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4004" r:id="rId4"/>
  </p:sldMasterIdLst>
  <p:notesMasterIdLst>
    <p:notesMasterId r:id="rId120"/>
  </p:notesMasterIdLst>
  <p:handoutMasterIdLst>
    <p:handoutMasterId r:id="rId121"/>
  </p:handoutMasterIdLst>
  <p:sldIdLst>
    <p:sldId id="314" r:id="rId5"/>
    <p:sldId id="697" r:id="rId6"/>
    <p:sldId id="715" r:id="rId7"/>
    <p:sldId id="778" r:id="rId8"/>
    <p:sldId id="717" r:id="rId9"/>
    <p:sldId id="745" r:id="rId10"/>
    <p:sldId id="746" r:id="rId11"/>
    <p:sldId id="618" r:id="rId12"/>
    <p:sldId id="644" r:id="rId13"/>
    <p:sldId id="645" r:id="rId14"/>
    <p:sldId id="646" r:id="rId15"/>
    <p:sldId id="647" r:id="rId16"/>
    <p:sldId id="648" r:id="rId17"/>
    <p:sldId id="649" r:id="rId18"/>
    <p:sldId id="650" r:id="rId19"/>
    <p:sldId id="651" r:id="rId20"/>
    <p:sldId id="652" r:id="rId21"/>
    <p:sldId id="654" r:id="rId22"/>
    <p:sldId id="655" r:id="rId23"/>
    <p:sldId id="660" r:id="rId24"/>
    <p:sldId id="656" r:id="rId25"/>
    <p:sldId id="658" r:id="rId26"/>
    <p:sldId id="659" r:id="rId27"/>
    <p:sldId id="661" r:id="rId28"/>
    <p:sldId id="662" r:id="rId29"/>
    <p:sldId id="663" r:id="rId30"/>
    <p:sldId id="664" r:id="rId31"/>
    <p:sldId id="665" r:id="rId32"/>
    <p:sldId id="666" r:id="rId33"/>
    <p:sldId id="667" r:id="rId34"/>
    <p:sldId id="668" r:id="rId35"/>
    <p:sldId id="669" r:id="rId36"/>
    <p:sldId id="670" r:id="rId37"/>
    <p:sldId id="676" r:id="rId38"/>
    <p:sldId id="672" r:id="rId39"/>
    <p:sldId id="673" r:id="rId40"/>
    <p:sldId id="674" r:id="rId41"/>
    <p:sldId id="868" r:id="rId42"/>
    <p:sldId id="467" r:id="rId43"/>
    <p:sldId id="679" r:id="rId44"/>
    <p:sldId id="682" r:id="rId45"/>
    <p:sldId id="683" r:id="rId46"/>
    <p:sldId id="681" r:id="rId47"/>
    <p:sldId id="684" r:id="rId48"/>
    <p:sldId id="685" r:id="rId49"/>
    <p:sldId id="686" r:id="rId50"/>
    <p:sldId id="687" r:id="rId51"/>
    <p:sldId id="688" r:id="rId52"/>
    <p:sldId id="689" r:id="rId53"/>
    <p:sldId id="690" r:id="rId54"/>
    <p:sldId id="691" r:id="rId55"/>
    <p:sldId id="692" r:id="rId56"/>
    <p:sldId id="694" r:id="rId57"/>
    <p:sldId id="695" r:id="rId58"/>
    <p:sldId id="696" r:id="rId59"/>
    <p:sldId id="704" r:id="rId60"/>
    <p:sldId id="699" r:id="rId61"/>
    <p:sldId id="700" r:id="rId62"/>
    <p:sldId id="713" r:id="rId63"/>
    <p:sldId id="675" r:id="rId64"/>
    <p:sldId id="714" r:id="rId65"/>
    <p:sldId id="718" r:id="rId66"/>
    <p:sldId id="719" r:id="rId67"/>
    <p:sldId id="720" r:id="rId68"/>
    <p:sldId id="721" r:id="rId69"/>
    <p:sldId id="722" r:id="rId70"/>
    <p:sldId id="723" r:id="rId71"/>
    <p:sldId id="725" r:id="rId72"/>
    <p:sldId id="726" r:id="rId73"/>
    <p:sldId id="731" r:id="rId74"/>
    <p:sldId id="734" r:id="rId75"/>
    <p:sldId id="733" r:id="rId76"/>
    <p:sldId id="743" r:id="rId77"/>
    <p:sldId id="744" r:id="rId78"/>
    <p:sldId id="724" r:id="rId79"/>
    <p:sldId id="738" r:id="rId80"/>
    <p:sldId id="865" r:id="rId81"/>
    <p:sldId id="866" r:id="rId82"/>
    <p:sldId id="867" r:id="rId83"/>
    <p:sldId id="737" r:id="rId84"/>
    <p:sldId id="727" r:id="rId85"/>
    <p:sldId id="728" r:id="rId86"/>
    <p:sldId id="729" r:id="rId87"/>
    <p:sldId id="747" r:id="rId88"/>
    <p:sldId id="869" r:id="rId89"/>
    <p:sldId id="748" r:id="rId90"/>
    <p:sldId id="749" r:id="rId91"/>
    <p:sldId id="751" r:id="rId92"/>
    <p:sldId id="752" r:id="rId93"/>
    <p:sldId id="755" r:id="rId94"/>
    <p:sldId id="753" r:id="rId95"/>
    <p:sldId id="739" r:id="rId96"/>
    <p:sldId id="757" r:id="rId97"/>
    <p:sldId id="740" r:id="rId98"/>
    <p:sldId id="741" r:id="rId99"/>
    <p:sldId id="758" r:id="rId100"/>
    <p:sldId id="759" r:id="rId101"/>
    <p:sldId id="760" r:id="rId102"/>
    <p:sldId id="827" r:id="rId103"/>
    <p:sldId id="831" r:id="rId104"/>
    <p:sldId id="832" r:id="rId105"/>
    <p:sldId id="834" r:id="rId106"/>
    <p:sldId id="835" r:id="rId107"/>
    <p:sldId id="836" r:id="rId108"/>
    <p:sldId id="837" r:id="rId109"/>
    <p:sldId id="838" r:id="rId110"/>
    <p:sldId id="839" r:id="rId111"/>
    <p:sldId id="840" r:id="rId112"/>
    <p:sldId id="841" r:id="rId113"/>
    <p:sldId id="842" r:id="rId114"/>
    <p:sldId id="858" r:id="rId115"/>
    <p:sldId id="859" r:id="rId116"/>
    <p:sldId id="861" r:id="rId117"/>
    <p:sldId id="863" r:id="rId118"/>
    <p:sldId id="857" r:id="rId1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charset="0"/>
        <a:ea typeface="+mn-ea"/>
        <a:cs typeface="Times New Roman" charset="0"/>
      </a:defRPr>
    </a:lvl1pPr>
    <a:lvl2pPr marL="457200" algn="l" rtl="0" fontAlgn="base">
      <a:spcBef>
        <a:spcPct val="0"/>
      </a:spcBef>
      <a:spcAft>
        <a:spcPct val="0"/>
      </a:spcAft>
      <a:defRPr sz="2400" kern="1200">
        <a:solidFill>
          <a:schemeClr val="tx1"/>
        </a:solidFill>
        <a:latin typeface="Tahoma" charset="0"/>
        <a:ea typeface="+mn-ea"/>
        <a:cs typeface="Times New Roman" charset="0"/>
      </a:defRPr>
    </a:lvl2pPr>
    <a:lvl3pPr marL="914400" algn="l" rtl="0" fontAlgn="base">
      <a:spcBef>
        <a:spcPct val="0"/>
      </a:spcBef>
      <a:spcAft>
        <a:spcPct val="0"/>
      </a:spcAft>
      <a:defRPr sz="2400" kern="1200">
        <a:solidFill>
          <a:schemeClr val="tx1"/>
        </a:solidFill>
        <a:latin typeface="Tahoma" charset="0"/>
        <a:ea typeface="+mn-ea"/>
        <a:cs typeface="Times New Roman" charset="0"/>
      </a:defRPr>
    </a:lvl3pPr>
    <a:lvl4pPr marL="1371600" algn="l" rtl="0" fontAlgn="base">
      <a:spcBef>
        <a:spcPct val="0"/>
      </a:spcBef>
      <a:spcAft>
        <a:spcPct val="0"/>
      </a:spcAft>
      <a:defRPr sz="2400" kern="1200">
        <a:solidFill>
          <a:schemeClr val="tx1"/>
        </a:solidFill>
        <a:latin typeface="Tahoma" charset="0"/>
        <a:ea typeface="+mn-ea"/>
        <a:cs typeface="Times New Roman" charset="0"/>
      </a:defRPr>
    </a:lvl4pPr>
    <a:lvl5pPr marL="1828800" algn="l" rtl="0" fontAlgn="base">
      <a:spcBef>
        <a:spcPct val="0"/>
      </a:spcBef>
      <a:spcAft>
        <a:spcPct val="0"/>
      </a:spcAft>
      <a:defRPr sz="2400" kern="1200">
        <a:solidFill>
          <a:schemeClr val="tx1"/>
        </a:solidFill>
        <a:latin typeface="Tahoma" charset="0"/>
        <a:ea typeface="+mn-ea"/>
        <a:cs typeface="Times New Roman" charset="0"/>
      </a:defRPr>
    </a:lvl5pPr>
    <a:lvl6pPr marL="2286000" algn="l" defTabSz="914400" rtl="0" eaLnBrk="1" latinLnBrk="0" hangingPunct="1">
      <a:defRPr sz="2400" kern="1200">
        <a:solidFill>
          <a:schemeClr val="tx1"/>
        </a:solidFill>
        <a:latin typeface="Tahoma" charset="0"/>
        <a:ea typeface="+mn-ea"/>
        <a:cs typeface="Times New Roman" charset="0"/>
      </a:defRPr>
    </a:lvl6pPr>
    <a:lvl7pPr marL="2743200" algn="l" defTabSz="914400" rtl="0" eaLnBrk="1" latinLnBrk="0" hangingPunct="1">
      <a:defRPr sz="2400" kern="1200">
        <a:solidFill>
          <a:schemeClr val="tx1"/>
        </a:solidFill>
        <a:latin typeface="Tahoma" charset="0"/>
        <a:ea typeface="+mn-ea"/>
        <a:cs typeface="Times New Roman" charset="0"/>
      </a:defRPr>
    </a:lvl7pPr>
    <a:lvl8pPr marL="3200400" algn="l" defTabSz="914400" rtl="0" eaLnBrk="1" latinLnBrk="0" hangingPunct="1">
      <a:defRPr sz="2400" kern="1200">
        <a:solidFill>
          <a:schemeClr val="tx1"/>
        </a:solidFill>
        <a:latin typeface="Tahoma" charset="0"/>
        <a:ea typeface="+mn-ea"/>
        <a:cs typeface="Times New Roman" charset="0"/>
      </a:defRPr>
    </a:lvl8pPr>
    <a:lvl9pPr marL="3657600" algn="l" defTabSz="914400" rtl="0" eaLnBrk="1" latinLnBrk="0" hangingPunct="1">
      <a:defRPr sz="2400" kern="1200">
        <a:solidFill>
          <a:schemeClr val="tx1"/>
        </a:solidFill>
        <a:latin typeface="Tahoma"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tafa Salama" initials="MS" lastIdx="1" clrIdx="0">
    <p:extLst>
      <p:ext uri="{19B8F6BF-5375-455C-9EA6-DF929625EA0E}">
        <p15:presenceInfo xmlns:p15="http://schemas.microsoft.com/office/powerpoint/2012/main" userId="S::Mostafa.Salama@Bue.edu.eg::981ac7d0-9893-4da5-9637-b7601d86fe5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19A7"/>
    <a:srgbClr val="003399"/>
    <a:srgbClr val="008000"/>
    <a:srgbClr val="000099"/>
    <a:srgbClr val="FF4F4F"/>
    <a:srgbClr val="FFC9C9"/>
    <a:srgbClr val="C00000"/>
    <a:srgbClr val="0033CC"/>
    <a:srgbClr val="404040"/>
    <a:srgbClr val="8856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9D976B-AA9E-435D-BA1D-B1BBADD2D65F}" v="39" dt="2023-02-06T13:13:18.6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60"/>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Times New Roman" charset="0"/>
              </a:defRPr>
            </a:lvl1pPr>
          </a:lstStyle>
          <a:p>
            <a:pPr>
              <a:defRPr/>
            </a:pPr>
            <a:endParaRPr lang="en-US"/>
          </a:p>
        </p:txBody>
      </p:sp>
      <p:sp>
        <p:nvSpPr>
          <p:cNvPr id="1229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Times New Roman" charset="0"/>
              </a:defRPr>
            </a:lvl1pPr>
          </a:lstStyle>
          <a:p>
            <a:pPr>
              <a:defRPr/>
            </a:pPr>
            <a:endParaRPr lang="en-US"/>
          </a:p>
        </p:txBody>
      </p:sp>
      <p:sp>
        <p:nvSpPr>
          <p:cNvPr id="1229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Times New Roman" charset="0"/>
              </a:defRPr>
            </a:lvl1pPr>
          </a:lstStyle>
          <a:p>
            <a:pPr>
              <a:defRPr/>
            </a:pPr>
            <a:endParaRPr lang="en-US"/>
          </a:p>
        </p:txBody>
      </p:sp>
      <p:sp>
        <p:nvSpPr>
          <p:cNvPr id="1229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cs typeface="Times New Roman" charset="0"/>
              </a:defRPr>
            </a:lvl1pPr>
          </a:lstStyle>
          <a:p>
            <a:pPr>
              <a:defRPr/>
            </a:pPr>
            <a:fld id="{2659349F-0E63-4E8F-909A-B3ED0ABA2135}" type="slidenum">
              <a:rPr lang="en-US"/>
              <a:pPr>
                <a:defRPr/>
              </a:pPr>
              <a:t>‹#›</a:t>
            </a:fld>
            <a:endParaRPr lang="en-US"/>
          </a:p>
        </p:txBody>
      </p:sp>
    </p:spTree>
    <p:extLst>
      <p:ext uri="{BB962C8B-B14F-4D97-AF65-F5344CB8AC3E}">
        <p14:creationId xmlns:p14="http://schemas.microsoft.com/office/powerpoint/2010/main" val="4903936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cs typeface="Times New Roman" charset="0"/>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cs typeface="Times New Roman" charset="0"/>
              </a:defRPr>
            </a:lvl1pPr>
          </a:lstStyle>
          <a:p>
            <a:pPr>
              <a:defRPr/>
            </a:pPr>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cs typeface="Times New Roman" charset="0"/>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cs typeface="Times New Roman" charset="0"/>
              </a:defRPr>
            </a:lvl1pPr>
          </a:lstStyle>
          <a:p>
            <a:pPr>
              <a:defRPr/>
            </a:pPr>
            <a:fld id="{E8913F8F-79AE-4ED4-ADEE-C2932B6830C6}" type="slidenum">
              <a:rPr lang="en-US"/>
              <a:pPr>
                <a:defRPr/>
              </a:pPr>
              <a:t>‹#›</a:t>
            </a:fld>
            <a:endParaRPr lang="en-US"/>
          </a:p>
        </p:txBody>
      </p:sp>
    </p:spTree>
    <p:extLst>
      <p:ext uri="{BB962C8B-B14F-4D97-AF65-F5344CB8AC3E}">
        <p14:creationId xmlns:p14="http://schemas.microsoft.com/office/powerpoint/2010/main" val="722257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8913F8F-79AE-4ED4-ADEE-C2932B6830C6}" type="slidenum">
              <a:rPr kumimoji="0" lang="en-US" sz="1200" b="0" i="0" u="none" strike="noStrike" kern="1200" cap="none" spc="0" normalizeH="0" baseline="0" noProof="0" smtClean="0">
                <a:ln>
                  <a:noFill/>
                </a:ln>
                <a:solidFill>
                  <a:srgbClr val="000000"/>
                </a:solidFill>
                <a:effectLst/>
                <a:uLnTx/>
                <a:uFillTx/>
                <a:latin typeface="Tahoma" pitchFamily="34" charset="0"/>
                <a:ea typeface="+mn-ea"/>
                <a:cs typeface="Times New Roman" charset="0"/>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ahoma" pitchFamily="34" charset="0"/>
              <a:ea typeface="+mn-ea"/>
              <a:cs typeface="Times New Roman" charset="0"/>
            </a:endParaRPr>
          </a:p>
        </p:txBody>
      </p:sp>
    </p:spTree>
    <p:extLst>
      <p:ext uri="{BB962C8B-B14F-4D97-AF65-F5344CB8AC3E}">
        <p14:creationId xmlns:p14="http://schemas.microsoft.com/office/powerpoint/2010/main" val="9064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13</a:t>
            </a:fld>
            <a:endParaRPr lang="en-US"/>
          </a:p>
        </p:txBody>
      </p:sp>
    </p:spTree>
    <p:extLst>
      <p:ext uri="{BB962C8B-B14F-4D97-AF65-F5344CB8AC3E}">
        <p14:creationId xmlns:p14="http://schemas.microsoft.com/office/powerpoint/2010/main" val="2334763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14</a:t>
            </a:fld>
            <a:endParaRPr lang="en-US"/>
          </a:p>
        </p:txBody>
      </p:sp>
    </p:spTree>
    <p:extLst>
      <p:ext uri="{BB962C8B-B14F-4D97-AF65-F5344CB8AC3E}">
        <p14:creationId xmlns:p14="http://schemas.microsoft.com/office/powerpoint/2010/main" val="1004237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15</a:t>
            </a:fld>
            <a:endParaRPr lang="en-US"/>
          </a:p>
        </p:txBody>
      </p:sp>
    </p:spTree>
    <p:extLst>
      <p:ext uri="{BB962C8B-B14F-4D97-AF65-F5344CB8AC3E}">
        <p14:creationId xmlns:p14="http://schemas.microsoft.com/office/powerpoint/2010/main" val="2322619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16</a:t>
            </a:fld>
            <a:endParaRPr lang="en-US"/>
          </a:p>
        </p:txBody>
      </p:sp>
    </p:spTree>
    <p:extLst>
      <p:ext uri="{BB962C8B-B14F-4D97-AF65-F5344CB8AC3E}">
        <p14:creationId xmlns:p14="http://schemas.microsoft.com/office/powerpoint/2010/main" val="3450053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17</a:t>
            </a:fld>
            <a:endParaRPr lang="en-US"/>
          </a:p>
        </p:txBody>
      </p:sp>
    </p:spTree>
    <p:extLst>
      <p:ext uri="{BB962C8B-B14F-4D97-AF65-F5344CB8AC3E}">
        <p14:creationId xmlns:p14="http://schemas.microsoft.com/office/powerpoint/2010/main" val="3712448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18</a:t>
            </a:fld>
            <a:endParaRPr lang="en-US"/>
          </a:p>
        </p:txBody>
      </p:sp>
    </p:spTree>
    <p:extLst>
      <p:ext uri="{BB962C8B-B14F-4D97-AF65-F5344CB8AC3E}">
        <p14:creationId xmlns:p14="http://schemas.microsoft.com/office/powerpoint/2010/main" val="3396896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19</a:t>
            </a:fld>
            <a:endParaRPr lang="en-US"/>
          </a:p>
        </p:txBody>
      </p:sp>
    </p:spTree>
    <p:extLst>
      <p:ext uri="{BB962C8B-B14F-4D97-AF65-F5344CB8AC3E}">
        <p14:creationId xmlns:p14="http://schemas.microsoft.com/office/powerpoint/2010/main" val="255763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20</a:t>
            </a:fld>
            <a:endParaRPr lang="en-US"/>
          </a:p>
        </p:txBody>
      </p:sp>
    </p:spTree>
    <p:extLst>
      <p:ext uri="{BB962C8B-B14F-4D97-AF65-F5344CB8AC3E}">
        <p14:creationId xmlns:p14="http://schemas.microsoft.com/office/powerpoint/2010/main" val="37941636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21</a:t>
            </a:fld>
            <a:endParaRPr lang="en-US"/>
          </a:p>
        </p:txBody>
      </p:sp>
    </p:spTree>
    <p:extLst>
      <p:ext uri="{BB962C8B-B14F-4D97-AF65-F5344CB8AC3E}">
        <p14:creationId xmlns:p14="http://schemas.microsoft.com/office/powerpoint/2010/main" val="200923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22</a:t>
            </a:fld>
            <a:endParaRPr lang="en-US"/>
          </a:p>
        </p:txBody>
      </p:sp>
    </p:spTree>
    <p:extLst>
      <p:ext uri="{BB962C8B-B14F-4D97-AF65-F5344CB8AC3E}">
        <p14:creationId xmlns:p14="http://schemas.microsoft.com/office/powerpoint/2010/main" val="55945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a:t>
            </a:fld>
            <a:endParaRPr lang="en-US"/>
          </a:p>
        </p:txBody>
      </p:sp>
    </p:spTree>
    <p:extLst>
      <p:ext uri="{BB962C8B-B14F-4D97-AF65-F5344CB8AC3E}">
        <p14:creationId xmlns:p14="http://schemas.microsoft.com/office/powerpoint/2010/main" val="82173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23</a:t>
            </a:fld>
            <a:endParaRPr lang="en-US"/>
          </a:p>
        </p:txBody>
      </p:sp>
    </p:spTree>
    <p:extLst>
      <p:ext uri="{BB962C8B-B14F-4D97-AF65-F5344CB8AC3E}">
        <p14:creationId xmlns:p14="http://schemas.microsoft.com/office/powerpoint/2010/main" val="949047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24</a:t>
            </a:fld>
            <a:endParaRPr lang="en-US"/>
          </a:p>
        </p:txBody>
      </p:sp>
    </p:spTree>
    <p:extLst>
      <p:ext uri="{BB962C8B-B14F-4D97-AF65-F5344CB8AC3E}">
        <p14:creationId xmlns:p14="http://schemas.microsoft.com/office/powerpoint/2010/main" val="2873522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25</a:t>
            </a:fld>
            <a:endParaRPr lang="en-US"/>
          </a:p>
        </p:txBody>
      </p:sp>
    </p:spTree>
    <p:extLst>
      <p:ext uri="{BB962C8B-B14F-4D97-AF65-F5344CB8AC3E}">
        <p14:creationId xmlns:p14="http://schemas.microsoft.com/office/powerpoint/2010/main" val="3276044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26</a:t>
            </a:fld>
            <a:endParaRPr lang="en-US"/>
          </a:p>
        </p:txBody>
      </p:sp>
    </p:spTree>
    <p:extLst>
      <p:ext uri="{BB962C8B-B14F-4D97-AF65-F5344CB8AC3E}">
        <p14:creationId xmlns:p14="http://schemas.microsoft.com/office/powerpoint/2010/main" val="4207755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27</a:t>
            </a:fld>
            <a:endParaRPr lang="en-US"/>
          </a:p>
        </p:txBody>
      </p:sp>
    </p:spTree>
    <p:extLst>
      <p:ext uri="{BB962C8B-B14F-4D97-AF65-F5344CB8AC3E}">
        <p14:creationId xmlns:p14="http://schemas.microsoft.com/office/powerpoint/2010/main" val="684070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28</a:t>
            </a:fld>
            <a:endParaRPr lang="en-US"/>
          </a:p>
        </p:txBody>
      </p:sp>
    </p:spTree>
    <p:extLst>
      <p:ext uri="{BB962C8B-B14F-4D97-AF65-F5344CB8AC3E}">
        <p14:creationId xmlns:p14="http://schemas.microsoft.com/office/powerpoint/2010/main" val="2179324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29</a:t>
            </a:fld>
            <a:endParaRPr lang="en-US"/>
          </a:p>
        </p:txBody>
      </p:sp>
    </p:spTree>
    <p:extLst>
      <p:ext uri="{BB962C8B-B14F-4D97-AF65-F5344CB8AC3E}">
        <p14:creationId xmlns:p14="http://schemas.microsoft.com/office/powerpoint/2010/main" val="541414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30</a:t>
            </a:fld>
            <a:endParaRPr lang="en-US"/>
          </a:p>
        </p:txBody>
      </p:sp>
    </p:spTree>
    <p:extLst>
      <p:ext uri="{BB962C8B-B14F-4D97-AF65-F5344CB8AC3E}">
        <p14:creationId xmlns:p14="http://schemas.microsoft.com/office/powerpoint/2010/main" val="2822738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31</a:t>
            </a:fld>
            <a:endParaRPr lang="en-US"/>
          </a:p>
        </p:txBody>
      </p:sp>
    </p:spTree>
    <p:extLst>
      <p:ext uri="{BB962C8B-B14F-4D97-AF65-F5344CB8AC3E}">
        <p14:creationId xmlns:p14="http://schemas.microsoft.com/office/powerpoint/2010/main" val="2674180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32</a:t>
            </a:fld>
            <a:endParaRPr lang="en-US"/>
          </a:p>
        </p:txBody>
      </p:sp>
    </p:spTree>
    <p:extLst>
      <p:ext uri="{BB962C8B-B14F-4D97-AF65-F5344CB8AC3E}">
        <p14:creationId xmlns:p14="http://schemas.microsoft.com/office/powerpoint/2010/main" val="3240460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3</a:t>
            </a:fld>
            <a:endParaRPr lang="en-US"/>
          </a:p>
        </p:txBody>
      </p:sp>
    </p:spTree>
    <p:extLst>
      <p:ext uri="{BB962C8B-B14F-4D97-AF65-F5344CB8AC3E}">
        <p14:creationId xmlns:p14="http://schemas.microsoft.com/office/powerpoint/2010/main" val="2327517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33</a:t>
            </a:fld>
            <a:endParaRPr lang="en-US"/>
          </a:p>
        </p:txBody>
      </p:sp>
    </p:spTree>
    <p:extLst>
      <p:ext uri="{BB962C8B-B14F-4D97-AF65-F5344CB8AC3E}">
        <p14:creationId xmlns:p14="http://schemas.microsoft.com/office/powerpoint/2010/main" val="2244238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34</a:t>
            </a:fld>
            <a:endParaRPr lang="en-US"/>
          </a:p>
        </p:txBody>
      </p:sp>
    </p:spTree>
    <p:extLst>
      <p:ext uri="{BB962C8B-B14F-4D97-AF65-F5344CB8AC3E}">
        <p14:creationId xmlns:p14="http://schemas.microsoft.com/office/powerpoint/2010/main" val="39567788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42</a:t>
            </a:fld>
            <a:endParaRPr lang="en-US"/>
          </a:p>
        </p:txBody>
      </p:sp>
    </p:spTree>
    <p:extLst>
      <p:ext uri="{BB962C8B-B14F-4D97-AF65-F5344CB8AC3E}">
        <p14:creationId xmlns:p14="http://schemas.microsoft.com/office/powerpoint/2010/main" val="13463482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51</a:t>
            </a:fld>
            <a:endParaRPr lang="en-US"/>
          </a:p>
        </p:txBody>
      </p:sp>
    </p:spTree>
    <p:extLst>
      <p:ext uri="{BB962C8B-B14F-4D97-AF65-F5344CB8AC3E}">
        <p14:creationId xmlns:p14="http://schemas.microsoft.com/office/powerpoint/2010/main" val="26759208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54</a:t>
            </a:fld>
            <a:endParaRPr lang="en-US"/>
          </a:p>
        </p:txBody>
      </p:sp>
    </p:spTree>
    <p:extLst>
      <p:ext uri="{BB962C8B-B14F-4D97-AF65-F5344CB8AC3E}">
        <p14:creationId xmlns:p14="http://schemas.microsoft.com/office/powerpoint/2010/main" val="6365062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55</a:t>
            </a:fld>
            <a:endParaRPr lang="en-US"/>
          </a:p>
        </p:txBody>
      </p:sp>
    </p:spTree>
    <p:extLst>
      <p:ext uri="{BB962C8B-B14F-4D97-AF65-F5344CB8AC3E}">
        <p14:creationId xmlns:p14="http://schemas.microsoft.com/office/powerpoint/2010/main" val="27305876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56</a:t>
            </a:fld>
            <a:endParaRPr lang="en-US"/>
          </a:p>
        </p:txBody>
      </p:sp>
    </p:spTree>
    <p:extLst>
      <p:ext uri="{BB962C8B-B14F-4D97-AF65-F5344CB8AC3E}">
        <p14:creationId xmlns:p14="http://schemas.microsoft.com/office/powerpoint/2010/main" val="1632786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58</a:t>
            </a:fld>
            <a:endParaRPr lang="en-US"/>
          </a:p>
        </p:txBody>
      </p:sp>
    </p:spTree>
    <p:extLst>
      <p:ext uri="{BB962C8B-B14F-4D97-AF65-F5344CB8AC3E}">
        <p14:creationId xmlns:p14="http://schemas.microsoft.com/office/powerpoint/2010/main" val="985396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63</a:t>
            </a:fld>
            <a:endParaRPr lang="en-US"/>
          </a:p>
        </p:txBody>
      </p:sp>
    </p:spTree>
    <p:extLst>
      <p:ext uri="{BB962C8B-B14F-4D97-AF65-F5344CB8AC3E}">
        <p14:creationId xmlns:p14="http://schemas.microsoft.com/office/powerpoint/2010/main" val="2943728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64</a:t>
            </a:fld>
            <a:endParaRPr lang="en-US"/>
          </a:p>
        </p:txBody>
      </p:sp>
    </p:spTree>
    <p:extLst>
      <p:ext uri="{BB962C8B-B14F-4D97-AF65-F5344CB8AC3E}">
        <p14:creationId xmlns:p14="http://schemas.microsoft.com/office/powerpoint/2010/main" val="237329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5</a:t>
            </a:fld>
            <a:endParaRPr lang="en-US"/>
          </a:p>
        </p:txBody>
      </p:sp>
    </p:spTree>
    <p:extLst>
      <p:ext uri="{BB962C8B-B14F-4D97-AF65-F5344CB8AC3E}">
        <p14:creationId xmlns:p14="http://schemas.microsoft.com/office/powerpoint/2010/main" val="918898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66</a:t>
            </a:fld>
            <a:endParaRPr lang="en-US"/>
          </a:p>
        </p:txBody>
      </p:sp>
    </p:spTree>
    <p:extLst>
      <p:ext uri="{BB962C8B-B14F-4D97-AF65-F5344CB8AC3E}">
        <p14:creationId xmlns:p14="http://schemas.microsoft.com/office/powerpoint/2010/main" val="13332113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68</a:t>
            </a:fld>
            <a:endParaRPr lang="en-US"/>
          </a:p>
        </p:txBody>
      </p:sp>
    </p:spTree>
    <p:extLst>
      <p:ext uri="{BB962C8B-B14F-4D97-AF65-F5344CB8AC3E}">
        <p14:creationId xmlns:p14="http://schemas.microsoft.com/office/powerpoint/2010/main" val="2711571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69</a:t>
            </a:fld>
            <a:endParaRPr lang="en-US"/>
          </a:p>
        </p:txBody>
      </p:sp>
    </p:spTree>
    <p:extLst>
      <p:ext uri="{BB962C8B-B14F-4D97-AF65-F5344CB8AC3E}">
        <p14:creationId xmlns:p14="http://schemas.microsoft.com/office/powerpoint/2010/main" val="1882328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71</a:t>
            </a:fld>
            <a:endParaRPr lang="en-US"/>
          </a:p>
        </p:txBody>
      </p:sp>
    </p:spTree>
    <p:extLst>
      <p:ext uri="{BB962C8B-B14F-4D97-AF65-F5344CB8AC3E}">
        <p14:creationId xmlns:p14="http://schemas.microsoft.com/office/powerpoint/2010/main" val="7042635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72</a:t>
            </a:fld>
            <a:endParaRPr lang="en-US"/>
          </a:p>
        </p:txBody>
      </p:sp>
    </p:spTree>
    <p:extLst>
      <p:ext uri="{BB962C8B-B14F-4D97-AF65-F5344CB8AC3E}">
        <p14:creationId xmlns:p14="http://schemas.microsoft.com/office/powerpoint/2010/main" val="5997003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74</a:t>
            </a:fld>
            <a:endParaRPr lang="en-US"/>
          </a:p>
        </p:txBody>
      </p:sp>
    </p:spTree>
    <p:extLst>
      <p:ext uri="{BB962C8B-B14F-4D97-AF65-F5344CB8AC3E}">
        <p14:creationId xmlns:p14="http://schemas.microsoft.com/office/powerpoint/2010/main" val="4072617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76</a:t>
            </a:fld>
            <a:endParaRPr lang="en-US"/>
          </a:p>
        </p:txBody>
      </p:sp>
    </p:spTree>
    <p:extLst>
      <p:ext uri="{BB962C8B-B14F-4D97-AF65-F5344CB8AC3E}">
        <p14:creationId xmlns:p14="http://schemas.microsoft.com/office/powerpoint/2010/main" val="3251174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81</a:t>
            </a:fld>
            <a:endParaRPr lang="en-US"/>
          </a:p>
        </p:txBody>
      </p:sp>
    </p:spTree>
    <p:extLst>
      <p:ext uri="{BB962C8B-B14F-4D97-AF65-F5344CB8AC3E}">
        <p14:creationId xmlns:p14="http://schemas.microsoft.com/office/powerpoint/2010/main" val="1199117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82</a:t>
            </a:fld>
            <a:endParaRPr lang="en-US"/>
          </a:p>
        </p:txBody>
      </p:sp>
    </p:spTree>
    <p:extLst>
      <p:ext uri="{BB962C8B-B14F-4D97-AF65-F5344CB8AC3E}">
        <p14:creationId xmlns:p14="http://schemas.microsoft.com/office/powerpoint/2010/main" val="4708364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83</a:t>
            </a:fld>
            <a:endParaRPr lang="en-US"/>
          </a:p>
        </p:txBody>
      </p:sp>
    </p:spTree>
    <p:extLst>
      <p:ext uri="{BB962C8B-B14F-4D97-AF65-F5344CB8AC3E}">
        <p14:creationId xmlns:p14="http://schemas.microsoft.com/office/powerpoint/2010/main" val="33764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6</a:t>
            </a:fld>
            <a:endParaRPr lang="en-US"/>
          </a:p>
        </p:txBody>
      </p:sp>
    </p:spTree>
    <p:extLst>
      <p:ext uri="{BB962C8B-B14F-4D97-AF65-F5344CB8AC3E}">
        <p14:creationId xmlns:p14="http://schemas.microsoft.com/office/powerpoint/2010/main" val="15691372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 grades1[4]; //definition a 1 dim array of 4 integers. Index of first integer is 0</a:t>
            </a:r>
          </a:p>
          <a:p>
            <a:r>
              <a:rPr lang="en-US"/>
              <a:t>grades1[0] = 41;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grades1[1] = 12;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grades1[2] = 232;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grades1[3] = 47;</a:t>
            </a:r>
          </a:p>
          <a:p>
            <a:r>
              <a:rPr lang="en-US"/>
              <a:t>int grades2[4]; //definition a 1 dim array of 4 integers. Index of first integer is 0</a:t>
            </a:r>
          </a:p>
          <a:p>
            <a:r>
              <a:rPr lang="en-US"/>
              <a:t>grades2[0] = 41;</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grades2[1] = 12;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grades2[2] = 232;</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t>grades2[3] = 47;</a:t>
            </a:r>
          </a:p>
          <a:p>
            <a:endParaRPr lang="en-US"/>
          </a:p>
          <a:p>
            <a:endParaRPr lang="en-US"/>
          </a:p>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84</a:t>
            </a:fld>
            <a:endParaRPr lang="en-US"/>
          </a:p>
        </p:txBody>
      </p:sp>
    </p:spTree>
    <p:extLst>
      <p:ext uri="{BB962C8B-B14F-4D97-AF65-F5344CB8AC3E}">
        <p14:creationId xmlns:p14="http://schemas.microsoft.com/office/powerpoint/2010/main" val="9337826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86</a:t>
            </a:fld>
            <a:endParaRPr lang="en-US"/>
          </a:p>
        </p:txBody>
      </p:sp>
    </p:spTree>
    <p:extLst>
      <p:ext uri="{BB962C8B-B14F-4D97-AF65-F5344CB8AC3E}">
        <p14:creationId xmlns:p14="http://schemas.microsoft.com/office/powerpoint/2010/main" val="15643931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87</a:t>
            </a:fld>
            <a:endParaRPr lang="en-US"/>
          </a:p>
        </p:txBody>
      </p:sp>
    </p:spTree>
    <p:extLst>
      <p:ext uri="{BB962C8B-B14F-4D97-AF65-F5344CB8AC3E}">
        <p14:creationId xmlns:p14="http://schemas.microsoft.com/office/powerpoint/2010/main" val="36405707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88</a:t>
            </a:fld>
            <a:endParaRPr lang="en-US"/>
          </a:p>
        </p:txBody>
      </p:sp>
    </p:spTree>
    <p:extLst>
      <p:ext uri="{BB962C8B-B14F-4D97-AF65-F5344CB8AC3E}">
        <p14:creationId xmlns:p14="http://schemas.microsoft.com/office/powerpoint/2010/main" val="8920610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89</a:t>
            </a:fld>
            <a:endParaRPr lang="en-US"/>
          </a:p>
        </p:txBody>
      </p:sp>
    </p:spTree>
    <p:extLst>
      <p:ext uri="{BB962C8B-B14F-4D97-AF65-F5344CB8AC3E}">
        <p14:creationId xmlns:p14="http://schemas.microsoft.com/office/powerpoint/2010/main" val="25469325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90</a:t>
            </a:fld>
            <a:endParaRPr lang="en-US"/>
          </a:p>
        </p:txBody>
      </p:sp>
    </p:spTree>
    <p:extLst>
      <p:ext uri="{BB962C8B-B14F-4D97-AF65-F5344CB8AC3E}">
        <p14:creationId xmlns:p14="http://schemas.microsoft.com/office/powerpoint/2010/main" val="3946135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101</a:t>
            </a:fld>
            <a:endParaRPr lang="en-US"/>
          </a:p>
        </p:txBody>
      </p:sp>
    </p:spTree>
    <p:extLst>
      <p:ext uri="{BB962C8B-B14F-4D97-AF65-F5344CB8AC3E}">
        <p14:creationId xmlns:p14="http://schemas.microsoft.com/office/powerpoint/2010/main" val="14448194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102</a:t>
            </a:fld>
            <a:endParaRPr lang="en-US"/>
          </a:p>
        </p:txBody>
      </p:sp>
    </p:spTree>
    <p:extLst>
      <p:ext uri="{BB962C8B-B14F-4D97-AF65-F5344CB8AC3E}">
        <p14:creationId xmlns:p14="http://schemas.microsoft.com/office/powerpoint/2010/main" val="29628612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104</a:t>
            </a:fld>
            <a:endParaRPr lang="en-US"/>
          </a:p>
        </p:txBody>
      </p:sp>
    </p:spTree>
    <p:extLst>
      <p:ext uri="{BB962C8B-B14F-4D97-AF65-F5344CB8AC3E}">
        <p14:creationId xmlns:p14="http://schemas.microsoft.com/office/powerpoint/2010/main" val="41979443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105</a:t>
            </a:fld>
            <a:endParaRPr lang="en-US"/>
          </a:p>
        </p:txBody>
      </p:sp>
    </p:spTree>
    <p:extLst>
      <p:ext uri="{BB962C8B-B14F-4D97-AF65-F5344CB8AC3E}">
        <p14:creationId xmlns:p14="http://schemas.microsoft.com/office/powerpoint/2010/main" val="1657231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9</a:t>
            </a:fld>
            <a:endParaRPr lang="en-US"/>
          </a:p>
        </p:txBody>
      </p:sp>
    </p:spTree>
    <p:extLst>
      <p:ext uri="{BB962C8B-B14F-4D97-AF65-F5344CB8AC3E}">
        <p14:creationId xmlns:p14="http://schemas.microsoft.com/office/powerpoint/2010/main" val="22977484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106</a:t>
            </a:fld>
            <a:endParaRPr lang="en-US"/>
          </a:p>
        </p:txBody>
      </p:sp>
    </p:spTree>
    <p:extLst>
      <p:ext uri="{BB962C8B-B14F-4D97-AF65-F5344CB8AC3E}">
        <p14:creationId xmlns:p14="http://schemas.microsoft.com/office/powerpoint/2010/main" val="41298984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108</a:t>
            </a:fld>
            <a:endParaRPr lang="en-US"/>
          </a:p>
        </p:txBody>
      </p:sp>
    </p:spTree>
    <p:extLst>
      <p:ext uri="{BB962C8B-B14F-4D97-AF65-F5344CB8AC3E}">
        <p14:creationId xmlns:p14="http://schemas.microsoft.com/office/powerpoint/2010/main" val="20460315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E8913F8F-79AE-4ED4-ADEE-C2932B6830C6}" type="slidenum">
              <a:rPr lang="en-US" smtClean="0"/>
              <a:pPr>
                <a:defRPr/>
              </a:pPr>
              <a:t>109</a:t>
            </a:fld>
            <a:endParaRPr lang="en-US"/>
          </a:p>
        </p:txBody>
      </p:sp>
    </p:spTree>
    <p:extLst>
      <p:ext uri="{BB962C8B-B14F-4D97-AF65-F5344CB8AC3E}">
        <p14:creationId xmlns:p14="http://schemas.microsoft.com/office/powerpoint/2010/main" val="1843837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10</a:t>
            </a:fld>
            <a:endParaRPr lang="en-US"/>
          </a:p>
        </p:txBody>
      </p:sp>
    </p:spTree>
    <p:extLst>
      <p:ext uri="{BB962C8B-B14F-4D97-AF65-F5344CB8AC3E}">
        <p14:creationId xmlns:p14="http://schemas.microsoft.com/office/powerpoint/2010/main" val="1233131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11</a:t>
            </a:fld>
            <a:endParaRPr lang="en-US"/>
          </a:p>
        </p:txBody>
      </p:sp>
    </p:spTree>
    <p:extLst>
      <p:ext uri="{BB962C8B-B14F-4D97-AF65-F5344CB8AC3E}">
        <p14:creationId xmlns:p14="http://schemas.microsoft.com/office/powerpoint/2010/main" val="1604603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8913F8F-79AE-4ED4-ADEE-C2932B6830C6}" type="slidenum">
              <a:rPr lang="en-US" smtClean="0"/>
              <a:pPr>
                <a:defRPr/>
              </a:pPr>
              <a:t>12</a:t>
            </a:fld>
            <a:endParaRPr lang="en-US"/>
          </a:p>
        </p:txBody>
      </p:sp>
    </p:spTree>
    <p:extLst>
      <p:ext uri="{BB962C8B-B14F-4D97-AF65-F5344CB8AC3E}">
        <p14:creationId xmlns:p14="http://schemas.microsoft.com/office/powerpoint/2010/main" val="316023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5AD1AE-420C-47FE-B1B7-40F213CE4F93}" type="slidenum">
              <a:rPr lang="en-US" smtClean="0"/>
              <a:pPr>
                <a:defRPr/>
              </a:pPr>
              <a:t>‹#›</a:t>
            </a:fld>
            <a:endParaRPr lang="en-US"/>
          </a:p>
        </p:txBody>
      </p:sp>
    </p:spTree>
    <p:extLst>
      <p:ext uri="{BB962C8B-B14F-4D97-AF65-F5344CB8AC3E}">
        <p14:creationId xmlns:p14="http://schemas.microsoft.com/office/powerpoint/2010/main" val="2332911824"/>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53FE71-7CE1-4778-ADA1-D03F70D4346B}" type="slidenum">
              <a:rPr lang="en-US" smtClean="0"/>
              <a:pPr>
                <a:defRPr/>
              </a:pPr>
              <a:t>‹#›</a:t>
            </a:fld>
            <a:endParaRPr lang="en-US"/>
          </a:p>
        </p:txBody>
      </p:sp>
    </p:spTree>
    <p:extLst>
      <p:ext uri="{BB962C8B-B14F-4D97-AF65-F5344CB8AC3E}">
        <p14:creationId xmlns:p14="http://schemas.microsoft.com/office/powerpoint/2010/main" val="118448640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53FE71-7CE1-4778-ADA1-D03F70D4346B}"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342449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53FE71-7CE1-4778-ADA1-D03F70D4346B}" type="slidenum">
              <a:rPr lang="en-US" smtClean="0"/>
              <a:pPr>
                <a:defRPr/>
              </a:pPr>
              <a:t>‹#›</a:t>
            </a:fld>
            <a:endParaRPr lang="en-US"/>
          </a:p>
        </p:txBody>
      </p:sp>
    </p:spTree>
    <p:extLst>
      <p:ext uri="{BB962C8B-B14F-4D97-AF65-F5344CB8AC3E}">
        <p14:creationId xmlns:p14="http://schemas.microsoft.com/office/powerpoint/2010/main" val="254761059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53FE71-7CE1-4778-ADA1-D03F70D4346B}" type="slidenum">
              <a:rPr lang="en-US" smtClean="0"/>
              <a:pPr>
                <a:defRPr/>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782535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53FE71-7CE1-4778-ADA1-D03F70D4346B}" type="slidenum">
              <a:rPr lang="en-US" smtClean="0"/>
              <a:pPr>
                <a:defRPr/>
              </a:pPr>
              <a:t>‹#›</a:t>
            </a:fld>
            <a:endParaRPr lang="en-US"/>
          </a:p>
        </p:txBody>
      </p:sp>
    </p:spTree>
    <p:extLst>
      <p:ext uri="{BB962C8B-B14F-4D97-AF65-F5344CB8AC3E}">
        <p14:creationId xmlns:p14="http://schemas.microsoft.com/office/powerpoint/2010/main" val="353064513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F7D961-2CD7-4E30-B4E6-471531CC82A5}" type="slidenum">
              <a:rPr lang="en-US" smtClean="0"/>
              <a:pPr>
                <a:defRPr/>
              </a:pPr>
              <a:t>‹#›</a:t>
            </a:fld>
            <a:endParaRPr lang="en-US"/>
          </a:p>
        </p:txBody>
      </p:sp>
    </p:spTree>
    <p:extLst>
      <p:ext uri="{BB962C8B-B14F-4D97-AF65-F5344CB8AC3E}">
        <p14:creationId xmlns:p14="http://schemas.microsoft.com/office/powerpoint/2010/main" val="3400641762"/>
      </p:ext>
    </p:extLst>
  </p:cSld>
  <p:clrMapOvr>
    <a:masterClrMapping/>
  </p:clrMapOvr>
  <p:transition>
    <p:zoom dir="in"/>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EE625-998A-41C5-8B3E-2A50D5993485}" type="slidenum">
              <a:rPr lang="en-US" smtClean="0"/>
              <a:pPr>
                <a:defRPr/>
              </a:pPr>
              <a:t>‹#›</a:t>
            </a:fld>
            <a:endParaRPr lang="en-US"/>
          </a:p>
        </p:txBody>
      </p:sp>
    </p:spTree>
    <p:extLst>
      <p:ext uri="{BB962C8B-B14F-4D97-AF65-F5344CB8AC3E}">
        <p14:creationId xmlns:p14="http://schemas.microsoft.com/office/powerpoint/2010/main" val="3030549158"/>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EB90CF4-1310-45E7-8318-E943539E770D}" type="slidenum">
              <a:rPr lang="en-US" smtClean="0"/>
              <a:pPr>
                <a:defRPr/>
              </a:pPr>
              <a:t>‹#›</a:t>
            </a:fld>
            <a:endParaRPr lang="en-US"/>
          </a:p>
        </p:txBody>
      </p:sp>
    </p:spTree>
    <p:extLst>
      <p:ext uri="{BB962C8B-B14F-4D97-AF65-F5344CB8AC3E}">
        <p14:creationId xmlns:p14="http://schemas.microsoft.com/office/powerpoint/2010/main" val="2291464248"/>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978D2F3-75F5-4340-BCAE-61C23D3F2460}" type="slidenum">
              <a:rPr lang="en-US" smtClean="0"/>
              <a:pPr>
                <a:defRPr/>
              </a:pPr>
              <a:t>‹#›</a:t>
            </a:fld>
            <a:endParaRPr lang="en-US"/>
          </a:p>
        </p:txBody>
      </p:sp>
    </p:spTree>
    <p:extLst>
      <p:ext uri="{BB962C8B-B14F-4D97-AF65-F5344CB8AC3E}">
        <p14:creationId xmlns:p14="http://schemas.microsoft.com/office/powerpoint/2010/main" val="1546575365"/>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62B1EBA-F0AF-4441-A550-F133BA57EE8D}" type="slidenum">
              <a:rPr lang="en-US" smtClean="0"/>
              <a:pPr>
                <a:defRPr/>
              </a:pPr>
              <a:t>‹#›</a:t>
            </a:fld>
            <a:endParaRPr lang="en-US"/>
          </a:p>
        </p:txBody>
      </p:sp>
    </p:spTree>
    <p:extLst>
      <p:ext uri="{BB962C8B-B14F-4D97-AF65-F5344CB8AC3E}">
        <p14:creationId xmlns:p14="http://schemas.microsoft.com/office/powerpoint/2010/main" val="2762076299"/>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0B8B1EB-DE40-4AD1-BB74-1E05820A2B9A}" type="slidenum">
              <a:rPr lang="en-US" smtClean="0"/>
              <a:pPr>
                <a:defRPr/>
              </a:pPr>
              <a:t>‹#›</a:t>
            </a:fld>
            <a:endParaRPr lang="en-US"/>
          </a:p>
        </p:txBody>
      </p:sp>
    </p:spTree>
    <p:extLst>
      <p:ext uri="{BB962C8B-B14F-4D97-AF65-F5344CB8AC3E}">
        <p14:creationId xmlns:p14="http://schemas.microsoft.com/office/powerpoint/2010/main" val="1464848922"/>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1F53E09-914E-4A2B-9773-782319E02AAF}" type="slidenum">
              <a:rPr lang="en-US" smtClean="0"/>
              <a:pPr>
                <a:defRPr/>
              </a:pPr>
              <a:t>‹#›</a:t>
            </a:fld>
            <a:endParaRPr lang="en-US"/>
          </a:p>
        </p:txBody>
      </p:sp>
    </p:spTree>
    <p:extLst>
      <p:ext uri="{BB962C8B-B14F-4D97-AF65-F5344CB8AC3E}">
        <p14:creationId xmlns:p14="http://schemas.microsoft.com/office/powerpoint/2010/main" val="580273516"/>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09B4F98-F4A3-44DC-85F6-05F7B5DA6B39}" type="slidenum">
              <a:rPr lang="en-US" smtClean="0"/>
              <a:pPr>
                <a:defRPr/>
              </a:pPr>
              <a:t>‹#›</a:t>
            </a:fld>
            <a:endParaRPr lang="en-US"/>
          </a:p>
        </p:txBody>
      </p:sp>
    </p:spTree>
    <p:extLst>
      <p:ext uri="{BB962C8B-B14F-4D97-AF65-F5344CB8AC3E}">
        <p14:creationId xmlns:p14="http://schemas.microsoft.com/office/powerpoint/2010/main" val="105681292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FCAD91-0392-40C8-BC0E-F99B91976AC4}" type="slidenum">
              <a:rPr lang="en-US" smtClean="0"/>
              <a:pPr>
                <a:defRPr/>
              </a:pPr>
              <a:t>‹#›</a:t>
            </a:fld>
            <a:endParaRPr lang="en-US"/>
          </a:p>
        </p:txBody>
      </p:sp>
    </p:spTree>
    <p:extLst>
      <p:ext uri="{BB962C8B-B14F-4D97-AF65-F5344CB8AC3E}">
        <p14:creationId xmlns:p14="http://schemas.microsoft.com/office/powerpoint/2010/main" val="2495861259"/>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314E630-E68E-4711-B728-8A36330EB38E}" type="slidenum">
              <a:rPr lang="en-US" smtClean="0"/>
              <a:pPr>
                <a:defRPr/>
              </a:pPr>
              <a:t>‹#›</a:t>
            </a:fld>
            <a:endParaRPr lang="en-US"/>
          </a:p>
        </p:txBody>
      </p:sp>
    </p:spTree>
    <p:extLst>
      <p:ext uri="{BB962C8B-B14F-4D97-AF65-F5344CB8AC3E}">
        <p14:creationId xmlns:p14="http://schemas.microsoft.com/office/powerpoint/2010/main" val="2382497810"/>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9F53FE71-7CE1-4778-ADA1-D03F70D4346B}" type="slidenum">
              <a:rPr lang="en-US" smtClean="0"/>
              <a:pPr>
                <a:defRPr/>
              </a:pPr>
              <a:t>‹#›</a:t>
            </a:fld>
            <a:endParaRPr lang="en-US"/>
          </a:p>
        </p:txBody>
      </p:sp>
    </p:spTree>
    <p:extLst>
      <p:ext uri="{BB962C8B-B14F-4D97-AF65-F5344CB8AC3E}">
        <p14:creationId xmlns:p14="http://schemas.microsoft.com/office/powerpoint/2010/main" val="1320467083"/>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Lst>
  <p:transition>
    <p:zoom dir="in"/>
  </p:transition>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0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mailto:cherine.mohamed@bue.edu.eg" TargetMode="External"/><Relationship Id="rId3" Type="http://schemas.openxmlformats.org/officeDocument/2006/relationships/hyperlink" Target="mailto:mostafa.salama@bue.edu.eg" TargetMode="External"/><Relationship Id="rId7" Type="http://schemas.openxmlformats.org/officeDocument/2006/relationships/hyperlink" Target="mailto:dina.zekry@bue.edu.e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mailto:aya.ali@bue.edu.eg" TargetMode="External"/><Relationship Id="rId5" Type="http://schemas.openxmlformats.org/officeDocument/2006/relationships/hyperlink" Target="mailto:Lobna.Hesham@bue.edu.eg" TargetMode="External"/><Relationship Id="rId10" Type="http://schemas.openxmlformats.org/officeDocument/2006/relationships/image" Target="../media/image1.jpeg"/><Relationship Id="rId4" Type="http://schemas.openxmlformats.org/officeDocument/2006/relationships/hyperlink" Target="mailto:Basma.Hathout@bue.edu.eg" TargetMode="External"/><Relationship Id="rId9" Type="http://schemas.openxmlformats.org/officeDocument/2006/relationships/hyperlink" Target="mailto:ismail.hamdy@bue.edu.eg"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0.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
        <p:nvSpPr>
          <p:cNvPr id="2" name="Title 1"/>
          <p:cNvSpPr>
            <a:spLocks noGrp="1"/>
          </p:cNvSpPr>
          <p:nvPr>
            <p:ph type="title"/>
          </p:nvPr>
        </p:nvSpPr>
        <p:spPr>
          <a:xfrm>
            <a:off x="505314" y="643467"/>
            <a:ext cx="3609486" cy="1375608"/>
          </a:xfrm>
        </p:spPr>
        <p:txBody>
          <a:bodyPr anchor="ctr">
            <a:normAutofit fontScale="90000"/>
          </a:bodyPr>
          <a:lstStyle/>
          <a:p>
            <a:r>
              <a:rPr lang="en-US" b="1" dirty="0">
                <a:solidFill>
                  <a:schemeClr val="bg1"/>
                </a:solidFill>
                <a:latin typeface="Imprint MT Shadow" pitchFamily="82" charset="0"/>
              </a:rPr>
              <a:t>Informatics </a:t>
            </a:r>
            <a:br>
              <a:rPr lang="en-US" b="1" dirty="0">
                <a:solidFill>
                  <a:schemeClr val="bg1"/>
                </a:solidFill>
                <a:latin typeface="Imprint MT Shadow" pitchFamily="82" charset="0"/>
              </a:rPr>
            </a:br>
            <a:r>
              <a:rPr lang="en-US" b="1" dirty="0">
                <a:solidFill>
                  <a:schemeClr val="bg1"/>
                </a:solidFill>
                <a:latin typeface="Imprint MT Shadow" pitchFamily="82" charset="0"/>
              </a:rPr>
              <a:t>&amp; </a:t>
            </a:r>
            <a:br>
              <a:rPr lang="en-US" b="1" dirty="0">
                <a:solidFill>
                  <a:schemeClr val="bg1"/>
                </a:solidFill>
                <a:latin typeface="Imprint MT Shadow" pitchFamily="82" charset="0"/>
              </a:rPr>
            </a:br>
            <a:r>
              <a:rPr lang="en-US" b="1" dirty="0">
                <a:solidFill>
                  <a:schemeClr val="bg1"/>
                </a:solidFill>
                <a:latin typeface="Imprint MT Shadow" pitchFamily="82" charset="0"/>
              </a:rPr>
              <a:t>Computer Sciences</a:t>
            </a:r>
            <a:endParaRPr lang="en-US" dirty="0">
              <a:solidFill>
                <a:schemeClr val="bg1"/>
              </a:solidFill>
            </a:endParaRPr>
          </a:p>
        </p:txBody>
      </p:sp>
      <p:sp>
        <p:nvSpPr>
          <p:cNvPr id="3" name="Content Placeholder 2"/>
          <p:cNvSpPr>
            <a:spLocks noGrp="1"/>
          </p:cNvSpPr>
          <p:nvPr>
            <p:ph idx="1"/>
          </p:nvPr>
        </p:nvSpPr>
        <p:spPr>
          <a:xfrm>
            <a:off x="505315" y="2160590"/>
            <a:ext cx="3152285" cy="4697410"/>
          </a:xfrm>
        </p:spPr>
        <p:txBody>
          <a:bodyPr>
            <a:normAutofit/>
          </a:bodyPr>
          <a:lstStyle/>
          <a:p>
            <a:pPr algn="just">
              <a:lnSpc>
                <a:spcPct val="90000"/>
              </a:lnSpc>
              <a:spcBef>
                <a:spcPts val="0"/>
              </a:spcBef>
            </a:pPr>
            <a:r>
              <a:rPr lang="en-US" sz="1600" u="sng" dirty="0">
                <a:solidFill>
                  <a:schemeClr val="bg1"/>
                </a:solidFill>
              </a:rPr>
              <a:t>Module Title</a:t>
            </a:r>
            <a:r>
              <a:rPr lang="en-US" sz="1600" dirty="0">
                <a:solidFill>
                  <a:schemeClr val="bg1"/>
                </a:solidFill>
              </a:rPr>
              <a:t>: </a:t>
            </a:r>
          </a:p>
          <a:p>
            <a:pPr lvl="1" algn="just">
              <a:lnSpc>
                <a:spcPct val="90000"/>
              </a:lnSpc>
              <a:spcBef>
                <a:spcPts val="0"/>
              </a:spcBef>
            </a:pPr>
            <a:r>
              <a:rPr lang="en-US" dirty="0">
                <a:solidFill>
                  <a:schemeClr val="bg1"/>
                </a:solidFill>
              </a:rPr>
              <a:t>Introduction to Programming and Problem Solving</a:t>
            </a:r>
          </a:p>
          <a:p>
            <a:pPr algn="just">
              <a:lnSpc>
                <a:spcPct val="90000"/>
              </a:lnSpc>
              <a:spcBef>
                <a:spcPts val="0"/>
              </a:spcBef>
            </a:pPr>
            <a:r>
              <a:rPr lang="en-US" sz="1600" u="sng" dirty="0">
                <a:solidFill>
                  <a:schemeClr val="bg1"/>
                </a:solidFill>
              </a:rPr>
              <a:t>Module Aim</a:t>
            </a:r>
            <a:r>
              <a:rPr lang="en-US" sz="1600" dirty="0">
                <a:solidFill>
                  <a:schemeClr val="bg1"/>
                </a:solidFill>
              </a:rPr>
              <a:t>: </a:t>
            </a:r>
          </a:p>
          <a:p>
            <a:pPr lvl="1" algn="just">
              <a:lnSpc>
                <a:spcPct val="90000"/>
              </a:lnSpc>
              <a:spcBef>
                <a:spcPts val="0"/>
              </a:spcBef>
            </a:pPr>
            <a:r>
              <a:rPr lang="en-US" sz="1400" dirty="0">
                <a:solidFill>
                  <a:schemeClr val="bg1"/>
                </a:solidFill>
              </a:rPr>
              <a:t>Accessing Files in the computer system.</a:t>
            </a:r>
          </a:p>
          <a:p>
            <a:pPr lvl="1" algn="just">
              <a:lnSpc>
                <a:spcPct val="90000"/>
              </a:lnSpc>
              <a:spcBef>
                <a:spcPts val="0"/>
              </a:spcBef>
            </a:pPr>
            <a:r>
              <a:rPr lang="en-US" sz="1400" dirty="0">
                <a:solidFill>
                  <a:schemeClr val="bg1"/>
                </a:solidFill>
              </a:rPr>
              <a:t>The different user defined complex type of data: structures, arrays, classes.</a:t>
            </a:r>
          </a:p>
          <a:p>
            <a:pPr lvl="1" algn="just">
              <a:lnSpc>
                <a:spcPct val="90000"/>
              </a:lnSpc>
              <a:spcBef>
                <a:spcPts val="0"/>
              </a:spcBef>
            </a:pPr>
            <a:r>
              <a:rPr lang="en-US" sz="1400" dirty="0">
                <a:solidFill>
                  <a:schemeClr val="bg1"/>
                </a:solidFill>
              </a:rPr>
              <a:t>Pointers and linked lists</a:t>
            </a:r>
          </a:p>
          <a:p>
            <a:pPr lvl="1" algn="just">
              <a:lnSpc>
                <a:spcPct val="90000"/>
              </a:lnSpc>
              <a:spcBef>
                <a:spcPts val="0"/>
              </a:spcBef>
            </a:pPr>
            <a:endParaRPr lang="en-US" sz="1400" dirty="0">
              <a:solidFill>
                <a:schemeClr val="bg1"/>
              </a:solidFill>
            </a:endParaRPr>
          </a:p>
          <a:p>
            <a:pPr lvl="1" algn="just">
              <a:lnSpc>
                <a:spcPct val="90000"/>
              </a:lnSpc>
              <a:spcBef>
                <a:spcPts val="0"/>
              </a:spcBef>
            </a:pPr>
            <a:endParaRPr lang="en-US" sz="1400" dirty="0">
              <a:solidFill>
                <a:schemeClr val="bg1"/>
              </a:solidFill>
            </a:endParaRPr>
          </a:p>
        </p:txBody>
      </p:sp>
      <p:pic>
        <p:nvPicPr>
          <p:cNvPr id="5" name="Picture 4" descr="BUE final logo"/>
          <p:cNvPicPr/>
          <p:nvPr/>
        </p:nvPicPr>
        <p:blipFill>
          <a:blip r:embed="rId3" cstate="print">
            <a:extLst>
              <a:ext uri="{28A0092B-C50C-407E-A947-70E740481C1C}">
                <a14:useLocalDpi xmlns:a14="http://schemas.microsoft.com/office/drawing/2010/main" val="0"/>
              </a:ext>
            </a:extLst>
          </a:blip>
          <a:stretch>
            <a:fillRect/>
          </a:stretch>
        </p:blipFill>
        <p:spPr bwMode="auto">
          <a:xfrm>
            <a:off x="4572000" y="2709081"/>
            <a:ext cx="3857625" cy="142732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a:xfrm>
            <a:off x="7917120" y="6182876"/>
            <a:ext cx="512505" cy="365125"/>
          </a:xfrm>
        </p:spPr>
        <p:txBody>
          <a:bodyPr>
            <a:normAutofit/>
          </a:bodyPr>
          <a:lstStyle/>
          <a:p>
            <a:pPr marL="0" marR="0" lvl="0" indent="0" algn="r" defTabSz="914400" rtl="0" eaLnBrk="1" fontAlgn="base" latinLnBrk="0" hangingPunct="1">
              <a:lnSpc>
                <a:spcPct val="100000"/>
              </a:lnSpc>
              <a:spcBef>
                <a:spcPct val="0"/>
              </a:spcBef>
              <a:spcAft>
                <a:spcPts val="600"/>
              </a:spcAft>
              <a:buClrTx/>
              <a:buSzTx/>
              <a:buFontTx/>
              <a:buNone/>
              <a:tabLst/>
              <a:defRPr/>
            </a:pPr>
            <a:fld id="{1EB90CF4-1310-45E7-8318-E943539E770D}" type="slidenum">
              <a:rPr kumimoji="0" lang="en-US" sz="900" b="0" i="0" u="none" strike="noStrike" kern="1200" cap="none" spc="0" normalizeH="0" baseline="0" noProof="0">
                <a:ln>
                  <a:noFill/>
                </a:ln>
                <a:solidFill>
                  <a:prstClr val="black">
                    <a:lumMod val="65000"/>
                    <a:lumOff val="35000"/>
                  </a:prstClr>
                </a:solidFill>
                <a:effectLst/>
                <a:uLnTx/>
                <a:uFillTx/>
                <a:latin typeface="Tahoma" charset="0"/>
                <a:ea typeface="+mn-ea"/>
                <a:cs typeface="Times New Roman" charset="0"/>
              </a:rPr>
              <a:pPr marL="0" marR="0" lvl="0" indent="0" algn="r" defTabSz="914400" rtl="0" eaLnBrk="1" fontAlgn="base" latinLnBrk="0" hangingPunct="1">
                <a:lnSpc>
                  <a:spcPct val="100000"/>
                </a:lnSpc>
                <a:spcBef>
                  <a:spcPct val="0"/>
                </a:spcBef>
                <a:spcAft>
                  <a:spcPts val="600"/>
                </a:spcAft>
                <a:buClrTx/>
                <a:buSzTx/>
                <a:buFontTx/>
                <a:buNone/>
                <a:tabLst/>
                <a:defRPr/>
              </a:pPr>
              <a:t>1</a:t>
            </a:fld>
            <a:endParaRPr kumimoji="0" lang="en-US" sz="900" b="0" i="0" u="none" strike="noStrike" kern="1200" cap="none" spc="0" normalizeH="0" baseline="0" noProof="0">
              <a:ln>
                <a:noFill/>
              </a:ln>
              <a:solidFill>
                <a:prstClr val="black">
                  <a:lumMod val="65000"/>
                  <a:lumOff val="35000"/>
                </a:prstClr>
              </a:solidFill>
              <a:effectLst/>
              <a:uLnTx/>
              <a:uFillTx/>
              <a:latin typeface="Tahoma" charset="0"/>
              <a:ea typeface="+mn-ea"/>
              <a:cs typeface="Times New Roman" charset="0"/>
            </a:endParaRPr>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Trebuchet MS" panose="020B0603020202020204"/>
              <a:ea typeface="+mn-ea"/>
              <a:cs typeface="+mn-cs"/>
            </a:endParaRPr>
          </a:p>
        </p:txBody>
      </p:sp>
    </p:spTree>
  </p:cSld>
  <p:clrMapOvr>
    <a:masterClrMapping/>
  </p:clrMapOvr>
  <p:transition advTm="2663">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1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10"/>
            </a:pPr>
            <a:r>
              <a:rPr lang="en-US" sz="1400" dirty="0">
                <a:solidFill>
                  <a:srgbClr val="008000"/>
                </a:solidFill>
                <a:latin typeface="Consolas" panose="020B0609020204030204" pitchFamily="49" charset="0"/>
              </a:rPr>
              <a:t>// Function main()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10"/>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r>
              <a:rPr lang="en-US" sz="1400" dirty="0">
                <a:solidFill>
                  <a:srgbClr val="008000"/>
                </a:solidFill>
                <a:latin typeface="Consolas" panose="020B0609020204030204" pitchFamily="49" charset="0"/>
              </a:rPr>
              <a:t>//This is the main function definition.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10"/>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10"/>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6"/>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startAt="16"/>
            </a:pPr>
            <a:r>
              <a:rPr lang="en-US" sz="1400" dirty="0">
                <a:solidFill>
                  <a:srgbClr val="000000"/>
                </a:solidFill>
                <a:latin typeface="Consolas" panose="020B0609020204030204" pitchFamily="49" charset="0"/>
              </a:rPr>
              <a:t>}</a:t>
            </a: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024190"/>
            <a:ext cx="7547929" cy="35290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r>
              <a:rPr lang="en-US" sz="1400" dirty="0">
                <a:solidFill>
                  <a:schemeClr val="tx1"/>
                </a:solidFill>
              </a:rPr>
              <a:t>A </a:t>
            </a:r>
            <a:r>
              <a:rPr lang="en-US" sz="1400" b="1" dirty="0">
                <a:solidFill>
                  <a:schemeClr val="tx1"/>
                </a:solidFill>
              </a:rPr>
              <a:t>function </a:t>
            </a:r>
            <a:r>
              <a:rPr lang="en-US" sz="1400" dirty="0">
                <a:solidFill>
                  <a:schemeClr val="tx1"/>
                </a:solidFill>
              </a:rPr>
              <a:t>is a collection of statements that performs a specific task. </a:t>
            </a:r>
          </a:p>
          <a:p>
            <a:pPr lvl="1" algn="just"/>
            <a:r>
              <a:rPr lang="en-US" sz="1400" dirty="0">
                <a:solidFill>
                  <a:schemeClr val="tx1"/>
                </a:solidFill>
              </a:rPr>
              <a:t>Any program in C++ must contain a main function. The processing of the program starts at the start of the main function “{”, and the processing of the program ends at the end of the main function “}”. </a:t>
            </a:r>
          </a:p>
          <a:p>
            <a:pPr lvl="1" algn="just"/>
            <a:r>
              <a:rPr lang="en-US" sz="1400" dirty="0">
                <a:solidFill>
                  <a:schemeClr val="tx1"/>
                </a:solidFill>
              </a:rPr>
              <a:t>A program may contain more functions in addition to the main function.</a:t>
            </a:r>
          </a:p>
          <a:p>
            <a:pPr lvl="1" algn="just"/>
            <a:r>
              <a:rPr lang="en-US" sz="1400" dirty="0">
                <a:solidFill>
                  <a:schemeClr val="tx1"/>
                </a:solidFill>
              </a:rPr>
              <a:t>Any function in C++ has 4 important parts:</a:t>
            </a:r>
          </a:p>
          <a:p>
            <a:pPr lvl="2" algn="just">
              <a:spcBef>
                <a:spcPts val="0"/>
              </a:spcBef>
            </a:pPr>
            <a:r>
              <a:rPr lang="en-US" b="1" dirty="0">
                <a:solidFill>
                  <a:srgbClr val="008000"/>
                </a:solidFill>
              </a:rPr>
              <a:t>Function Name</a:t>
            </a:r>
            <a:r>
              <a:rPr lang="en-US" dirty="0">
                <a:solidFill>
                  <a:srgbClr val="008000"/>
                </a:solidFill>
              </a:rPr>
              <a:t> </a:t>
            </a:r>
            <a:r>
              <a:rPr lang="en-US" dirty="0">
                <a:solidFill>
                  <a:schemeClr val="tx1"/>
                </a:solidFill>
              </a:rPr>
              <a:t>: “main”</a:t>
            </a:r>
          </a:p>
          <a:p>
            <a:pPr lvl="2" algn="just">
              <a:spcBef>
                <a:spcPts val="0"/>
              </a:spcBef>
            </a:pPr>
            <a:r>
              <a:rPr lang="en-US" b="1" dirty="0">
                <a:solidFill>
                  <a:srgbClr val="008000"/>
                </a:solidFill>
              </a:rPr>
              <a:t>Function body</a:t>
            </a:r>
            <a:r>
              <a:rPr lang="en-US" dirty="0">
                <a:solidFill>
                  <a:srgbClr val="008000"/>
                </a:solidFill>
              </a:rPr>
              <a:t> </a:t>
            </a:r>
            <a:r>
              <a:rPr lang="en-US" dirty="0">
                <a:solidFill>
                  <a:schemeClr val="tx1"/>
                </a:solidFill>
              </a:rPr>
              <a:t>: between the two curly brackets “{” and “}”.</a:t>
            </a:r>
          </a:p>
          <a:p>
            <a:pPr lvl="2" algn="just">
              <a:spcBef>
                <a:spcPts val="0"/>
              </a:spcBef>
            </a:pPr>
            <a:r>
              <a:rPr lang="en-US" b="1" dirty="0">
                <a:solidFill>
                  <a:srgbClr val="008000"/>
                </a:solidFill>
              </a:rPr>
              <a:t>Function input</a:t>
            </a:r>
            <a:r>
              <a:rPr lang="en-US" dirty="0">
                <a:solidFill>
                  <a:srgbClr val="008000"/>
                </a:solidFill>
              </a:rPr>
              <a:t> </a:t>
            </a:r>
            <a:r>
              <a:rPr lang="en-US" b="1" dirty="0">
                <a:solidFill>
                  <a:srgbClr val="008000"/>
                </a:solidFill>
              </a:rPr>
              <a:t>parameters</a:t>
            </a:r>
            <a:r>
              <a:rPr lang="en-US" dirty="0">
                <a:solidFill>
                  <a:schemeClr val="tx1"/>
                </a:solidFill>
              </a:rPr>
              <a:t> : between two circular brackets  “(” and “)”.</a:t>
            </a:r>
          </a:p>
          <a:p>
            <a:pPr lvl="2" algn="just">
              <a:spcBef>
                <a:spcPts val="0"/>
              </a:spcBef>
            </a:pPr>
            <a:r>
              <a:rPr lang="en-US" b="1" dirty="0">
                <a:solidFill>
                  <a:srgbClr val="008000"/>
                </a:solidFill>
              </a:rPr>
              <a:t>Function output</a:t>
            </a:r>
            <a:r>
              <a:rPr lang="en-US" dirty="0">
                <a:solidFill>
                  <a:schemeClr val="tx1"/>
                </a:solidFill>
              </a:rPr>
              <a:t>: the data type of the returned value from the function.</a:t>
            </a:r>
          </a:p>
          <a:p>
            <a:pPr lvl="1" algn="just"/>
            <a:endParaRPr lang="en-US" sz="1400" dirty="0">
              <a:solidFill>
                <a:schemeClr val="tx1"/>
              </a:solidFill>
            </a:endParaRPr>
          </a:p>
        </p:txBody>
      </p:sp>
      <p:sp>
        <p:nvSpPr>
          <p:cNvPr id="6" name="Rectangle 5"/>
          <p:cNvSpPr/>
          <p:nvPr/>
        </p:nvSpPr>
        <p:spPr>
          <a:xfrm>
            <a:off x="2136720" y="5766137"/>
            <a:ext cx="4572000" cy="1015663"/>
          </a:xfrm>
          <a:prstGeom prst="rect">
            <a:avLst/>
          </a:prstGeom>
        </p:spPr>
        <p:txBody>
          <a:bodyPr>
            <a:spAutoFit/>
          </a:bodyPr>
          <a:lstStyle/>
          <a:p>
            <a:pPr>
              <a:buNone/>
            </a:pPr>
            <a:r>
              <a:rPr lang="en-US" sz="1500" b="1" dirty="0">
                <a:solidFill>
                  <a:srgbClr val="0000FF"/>
                </a:solidFill>
                <a:latin typeface="Times New Roman" pitchFamily="18" charset="0"/>
                <a:cs typeface="Times New Roman" pitchFamily="18" charset="0"/>
              </a:rPr>
              <a:t>void</a:t>
            </a:r>
            <a:r>
              <a:rPr lang="en-US" sz="1500" b="1" dirty="0">
                <a:latin typeface="Times New Roman" pitchFamily="18" charset="0"/>
                <a:cs typeface="Times New Roman" pitchFamily="18" charset="0"/>
              </a:rPr>
              <a:t> main (      ) </a:t>
            </a:r>
          </a:p>
          <a:p>
            <a:pPr>
              <a:buNone/>
            </a:pPr>
            <a:r>
              <a:rPr lang="en-US" sz="1500" b="1" dirty="0">
                <a:latin typeface="Times New Roman" pitchFamily="18" charset="0"/>
                <a:cs typeface="Times New Roman" pitchFamily="18" charset="0"/>
              </a:rPr>
              <a:t>{ </a:t>
            </a:r>
          </a:p>
          <a:p>
            <a:pPr>
              <a:buNone/>
            </a:pPr>
            <a:r>
              <a:rPr lang="en-US" sz="1500" b="1" dirty="0">
                <a:latin typeface="Times New Roman" pitchFamily="18" charset="0"/>
                <a:cs typeface="Times New Roman" pitchFamily="18" charset="0"/>
              </a:rPr>
              <a:t>     </a:t>
            </a:r>
            <a:r>
              <a:rPr lang="en-US" sz="1500" b="1" dirty="0" err="1">
                <a:latin typeface="Times New Roman" pitchFamily="18" charset="0"/>
                <a:cs typeface="Times New Roman" pitchFamily="18" charset="0"/>
              </a:rPr>
              <a:t>cout</a:t>
            </a:r>
            <a:r>
              <a:rPr lang="en-US" sz="1500" b="1" dirty="0">
                <a:latin typeface="Times New Roman" pitchFamily="18" charset="0"/>
                <a:cs typeface="Times New Roman" pitchFamily="18" charset="0"/>
              </a:rPr>
              <a:t> &lt;&lt; </a:t>
            </a:r>
            <a:r>
              <a:rPr lang="en-US" sz="1500" b="1" dirty="0">
                <a:solidFill>
                  <a:srgbClr val="7030A0"/>
                </a:solidFill>
                <a:latin typeface="Times New Roman" pitchFamily="18" charset="0"/>
                <a:cs typeface="Times New Roman" pitchFamily="18" charset="0"/>
              </a:rPr>
              <a:t>"Hello World!"</a:t>
            </a:r>
            <a:r>
              <a:rPr lang="en-US" sz="1500" b="1" dirty="0">
                <a:latin typeface="Times New Roman" pitchFamily="18" charset="0"/>
                <a:cs typeface="Times New Roman" pitchFamily="18" charset="0"/>
              </a:rPr>
              <a:t>; </a:t>
            </a:r>
          </a:p>
          <a:p>
            <a:pPr>
              <a:buNone/>
            </a:pPr>
            <a:r>
              <a:rPr lang="en-US" sz="1500" b="1" dirty="0">
                <a:latin typeface="Times New Roman" pitchFamily="18" charset="0"/>
                <a:cs typeface="Times New Roman" pitchFamily="18" charset="0"/>
              </a:rPr>
              <a:t>}</a:t>
            </a:r>
          </a:p>
        </p:txBody>
      </p:sp>
      <p:sp>
        <p:nvSpPr>
          <p:cNvPr id="8" name="Oval 7"/>
          <p:cNvSpPr/>
          <p:nvPr/>
        </p:nvSpPr>
        <p:spPr>
          <a:xfrm>
            <a:off x="2195874" y="5824566"/>
            <a:ext cx="436700" cy="26089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9" name="Oval 8"/>
          <p:cNvSpPr/>
          <p:nvPr/>
        </p:nvSpPr>
        <p:spPr>
          <a:xfrm>
            <a:off x="2626252" y="5824566"/>
            <a:ext cx="428685" cy="28438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0" name="Oval 9"/>
          <p:cNvSpPr/>
          <p:nvPr/>
        </p:nvSpPr>
        <p:spPr>
          <a:xfrm>
            <a:off x="3048000" y="5824266"/>
            <a:ext cx="451525" cy="2946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11" name="Flowchart: Alternate Process 10"/>
          <p:cNvSpPr/>
          <p:nvPr/>
        </p:nvSpPr>
        <p:spPr>
          <a:xfrm>
            <a:off x="2196178" y="6108955"/>
            <a:ext cx="2299622" cy="628178"/>
          </a:xfrm>
          <a:prstGeom prst="flowChartAlternateProcess">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cxnSp>
        <p:nvCxnSpPr>
          <p:cNvPr id="12" name="Straight Arrow Connector 11"/>
          <p:cNvCxnSpPr>
            <a:stCxn id="13" idx="3"/>
            <a:endCxn id="8" idx="2"/>
          </p:cNvCxnSpPr>
          <p:nvPr/>
        </p:nvCxnSpPr>
        <p:spPr>
          <a:xfrm flipV="1">
            <a:off x="1246780" y="5955013"/>
            <a:ext cx="949094" cy="183553"/>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18696" y="5876956"/>
            <a:ext cx="728084" cy="523220"/>
          </a:xfrm>
          <a:prstGeom prst="rect">
            <a:avLst/>
          </a:prstGeom>
        </p:spPr>
        <p:txBody>
          <a:bodyPr wrap="none">
            <a:spAutoFit/>
          </a:bodyPr>
          <a:lstStyle/>
          <a:p>
            <a:pPr algn="ctr"/>
            <a:r>
              <a:rPr lang="en-US" sz="1400" dirty="0">
                <a:solidFill>
                  <a:srgbClr val="008000"/>
                </a:solidFill>
                <a:effectLst>
                  <a:outerShdw blurRad="38100" dist="38100" dir="2700000" algn="tl">
                    <a:srgbClr val="000000">
                      <a:alpha val="43137"/>
                    </a:srgbClr>
                  </a:outerShdw>
                </a:effectLst>
              </a:rPr>
              <a:t>Output</a:t>
            </a:r>
          </a:p>
          <a:p>
            <a:pPr algn="ctr"/>
            <a:r>
              <a:rPr lang="en-US" sz="1400" dirty="0">
                <a:solidFill>
                  <a:srgbClr val="008000"/>
                </a:solidFill>
                <a:effectLst>
                  <a:outerShdw blurRad="38100" dist="38100" dir="2700000" algn="tl">
                    <a:srgbClr val="000000">
                      <a:alpha val="43137"/>
                    </a:srgbClr>
                  </a:outerShdw>
                </a:effectLst>
              </a:rPr>
              <a:t>Type</a:t>
            </a:r>
            <a:endParaRPr lang="en-US" sz="1400" dirty="0"/>
          </a:p>
        </p:txBody>
      </p:sp>
      <p:sp>
        <p:nvSpPr>
          <p:cNvPr id="14" name="Rectangle 13"/>
          <p:cNvSpPr/>
          <p:nvPr/>
        </p:nvSpPr>
        <p:spPr>
          <a:xfrm>
            <a:off x="478743" y="5485861"/>
            <a:ext cx="676788" cy="323165"/>
          </a:xfrm>
          <a:prstGeom prst="rect">
            <a:avLst/>
          </a:prstGeom>
        </p:spPr>
        <p:txBody>
          <a:bodyPr wrap="none">
            <a:spAutoFit/>
          </a:bodyPr>
          <a:lstStyle/>
          <a:p>
            <a:r>
              <a:rPr lang="en-US" sz="1500" dirty="0">
                <a:solidFill>
                  <a:srgbClr val="008000"/>
                </a:solidFill>
                <a:effectLst>
                  <a:outerShdw blurRad="38100" dist="38100" dir="2700000" algn="tl">
                    <a:srgbClr val="000000">
                      <a:alpha val="43137"/>
                    </a:srgbClr>
                  </a:outerShdw>
                </a:effectLst>
              </a:rPr>
              <a:t>Name</a:t>
            </a:r>
            <a:endParaRPr lang="en-US" sz="1500" dirty="0"/>
          </a:p>
        </p:txBody>
      </p:sp>
      <p:cxnSp>
        <p:nvCxnSpPr>
          <p:cNvPr id="15" name="Straight Arrow Connector 14"/>
          <p:cNvCxnSpPr>
            <a:stCxn id="14" idx="2"/>
            <a:endCxn id="9" idx="0"/>
          </p:cNvCxnSpPr>
          <p:nvPr/>
        </p:nvCxnSpPr>
        <p:spPr>
          <a:xfrm>
            <a:off x="817137" y="5809026"/>
            <a:ext cx="2023458" cy="1554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44107" y="5761046"/>
            <a:ext cx="1719317" cy="323165"/>
          </a:xfrm>
          <a:prstGeom prst="rect">
            <a:avLst/>
          </a:prstGeom>
        </p:spPr>
        <p:txBody>
          <a:bodyPr wrap="none">
            <a:spAutoFit/>
          </a:bodyPr>
          <a:lstStyle/>
          <a:p>
            <a:r>
              <a:rPr lang="en-US" sz="1500" dirty="0">
                <a:solidFill>
                  <a:srgbClr val="008000"/>
                </a:solidFill>
                <a:effectLst>
                  <a:outerShdw blurRad="38100" dist="38100" dir="2700000" algn="tl">
                    <a:srgbClr val="000000">
                      <a:alpha val="43137"/>
                    </a:srgbClr>
                  </a:outerShdw>
                </a:effectLst>
              </a:rPr>
              <a:t>Input parameters</a:t>
            </a:r>
            <a:r>
              <a:rPr lang="en-US" sz="1500" dirty="0"/>
              <a:t> </a:t>
            </a:r>
          </a:p>
        </p:txBody>
      </p:sp>
      <p:cxnSp>
        <p:nvCxnSpPr>
          <p:cNvPr id="17" name="Straight Arrow Connector 16"/>
          <p:cNvCxnSpPr>
            <a:endCxn id="10" idx="6"/>
          </p:cNvCxnSpPr>
          <p:nvPr/>
        </p:nvCxnSpPr>
        <p:spPr>
          <a:xfrm flipH="1">
            <a:off x="3499525" y="5955012"/>
            <a:ext cx="394107" cy="16566"/>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5320243" y="6154389"/>
            <a:ext cx="907621" cy="553998"/>
          </a:xfrm>
          <a:prstGeom prst="rect">
            <a:avLst/>
          </a:prstGeom>
        </p:spPr>
        <p:txBody>
          <a:bodyPr wrap="none">
            <a:spAutoFit/>
          </a:bodyPr>
          <a:lstStyle/>
          <a:p>
            <a:pPr algn="ctr"/>
            <a:r>
              <a:rPr lang="en-US" sz="1500" dirty="0">
                <a:solidFill>
                  <a:srgbClr val="008000"/>
                </a:solidFill>
                <a:effectLst>
                  <a:outerShdw blurRad="38100" dist="38100" dir="2700000" algn="tl">
                    <a:srgbClr val="000000">
                      <a:alpha val="43137"/>
                    </a:srgbClr>
                  </a:outerShdw>
                </a:effectLst>
              </a:rPr>
              <a:t>Function</a:t>
            </a:r>
          </a:p>
          <a:p>
            <a:pPr algn="ctr"/>
            <a:r>
              <a:rPr lang="en-US" sz="1500" dirty="0">
                <a:solidFill>
                  <a:srgbClr val="008000"/>
                </a:solidFill>
                <a:effectLst>
                  <a:outerShdw blurRad="38100" dist="38100" dir="2700000" algn="tl">
                    <a:srgbClr val="000000">
                      <a:alpha val="43137"/>
                    </a:srgbClr>
                  </a:outerShdw>
                </a:effectLst>
              </a:rPr>
              <a:t>Body</a:t>
            </a:r>
            <a:endParaRPr lang="en-US" sz="1500" dirty="0"/>
          </a:p>
        </p:txBody>
      </p:sp>
      <p:cxnSp>
        <p:nvCxnSpPr>
          <p:cNvPr id="19" name="Straight Arrow Connector 18"/>
          <p:cNvCxnSpPr>
            <a:endCxn id="11" idx="3"/>
          </p:cNvCxnSpPr>
          <p:nvPr/>
        </p:nvCxnSpPr>
        <p:spPr>
          <a:xfrm flipH="1" flipV="1">
            <a:off x="4495800" y="6423044"/>
            <a:ext cx="914400" cy="834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14310"/>
      </p:ext>
    </p:extLst>
  </p:cSld>
  <p:clrMapOvr>
    <a:masterClrMapping/>
  </p:clrMapOvr>
  <p:transition>
    <p:zoom dir="in"/>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33 : Pointers</a:t>
            </a:r>
            <a:endParaRPr lang="en-US" dirty="0"/>
          </a:p>
        </p:txBody>
      </p:sp>
      <p:sp>
        <p:nvSpPr>
          <p:cNvPr id="3" name="Content Placeholder 2"/>
          <p:cNvSpPr>
            <a:spLocks noGrp="1"/>
          </p:cNvSpPr>
          <p:nvPr>
            <p:ph idx="1"/>
          </p:nvPr>
        </p:nvSpPr>
        <p:spPr>
          <a:xfrm>
            <a:off x="685800" y="1524000"/>
            <a:ext cx="7507125" cy="5181600"/>
          </a:xfrm>
          <a:ln>
            <a:noFill/>
          </a:ln>
        </p:spPr>
        <p:txBody>
          <a:bodyPr>
            <a:noAutofit/>
          </a:bodyPr>
          <a:lstStyle/>
          <a:p>
            <a:pPr>
              <a:spcBef>
                <a:spcPts val="0"/>
              </a:spcBef>
              <a:buClr>
                <a:srgbClr val="008000"/>
              </a:buClr>
              <a:buSzPct val="100000"/>
              <a:buFont typeface="+mj-lt"/>
              <a:buAutoNum type="arabicPeriod"/>
            </a:pPr>
            <a:r>
              <a:rPr lang="en-US" sz="1600" dirty="0">
                <a:solidFill>
                  <a:srgbClr val="808080"/>
                </a:solidFill>
                <a:latin typeface="Consolas" panose="020B0609020204030204" pitchFamily="49" charset="0"/>
              </a:rPr>
              <a:t>#include</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&lt;iostream&gt;</a:t>
            </a:r>
            <a:endParaRPr lang="en-US" sz="16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600" dirty="0">
                <a:solidFill>
                  <a:srgbClr val="0000FF"/>
                </a:solidFill>
                <a:latin typeface="Consolas" panose="020B0609020204030204" pitchFamily="49" charset="0"/>
              </a:rPr>
              <a:t>using</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namespace</a:t>
            </a:r>
            <a:r>
              <a:rPr lang="en-US" sz="1600" dirty="0">
                <a:solidFill>
                  <a:srgbClr val="000000"/>
                </a:solidFill>
                <a:latin typeface="Consolas" panose="020B0609020204030204" pitchFamily="49" charset="0"/>
              </a:rPr>
              <a:t> std;</a:t>
            </a:r>
          </a:p>
          <a:p>
            <a:pPr>
              <a:spcBef>
                <a:spcPts val="0"/>
              </a:spcBef>
              <a:buClr>
                <a:srgbClr val="008000"/>
              </a:buClr>
              <a:buSzPct val="100000"/>
              <a:buFont typeface="+mj-lt"/>
              <a:buAutoNum type="arabicPeriod"/>
            </a:pP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x = 25;</a:t>
            </a:r>
          </a:p>
          <a:p>
            <a:pPr>
              <a:spcBef>
                <a:spcPts val="0"/>
              </a:spcBef>
              <a:buClr>
                <a:srgbClr val="008000"/>
              </a:buClr>
              <a:buSzPct val="100000"/>
              <a:buFont typeface="+mj-lt"/>
              <a:buAutoNum type="arabicPeriod"/>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"The address of x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&amp;x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"The size of address of x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sizeof</a:t>
            </a:r>
            <a:r>
              <a:rPr lang="en-US" sz="1600" dirty="0">
                <a:solidFill>
                  <a:srgbClr val="000000"/>
                </a:solidFill>
                <a:latin typeface="Consolas" panose="020B0609020204030204" pitchFamily="49" charset="0"/>
              </a:rPr>
              <a:t>(&amp;x)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"The size of x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sizeof</a:t>
            </a:r>
            <a:r>
              <a:rPr lang="en-US" sz="1600" dirty="0">
                <a:solidFill>
                  <a:srgbClr val="000000"/>
                </a:solidFill>
                <a:latin typeface="Consolas" panose="020B0609020204030204" pitchFamily="49" charset="0"/>
              </a:rPr>
              <a:t>(x)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bytes\n"</a:t>
            </a:r>
            <a:r>
              <a:rPr lang="en-US" sz="16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"The value of x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x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600" dirty="0">
                <a:solidFill>
                  <a:srgbClr val="000000"/>
                </a:solidFill>
                <a:latin typeface="Consolas" panose="020B0609020204030204" pitchFamily="49" charset="0"/>
              </a:rPr>
              <a:t>}</a:t>
            </a:r>
          </a:p>
        </p:txBody>
      </p:sp>
      <p:sp>
        <p:nvSpPr>
          <p:cNvPr id="27" name="Rectangle 26">
            <a:extLst>
              <a:ext uri="{FF2B5EF4-FFF2-40B4-BE49-F238E27FC236}">
                <a16:creationId xmlns:a16="http://schemas.microsoft.com/office/drawing/2014/main" id="{E0763B30-3B8F-4DD0-B7DA-A58FE49B7ED5}"/>
              </a:ext>
            </a:extLst>
          </p:cNvPr>
          <p:cNvSpPr/>
          <p:nvPr/>
        </p:nvSpPr>
        <p:spPr>
          <a:xfrm>
            <a:off x="1334385" y="4292599"/>
            <a:ext cx="1295400" cy="1752601"/>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38" name="Straight Connector 37">
            <a:extLst>
              <a:ext uri="{FF2B5EF4-FFF2-40B4-BE49-F238E27FC236}">
                <a16:creationId xmlns:a16="http://schemas.microsoft.com/office/drawing/2014/main" id="{5C79815E-A7C7-4D98-A3B7-B588665692D6}"/>
              </a:ext>
            </a:extLst>
          </p:cNvPr>
          <p:cNvCxnSpPr/>
          <p:nvPr/>
        </p:nvCxnSpPr>
        <p:spPr>
          <a:xfrm>
            <a:off x="1334385" y="5740401"/>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E611CE26-124A-41DD-AC2D-B661D6F93112}"/>
              </a:ext>
            </a:extLst>
          </p:cNvPr>
          <p:cNvCxnSpPr/>
          <p:nvPr/>
        </p:nvCxnSpPr>
        <p:spPr>
          <a:xfrm>
            <a:off x="1334385" y="5511801"/>
            <a:ext cx="1295400" cy="0"/>
          </a:xfrm>
          <a:prstGeom prst="line">
            <a:avLst/>
          </a:prstGeom>
        </p:spPr>
        <p:style>
          <a:lnRef idx="3">
            <a:schemeClr val="dk1"/>
          </a:lnRef>
          <a:fillRef idx="0">
            <a:schemeClr val="dk1"/>
          </a:fillRef>
          <a:effectRef idx="2">
            <a:schemeClr val="dk1"/>
          </a:effectRef>
          <a:fontRef idx="minor">
            <a:schemeClr val="tx1"/>
          </a:fontRef>
        </p:style>
      </p:cxnSp>
      <p:sp>
        <p:nvSpPr>
          <p:cNvPr id="41" name="Right Brace 40">
            <a:extLst>
              <a:ext uri="{FF2B5EF4-FFF2-40B4-BE49-F238E27FC236}">
                <a16:creationId xmlns:a16="http://schemas.microsoft.com/office/drawing/2014/main" id="{94DC1C2D-9B24-429B-8EDA-4B4D3A08EEE7}"/>
              </a:ext>
            </a:extLst>
          </p:cNvPr>
          <p:cNvSpPr/>
          <p:nvPr/>
        </p:nvSpPr>
        <p:spPr>
          <a:xfrm flipH="1">
            <a:off x="1105785" y="5511801"/>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42" name="TextBox 41">
            <a:extLst>
              <a:ext uri="{FF2B5EF4-FFF2-40B4-BE49-F238E27FC236}">
                <a16:creationId xmlns:a16="http://schemas.microsoft.com/office/drawing/2014/main" id="{79A1799F-8250-4824-8772-9B708FD3FE92}"/>
              </a:ext>
            </a:extLst>
          </p:cNvPr>
          <p:cNvSpPr txBox="1"/>
          <p:nvPr/>
        </p:nvSpPr>
        <p:spPr>
          <a:xfrm>
            <a:off x="781803" y="5405974"/>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x</a:t>
            </a:r>
          </a:p>
        </p:txBody>
      </p:sp>
      <p:sp>
        <p:nvSpPr>
          <p:cNvPr id="46" name="TextBox 45">
            <a:extLst>
              <a:ext uri="{FF2B5EF4-FFF2-40B4-BE49-F238E27FC236}">
                <a16:creationId xmlns:a16="http://schemas.microsoft.com/office/drawing/2014/main" id="{B7CE3B56-5B4C-4A81-8DB9-8A0F0D44C6B0}"/>
              </a:ext>
            </a:extLst>
          </p:cNvPr>
          <p:cNvSpPr txBox="1"/>
          <p:nvPr/>
        </p:nvSpPr>
        <p:spPr>
          <a:xfrm>
            <a:off x="1709845" y="5466378"/>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25</a:t>
            </a:r>
          </a:p>
        </p:txBody>
      </p:sp>
      <p:sp>
        <p:nvSpPr>
          <p:cNvPr id="52" name="TextBox 51">
            <a:extLst>
              <a:ext uri="{FF2B5EF4-FFF2-40B4-BE49-F238E27FC236}">
                <a16:creationId xmlns:a16="http://schemas.microsoft.com/office/drawing/2014/main" id="{9E34CC6B-A9B7-4E26-BD8A-C1BEA0BA21DF}"/>
              </a:ext>
            </a:extLst>
          </p:cNvPr>
          <p:cNvSpPr txBox="1"/>
          <p:nvPr/>
        </p:nvSpPr>
        <p:spPr>
          <a:xfrm>
            <a:off x="1547794" y="5234266"/>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sp>
        <p:nvSpPr>
          <p:cNvPr id="53" name="Text Box 16">
            <a:extLst>
              <a:ext uri="{FF2B5EF4-FFF2-40B4-BE49-F238E27FC236}">
                <a16:creationId xmlns:a16="http://schemas.microsoft.com/office/drawing/2014/main" id="{F5B1FADC-6121-4323-810C-72478328C3D2}"/>
              </a:ext>
            </a:extLst>
          </p:cNvPr>
          <p:cNvSpPr txBox="1">
            <a:spLocks noChangeArrowheads="1"/>
          </p:cNvSpPr>
          <p:nvPr/>
        </p:nvSpPr>
        <p:spPr bwMode="auto">
          <a:xfrm>
            <a:off x="2582169" y="5358656"/>
            <a:ext cx="27314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pPr>
            <a:r>
              <a:rPr lang="en-US" altLang="en-US" sz="1400" b="1">
                <a:effectLst>
                  <a:outerShdw blurRad="38100" dist="38100" dir="2700000" algn="tl">
                    <a:srgbClr val="000000">
                      <a:alpha val="43137"/>
                    </a:srgbClr>
                  </a:outerShdw>
                </a:effectLst>
              </a:rPr>
              <a:t>Address of x is 00DEF8FC</a:t>
            </a:r>
          </a:p>
          <a:p>
            <a:pPr>
              <a:spcBef>
                <a:spcPts val="0"/>
              </a:spcBef>
            </a:pPr>
            <a:r>
              <a:rPr lang="en-US" altLang="en-US" sz="1400" b="1">
                <a:effectLst>
                  <a:outerShdw blurRad="38100" dist="38100" dir="2700000" algn="tl">
                    <a:srgbClr val="000000">
                      <a:alpha val="43137"/>
                    </a:srgbClr>
                  </a:outerShdw>
                </a:effectLst>
              </a:rPr>
              <a:t>&amp;x = 00DEF8FC</a:t>
            </a:r>
          </a:p>
        </p:txBody>
      </p:sp>
      <p:pic>
        <p:nvPicPr>
          <p:cNvPr id="11" name="Picture 10">
            <a:extLst>
              <a:ext uri="{FF2B5EF4-FFF2-40B4-BE49-F238E27FC236}">
                <a16:creationId xmlns:a16="http://schemas.microsoft.com/office/drawing/2014/main" id="{CF51F621-AB09-4F7F-9CF3-8E679A5B17A3}"/>
              </a:ext>
            </a:extLst>
          </p:cNvPr>
          <p:cNvPicPr>
            <a:picLocks noChangeAspect="1"/>
          </p:cNvPicPr>
          <p:nvPr/>
        </p:nvPicPr>
        <p:blipFill>
          <a:blip r:embed="rId2"/>
          <a:stretch>
            <a:fillRect/>
          </a:stretch>
        </p:blipFill>
        <p:spPr>
          <a:xfrm>
            <a:off x="4976831" y="4292599"/>
            <a:ext cx="3588621" cy="1752598"/>
          </a:xfrm>
          <a:prstGeom prst="rect">
            <a:avLst/>
          </a:prstGeom>
        </p:spPr>
      </p:pic>
    </p:spTree>
    <p:extLst>
      <p:ext uri="{BB962C8B-B14F-4D97-AF65-F5344CB8AC3E}">
        <p14:creationId xmlns:p14="http://schemas.microsoft.com/office/powerpoint/2010/main" val="2219754283"/>
      </p:ext>
    </p:extLst>
  </p:cSld>
  <p:clrMapOvr>
    <a:masterClrMapping/>
  </p:clrMapOvr>
  <p:transition>
    <p:zoom dir="in"/>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84027" cy="1320800"/>
          </a:xfrm>
        </p:spPr>
        <p:txBody>
          <a:bodyPr>
            <a:normAutofit/>
          </a:bodyPr>
          <a:lstStyle/>
          <a:p>
            <a:r>
              <a:rPr lang="en-US" dirty="0">
                <a:ea typeface="+mj-lt"/>
                <a:cs typeface="+mj-lt"/>
              </a:rPr>
              <a:t>Program 33 : Pointers</a:t>
            </a:r>
            <a:endParaRPr lang="en-US" dirty="0"/>
          </a:p>
        </p:txBody>
      </p:sp>
      <p:sp>
        <p:nvSpPr>
          <p:cNvPr id="3" name="Content Placeholder 2"/>
          <p:cNvSpPr>
            <a:spLocks noGrp="1"/>
          </p:cNvSpPr>
          <p:nvPr>
            <p:ph idx="1"/>
          </p:nvPr>
        </p:nvSpPr>
        <p:spPr>
          <a:xfrm>
            <a:off x="674669" y="1579452"/>
            <a:ext cx="8458201" cy="1649499"/>
          </a:xfrm>
        </p:spPr>
        <p:txBody>
          <a:bodyPr>
            <a:normAutofit/>
          </a:bodyPr>
          <a:lstStyle/>
          <a:p>
            <a:pPr>
              <a:spcBef>
                <a:spcPts val="0"/>
              </a:spcBef>
              <a:buClr>
                <a:srgbClr val="008000"/>
              </a:buClr>
              <a:buSzPct val="100000"/>
              <a:buFont typeface="+mj-lt"/>
              <a:buAutoNum type="arabicPeriod" startAt="4"/>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25;</a:t>
            </a:r>
          </a:p>
          <a:p>
            <a:pPr>
              <a:spcBef>
                <a:spcPts val="0"/>
              </a:spcBef>
              <a:buClr>
                <a:srgbClr val="008000"/>
              </a:buClr>
              <a:buSzPct val="100000"/>
              <a:buFont typeface="+mj-lt"/>
              <a:buAutoNum type="arabicPeriod" startAt="4"/>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address of x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&amp;x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size of address of x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sizeof</a:t>
            </a:r>
            <a:r>
              <a:rPr lang="en-US" sz="1400" dirty="0">
                <a:solidFill>
                  <a:srgbClr val="000000"/>
                </a:solidFill>
                <a:latin typeface="Consolas" panose="020B0609020204030204" pitchFamily="49" charset="0"/>
              </a:rPr>
              <a:t>(&amp;x)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size of x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sizeof</a:t>
            </a:r>
            <a:r>
              <a:rPr lang="en-US" sz="1400" dirty="0">
                <a:solidFill>
                  <a:srgbClr val="000000"/>
                </a:solidFill>
                <a:latin typeface="Consolas" panose="020B0609020204030204" pitchFamily="49" charset="0"/>
              </a:rPr>
              <a:t>(x)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bytes\n"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value of x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x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endParaRPr lang="en-US" sz="1300" dirty="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8" name="Slide Number Placeholder 3">
            <a:extLst>
              <a:ext uri="{FF2B5EF4-FFF2-40B4-BE49-F238E27FC236}">
                <a16:creationId xmlns:a16="http://schemas.microsoft.com/office/drawing/2014/main" id="{2646B171-57D2-4795-BA67-E94EE5B25AA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101</a:t>
            </a:fld>
            <a:endParaRPr lang="en-US">
              <a:solidFill>
                <a:srgbClr val="000099"/>
              </a:solidFill>
            </a:endParaRPr>
          </a:p>
        </p:txBody>
      </p:sp>
      <p:sp>
        <p:nvSpPr>
          <p:cNvPr id="10" name="Rectangle 9">
            <a:extLst>
              <a:ext uri="{FF2B5EF4-FFF2-40B4-BE49-F238E27FC236}">
                <a16:creationId xmlns:a16="http://schemas.microsoft.com/office/drawing/2014/main" id="{B5446490-180F-42FD-844E-CFF2BDEAE871}"/>
              </a:ext>
            </a:extLst>
          </p:cNvPr>
          <p:cNvSpPr/>
          <p:nvPr/>
        </p:nvSpPr>
        <p:spPr>
          <a:xfrm>
            <a:off x="7070220" y="379411"/>
            <a:ext cx="1295400" cy="1752601"/>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1" name="Straight Connector 10">
            <a:extLst>
              <a:ext uri="{FF2B5EF4-FFF2-40B4-BE49-F238E27FC236}">
                <a16:creationId xmlns:a16="http://schemas.microsoft.com/office/drawing/2014/main" id="{9042E10A-2692-47B1-B732-4AFBE4A17638}"/>
              </a:ext>
            </a:extLst>
          </p:cNvPr>
          <p:cNvCxnSpPr/>
          <p:nvPr/>
        </p:nvCxnSpPr>
        <p:spPr>
          <a:xfrm>
            <a:off x="7070220" y="1827213"/>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13284F3-2746-4D79-9C22-157C83ADFE06}"/>
              </a:ext>
            </a:extLst>
          </p:cNvPr>
          <p:cNvCxnSpPr/>
          <p:nvPr/>
        </p:nvCxnSpPr>
        <p:spPr>
          <a:xfrm>
            <a:off x="7070220" y="1598613"/>
            <a:ext cx="1295400" cy="0"/>
          </a:xfrm>
          <a:prstGeom prst="line">
            <a:avLst/>
          </a:prstGeom>
        </p:spPr>
        <p:style>
          <a:lnRef idx="3">
            <a:schemeClr val="dk1"/>
          </a:lnRef>
          <a:fillRef idx="0">
            <a:schemeClr val="dk1"/>
          </a:fillRef>
          <a:effectRef idx="2">
            <a:schemeClr val="dk1"/>
          </a:effectRef>
          <a:fontRef idx="minor">
            <a:schemeClr val="tx1"/>
          </a:fontRef>
        </p:style>
      </p:cxnSp>
      <p:sp>
        <p:nvSpPr>
          <p:cNvPr id="13" name="Right Brace 12">
            <a:extLst>
              <a:ext uri="{FF2B5EF4-FFF2-40B4-BE49-F238E27FC236}">
                <a16:creationId xmlns:a16="http://schemas.microsoft.com/office/drawing/2014/main" id="{9DFAFA8F-9105-4E21-8E34-D0AE7526CE2A}"/>
              </a:ext>
            </a:extLst>
          </p:cNvPr>
          <p:cNvSpPr/>
          <p:nvPr/>
        </p:nvSpPr>
        <p:spPr>
          <a:xfrm flipH="1">
            <a:off x="6841620" y="1598613"/>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1B961E08-DB01-4D2D-AC8A-86A81CB20B1C}"/>
              </a:ext>
            </a:extLst>
          </p:cNvPr>
          <p:cNvSpPr txBox="1"/>
          <p:nvPr/>
        </p:nvSpPr>
        <p:spPr>
          <a:xfrm>
            <a:off x="6517638" y="1492786"/>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x</a:t>
            </a:r>
          </a:p>
        </p:txBody>
      </p:sp>
      <p:sp>
        <p:nvSpPr>
          <p:cNvPr id="17" name="TextBox 16">
            <a:extLst>
              <a:ext uri="{FF2B5EF4-FFF2-40B4-BE49-F238E27FC236}">
                <a16:creationId xmlns:a16="http://schemas.microsoft.com/office/drawing/2014/main" id="{02C3436A-0D9C-4EBC-8F9F-0A782FB15D41}"/>
              </a:ext>
            </a:extLst>
          </p:cNvPr>
          <p:cNvSpPr txBox="1"/>
          <p:nvPr/>
        </p:nvSpPr>
        <p:spPr>
          <a:xfrm>
            <a:off x="7445680" y="1553190"/>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25</a:t>
            </a:r>
          </a:p>
        </p:txBody>
      </p:sp>
      <p:sp>
        <p:nvSpPr>
          <p:cNvPr id="18" name="TextBox 17">
            <a:extLst>
              <a:ext uri="{FF2B5EF4-FFF2-40B4-BE49-F238E27FC236}">
                <a16:creationId xmlns:a16="http://schemas.microsoft.com/office/drawing/2014/main" id="{556BF0A2-6032-4A62-A4F0-B5A71F669252}"/>
              </a:ext>
            </a:extLst>
          </p:cNvPr>
          <p:cNvSpPr txBox="1"/>
          <p:nvPr/>
        </p:nvSpPr>
        <p:spPr>
          <a:xfrm>
            <a:off x="7283629" y="1321078"/>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sp>
        <p:nvSpPr>
          <p:cNvPr id="26" name="TextBox 25">
            <a:extLst>
              <a:ext uri="{FF2B5EF4-FFF2-40B4-BE49-F238E27FC236}">
                <a16:creationId xmlns:a16="http://schemas.microsoft.com/office/drawing/2014/main" id="{D9E29556-1289-4265-95EF-82E7437CD9A0}"/>
              </a:ext>
            </a:extLst>
          </p:cNvPr>
          <p:cNvSpPr txBox="1"/>
          <p:nvPr/>
        </p:nvSpPr>
        <p:spPr>
          <a:xfrm>
            <a:off x="8306565" y="1537801"/>
            <a:ext cx="4683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&amp;x</a:t>
            </a:r>
          </a:p>
        </p:txBody>
      </p:sp>
      <p:sp>
        <p:nvSpPr>
          <p:cNvPr id="28" name="Content Placeholder 2">
            <a:extLst>
              <a:ext uri="{FF2B5EF4-FFF2-40B4-BE49-F238E27FC236}">
                <a16:creationId xmlns:a16="http://schemas.microsoft.com/office/drawing/2014/main" id="{CE4913C7-4006-4E30-A33F-9D9DAFFC66FE}"/>
              </a:ext>
            </a:extLst>
          </p:cNvPr>
          <p:cNvSpPr txBox="1">
            <a:spLocks/>
          </p:cNvSpPr>
          <p:nvPr/>
        </p:nvSpPr>
        <p:spPr>
          <a:xfrm>
            <a:off x="394830" y="2997509"/>
            <a:ext cx="8074502" cy="368842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a:effectLst>
                  <a:outerShdw blurRad="38100" dist="38100" dir="2700000" algn="tl">
                    <a:srgbClr val="000000">
                      <a:alpha val="43137"/>
                    </a:srgbClr>
                  </a:outerShdw>
                </a:effectLst>
              </a:rPr>
              <a:t>Every variable in C++ has a datatype, a name, a value, and an address. An address of a variable is the location of the variable in the computer’s memory. The address of a variable can be obtained by preceding the name of a variable with an ampersand sign (&amp;), known as address-of operator. Address refers to the location of a variable in the memory. </a:t>
            </a:r>
          </a:p>
          <a:p>
            <a:pPr algn="just">
              <a:lnSpc>
                <a:spcPct val="110000"/>
              </a:lnSpc>
              <a:spcBef>
                <a:spcPts val="0"/>
              </a:spcBef>
            </a:pPr>
            <a:r>
              <a:rPr lang="en-US" sz="1400" b="1" i="1">
                <a:effectLst>
                  <a:outerShdw blurRad="38100" dist="38100" dir="2700000" algn="tl">
                    <a:srgbClr val="000000">
                      <a:alpha val="43137"/>
                    </a:srgbClr>
                  </a:outerShdw>
                </a:effectLst>
              </a:rPr>
              <a:t>The memory of computer is called “RAM” which is an abbreviation for “Random Access Memory”. When a variable is defined in the program, the computer placed the variable randomly in any location in the memory. </a:t>
            </a:r>
          </a:p>
          <a:p>
            <a:pPr algn="just">
              <a:lnSpc>
                <a:spcPct val="110000"/>
              </a:lnSpc>
              <a:spcBef>
                <a:spcPts val="0"/>
              </a:spcBef>
            </a:pPr>
            <a:endParaRPr lang="en-US" sz="1400"/>
          </a:p>
        </p:txBody>
      </p:sp>
      <p:pic>
        <p:nvPicPr>
          <p:cNvPr id="6" name="Picture 5">
            <a:extLst>
              <a:ext uri="{FF2B5EF4-FFF2-40B4-BE49-F238E27FC236}">
                <a16:creationId xmlns:a16="http://schemas.microsoft.com/office/drawing/2014/main" id="{CDF176E9-DB97-4903-940B-B7B8B1873296}"/>
              </a:ext>
            </a:extLst>
          </p:cNvPr>
          <p:cNvPicPr>
            <a:picLocks noChangeAspect="1"/>
          </p:cNvPicPr>
          <p:nvPr/>
        </p:nvPicPr>
        <p:blipFill>
          <a:blip r:embed="rId3"/>
          <a:stretch>
            <a:fillRect/>
          </a:stretch>
        </p:blipFill>
        <p:spPr>
          <a:xfrm>
            <a:off x="5456903" y="4994786"/>
            <a:ext cx="2908717" cy="1649499"/>
          </a:xfrm>
          <a:prstGeom prst="rect">
            <a:avLst/>
          </a:prstGeom>
          <a:ln w="19050">
            <a:solidFill>
              <a:schemeClr val="tx1"/>
            </a:solidFill>
          </a:ln>
        </p:spPr>
      </p:pic>
      <p:sp>
        <p:nvSpPr>
          <p:cNvPr id="19" name="Content Placeholder 2">
            <a:extLst>
              <a:ext uri="{FF2B5EF4-FFF2-40B4-BE49-F238E27FC236}">
                <a16:creationId xmlns:a16="http://schemas.microsoft.com/office/drawing/2014/main" id="{574086CB-35D9-4023-81F1-29D61F8F5C4E}"/>
              </a:ext>
            </a:extLst>
          </p:cNvPr>
          <p:cNvSpPr txBox="1">
            <a:spLocks/>
          </p:cNvSpPr>
          <p:nvPr/>
        </p:nvSpPr>
        <p:spPr>
          <a:xfrm>
            <a:off x="392554" y="4994787"/>
            <a:ext cx="4902319" cy="148380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a:effectLst>
                  <a:outerShdw blurRad="38100" dist="38100" dir="2700000" algn="tl">
                    <a:srgbClr val="000000">
                      <a:alpha val="43137"/>
                    </a:srgbClr>
                  </a:outerShdw>
                </a:effectLst>
              </a:rPr>
              <a:t>Every byte in the computer memory has an address. Variables are composed of multiple bytes, e.g. Integer x is saved in 4 bytes. The address of a variable is the address of the first byte in the variable.</a:t>
            </a:r>
          </a:p>
          <a:p>
            <a:pPr algn="just">
              <a:lnSpc>
                <a:spcPct val="110000"/>
              </a:lnSpc>
              <a:spcBef>
                <a:spcPts val="0"/>
              </a:spcBef>
            </a:pPr>
            <a:r>
              <a:rPr lang="en-US" sz="1400" b="1" i="1">
                <a:effectLst>
                  <a:outerShdw blurRad="38100" dist="38100" dir="2700000" algn="tl">
                    <a:srgbClr val="000000">
                      <a:alpha val="43137"/>
                    </a:srgbClr>
                  </a:outerShdw>
                </a:effectLst>
              </a:rPr>
              <a:t>The size of the address of a variable or an object is 4 bytes.</a:t>
            </a:r>
            <a:endParaRPr lang="en-US" sz="1400"/>
          </a:p>
        </p:txBody>
      </p:sp>
    </p:spTree>
    <p:extLst>
      <p:ext uri="{BB962C8B-B14F-4D97-AF65-F5344CB8AC3E}">
        <p14:creationId xmlns:p14="http://schemas.microsoft.com/office/powerpoint/2010/main" val="283450460"/>
      </p:ext>
    </p:extLst>
  </p:cSld>
  <p:clrMapOvr>
    <a:masterClrMapping/>
  </p:clrMapOvr>
  <p:transition>
    <p:zoom dir="in"/>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84027" cy="1320800"/>
          </a:xfrm>
        </p:spPr>
        <p:txBody>
          <a:bodyPr>
            <a:normAutofit/>
          </a:bodyPr>
          <a:lstStyle/>
          <a:p>
            <a:r>
              <a:rPr lang="en-US" dirty="0">
                <a:ea typeface="+mj-lt"/>
                <a:cs typeface="+mj-lt"/>
              </a:rPr>
              <a:t>Program 33 : Pointers</a:t>
            </a:r>
            <a:endParaRPr lang="en-US" dirty="0"/>
          </a:p>
        </p:txBody>
      </p:sp>
      <p:sp>
        <p:nvSpPr>
          <p:cNvPr id="3" name="Content Placeholder 2"/>
          <p:cNvSpPr>
            <a:spLocks noGrp="1"/>
          </p:cNvSpPr>
          <p:nvPr>
            <p:ph idx="1"/>
          </p:nvPr>
        </p:nvSpPr>
        <p:spPr>
          <a:xfrm>
            <a:off x="674669" y="1579452"/>
            <a:ext cx="8458201" cy="1649499"/>
          </a:xfrm>
        </p:spPr>
        <p:txBody>
          <a:bodyPr>
            <a:normAutofit/>
          </a:bodyPr>
          <a:lstStyle/>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 25;</a:t>
            </a:r>
          </a:p>
          <a:p>
            <a:pPr>
              <a:spcBef>
                <a:spcPts val="0"/>
              </a:spcBef>
              <a:buClr>
                <a:srgbClr val="008000"/>
              </a:buClr>
              <a:buSzPct val="100000"/>
              <a:buFont typeface="+mj-lt"/>
              <a:buAutoNum type="arabicPeriod" startAt="4"/>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address of x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&amp;x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size of address of x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sizeof</a:t>
            </a:r>
            <a:r>
              <a:rPr lang="en-US" sz="1400">
                <a:solidFill>
                  <a:srgbClr val="000000"/>
                </a:solidFill>
                <a:latin typeface="Consolas" panose="020B0609020204030204" pitchFamily="49" charset="0"/>
              </a:rPr>
              <a:t>(&amp;x)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size of x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sizeof</a:t>
            </a:r>
            <a:r>
              <a:rPr lang="en-US" sz="1400">
                <a:solidFill>
                  <a:srgbClr val="000000"/>
                </a:solidFill>
                <a:latin typeface="Consolas" panose="020B0609020204030204" pitchFamily="49" charset="0"/>
              </a:rPr>
              <a:t>(x)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bytes\n"</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value of x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x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endParaRPr lang="en-US" sz="130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8" name="Slide Number Placeholder 3">
            <a:extLst>
              <a:ext uri="{FF2B5EF4-FFF2-40B4-BE49-F238E27FC236}">
                <a16:creationId xmlns:a16="http://schemas.microsoft.com/office/drawing/2014/main" id="{2646B171-57D2-4795-BA67-E94EE5B25AA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102</a:t>
            </a:fld>
            <a:endParaRPr lang="en-US">
              <a:solidFill>
                <a:srgbClr val="000099"/>
              </a:solidFill>
            </a:endParaRPr>
          </a:p>
        </p:txBody>
      </p:sp>
      <p:sp>
        <p:nvSpPr>
          <p:cNvPr id="28" name="Content Placeholder 2">
            <a:extLst>
              <a:ext uri="{FF2B5EF4-FFF2-40B4-BE49-F238E27FC236}">
                <a16:creationId xmlns:a16="http://schemas.microsoft.com/office/drawing/2014/main" id="{CE4913C7-4006-4E30-A33F-9D9DAFFC66FE}"/>
              </a:ext>
            </a:extLst>
          </p:cNvPr>
          <p:cNvSpPr txBox="1">
            <a:spLocks/>
          </p:cNvSpPr>
          <p:nvPr/>
        </p:nvSpPr>
        <p:spPr>
          <a:xfrm>
            <a:off x="394830" y="2997509"/>
            <a:ext cx="8074502" cy="382654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a:effectLst>
                  <a:outerShdw blurRad="38100" dist="38100" dir="2700000" algn="tl">
                    <a:srgbClr val="000000">
                      <a:alpha val="43137"/>
                    </a:srgbClr>
                  </a:outerShdw>
                </a:effectLst>
              </a:rPr>
              <a:t>By default, C++ prints addresses in hexadecimal (base 16) to save space. Hexadecimal uses the numeric digits 0 through 9 and the letters 'a' through 'f' to represent the numeric values 0 through 15). So, instead of representing a decimal number 15 by two digits 1 and 5, this number can be represented in Hexadecimal by one digit only.</a:t>
            </a:r>
          </a:p>
          <a:p>
            <a:pPr algn="just">
              <a:lnSpc>
                <a:spcPct val="110000"/>
              </a:lnSpc>
              <a:spcBef>
                <a:spcPts val="0"/>
              </a:spcBef>
            </a:pPr>
            <a:r>
              <a:rPr lang="en-US" sz="1400" u="sng"/>
              <a:t>Line 4</a:t>
            </a:r>
            <a:r>
              <a:rPr lang="en-US" sz="1400"/>
              <a:t> defines a variable, the datatype of this variable is integer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int</a:t>
            </a:r>
            <a:r>
              <a:rPr lang="en-US" sz="1400"/>
              <a:t>), the name of this variable is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x</a:t>
            </a:r>
            <a:r>
              <a:rPr lang="en-US" sz="1400"/>
              <a:t>, the value of this variable is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24</a:t>
            </a:r>
            <a:r>
              <a:rPr lang="en-US" sz="1400"/>
              <a:t>, and finally the address of this variable which is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&amp;x</a:t>
            </a:r>
            <a:r>
              <a:rPr lang="en-US" sz="1400"/>
              <a:t>).</a:t>
            </a:r>
          </a:p>
          <a:p>
            <a:pPr algn="just">
              <a:lnSpc>
                <a:spcPct val="110000"/>
              </a:lnSpc>
              <a:spcBef>
                <a:spcPts val="0"/>
              </a:spcBef>
            </a:pPr>
            <a:r>
              <a:rPr lang="en-US" sz="1400" u="sng"/>
              <a:t>Line 5</a:t>
            </a:r>
            <a:r>
              <a:rPr lang="en-US" sz="1400"/>
              <a:t> pints the address of the variable x, that has the form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&amp;x</a:t>
            </a:r>
            <a:r>
              <a:rPr lang="en-US" sz="1400"/>
              <a:t>). The printed address has a hexadecimal representation. The number of digits in a hexadecimal number is much less than in a decimal number. The address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&amp;x</a:t>
            </a:r>
            <a:r>
              <a:rPr lang="en-US" sz="1400"/>
              <a:t>) is printed as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00DEF8FC</a:t>
            </a:r>
            <a:r>
              <a:rPr lang="en-US" sz="1400"/>
              <a:t>. The printed address may be changed in every time the program runs. This is because the computer placed the variable in a random location every time. </a:t>
            </a:r>
          </a:p>
          <a:p>
            <a:pPr algn="just">
              <a:lnSpc>
                <a:spcPct val="110000"/>
              </a:lnSpc>
              <a:spcBef>
                <a:spcPts val="0"/>
              </a:spcBef>
            </a:pPr>
            <a:r>
              <a:rPr lang="en-US" sz="1400" u="sng"/>
              <a:t>Lines 6</a:t>
            </a:r>
            <a:r>
              <a:rPr lang="en-US" sz="1400"/>
              <a:t> prints the size of the address of the variable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x</a:t>
            </a:r>
            <a:r>
              <a:rPr lang="en-US" sz="1400"/>
              <a:t>, which is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4</a:t>
            </a:r>
            <a:r>
              <a:rPr lang="en-US" sz="1400"/>
              <a:t>. This means that the address of any variable or object is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4</a:t>
            </a:r>
            <a:r>
              <a:rPr lang="en-US" sz="1400"/>
              <a:t> bytes. </a:t>
            </a:r>
          </a:p>
          <a:p>
            <a:pPr algn="just">
              <a:lnSpc>
                <a:spcPct val="110000"/>
              </a:lnSpc>
              <a:spcBef>
                <a:spcPts val="0"/>
              </a:spcBef>
            </a:pPr>
            <a:r>
              <a:rPr lang="en-US" sz="1400"/>
              <a:t>While </a:t>
            </a:r>
            <a:r>
              <a:rPr lang="en-US" sz="1400" u="sng"/>
              <a:t>line 7</a:t>
            </a:r>
            <a:r>
              <a:rPr lang="en-US" sz="1400"/>
              <a:t> prints the size of the integer variable x. Finally, </a:t>
            </a:r>
            <a:r>
              <a:rPr lang="en-US" sz="1400" u="sng"/>
              <a:t>line 8</a:t>
            </a:r>
            <a:r>
              <a:rPr lang="en-US" sz="1400"/>
              <a:t> prints the value of the variable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x</a:t>
            </a:r>
            <a:r>
              <a:rPr lang="en-US" sz="1400"/>
              <a:t> which is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24</a:t>
            </a:r>
            <a:r>
              <a:rPr lang="en-US" sz="1400"/>
              <a:t>.</a:t>
            </a:r>
          </a:p>
          <a:p>
            <a:pPr algn="just">
              <a:lnSpc>
                <a:spcPct val="110000"/>
              </a:lnSpc>
              <a:spcBef>
                <a:spcPts val="0"/>
              </a:spcBef>
            </a:pPr>
            <a:endParaRPr lang="en-US" sz="1400"/>
          </a:p>
          <a:p>
            <a:pPr algn="just">
              <a:lnSpc>
                <a:spcPct val="110000"/>
              </a:lnSpc>
              <a:spcBef>
                <a:spcPts val="0"/>
              </a:spcBef>
            </a:pPr>
            <a:endParaRPr lang="en-US" sz="1400"/>
          </a:p>
        </p:txBody>
      </p:sp>
      <p:pic>
        <p:nvPicPr>
          <p:cNvPr id="15" name="Picture 14">
            <a:extLst>
              <a:ext uri="{FF2B5EF4-FFF2-40B4-BE49-F238E27FC236}">
                <a16:creationId xmlns:a16="http://schemas.microsoft.com/office/drawing/2014/main" id="{03AEC84F-179D-4316-8DB5-A6400465C61D}"/>
              </a:ext>
            </a:extLst>
          </p:cNvPr>
          <p:cNvPicPr>
            <a:picLocks noChangeAspect="1"/>
          </p:cNvPicPr>
          <p:nvPr/>
        </p:nvPicPr>
        <p:blipFill>
          <a:blip r:embed="rId3"/>
          <a:stretch>
            <a:fillRect/>
          </a:stretch>
        </p:blipFill>
        <p:spPr>
          <a:xfrm>
            <a:off x="6377145" y="609601"/>
            <a:ext cx="2607407" cy="1273396"/>
          </a:xfrm>
          <a:prstGeom prst="rect">
            <a:avLst/>
          </a:prstGeom>
        </p:spPr>
      </p:pic>
      <p:sp>
        <p:nvSpPr>
          <p:cNvPr id="4" name="Rectangle 3">
            <a:extLst>
              <a:ext uri="{FF2B5EF4-FFF2-40B4-BE49-F238E27FC236}">
                <a16:creationId xmlns:a16="http://schemas.microsoft.com/office/drawing/2014/main" id="{23CF3579-D900-4554-832E-A99B0BC0F1CA}"/>
              </a:ext>
            </a:extLst>
          </p:cNvPr>
          <p:cNvSpPr/>
          <p:nvPr/>
        </p:nvSpPr>
        <p:spPr>
          <a:xfrm>
            <a:off x="7787148" y="983226"/>
            <a:ext cx="678426" cy="1868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52388"/>
      </p:ext>
    </p:extLst>
  </p:cSld>
  <p:clrMapOvr>
    <a:masterClrMapping/>
  </p:clrMapOvr>
  <p:transition>
    <p:zoom dir="in"/>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34 : Pointers</a:t>
            </a:r>
            <a:endParaRPr lang="en-US" dirty="0"/>
          </a:p>
        </p:txBody>
      </p:sp>
      <p:sp>
        <p:nvSpPr>
          <p:cNvPr id="3" name="Content Placeholder 2"/>
          <p:cNvSpPr>
            <a:spLocks noGrp="1"/>
          </p:cNvSpPr>
          <p:nvPr>
            <p:ph idx="1"/>
          </p:nvPr>
        </p:nvSpPr>
        <p:spPr>
          <a:xfrm>
            <a:off x="685800" y="1524000"/>
            <a:ext cx="7507125" cy="5181600"/>
          </a:xfrm>
          <a:ln>
            <a:noFill/>
          </a:ln>
        </p:spPr>
        <p:txBody>
          <a:bodyPr>
            <a:noAutofit/>
          </a:bodyPr>
          <a:lstStyle/>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#include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&lt;iostream&gt;</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#include</a:t>
            </a:r>
            <a:r>
              <a:rPr lang="en-US" sz="1300" dirty="0">
                <a:solidFill>
                  <a:srgbClr val="000000"/>
                </a:solidFill>
                <a:highlight>
                  <a:srgbClr val="FFFFFF"/>
                </a:highlight>
                <a:latin typeface="Consolas" panose="020B0609020204030204" pitchFamily="49" charset="0"/>
              </a:rPr>
              <a:t> </a:t>
            </a:r>
            <a:r>
              <a:rPr lang="en-US" sz="1300" dirty="0">
                <a:solidFill>
                  <a:srgbClr val="A31515"/>
                </a:solidFill>
                <a:highlight>
                  <a:srgbClr val="FFFFFF"/>
                </a:highlight>
                <a:latin typeface="Consolas" panose="020B0609020204030204" pitchFamily="49" charset="0"/>
              </a:rPr>
              <a:t>&lt;string&gt;</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using</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namespace</a:t>
            </a:r>
            <a:r>
              <a:rPr lang="en-US" sz="1300" dirty="0">
                <a:solidFill>
                  <a:srgbClr val="000000"/>
                </a:solidFill>
                <a:highlight>
                  <a:srgbClr val="FFFFFF"/>
                </a:highlight>
                <a:latin typeface="Consolas" panose="020B0609020204030204" pitchFamily="49" charset="0"/>
              </a:rPr>
              <a:t> std;</a:t>
            </a:r>
          </a:p>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main() {</a:t>
            </a:r>
          </a:p>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  int</a:t>
            </a:r>
            <a:r>
              <a:rPr lang="en-US" sz="1300" dirty="0">
                <a:solidFill>
                  <a:srgbClr val="000000"/>
                </a:solidFill>
                <a:highlight>
                  <a:srgbClr val="FFFFFF"/>
                </a:highlight>
                <a:latin typeface="Consolas" panose="020B0609020204030204" pitchFamily="49" charset="0"/>
              </a:rPr>
              <a:t> x = 25;</a:t>
            </a:r>
            <a:r>
              <a:rPr lang="en-US" sz="1300" dirty="0">
                <a:solidFill>
                  <a:srgbClr val="0000FF"/>
                </a:solidFill>
                <a:highlight>
                  <a:srgbClr val="FFFFFF"/>
                </a:highlight>
                <a:latin typeface="Consolas" panose="020B0609020204030204" pitchFamily="49" charset="0"/>
              </a:rPr>
              <a:t>double</a:t>
            </a:r>
            <a:r>
              <a:rPr lang="en-US" sz="1300" dirty="0">
                <a:solidFill>
                  <a:srgbClr val="000000"/>
                </a:solidFill>
                <a:highlight>
                  <a:srgbClr val="FFFFFF"/>
                </a:highlight>
                <a:latin typeface="Consolas" panose="020B0609020204030204" pitchFamily="49" charset="0"/>
              </a:rPr>
              <a:t> y = 31; </a:t>
            </a:r>
            <a:r>
              <a:rPr lang="en-US" sz="1300" dirty="0">
                <a:solidFill>
                  <a:srgbClr val="2B91AF"/>
                </a:solidFill>
                <a:highlight>
                  <a:srgbClr val="FFFFFF"/>
                </a:highlight>
                <a:latin typeface="Consolas" panose="020B0609020204030204" pitchFamily="49" charset="0"/>
              </a:rPr>
              <a:t>string</a:t>
            </a:r>
            <a:r>
              <a:rPr lang="en-US" sz="1300" dirty="0">
                <a:solidFill>
                  <a:srgbClr val="000000"/>
                </a:solidFill>
                <a:highlight>
                  <a:srgbClr val="FFFFFF"/>
                </a:highlight>
                <a:latin typeface="Consolas" panose="020B0609020204030204" pitchFamily="49" charset="0"/>
              </a:rPr>
              <a:t> str = </a:t>
            </a:r>
            <a:r>
              <a:rPr lang="en-US" sz="1300" dirty="0">
                <a:solidFill>
                  <a:srgbClr val="A31515"/>
                </a:solidFill>
                <a:highlight>
                  <a:srgbClr val="FFFFFF"/>
                </a:highlight>
                <a:latin typeface="Consolas" panose="020B0609020204030204" pitchFamily="49" charset="0"/>
              </a:rPr>
              <a:t>"British"</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  int</a:t>
            </a:r>
            <a:r>
              <a:rPr lang="en-US" sz="1300" dirty="0">
                <a:solidFill>
                  <a:srgbClr val="000000"/>
                </a:solidFill>
                <a:highlight>
                  <a:srgbClr val="FFFFFF"/>
                </a:highlight>
                <a:latin typeface="Consolas" panose="020B0609020204030204" pitchFamily="49" charset="0"/>
              </a:rPr>
              <a:t> *px;      </a:t>
            </a:r>
            <a:r>
              <a:rPr lang="en-US" sz="1300" dirty="0">
                <a:solidFill>
                  <a:srgbClr val="008000"/>
                </a:solidFill>
                <a:highlight>
                  <a:srgbClr val="FFFFFF"/>
                </a:highlight>
                <a:latin typeface="Consolas" panose="020B0609020204030204" pitchFamily="49" charset="0"/>
              </a:rPr>
              <a:t>// Variable px is a pointer to an integer.</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px = &amp;x;      </a:t>
            </a:r>
            <a:r>
              <a:rPr lang="en-US" sz="1300" dirty="0">
                <a:solidFill>
                  <a:srgbClr val="008000"/>
                </a:solidFill>
                <a:highlight>
                  <a:srgbClr val="FFFFFF"/>
                </a:highlight>
                <a:latin typeface="Consolas" panose="020B0609020204030204" pitchFamily="49" charset="0"/>
              </a:rPr>
              <a:t>// Store the address of the variable x in px.</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  double</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py</a:t>
            </a: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Variable </a:t>
            </a:r>
            <a:r>
              <a:rPr lang="en-US" sz="1300" dirty="0" err="1">
                <a:solidFill>
                  <a:srgbClr val="008000"/>
                </a:solidFill>
                <a:highlight>
                  <a:srgbClr val="FFFFFF"/>
                </a:highlight>
                <a:latin typeface="Consolas" panose="020B0609020204030204" pitchFamily="49" charset="0"/>
              </a:rPr>
              <a:t>py</a:t>
            </a:r>
            <a:r>
              <a:rPr lang="en-US" sz="1300" dirty="0">
                <a:solidFill>
                  <a:srgbClr val="008000"/>
                </a:solidFill>
                <a:highlight>
                  <a:srgbClr val="FFFFFF"/>
                </a:highlight>
                <a:latin typeface="Consolas" panose="020B0609020204030204" pitchFamily="49" charset="0"/>
              </a:rPr>
              <a:t> is a pointer to a double.</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py</a:t>
            </a:r>
            <a:r>
              <a:rPr lang="en-US" sz="1300" dirty="0">
                <a:solidFill>
                  <a:srgbClr val="000000"/>
                </a:solidFill>
                <a:highlight>
                  <a:srgbClr val="FFFFFF"/>
                </a:highlight>
                <a:latin typeface="Consolas" panose="020B0609020204030204" pitchFamily="49" charset="0"/>
              </a:rPr>
              <a:t> = &amp;y;      </a:t>
            </a:r>
            <a:r>
              <a:rPr lang="en-US" sz="1300" dirty="0">
                <a:solidFill>
                  <a:srgbClr val="008000"/>
                </a:solidFill>
                <a:highlight>
                  <a:srgbClr val="FFFFFF"/>
                </a:highlight>
                <a:latin typeface="Consolas" panose="020B0609020204030204" pitchFamily="49" charset="0"/>
              </a:rPr>
              <a:t>// Store the address of the variable y in </a:t>
            </a:r>
            <a:r>
              <a:rPr lang="en-US" sz="1300" dirty="0" err="1">
                <a:solidFill>
                  <a:srgbClr val="008000"/>
                </a:solidFill>
                <a:highlight>
                  <a:srgbClr val="FFFFFF"/>
                </a:highlight>
                <a:latin typeface="Consolas" panose="020B0609020204030204" pitchFamily="49" charset="0"/>
              </a:rPr>
              <a:t>py</a:t>
            </a:r>
            <a:r>
              <a:rPr lang="en-US" sz="1300" dirty="0">
                <a:solidFill>
                  <a:srgbClr val="008000"/>
                </a:solidFill>
                <a:highlight>
                  <a:srgbClr val="FFFFFF"/>
                </a:highlight>
                <a:latin typeface="Consolas" panose="020B0609020204030204" pitchFamily="49" charset="0"/>
              </a:rPr>
              <a:t>.</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2B91AF"/>
                </a:solidFill>
                <a:highlight>
                  <a:srgbClr val="FFFFFF"/>
                </a:highlight>
                <a:latin typeface="Consolas" panose="020B0609020204030204" pitchFamily="49" charset="0"/>
              </a:rPr>
              <a:t>  string</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pstr</a:t>
            </a: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Variable </a:t>
            </a:r>
            <a:r>
              <a:rPr lang="en-US" sz="1300" dirty="0" err="1">
                <a:solidFill>
                  <a:srgbClr val="008000"/>
                </a:solidFill>
                <a:latin typeface="Consolas" panose="020B0609020204030204" pitchFamily="49" charset="0"/>
              </a:rPr>
              <a:t>pstr</a:t>
            </a:r>
            <a:r>
              <a:rPr lang="en-US" sz="1300" dirty="0">
                <a:solidFill>
                  <a:srgbClr val="008000"/>
                </a:solidFill>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is a pointer to a string.</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py</a:t>
            </a:r>
            <a:r>
              <a:rPr lang="en-US" sz="1300" dirty="0">
                <a:solidFill>
                  <a:srgbClr val="000000"/>
                </a:solidFill>
                <a:highlight>
                  <a:srgbClr val="FFFFFF"/>
                </a:highlight>
                <a:latin typeface="Consolas" panose="020B0609020204030204" pitchFamily="49" charset="0"/>
              </a:rPr>
              <a:t> = &amp;y;      </a:t>
            </a:r>
            <a:r>
              <a:rPr lang="en-US" sz="1300" dirty="0">
                <a:solidFill>
                  <a:srgbClr val="008000"/>
                </a:solidFill>
                <a:highlight>
                  <a:srgbClr val="FFFFFF"/>
                </a:highlight>
                <a:latin typeface="Consolas" panose="020B0609020204030204" pitchFamily="49" charset="0"/>
              </a:rPr>
              <a:t>// Store the address of the variable str in </a:t>
            </a:r>
            <a:r>
              <a:rPr lang="en-US" sz="1300" dirty="0" err="1">
                <a:solidFill>
                  <a:srgbClr val="008000"/>
                </a:solidFill>
                <a:highlight>
                  <a:srgbClr val="FFFFFF"/>
                </a:highlight>
                <a:latin typeface="Consolas" panose="020B0609020204030204" pitchFamily="49" charset="0"/>
              </a:rPr>
              <a:t>pstr</a:t>
            </a:r>
            <a:r>
              <a:rPr lang="en-US" sz="1300" dirty="0">
                <a:solidFill>
                  <a:srgbClr val="008000"/>
                </a:solidFill>
                <a:highlight>
                  <a:srgbClr val="FFFFFF"/>
                </a:highlight>
                <a:latin typeface="Consolas" panose="020B0609020204030204" pitchFamily="49" charset="0"/>
              </a:rPr>
              <a:t>.</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size of address of int ( x ) : "</a:t>
            </a:r>
            <a:r>
              <a:rPr lang="en-US" sz="1300" dirty="0">
                <a:solidFill>
                  <a:srgbClr val="000000"/>
                </a:solidFill>
                <a:highlight>
                  <a:srgbClr val="FFFFFF"/>
                </a:highlight>
                <a:latin typeface="Consolas" panose="020B0609020204030204" pitchFamily="49" charset="0"/>
              </a:rPr>
              <a:t> &lt;&lt; </a:t>
            </a:r>
            <a:r>
              <a:rPr lang="en-US" sz="1300" dirty="0" err="1">
                <a:solidFill>
                  <a:srgbClr val="0000FF"/>
                </a:solidFill>
                <a:highlight>
                  <a:srgbClr val="FFFFFF"/>
                </a:highlight>
                <a:latin typeface="Consolas" panose="020B0609020204030204" pitchFamily="49" charset="0"/>
              </a:rPr>
              <a:t>sizeof</a:t>
            </a:r>
            <a:r>
              <a:rPr lang="en-US" sz="1300" dirty="0">
                <a:solidFill>
                  <a:srgbClr val="000000"/>
                </a:solidFill>
                <a:highlight>
                  <a:srgbClr val="FFFFFF"/>
                </a:highlight>
                <a:latin typeface="Consolas" panose="020B0609020204030204" pitchFamily="49" charset="0"/>
              </a:rPr>
              <a:t>(px)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size of address of double ( y ) : "</a:t>
            </a:r>
            <a:r>
              <a:rPr lang="en-US" sz="1300" dirty="0">
                <a:solidFill>
                  <a:srgbClr val="000000"/>
                </a:solidFill>
                <a:highlight>
                  <a:srgbClr val="FFFFFF"/>
                </a:highlight>
                <a:latin typeface="Consolas" panose="020B0609020204030204" pitchFamily="49" charset="0"/>
              </a:rPr>
              <a:t> &lt;&lt; </a:t>
            </a:r>
            <a:r>
              <a:rPr lang="en-US" sz="1300" dirty="0" err="1">
                <a:solidFill>
                  <a:srgbClr val="0000FF"/>
                </a:solidFill>
                <a:highlight>
                  <a:srgbClr val="FFFFFF"/>
                </a:highlight>
                <a:latin typeface="Consolas" panose="020B0609020204030204" pitchFamily="49" charset="0"/>
              </a:rPr>
              <a:t>sizeof</a:t>
            </a:r>
            <a:r>
              <a:rPr lang="en-US" sz="1300" dirty="0">
                <a:solidFill>
                  <a:srgbClr val="000000"/>
                </a:solidFill>
                <a:highlight>
                  <a:srgbClr val="FFFFFF"/>
                </a:highlight>
                <a:latin typeface="Consolas" panose="020B0609020204030204" pitchFamily="49" charset="0"/>
              </a:rPr>
              <a:t>(</a:t>
            </a:r>
            <a:r>
              <a:rPr lang="en-US" sz="1300" dirty="0" err="1">
                <a:solidFill>
                  <a:srgbClr val="000000"/>
                </a:solidFill>
                <a:highlight>
                  <a:srgbClr val="FFFFFF"/>
                </a:highlight>
                <a:latin typeface="Consolas" panose="020B0609020204030204" pitchFamily="49" charset="0"/>
              </a:rPr>
              <a:t>py</a:t>
            </a:r>
            <a:r>
              <a:rPr lang="en-US" sz="1300" dirty="0">
                <a:solidFill>
                  <a:srgbClr val="000000"/>
                </a:solidFill>
                <a:highlight>
                  <a:srgbClr val="FFFFFF"/>
                </a:highlight>
                <a:latin typeface="Consolas" panose="020B0609020204030204" pitchFamily="49" charset="0"/>
              </a:rPr>
              <a:t>)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size of address of string ( str ) : "</a:t>
            </a:r>
            <a:r>
              <a:rPr lang="en-US" sz="1300" dirty="0">
                <a:solidFill>
                  <a:srgbClr val="000000"/>
                </a:solidFill>
                <a:highlight>
                  <a:srgbClr val="FFFFFF"/>
                </a:highlight>
                <a:latin typeface="Consolas" panose="020B0609020204030204" pitchFamily="49" charset="0"/>
              </a:rPr>
              <a:t> &lt;&lt; </a:t>
            </a:r>
            <a:r>
              <a:rPr lang="en-US" sz="1300" dirty="0" err="1">
                <a:solidFill>
                  <a:srgbClr val="0000FF"/>
                </a:solidFill>
                <a:highlight>
                  <a:srgbClr val="FFFFFF"/>
                </a:highlight>
                <a:latin typeface="Consolas" panose="020B0609020204030204" pitchFamily="49" charset="0"/>
              </a:rPr>
              <a:t>sizeof</a:t>
            </a:r>
            <a:r>
              <a:rPr lang="en-US" sz="1300" dirty="0">
                <a:solidFill>
                  <a:srgbClr val="000000"/>
                </a:solidFill>
                <a:highlight>
                  <a:srgbClr val="FFFFFF"/>
                </a:highlight>
                <a:latin typeface="Consolas" panose="020B0609020204030204" pitchFamily="49" charset="0"/>
              </a:rPr>
              <a:t>(</a:t>
            </a:r>
            <a:r>
              <a:rPr lang="en-US" sz="1300" dirty="0" err="1">
                <a:solidFill>
                  <a:srgbClr val="000000"/>
                </a:solidFill>
                <a:highlight>
                  <a:srgbClr val="FFFFFF"/>
                </a:highlight>
                <a:latin typeface="Consolas" panose="020B0609020204030204" pitchFamily="49" charset="0"/>
              </a:rPr>
              <a:t>pstr</a:t>
            </a:r>
            <a:r>
              <a:rPr lang="en-US" sz="1300" dirty="0">
                <a:solidFill>
                  <a:srgbClr val="000000"/>
                </a:solidFill>
                <a:highlight>
                  <a:srgbClr val="FFFFFF"/>
                </a:highlight>
                <a:latin typeface="Consolas" panose="020B0609020204030204" pitchFamily="49" charset="0"/>
              </a:rPr>
              <a:t>)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FF"/>
                </a:solidFill>
                <a:highlight>
                  <a:srgbClr val="FFFFFF"/>
                </a:highlight>
                <a:latin typeface="Consolas" panose="020B0609020204030204" pitchFamily="49" charset="0"/>
              </a:rPr>
              <a:t>  if</a:t>
            </a:r>
            <a:r>
              <a:rPr lang="en-US" sz="1300" dirty="0">
                <a:solidFill>
                  <a:srgbClr val="000000"/>
                </a:solidFill>
                <a:highlight>
                  <a:srgbClr val="FFFFFF"/>
                </a:highlight>
                <a:latin typeface="Consolas" panose="020B0609020204030204" pitchFamily="49" charset="0"/>
              </a:rPr>
              <a:t> (px == &amp;x){</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addresses &amp;x and px are equal, "</a:t>
            </a:r>
            <a:r>
              <a:rPr lang="en-US" sz="1300" dirty="0">
                <a:solidFill>
                  <a:srgbClr val="000000"/>
                </a:solidFill>
                <a:highlight>
                  <a:srgbClr val="FFFFFF"/>
                </a:highlight>
                <a:latin typeface="Consolas" panose="020B0609020204030204" pitchFamily="49" charset="0"/>
              </a:rPr>
              <a:t>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"and each is equal to : "</a:t>
            </a:r>
            <a:r>
              <a:rPr lang="en-US" sz="1300" dirty="0">
                <a:solidFill>
                  <a:srgbClr val="000000"/>
                </a:solidFill>
                <a:highlight>
                  <a:srgbClr val="FFFFFF"/>
                </a:highlight>
                <a:latin typeface="Consolas" panose="020B0609020204030204" pitchFamily="49" charset="0"/>
              </a:rPr>
              <a:t> &lt;&lt; px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*px = 100; </a:t>
            </a:r>
            <a:r>
              <a:rPr lang="en-US" sz="1300" dirty="0">
                <a:solidFill>
                  <a:srgbClr val="008000"/>
                </a:solidFill>
                <a:highlight>
                  <a:srgbClr val="FFFFFF"/>
                </a:highlight>
                <a:latin typeface="Consolas" panose="020B0609020204030204" pitchFamily="49" charset="0"/>
              </a:rPr>
              <a:t>//Access the value of x indirectly.</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value of x is changed to 100 : \n"</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fr-FR" sz="1300" dirty="0">
                <a:solidFill>
                  <a:srgbClr val="000000"/>
                </a:solidFill>
                <a:highlight>
                  <a:srgbClr val="FFFFFF"/>
                </a:highlight>
                <a:latin typeface="Consolas" panose="020B0609020204030204" pitchFamily="49" charset="0"/>
              </a:rPr>
              <a:t>  cout &lt;&lt; </a:t>
            </a:r>
            <a:r>
              <a:rPr lang="fr-FR" sz="1300" dirty="0">
                <a:solidFill>
                  <a:srgbClr val="A31515"/>
                </a:solidFill>
                <a:highlight>
                  <a:srgbClr val="FFFFFF"/>
                </a:highlight>
                <a:latin typeface="Consolas" panose="020B0609020204030204" pitchFamily="49" charset="0"/>
              </a:rPr>
              <a:t>"x = "</a:t>
            </a:r>
            <a:r>
              <a:rPr lang="fr-FR" sz="1300" dirty="0">
                <a:solidFill>
                  <a:srgbClr val="000000"/>
                </a:solidFill>
                <a:highlight>
                  <a:srgbClr val="FFFFFF"/>
                </a:highlight>
                <a:latin typeface="Consolas" panose="020B0609020204030204" pitchFamily="49" charset="0"/>
              </a:rPr>
              <a:t> &lt;&lt; x &lt;&lt; </a:t>
            </a:r>
            <a:r>
              <a:rPr lang="fr-FR" sz="1300" dirty="0">
                <a:solidFill>
                  <a:srgbClr val="A31515"/>
                </a:solidFill>
                <a:highlight>
                  <a:srgbClr val="FFFFFF"/>
                </a:highlight>
                <a:latin typeface="Consolas" panose="020B0609020204030204" pitchFamily="49" charset="0"/>
              </a:rPr>
              <a:t>",  *px = "</a:t>
            </a:r>
            <a:r>
              <a:rPr lang="fr-FR" sz="1300" dirty="0">
                <a:solidFill>
                  <a:srgbClr val="000000"/>
                </a:solidFill>
                <a:highlight>
                  <a:srgbClr val="FFFFFF"/>
                </a:highlight>
                <a:latin typeface="Consolas" panose="020B0609020204030204" pitchFamily="49" charset="0"/>
              </a:rPr>
              <a:t> &lt;&lt; *px &lt;&lt; </a:t>
            </a:r>
            <a:r>
              <a:rPr lang="fr-FR" sz="1300" dirty="0" err="1">
                <a:solidFill>
                  <a:srgbClr val="000000"/>
                </a:solidFill>
                <a:highlight>
                  <a:srgbClr val="FFFFFF"/>
                </a:highlight>
                <a:latin typeface="Consolas" panose="020B0609020204030204" pitchFamily="49" charset="0"/>
              </a:rPr>
              <a:t>endl</a:t>
            </a:r>
            <a:r>
              <a:rPr lang="fr-FR"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*px *= 2; </a:t>
            </a:r>
            <a:r>
              <a:rPr lang="en-US" sz="1300" dirty="0">
                <a:solidFill>
                  <a:srgbClr val="008000"/>
                </a:solidFill>
                <a:highlight>
                  <a:srgbClr val="FFFFFF"/>
                </a:highlight>
                <a:latin typeface="Consolas" panose="020B0609020204030204" pitchFamily="49" charset="0"/>
              </a:rPr>
              <a:t>//Multiply the value of x by 2.</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value of x is multiplied by 2 : \n"</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fr-FR" sz="1300" dirty="0">
                <a:solidFill>
                  <a:srgbClr val="000000"/>
                </a:solidFill>
                <a:highlight>
                  <a:srgbClr val="FFFFFF"/>
                </a:highlight>
                <a:latin typeface="Consolas" panose="020B0609020204030204" pitchFamily="49" charset="0"/>
              </a:rPr>
              <a:t>  cout &lt;&lt; </a:t>
            </a:r>
            <a:r>
              <a:rPr lang="fr-FR" sz="1300" dirty="0">
                <a:solidFill>
                  <a:srgbClr val="A31515"/>
                </a:solidFill>
                <a:highlight>
                  <a:srgbClr val="FFFFFF"/>
                </a:highlight>
                <a:latin typeface="Consolas" panose="020B0609020204030204" pitchFamily="49" charset="0"/>
              </a:rPr>
              <a:t>"x = "</a:t>
            </a:r>
            <a:r>
              <a:rPr lang="fr-FR" sz="1300" dirty="0">
                <a:solidFill>
                  <a:srgbClr val="000000"/>
                </a:solidFill>
                <a:highlight>
                  <a:srgbClr val="FFFFFF"/>
                </a:highlight>
                <a:latin typeface="Consolas" panose="020B0609020204030204" pitchFamily="49" charset="0"/>
              </a:rPr>
              <a:t> &lt;&lt; x &lt;&lt; </a:t>
            </a:r>
            <a:r>
              <a:rPr lang="fr-FR" sz="1300" dirty="0">
                <a:solidFill>
                  <a:srgbClr val="A31515"/>
                </a:solidFill>
                <a:highlight>
                  <a:srgbClr val="FFFFFF"/>
                </a:highlight>
                <a:latin typeface="Consolas" panose="020B0609020204030204" pitchFamily="49" charset="0"/>
              </a:rPr>
              <a:t>",  *px = "</a:t>
            </a:r>
            <a:r>
              <a:rPr lang="fr-FR" sz="1300" dirty="0">
                <a:solidFill>
                  <a:srgbClr val="000000"/>
                </a:solidFill>
                <a:highlight>
                  <a:srgbClr val="FFFFFF"/>
                </a:highlight>
                <a:latin typeface="Consolas" panose="020B0609020204030204" pitchFamily="49" charset="0"/>
              </a:rPr>
              <a:t> &lt;&lt; *px &lt;&lt; </a:t>
            </a:r>
            <a:r>
              <a:rPr lang="fr-FR" sz="1300" dirty="0" err="1">
                <a:solidFill>
                  <a:srgbClr val="000000"/>
                </a:solidFill>
                <a:highlight>
                  <a:srgbClr val="FFFFFF"/>
                </a:highlight>
                <a:latin typeface="Consolas" panose="020B0609020204030204" pitchFamily="49" charset="0"/>
              </a:rPr>
              <a:t>endl</a:t>
            </a:r>
            <a:r>
              <a:rPr lang="fr-FR" sz="1300" dirty="0">
                <a:solidFill>
                  <a:srgbClr val="000000"/>
                </a:solidFill>
                <a:highlight>
                  <a:srgbClr val="FFFFFF"/>
                </a:highlight>
                <a:latin typeface="Consolas" panose="020B0609020204030204" pitchFamily="49" charset="0"/>
              </a:rPr>
              <a:t>;</a:t>
            </a:r>
          </a:p>
          <a:p>
            <a:pPr>
              <a:spcBef>
                <a:spcPts val="0"/>
              </a:spcBef>
              <a:buFont typeface="+mj-lt"/>
              <a:buAutoNum type="arabicPeriod"/>
            </a:pPr>
            <a:r>
              <a:rPr lang="en-US" sz="1300" dirty="0">
                <a:solidFill>
                  <a:srgbClr val="000000"/>
                </a:solidFill>
                <a:highlight>
                  <a:srgbClr val="FFFFFF"/>
                </a:highlight>
                <a:latin typeface="Consolas" panose="020B0609020204030204" pitchFamily="49" charset="0"/>
              </a:rPr>
              <a:t>}</a:t>
            </a:r>
          </a:p>
        </p:txBody>
      </p:sp>
      <p:pic>
        <p:nvPicPr>
          <p:cNvPr id="15" name="Picture 14">
            <a:extLst>
              <a:ext uri="{FF2B5EF4-FFF2-40B4-BE49-F238E27FC236}">
                <a16:creationId xmlns:a16="http://schemas.microsoft.com/office/drawing/2014/main" id="{C14DF5F6-0036-49D0-BF71-B587E6C7490E}"/>
              </a:ext>
            </a:extLst>
          </p:cNvPr>
          <p:cNvPicPr>
            <a:picLocks noChangeAspect="1"/>
          </p:cNvPicPr>
          <p:nvPr/>
        </p:nvPicPr>
        <p:blipFill>
          <a:blip r:embed="rId2"/>
          <a:stretch>
            <a:fillRect/>
          </a:stretch>
        </p:blipFill>
        <p:spPr>
          <a:xfrm>
            <a:off x="5909187" y="417512"/>
            <a:ext cx="3052294" cy="1434017"/>
          </a:xfrm>
          <a:prstGeom prst="rect">
            <a:avLst/>
          </a:prstGeom>
        </p:spPr>
      </p:pic>
    </p:spTree>
    <p:extLst>
      <p:ext uri="{BB962C8B-B14F-4D97-AF65-F5344CB8AC3E}">
        <p14:creationId xmlns:p14="http://schemas.microsoft.com/office/powerpoint/2010/main" val="131260643"/>
      </p:ext>
    </p:extLst>
  </p:cSld>
  <p:clrMapOvr>
    <a:masterClrMapping/>
  </p:clrMapOvr>
  <p:transition>
    <p:zoom dir="in"/>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84027" cy="1320800"/>
          </a:xfrm>
        </p:spPr>
        <p:txBody>
          <a:bodyPr>
            <a:normAutofit/>
          </a:bodyPr>
          <a:lstStyle/>
          <a:p>
            <a:r>
              <a:rPr lang="en-US" dirty="0">
                <a:ea typeface="+mj-lt"/>
                <a:cs typeface="+mj-lt"/>
              </a:rPr>
              <a:t>Program 34 : Pointers</a:t>
            </a:r>
            <a:endParaRPr lang="en-US" dirty="0"/>
          </a:p>
        </p:txBody>
      </p:sp>
      <p:sp>
        <p:nvSpPr>
          <p:cNvPr id="3" name="Content Placeholder 2"/>
          <p:cNvSpPr>
            <a:spLocks noGrp="1"/>
          </p:cNvSpPr>
          <p:nvPr>
            <p:ph idx="1"/>
          </p:nvPr>
        </p:nvSpPr>
        <p:spPr>
          <a:xfrm>
            <a:off x="674670" y="1579452"/>
            <a:ext cx="7672918" cy="1649499"/>
          </a:xfrm>
        </p:spPr>
        <p:txBody>
          <a:bodyPr>
            <a:normAutofit/>
          </a:bodyPr>
          <a:lstStyle/>
          <a:p>
            <a:pPr>
              <a:spcBef>
                <a:spcPts val="0"/>
              </a:spcBef>
              <a:buFont typeface="+mj-lt"/>
              <a:buAutoNum type="arabicPeriod" startAt="5"/>
            </a:pPr>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x = 25; </a:t>
            </a:r>
            <a:r>
              <a:rPr lang="en-US" sz="1300" dirty="0">
                <a:solidFill>
                  <a:srgbClr val="0000FF"/>
                </a:solidFill>
                <a:highlight>
                  <a:srgbClr val="FFFFFF"/>
                </a:highlight>
                <a:latin typeface="Consolas" panose="020B0609020204030204" pitchFamily="49" charset="0"/>
              </a:rPr>
              <a:t>double</a:t>
            </a:r>
            <a:r>
              <a:rPr lang="en-US" sz="1300" dirty="0">
                <a:solidFill>
                  <a:srgbClr val="000000"/>
                </a:solidFill>
                <a:highlight>
                  <a:srgbClr val="FFFFFF"/>
                </a:highlight>
                <a:latin typeface="Consolas" panose="020B0609020204030204" pitchFamily="49" charset="0"/>
              </a:rPr>
              <a:t> y = 31; </a:t>
            </a:r>
            <a:r>
              <a:rPr lang="en-US" sz="1300" dirty="0">
                <a:solidFill>
                  <a:srgbClr val="2B91AF"/>
                </a:solidFill>
                <a:highlight>
                  <a:srgbClr val="FFFFFF"/>
                </a:highlight>
                <a:latin typeface="Consolas" panose="020B0609020204030204" pitchFamily="49" charset="0"/>
              </a:rPr>
              <a:t>string</a:t>
            </a:r>
            <a:r>
              <a:rPr lang="en-US" sz="1300" dirty="0">
                <a:solidFill>
                  <a:srgbClr val="000000"/>
                </a:solidFill>
                <a:highlight>
                  <a:srgbClr val="FFFFFF"/>
                </a:highlight>
                <a:latin typeface="Consolas" panose="020B0609020204030204" pitchFamily="49" charset="0"/>
              </a:rPr>
              <a:t> str = </a:t>
            </a:r>
            <a:r>
              <a:rPr lang="en-US" sz="1300" dirty="0">
                <a:solidFill>
                  <a:srgbClr val="A31515"/>
                </a:solidFill>
                <a:highlight>
                  <a:srgbClr val="FFFFFF"/>
                </a:highlight>
                <a:latin typeface="Consolas" panose="020B0609020204030204" pitchFamily="49" charset="0"/>
              </a:rPr>
              <a:t>"British"</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5"/>
            </a:pPr>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*px;      </a:t>
            </a:r>
            <a:r>
              <a:rPr lang="en-US" sz="1300" dirty="0">
                <a:solidFill>
                  <a:srgbClr val="008000"/>
                </a:solidFill>
                <a:highlight>
                  <a:srgbClr val="FFFFFF"/>
                </a:highlight>
                <a:latin typeface="Consolas" panose="020B0609020204030204" pitchFamily="49" charset="0"/>
              </a:rPr>
              <a:t>// Variable px is a pointer to an integer.</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startAt="5"/>
            </a:pPr>
            <a:r>
              <a:rPr lang="en-US" sz="1300" dirty="0">
                <a:solidFill>
                  <a:srgbClr val="000000"/>
                </a:solidFill>
                <a:highlight>
                  <a:srgbClr val="FFFFFF"/>
                </a:highlight>
                <a:latin typeface="Consolas" panose="020B0609020204030204" pitchFamily="49" charset="0"/>
              </a:rPr>
              <a:t>px = &amp;x;      </a:t>
            </a:r>
            <a:r>
              <a:rPr lang="en-US" sz="1300" dirty="0">
                <a:solidFill>
                  <a:srgbClr val="008000"/>
                </a:solidFill>
                <a:highlight>
                  <a:srgbClr val="FFFFFF"/>
                </a:highlight>
                <a:latin typeface="Consolas" panose="020B0609020204030204" pitchFamily="49" charset="0"/>
              </a:rPr>
              <a:t>// Store the address of the variable x in px.</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startAt="5"/>
            </a:pPr>
            <a:r>
              <a:rPr lang="en-US" sz="1300" dirty="0">
                <a:solidFill>
                  <a:srgbClr val="0000FF"/>
                </a:solidFill>
                <a:highlight>
                  <a:srgbClr val="FFFFFF"/>
                </a:highlight>
                <a:latin typeface="Consolas" panose="020B0609020204030204" pitchFamily="49" charset="0"/>
              </a:rPr>
              <a:t>double</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py</a:t>
            </a: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Variable </a:t>
            </a:r>
            <a:r>
              <a:rPr lang="en-US" sz="1300" dirty="0" err="1">
                <a:solidFill>
                  <a:srgbClr val="008000"/>
                </a:solidFill>
                <a:highlight>
                  <a:srgbClr val="FFFFFF"/>
                </a:highlight>
                <a:latin typeface="Consolas" panose="020B0609020204030204" pitchFamily="49" charset="0"/>
              </a:rPr>
              <a:t>py</a:t>
            </a:r>
            <a:r>
              <a:rPr lang="en-US" sz="1300" dirty="0">
                <a:solidFill>
                  <a:srgbClr val="008000"/>
                </a:solidFill>
                <a:highlight>
                  <a:srgbClr val="FFFFFF"/>
                </a:highlight>
                <a:latin typeface="Consolas" panose="020B0609020204030204" pitchFamily="49" charset="0"/>
              </a:rPr>
              <a:t> is a pointer to a double.</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startAt="5"/>
            </a:pPr>
            <a:r>
              <a:rPr lang="en-US" sz="1300" dirty="0" err="1">
                <a:solidFill>
                  <a:srgbClr val="000000"/>
                </a:solidFill>
                <a:highlight>
                  <a:srgbClr val="FFFFFF"/>
                </a:highlight>
                <a:latin typeface="Consolas" panose="020B0609020204030204" pitchFamily="49" charset="0"/>
              </a:rPr>
              <a:t>py</a:t>
            </a:r>
            <a:r>
              <a:rPr lang="en-US" sz="1300" dirty="0">
                <a:solidFill>
                  <a:srgbClr val="000000"/>
                </a:solidFill>
                <a:highlight>
                  <a:srgbClr val="FFFFFF"/>
                </a:highlight>
                <a:latin typeface="Consolas" panose="020B0609020204030204" pitchFamily="49" charset="0"/>
              </a:rPr>
              <a:t> = &amp;y;      </a:t>
            </a:r>
            <a:r>
              <a:rPr lang="en-US" sz="1300" dirty="0">
                <a:solidFill>
                  <a:srgbClr val="008000"/>
                </a:solidFill>
                <a:highlight>
                  <a:srgbClr val="FFFFFF"/>
                </a:highlight>
                <a:latin typeface="Consolas" panose="020B0609020204030204" pitchFamily="49" charset="0"/>
              </a:rPr>
              <a:t>// Store the address of the variable y in </a:t>
            </a:r>
            <a:r>
              <a:rPr lang="en-US" sz="1300" dirty="0" err="1">
                <a:solidFill>
                  <a:srgbClr val="008000"/>
                </a:solidFill>
                <a:highlight>
                  <a:srgbClr val="FFFFFF"/>
                </a:highlight>
                <a:latin typeface="Consolas" panose="020B0609020204030204" pitchFamily="49" charset="0"/>
              </a:rPr>
              <a:t>py</a:t>
            </a:r>
            <a:r>
              <a:rPr lang="en-US" sz="1300" dirty="0">
                <a:solidFill>
                  <a:srgbClr val="008000"/>
                </a:solidFill>
                <a:highlight>
                  <a:srgbClr val="FFFFFF"/>
                </a:highlight>
                <a:latin typeface="Consolas" panose="020B0609020204030204" pitchFamily="49" charset="0"/>
              </a:rPr>
              <a:t>.</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startAt="5"/>
            </a:pPr>
            <a:r>
              <a:rPr lang="en-US" sz="1300" dirty="0">
                <a:solidFill>
                  <a:srgbClr val="2B91AF"/>
                </a:solidFill>
                <a:highlight>
                  <a:srgbClr val="FFFFFF"/>
                </a:highlight>
                <a:latin typeface="Consolas" panose="020B0609020204030204" pitchFamily="49" charset="0"/>
              </a:rPr>
              <a:t>string</a:t>
            </a: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pstr</a:t>
            </a:r>
            <a:r>
              <a:rPr lang="en-US" sz="1300" dirty="0">
                <a:solidFill>
                  <a:srgbClr val="000000"/>
                </a:solidFill>
                <a:highlight>
                  <a:srgbClr val="FFFFFF"/>
                </a:highlight>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 Variable </a:t>
            </a:r>
            <a:r>
              <a:rPr lang="en-US" sz="1300" dirty="0" err="1">
                <a:solidFill>
                  <a:srgbClr val="008000"/>
                </a:solidFill>
                <a:latin typeface="Consolas" panose="020B0609020204030204" pitchFamily="49" charset="0"/>
              </a:rPr>
              <a:t>pstr</a:t>
            </a:r>
            <a:r>
              <a:rPr lang="en-US" sz="1300" dirty="0">
                <a:solidFill>
                  <a:srgbClr val="008000"/>
                </a:solidFill>
                <a:latin typeface="Consolas" panose="020B0609020204030204" pitchFamily="49" charset="0"/>
              </a:rPr>
              <a:t> </a:t>
            </a:r>
            <a:r>
              <a:rPr lang="en-US" sz="1300" dirty="0">
                <a:solidFill>
                  <a:srgbClr val="008000"/>
                </a:solidFill>
                <a:highlight>
                  <a:srgbClr val="FFFFFF"/>
                </a:highlight>
                <a:latin typeface="Consolas" panose="020B0609020204030204" pitchFamily="49" charset="0"/>
              </a:rPr>
              <a:t>is a pointer to a string.</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startAt="5"/>
            </a:pPr>
            <a:r>
              <a:rPr lang="en-US" sz="1300" dirty="0" err="1">
                <a:solidFill>
                  <a:srgbClr val="000000"/>
                </a:solidFill>
                <a:highlight>
                  <a:srgbClr val="FFFFFF"/>
                </a:highlight>
                <a:latin typeface="Consolas" panose="020B0609020204030204" pitchFamily="49" charset="0"/>
              </a:rPr>
              <a:t>pstr</a:t>
            </a:r>
            <a:r>
              <a:rPr lang="en-US" sz="1300" dirty="0">
                <a:solidFill>
                  <a:srgbClr val="000000"/>
                </a:solidFill>
                <a:highlight>
                  <a:srgbClr val="FFFFFF"/>
                </a:highlight>
                <a:latin typeface="Consolas" panose="020B0609020204030204" pitchFamily="49" charset="0"/>
              </a:rPr>
              <a:t> = &amp;str;      </a:t>
            </a:r>
            <a:r>
              <a:rPr lang="en-US" sz="1300" dirty="0">
                <a:solidFill>
                  <a:srgbClr val="008000"/>
                </a:solidFill>
                <a:highlight>
                  <a:srgbClr val="FFFFFF"/>
                </a:highlight>
                <a:latin typeface="Consolas" panose="020B0609020204030204" pitchFamily="49" charset="0"/>
              </a:rPr>
              <a:t>// Store the address of the variable str in </a:t>
            </a:r>
            <a:r>
              <a:rPr lang="en-US" sz="1300" dirty="0" err="1">
                <a:solidFill>
                  <a:srgbClr val="008000"/>
                </a:solidFill>
                <a:highlight>
                  <a:srgbClr val="FFFFFF"/>
                </a:highlight>
                <a:latin typeface="Consolas" panose="020B0609020204030204" pitchFamily="49" charset="0"/>
              </a:rPr>
              <a:t>pstr</a:t>
            </a:r>
            <a:r>
              <a:rPr lang="en-US" sz="1300" dirty="0">
                <a:solidFill>
                  <a:srgbClr val="008000"/>
                </a:solidFill>
                <a:highlight>
                  <a:srgbClr val="FFFFFF"/>
                </a:highlight>
                <a:latin typeface="Consolas" panose="020B0609020204030204" pitchFamily="49" charset="0"/>
              </a:rPr>
              <a:t>.</a:t>
            </a:r>
            <a:endParaRPr lang="en-US" sz="1300" dirty="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8" name="Slide Number Placeholder 3">
            <a:extLst>
              <a:ext uri="{FF2B5EF4-FFF2-40B4-BE49-F238E27FC236}">
                <a16:creationId xmlns:a16="http://schemas.microsoft.com/office/drawing/2014/main" id="{2646B171-57D2-4795-BA67-E94EE5B25AA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104</a:t>
            </a:fld>
            <a:endParaRPr lang="en-US">
              <a:solidFill>
                <a:srgbClr val="000099"/>
              </a:solidFill>
            </a:endParaRPr>
          </a:p>
        </p:txBody>
      </p:sp>
      <p:sp>
        <p:nvSpPr>
          <p:cNvPr id="28" name="Content Placeholder 2">
            <a:extLst>
              <a:ext uri="{FF2B5EF4-FFF2-40B4-BE49-F238E27FC236}">
                <a16:creationId xmlns:a16="http://schemas.microsoft.com/office/drawing/2014/main" id="{CE4913C7-4006-4E30-A33F-9D9DAFFC66FE}"/>
              </a:ext>
            </a:extLst>
          </p:cNvPr>
          <p:cNvSpPr txBox="1">
            <a:spLocks/>
          </p:cNvSpPr>
          <p:nvPr/>
        </p:nvSpPr>
        <p:spPr>
          <a:xfrm>
            <a:off x="394830" y="3200400"/>
            <a:ext cx="8074502" cy="362365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dirty="0">
                <a:effectLst>
                  <a:outerShdw blurRad="38100" dist="38100" dir="2700000" algn="tl">
                    <a:srgbClr val="000000">
                      <a:alpha val="43137"/>
                    </a:srgbClr>
                  </a:outerShdw>
                </a:effectLst>
              </a:rPr>
              <a:t>The address of a variable or an object is a Hexadecimal number, the value of this number can be saved in another variable of type pointer. A pointer variable is defined by setting the symbol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a:t>
            </a:r>
            <a:r>
              <a:rPr lang="en-US" sz="1400" b="1" i="1" dirty="0">
                <a:effectLst>
                  <a:outerShdw blurRad="38100" dist="38100" dir="2700000" algn="tl">
                    <a:srgbClr val="000000">
                      <a:alpha val="43137"/>
                    </a:srgbClr>
                  </a:outerShdw>
                </a:effectLst>
              </a:rPr>
              <a:t>” before the variable name, for example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b="1" i="1" dirty="0">
                <a:effectLst>
                  <a:outerShdw blurRad="38100" dist="38100" dir="2700000" algn="tl">
                    <a:srgbClr val="000000">
                      <a:alpha val="43137"/>
                    </a:srgbClr>
                  </a:outerShdw>
                </a:effectLst>
              </a:rPr>
              <a:t>}. The pointer is a variable that holds the address of another variable of a specific data type, according to the pointer definition. For example, {</a:t>
            </a:r>
            <a:r>
              <a:rPr lang="en-US" sz="1400" b="1" dirty="0">
                <a:solidFill>
                  <a:srgbClr val="0000FF"/>
                </a:solidFill>
                <a:effectLst>
                  <a:outerShdw blurRad="38100" dist="38100" dir="2700000" algn="tl">
                    <a:srgbClr val="000000">
                      <a:alpha val="43137"/>
                    </a:srgbClr>
                  </a:outerShdw>
                </a:effectLst>
                <a:highlight>
                  <a:srgbClr val="FFFFFF"/>
                </a:highlight>
                <a:latin typeface="Consolas" panose="020B0609020204030204" pitchFamily="49" charset="0"/>
              </a:rPr>
              <a:t>int</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 *px</a:t>
            </a:r>
            <a:r>
              <a:rPr lang="en-US" sz="1400" b="1" i="1" dirty="0">
                <a:effectLst>
                  <a:outerShdw blurRad="38100" dist="38100" dir="2700000" algn="tl">
                    <a:srgbClr val="000000">
                      <a:alpha val="43137"/>
                    </a:srgbClr>
                  </a:outerShdw>
                </a:effectLst>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b="1" i="1" dirty="0">
                <a:effectLst>
                  <a:outerShdw blurRad="38100" dist="38100" dir="2700000" algn="tl">
                    <a:srgbClr val="000000">
                      <a:alpha val="43137"/>
                    </a:srgbClr>
                  </a:outerShdw>
                </a:effectLst>
              </a:rPr>
              <a:t> is a pointer to a variable of data type {</a:t>
            </a:r>
            <a:r>
              <a:rPr lang="en-US" sz="1400" b="1" dirty="0">
                <a:solidFill>
                  <a:srgbClr val="0000FF"/>
                </a:solidFill>
                <a:effectLst>
                  <a:outerShdw blurRad="38100" dist="38100" dir="2700000" algn="tl">
                    <a:srgbClr val="000000">
                      <a:alpha val="43137"/>
                    </a:srgbClr>
                  </a:outerShdw>
                </a:effectLst>
                <a:highlight>
                  <a:srgbClr val="FFFFFF"/>
                </a:highlight>
                <a:latin typeface="Consolas" panose="020B0609020204030204" pitchFamily="49" charset="0"/>
              </a:rPr>
              <a:t>int</a:t>
            </a:r>
            <a:r>
              <a:rPr lang="en-US" sz="1400" b="1" i="1" dirty="0">
                <a:effectLst>
                  <a:outerShdw blurRad="38100" dist="38100" dir="2700000" algn="tl">
                    <a:srgbClr val="000000">
                      <a:alpha val="43137"/>
                    </a:srgbClr>
                  </a:outerShdw>
                </a:effectLst>
              </a:rPr>
              <a:t>}..</a:t>
            </a:r>
            <a:endParaRPr lang="en-US" sz="1400" dirty="0"/>
          </a:p>
          <a:p>
            <a:pPr algn="just">
              <a:lnSpc>
                <a:spcPct val="110000"/>
              </a:lnSpc>
              <a:spcBef>
                <a:spcPts val="0"/>
              </a:spcBef>
            </a:pPr>
            <a:endParaRPr lang="en-US" sz="1400" dirty="0"/>
          </a:p>
        </p:txBody>
      </p:sp>
      <p:sp>
        <p:nvSpPr>
          <p:cNvPr id="11" name="Rectangle 10">
            <a:extLst>
              <a:ext uri="{FF2B5EF4-FFF2-40B4-BE49-F238E27FC236}">
                <a16:creationId xmlns:a16="http://schemas.microsoft.com/office/drawing/2014/main" id="{906C45DD-395C-4592-8CA2-309915963319}"/>
              </a:ext>
            </a:extLst>
          </p:cNvPr>
          <p:cNvSpPr/>
          <p:nvPr/>
        </p:nvSpPr>
        <p:spPr>
          <a:xfrm>
            <a:off x="5945975" y="4577822"/>
            <a:ext cx="1295400" cy="2127778"/>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2" name="Straight Connector 11">
            <a:extLst>
              <a:ext uri="{FF2B5EF4-FFF2-40B4-BE49-F238E27FC236}">
                <a16:creationId xmlns:a16="http://schemas.microsoft.com/office/drawing/2014/main" id="{2AB57FA8-6F65-4B59-92A2-A2D91CA0A4D8}"/>
              </a:ext>
            </a:extLst>
          </p:cNvPr>
          <p:cNvCxnSpPr/>
          <p:nvPr/>
        </p:nvCxnSpPr>
        <p:spPr>
          <a:xfrm>
            <a:off x="5945975" y="64008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1C70550-5C89-40CA-B07C-61112FB54793}"/>
              </a:ext>
            </a:extLst>
          </p:cNvPr>
          <p:cNvCxnSpPr/>
          <p:nvPr/>
        </p:nvCxnSpPr>
        <p:spPr>
          <a:xfrm>
            <a:off x="5945975" y="6172200"/>
            <a:ext cx="1295400" cy="0"/>
          </a:xfrm>
          <a:prstGeom prst="line">
            <a:avLst/>
          </a:prstGeom>
        </p:spPr>
        <p:style>
          <a:lnRef idx="3">
            <a:schemeClr val="dk1"/>
          </a:lnRef>
          <a:fillRef idx="0">
            <a:schemeClr val="dk1"/>
          </a:fillRef>
          <a:effectRef idx="2">
            <a:schemeClr val="dk1"/>
          </a:effectRef>
          <a:fontRef idx="minor">
            <a:schemeClr val="tx1"/>
          </a:fontRef>
        </p:style>
      </p:cxnSp>
      <p:sp>
        <p:nvSpPr>
          <p:cNvPr id="14" name="Right Brace 13">
            <a:extLst>
              <a:ext uri="{FF2B5EF4-FFF2-40B4-BE49-F238E27FC236}">
                <a16:creationId xmlns:a16="http://schemas.microsoft.com/office/drawing/2014/main" id="{1F529A2E-BAA4-4DCC-8917-83C71FD4FDFA}"/>
              </a:ext>
            </a:extLst>
          </p:cNvPr>
          <p:cNvSpPr/>
          <p:nvPr/>
        </p:nvSpPr>
        <p:spPr>
          <a:xfrm flipH="1">
            <a:off x="5717375" y="6172200"/>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8023F410-D765-4F33-A7AC-D934497EE56E}"/>
              </a:ext>
            </a:extLst>
          </p:cNvPr>
          <p:cNvSpPr txBox="1"/>
          <p:nvPr/>
        </p:nvSpPr>
        <p:spPr>
          <a:xfrm>
            <a:off x="5383345" y="6066373"/>
            <a:ext cx="308098" cy="338554"/>
          </a:xfrm>
          <a:prstGeom prst="rect">
            <a:avLst/>
          </a:prstGeom>
          <a:noFill/>
        </p:spPr>
        <p:txBody>
          <a:bodyPr wrap="none" rtlCol="0">
            <a:spAutoFit/>
          </a:bodyPr>
          <a:lstStyle/>
          <a:p>
            <a:r>
              <a:rPr lang="en-US" sz="1600" b="1" dirty="0">
                <a:effectLst>
                  <a:outerShdw blurRad="38100" dist="38100" dir="2700000" algn="tl">
                    <a:srgbClr val="000000">
                      <a:alpha val="43137"/>
                    </a:srgbClr>
                  </a:outerShdw>
                </a:effectLst>
              </a:rPr>
              <a:t>x</a:t>
            </a:r>
          </a:p>
        </p:txBody>
      </p:sp>
      <p:sp>
        <p:nvSpPr>
          <p:cNvPr id="17" name="TextBox 16">
            <a:extLst>
              <a:ext uri="{FF2B5EF4-FFF2-40B4-BE49-F238E27FC236}">
                <a16:creationId xmlns:a16="http://schemas.microsoft.com/office/drawing/2014/main" id="{3AA5240D-4BCE-4199-BEF3-AE35ACDE8E8F}"/>
              </a:ext>
            </a:extLst>
          </p:cNvPr>
          <p:cNvSpPr txBox="1"/>
          <p:nvPr/>
        </p:nvSpPr>
        <p:spPr>
          <a:xfrm>
            <a:off x="6321435" y="6126777"/>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25</a:t>
            </a:r>
          </a:p>
        </p:txBody>
      </p:sp>
      <p:sp>
        <p:nvSpPr>
          <p:cNvPr id="18" name="TextBox 17">
            <a:extLst>
              <a:ext uri="{FF2B5EF4-FFF2-40B4-BE49-F238E27FC236}">
                <a16:creationId xmlns:a16="http://schemas.microsoft.com/office/drawing/2014/main" id="{1476BF04-F40C-4902-808B-597905D1645D}"/>
              </a:ext>
            </a:extLst>
          </p:cNvPr>
          <p:cNvSpPr txBox="1"/>
          <p:nvPr/>
        </p:nvSpPr>
        <p:spPr>
          <a:xfrm>
            <a:off x="6159384" y="5894665"/>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sp>
        <p:nvSpPr>
          <p:cNvPr id="19" name="TextBox 18">
            <a:extLst>
              <a:ext uri="{FF2B5EF4-FFF2-40B4-BE49-F238E27FC236}">
                <a16:creationId xmlns:a16="http://schemas.microsoft.com/office/drawing/2014/main" id="{BD42C59B-A80F-4AA3-815C-76965E33176B}"/>
              </a:ext>
            </a:extLst>
          </p:cNvPr>
          <p:cNvSpPr txBox="1"/>
          <p:nvPr/>
        </p:nvSpPr>
        <p:spPr>
          <a:xfrm>
            <a:off x="7182320" y="6111388"/>
            <a:ext cx="1760418" cy="338554"/>
          </a:xfrm>
          <a:prstGeom prst="rect">
            <a:avLst/>
          </a:prstGeom>
          <a:noFill/>
        </p:spPr>
        <p:txBody>
          <a:bodyPr wrap="none" rtlCol="0">
            <a:spAutoFit/>
          </a:bodyPr>
          <a:lstStyle/>
          <a:p>
            <a:r>
              <a:rPr lang="en-US" sz="1600" b="1" dirty="0">
                <a:effectLst>
                  <a:outerShdw blurRad="38100" dist="38100" dir="2700000" algn="tl">
                    <a:srgbClr val="000000">
                      <a:alpha val="43137"/>
                    </a:srgbClr>
                  </a:outerShdw>
                </a:effectLst>
              </a:rPr>
              <a:t>&amp;x=0028F8D8</a:t>
            </a:r>
          </a:p>
        </p:txBody>
      </p:sp>
      <p:cxnSp>
        <p:nvCxnSpPr>
          <p:cNvPr id="20" name="Straight Connector 19">
            <a:extLst>
              <a:ext uri="{FF2B5EF4-FFF2-40B4-BE49-F238E27FC236}">
                <a16:creationId xmlns:a16="http://schemas.microsoft.com/office/drawing/2014/main" id="{38058C80-5F27-408E-8562-25C9D97FE6DB}"/>
              </a:ext>
            </a:extLst>
          </p:cNvPr>
          <p:cNvCxnSpPr/>
          <p:nvPr/>
        </p:nvCxnSpPr>
        <p:spPr>
          <a:xfrm>
            <a:off x="5941061" y="5746954"/>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D34DF54-AF08-48FA-9A7D-DCA81057C9E6}"/>
              </a:ext>
            </a:extLst>
          </p:cNvPr>
          <p:cNvCxnSpPr/>
          <p:nvPr/>
        </p:nvCxnSpPr>
        <p:spPr>
          <a:xfrm>
            <a:off x="5941061" y="5518354"/>
            <a:ext cx="1295400" cy="0"/>
          </a:xfrm>
          <a:prstGeom prst="line">
            <a:avLst/>
          </a:prstGeom>
        </p:spPr>
        <p:style>
          <a:lnRef idx="3">
            <a:schemeClr val="dk1"/>
          </a:lnRef>
          <a:fillRef idx="0">
            <a:schemeClr val="dk1"/>
          </a:fillRef>
          <a:effectRef idx="2">
            <a:schemeClr val="dk1"/>
          </a:effectRef>
          <a:fontRef idx="minor">
            <a:schemeClr val="tx1"/>
          </a:fontRef>
        </p:style>
      </p:cxnSp>
      <p:sp>
        <p:nvSpPr>
          <p:cNvPr id="22" name="Right Brace 21">
            <a:extLst>
              <a:ext uri="{FF2B5EF4-FFF2-40B4-BE49-F238E27FC236}">
                <a16:creationId xmlns:a16="http://schemas.microsoft.com/office/drawing/2014/main" id="{21D9E569-F3D6-495D-96BC-778EF3566820}"/>
              </a:ext>
            </a:extLst>
          </p:cNvPr>
          <p:cNvSpPr/>
          <p:nvPr/>
        </p:nvSpPr>
        <p:spPr>
          <a:xfrm flipH="1">
            <a:off x="5712461" y="5518354"/>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2EABB60F-7490-410D-B75A-72899BA92108}"/>
              </a:ext>
            </a:extLst>
          </p:cNvPr>
          <p:cNvSpPr txBox="1"/>
          <p:nvPr/>
        </p:nvSpPr>
        <p:spPr>
          <a:xfrm>
            <a:off x="5319655" y="5412527"/>
            <a:ext cx="437940" cy="338554"/>
          </a:xfrm>
          <a:prstGeom prst="rect">
            <a:avLst/>
          </a:prstGeom>
          <a:noFill/>
        </p:spPr>
        <p:txBody>
          <a:bodyPr wrap="none" rtlCol="0">
            <a:spAutoFit/>
          </a:bodyPr>
          <a:lstStyle/>
          <a:p>
            <a:r>
              <a:rPr lang="en-US" sz="1600" b="1" dirty="0">
                <a:effectLst>
                  <a:outerShdw blurRad="38100" dist="38100" dir="2700000" algn="tl">
                    <a:srgbClr val="000000">
                      <a:alpha val="43137"/>
                    </a:srgbClr>
                  </a:outerShdw>
                </a:effectLst>
              </a:rPr>
              <a:t>px</a:t>
            </a:r>
          </a:p>
        </p:txBody>
      </p:sp>
      <p:sp>
        <p:nvSpPr>
          <p:cNvPr id="24" name="TextBox 23">
            <a:extLst>
              <a:ext uri="{FF2B5EF4-FFF2-40B4-BE49-F238E27FC236}">
                <a16:creationId xmlns:a16="http://schemas.microsoft.com/office/drawing/2014/main" id="{81E88EBC-343F-499F-A2A7-0A6D70CB3B5B}"/>
              </a:ext>
            </a:extLst>
          </p:cNvPr>
          <p:cNvSpPr txBox="1"/>
          <p:nvPr/>
        </p:nvSpPr>
        <p:spPr>
          <a:xfrm>
            <a:off x="6042201" y="5472931"/>
            <a:ext cx="1107996"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0028F8D8</a:t>
            </a:r>
          </a:p>
        </p:txBody>
      </p:sp>
      <p:sp>
        <p:nvSpPr>
          <p:cNvPr id="25" name="TextBox 24">
            <a:extLst>
              <a:ext uri="{FF2B5EF4-FFF2-40B4-BE49-F238E27FC236}">
                <a16:creationId xmlns:a16="http://schemas.microsoft.com/office/drawing/2014/main" id="{EB18BBD1-9B9F-41D0-B6B3-45FD0CFCC6A8}"/>
              </a:ext>
            </a:extLst>
          </p:cNvPr>
          <p:cNvSpPr txBox="1"/>
          <p:nvPr/>
        </p:nvSpPr>
        <p:spPr>
          <a:xfrm>
            <a:off x="6154470" y="5240819"/>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sp>
        <p:nvSpPr>
          <p:cNvPr id="26" name="TextBox 25">
            <a:extLst>
              <a:ext uri="{FF2B5EF4-FFF2-40B4-BE49-F238E27FC236}">
                <a16:creationId xmlns:a16="http://schemas.microsoft.com/office/drawing/2014/main" id="{58425A8E-7852-48A9-9405-D8D42CEBB529}"/>
              </a:ext>
            </a:extLst>
          </p:cNvPr>
          <p:cNvSpPr txBox="1"/>
          <p:nvPr/>
        </p:nvSpPr>
        <p:spPr>
          <a:xfrm>
            <a:off x="7177406" y="5457542"/>
            <a:ext cx="598241" cy="338554"/>
          </a:xfrm>
          <a:prstGeom prst="rect">
            <a:avLst/>
          </a:prstGeom>
          <a:noFill/>
        </p:spPr>
        <p:txBody>
          <a:bodyPr wrap="none" rtlCol="0">
            <a:spAutoFit/>
          </a:bodyPr>
          <a:lstStyle/>
          <a:p>
            <a:r>
              <a:rPr lang="en-US" sz="1600" b="1" dirty="0">
                <a:effectLst>
                  <a:outerShdw blurRad="38100" dist="38100" dir="2700000" algn="tl">
                    <a:srgbClr val="000000">
                      <a:alpha val="43137"/>
                    </a:srgbClr>
                  </a:outerShdw>
                </a:effectLst>
              </a:rPr>
              <a:t>&amp;px</a:t>
            </a:r>
          </a:p>
        </p:txBody>
      </p:sp>
      <p:pic>
        <p:nvPicPr>
          <p:cNvPr id="27" name="Picture 26">
            <a:extLst>
              <a:ext uri="{FF2B5EF4-FFF2-40B4-BE49-F238E27FC236}">
                <a16:creationId xmlns:a16="http://schemas.microsoft.com/office/drawing/2014/main" id="{62E1AAC6-21F2-418A-B41D-B47B19E5E334}"/>
              </a:ext>
            </a:extLst>
          </p:cNvPr>
          <p:cNvPicPr>
            <a:picLocks noChangeAspect="1"/>
          </p:cNvPicPr>
          <p:nvPr/>
        </p:nvPicPr>
        <p:blipFill>
          <a:blip r:embed="rId3"/>
          <a:stretch>
            <a:fillRect/>
          </a:stretch>
        </p:blipFill>
        <p:spPr>
          <a:xfrm>
            <a:off x="5909187" y="417512"/>
            <a:ext cx="3052294" cy="1434017"/>
          </a:xfrm>
          <a:prstGeom prst="rect">
            <a:avLst/>
          </a:prstGeom>
        </p:spPr>
      </p:pic>
      <p:sp>
        <p:nvSpPr>
          <p:cNvPr id="29" name="Content Placeholder 2">
            <a:extLst>
              <a:ext uri="{FF2B5EF4-FFF2-40B4-BE49-F238E27FC236}">
                <a16:creationId xmlns:a16="http://schemas.microsoft.com/office/drawing/2014/main" id="{EB242339-3875-4DCF-AF85-28FD2FA865AF}"/>
              </a:ext>
            </a:extLst>
          </p:cNvPr>
          <p:cNvSpPr txBox="1">
            <a:spLocks/>
          </p:cNvSpPr>
          <p:nvPr/>
        </p:nvSpPr>
        <p:spPr>
          <a:xfrm>
            <a:off x="394830" y="4692580"/>
            <a:ext cx="5009584" cy="201301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u="sng" dirty="0"/>
              <a:t>Line 5</a:t>
            </a:r>
            <a:r>
              <a:rPr lang="en-US" sz="1400" dirty="0"/>
              <a:t> defines an integer</a:t>
            </a:r>
            <a:r>
              <a:rPr lang="en-US" sz="1400" dirty="0">
                <a:solidFill>
                  <a:srgbClr val="000000"/>
                </a:solidFill>
                <a:highlight>
                  <a:srgbClr val="FFFFFF"/>
                </a:highlight>
                <a:latin typeface="Consolas" panose="020B0609020204030204" pitchFamily="49" charset="0"/>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 a double</a:t>
            </a:r>
            <a:r>
              <a:rPr lang="en-US" sz="1400" dirty="0">
                <a:solidFill>
                  <a:srgbClr val="000000"/>
                </a:solidFill>
                <a:highlight>
                  <a:srgbClr val="FFFFFF"/>
                </a:highlight>
                <a:latin typeface="Consolas" panose="020B0609020204030204" pitchFamily="49" charset="0"/>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y</a:t>
            </a:r>
            <a:r>
              <a:rPr lang="en-US" sz="1400" dirty="0"/>
              <a:t>, and a string</a:t>
            </a:r>
            <a:r>
              <a:rPr lang="en-US" sz="1400" dirty="0">
                <a:solidFill>
                  <a:srgbClr val="000000"/>
                </a:solidFill>
                <a:highlight>
                  <a:srgbClr val="FFFFFF"/>
                </a:highlight>
                <a:latin typeface="Consolas" panose="020B0609020204030204" pitchFamily="49" charset="0"/>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str</a:t>
            </a:r>
            <a:r>
              <a:rPr lang="en-US" sz="1400" dirty="0"/>
              <a:t>. </a:t>
            </a:r>
            <a:r>
              <a:rPr lang="en-US" sz="1400" u="sng" dirty="0"/>
              <a:t>Line 6</a:t>
            </a:r>
            <a:r>
              <a:rPr lang="en-US" sz="1400" dirty="0"/>
              <a:t> defines a pointer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 which is a variable that holds the address of an integer variable. </a:t>
            </a:r>
            <a:r>
              <a:rPr lang="en-US" sz="1400" u="sng" dirty="0"/>
              <a:t>Line 7</a:t>
            </a:r>
            <a:r>
              <a:rPr lang="en-US" sz="1400" dirty="0"/>
              <a:t> assigns the address of the variable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 to the pointer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a:t>
            </a:r>
          </a:p>
          <a:p>
            <a:pPr algn="just">
              <a:lnSpc>
                <a:spcPct val="110000"/>
              </a:lnSpc>
              <a:spcBef>
                <a:spcPts val="0"/>
              </a:spcBef>
            </a:pPr>
            <a:r>
              <a:rPr lang="en-US" sz="1400" u="sng" dirty="0"/>
              <a:t>Lines 8 and 10</a:t>
            </a:r>
            <a:r>
              <a:rPr lang="en-US" sz="1400" dirty="0"/>
              <a:t> defines a pointer </a:t>
            </a:r>
            <a:r>
              <a:rPr lang="en-US" sz="1400" b="1" dirty="0" err="1">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py</a:t>
            </a:r>
            <a:r>
              <a:rPr lang="en-US" sz="1400" dirty="0">
                <a:solidFill>
                  <a:srgbClr val="000000"/>
                </a:solidFill>
                <a:highlight>
                  <a:srgbClr val="FFFFFF"/>
                </a:highlight>
                <a:latin typeface="Consolas" panose="020B0609020204030204" pitchFamily="49" charset="0"/>
              </a:rPr>
              <a:t> </a:t>
            </a:r>
            <a:r>
              <a:rPr lang="en-US" sz="1400" dirty="0"/>
              <a:t>to a double variable and a pointer </a:t>
            </a:r>
            <a:r>
              <a:rPr lang="en-US" sz="1400" b="1" dirty="0" err="1">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pstr</a:t>
            </a:r>
            <a:r>
              <a:rPr lang="en-US" sz="1400" dirty="0">
                <a:solidFill>
                  <a:srgbClr val="000000"/>
                </a:solidFill>
                <a:highlight>
                  <a:srgbClr val="FFFFFF"/>
                </a:highlight>
                <a:latin typeface="Consolas" panose="020B0609020204030204" pitchFamily="49" charset="0"/>
              </a:rPr>
              <a:t> </a:t>
            </a:r>
            <a:r>
              <a:rPr lang="en-US" sz="1400" dirty="0"/>
              <a:t>to a string object, respectively. </a:t>
            </a:r>
            <a:r>
              <a:rPr lang="en-US" sz="1400" u="sng" dirty="0"/>
              <a:t>Line 9</a:t>
            </a:r>
            <a:r>
              <a:rPr lang="en-US" sz="1400" dirty="0"/>
              <a:t> assigns the address of the double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y</a:t>
            </a:r>
            <a:r>
              <a:rPr lang="en-US" sz="1400" dirty="0"/>
              <a:t> to </a:t>
            </a:r>
            <a:r>
              <a:rPr lang="en-US" sz="1400" b="1" dirty="0" err="1">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py</a:t>
            </a:r>
            <a:r>
              <a:rPr lang="en-US" sz="1400" dirty="0"/>
              <a:t>, and </a:t>
            </a:r>
            <a:r>
              <a:rPr lang="en-US" sz="1400" u="sng" dirty="0"/>
              <a:t>line 10</a:t>
            </a:r>
            <a:r>
              <a:rPr lang="en-US" sz="1400" dirty="0"/>
              <a:t> assigns the address of the int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 to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a:t>
            </a:r>
          </a:p>
          <a:p>
            <a:pPr algn="just">
              <a:lnSpc>
                <a:spcPct val="110000"/>
              </a:lnSpc>
              <a:spcBef>
                <a:spcPts val="0"/>
              </a:spcBef>
            </a:pPr>
            <a:endParaRPr lang="en-US" sz="1400" dirty="0"/>
          </a:p>
        </p:txBody>
      </p:sp>
      <p:cxnSp>
        <p:nvCxnSpPr>
          <p:cNvPr id="30" name="Straight Arrow Connector 29">
            <a:extLst>
              <a:ext uri="{FF2B5EF4-FFF2-40B4-BE49-F238E27FC236}">
                <a16:creationId xmlns:a16="http://schemas.microsoft.com/office/drawing/2014/main" id="{9C2C6275-B33E-4435-BCF3-58090E0F8052}"/>
              </a:ext>
            </a:extLst>
          </p:cNvPr>
          <p:cNvCxnSpPr>
            <a:stCxn id="23" idx="2"/>
            <a:endCxn id="16" idx="0"/>
          </p:cNvCxnSpPr>
          <p:nvPr/>
        </p:nvCxnSpPr>
        <p:spPr>
          <a:xfrm flipH="1">
            <a:off x="5537394" y="5751081"/>
            <a:ext cx="1231" cy="315292"/>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86211"/>
      </p:ext>
    </p:extLst>
  </p:cSld>
  <p:clrMapOvr>
    <a:masterClrMapping/>
  </p:clrMapOvr>
  <p:transition>
    <p:zoom dir="in"/>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84027" cy="1320800"/>
          </a:xfrm>
        </p:spPr>
        <p:txBody>
          <a:bodyPr>
            <a:normAutofit/>
          </a:bodyPr>
          <a:lstStyle/>
          <a:p>
            <a:r>
              <a:rPr lang="en-US" dirty="0">
                <a:ea typeface="+mj-lt"/>
                <a:cs typeface="+mj-lt"/>
              </a:rPr>
              <a:t>Program 34 : Pointers</a:t>
            </a:r>
            <a:endParaRPr lang="en-US" dirty="0"/>
          </a:p>
        </p:txBody>
      </p:sp>
      <p:sp>
        <p:nvSpPr>
          <p:cNvPr id="3" name="Content Placeholder 2"/>
          <p:cNvSpPr>
            <a:spLocks noGrp="1"/>
          </p:cNvSpPr>
          <p:nvPr>
            <p:ph idx="1"/>
          </p:nvPr>
        </p:nvSpPr>
        <p:spPr>
          <a:xfrm>
            <a:off x="674670" y="1415852"/>
            <a:ext cx="7672918" cy="1813100"/>
          </a:xfrm>
        </p:spPr>
        <p:txBody>
          <a:bodyPr>
            <a:normAutofit/>
          </a:bodyPr>
          <a:lstStyle/>
          <a:p>
            <a:pPr>
              <a:spcBef>
                <a:spcPts val="0"/>
              </a:spcBef>
              <a:buFont typeface="+mj-lt"/>
              <a:buAutoNum type="arabicPeriod" startAt="12"/>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size of address of int ( x ) : "</a:t>
            </a:r>
            <a:r>
              <a:rPr lang="en-US" sz="1300" dirty="0">
                <a:solidFill>
                  <a:srgbClr val="000000"/>
                </a:solidFill>
                <a:highlight>
                  <a:srgbClr val="FFFFFF"/>
                </a:highlight>
                <a:latin typeface="Consolas" panose="020B0609020204030204" pitchFamily="49" charset="0"/>
              </a:rPr>
              <a:t> &lt;&lt; </a:t>
            </a:r>
            <a:r>
              <a:rPr lang="en-US" sz="1300" dirty="0" err="1">
                <a:solidFill>
                  <a:srgbClr val="0000FF"/>
                </a:solidFill>
                <a:highlight>
                  <a:srgbClr val="FFFFFF"/>
                </a:highlight>
                <a:latin typeface="Consolas" panose="020B0609020204030204" pitchFamily="49" charset="0"/>
              </a:rPr>
              <a:t>sizeof</a:t>
            </a:r>
            <a:r>
              <a:rPr lang="en-US" sz="1300" dirty="0">
                <a:solidFill>
                  <a:srgbClr val="000000"/>
                </a:solidFill>
                <a:highlight>
                  <a:srgbClr val="FFFFFF"/>
                </a:highlight>
                <a:latin typeface="Consolas" panose="020B0609020204030204" pitchFamily="49" charset="0"/>
              </a:rPr>
              <a:t>(px)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2"/>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size of address of double ( y ) : "</a:t>
            </a:r>
            <a:r>
              <a:rPr lang="en-US" sz="1300" dirty="0">
                <a:solidFill>
                  <a:srgbClr val="000000"/>
                </a:solidFill>
                <a:highlight>
                  <a:srgbClr val="FFFFFF"/>
                </a:highlight>
                <a:latin typeface="Consolas" panose="020B0609020204030204" pitchFamily="49" charset="0"/>
              </a:rPr>
              <a:t> &lt;&lt; </a:t>
            </a:r>
            <a:r>
              <a:rPr lang="en-US" sz="1300" dirty="0" err="1">
                <a:solidFill>
                  <a:srgbClr val="0000FF"/>
                </a:solidFill>
                <a:highlight>
                  <a:srgbClr val="FFFFFF"/>
                </a:highlight>
                <a:latin typeface="Consolas" panose="020B0609020204030204" pitchFamily="49" charset="0"/>
              </a:rPr>
              <a:t>sizeof</a:t>
            </a:r>
            <a:r>
              <a:rPr lang="en-US" sz="1300" dirty="0">
                <a:solidFill>
                  <a:srgbClr val="000000"/>
                </a:solidFill>
                <a:highlight>
                  <a:srgbClr val="FFFFFF"/>
                </a:highlight>
                <a:latin typeface="Consolas" panose="020B0609020204030204" pitchFamily="49" charset="0"/>
              </a:rPr>
              <a:t>(</a:t>
            </a:r>
            <a:r>
              <a:rPr lang="en-US" sz="1300" dirty="0" err="1">
                <a:solidFill>
                  <a:srgbClr val="000000"/>
                </a:solidFill>
                <a:highlight>
                  <a:srgbClr val="FFFFFF"/>
                </a:highlight>
                <a:latin typeface="Consolas" panose="020B0609020204030204" pitchFamily="49" charset="0"/>
              </a:rPr>
              <a:t>py</a:t>
            </a:r>
            <a:r>
              <a:rPr lang="en-US" sz="1300" dirty="0">
                <a:solidFill>
                  <a:srgbClr val="000000"/>
                </a:solidFill>
                <a:highlight>
                  <a:srgbClr val="FFFFFF"/>
                </a:highlight>
                <a:latin typeface="Consolas" panose="020B0609020204030204" pitchFamily="49" charset="0"/>
              </a:rPr>
              <a:t>)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2"/>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size of address of string ( str ) : "</a:t>
            </a:r>
            <a:r>
              <a:rPr lang="en-US" sz="1300" dirty="0">
                <a:solidFill>
                  <a:srgbClr val="000000"/>
                </a:solidFill>
                <a:highlight>
                  <a:srgbClr val="FFFFFF"/>
                </a:highlight>
                <a:latin typeface="Consolas" panose="020B0609020204030204" pitchFamily="49" charset="0"/>
              </a:rPr>
              <a:t> &lt;&lt; </a:t>
            </a:r>
            <a:r>
              <a:rPr lang="en-US" sz="1300" dirty="0" err="1">
                <a:solidFill>
                  <a:srgbClr val="0000FF"/>
                </a:solidFill>
                <a:highlight>
                  <a:srgbClr val="FFFFFF"/>
                </a:highlight>
                <a:latin typeface="Consolas" panose="020B0609020204030204" pitchFamily="49" charset="0"/>
              </a:rPr>
              <a:t>sizeof</a:t>
            </a:r>
            <a:r>
              <a:rPr lang="en-US" sz="1300" dirty="0">
                <a:solidFill>
                  <a:srgbClr val="000000"/>
                </a:solidFill>
                <a:highlight>
                  <a:srgbClr val="FFFFFF"/>
                </a:highlight>
                <a:latin typeface="Consolas" panose="020B0609020204030204" pitchFamily="49" charset="0"/>
              </a:rPr>
              <a:t>(</a:t>
            </a:r>
            <a:r>
              <a:rPr lang="en-US" sz="1300" dirty="0" err="1">
                <a:solidFill>
                  <a:srgbClr val="000000"/>
                </a:solidFill>
                <a:highlight>
                  <a:srgbClr val="FFFFFF"/>
                </a:highlight>
                <a:latin typeface="Consolas" panose="020B0609020204030204" pitchFamily="49" charset="0"/>
              </a:rPr>
              <a:t>pstr</a:t>
            </a:r>
            <a:r>
              <a:rPr lang="en-US" sz="1300" dirty="0">
                <a:solidFill>
                  <a:srgbClr val="000000"/>
                </a:solidFill>
                <a:highlight>
                  <a:srgbClr val="FFFFFF"/>
                </a:highlight>
                <a:latin typeface="Consolas" panose="020B0609020204030204" pitchFamily="49" charset="0"/>
              </a:rPr>
              <a:t>)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2"/>
            </a:pPr>
            <a:r>
              <a:rPr lang="en-US" sz="1300" dirty="0">
                <a:solidFill>
                  <a:srgbClr val="0000FF"/>
                </a:solidFill>
                <a:highlight>
                  <a:srgbClr val="FFFFFF"/>
                </a:highlight>
                <a:latin typeface="Consolas" panose="020B0609020204030204" pitchFamily="49" charset="0"/>
              </a:rPr>
              <a:t> if</a:t>
            </a:r>
            <a:r>
              <a:rPr lang="en-US" sz="1300" dirty="0">
                <a:solidFill>
                  <a:srgbClr val="000000"/>
                </a:solidFill>
                <a:highlight>
                  <a:srgbClr val="FFFFFF"/>
                </a:highlight>
                <a:latin typeface="Consolas" panose="020B0609020204030204" pitchFamily="49" charset="0"/>
              </a:rPr>
              <a:t> (px == &amp;x){</a:t>
            </a:r>
          </a:p>
          <a:p>
            <a:pPr>
              <a:spcBef>
                <a:spcPts val="0"/>
              </a:spcBef>
              <a:buFont typeface="+mj-lt"/>
              <a:buAutoNum type="arabicPeriod" startAt="12"/>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addresses &amp;x and px are equal, "</a:t>
            </a:r>
            <a:r>
              <a:rPr lang="en-US" sz="1300" dirty="0">
                <a:solidFill>
                  <a:srgbClr val="000000"/>
                </a:solidFill>
                <a:highlight>
                  <a:srgbClr val="FFFFFF"/>
                </a:highlight>
                <a:latin typeface="Consolas" panose="020B0609020204030204" pitchFamily="49" charset="0"/>
              </a:rPr>
              <a:t>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2"/>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"and each is equal to : "</a:t>
            </a:r>
            <a:r>
              <a:rPr lang="en-US" sz="1300" dirty="0">
                <a:solidFill>
                  <a:srgbClr val="000000"/>
                </a:solidFill>
                <a:highlight>
                  <a:srgbClr val="FFFFFF"/>
                </a:highlight>
                <a:latin typeface="Consolas" panose="020B0609020204030204" pitchFamily="49" charset="0"/>
              </a:rPr>
              <a:t> &lt;&lt; px &lt;&lt; </a:t>
            </a:r>
            <a:r>
              <a:rPr lang="en-US" sz="1300" dirty="0" err="1">
                <a:solidFill>
                  <a:srgbClr val="000000"/>
                </a:solidFill>
                <a:highlight>
                  <a:srgbClr val="FFFFFF"/>
                </a:highlight>
                <a:latin typeface="Consolas" panose="020B0609020204030204" pitchFamily="49" charset="0"/>
              </a:rPr>
              <a:t>endl</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2"/>
            </a:pPr>
            <a:r>
              <a:rPr lang="en-US" sz="1300" dirty="0">
                <a:solidFill>
                  <a:srgbClr val="000000"/>
                </a:solidFill>
                <a:highlight>
                  <a:srgbClr val="FFFFFF"/>
                </a:highlight>
                <a:latin typeface="Consolas" panose="020B0609020204030204" pitchFamily="49" charset="0"/>
              </a:rPr>
              <a:t> }</a:t>
            </a:r>
            <a:endParaRPr lang="en-US" sz="1300" dirty="0">
              <a:solidFill>
                <a:srgbClr val="000000"/>
              </a:solidFill>
              <a:latin typeface="Consolas" panose="020B0609020204030204" pitchFamily="49" charset="0"/>
            </a:endParaRPr>
          </a:p>
        </p:txBody>
      </p:sp>
      <p:sp>
        <p:nvSpPr>
          <p:cNvPr id="7" name="Content Placeholder 2"/>
          <p:cNvSpPr txBox="1">
            <a:spLocks/>
          </p:cNvSpPr>
          <p:nvPr/>
        </p:nvSpPr>
        <p:spPr>
          <a:xfrm>
            <a:off x="392554" y="2925101"/>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28" name="Content Placeholder 2">
            <a:extLst>
              <a:ext uri="{FF2B5EF4-FFF2-40B4-BE49-F238E27FC236}">
                <a16:creationId xmlns:a16="http://schemas.microsoft.com/office/drawing/2014/main" id="{CE4913C7-4006-4E30-A33F-9D9DAFFC66FE}"/>
              </a:ext>
            </a:extLst>
          </p:cNvPr>
          <p:cNvSpPr txBox="1">
            <a:spLocks/>
          </p:cNvSpPr>
          <p:nvPr/>
        </p:nvSpPr>
        <p:spPr>
          <a:xfrm>
            <a:off x="394830" y="2925102"/>
            <a:ext cx="8074502" cy="10349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dirty="0">
                <a:effectLst>
                  <a:outerShdw blurRad="38100" dist="38100" dir="2700000" algn="tl">
                    <a:srgbClr val="000000">
                      <a:alpha val="43137"/>
                    </a:srgbClr>
                  </a:outerShdw>
                </a:effectLst>
              </a:rPr>
              <a:t>The pointer is a variable that holds a value, this value refers to an address in the memory.  The size of this variable in the memory is four bytes, independent on the data type of the referred address. The size of pointers to integer, double or string is the same, 4 bytes.</a:t>
            </a:r>
          </a:p>
        </p:txBody>
      </p:sp>
      <p:pic>
        <p:nvPicPr>
          <p:cNvPr id="27" name="Picture 26">
            <a:extLst>
              <a:ext uri="{FF2B5EF4-FFF2-40B4-BE49-F238E27FC236}">
                <a16:creationId xmlns:a16="http://schemas.microsoft.com/office/drawing/2014/main" id="{62E1AAC6-21F2-418A-B41D-B47B19E5E334}"/>
              </a:ext>
            </a:extLst>
          </p:cNvPr>
          <p:cNvPicPr>
            <a:picLocks noChangeAspect="1"/>
          </p:cNvPicPr>
          <p:nvPr/>
        </p:nvPicPr>
        <p:blipFill>
          <a:blip r:embed="rId3"/>
          <a:stretch>
            <a:fillRect/>
          </a:stretch>
        </p:blipFill>
        <p:spPr>
          <a:xfrm>
            <a:off x="5696876" y="3896170"/>
            <a:ext cx="2819744" cy="2273574"/>
          </a:xfrm>
          <a:prstGeom prst="rect">
            <a:avLst/>
          </a:prstGeom>
        </p:spPr>
      </p:pic>
      <p:sp>
        <p:nvSpPr>
          <p:cNvPr id="29" name="Content Placeholder 2">
            <a:extLst>
              <a:ext uri="{FF2B5EF4-FFF2-40B4-BE49-F238E27FC236}">
                <a16:creationId xmlns:a16="http://schemas.microsoft.com/office/drawing/2014/main" id="{EB242339-3875-4DCF-AF85-28FD2FA865AF}"/>
              </a:ext>
            </a:extLst>
          </p:cNvPr>
          <p:cNvSpPr txBox="1">
            <a:spLocks/>
          </p:cNvSpPr>
          <p:nvPr/>
        </p:nvSpPr>
        <p:spPr>
          <a:xfrm>
            <a:off x="394830" y="3960083"/>
            <a:ext cx="5302046" cy="27061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u="sng" dirty="0"/>
              <a:t>Line 12</a:t>
            </a:r>
            <a:r>
              <a:rPr lang="en-US" sz="1400" dirty="0"/>
              <a:t> prints the size of the pointer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 </a:t>
            </a:r>
            <a:r>
              <a:rPr lang="en-US" sz="1400" dirty="0"/>
              <a:t>to an integer</a:t>
            </a:r>
            <a:r>
              <a:rPr lang="en-US" sz="1400" dirty="0">
                <a:solidFill>
                  <a:srgbClr val="000000"/>
                </a:solidFill>
                <a:highlight>
                  <a:srgbClr val="FFFFFF"/>
                </a:highlight>
                <a:latin typeface="Consolas" panose="020B0609020204030204" pitchFamily="49" charset="0"/>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 the printed value is 4. Line 13 prints the size of the pointer </a:t>
            </a:r>
            <a:r>
              <a:rPr lang="en-US" sz="1400" b="1" dirty="0" err="1">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py</a:t>
            </a:r>
            <a:r>
              <a:rPr lang="en-US" sz="1400" dirty="0">
                <a:highlight>
                  <a:srgbClr val="FFFFFF"/>
                </a:highlight>
              </a:rPr>
              <a:t>, which is 4 also. Line 14 prints the size of the pointer </a:t>
            </a:r>
            <a:r>
              <a:rPr lang="en-US" sz="1400" b="1" dirty="0" err="1">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pstr</a:t>
            </a:r>
            <a:r>
              <a:rPr lang="en-US" sz="1400" dirty="0">
                <a:highlight>
                  <a:srgbClr val="FFFFFF"/>
                </a:highlight>
              </a:rPr>
              <a:t>, which is 4 also. </a:t>
            </a:r>
          </a:p>
          <a:p>
            <a:pPr algn="just">
              <a:lnSpc>
                <a:spcPct val="110000"/>
              </a:lnSpc>
              <a:spcBef>
                <a:spcPts val="0"/>
              </a:spcBef>
            </a:pPr>
            <a:r>
              <a:rPr lang="en-US" sz="1400" b="1" dirty="0">
                <a:solidFill>
                  <a:srgbClr val="0000FF"/>
                </a:solidFill>
                <a:effectLst>
                  <a:outerShdw blurRad="38100" dist="38100" dir="2700000" algn="tl">
                    <a:srgbClr val="000000">
                      <a:alpha val="43137"/>
                    </a:srgbClr>
                  </a:outerShdw>
                </a:effectLst>
                <a:highlight>
                  <a:srgbClr val="FFFFFF"/>
                </a:highlight>
                <a:latin typeface="Consolas" panose="020B0609020204030204" pitchFamily="49" charset="0"/>
              </a:rPr>
              <a:t>if</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 (px == &amp;x){ </a:t>
            </a:r>
          </a:p>
          <a:p>
            <a:pPr lvl="1" algn="just">
              <a:lnSpc>
                <a:spcPct val="110000"/>
              </a:lnSpc>
              <a:spcBef>
                <a:spcPts val="0"/>
              </a:spcBef>
            </a:pPr>
            <a:r>
              <a:rPr lang="en-US" sz="1400" dirty="0">
                <a:highlight>
                  <a:srgbClr val="FFFFFF"/>
                </a:highlight>
              </a:rPr>
              <a:t>The symbol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highlight>
                  <a:srgbClr val="FFFFFF"/>
                </a:highlight>
              </a:rPr>
              <a:t> refers to a pointer variable that holds the address of the integer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highlight>
                  <a:srgbClr val="FFFFFF"/>
                </a:highlight>
              </a:rPr>
              <a:t>.</a:t>
            </a:r>
          </a:p>
          <a:p>
            <a:pPr lvl="1" algn="just">
              <a:lnSpc>
                <a:spcPct val="110000"/>
              </a:lnSpc>
              <a:spcBef>
                <a:spcPts val="0"/>
              </a:spcBef>
            </a:pPr>
            <a:r>
              <a:rPr lang="en-US" sz="1400" dirty="0">
                <a:highlight>
                  <a:srgbClr val="FFFFFF"/>
                </a:highlight>
              </a:rPr>
              <a:t>The symbol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&amp;x</a:t>
            </a:r>
            <a:r>
              <a:rPr lang="en-US" sz="1400" dirty="0">
                <a:highlight>
                  <a:srgbClr val="FFFFFF"/>
                </a:highlight>
              </a:rPr>
              <a:t> refers to the address of the integer </a:t>
            </a:r>
            <a:r>
              <a:rPr lang="en-US" sz="1400" u="sng" dirty="0"/>
              <a:t>x</a:t>
            </a:r>
            <a:r>
              <a:rPr lang="en-US" sz="1400" dirty="0">
                <a:highlight>
                  <a:srgbClr val="FFFFFF"/>
                </a:highlight>
              </a:rPr>
              <a:t>.</a:t>
            </a:r>
          </a:p>
          <a:p>
            <a:pPr lvl="1" algn="just">
              <a:lnSpc>
                <a:spcPct val="110000"/>
              </a:lnSpc>
              <a:spcBef>
                <a:spcPts val="0"/>
              </a:spcBef>
            </a:pPr>
            <a:r>
              <a:rPr lang="en-US" sz="1400" dirty="0">
                <a:highlight>
                  <a:srgbClr val="FFFFFF"/>
                </a:highlight>
              </a:rPr>
              <a:t>Then, both symbols are the same and their values is equal, and the condition is </a:t>
            </a:r>
            <a:r>
              <a:rPr lang="en-US" sz="1400" dirty="0">
                <a:solidFill>
                  <a:srgbClr val="0000FF"/>
                </a:solidFill>
                <a:highlight>
                  <a:srgbClr val="FFFFFF"/>
                </a:highlight>
                <a:latin typeface="Consolas" panose="020B0609020204030204" pitchFamily="49" charset="0"/>
              </a:rPr>
              <a:t>true</a:t>
            </a:r>
            <a:r>
              <a:rPr lang="en-US" sz="1400" dirty="0">
                <a:highlight>
                  <a:srgbClr val="FFFFFF"/>
                </a:highlight>
              </a:rPr>
              <a:t>.</a:t>
            </a:r>
          </a:p>
          <a:p>
            <a:pPr algn="just">
              <a:lnSpc>
                <a:spcPct val="110000"/>
              </a:lnSpc>
              <a:spcBef>
                <a:spcPts val="0"/>
              </a:spcBef>
            </a:pPr>
            <a:r>
              <a:rPr lang="en-US" sz="1400" dirty="0"/>
              <a:t>The value of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 is printed as a hexadecimal number of 4 digit-pairs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0028F8D8</a:t>
            </a:r>
            <a:r>
              <a:rPr lang="en-US" sz="1400" dirty="0"/>
              <a:t>”.</a:t>
            </a:r>
          </a:p>
          <a:p>
            <a:pPr algn="just">
              <a:lnSpc>
                <a:spcPct val="110000"/>
              </a:lnSpc>
              <a:spcBef>
                <a:spcPts val="0"/>
              </a:spcBef>
            </a:pPr>
            <a:endParaRPr lang="en-US" sz="1400" dirty="0">
              <a:highlight>
                <a:srgbClr val="FFFFFF"/>
              </a:highlight>
            </a:endParaRPr>
          </a:p>
          <a:p>
            <a:pPr algn="just">
              <a:lnSpc>
                <a:spcPct val="110000"/>
              </a:lnSpc>
              <a:spcBef>
                <a:spcPts val="0"/>
              </a:spcBef>
            </a:pPr>
            <a:endParaRPr lang="en-US" sz="1400" dirty="0"/>
          </a:p>
        </p:txBody>
      </p:sp>
    </p:spTree>
    <p:extLst>
      <p:ext uri="{BB962C8B-B14F-4D97-AF65-F5344CB8AC3E}">
        <p14:creationId xmlns:p14="http://schemas.microsoft.com/office/powerpoint/2010/main" val="47562908"/>
      </p:ext>
    </p:extLst>
  </p:cSld>
  <p:clrMapOvr>
    <a:masterClrMapping/>
  </p:clrMapOvr>
  <p:transition>
    <p:zoom dir="in"/>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84027" cy="1320800"/>
          </a:xfrm>
        </p:spPr>
        <p:txBody>
          <a:bodyPr>
            <a:normAutofit/>
          </a:bodyPr>
          <a:lstStyle/>
          <a:p>
            <a:r>
              <a:rPr lang="en-US" dirty="0">
                <a:ea typeface="+mj-lt"/>
                <a:cs typeface="+mj-lt"/>
              </a:rPr>
              <a:t>Program 34 : Pointers</a:t>
            </a:r>
            <a:endParaRPr lang="en-US" dirty="0"/>
          </a:p>
        </p:txBody>
      </p:sp>
      <p:sp>
        <p:nvSpPr>
          <p:cNvPr id="3" name="Content Placeholder 2"/>
          <p:cNvSpPr>
            <a:spLocks noGrp="1"/>
          </p:cNvSpPr>
          <p:nvPr>
            <p:ph idx="1"/>
          </p:nvPr>
        </p:nvSpPr>
        <p:spPr>
          <a:xfrm>
            <a:off x="674670" y="1415852"/>
            <a:ext cx="7672918" cy="1813100"/>
          </a:xfrm>
        </p:spPr>
        <p:txBody>
          <a:bodyPr>
            <a:normAutofit/>
          </a:bodyPr>
          <a:lstStyle/>
          <a:p>
            <a:pPr>
              <a:spcBef>
                <a:spcPts val="0"/>
              </a:spcBef>
              <a:buFont typeface="+mj-lt"/>
              <a:buAutoNum type="arabicPeriod" startAt="19"/>
            </a:pPr>
            <a:r>
              <a:rPr lang="en-US" sz="1300" dirty="0">
                <a:solidFill>
                  <a:srgbClr val="000000"/>
                </a:solidFill>
                <a:highlight>
                  <a:srgbClr val="FFFFFF"/>
                </a:highlight>
                <a:latin typeface="Consolas" panose="020B0609020204030204" pitchFamily="49" charset="0"/>
              </a:rPr>
              <a:t> *px = 100; </a:t>
            </a:r>
            <a:r>
              <a:rPr lang="en-US" sz="1300" dirty="0">
                <a:solidFill>
                  <a:srgbClr val="008000"/>
                </a:solidFill>
                <a:highlight>
                  <a:srgbClr val="FFFFFF"/>
                </a:highlight>
                <a:latin typeface="Consolas" panose="020B0609020204030204" pitchFamily="49" charset="0"/>
              </a:rPr>
              <a:t>//Access the value of x indirectly.</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startAt="19"/>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value of x is changed to 100 : \n"</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9"/>
            </a:pPr>
            <a:r>
              <a:rPr lang="fr-FR" sz="1300" dirty="0">
                <a:solidFill>
                  <a:srgbClr val="000000"/>
                </a:solidFill>
                <a:highlight>
                  <a:srgbClr val="FFFFFF"/>
                </a:highlight>
                <a:latin typeface="Consolas" panose="020B0609020204030204" pitchFamily="49" charset="0"/>
              </a:rPr>
              <a:t> cout &lt;&lt; </a:t>
            </a:r>
            <a:r>
              <a:rPr lang="fr-FR" sz="1300" dirty="0">
                <a:solidFill>
                  <a:srgbClr val="A31515"/>
                </a:solidFill>
                <a:highlight>
                  <a:srgbClr val="FFFFFF"/>
                </a:highlight>
                <a:latin typeface="Consolas" panose="020B0609020204030204" pitchFamily="49" charset="0"/>
              </a:rPr>
              <a:t>"x = "</a:t>
            </a:r>
            <a:r>
              <a:rPr lang="fr-FR" sz="1300" dirty="0">
                <a:solidFill>
                  <a:srgbClr val="000000"/>
                </a:solidFill>
                <a:highlight>
                  <a:srgbClr val="FFFFFF"/>
                </a:highlight>
                <a:latin typeface="Consolas" panose="020B0609020204030204" pitchFamily="49" charset="0"/>
              </a:rPr>
              <a:t> &lt;&lt; x &lt;&lt; </a:t>
            </a:r>
            <a:r>
              <a:rPr lang="fr-FR" sz="1300" dirty="0">
                <a:solidFill>
                  <a:srgbClr val="A31515"/>
                </a:solidFill>
                <a:highlight>
                  <a:srgbClr val="FFFFFF"/>
                </a:highlight>
                <a:latin typeface="Consolas" panose="020B0609020204030204" pitchFamily="49" charset="0"/>
              </a:rPr>
              <a:t>",  *px = "</a:t>
            </a:r>
            <a:r>
              <a:rPr lang="fr-FR" sz="1300" dirty="0">
                <a:solidFill>
                  <a:srgbClr val="000000"/>
                </a:solidFill>
                <a:highlight>
                  <a:srgbClr val="FFFFFF"/>
                </a:highlight>
                <a:latin typeface="Consolas" panose="020B0609020204030204" pitchFamily="49" charset="0"/>
              </a:rPr>
              <a:t> &lt;&lt; *px &lt;&lt; </a:t>
            </a:r>
            <a:r>
              <a:rPr lang="fr-FR" sz="1300" dirty="0" err="1">
                <a:solidFill>
                  <a:srgbClr val="000000"/>
                </a:solidFill>
                <a:highlight>
                  <a:srgbClr val="FFFFFF"/>
                </a:highlight>
                <a:latin typeface="Consolas" panose="020B0609020204030204" pitchFamily="49" charset="0"/>
              </a:rPr>
              <a:t>endl</a:t>
            </a:r>
            <a:r>
              <a:rPr lang="fr-FR"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9"/>
            </a:pPr>
            <a:r>
              <a:rPr lang="en-US" sz="1300" dirty="0">
                <a:solidFill>
                  <a:srgbClr val="000000"/>
                </a:solidFill>
                <a:highlight>
                  <a:srgbClr val="FFFFFF"/>
                </a:highlight>
                <a:latin typeface="Consolas" panose="020B0609020204030204" pitchFamily="49" charset="0"/>
              </a:rPr>
              <a:t> *px *= 2; </a:t>
            </a:r>
            <a:r>
              <a:rPr lang="en-US" sz="1300" dirty="0">
                <a:solidFill>
                  <a:srgbClr val="008000"/>
                </a:solidFill>
                <a:highlight>
                  <a:srgbClr val="FFFFFF"/>
                </a:highlight>
                <a:latin typeface="Consolas" panose="020B0609020204030204" pitchFamily="49" charset="0"/>
              </a:rPr>
              <a:t>//Multiply the value of x by 2.</a:t>
            </a:r>
            <a:endParaRPr lang="en-US" sz="1300" dirty="0">
              <a:solidFill>
                <a:srgbClr val="000000"/>
              </a:solidFill>
              <a:highlight>
                <a:srgbClr val="FFFFFF"/>
              </a:highlight>
              <a:latin typeface="Consolas" panose="020B0609020204030204" pitchFamily="49" charset="0"/>
            </a:endParaRPr>
          </a:p>
          <a:p>
            <a:pPr>
              <a:spcBef>
                <a:spcPts val="0"/>
              </a:spcBef>
              <a:buFont typeface="+mj-lt"/>
              <a:buAutoNum type="arabicPeriod" startAt="19"/>
            </a:pPr>
            <a:r>
              <a:rPr lang="en-US" sz="1300" dirty="0">
                <a:solidFill>
                  <a:srgbClr val="000000"/>
                </a:solidFill>
                <a:highlight>
                  <a:srgbClr val="FFFFFF"/>
                </a:highlight>
                <a:latin typeface="Consolas" panose="020B0609020204030204" pitchFamily="49" charset="0"/>
              </a:rPr>
              <a:t> </a:t>
            </a:r>
            <a:r>
              <a:rPr lang="en-US" sz="1300" dirty="0" err="1">
                <a:solidFill>
                  <a:srgbClr val="000000"/>
                </a:solidFill>
                <a:highlight>
                  <a:srgbClr val="FFFFFF"/>
                </a:highlight>
                <a:latin typeface="Consolas" panose="020B0609020204030204" pitchFamily="49" charset="0"/>
              </a:rPr>
              <a:t>cout</a:t>
            </a:r>
            <a:r>
              <a:rPr lang="en-US" sz="1300" dirty="0">
                <a:solidFill>
                  <a:srgbClr val="000000"/>
                </a:solidFill>
                <a:highlight>
                  <a:srgbClr val="FFFFFF"/>
                </a:highlight>
                <a:latin typeface="Consolas" panose="020B0609020204030204" pitchFamily="49" charset="0"/>
              </a:rPr>
              <a:t> &lt;&lt; </a:t>
            </a:r>
            <a:r>
              <a:rPr lang="en-US" sz="1300" dirty="0">
                <a:solidFill>
                  <a:srgbClr val="A31515"/>
                </a:solidFill>
                <a:highlight>
                  <a:srgbClr val="FFFFFF"/>
                </a:highlight>
                <a:latin typeface="Consolas" panose="020B0609020204030204" pitchFamily="49" charset="0"/>
              </a:rPr>
              <a:t>"The value of x is multiplied by 2 : \n"</a:t>
            </a:r>
            <a:r>
              <a:rPr lang="en-US" sz="1300" dirty="0">
                <a:solidFill>
                  <a:srgbClr val="000000"/>
                </a:solidFill>
                <a:highlight>
                  <a:srgbClr val="FFFFFF"/>
                </a:highlight>
                <a:latin typeface="Consolas" panose="020B0609020204030204" pitchFamily="49" charset="0"/>
              </a:rPr>
              <a:t>;</a:t>
            </a:r>
          </a:p>
          <a:p>
            <a:pPr>
              <a:spcBef>
                <a:spcPts val="0"/>
              </a:spcBef>
              <a:buFont typeface="+mj-lt"/>
              <a:buAutoNum type="arabicPeriod" startAt="19"/>
            </a:pPr>
            <a:r>
              <a:rPr lang="fr-FR" sz="1300" dirty="0">
                <a:solidFill>
                  <a:srgbClr val="000000"/>
                </a:solidFill>
                <a:highlight>
                  <a:srgbClr val="FFFFFF"/>
                </a:highlight>
                <a:latin typeface="Consolas" panose="020B0609020204030204" pitchFamily="49" charset="0"/>
              </a:rPr>
              <a:t> cout &lt;&lt; </a:t>
            </a:r>
            <a:r>
              <a:rPr lang="fr-FR" sz="1300" dirty="0">
                <a:solidFill>
                  <a:srgbClr val="A31515"/>
                </a:solidFill>
                <a:highlight>
                  <a:srgbClr val="FFFFFF"/>
                </a:highlight>
                <a:latin typeface="Consolas" panose="020B0609020204030204" pitchFamily="49" charset="0"/>
              </a:rPr>
              <a:t>"x = "</a:t>
            </a:r>
            <a:r>
              <a:rPr lang="fr-FR" sz="1300" dirty="0">
                <a:solidFill>
                  <a:srgbClr val="000000"/>
                </a:solidFill>
                <a:highlight>
                  <a:srgbClr val="FFFFFF"/>
                </a:highlight>
                <a:latin typeface="Consolas" panose="020B0609020204030204" pitchFamily="49" charset="0"/>
              </a:rPr>
              <a:t> &lt;&lt; x &lt;&lt; </a:t>
            </a:r>
            <a:r>
              <a:rPr lang="fr-FR" sz="1300" dirty="0">
                <a:solidFill>
                  <a:srgbClr val="A31515"/>
                </a:solidFill>
                <a:highlight>
                  <a:srgbClr val="FFFFFF"/>
                </a:highlight>
                <a:latin typeface="Consolas" panose="020B0609020204030204" pitchFamily="49" charset="0"/>
              </a:rPr>
              <a:t>",  *px = "</a:t>
            </a:r>
            <a:r>
              <a:rPr lang="fr-FR" sz="1300" dirty="0">
                <a:solidFill>
                  <a:srgbClr val="000000"/>
                </a:solidFill>
                <a:highlight>
                  <a:srgbClr val="FFFFFF"/>
                </a:highlight>
                <a:latin typeface="Consolas" panose="020B0609020204030204" pitchFamily="49" charset="0"/>
              </a:rPr>
              <a:t> &lt;&lt; *px &lt;&lt; </a:t>
            </a:r>
            <a:r>
              <a:rPr lang="fr-FR" sz="1300" dirty="0" err="1">
                <a:solidFill>
                  <a:srgbClr val="000000"/>
                </a:solidFill>
                <a:highlight>
                  <a:srgbClr val="FFFFFF"/>
                </a:highlight>
                <a:latin typeface="Consolas" panose="020B0609020204030204" pitchFamily="49" charset="0"/>
              </a:rPr>
              <a:t>endl</a:t>
            </a:r>
            <a:r>
              <a:rPr lang="fr-FR" sz="1300" dirty="0">
                <a:solidFill>
                  <a:srgbClr val="000000"/>
                </a:solidFill>
                <a:highlight>
                  <a:srgbClr val="FFFFFF"/>
                </a:highlight>
                <a:latin typeface="Consolas" panose="020B0609020204030204" pitchFamily="49" charset="0"/>
              </a:rPr>
              <a:t>;</a:t>
            </a:r>
            <a:endParaRPr lang="en-US" sz="1300" dirty="0">
              <a:solidFill>
                <a:srgbClr val="000000"/>
              </a:solidFill>
              <a:latin typeface="Consolas" panose="020B0609020204030204" pitchFamily="49" charset="0"/>
            </a:endParaRPr>
          </a:p>
        </p:txBody>
      </p:sp>
      <p:sp>
        <p:nvSpPr>
          <p:cNvPr id="7" name="Content Placeholder 2"/>
          <p:cNvSpPr txBox="1">
            <a:spLocks/>
          </p:cNvSpPr>
          <p:nvPr/>
        </p:nvSpPr>
        <p:spPr>
          <a:xfrm>
            <a:off x="392554" y="2925101"/>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28" name="Content Placeholder 2">
            <a:extLst>
              <a:ext uri="{FF2B5EF4-FFF2-40B4-BE49-F238E27FC236}">
                <a16:creationId xmlns:a16="http://schemas.microsoft.com/office/drawing/2014/main" id="{CE4913C7-4006-4E30-A33F-9D9DAFFC66FE}"/>
              </a:ext>
            </a:extLst>
          </p:cNvPr>
          <p:cNvSpPr txBox="1">
            <a:spLocks/>
          </p:cNvSpPr>
          <p:nvPr/>
        </p:nvSpPr>
        <p:spPr>
          <a:xfrm>
            <a:off x="394830" y="2925102"/>
            <a:ext cx="8074502" cy="103498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dirty="0">
                <a:effectLst>
                  <a:outerShdw blurRad="38100" dist="38100" dir="2700000" algn="tl">
                    <a:srgbClr val="000000">
                      <a:alpha val="43137"/>
                    </a:srgbClr>
                  </a:outerShdw>
                </a:effectLst>
              </a:rPr>
              <a:t>The value of the variable can be accessed directly by the variable name {for example: </a:t>
            </a:r>
            <a:r>
              <a:rPr lang="fr-FR"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cout&lt;&lt;x;</a:t>
            </a:r>
            <a:r>
              <a:rPr lang="en-US" sz="1400" b="1" i="1" dirty="0">
                <a:effectLst>
                  <a:outerShdw blurRad="38100" dist="38100" dir="2700000" algn="tl">
                    <a:srgbClr val="000000">
                      <a:alpha val="43137"/>
                    </a:srgbClr>
                  </a:outerShdw>
                </a:effectLst>
              </a:rPr>
              <a:t>}. Also, the value of the variable can be also accessed indirectly through the pointer to this variable {for example: </a:t>
            </a:r>
            <a:r>
              <a:rPr lang="fr-FR"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cout&lt;&lt;*px;</a:t>
            </a:r>
            <a:r>
              <a:rPr lang="en-US" sz="1400" b="1" i="1" dirty="0">
                <a:effectLst>
                  <a:outerShdw blurRad="38100" dist="38100" dir="2700000" algn="tl">
                    <a:srgbClr val="000000">
                      <a:alpha val="43137"/>
                    </a:srgbClr>
                  </a:outerShdw>
                </a:effectLst>
              </a:rPr>
              <a:t>}. The symbol {</a:t>
            </a:r>
            <a:r>
              <a:rPr lang="fr-FR"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a:t>
            </a:r>
            <a:r>
              <a:rPr lang="en-US" sz="1400" b="1" i="1" dirty="0">
                <a:effectLst>
                  <a:outerShdw blurRad="38100" dist="38100" dir="2700000" algn="tl">
                    <a:srgbClr val="000000">
                      <a:alpha val="43137"/>
                    </a:srgbClr>
                  </a:outerShdw>
                </a:effectLst>
              </a:rPr>
              <a:t>} precedes the pointer name to refer to the value of the variable pointed to by the pointer.</a:t>
            </a:r>
          </a:p>
        </p:txBody>
      </p:sp>
      <p:sp>
        <p:nvSpPr>
          <p:cNvPr id="29" name="Content Placeholder 2">
            <a:extLst>
              <a:ext uri="{FF2B5EF4-FFF2-40B4-BE49-F238E27FC236}">
                <a16:creationId xmlns:a16="http://schemas.microsoft.com/office/drawing/2014/main" id="{EB242339-3875-4DCF-AF85-28FD2FA865AF}"/>
              </a:ext>
            </a:extLst>
          </p:cNvPr>
          <p:cNvSpPr txBox="1">
            <a:spLocks/>
          </p:cNvSpPr>
          <p:nvPr/>
        </p:nvSpPr>
        <p:spPr>
          <a:xfrm>
            <a:off x="394830" y="3960083"/>
            <a:ext cx="5302046" cy="27061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u="sng" dirty="0"/>
              <a:t>Line 10</a:t>
            </a:r>
            <a:r>
              <a:rPr lang="en-US" sz="1400" dirty="0"/>
              <a:t> sets the value of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 by 100. The variable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 is a pointer to the integer variable</a:t>
            </a:r>
            <a:r>
              <a:rPr lang="en-US" sz="1400" dirty="0">
                <a:solidFill>
                  <a:srgbClr val="000000"/>
                </a:solidFill>
                <a:highlight>
                  <a:srgbClr val="FFFFFF"/>
                </a:highlight>
                <a:latin typeface="Consolas" panose="020B0609020204030204" pitchFamily="49" charset="0"/>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 it holds the value of the address of the integer variable</a:t>
            </a:r>
            <a:r>
              <a:rPr lang="en-US" sz="1400" dirty="0">
                <a:solidFill>
                  <a:srgbClr val="000000"/>
                </a:solidFill>
                <a:highlight>
                  <a:srgbClr val="FFFFFF"/>
                </a:highlight>
                <a:latin typeface="Consolas" panose="020B0609020204030204" pitchFamily="49" charset="0"/>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 The variable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 holds the value of the integer variable</a:t>
            </a:r>
            <a:r>
              <a:rPr lang="en-US" sz="1400" dirty="0">
                <a:solidFill>
                  <a:srgbClr val="000000"/>
                </a:solidFill>
                <a:highlight>
                  <a:srgbClr val="FFFFFF"/>
                </a:highlight>
                <a:latin typeface="Consolas" panose="020B0609020204030204" pitchFamily="49" charset="0"/>
              </a:rPr>
              <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 itself.</a:t>
            </a:r>
          </a:p>
          <a:p>
            <a:pPr algn="just">
              <a:lnSpc>
                <a:spcPct val="110000"/>
              </a:lnSpc>
              <a:spcBef>
                <a:spcPts val="0"/>
              </a:spcBef>
            </a:pPr>
            <a:r>
              <a:rPr lang="en-US" sz="1400" b="1" i="1" dirty="0"/>
              <a:t>So</a:t>
            </a:r>
            <a:r>
              <a:rPr lang="en-US" sz="1400" dirty="0"/>
              <a:t>, the statement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 = 100;</a:t>
            </a:r>
            <a:r>
              <a:rPr lang="en-US" sz="1400" dirty="0"/>
              <a:t>} is the same as the statement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 = 100;</a:t>
            </a:r>
            <a:r>
              <a:rPr lang="en-US" sz="1400" dirty="0"/>
              <a:t>}. In other words, the value of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 is the same as the value of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a:t>
            </a:r>
            <a:r>
              <a:rPr lang="en-US" sz="1400" dirty="0"/>
              <a:t>.</a:t>
            </a:r>
          </a:p>
          <a:p>
            <a:pPr algn="just">
              <a:lnSpc>
                <a:spcPct val="110000"/>
              </a:lnSpc>
              <a:spcBef>
                <a:spcPts val="0"/>
              </a:spcBef>
            </a:pPr>
            <a:r>
              <a:rPr lang="en-US" sz="1400" u="sng" dirty="0"/>
              <a:t>Line 10</a:t>
            </a:r>
            <a:r>
              <a:rPr lang="en-US" sz="1400" dirty="0"/>
              <a:t> contains the statement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 *= 2;</a:t>
            </a:r>
            <a:r>
              <a:rPr lang="en-US" sz="1400" dirty="0"/>
              <a:t>} that multiplies the value of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highlight>
                  <a:srgbClr val="FFFFFF"/>
                </a:highlight>
              </a:rPr>
              <a:t> </a:t>
            </a:r>
            <a:r>
              <a:rPr lang="en-US" sz="1400" dirty="0"/>
              <a:t>by 2 and sets the result to again in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*px</a:t>
            </a:r>
            <a:r>
              <a:rPr lang="en-US" sz="1400" dirty="0"/>
              <a:t>. This statement can be completely replaced by the statement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x *= 2;</a:t>
            </a:r>
            <a:r>
              <a:rPr lang="en-US" sz="1400" dirty="0"/>
              <a:t>} to do the same processing.</a:t>
            </a:r>
          </a:p>
          <a:p>
            <a:pPr algn="just">
              <a:lnSpc>
                <a:spcPct val="110000"/>
              </a:lnSpc>
              <a:spcBef>
                <a:spcPts val="0"/>
              </a:spcBef>
            </a:pPr>
            <a:endParaRPr lang="en-US" sz="1400" dirty="0"/>
          </a:p>
          <a:p>
            <a:pPr algn="just">
              <a:lnSpc>
                <a:spcPct val="110000"/>
              </a:lnSpc>
              <a:spcBef>
                <a:spcPts val="0"/>
              </a:spcBef>
            </a:pPr>
            <a:endParaRPr lang="en-US" sz="1400" dirty="0"/>
          </a:p>
        </p:txBody>
      </p:sp>
      <p:sp>
        <p:nvSpPr>
          <p:cNvPr id="8" name="Slide Number Placeholder 3">
            <a:extLst>
              <a:ext uri="{FF2B5EF4-FFF2-40B4-BE49-F238E27FC236}">
                <a16:creationId xmlns:a16="http://schemas.microsoft.com/office/drawing/2014/main" id="{B645057E-5911-4ECA-AC65-F1244FF1E1C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106</a:t>
            </a:fld>
            <a:endParaRPr lang="en-US">
              <a:solidFill>
                <a:srgbClr val="000099"/>
              </a:solidFill>
            </a:endParaRPr>
          </a:p>
        </p:txBody>
      </p:sp>
      <p:sp>
        <p:nvSpPr>
          <p:cNvPr id="9" name="Rectangle 8">
            <a:extLst>
              <a:ext uri="{FF2B5EF4-FFF2-40B4-BE49-F238E27FC236}">
                <a16:creationId xmlns:a16="http://schemas.microsoft.com/office/drawing/2014/main" id="{716F505E-98CF-429C-B0CC-78E350CA7F59}"/>
              </a:ext>
            </a:extLst>
          </p:cNvPr>
          <p:cNvSpPr/>
          <p:nvPr/>
        </p:nvSpPr>
        <p:spPr>
          <a:xfrm>
            <a:off x="7292997" y="3968222"/>
            <a:ext cx="1295400" cy="2127778"/>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0" name="Straight Connector 9">
            <a:extLst>
              <a:ext uri="{FF2B5EF4-FFF2-40B4-BE49-F238E27FC236}">
                <a16:creationId xmlns:a16="http://schemas.microsoft.com/office/drawing/2014/main" id="{BBC26444-7DE3-445C-8695-6433817B7E24}"/>
              </a:ext>
            </a:extLst>
          </p:cNvPr>
          <p:cNvCxnSpPr/>
          <p:nvPr/>
        </p:nvCxnSpPr>
        <p:spPr>
          <a:xfrm>
            <a:off x="7292997" y="57912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28056A0D-7C71-4EFA-98A6-D51FD79EB316}"/>
              </a:ext>
            </a:extLst>
          </p:cNvPr>
          <p:cNvCxnSpPr/>
          <p:nvPr/>
        </p:nvCxnSpPr>
        <p:spPr>
          <a:xfrm>
            <a:off x="7292997" y="5562600"/>
            <a:ext cx="1295400" cy="0"/>
          </a:xfrm>
          <a:prstGeom prst="line">
            <a:avLst/>
          </a:prstGeom>
        </p:spPr>
        <p:style>
          <a:lnRef idx="3">
            <a:schemeClr val="dk1"/>
          </a:lnRef>
          <a:fillRef idx="0">
            <a:schemeClr val="dk1"/>
          </a:fillRef>
          <a:effectRef idx="2">
            <a:schemeClr val="dk1"/>
          </a:effectRef>
          <a:fontRef idx="minor">
            <a:schemeClr val="tx1"/>
          </a:fontRef>
        </p:style>
      </p:cxnSp>
      <p:sp>
        <p:nvSpPr>
          <p:cNvPr id="12" name="Right Brace 11">
            <a:extLst>
              <a:ext uri="{FF2B5EF4-FFF2-40B4-BE49-F238E27FC236}">
                <a16:creationId xmlns:a16="http://schemas.microsoft.com/office/drawing/2014/main" id="{DD168E22-078A-4EE7-9E4E-8144B6E8FE31}"/>
              </a:ext>
            </a:extLst>
          </p:cNvPr>
          <p:cNvSpPr/>
          <p:nvPr/>
        </p:nvSpPr>
        <p:spPr>
          <a:xfrm flipH="1">
            <a:off x="7064397" y="5562600"/>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5CB45F7B-7CC1-442B-B0DA-04BC22F38EC5}"/>
              </a:ext>
            </a:extLst>
          </p:cNvPr>
          <p:cNvSpPr txBox="1"/>
          <p:nvPr/>
        </p:nvSpPr>
        <p:spPr>
          <a:xfrm>
            <a:off x="5727476" y="5496101"/>
            <a:ext cx="1402948" cy="338554"/>
          </a:xfrm>
          <a:prstGeom prst="rect">
            <a:avLst/>
          </a:prstGeom>
          <a:noFill/>
        </p:spPr>
        <p:txBody>
          <a:bodyPr wrap="none" rtlCol="0">
            <a:spAutoFit/>
          </a:bodyPr>
          <a:lstStyle/>
          <a:p>
            <a:r>
              <a:rPr lang="en-US" sz="1600" b="1" dirty="0">
                <a:effectLst>
                  <a:outerShdw blurRad="38100" dist="38100" dir="2700000" algn="tl">
                    <a:srgbClr val="000000">
                      <a:alpha val="43137"/>
                    </a:srgbClr>
                  </a:outerShdw>
                </a:effectLst>
              </a:rPr>
              <a:t>(x) or (*px)</a:t>
            </a:r>
          </a:p>
        </p:txBody>
      </p:sp>
      <p:sp>
        <p:nvSpPr>
          <p:cNvPr id="14" name="TextBox 13">
            <a:extLst>
              <a:ext uri="{FF2B5EF4-FFF2-40B4-BE49-F238E27FC236}">
                <a16:creationId xmlns:a16="http://schemas.microsoft.com/office/drawing/2014/main" id="{F543D40D-76B0-4080-9021-0DC1B7FBBA4C}"/>
              </a:ext>
            </a:extLst>
          </p:cNvPr>
          <p:cNvSpPr txBox="1"/>
          <p:nvPr/>
        </p:nvSpPr>
        <p:spPr>
          <a:xfrm>
            <a:off x="7668457" y="5517177"/>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25</a:t>
            </a:r>
          </a:p>
        </p:txBody>
      </p:sp>
      <p:sp>
        <p:nvSpPr>
          <p:cNvPr id="15" name="TextBox 14">
            <a:extLst>
              <a:ext uri="{FF2B5EF4-FFF2-40B4-BE49-F238E27FC236}">
                <a16:creationId xmlns:a16="http://schemas.microsoft.com/office/drawing/2014/main" id="{6F4898CC-D97A-467F-9B44-D8E9A2E72770}"/>
              </a:ext>
            </a:extLst>
          </p:cNvPr>
          <p:cNvSpPr txBox="1"/>
          <p:nvPr/>
        </p:nvSpPr>
        <p:spPr>
          <a:xfrm>
            <a:off x="7506406" y="5285065"/>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cxnSp>
        <p:nvCxnSpPr>
          <p:cNvPr id="17" name="Straight Connector 16">
            <a:extLst>
              <a:ext uri="{FF2B5EF4-FFF2-40B4-BE49-F238E27FC236}">
                <a16:creationId xmlns:a16="http://schemas.microsoft.com/office/drawing/2014/main" id="{2410FF1E-525F-4379-BBA1-AB87ED95EF28}"/>
              </a:ext>
            </a:extLst>
          </p:cNvPr>
          <p:cNvCxnSpPr/>
          <p:nvPr/>
        </p:nvCxnSpPr>
        <p:spPr>
          <a:xfrm>
            <a:off x="7288083" y="5137354"/>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3FE1125-0F46-4F4C-94B3-5105409657E2}"/>
              </a:ext>
            </a:extLst>
          </p:cNvPr>
          <p:cNvCxnSpPr/>
          <p:nvPr/>
        </p:nvCxnSpPr>
        <p:spPr>
          <a:xfrm>
            <a:off x="7288083" y="4908754"/>
            <a:ext cx="1295400" cy="0"/>
          </a:xfrm>
          <a:prstGeom prst="line">
            <a:avLst/>
          </a:prstGeom>
        </p:spPr>
        <p:style>
          <a:lnRef idx="3">
            <a:schemeClr val="dk1"/>
          </a:lnRef>
          <a:fillRef idx="0">
            <a:schemeClr val="dk1"/>
          </a:fillRef>
          <a:effectRef idx="2">
            <a:schemeClr val="dk1"/>
          </a:effectRef>
          <a:fontRef idx="minor">
            <a:schemeClr val="tx1"/>
          </a:fontRef>
        </p:style>
      </p:cxnSp>
      <p:sp>
        <p:nvSpPr>
          <p:cNvPr id="19" name="Right Brace 18">
            <a:extLst>
              <a:ext uri="{FF2B5EF4-FFF2-40B4-BE49-F238E27FC236}">
                <a16:creationId xmlns:a16="http://schemas.microsoft.com/office/drawing/2014/main" id="{BA618915-CBEA-4A4A-905E-5E6307AD08AE}"/>
              </a:ext>
            </a:extLst>
          </p:cNvPr>
          <p:cNvSpPr/>
          <p:nvPr/>
        </p:nvSpPr>
        <p:spPr>
          <a:xfrm flipH="1">
            <a:off x="7059483" y="4908754"/>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20" name="TextBox 19">
            <a:extLst>
              <a:ext uri="{FF2B5EF4-FFF2-40B4-BE49-F238E27FC236}">
                <a16:creationId xmlns:a16="http://schemas.microsoft.com/office/drawing/2014/main" id="{84F38727-DFB2-49DB-9428-35D8DBA598A1}"/>
              </a:ext>
            </a:extLst>
          </p:cNvPr>
          <p:cNvSpPr txBox="1"/>
          <p:nvPr/>
        </p:nvSpPr>
        <p:spPr>
          <a:xfrm>
            <a:off x="6666677" y="4802927"/>
            <a:ext cx="437940" cy="338554"/>
          </a:xfrm>
          <a:prstGeom prst="rect">
            <a:avLst/>
          </a:prstGeom>
          <a:noFill/>
        </p:spPr>
        <p:txBody>
          <a:bodyPr wrap="none" rtlCol="0">
            <a:spAutoFit/>
          </a:bodyPr>
          <a:lstStyle/>
          <a:p>
            <a:r>
              <a:rPr lang="en-US" sz="1600" b="1" dirty="0">
                <a:effectLst>
                  <a:outerShdw blurRad="38100" dist="38100" dir="2700000" algn="tl">
                    <a:srgbClr val="000000">
                      <a:alpha val="43137"/>
                    </a:srgbClr>
                  </a:outerShdw>
                </a:effectLst>
              </a:rPr>
              <a:t>px</a:t>
            </a:r>
          </a:p>
        </p:txBody>
      </p:sp>
      <p:sp>
        <p:nvSpPr>
          <p:cNvPr id="21" name="TextBox 20">
            <a:extLst>
              <a:ext uri="{FF2B5EF4-FFF2-40B4-BE49-F238E27FC236}">
                <a16:creationId xmlns:a16="http://schemas.microsoft.com/office/drawing/2014/main" id="{84B0665A-C89E-4B46-BD3C-73C378A1E8FB}"/>
              </a:ext>
            </a:extLst>
          </p:cNvPr>
          <p:cNvSpPr txBox="1"/>
          <p:nvPr/>
        </p:nvSpPr>
        <p:spPr>
          <a:xfrm>
            <a:off x="7389223" y="4863331"/>
            <a:ext cx="1107996"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0028F8D8</a:t>
            </a:r>
          </a:p>
        </p:txBody>
      </p:sp>
      <p:sp>
        <p:nvSpPr>
          <p:cNvPr id="22" name="TextBox 21">
            <a:extLst>
              <a:ext uri="{FF2B5EF4-FFF2-40B4-BE49-F238E27FC236}">
                <a16:creationId xmlns:a16="http://schemas.microsoft.com/office/drawing/2014/main" id="{4E5210D4-F385-40F1-81DE-BDF05E6F30A0}"/>
              </a:ext>
            </a:extLst>
          </p:cNvPr>
          <p:cNvSpPr txBox="1"/>
          <p:nvPr/>
        </p:nvSpPr>
        <p:spPr>
          <a:xfrm>
            <a:off x="7501492" y="4631219"/>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cxnSp>
        <p:nvCxnSpPr>
          <p:cNvPr id="24" name="Straight Arrow Connector 23">
            <a:extLst>
              <a:ext uri="{FF2B5EF4-FFF2-40B4-BE49-F238E27FC236}">
                <a16:creationId xmlns:a16="http://schemas.microsoft.com/office/drawing/2014/main" id="{9C8F0813-0B19-44F2-A96C-8B540F2890E4}"/>
              </a:ext>
            </a:extLst>
          </p:cNvPr>
          <p:cNvCxnSpPr>
            <a:cxnSpLocks/>
            <a:stCxn id="20" idx="2"/>
          </p:cNvCxnSpPr>
          <p:nvPr/>
        </p:nvCxnSpPr>
        <p:spPr>
          <a:xfrm>
            <a:off x="6885647" y="5141481"/>
            <a:ext cx="0" cy="375696"/>
          </a:xfrm>
          <a:prstGeom prst="straightConnector1">
            <a:avLst/>
          </a:prstGeom>
          <a:ln w="28575">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C787751-1562-450B-B0A3-46DDBE198470}"/>
              </a:ext>
            </a:extLst>
          </p:cNvPr>
          <p:cNvSpPr/>
          <p:nvPr/>
        </p:nvSpPr>
        <p:spPr>
          <a:xfrm>
            <a:off x="5712557" y="6136365"/>
            <a:ext cx="2890684" cy="553998"/>
          </a:xfrm>
          <a:prstGeom prst="rect">
            <a:avLst/>
          </a:prstGeom>
          <a:solidFill>
            <a:schemeClr val="bg1">
              <a:lumMod val="85000"/>
            </a:schemeClr>
          </a:solidFill>
        </p:spPr>
        <p:txBody>
          <a:bodyPr wrap="square">
            <a:spAutoFit/>
          </a:bodyPr>
          <a:lstStyle/>
          <a:p>
            <a:pPr marL="0" lvl="2" algn="just">
              <a:lnSpc>
                <a:spcPct val="100000"/>
              </a:lnSpc>
              <a:spcBef>
                <a:spcPts val="0"/>
              </a:spcBef>
              <a:spcAft>
                <a:spcPts val="0"/>
              </a:spcAft>
            </a:pPr>
            <a:r>
              <a:rPr lang="en-US" sz="1400" b="1" i="1" u="sng" dirty="0"/>
              <a:t>It can described as follows :  </a:t>
            </a:r>
            <a:r>
              <a:rPr lang="en-US" sz="1600" b="1" spc="10" baseline="-25000" dirty="0">
                <a:solidFill>
                  <a:srgbClr val="008000"/>
                </a:solidFill>
              </a:rPr>
              <a:t>*</a:t>
            </a:r>
            <a:r>
              <a:rPr lang="en-US" sz="1600" b="1" spc="10" dirty="0">
                <a:solidFill>
                  <a:srgbClr val="000099"/>
                </a:solidFill>
              </a:rPr>
              <a:t>px = </a:t>
            </a:r>
            <a:r>
              <a:rPr lang="en-US" sz="1600" b="1" spc="10" baseline="-25000" dirty="0">
                <a:solidFill>
                  <a:srgbClr val="008000"/>
                </a:solidFill>
              </a:rPr>
              <a:t>*</a:t>
            </a:r>
            <a:r>
              <a:rPr lang="en-US" sz="1600" b="1" spc="10" dirty="0">
                <a:solidFill>
                  <a:srgbClr val="000099"/>
                </a:solidFill>
              </a:rPr>
              <a:t>(</a:t>
            </a:r>
            <a:r>
              <a:rPr lang="en-US" sz="1600" b="1" spc="10" dirty="0">
                <a:solidFill>
                  <a:srgbClr val="C00000"/>
                </a:solidFill>
              </a:rPr>
              <a:t>&amp;</a:t>
            </a:r>
            <a:r>
              <a:rPr lang="en-US" sz="1600" b="1" spc="10" dirty="0">
                <a:solidFill>
                  <a:srgbClr val="000099"/>
                </a:solidFill>
              </a:rPr>
              <a:t>x) =</a:t>
            </a:r>
            <a:r>
              <a:rPr lang="en-US" sz="1600" b="1" spc="10" baseline="-25000" dirty="0">
                <a:solidFill>
                  <a:srgbClr val="000099"/>
                </a:solidFill>
              </a:rPr>
              <a:t> </a:t>
            </a:r>
            <a:r>
              <a:rPr lang="en-US" sz="1600" b="1" spc="10" baseline="-25000" dirty="0">
                <a:solidFill>
                  <a:srgbClr val="008000"/>
                </a:solidFill>
              </a:rPr>
              <a:t>*</a:t>
            </a:r>
            <a:r>
              <a:rPr lang="en-US" sz="1600" b="1" spc="10" dirty="0">
                <a:solidFill>
                  <a:srgbClr val="C00000"/>
                </a:solidFill>
              </a:rPr>
              <a:t>&amp;</a:t>
            </a:r>
            <a:r>
              <a:rPr lang="en-US" sz="1600" b="1" spc="10" dirty="0">
                <a:solidFill>
                  <a:srgbClr val="000099"/>
                </a:solidFill>
              </a:rPr>
              <a:t>x = x</a:t>
            </a:r>
          </a:p>
        </p:txBody>
      </p:sp>
      <p:sp>
        <p:nvSpPr>
          <p:cNvPr id="23" name="TextBox 22">
            <a:extLst>
              <a:ext uri="{FF2B5EF4-FFF2-40B4-BE49-F238E27FC236}">
                <a16:creationId xmlns:a16="http://schemas.microsoft.com/office/drawing/2014/main" id="{D211D434-89E7-40F9-8D13-547AFFA14E7E}"/>
              </a:ext>
            </a:extLst>
          </p:cNvPr>
          <p:cNvSpPr txBox="1"/>
          <p:nvPr/>
        </p:nvSpPr>
        <p:spPr>
          <a:xfrm>
            <a:off x="8523512" y="5511769"/>
            <a:ext cx="468398" cy="338554"/>
          </a:xfrm>
          <a:prstGeom prst="rect">
            <a:avLst/>
          </a:prstGeom>
          <a:noFill/>
        </p:spPr>
        <p:txBody>
          <a:bodyPr wrap="none" rtlCol="0">
            <a:spAutoFit/>
          </a:bodyPr>
          <a:lstStyle/>
          <a:p>
            <a:r>
              <a:rPr lang="en-US" sz="1600" b="1" dirty="0">
                <a:effectLst>
                  <a:outerShdw blurRad="38100" dist="38100" dir="2700000" algn="tl">
                    <a:srgbClr val="000000">
                      <a:alpha val="43137"/>
                    </a:srgbClr>
                  </a:outerShdw>
                </a:effectLst>
              </a:rPr>
              <a:t>&amp;x</a:t>
            </a:r>
          </a:p>
        </p:txBody>
      </p:sp>
    </p:spTree>
    <p:extLst>
      <p:ext uri="{BB962C8B-B14F-4D97-AF65-F5344CB8AC3E}">
        <p14:creationId xmlns:p14="http://schemas.microsoft.com/office/powerpoint/2010/main" val="170786199"/>
      </p:ext>
    </p:extLst>
  </p:cSld>
  <p:clrMapOvr>
    <a:masterClrMapping/>
  </p:clrMapOvr>
  <p:transition>
    <p:zoom dir="in"/>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35 : Pointers</a:t>
            </a:r>
            <a:endParaRPr lang="en-US" dirty="0"/>
          </a:p>
        </p:txBody>
      </p:sp>
      <p:sp>
        <p:nvSpPr>
          <p:cNvPr id="3" name="Content Placeholder 2"/>
          <p:cNvSpPr>
            <a:spLocks noGrp="1"/>
          </p:cNvSpPr>
          <p:nvPr>
            <p:ph idx="1"/>
          </p:nvPr>
        </p:nvSpPr>
        <p:spPr>
          <a:xfrm>
            <a:off x="685800" y="1524000"/>
            <a:ext cx="7507125" cy="5181600"/>
          </a:xfrm>
          <a:ln>
            <a:noFill/>
          </a:ln>
        </p:spPr>
        <p:txBody>
          <a:bodyPr>
            <a:noAutofit/>
          </a:bodyPr>
          <a:lstStyle/>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&lt;iostream&gt;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std;</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//Define an array of integers</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numbers[5];</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five numbers: \n"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count = 0; count &lt; 5; count++)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"Number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(count + 1)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 "</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8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//Uses the name of array as a pointer to the array. The name of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//the array (numbers) saves the address of the first element.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*(numbers + count);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  </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"Here are the numbers you entered:\n"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count = 0; count &lt; 5; count++)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*(numbers + count)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pic>
        <p:nvPicPr>
          <p:cNvPr id="6" name="Picture 5">
            <a:extLst>
              <a:ext uri="{FF2B5EF4-FFF2-40B4-BE49-F238E27FC236}">
                <a16:creationId xmlns:a16="http://schemas.microsoft.com/office/drawing/2014/main" id="{39850FA8-9BED-4EBC-AB14-5E2EB0AA2F24}"/>
              </a:ext>
            </a:extLst>
          </p:cNvPr>
          <p:cNvPicPr>
            <a:picLocks noChangeAspect="1"/>
          </p:cNvPicPr>
          <p:nvPr/>
        </p:nvPicPr>
        <p:blipFill>
          <a:blip r:embed="rId2"/>
          <a:stretch>
            <a:fillRect/>
          </a:stretch>
        </p:blipFill>
        <p:spPr>
          <a:xfrm>
            <a:off x="5694415" y="609600"/>
            <a:ext cx="2790825" cy="1524000"/>
          </a:xfrm>
          <a:prstGeom prst="rect">
            <a:avLst/>
          </a:prstGeom>
        </p:spPr>
      </p:pic>
    </p:spTree>
    <p:extLst>
      <p:ext uri="{BB962C8B-B14F-4D97-AF65-F5344CB8AC3E}">
        <p14:creationId xmlns:p14="http://schemas.microsoft.com/office/powerpoint/2010/main" val="220755817"/>
      </p:ext>
    </p:extLst>
  </p:cSld>
  <p:clrMapOvr>
    <a:masterClrMapping/>
  </p:clrMapOvr>
  <p:transition>
    <p:zoom dir="in"/>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84027" cy="1320800"/>
          </a:xfrm>
        </p:spPr>
        <p:txBody>
          <a:bodyPr>
            <a:normAutofit/>
          </a:bodyPr>
          <a:lstStyle/>
          <a:p>
            <a:r>
              <a:rPr lang="en-US" dirty="0">
                <a:ea typeface="+mj-lt"/>
                <a:cs typeface="+mj-lt"/>
              </a:rPr>
              <a:t>Program 35 : Pointers</a:t>
            </a:r>
            <a:endParaRPr lang="en-US" dirty="0"/>
          </a:p>
        </p:txBody>
      </p:sp>
      <p:sp>
        <p:nvSpPr>
          <p:cNvPr id="3" name="Content Placeholder 2"/>
          <p:cNvSpPr>
            <a:spLocks noGrp="1"/>
          </p:cNvSpPr>
          <p:nvPr>
            <p:ph idx="1"/>
          </p:nvPr>
        </p:nvSpPr>
        <p:spPr>
          <a:xfrm>
            <a:off x="674670" y="1579453"/>
            <a:ext cx="7672918" cy="1316148"/>
          </a:xfrm>
        </p:spPr>
        <p:txBody>
          <a:bodyPr>
            <a:normAutofit lnSpcReduction="10000"/>
          </a:bodyPr>
          <a:lstStyle/>
          <a:p>
            <a:pPr>
              <a:spcBef>
                <a:spcPts val="0"/>
              </a:spcBef>
              <a:buClr>
                <a:srgbClr val="008000"/>
              </a:buClr>
              <a:buSzPct val="100000"/>
              <a:buFont typeface="+mj-lt"/>
              <a:buAutoNum type="arabicPeriod" startAt="4"/>
            </a:pPr>
            <a:r>
              <a:rPr lang="en-US" sz="1400" dirty="0">
                <a:solidFill>
                  <a:srgbClr val="008000"/>
                </a:solidFill>
                <a:latin typeface="Consolas" panose="020B0609020204030204" pitchFamily="49" charset="0"/>
              </a:rPr>
              <a:t>//Define an array of integers</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4"/>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numbers[5];</a:t>
            </a:r>
          </a:p>
          <a:p>
            <a:pPr>
              <a:spcBef>
                <a:spcPts val="0"/>
              </a:spcBef>
              <a:buClr>
                <a:srgbClr val="008000"/>
              </a:buClr>
              <a:buSzPct val="100000"/>
              <a:buFont typeface="+mj-lt"/>
              <a:buAutoNum type="arabicPeriod" startAt="4"/>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9"/>
            </a:pPr>
            <a:r>
              <a:rPr lang="en-US" sz="1400" dirty="0">
                <a:solidFill>
                  <a:srgbClr val="008000"/>
                </a:solidFill>
                <a:latin typeface="Consolas" panose="020B0609020204030204" pitchFamily="49" charset="0"/>
              </a:rPr>
              <a:t>//Uses the name of array as a pointer to the array. The name of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9"/>
            </a:pPr>
            <a:r>
              <a:rPr lang="en-US" sz="1400" dirty="0">
                <a:solidFill>
                  <a:srgbClr val="008000"/>
                </a:solidFill>
                <a:latin typeface="Consolas" panose="020B0609020204030204" pitchFamily="49" charset="0"/>
              </a:rPr>
              <a:t>//the array (numbers) saves the address of the first element.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9"/>
            </a:pP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*(numbers + count);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8" name="Slide Number Placeholder 3">
            <a:extLst>
              <a:ext uri="{FF2B5EF4-FFF2-40B4-BE49-F238E27FC236}">
                <a16:creationId xmlns:a16="http://schemas.microsoft.com/office/drawing/2014/main" id="{2646B171-57D2-4795-BA67-E94EE5B25AA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108</a:t>
            </a:fld>
            <a:endParaRPr lang="en-US" dirty="0">
              <a:solidFill>
                <a:srgbClr val="000099"/>
              </a:solidFill>
            </a:endParaRPr>
          </a:p>
        </p:txBody>
      </p:sp>
      <p:sp>
        <p:nvSpPr>
          <p:cNvPr id="28" name="Content Placeholder 2">
            <a:extLst>
              <a:ext uri="{FF2B5EF4-FFF2-40B4-BE49-F238E27FC236}">
                <a16:creationId xmlns:a16="http://schemas.microsoft.com/office/drawing/2014/main" id="{CE4913C7-4006-4E30-A33F-9D9DAFFC66FE}"/>
              </a:ext>
            </a:extLst>
          </p:cNvPr>
          <p:cNvSpPr txBox="1">
            <a:spLocks/>
          </p:cNvSpPr>
          <p:nvPr/>
        </p:nvSpPr>
        <p:spPr>
          <a:xfrm>
            <a:off x="394830" y="2895602"/>
            <a:ext cx="8074502" cy="39284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dirty="0">
                <a:effectLst>
                  <a:outerShdw blurRad="38100" dist="38100" dir="2700000" algn="tl">
                    <a:srgbClr val="000000">
                      <a:alpha val="43137"/>
                    </a:srgbClr>
                  </a:outerShdw>
                </a:effectLst>
              </a:rPr>
              <a:t>The name of an array is considered as a pointer to the first element in this array. The name of the array is a variable of type pointer to the datatype of the array, this variable contains the address of the first element in the array.</a:t>
            </a:r>
          </a:p>
          <a:p>
            <a:pPr algn="just">
              <a:lnSpc>
                <a:spcPct val="110000"/>
              </a:lnSpc>
              <a:spcBef>
                <a:spcPts val="0"/>
              </a:spcBef>
            </a:pPr>
            <a:endParaRPr lang="en-US" sz="1400" b="1" i="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906C45DD-395C-4592-8CA2-309915963319}"/>
              </a:ext>
            </a:extLst>
          </p:cNvPr>
          <p:cNvSpPr/>
          <p:nvPr/>
        </p:nvSpPr>
        <p:spPr>
          <a:xfrm>
            <a:off x="6972423" y="3593672"/>
            <a:ext cx="1295400" cy="2727752"/>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2" name="Straight Connector 11">
            <a:extLst>
              <a:ext uri="{FF2B5EF4-FFF2-40B4-BE49-F238E27FC236}">
                <a16:creationId xmlns:a16="http://schemas.microsoft.com/office/drawing/2014/main" id="{2AB57FA8-6F65-4B59-92A2-A2D91CA0A4D8}"/>
              </a:ext>
            </a:extLst>
          </p:cNvPr>
          <p:cNvCxnSpPr/>
          <p:nvPr/>
        </p:nvCxnSpPr>
        <p:spPr>
          <a:xfrm>
            <a:off x="6972423" y="5619851"/>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1C70550-5C89-40CA-B07C-61112FB54793}"/>
              </a:ext>
            </a:extLst>
          </p:cNvPr>
          <p:cNvCxnSpPr/>
          <p:nvPr/>
        </p:nvCxnSpPr>
        <p:spPr>
          <a:xfrm>
            <a:off x="6978773" y="5391251"/>
            <a:ext cx="1295400" cy="0"/>
          </a:xfrm>
          <a:prstGeom prst="line">
            <a:avLst/>
          </a:prstGeom>
        </p:spPr>
        <p:style>
          <a:lnRef idx="3">
            <a:schemeClr val="dk1"/>
          </a:lnRef>
          <a:fillRef idx="0">
            <a:schemeClr val="dk1"/>
          </a:fillRef>
          <a:effectRef idx="2">
            <a:schemeClr val="dk1"/>
          </a:effectRef>
          <a:fontRef idx="minor">
            <a:schemeClr val="tx1"/>
          </a:fontRef>
        </p:style>
      </p:cxnSp>
      <p:sp>
        <p:nvSpPr>
          <p:cNvPr id="14" name="Right Brace 13">
            <a:extLst>
              <a:ext uri="{FF2B5EF4-FFF2-40B4-BE49-F238E27FC236}">
                <a16:creationId xmlns:a16="http://schemas.microsoft.com/office/drawing/2014/main" id="{1F529A2E-BAA4-4DCC-8917-83C71FD4FDFA}"/>
              </a:ext>
            </a:extLst>
          </p:cNvPr>
          <p:cNvSpPr/>
          <p:nvPr/>
        </p:nvSpPr>
        <p:spPr>
          <a:xfrm flipH="1">
            <a:off x="6743823" y="4718151"/>
            <a:ext cx="196832" cy="112395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3AA5240D-4BCE-4199-BEF3-AE35ACDE8E8F}"/>
              </a:ext>
            </a:extLst>
          </p:cNvPr>
          <p:cNvSpPr txBox="1"/>
          <p:nvPr/>
        </p:nvSpPr>
        <p:spPr>
          <a:xfrm>
            <a:off x="7347883" y="5345828"/>
            <a:ext cx="412292"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12</a:t>
            </a:r>
          </a:p>
        </p:txBody>
      </p:sp>
      <p:cxnSp>
        <p:nvCxnSpPr>
          <p:cNvPr id="20" name="Straight Connector 19">
            <a:extLst>
              <a:ext uri="{FF2B5EF4-FFF2-40B4-BE49-F238E27FC236}">
                <a16:creationId xmlns:a16="http://schemas.microsoft.com/office/drawing/2014/main" id="{38058C80-5F27-408E-8562-25C9D97FE6DB}"/>
              </a:ext>
            </a:extLst>
          </p:cNvPr>
          <p:cNvCxnSpPr/>
          <p:nvPr/>
        </p:nvCxnSpPr>
        <p:spPr>
          <a:xfrm>
            <a:off x="6967509" y="4340017"/>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D34DF54-AF08-48FA-9A7D-DCA81057C9E6}"/>
              </a:ext>
            </a:extLst>
          </p:cNvPr>
          <p:cNvCxnSpPr/>
          <p:nvPr/>
        </p:nvCxnSpPr>
        <p:spPr>
          <a:xfrm>
            <a:off x="6967509" y="4111417"/>
            <a:ext cx="1295400" cy="0"/>
          </a:xfrm>
          <a:prstGeom prst="line">
            <a:avLst/>
          </a:prstGeom>
        </p:spPr>
        <p:style>
          <a:lnRef idx="3">
            <a:schemeClr val="dk1"/>
          </a:lnRef>
          <a:fillRef idx="0">
            <a:schemeClr val="dk1"/>
          </a:fillRef>
          <a:effectRef idx="2">
            <a:schemeClr val="dk1"/>
          </a:effectRef>
          <a:fontRef idx="minor">
            <a:schemeClr val="tx1"/>
          </a:fontRef>
        </p:style>
      </p:cxnSp>
      <p:sp>
        <p:nvSpPr>
          <p:cNvPr id="22" name="Right Brace 21">
            <a:extLst>
              <a:ext uri="{FF2B5EF4-FFF2-40B4-BE49-F238E27FC236}">
                <a16:creationId xmlns:a16="http://schemas.microsoft.com/office/drawing/2014/main" id="{21D9E569-F3D6-495D-96BC-778EF3566820}"/>
              </a:ext>
            </a:extLst>
          </p:cNvPr>
          <p:cNvSpPr/>
          <p:nvPr/>
        </p:nvSpPr>
        <p:spPr>
          <a:xfrm flipH="1">
            <a:off x="6738909" y="4111417"/>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2EABB60F-7490-410D-B75A-72899BA92108}"/>
              </a:ext>
            </a:extLst>
          </p:cNvPr>
          <p:cNvSpPr txBox="1"/>
          <p:nvPr/>
        </p:nvSpPr>
        <p:spPr>
          <a:xfrm>
            <a:off x="5984512" y="4075540"/>
            <a:ext cx="805029" cy="261610"/>
          </a:xfrm>
          <a:prstGeom prst="rect">
            <a:avLst/>
          </a:prstGeom>
          <a:noFill/>
        </p:spPr>
        <p:txBody>
          <a:bodyPr wrap="none" rtlCol="0">
            <a:spAutoFit/>
          </a:bodyPr>
          <a:lstStyle/>
          <a:p>
            <a:r>
              <a:rPr lang="en-US" sz="1100" b="1" dirty="0">
                <a:effectLst>
                  <a:outerShdw blurRad="38100" dist="38100" dir="2700000" algn="tl">
                    <a:srgbClr val="000000">
                      <a:alpha val="43137"/>
                    </a:srgbClr>
                  </a:outerShdw>
                </a:effectLst>
              </a:rPr>
              <a:t>numbers</a:t>
            </a:r>
          </a:p>
        </p:txBody>
      </p:sp>
      <p:sp>
        <p:nvSpPr>
          <p:cNvPr id="24" name="TextBox 23">
            <a:extLst>
              <a:ext uri="{FF2B5EF4-FFF2-40B4-BE49-F238E27FC236}">
                <a16:creationId xmlns:a16="http://schemas.microsoft.com/office/drawing/2014/main" id="{81E88EBC-343F-499F-A2A7-0A6D70CB3B5B}"/>
              </a:ext>
            </a:extLst>
          </p:cNvPr>
          <p:cNvSpPr txBox="1"/>
          <p:nvPr/>
        </p:nvSpPr>
        <p:spPr>
          <a:xfrm>
            <a:off x="7068649" y="4065994"/>
            <a:ext cx="1085554"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0028F800</a:t>
            </a:r>
          </a:p>
        </p:txBody>
      </p:sp>
      <p:sp>
        <p:nvSpPr>
          <p:cNvPr id="25" name="TextBox 24">
            <a:extLst>
              <a:ext uri="{FF2B5EF4-FFF2-40B4-BE49-F238E27FC236}">
                <a16:creationId xmlns:a16="http://schemas.microsoft.com/office/drawing/2014/main" id="{EB18BBD1-9B9F-41D0-B6B3-45FD0CFCC6A8}"/>
              </a:ext>
            </a:extLst>
          </p:cNvPr>
          <p:cNvSpPr txBox="1"/>
          <p:nvPr/>
        </p:nvSpPr>
        <p:spPr>
          <a:xfrm>
            <a:off x="7180918" y="3833882"/>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sp>
        <p:nvSpPr>
          <p:cNvPr id="29" name="Content Placeholder 2">
            <a:extLst>
              <a:ext uri="{FF2B5EF4-FFF2-40B4-BE49-F238E27FC236}">
                <a16:creationId xmlns:a16="http://schemas.microsoft.com/office/drawing/2014/main" id="{EB242339-3875-4DCF-AF85-28FD2FA865AF}"/>
              </a:ext>
            </a:extLst>
          </p:cNvPr>
          <p:cNvSpPr txBox="1">
            <a:spLocks/>
          </p:cNvSpPr>
          <p:nvPr/>
        </p:nvSpPr>
        <p:spPr>
          <a:xfrm>
            <a:off x="394829" y="3719582"/>
            <a:ext cx="5543857" cy="28717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u="sng" dirty="0"/>
              <a:t>Line 5</a:t>
            </a:r>
            <a:r>
              <a:rPr lang="en-US" sz="1400" dirty="0"/>
              <a:t> defines an array of five integers, the name of this array is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 C++ considers that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 </a:t>
            </a:r>
            <a:r>
              <a:rPr lang="en-US" sz="1400" dirty="0"/>
              <a:t>is a pointer to the first element in the array, which is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numbers[0]</a:t>
            </a:r>
            <a:r>
              <a:rPr lang="en-US" sz="1400" dirty="0"/>
              <a:t>. </a:t>
            </a:r>
          </a:p>
          <a:p>
            <a:pPr algn="just">
              <a:lnSpc>
                <a:spcPct val="110000"/>
              </a:lnSpc>
              <a:spcBef>
                <a:spcPts val="0"/>
              </a:spcBef>
            </a:pPr>
            <a:r>
              <a:rPr lang="en-US" sz="1400" dirty="0"/>
              <a:t>This means that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 </a:t>
            </a:r>
            <a:r>
              <a:rPr lang="en-US" sz="1400" dirty="0"/>
              <a:t>is variable of datatype {pointer to integer} and saves the address of the first integer in the array, which is the address of the first byte in this integer. </a:t>
            </a:r>
          </a:p>
          <a:p>
            <a:pPr algn="just">
              <a:lnSpc>
                <a:spcPct val="110000"/>
              </a:lnSpc>
              <a:spcBef>
                <a:spcPts val="0"/>
              </a:spcBef>
            </a:pPr>
            <a:r>
              <a:rPr lang="en-US" sz="1400" dirty="0"/>
              <a:t>And this means also that the 5 successive integers in the memory that represents the array are anonymous, without name!!!. </a:t>
            </a:r>
          </a:p>
          <a:p>
            <a:pPr algn="just">
              <a:lnSpc>
                <a:spcPct val="110000"/>
              </a:lnSpc>
              <a:spcBef>
                <a:spcPts val="0"/>
              </a:spcBef>
            </a:pPr>
            <a:r>
              <a:rPr lang="en-US" sz="1400" dirty="0"/>
              <a:t>Notice in the figure that the 5 integers are successive, as the addresses of the integers in the array are increasing by 4, which represents the size of the integer.</a:t>
            </a:r>
          </a:p>
        </p:txBody>
      </p:sp>
      <p:pic>
        <p:nvPicPr>
          <p:cNvPr id="31" name="Picture 30">
            <a:extLst>
              <a:ext uri="{FF2B5EF4-FFF2-40B4-BE49-F238E27FC236}">
                <a16:creationId xmlns:a16="http://schemas.microsoft.com/office/drawing/2014/main" id="{2DF97575-B8C3-45C9-BF22-0EAB8121C0AD}"/>
              </a:ext>
            </a:extLst>
          </p:cNvPr>
          <p:cNvPicPr>
            <a:picLocks noChangeAspect="1"/>
          </p:cNvPicPr>
          <p:nvPr/>
        </p:nvPicPr>
        <p:blipFill>
          <a:blip r:embed="rId3"/>
          <a:stretch>
            <a:fillRect/>
          </a:stretch>
        </p:blipFill>
        <p:spPr>
          <a:xfrm>
            <a:off x="5694415" y="609600"/>
            <a:ext cx="2790825" cy="1524000"/>
          </a:xfrm>
          <a:prstGeom prst="rect">
            <a:avLst/>
          </a:prstGeom>
        </p:spPr>
      </p:pic>
      <p:cxnSp>
        <p:nvCxnSpPr>
          <p:cNvPr id="33" name="Straight Connector 32">
            <a:extLst>
              <a:ext uri="{FF2B5EF4-FFF2-40B4-BE49-F238E27FC236}">
                <a16:creationId xmlns:a16="http://schemas.microsoft.com/office/drawing/2014/main" id="{660525E1-6C63-4230-8412-F65022066664}"/>
              </a:ext>
            </a:extLst>
          </p:cNvPr>
          <p:cNvCxnSpPr/>
          <p:nvPr/>
        </p:nvCxnSpPr>
        <p:spPr>
          <a:xfrm>
            <a:off x="6977343" y="5170024"/>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0C8C5D45-8843-4B1B-AF83-B5E36D70F226}"/>
              </a:ext>
            </a:extLst>
          </p:cNvPr>
          <p:cNvCxnSpPr/>
          <p:nvPr/>
        </p:nvCxnSpPr>
        <p:spPr>
          <a:xfrm>
            <a:off x="6977343" y="4943881"/>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7108676C-E5AE-4FC1-9989-DA8EFE37EB86}"/>
              </a:ext>
            </a:extLst>
          </p:cNvPr>
          <p:cNvCxnSpPr/>
          <p:nvPr/>
        </p:nvCxnSpPr>
        <p:spPr>
          <a:xfrm>
            <a:off x="6972423" y="5842101"/>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EA51E82-D66A-46F8-ABF8-BBBBB46DA911}"/>
              </a:ext>
            </a:extLst>
          </p:cNvPr>
          <p:cNvCxnSpPr/>
          <p:nvPr/>
        </p:nvCxnSpPr>
        <p:spPr>
          <a:xfrm>
            <a:off x="6972423" y="4718151"/>
            <a:ext cx="1295400" cy="0"/>
          </a:xfrm>
          <a:prstGeom prst="line">
            <a:avLst/>
          </a:prstGeom>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1BD7E25-2419-48E9-A702-D9E3E95A3903}"/>
              </a:ext>
            </a:extLst>
          </p:cNvPr>
          <p:cNvSpPr txBox="1"/>
          <p:nvPr/>
        </p:nvSpPr>
        <p:spPr>
          <a:xfrm>
            <a:off x="8185958" y="4701235"/>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0028F800</a:t>
            </a:r>
          </a:p>
        </p:txBody>
      </p:sp>
      <p:sp>
        <p:nvSpPr>
          <p:cNvPr id="41" name="TextBox 40">
            <a:extLst>
              <a:ext uri="{FF2B5EF4-FFF2-40B4-BE49-F238E27FC236}">
                <a16:creationId xmlns:a16="http://schemas.microsoft.com/office/drawing/2014/main" id="{4CAB86F8-E341-40C7-A967-EE59FD93D6DE}"/>
              </a:ext>
            </a:extLst>
          </p:cNvPr>
          <p:cNvSpPr txBox="1"/>
          <p:nvPr/>
        </p:nvSpPr>
        <p:spPr>
          <a:xfrm>
            <a:off x="5823515" y="4831016"/>
            <a:ext cx="1013810" cy="769441"/>
          </a:xfrm>
          <a:prstGeom prst="rect">
            <a:avLst/>
          </a:prstGeom>
          <a:noFill/>
        </p:spPr>
        <p:txBody>
          <a:bodyPr wrap="square" rtlCol="0">
            <a:spAutoFit/>
          </a:bodyPr>
          <a:lstStyle/>
          <a:p>
            <a:pPr algn="ctr"/>
            <a:r>
              <a:rPr lang="en-US" sz="1100" i="1" dirty="0">
                <a:effectLst>
                  <a:outerShdw blurRad="38100" dist="38100" dir="2700000" algn="tl">
                    <a:srgbClr val="000000">
                      <a:alpha val="43137"/>
                    </a:srgbClr>
                  </a:outerShdw>
                </a:effectLst>
              </a:rPr>
              <a:t>5 successive integers that represents an array</a:t>
            </a:r>
          </a:p>
        </p:txBody>
      </p:sp>
      <p:sp>
        <p:nvSpPr>
          <p:cNvPr id="42" name="TextBox 41">
            <a:extLst>
              <a:ext uri="{FF2B5EF4-FFF2-40B4-BE49-F238E27FC236}">
                <a16:creationId xmlns:a16="http://schemas.microsoft.com/office/drawing/2014/main" id="{ECE68437-B27F-43AE-B15E-03B9928E6291}"/>
              </a:ext>
            </a:extLst>
          </p:cNvPr>
          <p:cNvSpPr txBox="1"/>
          <p:nvPr/>
        </p:nvSpPr>
        <p:spPr>
          <a:xfrm>
            <a:off x="8185958" y="4929835"/>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0028F804</a:t>
            </a:r>
          </a:p>
        </p:txBody>
      </p:sp>
      <p:sp>
        <p:nvSpPr>
          <p:cNvPr id="43" name="TextBox 42">
            <a:extLst>
              <a:ext uri="{FF2B5EF4-FFF2-40B4-BE49-F238E27FC236}">
                <a16:creationId xmlns:a16="http://schemas.microsoft.com/office/drawing/2014/main" id="{A01D4111-DAB0-47CC-8E1A-9CB54EB13C6B}"/>
              </a:ext>
            </a:extLst>
          </p:cNvPr>
          <p:cNvSpPr txBox="1"/>
          <p:nvPr/>
        </p:nvSpPr>
        <p:spPr>
          <a:xfrm>
            <a:off x="8185958" y="5158435"/>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0028F808</a:t>
            </a:r>
          </a:p>
        </p:txBody>
      </p:sp>
      <p:sp>
        <p:nvSpPr>
          <p:cNvPr id="44" name="TextBox 43">
            <a:extLst>
              <a:ext uri="{FF2B5EF4-FFF2-40B4-BE49-F238E27FC236}">
                <a16:creationId xmlns:a16="http://schemas.microsoft.com/office/drawing/2014/main" id="{1BAAED18-4102-4867-829D-A8FC0DD2ADBF}"/>
              </a:ext>
            </a:extLst>
          </p:cNvPr>
          <p:cNvSpPr txBox="1"/>
          <p:nvPr/>
        </p:nvSpPr>
        <p:spPr>
          <a:xfrm>
            <a:off x="8185958" y="5377510"/>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0028F80C</a:t>
            </a:r>
          </a:p>
        </p:txBody>
      </p:sp>
      <p:sp>
        <p:nvSpPr>
          <p:cNvPr id="45" name="TextBox 44">
            <a:extLst>
              <a:ext uri="{FF2B5EF4-FFF2-40B4-BE49-F238E27FC236}">
                <a16:creationId xmlns:a16="http://schemas.microsoft.com/office/drawing/2014/main" id="{916F351B-3F6F-4050-BA81-DD4A443AB599}"/>
              </a:ext>
            </a:extLst>
          </p:cNvPr>
          <p:cNvSpPr txBox="1"/>
          <p:nvPr/>
        </p:nvSpPr>
        <p:spPr>
          <a:xfrm>
            <a:off x="8185958" y="5596585"/>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0028F810</a:t>
            </a:r>
          </a:p>
        </p:txBody>
      </p:sp>
      <p:sp>
        <p:nvSpPr>
          <p:cNvPr id="46" name="TextBox 45">
            <a:extLst>
              <a:ext uri="{FF2B5EF4-FFF2-40B4-BE49-F238E27FC236}">
                <a16:creationId xmlns:a16="http://schemas.microsoft.com/office/drawing/2014/main" id="{11568621-A995-4BC4-840C-8F02AD5C07EB}"/>
              </a:ext>
            </a:extLst>
          </p:cNvPr>
          <p:cNvSpPr txBox="1"/>
          <p:nvPr/>
        </p:nvSpPr>
        <p:spPr>
          <a:xfrm>
            <a:off x="7347883" y="5574428"/>
            <a:ext cx="298480"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3</a:t>
            </a:r>
          </a:p>
        </p:txBody>
      </p:sp>
      <p:sp>
        <p:nvSpPr>
          <p:cNvPr id="47" name="TextBox 46">
            <a:extLst>
              <a:ext uri="{FF2B5EF4-FFF2-40B4-BE49-F238E27FC236}">
                <a16:creationId xmlns:a16="http://schemas.microsoft.com/office/drawing/2014/main" id="{200C499B-0B24-45F2-BB81-0A21614B53EF}"/>
              </a:ext>
            </a:extLst>
          </p:cNvPr>
          <p:cNvSpPr txBox="1"/>
          <p:nvPr/>
        </p:nvSpPr>
        <p:spPr>
          <a:xfrm>
            <a:off x="7347883" y="5117228"/>
            <a:ext cx="412292"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34</a:t>
            </a:r>
          </a:p>
        </p:txBody>
      </p:sp>
      <p:sp>
        <p:nvSpPr>
          <p:cNvPr id="48" name="TextBox 47">
            <a:extLst>
              <a:ext uri="{FF2B5EF4-FFF2-40B4-BE49-F238E27FC236}">
                <a16:creationId xmlns:a16="http://schemas.microsoft.com/office/drawing/2014/main" id="{587A99BD-7A2D-476C-ABD3-E1F7B3903AB0}"/>
              </a:ext>
            </a:extLst>
          </p:cNvPr>
          <p:cNvSpPr txBox="1"/>
          <p:nvPr/>
        </p:nvSpPr>
        <p:spPr>
          <a:xfrm>
            <a:off x="7338358" y="4898153"/>
            <a:ext cx="298480"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1</a:t>
            </a:r>
          </a:p>
        </p:txBody>
      </p:sp>
      <p:sp>
        <p:nvSpPr>
          <p:cNvPr id="49" name="TextBox 48">
            <a:extLst>
              <a:ext uri="{FF2B5EF4-FFF2-40B4-BE49-F238E27FC236}">
                <a16:creationId xmlns:a16="http://schemas.microsoft.com/office/drawing/2014/main" id="{B41EA192-263C-4274-A9CD-30B3778FEE35}"/>
              </a:ext>
            </a:extLst>
          </p:cNvPr>
          <p:cNvSpPr txBox="1"/>
          <p:nvPr/>
        </p:nvSpPr>
        <p:spPr>
          <a:xfrm>
            <a:off x="7338358" y="4669553"/>
            <a:ext cx="412292"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23</a:t>
            </a:r>
          </a:p>
        </p:txBody>
      </p:sp>
    </p:spTree>
    <p:extLst>
      <p:ext uri="{BB962C8B-B14F-4D97-AF65-F5344CB8AC3E}">
        <p14:creationId xmlns:p14="http://schemas.microsoft.com/office/powerpoint/2010/main" val="1681167377"/>
      </p:ext>
    </p:extLst>
  </p:cSld>
  <p:clrMapOvr>
    <a:masterClrMapping/>
  </p:clrMapOvr>
  <p:transition>
    <p:zoom dir="in"/>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84027" cy="1320800"/>
          </a:xfrm>
        </p:spPr>
        <p:txBody>
          <a:bodyPr>
            <a:normAutofit/>
          </a:bodyPr>
          <a:lstStyle/>
          <a:p>
            <a:r>
              <a:rPr lang="en-US" dirty="0">
                <a:ea typeface="+mj-lt"/>
                <a:cs typeface="+mj-lt"/>
              </a:rPr>
              <a:t>Program 35 : Pointers</a:t>
            </a:r>
            <a:endParaRPr lang="en-US" dirty="0"/>
          </a:p>
        </p:txBody>
      </p:sp>
      <p:sp>
        <p:nvSpPr>
          <p:cNvPr id="3" name="Content Placeholder 2"/>
          <p:cNvSpPr>
            <a:spLocks noGrp="1"/>
          </p:cNvSpPr>
          <p:nvPr>
            <p:ph idx="1"/>
          </p:nvPr>
        </p:nvSpPr>
        <p:spPr>
          <a:xfrm>
            <a:off x="674670" y="1579453"/>
            <a:ext cx="7672918" cy="1316148"/>
          </a:xfrm>
        </p:spPr>
        <p:txBody>
          <a:bodyPr>
            <a:normAutofit lnSpcReduction="10000"/>
          </a:bodyPr>
          <a:lstStyle/>
          <a:p>
            <a:pPr>
              <a:spcBef>
                <a:spcPts val="0"/>
              </a:spcBef>
              <a:buClr>
                <a:srgbClr val="008000"/>
              </a:buClr>
              <a:buSzPct val="100000"/>
              <a:buFont typeface="+mj-lt"/>
              <a:buAutoNum type="arabicPeriod" startAt="4"/>
            </a:pPr>
            <a:r>
              <a:rPr lang="en-US" sz="1400" dirty="0">
                <a:solidFill>
                  <a:srgbClr val="008000"/>
                </a:solidFill>
                <a:latin typeface="Consolas" panose="020B0609020204030204" pitchFamily="49" charset="0"/>
              </a:rPr>
              <a:t>//Define an array of integers</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4"/>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numbers[5];</a:t>
            </a:r>
          </a:p>
          <a:p>
            <a:pPr>
              <a:spcBef>
                <a:spcPts val="0"/>
              </a:spcBef>
              <a:buClr>
                <a:srgbClr val="008000"/>
              </a:buClr>
              <a:buSzPct val="100000"/>
              <a:buFont typeface="+mj-lt"/>
              <a:buAutoNum type="arabicPeriod" startAt="4"/>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9"/>
            </a:pPr>
            <a:r>
              <a:rPr lang="en-US" sz="1400" dirty="0">
                <a:solidFill>
                  <a:srgbClr val="008000"/>
                </a:solidFill>
                <a:latin typeface="Consolas" panose="020B0609020204030204" pitchFamily="49" charset="0"/>
              </a:rPr>
              <a:t>//Uses the name of array as a pointer to the array. The name of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9"/>
            </a:pPr>
            <a:r>
              <a:rPr lang="en-US" sz="1400" dirty="0">
                <a:solidFill>
                  <a:srgbClr val="008000"/>
                </a:solidFill>
                <a:latin typeface="Consolas" panose="020B0609020204030204" pitchFamily="49" charset="0"/>
              </a:rPr>
              <a:t>//the array (numbers) saves the address of the first element.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9"/>
            </a:pP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*(numbers + count);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8" name="Slide Number Placeholder 3">
            <a:extLst>
              <a:ext uri="{FF2B5EF4-FFF2-40B4-BE49-F238E27FC236}">
                <a16:creationId xmlns:a16="http://schemas.microsoft.com/office/drawing/2014/main" id="{2646B171-57D2-4795-BA67-E94EE5B25AA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109</a:t>
            </a:fld>
            <a:endParaRPr lang="en-US" dirty="0">
              <a:solidFill>
                <a:srgbClr val="000099"/>
              </a:solidFill>
            </a:endParaRPr>
          </a:p>
        </p:txBody>
      </p:sp>
      <p:sp>
        <p:nvSpPr>
          <p:cNvPr id="28" name="Content Placeholder 2">
            <a:extLst>
              <a:ext uri="{FF2B5EF4-FFF2-40B4-BE49-F238E27FC236}">
                <a16:creationId xmlns:a16="http://schemas.microsoft.com/office/drawing/2014/main" id="{CE4913C7-4006-4E30-A33F-9D9DAFFC66FE}"/>
              </a:ext>
            </a:extLst>
          </p:cNvPr>
          <p:cNvSpPr txBox="1">
            <a:spLocks/>
          </p:cNvSpPr>
          <p:nvPr/>
        </p:nvSpPr>
        <p:spPr>
          <a:xfrm>
            <a:off x="394830" y="2895602"/>
            <a:ext cx="8074502" cy="39284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b="1" i="1" dirty="0">
                <a:effectLst>
                  <a:outerShdw blurRad="38100" dist="38100" dir="2700000" algn="tl">
                    <a:srgbClr val="000000">
                      <a:alpha val="43137"/>
                    </a:srgbClr>
                  </a:outerShdw>
                </a:effectLst>
              </a:rPr>
              <a:t>The name of an array is considered as a pointer to the first element in this array. The name of the array is a variable of type pointer to the datatype of the array, this variable contains the address of the first element in the array.</a:t>
            </a:r>
          </a:p>
          <a:p>
            <a:pPr algn="just">
              <a:lnSpc>
                <a:spcPct val="110000"/>
              </a:lnSpc>
              <a:spcBef>
                <a:spcPts val="0"/>
              </a:spcBef>
            </a:pPr>
            <a:endParaRPr lang="en-US" sz="1400" b="1" i="1" dirty="0">
              <a:effectLst>
                <a:outerShdw blurRad="38100" dist="38100" dir="2700000" algn="tl">
                  <a:srgbClr val="000000">
                    <a:alpha val="43137"/>
                  </a:srgbClr>
                </a:outerShdw>
              </a:effectLst>
            </a:endParaRPr>
          </a:p>
        </p:txBody>
      </p:sp>
      <p:sp>
        <p:nvSpPr>
          <p:cNvPr id="11" name="Rectangle 10">
            <a:extLst>
              <a:ext uri="{FF2B5EF4-FFF2-40B4-BE49-F238E27FC236}">
                <a16:creationId xmlns:a16="http://schemas.microsoft.com/office/drawing/2014/main" id="{906C45DD-395C-4592-8CA2-309915963319}"/>
              </a:ext>
            </a:extLst>
          </p:cNvPr>
          <p:cNvSpPr/>
          <p:nvPr/>
        </p:nvSpPr>
        <p:spPr>
          <a:xfrm>
            <a:off x="7000998" y="3565097"/>
            <a:ext cx="1295400" cy="2727752"/>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2" name="Straight Connector 11">
            <a:extLst>
              <a:ext uri="{FF2B5EF4-FFF2-40B4-BE49-F238E27FC236}">
                <a16:creationId xmlns:a16="http://schemas.microsoft.com/office/drawing/2014/main" id="{2AB57FA8-6F65-4B59-92A2-A2D91CA0A4D8}"/>
              </a:ext>
            </a:extLst>
          </p:cNvPr>
          <p:cNvCxnSpPr/>
          <p:nvPr/>
        </p:nvCxnSpPr>
        <p:spPr>
          <a:xfrm>
            <a:off x="7000998" y="559127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C1C70550-5C89-40CA-B07C-61112FB54793}"/>
              </a:ext>
            </a:extLst>
          </p:cNvPr>
          <p:cNvCxnSpPr/>
          <p:nvPr/>
        </p:nvCxnSpPr>
        <p:spPr>
          <a:xfrm>
            <a:off x="7007348" y="5362676"/>
            <a:ext cx="1295400" cy="0"/>
          </a:xfrm>
          <a:prstGeom prst="line">
            <a:avLst/>
          </a:prstGeom>
        </p:spPr>
        <p:style>
          <a:lnRef idx="3">
            <a:schemeClr val="dk1"/>
          </a:lnRef>
          <a:fillRef idx="0">
            <a:schemeClr val="dk1"/>
          </a:fillRef>
          <a:effectRef idx="2">
            <a:schemeClr val="dk1"/>
          </a:effectRef>
          <a:fontRef idx="minor">
            <a:schemeClr val="tx1"/>
          </a:fontRef>
        </p:style>
      </p:cxnSp>
      <p:sp>
        <p:nvSpPr>
          <p:cNvPr id="14" name="Right Brace 13">
            <a:extLst>
              <a:ext uri="{FF2B5EF4-FFF2-40B4-BE49-F238E27FC236}">
                <a16:creationId xmlns:a16="http://schemas.microsoft.com/office/drawing/2014/main" id="{1F529A2E-BAA4-4DCC-8917-83C71FD4FDFA}"/>
              </a:ext>
            </a:extLst>
          </p:cNvPr>
          <p:cNvSpPr/>
          <p:nvPr/>
        </p:nvSpPr>
        <p:spPr>
          <a:xfrm flipH="1">
            <a:off x="6772398" y="4689576"/>
            <a:ext cx="196832" cy="112395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17" name="TextBox 16">
            <a:extLst>
              <a:ext uri="{FF2B5EF4-FFF2-40B4-BE49-F238E27FC236}">
                <a16:creationId xmlns:a16="http://schemas.microsoft.com/office/drawing/2014/main" id="{3AA5240D-4BCE-4199-BEF3-AE35ACDE8E8F}"/>
              </a:ext>
            </a:extLst>
          </p:cNvPr>
          <p:cNvSpPr txBox="1"/>
          <p:nvPr/>
        </p:nvSpPr>
        <p:spPr>
          <a:xfrm>
            <a:off x="7376458" y="5317253"/>
            <a:ext cx="412292"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12</a:t>
            </a:r>
          </a:p>
        </p:txBody>
      </p:sp>
      <p:cxnSp>
        <p:nvCxnSpPr>
          <p:cNvPr id="20" name="Straight Connector 19">
            <a:extLst>
              <a:ext uri="{FF2B5EF4-FFF2-40B4-BE49-F238E27FC236}">
                <a16:creationId xmlns:a16="http://schemas.microsoft.com/office/drawing/2014/main" id="{38058C80-5F27-408E-8562-25C9D97FE6DB}"/>
              </a:ext>
            </a:extLst>
          </p:cNvPr>
          <p:cNvCxnSpPr/>
          <p:nvPr/>
        </p:nvCxnSpPr>
        <p:spPr>
          <a:xfrm>
            <a:off x="6996084" y="4311442"/>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D34DF54-AF08-48FA-9A7D-DCA81057C9E6}"/>
              </a:ext>
            </a:extLst>
          </p:cNvPr>
          <p:cNvCxnSpPr/>
          <p:nvPr/>
        </p:nvCxnSpPr>
        <p:spPr>
          <a:xfrm>
            <a:off x="6996084" y="4082842"/>
            <a:ext cx="1295400" cy="0"/>
          </a:xfrm>
          <a:prstGeom prst="line">
            <a:avLst/>
          </a:prstGeom>
        </p:spPr>
        <p:style>
          <a:lnRef idx="3">
            <a:schemeClr val="dk1"/>
          </a:lnRef>
          <a:fillRef idx="0">
            <a:schemeClr val="dk1"/>
          </a:fillRef>
          <a:effectRef idx="2">
            <a:schemeClr val="dk1"/>
          </a:effectRef>
          <a:fontRef idx="minor">
            <a:schemeClr val="tx1"/>
          </a:fontRef>
        </p:style>
      </p:cxnSp>
      <p:sp>
        <p:nvSpPr>
          <p:cNvPr id="22" name="Right Brace 21">
            <a:extLst>
              <a:ext uri="{FF2B5EF4-FFF2-40B4-BE49-F238E27FC236}">
                <a16:creationId xmlns:a16="http://schemas.microsoft.com/office/drawing/2014/main" id="{21D9E569-F3D6-495D-96BC-778EF3566820}"/>
              </a:ext>
            </a:extLst>
          </p:cNvPr>
          <p:cNvSpPr/>
          <p:nvPr/>
        </p:nvSpPr>
        <p:spPr>
          <a:xfrm flipH="1">
            <a:off x="6767484" y="4082842"/>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23" name="TextBox 22">
            <a:extLst>
              <a:ext uri="{FF2B5EF4-FFF2-40B4-BE49-F238E27FC236}">
                <a16:creationId xmlns:a16="http://schemas.microsoft.com/office/drawing/2014/main" id="{2EABB60F-7490-410D-B75A-72899BA92108}"/>
              </a:ext>
            </a:extLst>
          </p:cNvPr>
          <p:cNvSpPr txBox="1"/>
          <p:nvPr/>
        </p:nvSpPr>
        <p:spPr>
          <a:xfrm>
            <a:off x="6013087" y="4046965"/>
            <a:ext cx="805029" cy="261610"/>
          </a:xfrm>
          <a:prstGeom prst="rect">
            <a:avLst/>
          </a:prstGeom>
          <a:noFill/>
        </p:spPr>
        <p:txBody>
          <a:bodyPr wrap="none" rtlCol="0">
            <a:spAutoFit/>
          </a:bodyPr>
          <a:lstStyle/>
          <a:p>
            <a:r>
              <a:rPr lang="en-US" sz="1100" b="1" dirty="0">
                <a:effectLst>
                  <a:outerShdw blurRad="38100" dist="38100" dir="2700000" algn="tl">
                    <a:srgbClr val="000000">
                      <a:alpha val="43137"/>
                    </a:srgbClr>
                  </a:outerShdw>
                </a:effectLst>
              </a:rPr>
              <a:t>numbers</a:t>
            </a:r>
          </a:p>
        </p:txBody>
      </p:sp>
      <p:sp>
        <p:nvSpPr>
          <p:cNvPr id="24" name="TextBox 23">
            <a:extLst>
              <a:ext uri="{FF2B5EF4-FFF2-40B4-BE49-F238E27FC236}">
                <a16:creationId xmlns:a16="http://schemas.microsoft.com/office/drawing/2014/main" id="{81E88EBC-343F-499F-A2A7-0A6D70CB3B5B}"/>
              </a:ext>
            </a:extLst>
          </p:cNvPr>
          <p:cNvSpPr txBox="1"/>
          <p:nvPr/>
        </p:nvSpPr>
        <p:spPr>
          <a:xfrm>
            <a:off x="7097224" y="4037419"/>
            <a:ext cx="1085554"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0028F800</a:t>
            </a:r>
          </a:p>
        </p:txBody>
      </p:sp>
      <p:sp>
        <p:nvSpPr>
          <p:cNvPr id="25" name="TextBox 24">
            <a:extLst>
              <a:ext uri="{FF2B5EF4-FFF2-40B4-BE49-F238E27FC236}">
                <a16:creationId xmlns:a16="http://schemas.microsoft.com/office/drawing/2014/main" id="{EB18BBD1-9B9F-41D0-B6B3-45FD0CFCC6A8}"/>
              </a:ext>
            </a:extLst>
          </p:cNvPr>
          <p:cNvSpPr txBox="1"/>
          <p:nvPr/>
        </p:nvSpPr>
        <p:spPr>
          <a:xfrm>
            <a:off x="7209493" y="3805307"/>
            <a:ext cx="816249"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Size=4</a:t>
            </a:r>
          </a:p>
        </p:txBody>
      </p:sp>
      <p:sp>
        <p:nvSpPr>
          <p:cNvPr id="29" name="Content Placeholder 2">
            <a:extLst>
              <a:ext uri="{FF2B5EF4-FFF2-40B4-BE49-F238E27FC236}">
                <a16:creationId xmlns:a16="http://schemas.microsoft.com/office/drawing/2014/main" id="{EB242339-3875-4DCF-AF85-28FD2FA865AF}"/>
              </a:ext>
            </a:extLst>
          </p:cNvPr>
          <p:cNvSpPr txBox="1">
            <a:spLocks/>
          </p:cNvSpPr>
          <p:nvPr/>
        </p:nvSpPr>
        <p:spPr>
          <a:xfrm>
            <a:off x="394829" y="3710057"/>
            <a:ext cx="5609357" cy="287171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u="sng" dirty="0"/>
              <a:t>Line 11</a:t>
            </a:r>
            <a:r>
              <a:rPr lang="en-US" sz="1400" dirty="0"/>
              <a:t> uses the name of the array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 as a pointer to an int variable, and uses the symbol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 to access the value of this variable. Notice that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 is the same as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a:t>
            </a:r>
          </a:p>
          <a:p>
            <a:pPr algn="just">
              <a:lnSpc>
                <a:spcPct val="110000"/>
              </a:lnSpc>
              <a:spcBef>
                <a:spcPts val="0"/>
              </a:spcBef>
            </a:pPr>
            <a:r>
              <a:rPr lang="en-US" sz="1400" dirty="0"/>
              <a:t>The value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 represents the value of the first integer in the array. Remember that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 contains the address of the first element (integer) in the array.</a:t>
            </a:r>
          </a:p>
          <a:p>
            <a:pPr algn="just">
              <a:lnSpc>
                <a:spcPct val="110000"/>
              </a:lnSpc>
              <a:spcBef>
                <a:spcPts val="0"/>
              </a:spcBef>
            </a:pPr>
            <a:r>
              <a:rPr lang="en-US" sz="1400" dirty="0"/>
              <a:t>The value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*(numbers+1)</a:t>
            </a:r>
            <a:r>
              <a:rPr lang="en-US" sz="1400" dirty="0"/>
              <a:t> represents the value of the second integer in the array, as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numbers+1</a:t>
            </a:r>
            <a:r>
              <a:rPr lang="en-US" sz="1400" dirty="0"/>
              <a:t>) represents the address of the second integer in the array. </a:t>
            </a:r>
          </a:p>
          <a:p>
            <a:pPr algn="just">
              <a:lnSpc>
                <a:spcPct val="110000"/>
              </a:lnSpc>
              <a:spcBef>
                <a:spcPts val="0"/>
              </a:spcBef>
            </a:pPr>
            <a:r>
              <a:rPr lang="en-US" sz="1400" dirty="0"/>
              <a:t>Notice that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a:t>
            </a:r>
            <a:r>
              <a:rPr lang="en-US" sz="1400" dirty="0"/>
              <a:t>) = </a:t>
            </a:r>
            <a:r>
              <a:rPr lang="en-US" sz="1400" dirty="0">
                <a:effectLst>
                  <a:outerShdw blurRad="38100" dist="38100" dir="2700000" algn="tl">
                    <a:srgbClr val="000000">
                      <a:alpha val="43137"/>
                    </a:srgbClr>
                  </a:outerShdw>
                </a:effectLst>
              </a:rPr>
              <a:t>0028F800</a:t>
            </a:r>
            <a:r>
              <a:rPr lang="en-US" sz="1400" dirty="0"/>
              <a:t>, while (</a:t>
            </a:r>
            <a:r>
              <a:rPr lang="en-US" sz="1400" b="1" dirty="0">
                <a:solidFill>
                  <a:srgbClr val="000000"/>
                </a:solidFill>
                <a:effectLst>
                  <a:outerShdw blurRad="38100" dist="38100" dir="2700000" algn="tl">
                    <a:srgbClr val="000000">
                      <a:alpha val="43137"/>
                    </a:srgbClr>
                  </a:outerShdw>
                </a:effectLst>
                <a:highlight>
                  <a:srgbClr val="FFFFFF"/>
                </a:highlight>
                <a:latin typeface="Consolas" panose="020B0609020204030204" pitchFamily="49" charset="0"/>
              </a:rPr>
              <a:t>numbers+1</a:t>
            </a:r>
            <a:r>
              <a:rPr lang="en-US" sz="1400" dirty="0"/>
              <a:t>) = </a:t>
            </a:r>
            <a:r>
              <a:rPr lang="en-US" sz="1400" dirty="0">
                <a:effectLst>
                  <a:outerShdw blurRad="38100" dist="38100" dir="2700000" algn="tl">
                    <a:srgbClr val="000000">
                      <a:alpha val="43137"/>
                    </a:srgbClr>
                  </a:outerShdw>
                </a:effectLst>
              </a:rPr>
              <a:t>0028F804</a:t>
            </a:r>
            <a:r>
              <a:rPr lang="en-US" sz="1400" dirty="0"/>
              <a:t>. The incrementing here varies by 4 according to the size of the element, which is integer.</a:t>
            </a:r>
          </a:p>
        </p:txBody>
      </p:sp>
      <p:pic>
        <p:nvPicPr>
          <p:cNvPr id="31" name="Picture 30">
            <a:extLst>
              <a:ext uri="{FF2B5EF4-FFF2-40B4-BE49-F238E27FC236}">
                <a16:creationId xmlns:a16="http://schemas.microsoft.com/office/drawing/2014/main" id="{2DF97575-B8C3-45C9-BF22-0EAB8121C0AD}"/>
              </a:ext>
            </a:extLst>
          </p:cNvPr>
          <p:cNvPicPr>
            <a:picLocks noChangeAspect="1"/>
          </p:cNvPicPr>
          <p:nvPr/>
        </p:nvPicPr>
        <p:blipFill>
          <a:blip r:embed="rId3"/>
          <a:stretch>
            <a:fillRect/>
          </a:stretch>
        </p:blipFill>
        <p:spPr>
          <a:xfrm>
            <a:off x="5694415" y="609600"/>
            <a:ext cx="2790825" cy="1524000"/>
          </a:xfrm>
          <a:prstGeom prst="rect">
            <a:avLst/>
          </a:prstGeom>
        </p:spPr>
      </p:pic>
      <p:cxnSp>
        <p:nvCxnSpPr>
          <p:cNvPr id="33" name="Straight Connector 32">
            <a:extLst>
              <a:ext uri="{FF2B5EF4-FFF2-40B4-BE49-F238E27FC236}">
                <a16:creationId xmlns:a16="http://schemas.microsoft.com/office/drawing/2014/main" id="{660525E1-6C63-4230-8412-F65022066664}"/>
              </a:ext>
            </a:extLst>
          </p:cNvPr>
          <p:cNvCxnSpPr/>
          <p:nvPr/>
        </p:nvCxnSpPr>
        <p:spPr>
          <a:xfrm>
            <a:off x="7005918" y="5141449"/>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0C8C5D45-8843-4B1B-AF83-B5E36D70F226}"/>
              </a:ext>
            </a:extLst>
          </p:cNvPr>
          <p:cNvCxnSpPr/>
          <p:nvPr/>
        </p:nvCxnSpPr>
        <p:spPr>
          <a:xfrm>
            <a:off x="7005918" y="491530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7108676C-E5AE-4FC1-9989-DA8EFE37EB86}"/>
              </a:ext>
            </a:extLst>
          </p:cNvPr>
          <p:cNvCxnSpPr/>
          <p:nvPr/>
        </p:nvCxnSpPr>
        <p:spPr>
          <a:xfrm>
            <a:off x="7000998" y="581352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EA51E82-D66A-46F8-ABF8-BBBBB46DA911}"/>
              </a:ext>
            </a:extLst>
          </p:cNvPr>
          <p:cNvCxnSpPr/>
          <p:nvPr/>
        </p:nvCxnSpPr>
        <p:spPr>
          <a:xfrm>
            <a:off x="7000998" y="4689576"/>
            <a:ext cx="1295400" cy="0"/>
          </a:xfrm>
          <a:prstGeom prst="line">
            <a:avLst/>
          </a:prstGeom>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51BD7E25-2419-48E9-A702-D9E3E95A3903}"/>
              </a:ext>
            </a:extLst>
          </p:cNvPr>
          <p:cNvSpPr txBox="1"/>
          <p:nvPr/>
        </p:nvSpPr>
        <p:spPr>
          <a:xfrm>
            <a:off x="8214533" y="4672660"/>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0028F800</a:t>
            </a:r>
          </a:p>
        </p:txBody>
      </p:sp>
      <p:sp>
        <p:nvSpPr>
          <p:cNvPr id="41" name="TextBox 40">
            <a:extLst>
              <a:ext uri="{FF2B5EF4-FFF2-40B4-BE49-F238E27FC236}">
                <a16:creationId xmlns:a16="http://schemas.microsoft.com/office/drawing/2014/main" id="{4CAB86F8-E341-40C7-A967-EE59FD93D6DE}"/>
              </a:ext>
            </a:extLst>
          </p:cNvPr>
          <p:cNvSpPr txBox="1"/>
          <p:nvPr/>
        </p:nvSpPr>
        <p:spPr>
          <a:xfrm>
            <a:off x="5852090" y="4802441"/>
            <a:ext cx="1013810" cy="769441"/>
          </a:xfrm>
          <a:prstGeom prst="rect">
            <a:avLst/>
          </a:prstGeom>
          <a:noFill/>
        </p:spPr>
        <p:txBody>
          <a:bodyPr wrap="square" rtlCol="0">
            <a:spAutoFit/>
          </a:bodyPr>
          <a:lstStyle/>
          <a:p>
            <a:pPr algn="ctr"/>
            <a:r>
              <a:rPr lang="en-US" sz="1100" i="1" dirty="0">
                <a:effectLst>
                  <a:outerShdw blurRad="38100" dist="38100" dir="2700000" algn="tl">
                    <a:srgbClr val="000000">
                      <a:alpha val="43137"/>
                    </a:srgbClr>
                  </a:outerShdw>
                </a:effectLst>
              </a:rPr>
              <a:t>5 successive integers that represents an array</a:t>
            </a:r>
          </a:p>
        </p:txBody>
      </p:sp>
      <p:sp>
        <p:nvSpPr>
          <p:cNvPr id="42" name="TextBox 41">
            <a:extLst>
              <a:ext uri="{FF2B5EF4-FFF2-40B4-BE49-F238E27FC236}">
                <a16:creationId xmlns:a16="http://schemas.microsoft.com/office/drawing/2014/main" id="{ECE68437-B27F-43AE-B15E-03B9928E6291}"/>
              </a:ext>
            </a:extLst>
          </p:cNvPr>
          <p:cNvSpPr txBox="1"/>
          <p:nvPr/>
        </p:nvSpPr>
        <p:spPr>
          <a:xfrm>
            <a:off x="8214533" y="4901260"/>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0028F804</a:t>
            </a:r>
          </a:p>
        </p:txBody>
      </p:sp>
      <p:sp>
        <p:nvSpPr>
          <p:cNvPr id="43" name="TextBox 42">
            <a:extLst>
              <a:ext uri="{FF2B5EF4-FFF2-40B4-BE49-F238E27FC236}">
                <a16:creationId xmlns:a16="http://schemas.microsoft.com/office/drawing/2014/main" id="{A01D4111-DAB0-47CC-8E1A-9CB54EB13C6B}"/>
              </a:ext>
            </a:extLst>
          </p:cNvPr>
          <p:cNvSpPr txBox="1"/>
          <p:nvPr/>
        </p:nvSpPr>
        <p:spPr>
          <a:xfrm>
            <a:off x="8214533" y="5129860"/>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0028F808</a:t>
            </a:r>
          </a:p>
        </p:txBody>
      </p:sp>
      <p:sp>
        <p:nvSpPr>
          <p:cNvPr id="44" name="TextBox 43">
            <a:extLst>
              <a:ext uri="{FF2B5EF4-FFF2-40B4-BE49-F238E27FC236}">
                <a16:creationId xmlns:a16="http://schemas.microsoft.com/office/drawing/2014/main" id="{1BAAED18-4102-4867-829D-A8FC0DD2ADBF}"/>
              </a:ext>
            </a:extLst>
          </p:cNvPr>
          <p:cNvSpPr txBox="1"/>
          <p:nvPr/>
        </p:nvSpPr>
        <p:spPr>
          <a:xfrm>
            <a:off x="8214533" y="5348935"/>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0028F80C</a:t>
            </a:r>
          </a:p>
        </p:txBody>
      </p:sp>
      <p:sp>
        <p:nvSpPr>
          <p:cNvPr id="45" name="TextBox 44">
            <a:extLst>
              <a:ext uri="{FF2B5EF4-FFF2-40B4-BE49-F238E27FC236}">
                <a16:creationId xmlns:a16="http://schemas.microsoft.com/office/drawing/2014/main" id="{916F351B-3F6F-4050-BA81-DD4A443AB599}"/>
              </a:ext>
            </a:extLst>
          </p:cNvPr>
          <p:cNvSpPr txBox="1"/>
          <p:nvPr/>
        </p:nvSpPr>
        <p:spPr>
          <a:xfrm>
            <a:off x="8214533" y="5568010"/>
            <a:ext cx="899199" cy="261610"/>
          </a:xfrm>
          <a:prstGeom prst="rect">
            <a:avLst/>
          </a:prstGeom>
          <a:noFill/>
        </p:spPr>
        <p:txBody>
          <a:bodyPr wrap="square" rtlCol="0">
            <a:spAutoFit/>
          </a:bodyPr>
          <a:lstStyle/>
          <a:p>
            <a:pPr algn="ctr"/>
            <a:r>
              <a:rPr lang="en-US" sz="1100" dirty="0">
                <a:effectLst>
                  <a:outerShdw blurRad="38100" dist="38100" dir="2700000" algn="tl">
                    <a:srgbClr val="000000">
                      <a:alpha val="43137"/>
                    </a:srgbClr>
                  </a:outerShdw>
                </a:effectLst>
              </a:rPr>
              <a:t>0028F810</a:t>
            </a:r>
          </a:p>
        </p:txBody>
      </p:sp>
      <p:sp>
        <p:nvSpPr>
          <p:cNvPr id="46" name="TextBox 45">
            <a:extLst>
              <a:ext uri="{FF2B5EF4-FFF2-40B4-BE49-F238E27FC236}">
                <a16:creationId xmlns:a16="http://schemas.microsoft.com/office/drawing/2014/main" id="{11568621-A995-4BC4-840C-8F02AD5C07EB}"/>
              </a:ext>
            </a:extLst>
          </p:cNvPr>
          <p:cNvSpPr txBox="1"/>
          <p:nvPr/>
        </p:nvSpPr>
        <p:spPr>
          <a:xfrm>
            <a:off x="7376458" y="5545853"/>
            <a:ext cx="298480"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3</a:t>
            </a:r>
          </a:p>
        </p:txBody>
      </p:sp>
      <p:sp>
        <p:nvSpPr>
          <p:cNvPr id="47" name="TextBox 46">
            <a:extLst>
              <a:ext uri="{FF2B5EF4-FFF2-40B4-BE49-F238E27FC236}">
                <a16:creationId xmlns:a16="http://schemas.microsoft.com/office/drawing/2014/main" id="{200C499B-0B24-45F2-BB81-0A21614B53EF}"/>
              </a:ext>
            </a:extLst>
          </p:cNvPr>
          <p:cNvSpPr txBox="1"/>
          <p:nvPr/>
        </p:nvSpPr>
        <p:spPr>
          <a:xfrm>
            <a:off x="7376458" y="5088653"/>
            <a:ext cx="412292"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34</a:t>
            </a:r>
          </a:p>
        </p:txBody>
      </p:sp>
      <p:sp>
        <p:nvSpPr>
          <p:cNvPr id="48" name="TextBox 47">
            <a:extLst>
              <a:ext uri="{FF2B5EF4-FFF2-40B4-BE49-F238E27FC236}">
                <a16:creationId xmlns:a16="http://schemas.microsoft.com/office/drawing/2014/main" id="{587A99BD-7A2D-476C-ABD3-E1F7B3903AB0}"/>
              </a:ext>
            </a:extLst>
          </p:cNvPr>
          <p:cNvSpPr txBox="1"/>
          <p:nvPr/>
        </p:nvSpPr>
        <p:spPr>
          <a:xfrm>
            <a:off x="7366933" y="4869578"/>
            <a:ext cx="298480"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1</a:t>
            </a:r>
          </a:p>
        </p:txBody>
      </p:sp>
      <p:sp>
        <p:nvSpPr>
          <p:cNvPr id="49" name="TextBox 48">
            <a:extLst>
              <a:ext uri="{FF2B5EF4-FFF2-40B4-BE49-F238E27FC236}">
                <a16:creationId xmlns:a16="http://schemas.microsoft.com/office/drawing/2014/main" id="{B41EA192-263C-4274-A9CD-30B3778FEE35}"/>
              </a:ext>
            </a:extLst>
          </p:cNvPr>
          <p:cNvSpPr txBox="1"/>
          <p:nvPr/>
        </p:nvSpPr>
        <p:spPr>
          <a:xfrm>
            <a:off x="7366933" y="4640978"/>
            <a:ext cx="412292" cy="307777"/>
          </a:xfrm>
          <a:prstGeom prst="rect">
            <a:avLst/>
          </a:prstGeom>
          <a:noFill/>
        </p:spPr>
        <p:txBody>
          <a:bodyPr wrap="none" rtlCol="0">
            <a:spAutoFit/>
          </a:bodyPr>
          <a:lstStyle/>
          <a:p>
            <a:r>
              <a:rPr lang="en-US" sz="1400" b="1" dirty="0">
                <a:effectLst>
                  <a:outerShdw blurRad="38100" dist="38100" dir="2700000" algn="tl">
                    <a:srgbClr val="000000">
                      <a:alpha val="43137"/>
                    </a:srgbClr>
                  </a:outerShdw>
                </a:effectLst>
              </a:rPr>
              <a:t>23</a:t>
            </a:r>
          </a:p>
        </p:txBody>
      </p:sp>
    </p:spTree>
    <p:extLst>
      <p:ext uri="{BB962C8B-B14F-4D97-AF65-F5344CB8AC3E}">
        <p14:creationId xmlns:p14="http://schemas.microsoft.com/office/powerpoint/2010/main" val="2007450508"/>
      </p:ext>
    </p:extLst>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1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10"/>
            </a:pPr>
            <a:r>
              <a:rPr lang="en-US" sz="1400" dirty="0">
                <a:solidFill>
                  <a:srgbClr val="008000"/>
                </a:solidFill>
                <a:latin typeface="Consolas" panose="020B0609020204030204" pitchFamily="49" charset="0"/>
              </a:rPr>
              <a:t>// Function main()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10"/>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r>
              <a:rPr lang="en-US" sz="1400" dirty="0">
                <a:solidFill>
                  <a:srgbClr val="008000"/>
                </a:solidFill>
                <a:latin typeface="Consolas" panose="020B0609020204030204" pitchFamily="49" charset="0"/>
              </a:rPr>
              <a:t>//This is the main function header.</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10"/>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10"/>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6"/>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startAt="16"/>
            </a:pPr>
            <a:r>
              <a:rPr lang="en-US" sz="1400" dirty="0">
                <a:solidFill>
                  <a:srgbClr val="000000"/>
                </a:solidFill>
                <a:latin typeface="Consolas" panose="020B0609020204030204" pitchFamily="49" charset="0"/>
              </a:rPr>
              <a:t>}</a:t>
            </a: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024190"/>
            <a:ext cx="7547929" cy="35290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The definition of any function contains the output, the name and the input of the function. </a:t>
            </a:r>
          </a:p>
          <a:p>
            <a:pPr lvl="1" algn="just">
              <a:spcBef>
                <a:spcPts val="600"/>
              </a:spcBef>
            </a:pPr>
            <a:r>
              <a:rPr lang="en-US" sz="1400" dirty="0">
                <a:solidFill>
                  <a:schemeClr val="tx1"/>
                </a:solidFill>
              </a:rPr>
              <a:t>The function main is the soul of the program, the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header</a:t>
            </a:r>
            <a:r>
              <a:rPr lang="en-US" sz="1400" dirty="0">
                <a:solidFill>
                  <a:schemeClr val="tx1"/>
                </a:solidFill>
              </a:rPr>
              <a:t> of the main function in line 11 must be in the form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r>
              <a:rPr lang="en-US" sz="1400" dirty="0">
                <a:solidFill>
                  <a:schemeClr val="tx1"/>
                </a:solidFill>
              </a:rPr>
              <a:t>). </a:t>
            </a:r>
          </a:p>
          <a:p>
            <a:pPr lvl="2" algn="just">
              <a:spcBef>
                <a:spcPts val="600"/>
              </a:spcBef>
            </a:pPr>
            <a:r>
              <a:rPr lang="en-US" dirty="0">
                <a:solidFill>
                  <a:schemeClr val="tx1"/>
                </a:solidFill>
              </a:rPr>
              <a:t>The return type of the main function is an integer which is abbreviated by the word int. Accordingly, the body of the main function must end by a return statement. Usually, the returned value by function main is the integer value 0.</a:t>
            </a:r>
          </a:p>
          <a:p>
            <a:pPr lvl="2" algn="just">
              <a:spcBef>
                <a:spcPts val="600"/>
              </a:spcBef>
            </a:pPr>
            <a:r>
              <a:rPr lang="en-US" dirty="0">
                <a:solidFill>
                  <a:schemeClr val="tx1"/>
                </a:solidFill>
              </a:rPr>
              <a:t>The name of the main function is (main) with small case of all the letters. The word main is a reserved word in C++ and the programmer can not use any other name to refer to the main function.</a:t>
            </a:r>
          </a:p>
          <a:p>
            <a:pPr lvl="2" algn="just">
              <a:spcBef>
                <a:spcPts val="600"/>
              </a:spcBef>
            </a:pPr>
            <a:r>
              <a:rPr lang="en-US" dirty="0">
                <a:solidFill>
                  <a:schemeClr val="tx1"/>
                </a:solidFill>
              </a:rPr>
              <a:t>The main function has no input parameter, the programmer must keep the brackets () of the main function empty.</a:t>
            </a:r>
          </a:p>
          <a:p>
            <a:pPr lvl="1" algn="just">
              <a:spcBef>
                <a:spcPts val="600"/>
              </a:spcBef>
            </a:pPr>
            <a:r>
              <a:rPr lang="en-US" sz="1400" dirty="0">
                <a:solidFill>
                  <a:schemeClr val="tx1"/>
                </a:solidFill>
              </a:rPr>
              <a:t>The body of the main function between {} contains the statements of the program, the last statement of main function must be return 0; that ends the function.</a:t>
            </a:r>
          </a:p>
        </p:txBody>
      </p:sp>
    </p:spTree>
    <p:extLst>
      <p:ext uri="{BB962C8B-B14F-4D97-AF65-F5344CB8AC3E}">
        <p14:creationId xmlns:p14="http://schemas.microsoft.com/office/powerpoint/2010/main" val="1775532600"/>
      </p:ext>
    </p:extLst>
  </p:cSld>
  <p:clrMapOvr>
    <a:masterClrMapping/>
  </p:clrMapOvr>
  <p:transition>
    <p:zoom dir="in"/>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36872" y="1752600"/>
            <a:ext cx="4312784" cy="3462486"/>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//Define an array of integers</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numbers[3];</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*numbers = 2;</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*(numbers + 1) = 5;</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*(numbers + 2) = 8;</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*numbers + 1 &lt;&lt; " &lt;-&gt;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*(numbers + 1) &lt;&lt;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2 &lt;-&gt; 5</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2 &lt;-&gt; 8</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5 &lt;-&gt; 8</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3 &lt;-&gt; 5</a:t>
            </a:r>
          </a:p>
          <a:p>
            <a:pPr marL="342900" marR="0" lvl="0" indent="-342900">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5 &lt;-&gt; 2</a:t>
            </a: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351444" y="1752600"/>
            <a:ext cx="4790768" cy="3508525"/>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2"/>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#include&lt;iostream&gt;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r = 0;</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 1, 2, 3, 4, 5, 6, 7, 8, 9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 9;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 +=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4;</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r;</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0</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4</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13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Error in line 7, Wrong Expression</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[Nothing is Printed]</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a16="http://schemas.microsoft.com/office/drawing/2014/main" id="{9E4E33F5-3AD3-4D1D-8620-3E038197BD9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110</a:t>
            </a:fld>
            <a:endParaRPr lang="en-US">
              <a:solidFill>
                <a:srgbClr val="000099"/>
              </a:solidFill>
            </a:endParaRPr>
          </a:p>
        </p:txBody>
      </p:sp>
    </p:spTree>
    <p:extLst>
      <p:ext uri="{BB962C8B-B14F-4D97-AF65-F5344CB8AC3E}">
        <p14:creationId xmlns:p14="http://schemas.microsoft.com/office/powerpoint/2010/main" val="464275058"/>
      </p:ext>
    </p:extLst>
  </p:cSld>
  <p:clrMapOvr>
    <a:masterClrMapping/>
  </p:clrMapOvr>
  <p:transition>
    <p:zoom dir="in"/>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dirty="0"/>
              <a:t>Sample MCQ for Programming So far :</a:t>
            </a:r>
          </a:p>
        </p:txBody>
      </p:sp>
      <p:sp>
        <p:nvSpPr>
          <p:cNvPr id="2" name="Rectangle 1"/>
          <p:cNvSpPr/>
          <p:nvPr/>
        </p:nvSpPr>
        <p:spPr>
          <a:xfrm>
            <a:off x="36872" y="1752600"/>
            <a:ext cx="4312784" cy="4888902"/>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3"/>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class circle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private:</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const int pi = 3;</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radius = 1;</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double area;</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void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setRadius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r) { radius = r;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public:</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circle() {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circle(int r) {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setRadius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(r);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getArea</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area = radius * radius * pi; return area;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circle s2(2);</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circle s1;</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std::</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s1.getArea() + s2.getArea();</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Wrong output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Error in line 14</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Error in line 15</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15</a:t>
            </a:r>
          </a:p>
        </p:txBody>
      </p:sp>
      <p:sp>
        <p:nvSpPr>
          <p:cNvPr id="7" name="Slide Number Placeholder 3">
            <a:extLst>
              <a:ext uri="{FF2B5EF4-FFF2-40B4-BE49-F238E27FC236}">
                <a16:creationId xmlns:a16="http://schemas.microsoft.com/office/drawing/2014/main" id="{9E4E33F5-3AD3-4D1D-8620-3E038197BD9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111</a:t>
            </a:fld>
            <a:endParaRPr lang="en-US">
              <a:solidFill>
                <a:srgbClr val="000099"/>
              </a:solidFill>
            </a:endParaRPr>
          </a:p>
        </p:txBody>
      </p:sp>
      <p:sp>
        <p:nvSpPr>
          <p:cNvPr id="6" name="Rectangle 5"/>
          <p:cNvSpPr/>
          <p:nvPr/>
        </p:nvSpPr>
        <p:spPr>
          <a:xfrm>
            <a:off x="4574897" y="1752600"/>
            <a:ext cx="4312784" cy="2942216"/>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7"/>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d[4] = { 2, 3, 4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x = 3;</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y = &amp;x;</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(*(d + 1) + *y + *(d + 3)) &lt;&lt;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 in line 7”, the d is an array. </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6</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7</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9</a:t>
            </a:r>
          </a:p>
        </p:txBody>
      </p:sp>
    </p:spTree>
    <p:extLst>
      <p:ext uri="{BB962C8B-B14F-4D97-AF65-F5344CB8AC3E}">
        <p14:creationId xmlns:p14="http://schemas.microsoft.com/office/powerpoint/2010/main" val="2566336646"/>
      </p:ext>
    </p:extLst>
  </p:cSld>
  <p:clrMapOvr>
    <a:masterClrMapping/>
  </p:clrMapOvr>
  <p:transition>
    <p:zoom dir="in"/>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36872" y="1752600"/>
            <a:ext cx="4312784" cy="4004045"/>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5"/>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struct d {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u;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d* v;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d r[2]; (*r).u = 1; (*r).v = &amp;(r[1]);</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++(*r).u = 3; (*((*r).v)).u = 2;</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z = 0;</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 2;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z += r[</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z;</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4</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5</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Run time error</a:t>
            </a:r>
          </a:p>
        </p:txBody>
      </p:sp>
      <p:sp>
        <p:nvSpPr>
          <p:cNvPr id="3" name="Rectangle 2"/>
          <p:cNvSpPr/>
          <p:nvPr/>
        </p:nvSpPr>
        <p:spPr>
          <a:xfrm>
            <a:off x="4351444" y="1752600"/>
            <a:ext cx="4790768" cy="4570354"/>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6"/>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class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dataClass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private:</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float f = 1.1;</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public:</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float g = f + 1.3;</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dataClass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size = 3;</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new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dataClass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[size];</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[0].g = 2;</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-&gt;g +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[2].g;</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 in line 7”, f is private member variable.</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 in line 12”, size of array must be constant.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 in line 10”, </a:t>
            </a:r>
            <a:r>
              <a:rPr lang="en-US" sz="1200" dirty="0" err="1">
                <a:latin typeface="Times New Roman" panose="02020603050405020304" pitchFamily="18" charset="0"/>
                <a:ea typeface="Calibri" panose="020F0502020204030204" pitchFamily="34" charset="0"/>
                <a:cs typeface="Times New Roman" panose="02020603050405020304" pitchFamily="18" charset="0"/>
              </a:rPr>
              <a:t>Arr</a:t>
            </a:r>
            <a:r>
              <a:rPr lang="en-US" sz="1200" dirty="0">
                <a:latin typeface="Times New Roman" panose="02020603050405020304" pitchFamily="18" charset="0"/>
                <a:ea typeface="Calibri" panose="020F0502020204030204" pitchFamily="34" charset="0"/>
                <a:cs typeface="Times New Roman" panose="02020603050405020304" pitchFamily="18" charset="0"/>
              </a:rPr>
              <a:t>-&gt;g is not a correct operator.</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2.0</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4.4</a:t>
            </a:r>
          </a:p>
          <a:p>
            <a:pPr marL="34290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1.3</a:t>
            </a:r>
          </a:p>
        </p:txBody>
      </p:sp>
      <p:sp>
        <p:nvSpPr>
          <p:cNvPr id="7" name="Slide Number Placeholder 3">
            <a:extLst>
              <a:ext uri="{FF2B5EF4-FFF2-40B4-BE49-F238E27FC236}">
                <a16:creationId xmlns:a16="http://schemas.microsoft.com/office/drawing/2014/main" id="{9E4E33F5-3AD3-4D1D-8620-3E038197BD9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112</a:t>
            </a:fld>
            <a:endParaRPr lang="en-US">
              <a:solidFill>
                <a:srgbClr val="000099"/>
              </a:solidFill>
            </a:endParaRPr>
          </a:p>
        </p:txBody>
      </p:sp>
    </p:spTree>
    <p:extLst>
      <p:ext uri="{BB962C8B-B14F-4D97-AF65-F5344CB8AC3E}">
        <p14:creationId xmlns:p14="http://schemas.microsoft.com/office/powerpoint/2010/main" val="3058534366"/>
      </p:ext>
    </p:extLst>
  </p:cSld>
  <p:clrMapOvr>
    <a:masterClrMapping/>
  </p:clrMapOvr>
  <p:transition>
    <p:zoom dir="in"/>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36872" y="1752600"/>
            <a:ext cx="4312784" cy="4074833"/>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9"/>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x1 = 2;</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change(int x2, int&amp; x3)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return x1 + x2 + ++x3;</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x4[4] = { 1, 2, 3, 0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x5 = 2; x1 = 1;</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x6 = change(*x4, x5);</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x6 + x5 &lt;&lt;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6</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 “Compile time error in line 10”, function parameters are not correct. </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5</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351444" y="1752600"/>
            <a:ext cx="4790768" cy="3331553"/>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10"/>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a[3] = { 2, 3, 4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v = 1, * r = &amp;v, * p;</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p = r;</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*p +=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sizeof</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 /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sizeof</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 *(a + 1);</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v &lt;&lt; '#' &lt;&lt; *r;</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7#3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4#9</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2#8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5#5</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7#7</a:t>
            </a:r>
          </a:p>
          <a:p>
            <a:pPr marL="342900" indent="-342900">
              <a:lnSpc>
                <a:spcPct val="115000"/>
              </a:lnSpc>
              <a:spcBef>
                <a:spcPts val="0"/>
              </a:spcBef>
              <a:spcAft>
                <a:spcPts val="0"/>
              </a:spcAft>
              <a:buFont typeface="Times New Roman" panose="02020603050405020304" pitchFamily="18" charset="0"/>
              <a:buAutoNum type="alphaLcParen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a16="http://schemas.microsoft.com/office/drawing/2014/main" id="{9E4E33F5-3AD3-4D1D-8620-3E038197BD9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113</a:t>
            </a:fld>
            <a:endParaRPr lang="en-US">
              <a:solidFill>
                <a:srgbClr val="000099"/>
              </a:solidFill>
            </a:endParaRPr>
          </a:p>
        </p:txBody>
      </p:sp>
    </p:spTree>
    <p:extLst>
      <p:ext uri="{BB962C8B-B14F-4D97-AF65-F5344CB8AC3E}">
        <p14:creationId xmlns:p14="http://schemas.microsoft.com/office/powerpoint/2010/main" val="3647250451"/>
      </p:ext>
    </p:extLst>
  </p:cSld>
  <p:clrMapOvr>
    <a:masterClrMapping/>
  </p:clrMapOvr>
  <p:transition>
    <p:zoom dir="in"/>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3" name="Rectangle 2"/>
          <p:cNvSpPr/>
          <p:nvPr/>
        </p:nvSpPr>
        <p:spPr>
          <a:xfrm>
            <a:off x="4351444" y="1752600"/>
            <a:ext cx="4790768" cy="4039439"/>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12"/>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d[4] = { 1, 2, 3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char z = 65;</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y = &amp;d[2];</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z &lt;&lt;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z + 1 &lt;&lt;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*(d + 1) &lt;&lt;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*y &lt;&lt;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*(d + 3) &lt;&lt;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65-66-1-3-Null-</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65-66-2-3-0-</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A-B-2-3-0-</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A-66-2-3-0-</a:t>
            </a:r>
          </a:p>
          <a:p>
            <a:pPr marL="342900" indent="-342900">
              <a:lnSpc>
                <a:spcPct val="115000"/>
              </a:lnSpc>
              <a:spcBef>
                <a:spcPts val="0"/>
              </a:spcBef>
              <a:spcAft>
                <a:spcPts val="0"/>
              </a:spcAft>
              <a:buFont typeface="Times New Roman" panose="02020603050405020304" pitchFamily="18" charset="0"/>
              <a:buAutoNum type="alphaLcParen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a16="http://schemas.microsoft.com/office/drawing/2014/main" id="{9E4E33F5-3AD3-4D1D-8620-3E038197BD9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114</a:t>
            </a:fld>
            <a:endParaRPr lang="en-US">
              <a:solidFill>
                <a:srgbClr val="000099"/>
              </a:solidFill>
            </a:endParaRPr>
          </a:p>
        </p:txBody>
      </p:sp>
    </p:spTree>
    <p:extLst>
      <p:ext uri="{BB962C8B-B14F-4D97-AF65-F5344CB8AC3E}">
        <p14:creationId xmlns:p14="http://schemas.microsoft.com/office/powerpoint/2010/main" val="1439870558"/>
      </p:ext>
    </p:extLst>
  </p:cSld>
  <p:clrMapOvr>
    <a:masterClrMapping/>
  </p:clrMapOvr>
  <p:transition>
    <p:zoom dir="in"/>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txBox="1">
            <a:spLocks/>
          </p:cNvSpPr>
          <p:nvPr/>
        </p:nvSpPr>
        <p:spPr>
          <a:xfrm>
            <a:off x="2438400" y="5638800"/>
            <a:ext cx="4561861" cy="685800"/>
          </a:xfrm>
          <a:prstGeom prst="rect">
            <a:avLst/>
          </a:prstGeom>
        </p:spPr>
        <p:txBody>
          <a:bodyPr vert="horz" lIns="91440" tIns="45720" rIns="91440" bIns="45720" rtlCol="0" anchor="t">
            <a:normAutofit fontScale="5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fontAlgn="auto"/>
            <a:r>
              <a:rPr lang="en-US" sz="6600" b="1">
                <a:latin typeface="Bradley Hand ITC" pitchFamily="66" charset="0"/>
              </a:rPr>
              <a:t>Dr. Mostafa Salama</a:t>
            </a:r>
          </a:p>
        </p:txBody>
      </p:sp>
      <p:pic>
        <p:nvPicPr>
          <p:cNvPr id="6" name="Picture 5" descr="BUE final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E44E5DC5-09D9-4887-AFA0-F869481EBAB9}"/>
              </a:ext>
            </a:extLst>
          </p:cNvPr>
          <p:cNvSpPr txBox="1">
            <a:spLocks/>
          </p:cNvSpPr>
          <p:nvPr/>
        </p:nvSpPr>
        <p:spPr>
          <a:xfrm>
            <a:off x="609599" y="609600"/>
            <a:ext cx="6781801"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pPr>
            <a:r>
              <a:rPr lang="en-US" sz="3600" b="1">
                <a:solidFill>
                  <a:srgbClr val="002060"/>
                </a:solidFill>
                <a:latin typeface="Imprint MT Shadow" pitchFamily="82" charset="0"/>
              </a:rPr>
              <a:t>Introduction to 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p>
        </p:txBody>
      </p:sp>
      <p:sp>
        <p:nvSpPr>
          <p:cNvPr id="7" name="Slide Number Placeholder 3">
            <a:extLst>
              <a:ext uri="{FF2B5EF4-FFF2-40B4-BE49-F238E27FC236}">
                <a16:creationId xmlns:a16="http://schemas.microsoft.com/office/drawing/2014/main" id="{8E6D9FC5-8362-42CA-852F-67703E52562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115</a:t>
            </a:fld>
            <a:endParaRPr lang="en-US">
              <a:solidFill>
                <a:srgbClr val="000099"/>
              </a:solidFill>
            </a:endParaRPr>
          </a:p>
        </p:txBody>
      </p:sp>
      <p:sp>
        <p:nvSpPr>
          <p:cNvPr id="10" name="Subtitle 3">
            <a:extLst>
              <a:ext uri="{FF2B5EF4-FFF2-40B4-BE49-F238E27FC236}">
                <a16:creationId xmlns:a16="http://schemas.microsoft.com/office/drawing/2014/main" id="{10A0BC65-6056-4E64-AA32-C7587CD71EDD}"/>
              </a:ext>
            </a:extLst>
          </p:cNvPr>
          <p:cNvSpPr>
            <a:spLocks noGrp="1"/>
          </p:cNvSpPr>
          <p:nvPr>
            <p:ph type="subTitle" idx="1"/>
          </p:nvPr>
        </p:nvSpPr>
        <p:spPr>
          <a:xfrm>
            <a:off x="2667000" y="3669323"/>
            <a:ext cx="3744730" cy="1119554"/>
          </a:xfrm>
        </p:spPr>
        <p:txBody>
          <a:bodyPr>
            <a:normAutofit fontScale="40000" lnSpcReduction="20000"/>
          </a:bodyPr>
          <a:lstStyle/>
          <a:p>
            <a:r>
              <a:rPr lang="en-US" sz="6600" b="1" dirty="0">
                <a:latin typeface="Bradley Hand ITC"/>
              </a:rPr>
              <a:t>End of Programming, </a:t>
            </a:r>
          </a:p>
          <a:p>
            <a:r>
              <a:rPr lang="en-US" sz="6600" b="1" dirty="0">
                <a:latin typeface="Bradley Hand ITC"/>
              </a:rPr>
              <a:t>part  2</a:t>
            </a:r>
            <a:endParaRPr lang="en-US" sz="6600" b="1" dirty="0">
              <a:latin typeface="Bradley Hand ITC" pitchFamily="66" charset="0"/>
            </a:endParaRPr>
          </a:p>
        </p:txBody>
      </p:sp>
    </p:spTree>
    <p:extLst>
      <p:ext uri="{BB962C8B-B14F-4D97-AF65-F5344CB8AC3E}">
        <p14:creationId xmlns:p14="http://schemas.microsoft.com/office/powerpoint/2010/main" val="843561226"/>
      </p:ext>
    </p:extLst>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1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5"/>
            </a:pPr>
            <a:r>
              <a:rPr lang="en-US" sz="1400" dirty="0">
                <a:solidFill>
                  <a:srgbClr val="008000"/>
                </a:solidFill>
                <a:latin typeface="Consolas" panose="020B0609020204030204" pitchFamily="49" charset="0"/>
              </a:rPr>
              <a:t>// Function definition - display Message</a:t>
            </a:r>
            <a:endParaRPr lang="en-US" sz="1400" dirty="0">
              <a:solidFill>
                <a:srgbClr val="000000"/>
              </a:solidFill>
              <a:latin typeface="Consolas" panose="020B0609020204030204" pitchFamily="49" charset="0"/>
            </a:endParaRPr>
          </a:p>
          <a:p>
            <a:pPr lvl="0">
              <a:spcBef>
                <a:spcPts val="0"/>
              </a:spcBef>
              <a:buClr>
                <a:srgbClr val="008000"/>
              </a:buClr>
              <a:buSzPct val="100000"/>
              <a:buFont typeface="+mj-lt"/>
              <a:buAutoNum type="arabicPeriod" startAt="5"/>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dispMsg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//This is a function header.</a:t>
            </a:r>
          </a:p>
          <a:p>
            <a:pPr lvl="0">
              <a:spcBef>
                <a:spcPts val="0"/>
              </a:spcBef>
              <a:buClr>
                <a:srgbClr val="008000"/>
              </a:buClr>
              <a:buSzPct val="100000"/>
              <a:buFont typeface="+mj-lt"/>
              <a:buAutoNum type="arabicPeriod" startAt="5"/>
            </a:pPr>
            <a:r>
              <a:rPr lang="en-US" sz="1400" dirty="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5"/>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b="1" u="sng" dirty="0">
                <a:solidFill>
                  <a:srgbClr val="A31515"/>
                </a:solidFill>
                <a:latin typeface="Consolas" panose="020B0609020204030204" pitchFamily="49" charset="0"/>
              </a:rPr>
              <a:t>Hello</a:t>
            </a:r>
            <a:r>
              <a:rPr lang="en-US" sz="1400" dirty="0">
                <a:solidFill>
                  <a:srgbClr val="A31515"/>
                </a:solidFill>
                <a:latin typeface="Consolas" panose="020B0609020204030204" pitchFamily="49" charset="0"/>
              </a:rPr>
              <a:t> from the function </a:t>
            </a:r>
            <a:r>
              <a:rPr lang="en-US" sz="1400" b="1" u="sng" dirty="0" err="1">
                <a:solidFill>
                  <a:srgbClr val="A31515"/>
                </a:solidFill>
                <a:latin typeface="Consolas" panose="020B0609020204030204" pitchFamily="49" charset="0"/>
              </a:rPr>
              <a:t>dispMsg</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5"/>
            </a:pPr>
            <a:r>
              <a:rPr lang="en-US" sz="1400" dirty="0">
                <a:solidFill>
                  <a:srgbClr val="000000"/>
                </a:solidFill>
                <a:latin typeface="Consolas" panose="020B0609020204030204" pitchFamily="49" charset="0"/>
              </a:rPr>
              <a:t>}</a:t>
            </a: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024190"/>
            <a:ext cx="7547929" cy="35290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Function </a:t>
            </a:r>
            <a:r>
              <a:rPr lang="en-US" sz="1400" dirty="0" err="1">
                <a:solidFill>
                  <a:schemeClr val="tx1"/>
                </a:solidFill>
              </a:rPr>
              <a:t>dispMeg</a:t>
            </a:r>
            <a:r>
              <a:rPr lang="en-US" sz="1400" dirty="0">
                <a:solidFill>
                  <a:schemeClr val="tx1"/>
                </a:solidFill>
              </a:rPr>
              <a:t>() is another function in addition to the main function. </a:t>
            </a:r>
          </a:p>
          <a:p>
            <a:pPr lvl="1" algn="just">
              <a:spcBef>
                <a:spcPts val="600"/>
              </a:spcBef>
            </a:pPr>
            <a:r>
              <a:rPr lang="en-US" sz="1400" dirty="0">
                <a:solidFill>
                  <a:schemeClr val="tx1"/>
                </a:solidFill>
              </a:rPr>
              <a:t>The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header</a:t>
            </a:r>
            <a:r>
              <a:rPr lang="en-US" sz="1400" dirty="0">
                <a:solidFill>
                  <a:schemeClr val="tx1"/>
                </a:solidFill>
              </a:rPr>
              <a:t> of this function is in the form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dispMsg</a:t>
            </a:r>
            <a:r>
              <a:rPr lang="en-US" sz="1400" dirty="0">
                <a:solidFill>
                  <a:srgbClr val="000000"/>
                </a:solidFill>
                <a:latin typeface="Consolas" panose="020B0609020204030204" pitchFamily="49" charset="0"/>
              </a:rPr>
              <a:t>()</a:t>
            </a:r>
            <a:r>
              <a:rPr lang="en-US" sz="1400" dirty="0">
                <a:solidFill>
                  <a:schemeClr val="tx1"/>
                </a:solidFill>
              </a:rPr>
              <a:t>). </a:t>
            </a:r>
          </a:p>
          <a:p>
            <a:pPr lvl="2" algn="just">
              <a:spcBef>
                <a:spcPts val="600"/>
              </a:spcBef>
            </a:pPr>
            <a:r>
              <a:rPr lang="en-US" dirty="0">
                <a:solidFill>
                  <a:schemeClr val="tx1"/>
                </a:solidFill>
              </a:rPr>
              <a:t>The return type of this function which is </a:t>
            </a:r>
            <a:r>
              <a:rPr lang="en-US" b="1" u="sng" dirty="0">
                <a:solidFill>
                  <a:srgbClr val="000099"/>
                </a:solidFill>
              </a:rPr>
              <a:t>void</a:t>
            </a:r>
            <a:r>
              <a:rPr lang="en-US" dirty="0">
                <a:solidFill>
                  <a:schemeClr val="tx1"/>
                </a:solidFill>
              </a:rPr>
              <a:t>, which </a:t>
            </a:r>
            <a:r>
              <a:rPr lang="en-US" dirty="0"/>
              <a:t>means that this function </a:t>
            </a:r>
            <a:r>
              <a:rPr lang="en-US" b="1" u="sng" dirty="0"/>
              <a:t>returns nothing</a:t>
            </a:r>
            <a:r>
              <a:rPr lang="en-US" dirty="0">
                <a:solidFill>
                  <a:schemeClr val="tx1"/>
                </a:solidFill>
              </a:rPr>
              <a:t>. Accordingly, the body of this function does not contain a return statement at its end.</a:t>
            </a:r>
          </a:p>
          <a:p>
            <a:pPr lvl="2" algn="just">
              <a:spcBef>
                <a:spcPts val="600"/>
              </a:spcBef>
            </a:pPr>
            <a:r>
              <a:rPr lang="en-US" dirty="0">
                <a:solidFill>
                  <a:schemeClr val="tx1"/>
                </a:solidFill>
              </a:rPr>
              <a:t>The name of this function is (</a:t>
            </a:r>
            <a:r>
              <a:rPr lang="en-US" dirty="0" err="1">
                <a:solidFill>
                  <a:srgbClr val="000000"/>
                </a:solidFill>
                <a:latin typeface="Consolas" panose="020B0609020204030204" pitchFamily="49" charset="0"/>
              </a:rPr>
              <a:t>dispMsg</a:t>
            </a:r>
            <a:r>
              <a:rPr lang="en-US" dirty="0">
                <a:solidFill>
                  <a:schemeClr val="tx1"/>
                </a:solidFill>
              </a:rPr>
              <a:t>). The programmer can select the name of the function as he/she likes. The restrictions on the function name is the same as those of the variable name, it can not contain a special character or space, or … .</a:t>
            </a:r>
          </a:p>
          <a:p>
            <a:pPr lvl="2" algn="just">
              <a:spcBef>
                <a:spcPts val="600"/>
              </a:spcBef>
            </a:pPr>
            <a:r>
              <a:rPr lang="en-US" dirty="0">
                <a:solidFill>
                  <a:schemeClr val="tx1"/>
                </a:solidFill>
              </a:rPr>
              <a:t>The parameter list between the brackets () is empty which means that this program does not have input </a:t>
            </a:r>
            <a:r>
              <a:rPr lang="en-US" dirty="0" err="1">
                <a:solidFill>
                  <a:schemeClr val="tx1"/>
                </a:solidFill>
              </a:rPr>
              <a:t>paramters</a:t>
            </a:r>
            <a:r>
              <a:rPr lang="en-US" dirty="0">
                <a:solidFill>
                  <a:schemeClr val="tx1"/>
                </a:solidFill>
              </a:rPr>
              <a:t>.</a:t>
            </a:r>
          </a:p>
          <a:p>
            <a:pPr lvl="1" algn="just">
              <a:spcBef>
                <a:spcPts val="600"/>
              </a:spcBef>
            </a:pPr>
            <a:r>
              <a:rPr lang="en-US" sz="1400" dirty="0">
                <a:solidFill>
                  <a:schemeClr val="tx1"/>
                </a:solidFill>
              </a:rPr>
              <a:t>The body of this function between {} contains one statement in line 8  to print “hello </a:t>
            </a:r>
            <a:r>
              <a:rPr lang="en-US" sz="1400" dirty="0" err="1">
                <a:solidFill>
                  <a:schemeClr val="tx1"/>
                </a:solidFill>
              </a:rPr>
              <a:t>dispMsg</a:t>
            </a:r>
            <a:r>
              <a:rPr lang="en-US" sz="1400" dirty="0">
                <a:solidFill>
                  <a:schemeClr val="tx1"/>
                </a:solidFill>
              </a:rPr>
              <a:t>”.</a:t>
            </a:r>
          </a:p>
        </p:txBody>
      </p:sp>
    </p:spTree>
    <p:extLst>
      <p:ext uri="{BB962C8B-B14F-4D97-AF65-F5344CB8AC3E}">
        <p14:creationId xmlns:p14="http://schemas.microsoft.com/office/powerpoint/2010/main" val="750158341"/>
      </p:ext>
    </p:extLst>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1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11"/>
            </a:pP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startAt="11"/>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11"/>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b="1" u="sng" dirty="0">
                <a:solidFill>
                  <a:srgbClr val="A31515"/>
                </a:solidFill>
                <a:latin typeface="Consolas" panose="020B0609020204030204" pitchFamily="49" charset="0"/>
              </a:rPr>
              <a:t>Hello</a:t>
            </a:r>
            <a:r>
              <a:rPr lang="en-US" sz="1400" dirty="0">
                <a:solidFill>
                  <a:srgbClr val="A31515"/>
                </a:solidFill>
                <a:latin typeface="Consolas" panose="020B0609020204030204" pitchFamily="49" charset="0"/>
              </a:rPr>
              <a:t> from the </a:t>
            </a:r>
            <a:r>
              <a:rPr lang="en-US" sz="1400" b="1" u="sng" dirty="0">
                <a:solidFill>
                  <a:srgbClr val="A31515"/>
                </a:solidFill>
                <a:latin typeface="Consolas" panose="020B0609020204030204" pitchFamily="49" charset="0"/>
              </a:rPr>
              <a:t>main</a:t>
            </a:r>
            <a:r>
              <a:rPr lang="en-US" sz="1400" dirty="0">
                <a:solidFill>
                  <a:srgbClr val="A31515"/>
                </a:solidFill>
                <a:latin typeface="Consolas" panose="020B0609020204030204" pitchFamily="49" charset="0"/>
              </a:rPr>
              <a:t> function.\n"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11"/>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dispMsg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//This is a function call.</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startAt="11"/>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b="1" u="sng" dirty="0">
                <a:solidFill>
                  <a:srgbClr val="A31515"/>
                </a:solidFill>
                <a:latin typeface="Consolas" panose="020B0609020204030204" pitchFamily="49" charset="0"/>
              </a:rPr>
              <a:t>Back</a:t>
            </a:r>
            <a:r>
              <a:rPr lang="en-US" sz="1400" dirty="0">
                <a:solidFill>
                  <a:srgbClr val="A31515"/>
                </a:solidFill>
                <a:latin typeface="Consolas" panose="020B0609020204030204" pitchFamily="49" charset="0"/>
              </a:rPr>
              <a:t> again to the </a:t>
            </a:r>
            <a:r>
              <a:rPr lang="en-US" sz="1400" b="1" u="sng" dirty="0">
                <a:solidFill>
                  <a:srgbClr val="A31515"/>
                </a:solidFill>
                <a:latin typeface="Consolas" panose="020B0609020204030204" pitchFamily="49" charset="0"/>
              </a:rPr>
              <a:t>main</a:t>
            </a:r>
            <a:r>
              <a:rPr lang="en-US" sz="1400" dirty="0">
                <a:solidFill>
                  <a:srgbClr val="A31515"/>
                </a:solidFill>
                <a:latin typeface="Consolas" panose="020B0609020204030204" pitchFamily="49" charset="0"/>
              </a:rPr>
              <a:t> function.\n"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11"/>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startAt="11"/>
            </a:pPr>
            <a:r>
              <a:rPr lang="en-US" sz="1400" dirty="0">
                <a:solidFill>
                  <a:srgbClr val="000000"/>
                </a:solidFill>
                <a:latin typeface="Consolas" panose="020B0609020204030204" pitchFamily="49" charset="0"/>
              </a:rPr>
              <a:t>}</a:t>
            </a: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198810"/>
            <a:ext cx="5566729" cy="33543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Function call is a statement that starts the processing of another function.</a:t>
            </a:r>
          </a:p>
          <a:p>
            <a:pPr lvl="1" algn="just">
              <a:spcBef>
                <a:spcPts val="600"/>
              </a:spcBef>
            </a:pPr>
            <a:r>
              <a:rPr lang="en-US" sz="1400" dirty="0">
                <a:solidFill>
                  <a:schemeClr val="tx1"/>
                </a:solidFill>
              </a:rPr>
              <a:t>Line 14 is considered as a function call in the main function. It calls the function </a:t>
            </a:r>
            <a:r>
              <a:rPr lang="en-US" sz="1400" dirty="0" err="1">
                <a:solidFill>
                  <a:schemeClr val="tx1"/>
                </a:solidFill>
              </a:rPr>
              <a:t>dispMsg</a:t>
            </a:r>
            <a:r>
              <a:rPr lang="en-US" sz="1400" dirty="0">
                <a:solidFill>
                  <a:schemeClr val="tx1"/>
                </a:solidFill>
              </a:rPr>
              <a:t>(). When C++ runs the function call in line 14, </a:t>
            </a:r>
            <a:r>
              <a:rPr lang="en-US" sz="1400" u="sng" dirty="0">
                <a:solidFill>
                  <a:schemeClr val="tx1"/>
                </a:solidFill>
              </a:rPr>
              <a:t>the C++ </a:t>
            </a:r>
            <a:r>
              <a:rPr lang="en-US" sz="1400" b="1" u="sng" dirty="0">
                <a:solidFill>
                  <a:srgbClr val="003399"/>
                </a:solidFill>
                <a:effectLst>
                  <a:outerShdw blurRad="38100" dist="38100" dir="2700000" algn="tl">
                    <a:srgbClr val="000000">
                      <a:alpha val="43137"/>
                    </a:srgbClr>
                  </a:outerShdw>
                </a:effectLst>
              </a:rPr>
              <a:t>leaves</a:t>
            </a:r>
            <a:r>
              <a:rPr lang="en-US" sz="1400" u="sng" dirty="0">
                <a:solidFill>
                  <a:schemeClr val="tx1"/>
                </a:solidFill>
              </a:rPr>
              <a:t> the main function and starts running the statements in the function </a:t>
            </a:r>
            <a:r>
              <a:rPr lang="en-US" sz="1400" u="sng" dirty="0" err="1">
                <a:solidFill>
                  <a:schemeClr val="tx1"/>
                </a:solidFill>
              </a:rPr>
              <a:t>dispMsg</a:t>
            </a:r>
            <a:r>
              <a:rPr lang="en-US" sz="1400" u="sng" dirty="0">
                <a:solidFill>
                  <a:schemeClr val="tx1"/>
                </a:solidFill>
              </a:rPr>
              <a:t>()</a:t>
            </a:r>
            <a:r>
              <a:rPr lang="en-US" sz="1400" dirty="0">
                <a:solidFill>
                  <a:schemeClr val="tx1"/>
                </a:solidFill>
              </a:rPr>
              <a:t> by printing “</a:t>
            </a:r>
            <a:r>
              <a:rPr lang="en-US" sz="1400" dirty="0">
                <a:solidFill>
                  <a:srgbClr val="A31515"/>
                </a:solidFill>
                <a:latin typeface="Consolas" panose="020B0609020204030204" pitchFamily="49" charset="0"/>
              </a:rPr>
              <a:t>"</a:t>
            </a:r>
            <a:r>
              <a:rPr lang="en-US" sz="1400" b="1" u="sng" dirty="0">
                <a:solidFill>
                  <a:srgbClr val="A31515"/>
                </a:solidFill>
                <a:latin typeface="Consolas" panose="020B0609020204030204" pitchFamily="49" charset="0"/>
              </a:rPr>
              <a:t>Hello</a:t>
            </a:r>
            <a:r>
              <a:rPr lang="en-US" sz="1400" dirty="0">
                <a:solidFill>
                  <a:srgbClr val="A31515"/>
                </a:solidFill>
                <a:latin typeface="Consolas" panose="020B0609020204030204" pitchFamily="49" charset="0"/>
              </a:rPr>
              <a:t> from the function </a:t>
            </a:r>
            <a:r>
              <a:rPr lang="en-US" sz="1400" b="1" u="sng" dirty="0" err="1">
                <a:solidFill>
                  <a:srgbClr val="A31515"/>
                </a:solidFill>
                <a:latin typeface="Consolas" panose="020B0609020204030204" pitchFamily="49" charset="0"/>
              </a:rPr>
              <a:t>dispMsg</a:t>
            </a:r>
            <a:r>
              <a:rPr lang="en-US" sz="1400" dirty="0">
                <a:solidFill>
                  <a:srgbClr val="A31515"/>
                </a:solidFill>
                <a:latin typeface="Consolas" panose="020B0609020204030204" pitchFamily="49" charset="0"/>
              </a:rPr>
              <a:t>.\n"</a:t>
            </a:r>
            <a:r>
              <a:rPr lang="en-US" sz="1400" dirty="0">
                <a:solidFill>
                  <a:schemeClr val="tx1"/>
                </a:solidFill>
              </a:rPr>
              <a:t>”.</a:t>
            </a:r>
          </a:p>
          <a:p>
            <a:pPr lvl="1" algn="just">
              <a:spcBef>
                <a:spcPts val="600"/>
              </a:spcBef>
            </a:pPr>
            <a:r>
              <a:rPr lang="en-US" sz="1400" dirty="0">
                <a:solidFill>
                  <a:schemeClr val="tx1"/>
                </a:solidFill>
              </a:rPr>
              <a:t>After finishing the running of the statements in the body of the function </a:t>
            </a:r>
            <a:r>
              <a:rPr lang="en-US" sz="1400" dirty="0" err="1">
                <a:solidFill>
                  <a:schemeClr val="tx1"/>
                </a:solidFill>
              </a:rPr>
              <a:t>dispMsg</a:t>
            </a:r>
            <a:r>
              <a:rPr lang="en-US" sz="1400" dirty="0">
                <a:solidFill>
                  <a:schemeClr val="tx1"/>
                </a:solidFill>
              </a:rPr>
              <a:t>(), </a:t>
            </a:r>
            <a:r>
              <a:rPr lang="en-US" sz="1400" u="sng" dirty="0">
                <a:solidFill>
                  <a:schemeClr val="tx1"/>
                </a:solidFill>
              </a:rPr>
              <a:t>the C++ </a:t>
            </a:r>
            <a:r>
              <a:rPr lang="en-US" sz="1400" b="1" u="sng" dirty="0">
                <a:solidFill>
                  <a:srgbClr val="003399"/>
                </a:solidFill>
                <a:effectLst>
                  <a:outerShdw blurRad="38100" dist="38100" dir="2700000" algn="tl">
                    <a:srgbClr val="000000">
                      <a:alpha val="43137"/>
                    </a:srgbClr>
                  </a:outerShdw>
                </a:effectLst>
              </a:rPr>
              <a:t>returns back</a:t>
            </a:r>
            <a:r>
              <a:rPr lang="en-US" sz="1400" u="sng" dirty="0">
                <a:solidFill>
                  <a:schemeClr val="tx1"/>
                </a:solidFill>
              </a:rPr>
              <a:t> to the </a:t>
            </a:r>
            <a:r>
              <a:rPr lang="en-US" sz="1400" u="sng" dirty="0" err="1">
                <a:solidFill>
                  <a:schemeClr val="tx1"/>
                </a:solidFill>
              </a:rPr>
              <a:t>the</a:t>
            </a:r>
            <a:r>
              <a:rPr lang="en-US" sz="1400" u="sng" dirty="0">
                <a:solidFill>
                  <a:schemeClr val="tx1"/>
                </a:solidFill>
              </a:rPr>
              <a:t> main function in line (line 15) after the function call statement</a:t>
            </a:r>
            <a:r>
              <a:rPr lang="en-US" sz="1400" dirty="0">
                <a:solidFill>
                  <a:schemeClr val="tx1"/>
                </a:solidFill>
              </a:rPr>
              <a:t>.</a:t>
            </a:r>
          </a:p>
          <a:p>
            <a:pPr lvl="1" algn="just">
              <a:spcBef>
                <a:spcPts val="600"/>
              </a:spcBef>
            </a:pPr>
            <a:r>
              <a:rPr lang="en-US" sz="1400" dirty="0">
                <a:solidFill>
                  <a:schemeClr val="tx1"/>
                </a:solidFill>
              </a:rPr>
              <a:t>The program continues the statements in the main function until it ends at line 16 of the return statement. </a:t>
            </a:r>
          </a:p>
        </p:txBody>
      </p:sp>
      <p:cxnSp>
        <p:nvCxnSpPr>
          <p:cNvPr id="6" name="Straight Arrow Connector 5"/>
          <p:cNvCxnSpPr>
            <a:stCxn id="17" idx="4"/>
            <a:endCxn id="16" idx="0"/>
          </p:cNvCxnSpPr>
          <p:nvPr/>
        </p:nvCxnSpPr>
        <p:spPr bwMode="auto">
          <a:xfrm flipH="1">
            <a:off x="7086217" y="28880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8" name="Straight Arrow Connector 7"/>
          <p:cNvCxnSpPr>
            <a:stCxn id="13" idx="4"/>
            <a:endCxn id="14" idx="0"/>
          </p:cNvCxnSpPr>
          <p:nvPr/>
        </p:nvCxnSpPr>
        <p:spPr bwMode="auto">
          <a:xfrm flipH="1">
            <a:off x="8390926" y="4414485"/>
            <a:ext cx="1" cy="157515"/>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9" name="Shape 13"/>
          <p:cNvCxnSpPr>
            <a:stCxn id="10" idx="3"/>
            <a:endCxn id="13" idx="0"/>
          </p:cNvCxnSpPr>
          <p:nvPr/>
        </p:nvCxnSpPr>
        <p:spPr bwMode="auto">
          <a:xfrm>
            <a:off x="7570414" y="3753063"/>
            <a:ext cx="820513" cy="2093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0" name="Rectangle 9"/>
          <p:cNvSpPr/>
          <p:nvPr/>
        </p:nvSpPr>
        <p:spPr>
          <a:xfrm>
            <a:off x="6602019" y="35814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err="1">
                <a:latin typeface="Tahoma" pitchFamily="34" charset="0"/>
              </a:rPr>
              <a:t>dispMsg</a:t>
            </a:r>
            <a:r>
              <a:rPr lang="en-US" sz="900" b="1" dirty="0">
                <a:latin typeface="Tahoma" pitchFamily="34" charset="0"/>
              </a:rPr>
              <a:t>()</a:t>
            </a:r>
            <a:endParaRPr lang="en-US" sz="900" b="1" dirty="0">
              <a:solidFill>
                <a:schemeClr val="tx1"/>
              </a:solidFill>
              <a:latin typeface="Tahoma" pitchFamily="34" charset="0"/>
              <a:cs typeface="Times New Roman" charset="0"/>
            </a:endParaRPr>
          </a:p>
        </p:txBody>
      </p:sp>
      <p:cxnSp>
        <p:nvCxnSpPr>
          <p:cNvPr id="11" name="Straight Arrow Connector 10"/>
          <p:cNvCxnSpPr>
            <a:stCxn id="16" idx="4"/>
            <a:endCxn id="10" idx="0"/>
          </p:cNvCxnSpPr>
          <p:nvPr/>
        </p:nvCxnSpPr>
        <p:spPr bwMode="auto">
          <a:xfrm>
            <a:off x="7086217" y="3377178"/>
            <a:ext cx="0" cy="20422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2" name="Rectangle 11"/>
          <p:cNvSpPr/>
          <p:nvPr/>
        </p:nvSpPr>
        <p:spPr>
          <a:xfrm>
            <a:off x="7696200" y="3810000"/>
            <a:ext cx="1295400" cy="1828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bwMode="auto">
          <a:xfrm>
            <a:off x="8060645" y="3962400"/>
            <a:ext cx="660563"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err="1">
                <a:latin typeface="Tahoma" pitchFamily="34" charset="0"/>
              </a:rPr>
              <a:t>dispMsg</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14" name="Parallelogram 13"/>
          <p:cNvSpPr/>
          <p:nvPr/>
        </p:nvSpPr>
        <p:spPr bwMode="auto">
          <a:xfrm>
            <a:off x="7848600" y="4572000"/>
            <a:ext cx="1084652" cy="398402"/>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t>
            </a:r>
          </a:p>
          <a:p>
            <a:pPr algn="ctr"/>
            <a:r>
              <a:rPr lang="en-US" sz="900" b="1" dirty="0">
                <a:latin typeface="Tahoma" pitchFamily="34" charset="0"/>
              </a:rPr>
              <a:t>“Hello </a:t>
            </a:r>
            <a:r>
              <a:rPr lang="en-US" sz="900" b="1" dirty="0" err="1">
                <a:latin typeface="Tahoma" pitchFamily="34" charset="0"/>
              </a:rPr>
              <a:t>dispMsg</a:t>
            </a:r>
            <a:r>
              <a:rPr lang="en-US" sz="900" b="1" dirty="0">
                <a:latin typeface="Tahoma" pitchFamily="34" charset="0"/>
              </a:rPr>
              <a:t>”</a:t>
            </a:r>
            <a:endParaRPr lang="ar-EG" sz="900" b="1" dirty="0">
              <a:latin typeface="Tahoma" pitchFamily="34" charset="0"/>
            </a:endParaRPr>
          </a:p>
        </p:txBody>
      </p:sp>
      <p:sp>
        <p:nvSpPr>
          <p:cNvPr id="15" name="Parallelogram 14"/>
          <p:cNvSpPr/>
          <p:nvPr/>
        </p:nvSpPr>
        <p:spPr bwMode="auto">
          <a:xfrm>
            <a:off x="6535839" y="5867400"/>
            <a:ext cx="1084652" cy="398402"/>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t>
            </a:r>
          </a:p>
          <a:p>
            <a:pPr algn="ctr"/>
            <a:r>
              <a:rPr lang="en-US" sz="900" b="1" dirty="0">
                <a:latin typeface="Tahoma" pitchFamily="34" charset="0"/>
              </a:rPr>
              <a:t>“Back main”</a:t>
            </a:r>
            <a:endParaRPr lang="ar-EG" sz="900" b="1" dirty="0">
              <a:latin typeface="Tahoma" pitchFamily="34" charset="0"/>
            </a:endParaRPr>
          </a:p>
        </p:txBody>
      </p:sp>
      <p:sp>
        <p:nvSpPr>
          <p:cNvPr id="16" name="Parallelogram 15"/>
          <p:cNvSpPr/>
          <p:nvPr/>
        </p:nvSpPr>
        <p:spPr bwMode="auto">
          <a:xfrm>
            <a:off x="6543891" y="3048000"/>
            <a:ext cx="1084652" cy="329178"/>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t>
            </a:r>
          </a:p>
          <a:p>
            <a:pPr algn="ctr"/>
            <a:r>
              <a:rPr lang="en-US" sz="900" b="1" dirty="0">
                <a:latin typeface="Tahoma" pitchFamily="34" charset="0"/>
              </a:rPr>
              <a:t>“Hello main”</a:t>
            </a:r>
            <a:endParaRPr lang="ar-EG" sz="900" b="1" dirty="0">
              <a:latin typeface="Tahoma" pitchFamily="34" charset="0"/>
            </a:endParaRPr>
          </a:p>
        </p:txBody>
      </p:sp>
      <p:sp>
        <p:nvSpPr>
          <p:cNvPr id="17" name="Oval 16"/>
          <p:cNvSpPr/>
          <p:nvPr/>
        </p:nvSpPr>
        <p:spPr bwMode="auto">
          <a:xfrm>
            <a:off x="6755936" y="25146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18" name="Oval 17"/>
          <p:cNvSpPr/>
          <p:nvPr/>
        </p:nvSpPr>
        <p:spPr bwMode="auto">
          <a:xfrm>
            <a:off x="8060644" y="5105400"/>
            <a:ext cx="660563"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err="1">
                <a:latin typeface="Tahoma" pitchFamily="34" charset="0"/>
              </a:rPr>
              <a:t>dispMsg</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9" name="Straight Arrow Connector 18"/>
          <p:cNvCxnSpPr>
            <a:stCxn id="14" idx="4"/>
            <a:endCxn id="18" idx="0"/>
          </p:cNvCxnSpPr>
          <p:nvPr/>
        </p:nvCxnSpPr>
        <p:spPr bwMode="auto">
          <a:xfrm>
            <a:off x="8390926" y="4970402"/>
            <a:ext cx="0" cy="13499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20" name="Shape 13"/>
          <p:cNvCxnSpPr>
            <a:stCxn id="18" idx="4"/>
            <a:endCxn id="15" idx="0"/>
          </p:cNvCxnSpPr>
          <p:nvPr/>
        </p:nvCxnSpPr>
        <p:spPr bwMode="auto">
          <a:xfrm rot="5400000">
            <a:off x="7579589" y="5056062"/>
            <a:ext cx="309915" cy="1312761"/>
          </a:xfrm>
          <a:prstGeom prst="bentConnector3">
            <a:avLst>
              <a:gd name="adj1" fmla="val 40379"/>
            </a:avLst>
          </a:prstGeom>
          <a:solidFill>
            <a:schemeClr val="accent1"/>
          </a:solidFill>
          <a:ln w="28575" cap="flat" cmpd="sng" algn="ctr">
            <a:solidFill>
              <a:srgbClr val="003399"/>
            </a:solidFill>
            <a:prstDash val="solid"/>
            <a:miter lim="800000"/>
            <a:headEnd type="none" w="med" len="med"/>
            <a:tailEnd type="arrow"/>
          </a:ln>
          <a:effectLst/>
        </p:spPr>
      </p:cxnSp>
      <p:sp>
        <p:nvSpPr>
          <p:cNvPr id="21" name="Oval 20"/>
          <p:cNvSpPr/>
          <p:nvPr/>
        </p:nvSpPr>
        <p:spPr bwMode="auto">
          <a:xfrm>
            <a:off x="6747883" y="6414948"/>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22" name="Straight Arrow Connector 21"/>
          <p:cNvCxnSpPr>
            <a:stCxn id="15" idx="4"/>
            <a:endCxn id="21" idx="0"/>
          </p:cNvCxnSpPr>
          <p:nvPr/>
        </p:nvCxnSpPr>
        <p:spPr bwMode="auto">
          <a:xfrm>
            <a:off x="7078165" y="6265802"/>
            <a:ext cx="0" cy="149146"/>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3" name="Rectangle 22"/>
          <p:cNvSpPr/>
          <p:nvPr/>
        </p:nvSpPr>
        <p:spPr>
          <a:xfrm>
            <a:off x="6574343" y="4148158"/>
            <a:ext cx="1042368" cy="1200329"/>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200" dirty="0" err="1">
                <a:ln w="0"/>
                <a:solidFill>
                  <a:srgbClr val="003399"/>
                </a:solidFill>
                <a:effectLst>
                  <a:outerShdw blurRad="38100" dist="25400" dir="5400000" algn="ctr" rotWithShape="0">
                    <a:srgbClr val="6E747A">
                      <a:alpha val="43000"/>
                    </a:srgbClr>
                  </a:outerShdw>
                </a:effectLst>
              </a:rPr>
              <a:t>Here,main</a:t>
            </a:r>
            <a:r>
              <a:rPr lang="en-US" sz="1200" dirty="0">
                <a:ln w="0"/>
                <a:solidFill>
                  <a:srgbClr val="003399"/>
                </a:solidFill>
                <a:effectLst>
                  <a:outerShdw blurRad="38100" dist="25400" dir="5400000" algn="ctr" rotWithShape="0">
                    <a:srgbClr val="6E747A">
                      <a:alpha val="43000"/>
                    </a:srgbClr>
                  </a:outerShdw>
                </a:effectLst>
              </a:rPr>
              <a:t>() function is waiting until </a:t>
            </a:r>
            <a:r>
              <a:rPr lang="en-US" sz="1200" dirty="0" err="1">
                <a:ln w="0"/>
                <a:solidFill>
                  <a:srgbClr val="003399"/>
                </a:solidFill>
                <a:effectLst>
                  <a:outerShdw blurRad="38100" dist="25400" dir="5400000" algn="ctr" rotWithShape="0">
                    <a:srgbClr val="6E747A">
                      <a:alpha val="43000"/>
                    </a:srgbClr>
                  </a:outerShdw>
                </a:effectLst>
              </a:rPr>
              <a:t>dispMesg</a:t>
            </a:r>
            <a:r>
              <a:rPr lang="en-US" sz="1200" dirty="0">
                <a:ln w="0"/>
                <a:solidFill>
                  <a:srgbClr val="003399"/>
                </a:solidFill>
                <a:effectLst>
                  <a:outerShdw blurRad="38100" dist="25400" dir="5400000" algn="ctr" rotWithShape="0">
                    <a:srgbClr val="6E747A">
                      <a:alpha val="43000"/>
                    </a:srgbClr>
                  </a:outerShdw>
                </a:effectLst>
              </a:rPr>
              <a:t>() function ends</a:t>
            </a:r>
          </a:p>
        </p:txBody>
      </p:sp>
      <p:sp>
        <p:nvSpPr>
          <p:cNvPr id="4" name="Rectangle 3"/>
          <p:cNvSpPr/>
          <p:nvPr/>
        </p:nvSpPr>
        <p:spPr>
          <a:xfrm>
            <a:off x="7664810" y="5665790"/>
            <a:ext cx="1205779" cy="276999"/>
          </a:xfrm>
          <a:prstGeom prst="rect">
            <a:avLst/>
          </a:prstGeom>
        </p:spPr>
        <p:txBody>
          <a:bodyPr wrap="none">
            <a:spAutoFit/>
          </a:bodyPr>
          <a:lstStyle/>
          <a:p>
            <a:r>
              <a:rPr lang="en-US" sz="1200" b="1" dirty="0">
                <a:solidFill>
                  <a:srgbClr val="003399"/>
                </a:solidFill>
                <a:effectLst>
                  <a:outerShdw blurRad="38100" dist="38100" dir="2700000" algn="tl">
                    <a:srgbClr val="000000">
                      <a:alpha val="43137"/>
                    </a:srgbClr>
                  </a:outerShdw>
                </a:effectLst>
              </a:rPr>
              <a:t>returns back</a:t>
            </a:r>
            <a:r>
              <a:rPr lang="en-US" sz="1200" dirty="0"/>
              <a:t> </a:t>
            </a:r>
          </a:p>
        </p:txBody>
      </p:sp>
      <p:sp>
        <p:nvSpPr>
          <p:cNvPr id="24" name="Rectangle 23"/>
          <p:cNvSpPr/>
          <p:nvPr/>
        </p:nvSpPr>
        <p:spPr>
          <a:xfrm>
            <a:off x="7860818" y="3505200"/>
            <a:ext cx="673582" cy="276999"/>
          </a:xfrm>
          <a:prstGeom prst="rect">
            <a:avLst/>
          </a:prstGeom>
        </p:spPr>
        <p:txBody>
          <a:bodyPr wrap="none">
            <a:spAutoFit/>
          </a:bodyPr>
          <a:lstStyle/>
          <a:p>
            <a:r>
              <a:rPr lang="en-US" sz="1200" b="1" dirty="0">
                <a:solidFill>
                  <a:srgbClr val="003399"/>
                </a:solidFill>
                <a:effectLst>
                  <a:outerShdw blurRad="38100" dist="38100" dir="2700000" algn="tl">
                    <a:srgbClr val="000000">
                      <a:alpha val="43137"/>
                    </a:srgbClr>
                  </a:outerShdw>
                </a:effectLst>
              </a:rPr>
              <a:t>leaves</a:t>
            </a:r>
            <a:endParaRPr lang="en-US" sz="1200" dirty="0"/>
          </a:p>
        </p:txBody>
      </p:sp>
    </p:spTree>
    <p:extLst>
      <p:ext uri="{BB962C8B-B14F-4D97-AF65-F5344CB8AC3E}">
        <p14:creationId xmlns:p14="http://schemas.microsoft.com/office/powerpoint/2010/main" val="1250793743"/>
      </p:ext>
    </p:extLst>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1 : Functions in C++</a:t>
            </a:r>
          </a:p>
        </p:txBody>
      </p:sp>
      <p:sp>
        <p:nvSpPr>
          <p:cNvPr id="3" name="Content Placeholder 2"/>
          <p:cNvSpPr>
            <a:spLocks noGrp="1"/>
          </p:cNvSpPr>
          <p:nvPr>
            <p:ph idx="1"/>
          </p:nvPr>
        </p:nvSpPr>
        <p:spPr>
          <a:xfrm>
            <a:off x="609599" y="1703390"/>
            <a:ext cx="8458201" cy="4545010"/>
          </a:xfrm>
        </p:spPr>
        <p:txBody>
          <a:bodyPr>
            <a:normAutofit/>
          </a:bodyPr>
          <a:lstStyle/>
          <a:p>
            <a:pPr marL="0" indent="0">
              <a:spcBef>
                <a:spcPts val="0"/>
              </a:spcBef>
              <a:buClr>
                <a:srgbClr val="008000"/>
              </a:buClr>
              <a:buSzPct val="100000"/>
              <a:buNone/>
            </a:pPr>
            <a:r>
              <a:rPr lang="en-US" sz="2000" b="1" dirty="0">
                <a:solidFill>
                  <a:srgbClr val="003399"/>
                </a:solidFill>
                <a:latin typeface="Consolas" panose="020B0609020204030204" pitchFamily="49" charset="0"/>
              </a:rPr>
              <a:t>Why Functions?</a:t>
            </a: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2318652"/>
            <a:ext cx="7547929" cy="42345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r>
              <a:rPr lang="en-US" sz="1400" dirty="0">
                <a:solidFill>
                  <a:schemeClr val="tx1"/>
                </a:solidFill>
              </a:rPr>
              <a:t>Functions are commonly used to break a program down into small manageable pieces. </a:t>
            </a:r>
          </a:p>
          <a:p>
            <a:pPr lvl="1" algn="just"/>
            <a:r>
              <a:rPr lang="en-US" sz="1400" dirty="0">
                <a:solidFill>
                  <a:schemeClr val="tx1"/>
                </a:solidFill>
              </a:rPr>
              <a:t>Instead of writing all of the statements of the program in the main function, several small functions can partition the program to be simpler to understand. Each small function does a specific part of the program. These functions can then be called in the desired order.</a:t>
            </a:r>
          </a:p>
        </p:txBody>
      </p:sp>
      <p:pic>
        <p:nvPicPr>
          <p:cNvPr id="20" name="Picture 19"/>
          <p:cNvPicPr>
            <a:picLocks noChangeAspect="1"/>
          </p:cNvPicPr>
          <p:nvPr/>
        </p:nvPicPr>
        <p:blipFill>
          <a:blip r:embed="rId3"/>
          <a:stretch>
            <a:fillRect/>
          </a:stretch>
        </p:blipFill>
        <p:spPr>
          <a:xfrm>
            <a:off x="2362200" y="3909036"/>
            <a:ext cx="1104900" cy="2495550"/>
          </a:xfrm>
          <a:prstGeom prst="rect">
            <a:avLst/>
          </a:prstGeom>
        </p:spPr>
      </p:pic>
      <p:pic>
        <p:nvPicPr>
          <p:cNvPr id="21" name="Picture 20"/>
          <p:cNvPicPr>
            <a:picLocks noChangeAspect="1"/>
          </p:cNvPicPr>
          <p:nvPr/>
        </p:nvPicPr>
        <p:blipFill>
          <a:blip r:embed="rId4"/>
          <a:stretch>
            <a:fillRect/>
          </a:stretch>
        </p:blipFill>
        <p:spPr>
          <a:xfrm>
            <a:off x="4626102" y="3909036"/>
            <a:ext cx="2800350" cy="2495550"/>
          </a:xfrm>
          <a:prstGeom prst="rect">
            <a:avLst/>
          </a:prstGeom>
        </p:spPr>
      </p:pic>
      <p:cxnSp>
        <p:nvCxnSpPr>
          <p:cNvPr id="22" name="Straight Arrow Connector 21"/>
          <p:cNvCxnSpPr/>
          <p:nvPr/>
        </p:nvCxnSpPr>
        <p:spPr>
          <a:xfrm>
            <a:off x="3581400" y="5029200"/>
            <a:ext cx="834390" cy="0"/>
          </a:xfrm>
          <a:prstGeom prst="straightConnector1">
            <a:avLst/>
          </a:prstGeom>
          <a:ln w="76200">
            <a:solidFill>
              <a:srgbClr val="0000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4164"/>
      </p:ext>
    </p:extLst>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2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//Any C++ program must contain a main function.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//This program contains also another function named "sum".</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//Function definition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s =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s;</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sum(4, 5);</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x;</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cxnSp>
        <p:nvCxnSpPr>
          <p:cNvPr id="8" name="Straight Arrow Connector 7"/>
          <p:cNvCxnSpPr>
            <a:stCxn id="67" idx="4"/>
            <a:endCxn id="18" idx="0"/>
          </p:cNvCxnSpPr>
          <p:nvPr/>
        </p:nvCxnSpPr>
        <p:spPr bwMode="auto">
          <a:xfrm flipH="1">
            <a:off x="7086217" y="24308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Straight Arrow Connector 10"/>
          <p:cNvCxnSpPr>
            <a:stCxn id="59" idx="4"/>
            <a:endCxn id="60" idx="0"/>
          </p:cNvCxnSpPr>
          <p:nvPr/>
        </p:nvCxnSpPr>
        <p:spPr bwMode="auto">
          <a:xfrm flipH="1">
            <a:off x="8390926" y="3532191"/>
            <a:ext cx="1" cy="277809"/>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hape 13"/>
          <p:cNvCxnSpPr>
            <a:stCxn id="18" idx="3"/>
            <a:endCxn id="59" idx="0"/>
          </p:cNvCxnSpPr>
          <p:nvPr/>
        </p:nvCxnSpPr>
        <p:spPr bwMode="auto">
          <a:xfrm>
            <a:off x="7570414" y="2762463"/>
            <a:ext cx="820513" cy="3617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8" name="Rectangle 17"/>
          <p:cNvSpPr/>
          <p:nvPr/>
        </p:nvSpPr>
        <p:spPr>
          <a:xfrm>
            <a:off x="6602019" y="25908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sum(4,5)</a:t>
            </a:r>
            <a:endParaRPr lang="en-US" sz="900" b="1" dirty="0">
              <a:solidFill>
                <a:schemeClr val="tx1"/>
              </a:solidFill>
              <a:latin typeface="Tahoma" pitchFamily="34" charset="0"/>
              <a:cs typeface="Times New Roman" charset="0"/>
            </a:endParaRPr>
          </a:p>
        </p:txBody>
      </p:sp>
      <p:sp>
        <p:nvSpPr>
          <p:cNvPr id="38" name="Rectangle 37"/>
          <p:cNvSpPr/>
          <p:nvPr/>
        </p:nvSpPr>
        <p:spPr>
          <a:xfrm>
            <a:off x="7926322" y="2934126"/>
            <a:ext cx="948805" cy="1866474"/>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bwMode="auto">
          <a:xfrm>
            <a:off x="8060645" y="3124200"/>
            <a:ext cx="660563" cy="407991"/>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sum(</a:t>
            </a:r>
            <a:r>
              <a:rPr lang="en-US" sz="900" b="1" dirty="0" err="1">
                <a:latin typeface="Tahoma" pitchFamily="34" charset="0"/>
              </a:rPr>
              <a:t>a,b</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0" name="Rectangle 59"/>
          <p:cNvSpPr/>
          <p:nvPr/>
        </p:nvSpPr>
        <p:spPr bwMode="auto">
          <a:xfrm>
            <a:off x="8048025" y="3810000"/>
            <a:ext cx="685801" cy="243087"/>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s = a + b</a:t>
            </a:r>
            <a:endParaRPr lang="ar-EG" sz="900" b="1" dirty="0">
              <a:latin typeface="Tahoma" pitchFamily="34" charset="0"/>
            </a:endParaRPr>
          </a:p>
        </p:txBody>
      </p:sp>
      <p:sp>
        <p:nvSpPr>
          <p:cNvPr id="61" name="Parallelogram 60"/>
          <p:cNvSpPr/>
          <p:nvPr/>
        </p:nvSpPr>
        <p:spPr bwMode="auto">
          <a:xfrm>
            <a:off x="6602019" y="5794246"/>
            <a:ext cx="1084652" cy="243389"/>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x</a:t>
            </a:r>
            <a:endParaRPr lang="ar-EG" sz="900" b="1" dirty="0">
              <a:latin typeface="Tahoma" pitchFamily="34" charset="0"/>
            </a:endParaRPr>
          </a:p>
        </p:txBody>
      </p:sp>
      <p:sp>
        <p:nvSpPr>
          <p:cNvPr id="67" name="Oval 66"/>
          <p:cNvSpPr/>
          <p:nvPr/>
        </p:nvSpPr>
        <p:spPr bwMode="auto">
          <a:xfrm>
            <a:off x="6755936" y="20574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9" name="Oval 68"/>
          <p:cNvSpPr/>
          <p:nvPr/>
        </p:nvSpPr>
        <p:spPr bwMode="auto">
          <a:xfrm>
            <a:off x="8060645" y="4321607"/>
            <a:ext cx="660563" cy="368350"/>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sum()</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91" name="Shape 13"/>
          <p:cNvCxnSpPr>
            <a:stCxn id="69" idx="4"/>
            <a:endCxn id="44" idx="0"/>
          </p:cNvCxnSpPr>
          <p:nvPr/>
        </p:nvCxnSpPr>
        <p:spPr bwMode="auto">
          <a:xfrm rot="5400000">
            <a:off x="7488452" y="4334020"/>
            <a:ext cx="546539" cy="1258413"/>
          </a:xfrm>
          <a:prstGeom prst="bentConnector3">
            <a:avLst>
              <a:gd name="adj1" fmla="val 50000"/>
            </a:avLst>
          </a:prstGeom>
          <a:solidFill>
            <a:schemeClr val="accent1"/>
          </a:solidFill>
          <a:ln w="28575" cap="flat" cmpd="sng" algn="ctr">
            <a:solidFill>
              <a:srgbClr val="003399"/>
            </a:solidFill>
            <a:prstDash val="solid"/>
            <a:miter lim="800000"/>
            <a:headEnd type="none" w="med" len="med"/>
            <a:tailEnd type="arrow"/>
          </a:ln>
          <a:effectLst/>
        </p:spPr>
      </p:cxnSp>
      <p:sp>
        <p:nvSpPr>
          <p:cNvPr id="105" name="Oval 104"/>
          <p:cNvSpPr/>
          <p:nvPr/>
        </p:nvSpPr>
        <p:spPr bwMode="auto">
          <a:xfrm>
            <a:off x="6814063" y="6252059"/>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06" name="Straight Arrow Connector 105"/>
          <p:cNvCxnSpPr>
            <a:stCxn id="61" idx="4"/>
            <a:endCxn id="105" idx="0"/>
          </p:cNvCxnSpPr>
          <p:nvPr/>
        </p:nvCxnSpPr>
        <p:spPr bwMode="auto">
          <a:xfrm>
            <a:off x="7144345" y="6037635"/>
            <a:ext cx="0"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11" name="Rectangle 110"/>
          <p:cNvSpPr/>
          <p:nvPr/>
        </p:nvSpPr>
        <p:spPr>
          <a:xfrm>
            <a:off x="6574343" y="3412867"/>
            <a:ext cx="1042368" cy="1384995"/>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nchor="ctr">
            <a:spAutoFit/>
          </a:bodyPr>
          <a:lstStyle/>
          <a:p>
            <a:pPr algn="ctr"/>
            <a:r>
              <a:rPr lang="en-US" sz="1200" dirty="0">
                <a:ln w="0"/>
                <a:solidFill>
                  <a:srgbClr val="003399"/>
                </a:solidFill>
                <a:effectLst>
                  <a:outerShdw blurRad="38100" dist="25400" dir="5400000" algn="ctr" rotWithShape="0">
                    <a:srgbClr val="6E747A">
                      <a:alpha val="43000"/>
                    </a:srgbClr>
                  </a:outerShdw>
                </a:effectLst>
              </a:rPr>
              <a:t>Here, main() function is waiting until sum() function ends</a:t>
            </a:r>
          </a:p>
        </p:txBody>
      </p:sp>
      <p:cxnSp>
        <p:nvCxnSpPr>
          <p:cNvPr id="32" name="Straight Arrow Connector 31"/>
          <p:cNvCxnSpPr>
            <a:stCxn id="60" idx="2"/>
            <a:endCxn id="69" idx="0"/>
          </p:cNvCxnSpPr>
          <p:nvPr/>
        </p:nvCxnSpPr>
        <p:spPr bwMode="auto">
          <a:xfrm>
            <a:off x="8390926" y="4053087"/>
            <a:ext cx="1" cy="26852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44" name="Rectangle 43"/>
          <p:cNvSpPr/>
          <p:nvPr/>
        </p:nvSpPr>
        <p:spPr>
          <a:xfrm>
            <a:off x="6648316" y="5236496"/>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 =s</a:t>
            </a:r>
            <a:endParaRPr lang="en-US" sz="900" b="1" dirty="0">
              <a:solidFill>
                <a:schemeClr val="tx1"/>
              </a:solidFill>
              <a:latin typeface="Tahoma" pitchFamily="34" charset="0"/>
              <a:cs typeface="Times New Roman" charset="0"/>
            </a:endParaRPr>
          </a:p>
        </p:txBody>
      </p:sp>
      <p:sp>
        <p:nvSpPr>
          <p:cNvPr id="33" name="Rectangle 32"/>
          <p:cNvSpPr/>
          <p:nvPr/>
        </p:nvSpPr>
        <p:spPr>
          <a:xfrm>
            <a:off x="7980672" y="4904601"/>
            <a:ext cx="793807" cy="276999"/>
          </a:xfrm>
          <a:prstGeom prst="rect">
            <a:avLst/>
          </a:prstGeom>
        </p:spPr>
        <p:txBody>
          <a:bodyPr wrap="none">
            <a:spAutoFit/>
          </a:bodyPr>
          <a:lstStyle/>
          <a:p>
            <a:pPr algn="ctr"/>
            <a:r>
              <a:rPr lang="en-US" sz="1200" b="1" dirty="0">
                <a:solidFill>
                  <a:srgbClr val="003399"/>
                </a:solidFill>
                <a:latin typeface="Tahoma" pitchFamily="34" charset="0"/>
              </a:rPr>
              <a:t>return s</a:t>
            </a:r>
            <a:endParaRPr lang="ar-EG" sz="1200" b="1" dirty="0">
              <a:solidFill>
                <a:srgbClr val="003399"/>
              </a:solidFill>
              <a:latin typeface="Tahoma" pitchFamily="34" charset="0"/>
            </a:endParaRPr>
          </a:p>
        </p:txBody>
      </p:sp>
      <p:cxnSp>
        <p:nvCxnSpPr>
          <p:cNvPr id="49" name="Straight Arrow Connector 48"/>
          <p:cNvCxnSpPr>
            <a:stCxn id="44" idx="2"/>
            <a:endCxn id="61" idx="0"/>
          </p:cNvCxnSpPr>
          <p:nvPr/>
        </p:nvCxnSpPr>
        <p:spPr bwMode="auto">
          <a:xfrm>
            <a:off x="7132514" y="5579822"/>
            <a:ext cx="11831"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56" name="Rectangle 55"/>
          <p:cNvSpPr/>
          <p:nvPr/>
        </p:nvSpPr>
        <p:spPr>
          <a:xfrm>
            <a:off x="7849224" y="2514600"/>
            <a:ext cx="1056701" cy="276999"/>
          </a:xfrm>
          <a:prstGeom prst="rect">
            <a:avLst/>
          </a:prstGeom>
        </p:spPr>
        <p:txBody>
          <a:bodyPr wrap="none">
            <a:spAutoFit/>
          </a:bodyPr>
          <a:lstStyle/>
          <a:p>
            <a:pPr algn="ctr"/>
            <a:r>
              <a:rPr lang="en-US" sz="1200" b="1" dirty="0">
                <a:solidFill>
                  <a:srgbClr val="003399"/>
                </a:solidFill>
                <a:latin typeface="Tahoma" pitchFamily="34" charset="0"/>
              </a:rPr>
              <a:t>(a =4,b=5)</a:t>
            </a:r>
            <a:endParaRPr lang="ar-EG" sz="1200" b="1" dirty="0">
              <a:solidFill>
                <a:srgbClr val="003399"/>
              </a:solidFill>
              <a:latin typeface="Tahoma" pitchFamily="34" charset="0"/>
            </a:endParaRPr>
          </a:p>
        </p:txBody>
      </p:sp>
      <p:pic>
        <p:nvPicPr>
          <p:cNvPr id="52" name="Picture 51"/>
          <p:cNvPicPr>
            <a:picLocks noChangeAspect="1"/>
          </p:cNvPicPr>
          <p:nvPr/>
        </p:nvPicPr>
        <p:blipFill>
          <a:blip r:embed="rId3"/>
          <a:stretch>
            <a:fillRect/>
          </a:stretch>
        </p:blipFill>
        <p:spPr>
          <a:xfrm>
            <a:off x="6648316" y="1207081"/>
            <a:ext cx="2226811" cy="697919"/>
          </a:xfrm>
          <a:prstGeom prst="rect">
            <a:avLst/>
          </a:prstGeom>
        </p:spPr>
      </p:pic>
    </p:spTree>
    <p:extLst>
      <p:ext uri="{BB962C8B-B14F-4D97-AF65-F5344CB8AC3E}">
        <p14:creationId xmlns:p14="http://schemas.microsoft.com/office/powerpoint/2010/main" val="3179641910"/>
      </p:ext>
    </p:extLst>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2 : Functions in C++</a:t>
            </a:r>
          </a:p>
        </p:txBody>
      </p:sp>
      <p:sp>
        <p:nvSpPr>
          <p:cNvPr id="3" name="Content Placeholder 2"/>
          <p:cNvSpPr>
            <a:spLocks noGrp="1"/>
          </p:cNvSpPr>
          <p:nvPr>
            <p:ph idx="1"/>
          </p:nvPr>
        </p:nvSpPr>
        <p:spPr>
          <a:xfrm>
            <a:off x="609599" y="1703390"/>
            <a:ext cx="8458201" cy="4545010"/>
          </a:xfrm>
        </p:spPr>
        <p:txBody>
          <a:bodyPr>
            <a:normAutofit/>
          </a:bodyPr>
          <a:lstStyle/>
          <a:p>
            <a:pPr lvl="0">
              <a:spcBef>
                <a:spcPts val="0"/>
              </a:spcBef>
              <a:buClr>
                <a:srgbClr val="008000"/>
              </a:buClr>
              <a:buSzPct val="100000"/>
              <a:buFont typeface="+mj-lt"/>
              <a:buAutoNum type="arabicPeriod" startAt="5"/>
            </a:pPr>
            <a:r>
              <a:rPr lang="en-US" sz="1400" dirty="0">
                <a:solidFill>
                  <a:srgbClr val="008000"/>
                </a:solidFill>
                <a:latin typeface="Consolas" panose="020B0609020204030204" pitchFamily="49" charset="0"/>
              </a:rPr>
              <a:t>//Function definition</a:t>
            </a:r>
            <a:endParaRPr lang="en-US" sz="1400" dirty="0">
              <a:solidFill>
                <a:srgbClr val="000000"/>
              </a:solidFill>
              <a:latin typeface="Consolas" panose="020B0609020204030204" pitchFamily="49" charset="0"/>
            </a:endParaRPr>
          </a:p>
          <a:p>
            <a:pPr lvl="0">
              <a:spcBef>
                <a:spcPts val="0"/>
              </a:spcBef>
              <a:buClr>
                <a:srgbClr val="008000"/>
              </a:buClr>
              <a:buSzPct val="100000"/>
              <a:buFont typeface="+mj-lt"/>
              <a:buAutoNum type="arabicPeriod" startAt="5"/>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lvl="0">
              <a:spcBef>
                <a:spcPts val="0"/>
              </a:spcBef>
              <a:buClr>
                <a:srgbClr val="008000"/>
              </a:buClr>
              <a:buSzPct val="100000"/>
              <a:buFont typeface="+mj-lt"/>
              <a:buAutoNum type="arabicPeriod" startAt="5"/>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s =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5"/>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s;</a:t>
            </a:r>
          </a:p>
          <a:p>
            <a:pPr lvl="0">
              <a:spcBef>
                <a:spcPts val="0"/>
              </a:spcBef>
              <a:buClr>
                <a:srgbClr val="008000"/>
              </a:buClr>
              <a:buSzPct val="100000"/>
              <a:buFont typeface="+mj-lt"/>
              <a:buAutoNum type="arabicPeriod" startAt="5"/>
            </a:pPr>
            <a:r>
              <a:rPr lang="en-US" sz="1400" dirty="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5"/>
            </a:pPr>
            <a:endParaRPr lang="en-US" sz="1400" dirty="0">
              <a:solidFill>
                <a:srgbClr val="000000"/>
              </a:solidFill>
              <a:latin typeface="Consolas" panose="020B0609020204030204" pitchFamily="49" charset="0"/>
            </a:endParaRP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024190"/>
            <a:ext cx="6100129" cy="352901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Line 6 shows the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header</a:t>
            </a:r>
            <a:r>
              <a:rPr lang="en-US" sz="1400" dirty="0">
                <a:solidFill>
                  <a:schemeClr val="tx1"/>
                </a:solidFill>
              </a:rPr>
              <a:t> of the function sum(). This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header</a:t>
            </a:r>
            <a:r>
              <a:rPr lang="en-US" sz="1400" dirty="0">
                <a:solidFill>
                  <a:schemeClr val="tx1"/>
                </a:solidFill>
              </a:rPr>
              <a:t> shows three important parts of the function: </a:t>
            </a:r>
          </a:p>
          <a:p>
            <a:pPr lvl="2" algn="just">
              <a:spcBef>
                <a:spcPts val="0"/>
              </a:spcBef>
            </a:pPr>
            <a:r>
              <a:rPr lang="en-US" dirty="0">
                <a:solidFill>
                  <a:schemeClr val="tx1"/>
                </a:solidFill>
              </a:rPr>
              <a:t>The name of this function is (</a:t>
            </a:r>
            <a:r>
              <a:rPr lang="en-US" dirty="0">
                <a:solidFill>
                  <a:srgbClr val="000000"/>
                </a:solidFill>
                <a:latin typeface="Consolas" panose="020B0609020204030204" pitchFamily="49" charset="0"/>
              </a:rPr>
              <a:t>sum</a:t>
            </a:r>
            <a:r>
              <a:rPr lang="en-US" dirty="0">
                <a:solidFill>
                  <a:schemeClr val="tx1"/>
                </a:solidFill>
              </a:rPr>
              <a:t>). </a:t>
            </a:r>
          </a:p>
          <a:p>
            <a:pPr lvl="2" algn="just">
              <a:spcBef>
                <a:spcPts val="0"/>
              </a:spcBef>
            </a:pPr>
            <a:r>
              <a:rPr lang="en-US" dirty="0">
                <a:solidFill>
                  <a:schemeClr val="tx1"/>
                </a:solidFill>
              </a:rPr>
              <a:t>The return type of this function which is (integer) </a:t>
            </a:r>
            <a:r>
              <a:rPr lang="en-US" b="1" u="sng" dirty="0">
                <a:solidFill>
                  <a:srgbClr val="000099"/>
                </a:solidFill>
              </a:rPr>
              <a:t>int</a:t>
            </a:r>
            <a:r>
              <a:rPr lang="en-US" dirty="0">
                <a:solidFill>
                  <a:schemeClr val="tx1"/>
                </a:solidFill>
              </a:rPr>
              <a:t>.</a:t>
            </a:r>
          </a:p>
          <a:p>
            <a:pPr lvl="2" algn="just">
              <a:spcBef>
                <a:spcPts val="0"/>
              </a:spcBef>
            </a:pPr>
            <a:r>
              <a:rPr lang="en-US" dirty="0">
                <a:solidFill>
                  <a:schemeClr val="tx1"/>
                </a:solidFill>
              </a:rPr>
              <a:t>The parameter list </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chemeClr val="tx1"/>
                </a:solidFill>
              </a:rPr>
              <a:t>which contains two integer variables separated by a comma.</a:t>
            </a:r>
          </a:p>
          <a:p>
            <a:pPr lvl="1" algn="just">
              <a:spcBef>
                <a:spcPts val="600"/>
              </a:spcBef>
            </a:pPr>
            <a:r>
              <a:rPr lang="en-US" sz="1400" dirty="0">
                <a:solidFill>
                  <a:schemeClr val="tx1"/>
                </a:solidFill>
              </a:rPr>
              <a:t>Lines 7 and 8 between { .. } represent the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body</a:t>
            </a:r>
            <a:r>
              <a:rPr lang="en-US" sz="1400" dirty="0">
                <a:solidFill>
                  <a:schemeClr val="tx1"/>
                </a:solidFill>
              </a:rPr>
              <a:t> of this function. Line 7 calculates the sum of the values of a and b variables, and set the sum to s. Line 8 ends the function returning the value of s.</a:t>
            </a:r>
          </a:p>
          <a:p>
            <a:pPr lvl="1" algn="just">
              <a:spcBef>
                <a:spcPts val="600"/>
              </a:spcBef>
            </a:pPr>
            <a:r>
              <a:rPr lang="en-US" sz="1400" dirty="0">
                <a:solidFill>
                  <a:schemeClr val="tx1"/>
                </a:solidFill>
              </a:rPr>
              <a:t>This function is called in line 11 in the main function using the statement :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 sum(4, 5);</a:t>
            </a:r>
            <a:r>
              <a:rPr lang="en-US" sz="1400" dirty="0">
                <a:solidFill>
                  <a:schemeClr val="tx1"/>
                </a:solidFill>
              </a:rPr>
              <a:t>)</a:t>
            </a:r>
          </a:p>
          <a:p>
            <a:pPr lvl="1" algn="just">
              <a:spcBef>
                <a:spcPts val="600"/>
              </a:spcBef>
            </a:pPr>
            <a:r>
              <a:rPr lang="en-US" sz="1400" dirty="0">
                <a:solidFill>
                  <a:schemeClr val="tx1"/>
                </a:solidFill>
              </a:rPr>
              <a:t>This “function call” assigns a = 4, and assigns b = 5, then the body of the function starts and calculates s = </a:t>
            </a:r>
            <a:r>
              <a:rPr lang="en-US" sz="1400" dirty="0" err="1">
                <a:solidFill>
                  <a:schemeClr val="tx1"/>
                </a:solidFill>
              </a:rPr>
              <a:t>a+b</a:t>
            </a:r>
            <a:r>
              <a:rPr lang="en-US" sz="1400" dirty="0">
                <a:solidFill>
                  <a:schemeClr val="tx1"/>
                </a:solidFill>
              </a:rPr>
              <a:t>=4+5=9. Finally, the program returns  9 to the main function. </a:t>
            </a:r>
          </a:p>
        </p:txBody>
      </p:sp>
      <p:cxnSp>
        <p:nvCxnSpPr>
          <p:cNvPr id="6" name="Straight Arrow Connector 5"/>
          <p:cNvCxnSpPr>
            <a:stCxn id="15" idx="4"/>
            <a:endCxn id="10" idx="0"/>
          </p:cNvCxnSpPr>
          <p:nvPr/>
        </p:nvCxnSpPr>
        <p:spPr bwMode="auto">
          <a:xfrm flipH="1">
            <a:off x="7086217" y="24308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8" name="Straight Arrow Connector 7"/>
          <p:cNvCxnSpPr>
            <a:stCxn id="12" idx="4"/>
            <a:endCxn id="13" idx="0"/>
          </p:cNvCxnSpPr>
          <p:nvPr/>
        </p:nvCxnSpPr>
        <p:spPr bwMode="auto">
          <a:xfrm flipH="1">
            <a:off x="8390926" y="3532191"/>
            <a:ext cx="1" cy="277809"/>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9" name="Shape 13"/>
          <p:cNvCxnSpPr>
            <a:stCxn id="10" idx="3"/>
            <a:endCxn id="12" idx="0"/>
          </p:cNvCxnSpPr>
          <p:nvPr/>
        </p:nvCxnSpPr>
        <p:spPr bwMode="auto">
          <a:xfrm>
            <a:off x="7570414" y="2762463"/>
            <a:ext cx="820513" cy="3617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0" name="Rectangle 9"/>
          <p:cNvSpPr/>
          <p:nvPr/>
        </p:nvSpPr>
        <p:spPr>
          <a:xfrm>
            <a:off x="6602019" y="25908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sum(4,5)</a:t>
            </a:r>
            <a:endParaRPr lang="en-US" sz="900" b="1" dirty="0">
              <a:solidFill>
                <a:schemeClr val="tx1"/>
              </a:solidFill>
              <a:latin typeface="Tahoma" pitchFamily="34" charset="0"/>
              <a:cs typeface="Times New Roman" charset="0"/>
            </a:endParaRPr>
          </a:p>
        </p:txBody>
      </p:sp>
      <p:sp>
        <p:nvSpPr>
          <p:cNvPr id="11" name="Rectangle 10"/>
          <p:cNvSpPr/>
          <p:nvPr/>
        </p:nvSpPr>
        <p:spPr>
          <a:xfrm>
            <a:off x="7926322" y="2934126"/>
            <a:ext cx="948805" cy="1866474"/>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8060645" y="3124200"/>
            <a:ext cx="660563" cy="407991"/>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sum(</a:t>
            </a:r>
            <a:r>
              <a:rPr lang="en-US" sz="900" b="1" dirty="0" err="1">
                <a:latin typeface="Tahoma" pitchFamily="34" charset="0"/>
              </a:rPr>
              <a:t>a,b</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13" name="Rectangle 12"/>
          <p:cNvSpPr/>
          <p:nvPr/>
        </p:nvSpPr>
        <p:spPr bwMode="auto">
          <a:xfrm>
            <a:off x="8048025" y="3810000"/>
            <a:ext cx="685801" cy="243087"/>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s = a + b</a:t>
            </a:r>
            <a:endParaRPr lang="ar-EG" sz="900" b="1" dirty="0">
              <a:latin typeface="Tahoma" pitchFamily="34" charset="0"/>
            </a:endParaRPr>
          </a:p>
        </p:txBody>
      </p:sp>
      <p:sp>
        <p:nvSpPr>
          <p:cNvPr id="14" name="Parallelogram 13"/>
          <p:cNvSpPr/>
          <p:nvPr/>
        </p:nvSpPr>
        <p:spPr bwMode="auto">
          <a:xfrm>
            <a:off x="6602019" y="5794246"/>
            <a:ext cx="1084652" cy="243389"/>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x</a:t>
            </a:r>
            <a:endParaRPr lang="ar-EG" sz="900" b="1" dirty="0">
              <a:latin typeface="Tahoma" pitchFamily="34" charset="0"/>
            </a:endParaRPr>
          </a:p>
        </p:txBody>
      </p:sp>
      <p:sp>
        <p:nvSpPr>
          <p:cNvPr id="15" name="Oval 14"/>
          <p:cNvSpPr/>
          <p:nvPr/>
        </p:nvSpPr>
        <p:spPr bwMode="auto">
          <a:xfrm>
            <a:off x="6755936" y="20574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16" name="Oval 15"/>
          <p:cNvSpPr/>
          <p:nvPr/>
        </p:nvSpPr>
        <p:spPr bwMode="auto">
          <a:xfrm>
            <a:off x="8060645" y="4321607"/>
            <a:ext cx="660563" cy="368350"/>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sum()</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7" name="Shape 13"/>
          <p:cNvCxnSpPr>
            <a:stCxn id="16" idx="4"/>
            <a:endCxn id="22" idx="0"/>
          </p:cNvCxnSpPr>
          <p:nvPr/>
        </p:nvCxnSpPr>
        <p:spPr bwMode="auto">
          <a:xfrm rot="5400000">
            <a:off x="7488452" y="4334020"/>
            <a:ext cx="546539" cy="1258413"/>
          </a:xfrm>
          <a:prstGeom prst="bentConnector3">
            <a:avLst>
              <a:gd name="adj1" fmla="val 50000"/>
            </a:avLst>
          </a:prstGeom>
          <a:solidFill>
            <a:schemeClr val="accent1"/>
          </a:solidFill>
          <a:ln w="28575" cap="flat" cmpd="sng" algn="ctr">
            <a:solidFill>
              <a:srgbClr val="003399"/>
            </a:solidFill>
            <a:prstDash val="solid"/>
            <a:miter lim="800000"/>
            <a:headEnd type="none" w="med" len="med"/>
            <a:tailEnd type="arrow"/>
          </a:ln>
          <a:effectLst/>
        </p:spPr>
      </p:cxnSp>
      <p:sp>
        <p:nvSpPr>
          <p:cNvPr id="18" name="Oval 17"/>
          <p:cNvSpPr/>
          <p:nvPr/>
        </p:nvSpPr>
        <p:spPr bwMode="auto">
          <a:xfrm>
            <a:off x="6814063" y="6252059"/>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9" name="Straight Arrow Connector 18"/>
          <p:cNvCxnSpPr>
            <a:stCxn id="14" idx="4"/>
            <a:endCxn id="18" idx="0"/>
          </p:cNvCxnSpPr>
          <p:nvPr/>
        </p:nvCxnSpPr>
        <p:spPr bwMode="auto">
          <a:xfrm>
            <a:off x="7144345" y="6037635"/>
            <a:ext cx="0"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0" name="Rectangle 19"/>
          <p:cNvSpPr/>
          <p:nvPr/>
        </p:nvSpPr>
        <p:spPr>
          <a:xfrm>
            <a:off x="6574343" y="3412867"/>
            <a:ext cx="1042368" cy="1384995"/>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nchor="ctr">
            <a:spAutoFit/>
          </a:bodyPr>
          <a:lstStyle/>
          <a:p>
            <a:pPr algn="ctr"/>
            <a:r>
              <a:rPr lang="en-US" sz="1200" dirty="0">
                <a:ln w="0"/>
                <a:solidFill>
                  <a:srgbClr val="003399"/>
                </a:solidFill>
                <a:effectLst>
                  <a:outerShdw blurRad="38100" dist="25400" dir="5400000" algn="ctr" rotWithShape="0">
                    <a:srgbClr val="6E747A">
                      <a:alpha val="43000"/>
                    </a:srgbClr>
                  </a:outerShdw>
                </a:effectLst>
              </a:rPr>
              <a:t>Here, main() function is waiting until sum() function ends</a:t>
            </a:r>
          </a:p>
        </p:txBody>
      </p:sp>
      <p:cxnSp>
        <p:nvCxnSpPr>
          <p:cNvPr id="21" name="Straight Arrow Connector 20"/>
          <p:cNvCxnSpPr>
            <a:stCxn id="13" idx="2"/>
            <a:endCxn id="16" idx="0"/>
          </p:cNvCxnSpPr>
          <p:nvPr/>
        </p:nvCxnSpPr>
        <p:spPr bwMode="auto">
          <a:xfrm>
            <a:off x="8390926" y="4053087"/>
            <a:ext cx="1" cy="26852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2" name="Rectangle 21"/>
          <p:cNvSpPr/>
          <p:nvPr/>
        </p:nvSpPr>
        <p:spPr>
          <a:xfrm>
            <a:off x="6648316" y="5236496"/>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 =s</a:t>
            </a:r>
            <a:endParaRPr lang="en-US" sz="900" b="1" dirty="0">
              <a:solidFill>
                <a:schemeClr val="tx1"/>
              </a:solidFill>
              <a:latin typeface="Tahoma" pitchFamily="34" charset="0"/>
              <a:cs typeface="Times New Roman" charset="0"/>
            </a:endParaRPr>
          </a:p>
        </p:txBody>
      </p:sp>
      <p:sp>
        <p:nvSpPr>
          <p:cNvPr id="23" name="Rectangle 22"/>
          <p:cNvSpPr/>
          <p:nvPr/>
        </p:nvSpPr>
        <p:spPr>
          <a:xfrm>
            <a:off x="7980672" y="4904601"/>
            <a:ext cx="793807" cy="276999"/>
          </a:xfrm>
          <a:prstGeom prst="rect">
            <a:avLst/>
          </a:prstGeom>
        </p:spPr>
        <p:txBody>
          <a:bodyPr wrap="none">
            <a:spAutoFit/>
          </a:bodyPr>
          <a:lstStyle/>
          <a:p>
            <a:pPr algn="ctr"/>
            <a:r>
              <a:rPr lang="en-US" sz="1200" b="1" dirty="0">
                <a:solidFill>
                  <a:srgbClr val="003399"/>
                </a:solidFill>
                <a:latin typeface="Tahoma" pitchFamily="34" charset="0"/>
              </a:rPr>
              <a:t>return s</a:t>
            </a:r>
            <a:endParaRPr lang="ar-EG" sz="1200" b="1" dirty="0">
              <a:solidFill>
                <a:srgbClr val="003399"/>
              </a:solidFill>
              <a:latin typeface="Tahoma" pitchFamily="34" charset="0"/>
            </a:endParaRPr>
          </a:p>
        </p:txBody>
      </p:sp>
      <p:cxnSp>
        <p:nvCxnSpPr>
          <p:cNvPr id="24" name="Straight Arrow Connector 23"/>
          <p:cNvCxnSpPr>
            <a:stCxn id="22" idx="2"/>
            <a:endCxn id="14" idx="0"/>
          </p:cNvCxnSpPr>
          <p:nvPr/>
        </p:nvCxnSpPr>
        <p:spPr bwMode="auto">
          <a:xfrm>
            <a:off x="7132514" y="5579822"/>
            <a:ext cx="11831"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5" name="Rectangle 24"/>
          <p:cNvSpPr/>
          <p:nvPr/>
        </p:nvSpPr>
        <p:spPr>
          <a:xfrm>
            <a:off x="7849224" y="2514600"/>
            <a:ext cx="1056701" cy="276999"/>
          </a:xfrm>
          <a:prstGeom prst="rect">
            <a:avLst/>
          </a:prstGeom>
        </p:spPr>
        <p:txBody>
          <a:bodyPr wrap="none">
            <a:spAutoFit/>
          </a:bodyPr>
          <a:lstStyle/>
          <a:p>
            <a:pPr algn="ctr"/>
            <a:r>
              <a:rPr lang="en-US" sz="1200" b="1" dirty="0">
                <a:solidFill>
                  <a:srgbClr val="003399"/>
                </a:solidFill>
                <a:latin typeface="Tahoma" pitchFamily="34" charset="0"/>
              </a:rPr>
              <a:t>(a =4,b=5)</a:t>
            </a:r>
            <a:endParaRPr lang="ar-EG" sz="1200" b="1" dirty="0">
              <a:solidFill>
                <a:srgbClr val="003399"/>
              </a:solidFill>
              <a:latin typeface="Tahoma" pitchFamily="34" charset="0"/>
            </a:endParaRPr>
          </a:p>
        </p:txBody>
      </p:sp>
      <p:pic>
        <p:nvPicPr>
          <p:cNvPr id="26" name="Picture 25"/>
          <p:cNvPicPr>
            <a:picLocks noChangeAspect="1"/>
          </p:cNvPicPr>
          <p:nvPr/>
        </p:nvPicPr>
        <p:blipFill>
          <a:blip r:embed="rId3"/>
          <a:stretch>
            <a:fillRect/>
          </a:stretch>
        </p:blipFill>
        <p:spPr>
          <a:xfrm>
            <a:off x="6648316" y="1207081"/>
            <a:ext cx="2226811" cy="697919"/>
          </a:xfrm>
          <a:prstGeom prst="rect">
            <a:avLst/>
          </a:prstGeom>
        </p:spPr>
      </p:pic>
    </p:spTree>
    <p:extLst>
      <p:ext uri="{BB962C8B-B14F-4D97-AF65-F5344CB8AC3E}">
        <p14:creationId xmlns:p14="http://schemas.microsoft.com/office/powerpoint/2010/main" val="2544212446"/>
      </p:ext>
    </p:extLst>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3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//Any C++ program must contain a main function.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//This program contains also another function named "sum".</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//Function prototype</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endParaRPr lang="en-US" sz="1400" dirty="0">
              <a:solidFill>
                <a:srgbClr val="0000FF"/>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sum(4, 5);</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x;</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//Function definition</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s =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s;</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p:txBody>
      </p:sp>
      <p:cxnSp>
        <p:nvCxnSpPr>
          <p:cNvPr id="8" name="Straight Arrow Connector 7"/>
          <p:cNvCxnSpPr>
            <a:stCxn id="67" idx="4"/>
            <a:endCxn id="18" idx="0"/>
          </p:cNvCxnSpPr>
          <p:nvPr/>
        </p:nvCxnSpPr>
        <p:spPr bwMode="auto">
          <a:xfrm flipH="1">
            <a:off x="7086217" y="24308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Straight Arrow Connector 10"/>
          <p:cNvCxnSpPr>
            <a:stCxn id="59" idx="4"/>
            <a:endCxn id="60" idx="0"/>
          </p:cNvCxnSpPr>
          <p:nvPr/>
        </p:nvCxnSpPr>
        <p:spPr bwMode="auto">
          <a:xfrm flipH="1">
            <a:off x="8390926" y="3532191"/>
            <a:ext cx="1" cy="277809"/>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hape 13"/>
          <p:cNvCxnSpPr>
            <a:stCxn id="18" idx="3"/>
            <a:endCxn id="59" idx="0"/>
          </p:cNvCxnSpPr>
          <p:nvPr/>
        </p:nvCxnSpPr>
        <p:spPr bwMode="auto">
          <a:xfrm>
            <a:off x="7570414" y="2762463"/>
            <a:ext cx="820513" cy="3617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8" name="Rectangle 17"/>
          <p:cNvSpPr/>
          <p:nvPr/>
        </p:nvSpPr>
        <p:spPr>
          <a:xfrm>
            <a:off x="6602019" y="25908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sum(4,5)</a:t>
            </a:r>
            <a:endParaRPr lang="en-US" sz="900" b="1" dirty="0">
              <a:solidFill>
                <a:schemeClr val="tx1"/>
              </a:solidFill>
              <a:latin typeface="Tahoma" pitchFamily="34" charset="0"/>
              <a:cs typeface="Times New Roman" charset="0"/>
            </a:endParaRPr>
          </a:p>
        </p:txBody>
      </p:sp>
      <p:sp>
        <p:nvSpPr>
          <p:cNvPr id="38" name="Rectangle 37"/>
          <p:cNvSpPr/>
          <p:nvPr/>
        </p:nvSpPr>
        <p:spPr>
          <a:xfrm>
            <a:off x="7926322" y="2934126"/>
            <a:ext cx="948805" cy="1866474"/>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bwMode="auto">
          <a:xfrm>
            <a:off x="8060645" y="3124200"/>
            <a:ext cx="660563" cy="407991"/>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sum(</a:t>
            </a:r>
            <a:r>
              <a:rPr lang="en-US" sz="900" b="1" dirty="0" err="1">
                <a:latin typeface="Tahoma" pitchFamily="34" charset="0"/>
              </a:rPr>
              <a:t>a,b</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0" name="Rectangle 59"/>
          <p:cNvSpPr/>
          <p:nvPr/>
        </p:nvSpPr>
        <p:spPr bwMode="auto">
          <a:xfrm>
            <a:off x="8048025" y="3810000"/>
            <a:ext cx="685801" cy="243087"/>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s = a + b</a:t>
            </a:r>
            <a:endParaRPr lang="ar-EG" sz="900" b="1" dirty="0">
              <a:latin typeface="Tahoma" pitchFamily="34" charset="0"/>
            </a:endParaRPr>
          </a:p>
        </p:txBody>
      </p:sp>
      <p:sp>
        <p:nvSpPr>
          <p:cNvPr id="61" name="Parallelogram 60"/>
          <p:cNvSpPr/>
          <p:nvPr/>
        </p:nvSpPr>
        <p:spPr bwMode="auto">
          <a:xfrm>
            <a:off x="6602019" y="5794246"/>
            <a:ext cx="1084652" cy="243389"/>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x</a:t>
            </a:r>
            <a:endParaRPr lang="ar-EG" sz="900" b="1" dirty="0">
              <a:latin typeface="Tahoma" pitchFamily="34" charset="0"/>
            </a:endParaRPr>
          </a:p>
        </p:txBody>
      </p:sp>
      <p:sp>
        <p:nvSpPr>
          <p:cNvPr id="67" name="Oval 66"/>
          <p:cNvSpPr/>
          <p:nvPr/>
        </p:nvSpPr>
        <p:spPr bwMode="auto">
          <a:xfrm>
            <a:off x="6755936" y="20574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9" name="Oval 68"/>
          <p:cNvSpPr/>
          <p:nvPr/>
        </p:nvSpPr>
        <p:spPr bwMode="auto">
          <a:xfrm>
            <a:off x="8060645" y="4321607"/>
            <a:ext cx="660563" cy="368350"/>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sum()</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91" name="Shape 13"/>
          <p:cNvCxnSpPr>
            <a:stCxn id="69" idx="4"/>
            <a:endCxn id="44" idx="0"/>
          </p:cNvCxnSpPr>
          <p:nvPr/>
        </p:nvCxnSpPr>
        <p:spPr bwMode="auto">
          <a:xfrm rot="5400000">
            <a:off x="7488452" y="4334020"/>
            <a:ext cx="546539" cy="1258413"/>
          </a:xfrm>
          <a:prstGeom prst="bentConnector3">
            <a:avLst>
              <a:gd name="adj1" fmla="val 50000"/>
            </a:avLst>
          </a:prstGeom>
          <a:solidFill>
            <a:schemeClr val="accent1"/>
          </a:solidFill>
          <a:ln w="28575" cap="flat" cmpd="sng" algn="ctr">
            <a:solidFill>
              <a:srgbClr val="003399"/>
            </a:solidFill>
            <a:prstDash val="solid"/>
            <a:miter lim="800000"/>
            <a:headEnd type="none" w="med" len="med"/>
            <a:tailEnd type="arrow"/>
          </a:ln>
          <a:effectLst/>
        </p:spPr>
      </p:cxnSp>
      <p:sp>
        <p:nvSpPr>
          <p:cNvPr id="105" name="Oval 104"/>
          <p:cNvSpPr/>
          <p:nvPr/>
        </p:nvSpPr>
        <p:spPr bwMode="auto">
          <a:xfrm>
            <a:off x="6814063" y="6252059"/>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06" name="Straight Arrow Connector 105"/>
          <p:cNvCxnSpPr>
            <a:stCxn id="61" idx="4"/>
            <a:endCxn id="105" idx="0"/>
          </p:cNvCxnSpPr>
          <p:nvPr/>
        </p:nvCxnSpPr>
        <p:spPr bwMode="auto">
          <a:xfrm>
            <a:off x="7144345" y="6037635"/>
            <a:ext cx="0"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11" name="Rectangle 110"/>
          <p:cNvSpPr/>
          <p:nvPr/>
        </p:nvSpPr>
        <p:spPr>
          <a:xfrm>
            <a:off x="6574343" y="3412867"/>
            <a:ext cx="1042368" cy="1384995"/>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nchor="ctr">
            <a:spAutoFit/>
          </a:bodyPr>
          <a:lstStyle/>
          <a:p>
            <a:pPr algn="ctr"/>
            <a:r>
              <a:rPr lang="en-US" sz="1200" dirty="0">
                <a:ln w="0"/>
                <a:solidFill>
                  <a:srgbClr val="003399"/>
                </a:solidFill>
                <a:effectLst>
                  <a:outerShdw blurRad="38100" dist="25400" dir="5400000" algn="ctr" rotWithShape="0">
                    <a:srgbClr val="6E747A">
                      <a:alpha val="43000"/>
                    </a:srgbClr>
                  </a:outerShdw>
                </a:effectLst>
              </a:rPr>
              <a:t>Here, main() function is waiting until sum() function ends</a:t>
            </a:r>
          </a:p>
        </p:txBody>
      </p:sp>
      <p:cxnSp>
        <p:nvCxnSpPr>
          <p:cNvPr id="32" name="Straight Arrow Connector 31"/>
          <p:cNvCxnSpPr>
            <a:stCxn id="60" idx="2"/>
            <a:endCxn id="69" idx="0"/>
          </p:cNvCxnSpPr>
          <p:nvPr/>
        </p:nvCxnSpPr>
        <p:spPr bwMode="auto">
          <a:xfrm>
            <a:off x="8390926" y="4053087"/>
            <a:ext cx="1" cy="26852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44" name="Rectangle 43"/>
          <p:cNvSpPr/>
          <p:nvPr/>
        </p:nvSpPr>
        <p:spPr>
          <a:xfrm>
            <a:off x="6648316" y="5236496"/>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 =s</a:t>
            </a:r>
            <a:endParaRPr lang="en-US" sz="900" b="1" dirty="0">
              <a:solidFill>
                <a:schemeClr val="tx1"/>
              </a:solidFill>
              <a:latin typeface="Tahoma" pitchFamily="34" charset="0"/>
              <a:cs typeface="Times New Roman" charset="0"/>
            </a:endParaRPr>
          </a:p>
        </p:txBody>
      </p:sp>
      <p:sp>
        <p:nvSpPr>
          <p:cNvPr id="33" name="Rectangle 32"/>
          <p:cNvSpPr/>
          <p:nvPr/>
        </p:nvSpPr>
        <p:spPr>
          <a:xfrm>
            <a:off x="7980672" y="4904601"/>
            <a:ext cx="793807" cy="276999"/>
          </a:xfrm>
          <a:prstGeom prst="rect">
            <a:avLst/>
          </a:prstGeom>
        </p:spPr>
        <p:txBody>
          <a:bodyPr wrap="none">
            <a:spAutoFit/>
          </a:bodyPr>
          <a:lstStyle/>
          <a:p>
            <a:pPr algn="ctr"/>
            <a:r>
              <a:rPr lang="en-US" sz="1200" b="1" dirty="0">
                <a:solidFill>
                  <a:srgbClr val="003399"/>
                </a:solidFill>
                <a:latin typeface="Tahoma" pitchFamily="34" charset="0"/>
              </a:rPr>
              <a:t>return s</a:t>
            </a:r>
            <a:endParaRPr lang="ar-EG" sz="1200" b="1" dirty="0">
              <a:solidFill>
                <a:srgbClr val="003399"/>
              </a:solidFill>
              <a:latin typeface="Tahoma" pitchFamily="34" charset="0"/>
            </a:endParaRPr>
          </a:p>
        </p:txBody>
      </p:sp>
      <p:cxnSp>
        <p:nvCxnSpPr>
          <p:cNvPr id="49" name="Straight Arrow Connector 48"/>
          <p:cNvCxnSpPr>
            <a:stCxn id="44" idx="2"/>
            <a:endCxn id="61" idx="0"/>
          </p:cNvCxnSpPr>
          <p:nvPr/>
        </p:nvCxnSpPr>
        <p:spPr bwMode="auto">
          <a:xfrm>
            <a:off x="7132514" y="5579822"/>
            <a:ext cx="11831"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56" name="Rectangle 55"/>
          <p:cNvSpPr/>
          <p:nvPr/>
        </p:nvSpPr>
        <p:spPr>
          <a:xfrm>
            <a:off x="7849224" y="2514600"/>
            <a:ext cx="1056701" cy="276999"/>
          </a:xfrm>
          <a:prstGeom prst="rect">
            <a:avLst/>
          </a:prstGeom>
        </p:spPr>
        <p:txBody>
          <a:bodyPr wrap="none">
            <a:spAutoFit/>
          </a:bodyPr>
          <a:lstStyle/>
          <a:p>
            <a:pPr algn="ctr"/>
            <a:r>
              <a:rPr lang="en-US" sz="1200" b="1" dirty="0">
                <a:solidFill>
                  <a:srgbClr val="003399"/>
                </a:solidFill>
                <a:latin typeface="Tahoma" pitchFamily="34" charset="0"/>
              </a:rPr>
              <a:t>(a =4,b=5)</a:t>
            </a:r>
            <a:endParaRPr lang="ar-EG" sz="1200" b="1" dirty="0">
              <a:solidFill>
                <a:srgbClr val="003399"/>
              </a:solidFill>
              <a:latin typeface="Tahoma" pitchFamily="34" charset="0"/>
            </a:endParaRPr>
          </a:p>
        </p:txBody>
      </p:sp>
      <p:pic>
        <p:nvPicPr>
          <p:cNvPr id="52" name="Picture 51"/>
          <p:cNvPicPr>
            <a:picLocks noChangeAspect="1"/>
          </p:cNvPicPr>
          <p:nvPr/>
        </p:nvPicPr>
        <p:blipFill>
          <a:blip r:embed="rId3"/>
          <a:stretch>
            <a:fillRect/>
          </a:stretch>
        </p:blipFill>
        <p:spPr>
          <a:xfrm>
            <a:off x="6648316" y="1207081"/>
            <a:ext cx="2226811" cy="697919"/>
          </a:xfrm>
          <a:prstGeom prst="rect">
            <a:avLst/>
          </a:prstGeom>
        </p:spPr>
      </p:pic>
    </p:spTree>
    <p:extLst>
      <p:ext uri="{BB962C8B-B14F-4D97-AF65-F5344CB8AC3E}">
        <p14:creationId xmlns:p14="http://schemas.microsoft.com/office/powerpoint/2010/main" val="1257968762"/>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3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5"/>
            </a:pPr>
            <a:r>
              <a:rPr lang="en-US" sz="1400" dirty="0">
                <a:solidFill>
                  <a:srgbClr val="008000"/>
                </a:solidFill>
                <a:latin typeface="Consolas" panose="020B0609020204030204" pitchFamily="49" charset="0"/>
              </a:rPr>
              <a:t>//Function prototype</a:t>
            </a:r>
          </a:p>
          <a:p>
            <a:pPr>
              <a:spcBef>
                <a:spcPts val="0"/>
              </a:spcBef>
              <a:buClr>
                <a:srgbClr val="008000"/>
              </a:buClr>
              <a:buSzPct val="100000"/>
              <a:buFont typeface="+mj-lt"/>
              <a:buAutoNum type="arabicPeriod" startAt="5"/>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p>
          <a:p>
            <a:pPr lvl="0">
              <a:spcBef>
                <a:spcPts val="0"/>
              </a:spcBef>
              <a:buClr>
                <a:srgbClr val="008000"/>
              </a:buClr>
              <a:buSzPct val="100000"/>
              <a:buFont typeface="+mj-lt"/>
              <a:buAutoNum type="arabicPeriod" startAt="5"/>
            </a:pPr>
            <a:endParaRPr lang="en-US" sz="1400" dirty="0">
              <a:solidFill>
                <a:srgbClr val="000000"/>
              </a:solidFill>
              <a:latin typeface="Consolas" panose="020B0609020204030204" pitchFamily="49" charset="0"/>
            </a:endParaRP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2514600"/>
            <a:ext cx="6100129" cy="40386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Line 6 shows the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prototype</a:t>
            </a:r>
            <a:r>
              <a:rPr lang="en-US" sz="1400" dirty="0">
                <a:solidFill>
                  <a:schemeClr val="tx1"/>
                </a:solidFill>
              </a:rPr>
              <a:t> of the function sum(). This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prototype</a:t>
            </a:r>
            <a:r>
              <a:rPr lang="en-US" sz="1400" dirty="0">
                <a:solidFill>
                  <a:schemeClr val="tx1"/>
                </a:solidFill>
              </a:rPr>
              <a:t> shows three important parts of the function including the name, input and output data type. </a:t>
            </a:r>
          </a:p>
          <a:p>
            <a:pPr lvl="1" algn="just">
              <a:spcBef>
                <a:spcPts val="600"/>
              </a:spcBef>
            </a:pPr>
            <a:r>
              <a:rPr lang="en-US" sz="1400" dirty="0">
                <a:solidFill>
                  <a:schemeClr val="tx1"/>
                </a:solidFill>
              </a:rPr>
              <a:t>The function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prototype</a:t>
            </a:r>
            <a:r>
              <a:rPr lang="en-US" sz="1400" dirty="0">
                <a:solidFill>
                  <a:schemeClr val="tx1"/>
                </a:solidFill>
              </a:rPr>
              <a:t> is the function header followed be semicolon.</a:t>
            </a:r>
          </a:p>
          <a:p>
            <a:pPr lvl="1" algn="just">
              <a:spcBef>
                <a:spcPts val="600"/>
              </a:spcBef>
            </a:pPr>
            <a:r>
              <a:rPr lang="en-US" sz="1400" dirty="0">
                <a:solidFill>
                  <a:srgbClr val="003399"/>
                </a:solidFill>
              </a:rPr>
              <a:t>Notice in the previous program (64), the function definition of sum() is placed before the main function that contains the function call of sum(). This is because that the compiler must read the definition of the function sum before calling it. The C++ compiler reads the program from the top in order to down. This is why the #include statements must be written in the top of the program, so that the C++ compiler must know first about the functions inside the libraries before using them in the program.</a:t>
            </a:r>
          </a:p>
          <a:p>
            <a:pPr lvl="1" algn="just">
              <a:spcBef>
                <a:spcPts val="600"/>
              </a:spcBef>
            </a:pPr>
            <a:r>
              <a:rPr lang="en-US" sz="1400" dirty="0">
                <a:solidFill>
                  <a:schemeClr val="tx1"/>
                </a:solidFill>
              </a:rPr>
              <a:t>In order to avoid writing the function definition before the main function, the function prototype only can be placed before the main function and the whole function then can be placed after the main function.</a:t>
            </a:r>
          </a:p>
        </p:txBody>
      </p:sp>
      <p:cxnSp>
        <p:nvCxnSpPr>
          <p:cNvPr id="6" name="Straight Arrow Connector 5"/>
          <p:cNvCxnSpPr>
            <a:stCxn id="15" idx="4"/>
            <a:endCxn id="10" idx="0"/>
          </p:cNvCxnSpPr>
          <p:nvPr/>
        </p:nvCxnSpPr>
        <p:spPr bwMode="auto">
          <a:xfrm flipH="1">
            <a:off x="7086217" y="24308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8" name="Straight Arrow Connector 7"/>
          <p:cNvCxnSpPr>
            <a:stCxn id="12" idx="4"/>
            <a:endCxn id="13" idx="0"/>
          </p:cNvCxnSpPr>
          <p:nvPr/>
        </p:nvCxnSpPr>
        <p:spPr bwMode="auto">
          <a:xfrm flipH="1">
            <a:off x="8390926" y="3532191"/>
            <a:ext cx="1" cy="277809"/>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9" name="Shape 13"/>
          <p:cNvCxnSpPr>
            <a:stCxn id="10" idx="3"/>
            <a:endCxn id="12" idx="0"/>
          </p:cNvCxnSpPr>
          <p:nvPr/>
        </p:nvCxnSpPr>
        <p:spPr bwMode="auto">
          <a:xfrm>
            <a:off x="7570414" y="2762463"/>
            <a:ext cx="820513" cy="3617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0" name="Rectangle 9"/>
          <p:cNvSpPr/>
          <p:nvPr/>
        </p:nvSpPr>
        <p:spPr>
          <a:xfrm>
            <a:off x="6602019" y="25908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sum(4,5)</a:t>
            </a:r>
            <a:endParaRPr lang="en-US" sz="900" b="1" dirty="0">
              <a:solidFill>
                <a:schemeClr val="tx1"/>
              </a:solidFill>
              <a:latin typeface="Tahoma" pitchFamily="34" charset="0"/>
              <a:cs typeface="Times New Roman" charset="0"/>
            </a:endParaRPr>
          </a:p>
        </p:txBody>
      </p:sp>
      <p:sp>
        <p:nvSpPr>
          <p:cNvPr id="11" name="Rectangle 10"/>
          <p:cNvSpPr/>
          <p:nvPr/>
        </p:nvSpPr>
        <p:spPr>
          <a:xfrm>
            <a:off x="7926322" y="2934126"/>
            <a:ext cx="948805" cy="1866474"/>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bwMode="auto">
          <a:xfrm>
            <a:off x="8060645" y="3124200"/>
            <a:ext cx="660563" cy="407991"/>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sum(</a:t>
            </a:r>
            <a:r>
              <a:rPr lang="en-US" sz="900" b="1" dirty="0" err="1">
                <a:latin typeface="Tahoma" pitchFamily="34" charset="0"/>
              </a:rPr>
              <a:t>a,b</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13" name="Rectangle 12"/>
          <p:cNvSpPr/>
          <p:nvPr/>
        </p:nvSpPr>
        <p:spPr bwMode="auto">
          <a:xfrm>
            <a:off x="8048025" y="3810000"/>
            <a:ext cx="685801" cy="243087"/>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s = a + b</a:t>
            </a:r>
            <a:endParaRPr lang="ar-EG" sz="900" b="1" dirty="0">
              <a:latin typeface="Tahoma" pitchFamily="34" charset="0"/>
            </a:endParaRPr>
          </a:p>
        </p:txBody>
      </p:sp>
      <p:sp>
        <p:nvSpPr>
          <p:cNvPr id="14" name="Parallelogram 13"/>
          <p:cNvSpPr/>
          <p:nvPr/>
        </p:nvSpPr>
        <p:spPr bwMode="auto">
          <a:xfrm>
            <a:off x="6602019" y="5794246"/>
            <a:ext cx="1084652" cy="243389"/>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x</a:t>
            </a:r>
            <a:endParaRPr lang="ar-EG" sz="900" b="1" dirty="0">
              <a:latin typeface="Tahoma" pitchFamily="34" charset="0"/>
            </a:endParaRPr>
          </a:p>
        </p:txBody>
      </p:sp>
      <p:sp>
        <p:nvSpPr>
          <p:cNvPr id="15" name="Oval 14"/>
          <p:cNvSpPr/>
          <p:nvPr/>
        </p:nvSpPr>
        <p:spPr bwMode="auto">
          <a:xfrm>
            <a:off x="6755936" y="20574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16" name="Oval 15"/>
          <p:cNvSpPr/>
          <p:nvPr/>
        </p:nvSpPr>
        <p:spPr bwMode="auto">
          <a:xfrm>
            <a:off x="8060645" y="4321607"/>
            <a:ext cx="660563" cy="368350"/>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sum()</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7" name="Shape 13"/>
          <p:cNvCxnSpPr>
            <a:stCxn id="16" idx="4"/>
            <a:endCxn id="22" idx="0"/>
          </p:cNvCxnSpPr>
          <p:nvPr/>
        </p:nvCxnSpPr>
        <p:spPr bwMode="auto">
          <a:xfrm rot="5400000">
            <a:off x="7488452" y="4334020"/>
            <a:ext cx="546539" cy="1258413"/>
          </a:xfrm>
          <a:prstGeom prst="bentConnector3">
            <a:avLst>
              <a:gd name="adj1" fmla="val 50000"/>
            </a:avLst>
          </a:prstGeom>
          <a:solidFill>
            <a:schemeClr val="accent1"/>
          </a:solidFill>
          <a:ln w="28575" cap="flat" cmpd="sng" algn="ctr">
            <a:solidFill>
              <a:srgbClr val="003399"/>
            </a:solidFill>
            <a:prstDash val="solid"/>
            <a:miter lim="800000"/>
            <a:headEnd type="none" w="med" len="med"/>
            <a:tailEnd type="arrow"/>
          </a:ln>
          <a:effectLst/>
        </p:spPr>
      </p:cxnSp>
      <p:sp>
        <p:nvSpPr>
          <p:cNvPr id="18" name="Oval 17"/>
          <p:cNvSpPr/>
          <p:nvPr/>
        </p:nvSpPr>
        <p:spPr bwMode="auto">
          <a:xfrm>
            <a:off x="6814063" y="6252059"/>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9" name="Straight Arrow Connector 18"/>
          <p:cNvCxnSpPr>
            <a:stCxn id="14" idx="4"/>
            <a:endCxn id="18" idx="0"/>
          </p:cNvCxnSpPr>
          <p:nvPr/>
        </p:nvCxnSpPr>
        <p:spPr bwMode="auto">
          <a:xfrm>
            <a:off x="7144345" y="6037635"/>
            <a:ext cx="0"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0" name="Rectangle 19"/>
          <p:cNvSpPr/>
          <p:nvPr/>
        </p:nvSpPr>
        <p:spPr>
          <a:xfrm>
            <a:off x="6574343" y="3412867"/>
            <a:ext cx="1042368" cy="1384995"/>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nchor="ctr">
            <a:spAutoFit/>
          </a:bodyPr>
          <a:lstStyle/>
          <a:p>
            <a:pPr algn="ctr"/>
            <a:r>
              <a:rPr lang="en-US" sz="1200" dirty="0">
                <a:ln w="0"/>
                <a:solidFill>
                  <a:srgbClr val="003399"/>
                </a:solidFill>
                <a:effectLst>
                  <a:outerShdw blurRad="38100" dist="25400" dir="5400000" algn="ctr" rotWithShape="0">
                    <a:srgbClr val="6E747A">
                      <a:alpha val="43000"/>
                    </a:srgbClr>
                  </a:outerShdw>
                </a:effectLst>
              </a:rPr>
              <a:t>Here, main() function is waiting until sum() function ends</a:t>
            </a:r>
          </a:p>
        </p:txBody>
      </p:sp>
      <p:cxnSp>
        <p:nvCxnSpPr>
          <p:cNvPr id="21" name="Straight Arrow Connector 20"/>
          <p:cNvCxnSpPr>
            <a:stCxn id="13" idx="2"/>
            <a:endCxn id="16" idx="0"/>
          </p:cNvCxnSpPr>
          <p:nvPr/>
        </p:nvCxnSpPr>
        <p:spPr bwMode="auto">
          <a:xfrm>
            <a:off x="8390926" y="4053087"/>
            <a:ext cx="1" cy="26852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2" name="Rectangle 21"/>
          <p:cNvSpPr/>
          <p:nvPr/>
        </p:nvSpPr>
        <p:spPr>
          <a:xfrm>
            <a:off x="6648316" y="5236496"/>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 =s</a:t>
            </a:r>
            <a:endParaRPr lang="en-US" sz="900" b="1" dirty="0">
              <a:solidFill>
                <a:schemeClr val="tx1"/>
              </a:solidFill>
              <a:latin typeface="Tahoma" pitchFamily="34" charset="0"/>
              <a:cs typeface="Times New Roman" charset="0"/>
            </a:endParaRPr>
          </a:p>
        </p:txBody>
      </p:sp>
      <p:sp>
        <p:nvSpPr>
          <p:cNvPr id="23" name="Rectangle 22"/>
          <p:cNvSpPr/>
          <p:nvPr/>
        </p:nvSpPr>
        <p:spPr>
          <a:xfrm>
            <a:off x="7980672" y="4904601"/>
            <a:ext cx="793807" cy="276999"/>
          </a:xfrm>
          <a:prstGeom prst="rect">
            <a:avLst/>
          </a:prstGeom>
        </p:spPr>
        <p:txBody>
          <a:bodyPr wrap="none">
            <a:spAutoFit/>
          </a:bodyPr>
          <a:lstStyle/>
          <a:p>
            <a:pPr algn="ctr"/>
            <a:r>
              <a:rPr lang="en-US" sz="1200" b="1" dirty="0">
                <a:solidFill>
                  <a:srgbClr val="003399"/>
                </a:solidFill>
                <a:latin typeface="Tahoma" pitchFamily="34" charset="0"/>
              </a:rPr>
              <a:t>return s</a:t>
            </a:r>
            <a:endParaRPr lang="ar-EG" sz="1200" b="1" dirty="0">
              <a:solidFill>
                <a:srgbClr val="003399"/>
              </a:solidFill>
              <a:latin typeface="Tahoma" pitchFamily="34" charset="0"/>
            </a:endParaRPr>
          </a:p>
        </p:txBody>
      </p:sp>
      <p:cxnSp>
        <p:nvCxnSpPr>
          <p:cNvPr id="24" name="Straight Arrow Connector 23"/>
          <p:cNvCxnSpPr>
            <a:stCxn id="22" idx="2"/>
            <a:endCxn id="14" idx="0"/>
          </p:cNvCxnSpPr>
          <p:nvPr/>
        </p:nvCxnSpPr>
        <p:spPr bwMode="auto">
          <a:xfrm>
            <a:off x="7132514" y="5579822"/>
            <a:ext cx="11831"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25" name="Rectangle 24"/>
          <p:cNvSpPr/>
          <p:nvPr/>
        </p:nvSpPr>
        <p:spPr>
          <a:xfrm>
            <a:off x="7849224" y="2514600"/>
            <a:ext cx="1056701" cy="276999"/>
          </a:xfrm>
          <a:prstGeom prst="rect">
            <a:avLst/>
          </a:prstGeom>
        </p:spPr>
        <p:txBody>
          <a:bodyPr wrap="none">
            <a:spAutoFit/>
          </a:bodyPr>
          <a:lstStyle/>
          <a:p>
            <a:pPr algn="ctr"/>
            <a:r>
              <a:rPr lang="en-US" sz="1200" b="1" dirty="0">
                <a:solidFill>
                  <a:srgbClr val="003399"/>
                </a:solidFill>
                <a:latin typeface="Tahoma" pitchFamily="34" charset="0"/>
              </a:rPr>
              <a:t>(a =4,b=5)</a:t>
            </a:r>
            <a:endParaRPr lang="ar-EG" sz="1200" b="1" dirty="0">
              <a:solidFill>
                <a:srgbClr val="003399"/>
              </a:solidFill>
              <a:latin typeface="Tahoma" pitchFamily="34" charset="0"/>
            </a:endParaRPr>
          </a:p>
        </p:txBody>
      </p:sp>
      <p:pic>
        <p:nvPicPr>
          <p:cNvPr id="26" name="Picture 25"/>
          <p:cNvPicPr>
            <a:picLocks noChangeAspect="1"/>
          </p:cNvPicPr>
          <p:nvPr/>
        </p:nvPicPr>
        <p:blipFill>
          <a:blip r:embed="rId3"/>
          <a:stretch>
            <a:fillRect/>
          </a:stretch>
        </p:blipFill>
        <p:spPr>
          <a:xfrm>
            <a:off x="6648316" y="1207081"/>
            <a:ext cx="2226811" cy="697919"/>
          </a:xfrm>
          <a:prstGeom prst="rect">
            <a:avLst/>
          </a:prstGeom>
        </p:spPr>
      </p:pic>
    </p:spTree>
    <p:extLst>
      <p:ext uri="{BB962C8B-B14F-4D97-AF65-F5344CB8AC3E}">
        <p14:creationId xmlns:p14="http://schemas.microsoft.com/office/powerpoint/2010/main" val="4008740984"/>
      </p:ext>
    </p:extLst>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4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cmath</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PI = 3.14;</a:t>
            </a:r>
          </a:p>
          <a:p>
            <a:pPr>
              <a:spcBef>
                <a:spcPts val="1200"/>
              </a:spcBef>
              <a:buClr>
                <a:srgbClr val="008000"/>
              </a:buClr>
              <a:buSzPct val="100000"/>
              <a:buFont typeface="+mj-lt"/>
              <a:buAutoNum type="arabicPeriod"/>
            </a:pPr>
            <a:r>
              <a:rPr lang="en-US" sz="1400" dirty="0">
                <a:solidFill>
                  <a:srgbClr val="008000"/>
                </a:solidFill>
                <a:latin typeface="Consolas" panose="020B0609020204030204" pitchFamily="49" charset="0"/>
              </a:rPr>
              <a:t>//Function "</a:t>
            </a:r>
            <a:r>
              <a:rPr lang="en-US" sz="1400" dirty="0" err="1">
                <a:solidFill>
                  <a:srgbClr val="008000"/>
                </a:solidFill>
                <a:latin typeface="Consolas" panose="020B0609020204030204" pitchFamily="49" charset="0"/>
              </a:rPr>
              <a:t>cArea</a:t>
            </a:r>
            <a:r>
              <a:rPr lang="en-US" sz="1400" dirty="0">
                <a:solidFill>
                  <a:srgbClr val="008000"/>
                </a:solidFill>
                <a:latin typeface="Consolas" panose="020B0609020204030204" pitchFamily="49" charset="0"/>
              </a:rPr>
              <a:t>" prototype, circle Area.</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cArea</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a:t>
            </a:r>
          </a:p>
          <a:p>
            <a:pPr>
              <a:spcBef>
                <a:spcPts val="1200"/>
              </a:spcBef>
              <a:buClr>
                <a:srgbClr val="008000"/>
              </a:buClr>
              <a:buSzPct val="100000"/>
              <a:buFont typeface="+mj-lt"/>
              <a:buAutoNum type="arabicPeriod"/>
            </a:pPr>
            <a:r>
              <a:rPr lang="en-US" sz="1400" dirty="0">
                <a:solidFill>
                  <a:srgbClr val="008000"/>
                </a:solidFill>
                <a:latin typeface="Consolas" panose="020B0609020204030204" pitchFamily="49" charset="0"/>
              </a:rPr>
              <a:t>//Function "main" definition.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float</a:t>
            </a:r>
            <a:r>
              <a:rPr lang="en-US" sz="1400" dirty="0">
                <a:solidFill>
                  <a:srgbClr val="000000"/>
                </a:solidFill>
                <a:latin typeface="Consolas" panose="020B0609020204030204" pitchFamily="49" charset="0"/>
              </a:rPr>
              <a:t> radius;</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the radius of a circle : "</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radius;</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area of the circle is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cArea</a:t>
            </a:r>
            <a:r>
              <a:rPr lang="en-US" sz="1400" dirty="0">
                <a:solidFill>
                  <a:srgbClr val="000000"/>
                </a:solidFill>
                <a:latin typeface="Consolas" panose="020B0609020204030204" pitchFamily="49" charset="0"/>
              </a:rPr>
              <a:t>(radius);</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1200"/>
              </a:spcBef>
              <a:buClr>
                <a:srgbClr val="008000"/>
              </a:buClr>
              <a:buSzPct val="100000"/>
              <a:buFont typeface="+mj-lt"/>
              <a:buAutoNum type="arabicPeriod"/>
            </a:pPr>
            <a:r>
              <a:rPr lang="en-US" sz="1400" dirty="0">
                <a:solidFill>
                  <a:srgbClr val="008000"/>
                </a:solidFill>
                <a:latin typeface="Consolas" panose="020B0609020204030204" pitchFamily="49" charset="0"/>
              </a:rPr>
              <a:t>//Function "</a:t>
            </a:r>
            <a:r>
              <a:rPr lang="en-US" sz="1400" dirty="0" err="1">
                <a:solidFill>
                  <a:srgbClr val="008000"/>
                </a:solidFill>
                <a:latin typeface="Consolas" panose="020B0609020204030204" pitchFamily="49" charset="0"/>
              </a:rPr>
              <a:t>cArea</a:t>
            </a:r>
            <a:r>
              <a:rPr lang="en-US" sz="1400" dirty="0">
                <a:solidFill>
                  <a:srgbClr val="008000"/>
                </a:solidFill>
                <a:latin typeface="Consolas" panose="020B0609020204030204" pitchFamily="49" charset="0"/>
              </a:rPr>
              <a:t>" definition.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cArea</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r</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float</a:t>
            </a:r>
            <a:r>
              <a:rPr lang="en-US" sz="1400" dirty="0">
                <a:solidFill>
                  <a:srgbClr val="000000"/>
                </a:solidFill>
                <a:latin typeface="Consolas" panose="020B0609020204030204" pitchFamily="49" charset="0"/>
              </a:rPr>
              <a:t> area = PI * pow(</a:t>
            </a:r>
            <a:r>
              <a:rPr lang="en-US" sz="1400" dirty="0">
                <a:solidFill>
                  <a:srgbClr val="808080"/>
                </a:solidFill>
                <a:latin typeface="Consolas" panose="020B0609020204030204" pitchFamily="49" charset="0"/>
              </a:rPr>
              <a:t>r</a:t>
            </a:r>
            <a:r>
              <a:rPr lang="en-US" sz="1400" dirty="0">
                <a:solidFill>
                  <a:srgbClr val="000000"/>
                </a:solidFill>
                <a:latin typeface="Consolas" panose="020B0609020204030204" pitchFamily="49" charset="0"/>
              </a:rPr>
              <a:t>, 2);</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area;</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p:txBody>
      </p:sp>
      <p:cxnSp>
        <p:nvCxnSpPr>
          <p:cNvPr id="8" name="Straight Arrow Connector 7"/>
          <p:cNvCxnSpPr>
            <a:stCxn id="25" idx="4"/>
            <a:endCxn id="18" idx="0"/>
          </p:cNvCxnSpPr>
          <p:nvPr/>
        </p:nvCxnSpPr>
        <p:spPr bwMode="auto">
          <a:xfrm>
            <a:off x="7086216" y="2909176"/>
            <a:ext cx="1" cy="23632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Straight Arrow Connector 10"/>
          <p:cNvCxnSpPr>
            <a:stCxn id="59" idx="4"/>
            <a:endCxn id="60" idx="0"/>
          </p:cNvCxnSpPr>
          <p:nvPr/>
        </p:nvCxnSpPr>
        <p:spPr bwMode="auto">
          <a:xfrm>
            <a:off x="8379235" y="4085361"/>
            <a:ext cx="11691" cy="279343"/>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hape 13"/>
          <p:cNvCxnSpPr>
            <a:stCxn id="18" idx="3"/>
            <a:endCxn id="59" idx="0"/>
          </p:cNvCxnSpPr>
          <p:nvPr/>
        </p:nvCxnSpPr>
        <p:spPr bwMode="auto">
          <a:xfrm>
            <a:off x="7570414" y="3317167"/>
            <a:ext cx="808821" cy="360203"/>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8" name="Rectangle 17"/>
          <p:cNvSpPr/>
          <p:nvPr/>
        </p:nvSpPr>
        <p:spPr>
          <a:xfrm>
            <a:off x="6602019" y="3145504"/>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err="1">
                <a:latin typeface="Tahoma" pitchFamily="34" charset="0"/>
              </a:rPr>
              <a:t>cArea</a:t>
            </a:r>
            <a:r>
              <a:rPr lang="en-US" sz="900" b="1" dirty="0">
                <a:latin typeface="Tahoma" pitchFamily="34" charset="0"/>
              </a:rPr>
              <a:t>(radius)</a:t>
            </a:r>
            <a:endParaRPr lang="en-US" sz="900" b="1" dirty="0">
              <a:solidFill>
                <a:schemeClr val="tx1"/>
              </a:solidFill>
              <a:latin typeface="Tahoma" pitchFamily="34" charset="0"/>
              <a:cs typeface="Times New Roman" charset="0"/>
            </a:endParaRPr>
          </a:p>
        </p:txBody>
      </p:sp>
      <p:sp>
        <p:nvSpPr>
          <p:cNvPr id="38" name="Rectangle 37"/>
          <p:cNvSpPr/>
          <p:nvPr/>
        </p:nvSpPr>
        <p:spPr>
          <a:xfrm>
            <a:off x="7926322" y="3488830"/>
            <a:ext cx="948805" cy="1866474"/>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bwMode="auto">
          <a:xfrm>
            <a:off x="8099767" y="3677370"/>
            <a:ext cx="558935" cy="407991"/>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err="1">
                <a:latin typeface="Tahoma" pitchFamily="34" charset="0"/>
              </a:rPr>
              <a:t>cArea</a:t>
            </a:r>
            <a:r>
              <a:rPr lang="en-US" sz="900" b="1" dirty="0">
                <a:latin typeface="Tahoma" pitchFamily="34" charset="0"/>
              </a:rPr>
              <a:t>(r)</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0" name="Rectangle 59"/>
          <p:cNvSpPr/>
          <p:nvPr/>
        </p:nvSpPr>
        <p:spPr bwMode="auto">
          <a:xfrm>
            <a:off x="8048025" y="4364704"/>
            <a:ext cx="685801" cy="243087"/>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area =pi*r</a:t>
            </a:r>
            <a:r>
              <a:rPr lang="en-US" sz="900" b="1" baseline="30000" dirty="0">
                <a:latin typeface="Tahoma" pitchFamily="34" charset="0"/>
              </a:rPr>
              <a:t>2</a:t>
            </a:r>
            <a:endParaRPr lang="ar-EG" sz="900" b="1" baseline="30000" dirty="0">
              <a:latin typeface="Tahoma" pitchFamily="34" charset="0"/>
            </a:endParaRPr>
          </a:p>
        </p:txBody>
      </p:sp>
      <p:sp>
        <p:nvSpPr>
          <p:cNvPr id="61" name="Parallelogram 60"/>
          <p:cNvSpPr/>
          <p:nvPr/>
        </p:nvSpPr>
        <p:spPr bwMode="auto">
          <a:xfrm>
            <a:off x="6602019" y="5794246"/>
            <a:ext cx="1084652" cy="243389"/>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area</a:t>
            </a:r>
            <a:endParaRPr lang="ar-EG" sz="900" b="1" dirty="0">
              <a:latin typeface="Tahoma" pitchFamily="34" charset="0"/>
            </a:endParaRPr>
          </a:p>
        </p:txBody>
      </p:sp>
      <p:sp>
        <p:nvSpPr>
          <p:cNvPr id="67" name="Oval 66"/>
          <p:cNvSpPr/>
          <p:nvPr/>
        </p:nvSpPr>
        <p:spPr bwMode="auto">
          <a:xfrm>
            <a:off x="6755936" y="20574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9" name="Oval 68"/>
          <p:cNvSpPr/>
          <p:nvPr/>
        </p:nvSpPr>
        <p:spPr bwMode="auto">
          <a:xfrm>
            <a:off x="8060645" y="4876311"/>
            <a:ext cx="660563" cy="368350"/>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err="1">
                <a:latin typeface="Tahoma" pitchFamily="34" charset="0"/>
              </a:rPr>
              <a:t>cArea</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91" name="Shape 13"/>
          <p:cNvCxnSpPr>
            <a:stCxn id="69" idx="4"/>
            <a:endCxn id="61" idx="0"/>
          </p:cNvCxnSpPr>
          <p:nvPr/>
        </p:nvCxnSpPr>
        <p:spPr bwMode="auto">
          <a:xfrm rot="5400000">
            <a:off x="7492844" y="4896162"/>
            <a:ext cx="549585" cy="1246582"/>
          </a:xfrm>
          <a:prstGeom prst="bentConnector3">
            <a:avLst>
              <a:gd name="adj1" fmla="val 50000"/>
            </a:avLst>
          </a:prstGeom>
          <a:solidFill>
            <a:schemeClr val="accent1"/>
          </a:solidFill>
          <a:ln w="28575" cap="flat" cmpd="sng" algn="ctr">
            <a:solidFill>
              <a:srgbClr val="003399"/>
            </a:solidFill>
            <a:prstDash val="solid"/>
            <a:miter lim="800000"/>
            <a:headEnd type="none" w="med" len="med"/>
            <a:tailEnd type="arrow"/>
          </a:ln>
          <a:effectLst/>
        </p:spPr>
      </p:cxnSp>
      <p:sp>
        <p:nvSpPr>
          <p:cNvPr id="105" name="Oval 104"/>
          <p:cNvSpPr/>
          <p:nvPr/>
        </p:nvSpPr>
        <p:spPr bwMode="auto">
          <a:xfrm>
            <a:off x="6814063" y="6252059"/>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06" name="Straight Arrow Connector 105"/>
          <p:cNvCxnSpPr>
            <a:stCxn id="61" idx="4"/>
            <a:endCxn id="105" idx="0"/>
          </p:cNvCxnSpPr>
          <p:nvPr/>
        </p:nvCxnSpPr>
        <p:spPr bwMode="auto">
          <a:xfrm>
            <a:off x="7144345" y="6037635"/>
            <a:ext cx="0" cy="21442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11" name="Rectangle 110"/>
          <p:cNvSpPr/>
          <p:nvPr/>
        </p:nvSpPr>
        <p:spPr>
          <a:xfrm>
            <a:off x="6574342" y="3962400"/>
            <a:ext cx="1130783" cy="1015663"/>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nchor="ctr">
            <a:spAutoFit/>
          </a:bodyPr>
          <a:lstStyle/>
          <a:p>
            <a:pPr algn="ctr"/>
            <a:r>
              <a:rPr lang="en-US" sz="1200" dirty="0">
                <a:ln w="0"/>
                <a:solidFill>
                  <a:srgbClr val="003399"/>
                </a:solidFill>
                <a:effectLst>
                  <a:outerShdw blurRad="38100" dist="25400" dir="5400000" algn="ctr" rotWithShape="0">
                    <a:srgbClr val="6E747A">
                      <a:alpha val="43000"/>
                    </a:srgbClr>
                  </a:outerShdw>
                </a:effectLst>
              </a:rPr>
              <a:t>Here, main() function is waiting until </a:t>
            </a:r>
            <a:r>
              <a:rPr lang="en-US" sz="1200" dirty="0" err="1">
                <a:ln w="0"/>
                <a:solidFill>
                  <a:srgbClr val="003399"/>
                </a:solidFill>
                <a:effectLst>
                  <a:outerShdw blurRad="38100" dist="25400" dir="5400000" algn="ctr" rotWithShape="0">
                    <a:srgbClr val="6E747A">
                      <a:alpha val="43000"/>
                    </a:srgbClr>
                  </a:outerShdw>
                </a:effectLst>
              </a:rPr>
              <a:t>cArea</a:t>
            </a:r>
            <a:r>
              <a:rPr lang="en-US" sz="1200" dirty="0">
                <a:ln w="0"/>
                <a:solidFill>
                  <a:srgbClr val="003399"/>
                </a:solidFill>
                <a:effectLst>
                  <a:outerShdw blurRad="38100" dist="25400" dir="5400000" algn="ctr" rotWithShape="0">
                    <a:srgbClr val="6E747A">
                      <a:alpha val="43000"/>
                    </a:srgbClr>
                  </a:outerShdw>
                </a:effectLst>
              </a:rPr>
              <a:t>(radius) function ends</a:t>
            </a:r>
          </a:p>
        </p:txBody>
      </p:sp>
      <p:cxnSp>
        <p:nvCxnSpPr>
          <p:cNvPr id="32" name="Straight Arrow Connector 31"/>
          <p:cNvCxnSpPr>
            <a:stCxn id="60" idx="2"/>
            <a:endCxn id="69" idx="0"/>
          </p:cNvCxnSpPr>
          <p:nvPr/>
        </p:nvCxnSpPr>
        <p:spPr bwMode="auto">
          <a:xfrm>
            <a:off x="8390926" y="4607791"/>
            <a:ext cx="1" cy="26852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33" name="Rectangle 32"/>
          <p:cNvSpPr/>
          <p:nvPr/>
        </p:nvSpPr>
        <p:spPr>
          <a:xfrm>
            <a:off x="7849227" y="5459305"/>
            <a:ext cx="1056700" cy="276999"/>
          </a:xfrm>
          <a:prstGeom prst="rect">
            <a:avLst/>
          </a:prstGeom>
        </p:spPr>
        <p:txBody>
          <a:bodyPr wrap="none">
            <a:spAutoFit/>
          </a:bodyPr>
          <a:lstStyle/>
          <a:p>
            <a:pPr algn="ctr"/>
            <a:r>
              <a:rPr lang="en-US" sz="1200" b="1" dirty="0">
                <a:solidFill>
                  <a:srgbClr val="003399"/>
                </a:solidFill>
                <a:latin typeface="Tahoma" pitchFamily="34" charset="0"/>
              </a:rPr>
              <a:t>return area</a:t>
            </a:r>
            <a:endParaRPr lang="ar-EG" sz="1200" b="1" dirty="0">
              <a:solidFill>
                <a:srgbClr val="003399"/>
              </a:solidFill>
              <a:latin typeface="Tahoma" pitchFamily="34" charset="0"/>
            </a:endParaRPr>
          </a:p>
        </p:txBody>
      </p:sp>
      <p:sp>
        <p:nvSpPr>
          <p:cNvPr id="56" name="Rectangle 55"/>
          <p:cNvSpPr/>
          <p:nvPr/>
        </p:nvSpPr>
        <p:spPr>
          <a:xfrm>
            <a:off x="7878878" y="3069304"/>
            <a:ext cx="997389" cy="276999"/>
          </a:xfrm>
          <a:prstGeom prst="rect">
            <a:avLst/>
          </a:prstGeom>
        </p:spPr>
        <p:txBody>
          <a:bodyPr wrap="none">
            <a:spAutoFit/>
          </a:bodyPr>
          <a:lstStyle/>
          <a:p>
            <a:pPr algn="ctr"/>
            <a:r>
              <a:rPr lang="en-US" sz="1200" b="1" dirty="0">
                <a:solidFill>
                  <a:srgbClr val="003399"/>
                </a:solidFill>
                <a:latin typeface="Tahoma" pitchFamily="34" charset="0"/>
              </a:rPr>
              <a:t>(r=radius)</a:t>
            </a:r>
            <a:endParaRPr lang="ar-EG" sz="1200" b="1" dirty="0">
              <a:solidFill>
                <a:srgbClr val="003399"/>
              </a:solidFill>
              <a:latin typeface="Tahoma" pitchFamily="34" charset="0"/>
            </a:endParaRPr>
          </a:p>
        </p:txBody>
      </p:sp>
      <p:sp>
        <p:nvSpPr>
          <p:cNvPr id="25" name="Parallelogram 24"/>
          <p:cNvSpPr/>
          <p:nvPr/>
        </p:nvSpPr>
        <p:spPr bwMode="auto">
          <a:xfrm>
            <a:off x="6572954" y="2661402"/>
            <a:ext cx="1026523" cy="247774"/>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Get radius</a:t>
            </a:r>
            <a:endParaRPr lang="ar-EG" sz="900" b="1" dirty="0">
              <a:latin typeface="Tahoma" pitchFamily="34" charset="0"/>
            </a:endParaRPr>
          </a:p>
        </p:txBody>
      </p:sp>
      <p:cxnSp>
        <p:nvCxnSpPr>
          <p:cNvPr id="31" name="Straight Arrow Connector 30"/>
          <p:cNvCxnSpPr>
            <a:stCxn id="67" idx="4"/>
            <a:endCxn id="25" idx="0"/>
          </p:cNvCxnSpPr>
          <p:nvPr/>
        </p:nvCxnSpPr>
        <p:spPr bwMode="auto">
          <a:xfrm flipH="1">
            <a:off x="7086216" y="2430882"/>
            <a:ext cx="2" cy="23052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pic>
        <p:nvPicPr>
          <p:cNvPr id="34" name="Picture 33"/>
          <p:cNvPicPr>
            <a:picLocks noChangeAspect="1"/>
          </p:cNvPicPr>
          <p:nvPr/>
        </p:nvPicPr>
        <p:blipFill>
          <a:blip r:embed="rId3"/>
          <a:stretch>
            <a:fillRect/>
          </a:stretch>
        </p:blipFill>
        <p:spPr>
          <a:xfrm>
            <a:off x="6170239" y="1191294"/>
            <a:ext cx="2800350" cy="771836"/>
          </a:xfrm>
          <a:prstGeom prst="rect">
            <a:avLst/>
          </a:prstGeom>
        </p:spPr>
      </p:pic>
    </p:spTree>
    <p:extLst>
      <p:ext uri="{BB962C8B-B14F-4D97-AF65-F5344CB8AC3E}">
        <p14:creationId xmlns:p14="http://schemas.microsoft.com/office/powerpoint/2010/main" val="2334822361"/>
      </p:ext>
    </p:extLst>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solidFill>
                  <a:srgbClr val="002060"/>
                </a:solidFill>
                <a:latin typeface="Imprint MT Shadow" pitchFamily="82" charset="0"/>
              </a:rPr>
              <a:t>Introduction to </a:t>
            </a:r>
            <a:r>
              <a:rPr lang="en-US" sz="3600" b="1">
                <a:solidFill>
                  <a:srgbClr val="002060"/>
                </a:solidFill>
                <a:latin typeface="Imprint MT Shadow" pitchFamily="82" charset="0"/>
              </a:rPr>
              <a:t>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endParaRPr lang="en-US"/>
          </a:p>
        </p:txBody>
      </p:sp>
      <p:sp>
        <p:nvSpPr>
          <p:cNvPr id="3" name="Content Placeholder 2"/>
          <p:cNvSpPr>
            <a:spLocks noGrp="1"/>
          </p:cNvSpPr>
          <p:nvPr>
            <p:ph idx="1"/>
          </p:nvPr>
        </p:nvSpPr>
        <p:spPr>
          <a:xfrm>
            <a:off x="1182688" y="1981200"/>
            <a:ext cx="6742111" cy="4267200"/>
          </a:xfrm>
        </p:spPr>
        <p:txBody>
          <a:bodyPr>
            <a:normAutofit fontScale="77500" lnSpcReduction="20000"/>
          </a:bodyPr>
          <a:lstStyle/>
          <a:p>
            <a:pPr algn="just">
              <a:lnSpc>
                <a:spcPct val="120000"/>
              </a:lnSpc>
              <a:spcBef>
                <a:spcPts val="0"/>
              </a:spcBef>
            </a:pPr>
            <a:r>
              <a:rPr lang="en-US" sz="1600" u="sng" dirty="0"/>
              <a:t>Module Title</a:t>
            </a:r>
            <a:r>
              <a:rPr lang="en-US" sz="1600" dirty="0"/>
              <a:t>: </a:t>
            </a:r>
          </a:p>
          <a:p>
            <a:pPr lvl="1" algn="just">
              <a:lnSpc>
                <a:spcPct val="120000"/>
              </a:lnSpc>
              <a:spcBef>
                <a:spcPts val="0"/>
              </a:spcBef>
            </a:pPr>
            <a:r>
              <a:rPr lang="en-US" sz="1400" dirty="0"/>
              <a:t>Introduction to Programming and Problem Solving</a:t>
            </a:r>
            <a:endParaRPr lang="en-US" sz="1200" dirty="0"/>
          </a:p>
          <a:p>
            <a:pPr algn="just">
              <a:lnSpc>
                <a:spcPct val="120000"/>
              </a:lnSpc>
              <a:spcBef>
                <a:spcPts val="0"/>
              </a:spcBef>
            </a:pPr>
            <a:r>
              <a:rPr lang="en-US" sz="1600" u="sng" dirty="0"/>
              <a:t>Module Regulation</a:t>
            </a:r>
            <a:r>
              <a:rPr lang="en-US" sz="1600" dirty="0"/>
              <a:t>: </a:t>
            </a:r>
          </a:p>
          <a:p>
            <a:pPr lvl="1" algn="just">
              <a:lnSpc>
                <a:spcPct val="120000"/>
              </a:lnSpc>
              <a:spcBef>
                <a:spcPts val="0"/>
              </a:spcBef>
            </a:pPr>
            <a:r>
              <a:rPr lang="en-US" sz="1400" dirty="0"/>
              <a:t>This module is not condonable, means that students pass the module only if the mark is greater than 40.</a:t>
            </a:r>
          </a:p>
          <a:p>
            <a:pPr lvl="1" algn="just">
              <a:lnSpc>
                <a:spcPct val="120000"/>
              </a:lnSpc>
              <a:spcBef>
                <a:spcPts val="0"/>
              </a:spcBef>
            </a:pPr>
            <a:r>
              <a:rPr lang="en-US" sz="1400" dirty="0"/>
              <a:t>The pass of this module is a must to progress to next year. </a:t>
            </a:r>
            <a:endParaRPr lang="en-US" sz="1600" dirty="0"/>
          </a:p>
          <a:p>
            <a:pPr algn="just">
              <a:lnSpc>
                <a:spcPct val="120000"/>
              </a:lnSpc>
              <a:spcBef>
                <a:spcPts val="0"/>
              </a:spcBef>
            </a:pPr>
            <a:r>
              <a:rPr lang="en-US" sz="1600" u="sng" dirty="0"/>
              <a:t>Module Code</a:t>
            </a:r>
            <a:r>
              <a:rPr lang="en-US" sz="1600" dirty="0"/>
              <a:t>: </a:t>
            </a:r>
          </a:p>
          <a:p>
            <a:pPr lvl="1" algn="just">
              <a:lnSpc>
                <a:spcPct val="120000"/>
              </a:lnSpc>
              <a:spcBef>
                <a:spcPts val="0"/>
              </a:spcBef>
            </a:pPr>
            <a:r>
              <a:rPr lang="en-US" sz="1400" dirty="0"/>
              <a:t>20CSCI02P</a:t>
            </a:r>
            <a:endParaRPr lang="en-US" sz="1600" dirty="0"/>
          </a:p>
          <a:p>
            <a:pPr algn="just">
              <a:lnSpc>
                <a:spcPct val="120000"/>
              </a:lnSpc>
              <a:spcBef>
                <a:spcPts val="0"/>
              </a:spcBef>
            </a:pPr>
            <a:r>
              <a:rPr lang="en-US" sz="1600" u="sng" dirty="0"/>
              <a:t>Assessment</a:t>
            </a:r>
            <a:r>
              <a:rPr lang="en-US" sz="1600" dirty="0"/>
              <a:t>:</a:t>
            </a:r>
          </a:p>
          <a:p>
            <a:pPr marL="800100" lvl="1" indent="-342900" algn="just">
              <a:lnSpc>
                <a:spcPct val="120000"/>
              </a:lnSpc>
              <a:spcBef>
                <a:spcPts val="0"/>
              </a:spcBef>
              <a:buSzPct val="100000"/>
              <a:buFont typeface="+mj-lt"/>
              <a:buAutoNum type="arabicPeriod"/>
            </a:pPr>
            <a:r>
              <a:rPr lang="en-US" sz="1400" dirty="0"/>
              <a:t>In-Lab test 1 carries [15%] of the total mark and aims to develop and assess learning outcomes 1 - 3. It covers lectures 1, 2 and 3 in </a:t>
            </a:r>
            <a:r>
              <a:rPr lang="en-US" sz="1400" dirty="0">
                <a:solidFill>
                  <a:srgbClr val="FF0000"/>
                </a:solidFill>
                <a:effectLst>
                  <a:outerShdw blurRad="38100" dist="38100" dir="2700000" algn="tl">
                    <a:srgbClr val="000000">
                      <a:alpha val="43137"/>
                    </a:srgbClr>
                  </a:outerShdw>
                </a:effectLst>
              </a:rPr>
              <a:t>Week 7</a:t>
            </a:r>
            <a:r>
              <a:rPr lang="en-US" sz="1400" dirty="0"/>
              <a:t>.</a:t>
            </a:r>
            <a:endParaRPr lang="en-US" sz="1400" dirty="0">
              <a:solidFill>
                <a:srgbClr val="FF0000"/>
              </a:solidFill>
              <a:effectLst>
                <a:outerShdw blurRad="38100" dist="38100" dir="2700000" algn="tl">
                  <a:srgbClr val="000000">
                    <a:alpha val="43137"/>
                  </a:srgbClr>
                </a:outerShdw>
              </a:effectLst>
            </a:endParaRPr>
          </a:p>
          <a:p>
            <a:pPr marL="800100" lvl="1" indent="-342900" algn="just">
              <a:lnSpc>
                <a:spcPct val="120000"/>
              </a:lnSpc>
              <a:spcBef>
                <a:spcPts val="0"/>
              </a:spcBef>
              <a:buSzPct val="100000"/>
              <a:buFont typeface="+mj-lt"/>
              <a:buAutoNum type="arabicPeriod"/>
            </a:pPr>
            <a:r>
              <a:rPr lang="en-US" sz="1400" dirty="0"/>
              <a:t>In-Lab test 2 carries [15%] of the total mark and aims to develop and assess learning outcomes 4 - 6. It covers lectures 4, 5 and 6 in </a:t>
            </a:r>
            <a:r>
              <a:rPr lang="en-US" sz="1400" dirty="0">
                <a:solidFill>
                  <a:srgbClr val="FF0000"/>
                </a:solidFill>
                <a:effectLst>
                  <a:outerShdw blurRad="38100" dist="38100" dir="2700000" algn="tl">
                    <a:srgbClr val="000000">
                      <a:alpha val="43137"/>
                    </a:srgbClr>
                  </a:outerShdw>
                </a:effectLst>
              </a:rPr>
              <a:t>Week 12</a:t>
            </a:r>
            <a:r>
              <a:rPr lang="en-US" sz="1400" dirty="0"/>
              <a:t>.</a:t>
            </a:r>
            <a:endParaRPr lang="en-US" sz="1400" dirty="0">
              <a:solidFill>
                <a:srgbClr val="FF0000"/>
              </a:solidFill>
              <a:effectLst>
                <a:outerShdw blurRad="38100" dist="38100" dir="2700000" algn="tl">
                  <a:srgbClr val="000000">
                    <a:alpha val="43137"/>
                  </a:srgbClr>
                </a:outerShdw>
              </a:effectLst>
            </a:endParaRPr>
          </a:p>
          <a:p>
            <a:pPr marL="800100" lvl="1" indent="-342900" algn="just">
              <a:lnSpc>
                <a:spcPct val="120000"/>
              </a:lnSpc>
              <a:spcBef>
                <a:spcPts val="0"/>
              </a:spcBef>
              <a:buSzPct val="100000"/>
              <a:buFont typeface="+mj-lt"/>
              <a:buAutoNum type="arabicPeriod"/>
            </a:pPr>
            <a:r>
              <a:rPr lang="en-US" sz="1600" dirty="0"/>
              <a:t>One In-class quiz of [10%] in </a:t>
            </a:r>
            <a:r>
              <a:rPr lang="en-US" sz="1600" dirty="0">
                <a:solidFill>
                  <a:srgbClr val="FF0000"/>
                </a:solidFill>
                <a:effectLst>
                  <a:outerShdw blurRad="38100" dist="38100" dir="2700000" algn="tl">
                    <a:srgbClr val="000000">
                      <a:alpha val="43137"/>
                    </a:srgbClr>
                  </a:outerShdw>
                </a:effectLst>
              </a:rPr>
              <a:t>Week 6 </a:t>
            </a:r>
            <a:r>
              <a:rPr lang="en-US" sz="1600" dirty="0"/>
              <a:t>and 10 quizzes in in </a:t>
            </a:r>
            <a:r>
              <a:rPr lang="en-US" sz="1600" dirty="0">
                <a:solidFill>
                  <a:srgbClr val="FF0000"/>
                </a:solidFill>
                <a:effectLst>
                  <a:outerShdw blurRad="38100" dist="38100" dir="2700000" algn="tl">
                    <a:srgbClr val="000000">
                      <a:alpha val="43137"/>
                    </a:srgbClr>
                  </a:outerShdw>
                </a:effectLst>
              </a:rPr>
              <a:t>Al</a:t>
            </a:r>
            <a:r>
              <a:rPr lang="en-US" dirty="0">
                <a:solidFill>
                  <a:srgbClr val="FF0000"/>
                </a:solidFill>
                <a:effectLst>
                  <a:outerShdw blurRad="38100" dist="38100" dir="2700000" algn="tl">
                    <a:srgbClr val="000000">
                      <a:alpha val="43137"/>
                    </a:srgbClr>
                  </a:outerShdw>
                </a:effectLst>
              </a:rPr>
              <a:t>l W</a:t>
            </a:r>
            <a:r>
              <a:rPr lang="en-US" sz="1600" dirty="0">
                <a:solidFill>
                  <a:srgbClr val="FF0000"/>
                </a:solidFill>
                <a:effectLst>
                  <a:outerShdw blurRad="38100" dist="38100" dir="2700000" algn="tl">
                    <a:srgbClr val="000000">
                      <a:alpha val="43137"/>
                    </a:srgbClr>
                  </a:outerShdw>
                </a:effectLst>
              </a:rPr>
              <a:t>eeks </a:t>
            </a:r>
            <a:r>
              <a:rPr lang="en-US" sz="1600" dirty="0"/>
              <a:t>[best 5 quizzes are considered] of 10%</a:t>
            </a:r>
          </a:p>
          <a:p>
            <a:pPr marL="800100" lvl="1" indent="-342900" algn="just">
              <a:lnSpc>
                <a:spcPct val="120000"/>
              </a:lnSpc>
              <a:spcBef>
                <a:spcPts val="0"/>
              </a:spcBef>
              <a:buSzPct val="100000"/>
              <a:buFont typeface="+mj-lt"/>
              <a:buAutoNum type="arabicPeriod"/>
            </a:pPr>
            <a:r>
              <a:rPr lang="en-US" sz="1600" dirty="0"/>
              <a:t>Final examination carries 50% of the total mark and assesses learning outcomes 1 - 6.</a:t>
            </a:r>
          </a:p>
          <a:p>
            <a:pPr algn="just">
              <a:lnSpc>
                <a:spcPct val="120000"/>
              </a:lnSpc>
              <a:spcBef>
                <a:spcPts val="0"/>
              </a:spcBef>
            </a:pPr>
            <a:r>
              <a:rPr lang="en-US" sz="1600" u="sng" dirty="0"/>
              <a:t>Text Book</a:t>
            </a:r>
            <a:r>
              <a:rPr lang="en-US" sz="1600" dirty="0"/>
              <a:t>: </a:t>
            </a:r>
          </a:p>
          <a:p>
            <a:pPr lvl="1" algn="just">
              <a:lnSpc>
                <a:spcPct val="120000"/>
              </a:lnSpc>
              <a:spcBef>
                <a:spcPts val="0"/>
              </a:spcBef>
            </a:pPr>
            <a:r>
              <a:rPr lang="en-GB" sz="1400" dirty="0"/>
              <a:t>Tony Gaddis, "</a:t>
            </a:r>
            <a:r>
              <a:rPr lang="en-GB" sz="1400" dirty="0">
                <a:solidFill>
                  <a:srgbClr val="000099"/>
                </a:solidFill>
              </a:rPr>
              <a:t>Starting Out with C++: From control structures through objects</a:t>
            </a:r>
            <a:r>
              <a:rPr lang="en-GB" sz="1400" dirty="0"/>
              <a:t>", 7th Edition, Pearson, 2012. </a:t>
            </a:r>
          </a:p>
          <a:p>
            <a:pPr lvl="1" algn="just">
              <a:lnSpc>
                <a:spcPct val="120000"/>
              </a:lnSpc>
              <a:spcBef>
                <a:spcPts val="0"/>
              </a:spcBef>
            </a:pPr>
            <a:r>
              <a:rPr lang="en-US" sz="1400" dirty="0"/>
              <a:t>Nell Dale, Charles C. Weems, "Programming and Problem Solving with C++, 4th Edition", Jones and Bartlett Publishers, Sudbury, MA, 2004, 1100 pp.</a:t>
            </a:r>
          </a:p>
          <a:p>
            <a:endParaRPr lang="en-US" sz="1400" dirty="0"/>
          </a:p>
        </p:txBody>
      </p:sp>
      <p:sp>
        <p:nvSpPr>
          <p:cNvPr id="4" name="Slide Number Placeholder 3"/>
          <p:cNvSpPr>
            <a:spLocks noGrp="1"/>
          </p:cNvSpPr>
          <p:nvPr>
            <p:ph type="sldNum" sz="quarter" idx="12"/>
          </p:nvPr>
        </p:nvSpPr>
        <p:spPr/>
        <p:txBody>
          <a:bodyPr/>
          <a:lstStyle/>
          <a:p>
            <a:pPr>
              <a:defRPr/>
            </a:pPr>
            <a:fld id="{1EB90CF4-1310-45E7-8318-E943539E770D}" type="slidenum">
              <a:rPr lang="en-US" smtClean="0"/>
              <a:pPr>
                <a:defRPr/>
              </a:pPr>
              <a:t>2</a:t>
            </a:fld>
            <a:endParaRPr lang="en-US"/>
          </a:p>
        </p:txBody>
      </p:sp>
      <p:pic>
        <p:nvPicPr>
          <p:cNvPr id="5" name="Picture 4" descr="BUE final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29DA41DC-F5EE-48FA-AEB3-DF6C0B7FD009}"/>
              </a:ext>
            </a:extLst>
          </p:cNvPr>
          <p:cNvSpPr txBox="1">
            <a:spLocks/>
          </p:cNvSpPr>
          <p:nvPr/>
        </p:nvSpPr>
        <p:spPr>
          <a:xfrm>
            <a:off x="8631362" y="6478590"/>
            <a:ext cx="512638"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accent1"/>
                </a:solidFill>
                <a:latin typeface="Tahoma" charset="0"/>
                <a:ea typeface="+mn-ea"/>
                <a:cs typeface="Times New Roman" charset="0"/>
              </a:defRPr>
            </a:lvl1pPr>
            <a:lvl2pPr marL="457200" algn="l" rtl="0" fontAlgn="base">
              <a:spcBef>
                <a:spcPct val="0"/>
              </a:spcBef>
              <a:spcAft>
                <a:spcPct val="0"/>
              </a:spcAft>
              <a:defRPr sz="2400" kern="1200">
                <a:solidFill>
                  <a:schemeClr val="tx1"/>
                </a:solidFill>
                <a:latin typeface="Tahoma" charset="0"/>
                <a:ea typeface="+mn-ea"/>
                <a:cs typeface="Times New Roman" charset="0"/>
              </a:defRPr>
            </a:lvl2pPr>
            <a:lvl3pPr marL="914400" algn="l" rtl="0" fontAlgn="base">
              <a:spcBef>
                <a:spcPct val="0"/>
              </a:spcBef>
              <a:spcAft>
                <a:spcPct val="0"/>
              </a:spcAft>
              <a:defRPr sz="2400" kern="1200">
                <a:solidFill>
                  <a:schemeClr val="tx1"/>
                </a:solidFill>
                <a:latin typeface="Tahoma" charset="0"/>
                <a:ea typeface="+mn-ea"/>
                <a:cs typeface="Times New Roman" charset="0"/>
              </a:defRPr>
            </a:lvl3pPr>
            <a:lvl4pPr marL="1371600" algn="l" rtl="0" fontAlgn="base">
              <a:spcBef>
                <a:spcPct val="0"/>
              </a:spcBef>
              <a:spcAft>
                <a:spcPct val="0"/>
              </a:spcAft>
              <a:defRPr sz="2400" kern="1200">
                <a:solidFill>
                  <a:schemeClr val="tx1"/>
                </a:solidFill>
                <a:latin typeface="Tahoma" charset="0"/>
                <a:ea typeface="+mn-ea"/>
                <a:cs typeface="Times New Roman" charset="0"/>
              </a:defRPr>
            </a:lvl4pPr>
            <a:lvl5pPr marL="1828800" algn="l" rtl="0" fontAlgn="base">
              <a:spcBef>
                <a:spcPct val="0"/>
              </a:spcBef>
              <a:spcAft>
                <a:spcPct val="0"/>
              </a:spcAft>
              <a:defRPr sz="2400" kern="1200">
                <a:solidFill>
                  <a:schemeClr val="tx1"/>
                </a:solidFill>
                <a:latin typeface="Tahoma" charset="0"/>
                <a:ea typeface="+mn-ea"/>
                <a:cs typeface="Times New Roman" charset="0"/>
              </a:defRPr>
            </a:lvl5pPr>
            <a:lvl6pPr marL="2286000" algn="l" defTabSz="914400" rtl="0" eaLnBrk="1" latinLnBrk="0" hangingPunct="1">
              <a:defRPr sz="2400" kern="1200">
                <a:solidFill>
                  <a:schemeClr val="tx1"/>
                </a:solidFill>
                <a:latin typeface="Tahoma" charset="0"/>
                <a:ea typeface="+mn-ea"/>
                <a:cs typeface="Times New Roman" charset="0"/>
              </a:defRPr>
            </a:lvl6pPr>
            <a:lvl7pPr marL="2743200" algn="l" defTabSz="914400" rtl="0" eaLnBrk="1" latinLnBrk="0" hangingPunct="1">
              <a:defRPr sz="2400" kern="1200">
                <a:solidFill>
                  <a:schemeClr val="tx1"/>
                </a:solidFill>
                <a:latin typeface="Tahoma" charset="0"/>
                <a:ea typeface="+mn-ea"/>
                <a:cs typeface="Times New Roman" charset="0"/>
              </a:defRPr>
            </a:lvl7pPr>
            <a:lvl8pPr marL="3200400" algn="l" defTabSz="914400" rtl="0" eaLnBrk="1" latinLnBrk="0" hangingPunct="1">
              <a:defRPr sz="2400" kern="1200">
                <a:solidFill>
                  <a:schemeClr val="tx1"/>
                </a:solidFill>
                <a:latin typeface="Tahoma" charset="0"/>
                <a:ea typeface="+mn-ea"/>
                <a:cs typeface="Times New Roman" charset="0"/>
              </a:defRPr>
            </a:lvl8pPr>
            <a:lvl9pPr marL="3657600" algn="l" defTabSz="914400" rtl="0" eaLnBrk="1" latinLnBrk="0" hangingPunct="1">
              <a:defRPr sz="2400" kern="1200">
                <a:solidFill>
                  <a:schemeClr val="tx1"/>
                </a:solidFill>
                <a:latin typeface="Tahoma" charset="0"/>
                <a:ea typeface="+mn-ea"/>
                <a:cs typeface="Times New Roman" charset="0"/>
              </a:defRPr>
            </a:lvl9pPr>
          </a:lstStyle>
          <a:p>
            <a:pPr>
              <a:defRPr/>
            </a:pPr>
            <a:fld id="{1EB90CF4-1310-45E7-8318-E943539E770D}" type="slidenum">
              <a:rPr lang="en-US" smtClean="0">
                <a:solidFill>
                  <a:srgbClr val="000099"/>
                </a:solidFill>
              </a:rPr>
              <a:pPr>
                <a:defRPr/>
              </a:pPr>
              <a:t>2</a:t>
            </a:fld>
            <a:endParaRPr lang="en-US">
              <a:solidFill>
                <a:srgbClr val="000099"/>
              </a:solidFill>
            </a:endParaRPr>
          </a:p>
        </p:txBody>
      </p:sp>
    </p:spTree>
    <p:extLst>
      <p:ext uri="{BB962C8B-B14F-4D97-AF65-F5344CB8AC3E}">
        <p14:creationId xmlns:p14="http://schemas.microsoft.com/office/powerpoint/2010/main" val="2403483523"/>
      </p:ext>
    </p:extLst>
  </p:cSld>
  <p:clrMapOvr>
    <a:masterClrMapping/>
  </p:clrMapOvr>
  <p:transition advTm="2663">
    <p:zoom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5 : Functions in C++</a:t>
            </a:r>
          </a:p>
        </p:txBody>
      </p:sp>
      <p:sp>
        <p:nvSpPr>
          <p:cNvPr id="3" name="Content Placeholder 2"/>
          <p:cNvSpPr>
            <a:spLocks noGrp="1"/>
          </p:cNvSpPr>
          <p:nvPr>
            <p:ph idx="1"/>
          </p:nvPr>
        </p:nvSpPr>
        <p:spPr>
          <a:xfrm>
            <a:off x="609600" y="14478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//This program prints all the prime numbers;</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//Starting from 1 and until a user input 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isPrime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n;</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any number :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"Prime numbers from 1 to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are as follows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nn-NO" sz="1400" dirty="0">
                <a:solidFill>
                  <a:srgbClr val="0000FF"/>
                </a:solidFill>
                <a:latin typeface="Consolas" panose="020B0609020204030204" pitchFamily="49" charset="0"/>
              </a:rPr>
              <a:t>  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1; i &lt; n; i++)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isPrime</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isPrime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bool</a:t>
            </a:r>
            <a:r>
              <a:rPr lang="en-US" sz="1400" dirty="0">
                <a:solidFill>
                  <a:srgbClr val="000000"/>
                </a:solidFill>
                <a:latin typeface="Consolas" panose="020B0609020204030204" pitchFamily="49" charset="0"/>
              </a:rPr>
              <a:t> prime =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nn-NO" sz="1400" dirty="0">
                <a:solidFill>
                  <a:srgbClr val="0000FF"/>
                </a:solidFill>
                <a:latin typeface="Consolas" panose="020B0609020204030204" pitchFamily="49" charset="0"/>
              </a:rPr>
              <a:t>  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2; i &lt; </a:t>
            </a:r>
            <a:r>
              <a:rPr lang="nn-NO" sz="1400" dirty="0">
                <a:solidFill>
                  <a:srgbClr val="808080"/>
                </a:solidFill>
                <a:latin typeface="Consolas" panose="020B0609020204030204" pitchFamily="49" charset="0"/>
              </a:rPr>
              <a:t>x</a:t>
            </a:r>
            <a:r>
              <a:rPr lang="nn-NO" sz="1400" dirty="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 0)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prime =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break</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prime;</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p:txBody>
      </p:sp>
      <p:pic>
        <p:nvPicPr>
          <p:cNvPr id="5" name="Picture 4"/>
          <p:cNvPicPr>
            <a:picLocks noChangeAspect="1"/>
          </p:cNvPicPr>
          <p:nvPr/>
        </p:nvPicPr>
        <p:blipFill>
          <a:blip r:embed="rId3"/>
          <a:stretch>
            <a:fillRect/>
          </a:stretch>
        </p:blipFill>
        <p:spPr>
          <a:xfrm>
            <a:off x="5715000" y="1438275"/>
            <a:ext cx="3048000" cy="5267325"/>
          </a:xfrm>
          <a:prstGeom prst="rect">
            <a:avLst/>
          </a:prstGeom>
        </p:spPr>
      </p:pic>
    </p:spTree>
    <p:extLst>
      <p:ext uri="{BB962C8B-B14F-4D97-AF65-F5344CB8AC3E}">
        <p14:creationId xmlns:p14="http://schemas.microsoft.com/office/powerpoint/2010/main" val="1070704383"/>
      </p:ext>
    </p:extLst>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6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&lt;string&gt;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second(</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str2</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str2</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"second"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first(</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str1</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str1</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"first"</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second(</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"main"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first(</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cxnSp>
        <p:nvCxnSpPr>
          <p:cNvPr id="8" name="Straight Arrow Connector 7"/>
          <p:cNvCxnSpPr>
            <a:stCxn id="25" idx="2"/>
            <a:endCxn id="18" idx="0"/>
          </p:cNvCxnSpPr>
          <p:nvPr/>
        </p:nvCxnSpPr>
        <p:spPr bwMode="auto">
          <a:xfrm>
            <a:off x="5618662" y="2012001"/>
            <a:ext cx="1" cy="17090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Straight Arrow Connector 10"/>
          <p:cNvCxnSpPr>
            <a:stCxn id="59" idx="4"/>
            <a:endCxn id="60" idx="0"/>
          </p:cNvCxnSpPr>
          <p:nvPr/>
        </p:nvCxnSpPr>
        <p:spPr bwMode="auto">
          <a:xfrm flipH="1">
            <a:off x="6924950" y="2998791"/>
            <a:ext cx="1723" cy="18712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hape 13"/>
          <p:cNvCxnSpPr>
            <a:stCxn id="18" idx="3"/>
            <a:endCxn id="59" idx="0"/>
          </p:cNvCxnSpPr>
          <p:nvPr/>
        </p:nvCxnSpPr>
        <p:spPr bwMode="auto">
          <a:xfrm>
            <a:off x="6102860" y="2354564"/>
            <a:ext cx="823813" cy="236236"/>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8" name="Rectangle 17"/>
          <p:cNvSpPr/>
          <p:nvPr/>
        </p:nvSpPr>
        <p:spPr>
          <a:xfrm>
            <a:off x="5134465" y="2182901"/>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first(</a:t>
            </a:r>
            <a:r>
              <a:rPr lang="en-US" sz="900" b="1" dirty="0" err="1">
                <a:latin typeface="Tahoma" pitchFamily="34" charset="0"/>
              </a:rPr>
              <a:t>str</a:t>
            </a:r>
            <a:r>
              <a:rPr lang="en-US" sz="900" b="1" dirty="0">
                <a:latin typeface="Tahoma" pitchFamily="34" charset="0"/>
              </a:rPr>
              <a:t>)</a:t>
            </a:r>
            <a:endParaRPr lang="en-US" sz="900" b="1" dirty="0">
              <a:solidFill>
                <a:schemeClr val="tx1"/>
              </a:solidFill>
              <a:latin typeface="Tahoma" pitchFamily="34" charset="0"/>
              <a:cs typeface="Times New Roman" charset="0"/>
            </a:endParaRPr>
          </a:p>
        </p:txBody>
      </p:sp>
      <p:sp>
        <p:nvSpPr>
          <p:cNvPr id="38" name="Rectangle 37"/>
          <p:cNvSpPr/>
          <p:nvPr/>
        </p:nvSpPr>
        <p:spPr>
          <a:xfrm>
            <a:off x="6381674" y="2424627"/>
            <a:ext cx="1162126" cy="3655602"/>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bwMode="auto">
          <a:xfrm>
            <a:off x="6458257" y="2590800"/>
            <a:ext cx="936832" cy="407991"/>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first(str1)</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0" name="Rectangle 59"/>
          <p:cNvSpPr/>
          <p:nvPr/>
        </p:nvSpPr>
        <p:spPr bwMode="auto">
          <a:xfrm>
            <a:off x="6400800" y="3185913"/>
            <a:ext cx="1048299" cy="243087"/>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err="1">
                <a:latin typeface="Tahoma" pitchFamily="34" charset="0"/>
              </a:rPr>
              <a:t>str</a:t>
            </a:r>
            <a:r>
              <a:rPr lang="en-US" sz="900" b="1" dirty="0">
                <a:latin typeface="Tahoma" pitchFamily="34" charset="0"/>
              </a:rPr>
              <a:t>=str1+”first”</a:t>
            </a:r>
            <a:endParaRPr lang="ar-EG" sz="900" b="1" baseline="30000" dirty="0">
              <a:latin typeface="Tahoma" pitchFamily="34" charset="0"/>
            </a:endParaRPr>
          </a:p>
        </p:txBody>
      </p:sp>
      <p:sp>
        <p:nvSpPr>
          <p:cNvPr id="61" name="Parallelogram 60"/>
          <p:cNvSpPr/>
          <p:nvPr/>
        </p:nvSpPr>
        <p:spPr bwMode="auto">
          <a:xfrm>
            <a:off x="5134465" y="5943600"/>
            <a:ext cx="1084652" cy="243389"/>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t>
            </a:r>
            <a:r>
              <a:rPr lang="en-US" sz="900" b="1" dirty="0" err="1">
                <a:latin typeface="Tahoma" pitchFamily="34" charset="0"/>
              </a:rPr>
              <a:t>str</a:t>
            </a:r>
            <a:endParaRPr lang="ar-EG" sz="900" b="1" dirty="0">
              <a:latin typeface="Tahoma" pitchFamily="34" charset="0"/>
            </a:endParaRPr>
          </a:p>
        </p:txBody>
      </p:sp>
      <p:sp>
        <p:nvSpPr>
          <p:cNvPr id="67" name="Oval 66"/>
          <p:cNvSpPr/>
          <p:nvPr/>
        </p:nvSpPr>
        <p:spPr bwMode="auto">
          <a:xfrm>
            <a:off x="5288382" y="1230827"/>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9" name="Oval 68"/>
          <p:cNvSpPr/>
          <p:nvPr/>
        </p:nvSpPr>
        <p:spPr bwMode="auto">
          <a:xfrm>
            <a:off x="6671697" y="5651450"/>
            <a:ext cx="660563" cy="368350"/>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first()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91" name="Shape 13"/>
          <p:cNvCxnSpPr>
            <a:stCxn id="69" idx="4"/>
            <a:endCxn id="61" idx="0"/>
          </p:cNvCxnSpPr>
          <p:nvPr/>
        </p:nvCxnSpPr>
        <p:spPr bwMode="auto">
          <a:xfrm rot="5400000" flipH="1">
            <a:off x="6301285" y="5319106"/>
            <a:ext cx="76200" cy="1325188"/>
          </a:xfrm>
          <a:prstGeom prst="bentConnector5">
            <a:avLst>
              <a:gd name="adj1" fmla="val -205618"/>
              <a:gd name="adj2" fmla="val 55179"/>
              <a:gd name="adj3" fmla="val 400000"/>
            </a:avLst>
          </a:prstGeom>
          <a:solidFill>
            <a:schemeClr val="accent1"/>
          </a:solidFill>
          <a:ln w="28575" cap="flat" cmpd="sng" algn="ctr">
            <a:solidFill>
              <a:srgbClr val="003399"/>
            </a:solidFill>
            <a:prstDash val="solid"/>
            <a:miter lim="800000"/>
            <a:headEnd type="none" w="med" len="med"/>
            <a:tailEnd type="arrow"/>
          </a:ln>
          <a:effectLst/>
        </p:spPr>
      </p:cxnSp>
      <p:sp>
        <p:nvSpPr>
          <p:cNvPr id="105" name="Oval 104"/>
          <p:cNvSpPr/>
          <p:nvPr/>
        </p:nvSpPr>
        <p:spPr bwMode="auto">
          <a:xfrm>
            <a:off x="5346509" y="6400800"/>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06" name="Straight Arrow Connector 105"/>
          <p:cNvCxnSpPr>
            <a:stCxn id="61" idx="4"/>
            <a:endCxn id="105" idx="0"/>
          </p:cNvCxnSpPr>
          <p:nvPr/>
        </p:nvCxnSpPr>
        <p:spPr bwMode="auto">
          <a:xfrm>
            <a:off x="5676791" y="6186989"/>
            <a:ext cx="0" cy="213811"/>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32" name="Straight Arrow Connector 31"/>
          <p:cNvCxnSpPr>
            <a:stCxn id="60" idx="2"/>
            <a:endCxn id="28" idx="0"/>
          </p:cNvCxnSpPr>
          <p:nvPr/>
        </p:nvCxnSpPr>
        <p:spPr bwMode="auto">
          <a:xfrm flipH="1">
            <a:off x="6924001" y="3429000"/>
            <a:ext cx="949" cy="190074"/>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33" name="Rectangle 32"/>
          <p:cNvSpPr/>
          <p:nvPr/>
        </p:nvSpPr>
        <p:spPr>
          <a:xfrm>
            <a:off x="7916606" y="5361801"/>
            <a:ext cx="925253" cy="276999"/>
          </a:xfrm>
          <a:prstGeom prst="rect">
            <a:avLst/>
          </a:prstGeom>
        </p:spPr>
        <p:txBody>
          <a:bodyPr wrap="none">
            <a:spAutoFit/>
          </a:bodyPr>
          <a:lstStyle/>
          <a:p>
            <a:pPr algn="ctr"/>
            <a:r>
              <a:rPr lang="en-US" sz="1200" b="1" dirty="0">
                <a:solidFill>
                  <a:srgbClr val="003399"/>
                </a:solidFill>
                <a:latin typeface="Tahoma" pitchFamily="34" charset="0"/>
              </a:rPr>
              <a:t>return </a:t>
            </a:r>
            <a:r>
              <a:rPr lang="en-US" sz="1200" b="1" dirty="0" err="1">
                <a:solidFill>
                  <a:srgbClr val="003399"/>
                </a:solidFill>
                <a:latin typeface="Tahoma" pitchFamily="34" charset="0"/>
              </a:rPr>
              <a:t>str</a:t>
            </a:r>
            <a:endParaRPr lang="ar-EG" sz="1200" b="1" dirty="0">
              <a:solidFill>
                <a:srgbClr val="003399"/>
              </a:solidFill>
              <a:latin typeface="Tahoma" pitchFamily="34" charset="0"/>
            </a:endParaRPr>
          </a:p>
        </p:txBody>
      </p:sp>
      <p:sp>
        <p:nvSpPr>
          <p:cNvPr id="56" name="Rectangle 55"/>
          <p:cNvSpPr/>
          <p:nvPr/>
        </p:nvSpPr>
        <p:spPr>
          <a:xfrm>
            <a:off x="6424951" y="2096828"/>
            <a:ext cx="970137" cy="276999"/>
          </a:xfrm>
          <a:prstGeom prst="rect">
            <a:avLst/>
          </a:prstGeom>
        </p:spPr>
        <p:txBody>
          <a:bodyPr wrap="none">
            <a:spAutoFit/>
          </a:bodyPr>
          <a:lstStyle/>
          <a:p>
            <a:pPr algn="ctr"/>
            <a:r>
              <a:rPr lang="en-US" sz="1200" b="1" dirty="0">
                <a:solidFill>
                  <a:srgbClr val="003399"/>
                </a:solidFill>
                <a:latin typeface="Tahoma" pitchFamily="34" charset="0"/>
              </a:rPr>
              <a:t>(str1=</a:t>
            </a:r>
            <a:r>
              <a:rPr lang="en-US" sz="1200" b="1" dirty="0" err="1">
                <a:solidFill>
                  <a:srgbClr val="003399"/>
                </a:solidFill>
                <a:latin typeface="Tahoma" pitchFamily="34" charset="0"/>
              </a:rPr>
              <a:t>str</a:t>
            </a:r>
            <a:r>
              <a:rPr lang="en-US" sz="1200" b="1" dirty="0">
                <a:solidFill>
                  <a:srgbClr val="003399"/>
                </a:solidFill>
                <a:latin typeface="Tahoma" pitchFamily="34" charset="0"/>
              </a:rPr>
              <a:t>)</a:t>
            </a:r>
            <a:endParaRPr lang="ar-EG" sz="1200" b="1" dirty="0">
              <a:solidFill>
                <a:srgbClr val="003399"/>
              </a:solidFill>
              <a:latin typeface="Tahoma" pitchFamily="34" charset="0"/>
            </a:endParaRPr>
          </a:p>
        </p:txBody>
      </p:sp>
      <p:sp>
        <p:nvSpPr>
          <p:cNvPr id="25" name="Rectangle 24"/>
          <p:cNvSpPr/>
          <p:nvPr/>
        </p:nvSpPr>
        <p:spPr bwMode="auto">
          <a:xfrm>
            <a:off x="5105400" y="1764227"/>
            <a:ext cx="1026523" cy="247774"/>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err="1">
                <a:latin typeface="Tahoma" pitchFamily="34" charset="0"/>
              </a:rPr>
              <a:t>str</a:t>
            </a:r>
            <a:r>
              <a:rPr lang="en-US" sz="900" b="1" dirty="0">
                <a:latin typeface="Tahoma" pitchFamily="34" charset="0"/>
              </a:rPr>
              <a:t> = “main”</a:t>
            </a:r>
            <a:endParaRPr lang="ar-EG" sz="900" b="1" dirty="0">
              <a:latin typeface="Tahoma" pitchFamily="34" charset="0"/>
            </a:endParaRPr>
          </a:p>
        </p:txBody>
      </p:sp>
      <p:cxnSp>
        <p:nvCxnSpPr>
          <p:cNvPr id="31" name="Straight Arrow Connector 30"/>
          <p:cNvCxnSpPr>
            <a:stCxn id="67" idx="4"/>
            <a:endCxn id="25" idx="0"/>
          </p:cNvCxnSpPr>
          <p:nvPr/>
        </p:nvCxnSpPr>
        <p:spPr bwMode="auto">
          <a:xfrm flipH="1">
            <a:off x="5618662" y="1604309"/>
            <a:ext cx="2"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pic>
        <p:nvPicPr>
          <p:cNvPr id="4" name="Picture 3"/>
          <p:cNvPicPr>
            <a:picLocks noChangeAspect="1"/>
          </p:cNvPicPr>
          <p:nvPr/>
        </p:nvPicPr>
        <p:blipFill>
          <a:blip r:embed="rId3"/>
          <a:stretch>
            <a:fillRect/>
          </a:stretch>
        </p:blipFill>
        <p:spPr>
          <a:xfrm>
            <a:off x="2479430" y="6186989"/>
            <a:ext cx="2581275" cy="552450"/>
          </a:xfrm>
          <a:prstGeom prst="rect">
            <a:avLst/>
          </a:prstGeom>
        </p:spPr>
      </p:pic>
      <p:sp>
        <p:nvSpPr>
          <p:cNvPr id="28" name="Rectangle 27"/>
          <p:cNvSpPr/>
          <p:nvPr/>
        </p:nvSpPr>
        <p:spPr>
          <a:xfrm>
            <a:off x="6439803" y="3619074"/>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second(</a:t>
            </a:r>
            <a:r>
              <a:rPr lang="en-US" sz="900" b="1" dirty="0" err="1">
                <a:latin typeface="Tahoma" pitchFamily="34" charset="0"/>
              </a:rPr>
              <a:t>str</a:t>
            </a:r>
            <a:r>
              <a:rPr lang="en-US" sz="900" b="1" dirty="0">
                <a:latin typeface="Tahoma" pitchFamily="34" charset="0"/>
              </a:rPr>
              <a:t>)</a:t>
            </a:r>
            <a:endParaRPr lang="en-US" sz="900" b="1" dirty="0">
              <a:solidFill>
                <a:schemeClr val="tx1"/>
              </a:solidFill>
              <a:latin typeface="Tahoma" pitchFamily="34" charset="0"/>
              <a:cs typeface="Times New Roman" charset="0"/>
            </a:endParaRPr>
          </a:p>
        </p:txBody>
      </p:sp>
      <p:cxnSp>
        <p:nvCxnSpPr>
          <p:cNvPr id="35" name="Shape 13"/>
          <p:cNvCxnSpPr>
            <a:stCxn id="28" idx="3"/>
            <a:endCxn id="36" idx="0"/>
          </p:cNvCxnSpPr>
          <p:nvPr/>
        </p:nvCxnSpPr>
        <p:spPr bwMode="auto">
          <a:xfrm>
            <a:off x="7408198" y="3790737"/>
            <a:ext cx="1003311" cy="232499"/>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36" name="Oval 35"/>
          <p:cNvSpPr/>
          <p:nvPr/>
        </p:nvSpPr>
        <p:spPr bwMode="auto">
          <a:xfrm>
            <a:off x="7983817" y="4023236"/>
            <a:ext cx="855383" cy="407991"/>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second(str2)</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42" name="Rectangle 41"/>
          <p:cNvSpPr/>
          <p:nvPr/>
        </p:nvSpPr>
        <p:spPr bwMode="auto">
          <a:xfrm>
            <a:off x="7821044" y="4569287"/>
            <a:ext cx="1170556" cy="257428"/>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err="1">
                <a:latin typeface="Tahoma" pitchFamily="34" charset="0"/>
              </a:rPr>
              <a:t>str</a:t>
            </a:r>
            <a:r>
              <a:rPr lang="en-US" sz="900" b="1" dirty="0">
                <a:latin typeface="Tahoma" pitchFamily="34" charset="0"/>
              </a:rPr>
              <a:t>=str2+”second”</a:t>
            </a:r>
            <a:endParaRPr lang="ar-EG" sz="900" b="1" baseline="30000" dirty="0">
              <a:latin typeface="Tahoma" pitchFamily="34" charset="0"/>
            </a:endParaRPr>
          </a:p>
        </p:txBody>
      </p:sp>
      <p:cxnSp>
        <p:nvCxnSpPr>
          <p:cNvPr id="43" name="Straight Arrow Connector 42"/>
          <p:cNvCxnSpPr>
            <a:stCxn id="36" idx="4"/>
            <a:endCxn id="42" idx="0"/>
          </p:cNvCxnSpPr>
          <p:nvPr/>
        </p:nvCxnSpPr>
        <p:spPr bwMode="auto">
          <a:xfrm flipH="1">
            <a:off x="8406322" y="4431227"/>
            <a:ext cx="5187" cy="138060"/>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46" name="Rectangle 45"/>
          <p:cNvSpPr/>
          <p:nvPr/>
        </p:nvSpPr>
        <p:spPr>
          <a:xfrm>
            <a:off x="7810484" y="3533001"/>
            <a:ext cx="970137" cy="276999"/>
          </a:xfrm>
          <a:prstGeom prst="rect">
            <a:avLst/>
          </a:prstGeom>
        </p:spPr>
        <p:txBody>
          <a:bodyPr wrap="none">
            <a:spAutoFit/>
          </a:bodyPr>
          <a:lstStyle/>
          <a:p>
            <a:pPr algn="ctr"/>
            <a:r>
              <a:rPr lang="en-US" sz="1200" b="1" dirty="0">
                <a:solidFill>
                  <a:srgbClr val="003399"/>
                </a:solidFill>
                <a:latin typeface="Tahoma" pitchFamily="34" charset="0"/>
              </a:rPr>
              <a:t>(str2=</a:t>
            </a:r>
            <a:r>
              <a:rPr lang="en-US" sz="1200" b="1" dirty="0" err="1">
                <a:solidFill>
                  <a:srgbClr val="003399"/>
                </a:solidFill>
                <a:latin typeface="Tahoma" pitchFamily="34" charset="0"/>
              </a:rPr>
              <a:t>str</a:t>
            </a:r>
            <a:r>
              <a:rPr lang="en-US" sz="1200" b="1" dirty="0">
                <a:solidFill>
                  <a:srgbClr val="003399"/>
                </a:solidFill>
                <a:latin typeface="Tahoma" pitchFamily="34" charset="0"/>
              </a:rPr>
              <a:t>)</a:t>
            </a:r>
            <a:endParaRPr lang="ar-EG" sz="1200" b="1" dirty="0">
              <a:solidFill>
                <a:srgbClr val="003399"/>
              </a:solidFill>
              <a:latin typeface="Tahoma" pitchFamily="34" charset="0"/>
            </a:endParaRPr>
          </a:p>
        </p:txBody>
      </p:sp>
      <p:sp>
        <p:nvSpPr>
          <p:cNvPr id="49" name="Oval 48"/>
          <p:cNvSpPr/>
          <p:nvPr/>
        </p:nvSpPr>
        <p:spPr bwMode="auto">
          <a:xfrm>
            <a:off x="8081225" y="4977277"/>
            <a:ext cx="660563" cy="368350"/>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second()</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50" name="Straight Arrow Connector 49"/>
          <p:cNvCxnSpPr>
            <a:stCxn id="42" idx="2"/>
            <a:endCxn id="49" idx="0"/>
          </p:cNvCxnSpPr>
          <p:nvPr/>
        </p:nvCxnSpPr>
        <p:spPr bwMode="auto">
          <a:xfrm>
            <a:off x="8406322" y="4826715"/>
            <a:ext cx="5185" cy="15056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53" name="Shape 13"/>
          <p:cNvCxnSpPr>
            <a:stCxn id="49" idx="4"/>
            <a:endCxn id="69" idx="0"/>
          </p:cNvCxnSpPr>
          <p:nvPr/>
        </p:nvCxnSpPr>
        <p:spPr bwMode="auto">
          <a:xfrm rot="5400000">
            <a:off x="7553832" y="4793774"/>
            <a:ext cx="305823" cy="1409528"/>
          </a:xfrm>
          <a:prstGeom prst="bentConnector3">
            <a:avLst>
              <a:gd name="adj1" fmla="val 26483"/>
            </a:avLst>
          </a:prstGeom>
          <a:solidFill>
            <a:schemeClr val="accent1"/>
          </a:solidFill>
          <a:ln w="28575" cap="flat" cmpd="sng" algn="ctr">
            <a:solidFill>
              <a:srgbClr val="003399"/>
            </a:solidFill>
            <a:prstDash val="solid"/>
            <a:miter lim="800000"/>
            <a:headEnd type="none" w="med" len="med"/>
            <a:tailEnd type="arrow"/>
          </a:ln>
          <a:effectLst/>
        </p:spPr>
      </p:cxnSp>
      <p:sp>
        <p:nvSpPr>
          <p:cNvPr id="45" name="Rectangle 44"/>
          <p:cNvSpPr/>
          <p:nvPr/>
        </p:nvSpPr>
        <p:spPr>
          <a:xfrm>
            <a:off x="5130443" y="2614607"/>
            <a:ext cx="1088674" cy="297227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rgbClr val="003399"/>
                </a:solidFill>
                <a:effectLst>
                  <a:outerShdw blurRad="38100" dist="25400" dir="5400000" algn="ctr" rotWithShape="0">
                    <a:srgbClr val="6E747A">
                      <a:alpha val="43000"/>
                    </a:srgbClr>
                  </a:outerShdw>
                </a:effectLst>
              </a:rPr>
              <a:t>Here, main() function is waiting until first(</a:t>
            </a:r>
            <a:r>
              <a:rPr lang="en-US" sz="1200" dirty="0" err="1">
                <a:ln w="0"/>
                <a:solidFill>
                  <a:srgbClr val="003399"/>
                </a:solidFill>
                <a:effectLst>
                  <a:outerShdw blurRad="38100" dist="25400" dir="5400000" algn="ctr" rotWithShape="0">
                    <a:srgbClr val="6E747A">
                      <a:alpha val="43000"/>
                    </a:srgbClr>
                  </a:outerShdw>
                </a:effectLst>
              </a:rPr>
              <a:t>str</a:t>
            </a:r>
            <a:r>
              <a:rPr lang="en-US" sz="1200" dirty="0">
                <a:ln w="0"/>
                <a:solidFill>
                  <a:srgbClr val="003399"/>
                </a:solidFill>
                <a:effectLst>
                  <a:outerShdw blurRad="38100" dist="25400" dir="5400000" algn="ctr" rotWithShape="0">
                    <a:srgbClr val="6E747A">
                      <a:alpha val="43000"/>
                    </a:srgbClr>
                  </a:outerShdw>
                </a:effectLst>
              </a:rPr>
              <a:t>) function ends</a:t>
            </a:r>
          </a:p>
        </p:txBody>
      </p:sp>
      <p:sp>
        <p:nvSpPr>
          <p:cNvPr id="66" name="Rectangle 65"/>
          <p:cNvSpPr/>
          <p:nvPr/>
        </p:nvSpPr>
        <p:spPr>
          <a:xfrm>
            <a:off x="6248400" y="6172200"/>
            <a:ext cx="925253" cy="276999"/>
          </a:xfrm>
          <a:prstGeom prst="rect">
            <a:avLst/>
          </a:prstGeom>
        </p:spPr>
        <p:txBody>
          <a:bodyPr wrap="none">
            <a:spAutoFit/>
          </a:bodyPr>
          <a:lstStyle/>
          <a:p>
            <a:pPr algn="ctr"/>
            <a:r>
              <a:rPr lang="en-US" sz="1200" b="1" dirty="0">
                <a:solidFill>
                  <a:srgbClr val="003399"/>
                </a:solidFill>
                <a:latin typeface="Tahoma" pitchFamily="34" charset="0"/>
              </a:rPr>
              <a:t>return </a:t>
            </a:r>
            <a:r>
              <a:rPr lang="en-US" sz="1200" b="1" dirty="0" err="1">
                <a:solidFill>
                  <a:srgbClr val="003399"/>
                </a:solidFill>
                <a:latin typeface="Tahoma" pitchFamily="34" charset="0"/>
              </a:rPr>
              <a:t>str</a:t>
            </a:r>
            <a:endParaRPr lang="ar-EG" sz="1200" b="1" dirty="0">
              <a:solidFill>
                <a:srgbClr val="003399"/>
              </a:solidFill>
              <a:latin typeface="Tahoma" pitchFamily="34" charset="0"/>
            </a:endParaRPr>
          </a:p>
        </p:txBody>
      </p:sp>
      <p:sp>
        <p:nvSpPr>
          <p:cNvPr id="73" name="Rectangle 72"/>
          <p:cNvSpPr/>
          <p:nvPr/>
        </p:nvSpPr>
        <p:spPr>
          <a:xfrm>
            <a:off x="6430534" y="4114800"/>
            <a:ext cx="1067219" cy="111600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rgbClr val="003399"/>
                </a:solidFill>
                <a:effectLst>
                  <a:outerShdw blurRad="38100" dist="25400" dir="5400000" algn="ctr" rotWithShape="0">
                    <a:srgbClr val="6E747A">
                      <a:alpha val="43000"/>
                    </a:srgbClr>
                  </a:outerShdw>
                </a:effectLst>
              </a:rPr>
              <a:t>Here, first() function is waiting until second(</a:t>
            </a:r>
            <a:r>
              <a:rPr lang="en-US" sz="1200" dirty="0" err="1">
                <a:ln w="0"/>
                <a:solidFill>
                  <a:srgbClr val="003399"/>
                </a:solidFill>
                <a:effectLst>
                  <a:outerShdw blurRad="38100" dist="25400" dir="5400000" algn="ctr" rotWithShape="0">
                    <a:srgbClr val="6E747A">
                      <a:alpha val="43000"/>
                    </a:srgbClr>
                  </a:outerShdw>
                </a:effectLst>
              </a:rPr>
              <a:t>str</a:t>
            </a:r>
            <a:r>
              <a:rPr lang="en-US" sz="1200" dirty="0">
                <a:ln w="0"/>
                <a:solidFill>
                  <a:srgbClr val="003399"/>
                </a:solidFill>
                <a:effectLst>
                  <a:outerShdw blurRad="38100" dist="25400" dir="5400000" algn="ctr" rotWithShape="0">
                    <a:srgbClr val="6E747A">
                      <a:alpha val="43000"/>
                    </a:srgbClr>
                  </a:outerShdw>
                </a:effectLst>
              </a:rPr>
              <a:t>) function ends</a:t>
            </a:r>
          </a:p>
        </p:txBody>
      </p:sp>
      <p:sp>
        <p:nvSpPr>
          <p:cNvPr id="79" name="Rectangle 78"/>
          <p:cNvSpPr/>
          <p:nvPr/>
        </p:nvSpPr>
        <p:spPr>
          <a:xfrm>
            <a:off x="7772399" y="3860801"/>
            <a:ext cx="1305905" cy="1528545"/>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9403563"/>
      </p:ext>
    </p:extLst>
  </p:cSld>
  <p:clrMapOvr>
    <a:masterClrMapping/>
  </p:clrMapOvr>
  <p:transition>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6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&lt;string&gt;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second(</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str2</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str2</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"second"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first(</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str1</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str1</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"first"</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second(</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FF"/>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"main"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first(</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pic>
        <p:nvPicPr>
          <p:cNvPr id="4" name="Picture 3"/>
          <p:cNvPicPr>
            <a:picLocks noChangeAspect="1"/>
          </p:cNvPicPr>
          <p:nvPr/>
        </p:nvPicPr>
        <p:blipFill>
          <a:blip r:embed="rId3"/>
          <a:stretch>
            <a:fillRect/>
          </a:stretch>
        </p:blipFill>
        <p:spPr>
          <a:xfrm>
            <a:off x="2479430" y="6186989"/>
            <a:ext cx="2581275" cy="552450"/>
          </a:xfrm>
          <a:prstGeom prst="rect">
            <a:avLst/>
          </a:prstGeom>
        </p:spPr>
      </p:pic>
      <p:cxnSp>
        <p:nvCxnSpPr>
          <p:cNvPr id="37" name="Shape 13"/>
          <p:cNvCxnSpPr>
            <a:endCxn id="44" idx="0"/>
          </p:cNvCxnSpPr>
          <p:nvPr/>
        </p:nvCxnSpPr>
        <p:spPr bwMode="auto">
          <a:xfrm rot="5400000" flipH="1" flipV="1">
            <a:off x="2603573" y="4373500"/>
            <a:ext cx="1734433" cy="1100969"/>
          </a:xfrm>
          <a:prstGeom prst="bentConnector4">
            <a:avLst>
              <a:gd name="adj1" fmla="val -702"/>
              <a:gd name="adj2" fmla="val 162088"/>
            </a:avLst>
          </a:prstGeom>
          <a:solidFill>
            <a:schemeClr val="accent1"/>
          </a:solidFill>
          <a:ln w="28575" cap="flat" cmpd="sng" algn="ctr">
            <a:solidFill>
              <a:srgbClr val="003399"/>
            </a:solidFill>
            <a:prstDash val="solid"/>
            <a:miter lim="800000"/>
            <a:headEnd type="none" w="med" len="med"/>
            <a:tailEnd type="arrow"/>
          </a:ln>
          <a:effectLst/>
        </p:spPr>
      </p:cxnSp>
      <p:sp>
        <p:nvSpPr>
          <p:cNvPr id="10" name="Down Arrow 9"/>
          <p:cNvSpPr/>
          <p:nvPr/>
        </p:nvSpPr>
        <p:spPr>
          <a:xfrm rot="5400000">
            <a:off x="3770067" y="2857129"/>
            <a:ext cx="268533" cy="203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5476726">
            <a:off x="3785035" y="3952492"/>
            <a:ext cx="268533" cy="203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hape 13"/>
          <p:cNvCxnSpPr>
            <a:endCxn id="10" idx="0"/>
          </p:cNvCxnSpPr>
          <p:nvPr/>
        </p:nvCxnSpPr>
        <p:spPr bwMode="auto">
          <a:xfrm rot="5400000" flipH="1" flipV="1">
            <a:off x="2751350" y="3251165"/>
            <a:ext cx="1547019" cy="962946"/>
          </a:xfrm>
          <a:prstGeom prst="bentConnector4">
            <a:avLst>
              <a:gd name="adj1" fmla="val 755"/>
              <a:gd name="adj2" fmla="val 197212"/>
            </a:avLst>
          </a:prstGeom>
          <a:solidFill>
            <a:schemeClr val="accent1"/>
          </a:solidFill>
          <a:ln w="28575" cap="flat" cmpd="sng" algn="ctr">
            <a:solidFill>
              <a:srgbClr val="003399"/>
            </a:solidFill>
            <a:prstDash val="solid"/>
            <a:miter lim="800000"/>
            <a:headEnd type="none" w="med" len="med"/>
            <a:tailEnd type="arrow"/>
          </a:ln>
          <a:effectLst/>
        </p:spPr>
      </p:cxnSp>
      <p:sp>
        <p:nvSpPr>
          <p:cNvPr id="62" name="Down Arrow 61"/>
          <p:cNvSpPr/>
          <p:nvPr/>
        </p:nvSpPr>
        <p:spPr>
          <a:xfrm rot="5400000">
            <a:off x="958332" y="3308869"/>
            <a:ext cx="268533" cy="203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rot="5400000">
            <a:off x="958332" y="4604269"/>
            <a:ext cx="268533" cy="203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hape 13"/>
          <p:cNvCxnSpPr>
            <a:stCxn id="62" idx="2"/>
          </p:cNvCxnSpPr>
          <p:nvPr/>
        </p:nvCxnSpPr>
        <p:spPr bwMode="auto">
          <a:xfrm rot="10800000" flipH="1" flipV="1">
            <a:off x="990601" y="3410868"/>
            <a:ext cx="203996" cy="1084932"/>
          </a:xfrm>
          <a:prstGeom prst="bentConnector4">
            <a:avLst>
              <a:gd name="adj1" fmla="val -208581"/>
              <a:gd name="adj2" fmla="val 99918"/>
            </a:avLst>
          </a:prstGeom>
          <a:solidFill>
            <a:schemeClr val="accent1"/>
          </a:solidFill>
          <a:ln w="28575" cap="flat" cmpd="sng" algn="ctr">
            <a:solidFill>
              <a:srgbClr val="003399"/>
            </a:solidFill>
            <a:prstDash val="solid"/>
            <a:miter lim="800000"/>
            <a:headEnd type="none" w="med" len="med"/>
            <a:tailEnd type="arrow"/>
          </a:ln>
          <a:effectLst/>
        </p:spPr>
      </p:cxnSp>
      <p:cxnSp>
        <p:nvCxnSpPr>
          <p:cNvPr id="70" name="Shape 13"/>
          <p:cNvCxnSpPr>
            <a:stCxn id="63" idx="2"/>
          </p:cNvCxnSpPr>
          <p:nvPr/>
        </p:nvCxnSpPr>
        <p:spPr bwMode="auto">
          <a:xfrm rot="10800000" flipH="1" flipV="1">
            <a:off x="990601" y="4706268"/>
            <a:ext cx="203996" cy="1084932"/>
          </a:xfrm>
          <a:prstGeom prst="bentConnector4">
            <a:avLst>
              <a:gd name="adj1" fmla="val -208581"/>
              <a:gd name="adj2" fmla="val 99918"/>
            </a:avLst>
          </a:prstGeom>
          <a:solidFill>
            <a:schemeClr val="accent1"/>
          </a:solidFill>
          <a:ln w="28575" cap="flat" cmpd="sng" algn="ctr">
            <a:solidFill>
              <a:srgbClr val="003399"/>
            </a:solidFill>
            <a:prstDash val="solid"/>
            <a:miter lim="800000"/>
            <a:headEnd type="none" w="med" len="med"/>
            <a:tailEnd type="arrow"/>
          </a:ln>
          <a:effectLst/>
        </p:spPr>
      </p:cxnSp>
      <p:sp>
        <p:nvSpPr>
          <p:cNvPr id="72" name="TextBox 71"/>
          <p:cNvSpPr txBox="1"/>
          <p:nvPr/>
        </p:nvSpPr>
        <p:spPr>
          <a:xfrm>
            <a:off x="3056549" y="5743927"/>
            <a:ext cx="1556836" cy="307777"/>
          </a:xfrm>
          <a:prstGeom prst="rect">
            <a:avLst/>
          </a:prstGeom>
          <a:noFill/>
        </p:spPr>
        <p:txBody>
          <a:bodyPr wrap="none" rtlCol="0">
            <a:spAutoFit/>
          </a:bodyPr>
          <a:lstStyle/>
          <a:p>
            <a:r>
              <a:rPr lang="en-US" sz="1400" b="1" dirty="0">
                <a:solidFill>
                  <a:srgbClr val="003399"/>
                </a:solidFill>
                <a:effectLst>
                  <a:outerShdw blurRad="38100" dist="38100" dir="2700000" algn="tl">
                    <a:srgbClr val="000000">
                      <a:alpha val="43137"/>
                    </a:srgbClr>
                  </a:outerShdw>
                </a:effectLst>
              </a:rPr>
              <a:t>1. Function call</a:t>
            </a:r>
          </a:p>
        </p:txBody>
      </p:sp>
      <p:sp>
        <p:nvSpPr>
          <p:cNvPr id="78" name="TextBox 77"/>
          <p:cNvSpPr txBox="1"/>
          <p:nvPr/>
        </p:nvSpPr>
        <p:spPr>
          <a:xfrm>
            <a:off x="3048000" y="4454369"/>
            <a:ext cx="1556836" cy="307777"/>
          </a:xfrm>
          <a:prstGeom prst="rect">
            <a:avLst/>
          </a:prstGeom>
          <a:noFill/>
        </p:spPr>
        <p:txBody>
          <a:bodyPr wrap="none" rtlCol="0">
            <a:spAutoFit/>
          </a:bodyPr>
          <a:lstStyle/>
          <a:p>
            <a:r>
              <a:rPr lang="en-US" sz="1400" b="1" dirty="0">
                <a:solidFill>
                  <a:srgbClr val="003399"/>
                </a:solidFill>
                <a:effectLst>
                  <a:outerShdw blurRad="38100" dist="38100" dir="2700000" algn="tl">
                    <a:srgbClr val="000000">
                      <a:alpha val="43137"/>
                    </a:srgbClr>
                  </a:outerShdw>
                </a:effectLst>
              </a:rPr>
              <a:t>2. Function call</a:t>
            </a:r>
          </a:p>
        </p:txBody>
      </p:sp>
      <p:sp>
        <p:nvSpPr>
          <p:cNvPr id="80" name="TextBox 79"/>
          <p:cNvSpPr txBox="1"/>
          <p:nvPr/>
        </p:nvSpPr>
        <p:spPr>
          <a:xfrm rot="16200000">
            <a:off x="-33365" y="3700435"/>
            <a:ext cx="978153" cy="307777"/>
          </a:xfrm>
          <a:prstGeom prst="rect">
            <a:avLst/>
          </a:prstGeom>
          <a:noFill/>
        </p:spPr>
        <p:txBody>
          <a:bodyPr wrap="none" rtlCol="0">
            <a:spAutoFit/>
          </a:bodyPr>
          <a:lstStyle/>
          <a:p>
            <a:r>
              <a:rPr lang="en-US" sz="1400" b="1" dirty="0">
                <a:solidFill>
                  <a:srgbClr val="003399"/>
                </a:solidFill>
                <a:effectLst>
                  <a:outerShdw blurRad="38100" dist="38100" dir="2700000" algn="tl">
                    <a:srgbClr val="000000">
                      <a:alpha val="43137"/>
                    </a:srgbClr>
                  </a:outerShdw>
                </a:effectLst>
              </a:rPr>
              <a:t>3. return</a:t>
            </a:r>
          </a:p>
        </p:txBody>
      </p:sp>
      <p:sp>
        <p:nvSpPr>
          <p:cNvPr id="81" name="TextBox 80"/>
          <p:cNvSpPr txBox="1"/>
          <p:nvPr/>
        </p:nvSpPr>
        <p:spPr>
          <a:xfrm rot="16200000">
            <a:off x="-30388" y="5072035"/>
            <a:ext cx="978153" cy="307777"/>
          </a:xfrm>
          <a:prstGeom prst="rect">
            <a:avLst/>
          </a:prstGeom>
          <a:noFill/>
        </p:spPr>
        <p:txBody>
          <a:bodyPr wrap="none" rtlCol="0">
            <a:spAutoFit/>
          </a:bodyPr>
          <a:lstStyle/>
          <a:p>
            <a:r>
              <a:rPr lang="en-US" sz="1400" b="1" dirty="0">
                <a:solidFill>
                  <a:srgbClr val="003399"/>
                </a:solidFill>
                <a:effectLst>
                  <a:outerShdw blurRad="38100" dist="38100" dir="2700000" algn="tl">
                    <a:srgbClr val="000000">
                      <a:alpha val="43137"/>
                    </a:srgbClr>
                  </a:outerShdw>
                </a:effectLst>
              </a:rPr>
              <a:t>4. return</a:t>
            </a:r>
          </a:p>
        </p:txBody>
      </p:sp>
      <p:sp>
        <p:nvSpPr>
          <p:cNvPr id="82" name="Content Placeholder 2"/>
          <p:cNvSpPr txBox="1">
            <a:spLocks/>
          </p:cNvSpPr>
          <p:nvPr/>
        </p:nvSpPr>
        <p:spPr>
          <a:xfrm>
            <a:off x="5060704" y="2286000"/>
            <a:ext cx="3959472" cy="4114800"/>
          </a:xfrm>
          <a:prstGeom prst="rect">
            <a:avLst/>
          </a:prstGeom>
          <a:solidFill>
            <a:schemeClr val="bg1"/>
          </a:solidFill>
          <a:ln>
            <a:solidFill>
              <a:srgbClr val="003399"/>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9250" lvl="1" indent="-349250" algn="just">
              <a:spcBef>
                <a:spcPts val="600"/>
              </a:spcBef>
              <a:buClr>
                <a:srgbClr val="008000"/>
              </a:buClr>
              <a:buSzPct val="100000"/>
              <a:buFont typeface="+mj-lt"/>
              <a:buAutoNum type="arabicPeriod" startAt="13"/>
            </a:pPr>
            <a:r>
              <a:rPr lang="en-US" sz="1400" dirty="0">
                <a:solidFill>
                  <a:schemeClr val="tx1"/>
                </a:solidFill>
              </a:rPr>
              <a:t>The program starts in the main function.</a:t>
            </a:r>
          </a:p>
          <a:p>
            <a:pPr marL="349250" lvl="1" indent="-349250" algn="just">
              <a:spcBef>
                <a:spcPts val="600"/>
              </a:spcBef>
              <a:buClr>
                <a:srgbClr val="008000"/>
              </a:buClr>
              <a:buSzPct val="100000"/>
              <a:buFont typeface="+mj-lt"/>
              <a:buAutoNum type="arabicPeriod" startAt="13"/>
            </a:pPr>
            <a:r>
              <a:rPr lang="en-US" sz="1400" dirty="0">
                <a:solidFill>
                  <a:schemeClr val="tx1"/>
                </a:solidFill>
              </a:rPr>
              <a:t>Defines string </a:t>
            </a:r>
            <a:r>
              <a:rPr lang="en-US" sz="1400" dirty="0" err="1">
                <a:solidFill>
                  <a:schemeClr val="tx1"/>
                </a:solidFill>
              </a:rPr>
              <a:t>str</a:t>
            </a:r>
            <a:r>
              <a:rPr lang="en-US" sz="1400" dirty="0">
                <a:solidFill>
                  <a:schemeClr val="tx1"/>
                </a:solidFill>
              </a:rPr>
              <a:t> of value “main”</a:t>
            </a:r>
          </a:p>
          <a:p>
            <a:pPr marL="349250" lvl="1" indent="-349250" algn="just">
              <a:spcBef>
                <a:spcPts val="600"/>
              </a:spcBef>
              <a:buClr>
                <a:srgbClr val="008000"/>
              </a:buClr>
              <a:buSzPct val="100000"/>
              <a:buFont typeface="+mj-lt"/>
              <a:buAutoNum type="arabicPeriod" startAt="13"/>
            </a:pPr>
            <a:r>
              <a:rPr lang="en-US" sz="1400" b="1" dirty="0">
                <a:solidFill>
                  <a:srgbClr val="003399"/>
                </a:solidFill>
              </a:rPr>
              <a:t>1. Function call </a:t>
            </a:r>
            <a:r>
              <a:rPr lang="en-US" sz="1400" dirty="0">
                <a:solidFill>
                  <a:schemeClr val="tx1"/>
                </a:solidFill>
              </a:rPr>
              <a:t>to function first(</a:t>
            </a:r>
            <a:r>
              <a:rPr lang="en-US" sz="1400" dirty="0" err="1">
                <a:solidFill>
                  <a:schemeClr val="tx1"/>
                </a:solidFill>
              </a:rPr>
              <a:t>str</a:t>
            </a:r>
            <a:r>
              <a:rPr lang="en-US" sz="1400" dirty="0">
                <a:solidFill>
                  <a:schemeClr val="tx1"/>
                </a:solidFill>
              </a:rPr>
              <a:t>).</a:t>
            </a:r>
          </a:p>
          <a:p>
            <a:pPr marL="349250" lvl="1" indent="-349250" algn="just">
              <a:spcBef>
                <a:spcPts val="600"/>
              </a:spcBef>
              <a:buClr>
                <a:srgbClr val="008000"/>
              </a:buClr>
              <a:buSzPct val="100000"/>
              <a:buFont typeface="+mj-lt"/>
              <a:buAutoNum type="arabicPeriod" startAt="8"/>
            </a:pPr>
            <a:r>
              <a:rPr lang="en-US" sz="1400" dirty="0">
                <a:solidFill>
                  <a:schemeClr val="tx1"/>
                </a:solidFill>
              </a:rPr>
              <a:t>The input parameter in first(), str1=</a:t>
            </a:r>
            <a:r>
              <a:rPr lang="en-US" sz="1400" dirty="0" err="1">
                <a:solidFill>
                  <a:schemeClr val="tx1"/>
                </a:solidFill>
              </a:rPr>
              <a:t>str</a:t>
            </a:r>
            <a:endParaRPr lang="en-US" sz="1400" dirty="0">
              <a:solidFill>
                <a:schemeClr val="tx1"/>
              </a:solidFill>
            </a:endParaRPr>
          </a:p>
          <a:p>
            <a:pPr marL="349250" lvl="1" indent="-349250" algn="just">
              <a:spcBef>
                <a:spcPts val="600"/>
              </a:spcBef>
              <a:buClr>
                <a:srgbClr val="008000"/>
              </a:buClr>
              <a:buSzPct val="100000"/>
              <a:buFont typeface="+mj-lt"/>
              <a:buAutoNum type="arabicPeriod" startAt="8"/>
            </a:pPr>
            <a:r>
              <a:rPr lang="en-US" sz="1400" dirty="0">
                <a:solidFill>
                  <a:schemeClr val="tx1"/>
                </a:solidFill>
              </a:rPr>
              <a:t>Defines string </a:t>
            </a:r>
            <a:r>
              <a:rPr lang="en-US" sz="1400" dirty="0" err="1">
                <a:solidFill>
                  <a:schemeClr val="tx1"/>
                </a:solidFill>
              </a:rPr>
              <a:t>str</a:t>
            </a:r>
            <a:r>
              <a:rPr lang="en-US" sz="1400" dirty="0">
                <a:solidFill>
                  <a:schemeClr val="tx1"/>
                </a:solidFill>
              </a:rPr>
              <a:t> of value = str1+“first”</a:t>
            </a:r>
          </a:p>
          <a:p>
            <a:pPr marL="349250" lvl="1" indent="-349250" algn="just">
              <a:spcBef>
                <a:spcPts val="600"/>
              </a:spcBef>
              <a:buClr>
                <a:srgbClr val="008000"/>
              </a:buClr>
              <a:buSzPct val="100000"/>
              <a:buFont typeface="+mj-lt"/>
              <a:buAutoNum type="arabicPeriod" startAt="8"/>
            </a:pPr>
            <a:r>
              <a:rPr lang="en-US" sz="1400" b="1" dirty="0">
                <a:solidFill>
                  <a:srgbClr val="003399"/>
                </a:solidFill>
              </a:rPr>
              <a:t>2. Function call </a:t>
            </a:r>
            <a:r>
              <a:rPr lang="en-US" sz="1400" dirty="0">
                <a:solidFill>
                  <a:schemeClr val="tx1"/>
                </a:solidFill>
              </a:rPr>
              <a:t>to function second(</a:t>
            </a:r>
            <a:r>
              <a:rPr lang="en-US" sz="1400" dirty="0" err="1">
                <a:solidFill>
                  <a:schemeClr val="tx1"/>
                </a:solidFill>
              </a:rPr>
              <a:t>str</a:t>
            </a:r>
            <a:r>
              <a:rPr lang="en-US" sz="1400" dirty="0">
                <a:solidFill>
                  <a:schemeClr val="tx1"/>
                </a:solidFill>
              </a:rPr>
              <a:t>).</a:t>
            </a:r>
          </a:p>
          <a:p>
            <a:pPr marL="349250" lvl="1" indent="-349250" algn="just">
              <a:spcBef>
                <a:spcPts val="600"/>
              </a:spcBef>
              <a:buClr>
                <a:srgbClr val="008000"/>
              </a:buClr>
              <a:buSzPct val="100000"/>
              <a:buFont typeface="+mj-lt"/>
              <a:buAutoNum type="arabicPeriod" startAt="4"/>
            </a:pPr>
            <a:r>
              <a:rPr lang="en-US" sz="1400" dirty="0">
                <a:solidFill>
                  <a:schemeClr val="tx1"/>
                </a:solidFill>
              </a:rPr>
              <a:t>The input parameter in first(), str2=</a:t>
            </a:r>
            <a:r>
              <a:rPr lang="en-US" sz="1400" dirty="0" err="1">
                <a:solidFill>
                  <a:schemeClr val="tx1"/>
                </a:solidFill>
              </a:rPr>
              <a:t>str</a:t>
            </a:r>
            <a:endParaRPr lang="en-US" sz="1400" dirty="0">
              <a:solidFill>
                <a:schemeClr val="tx1"/>
              </a:solidFill>
            </a:endParaRPr>
          </a:p>
          <a:p>
            <a:pPr marL="349250" lvl="1" indent="-349250" algn="just">
              <a:spcBef>
                <a:spcPts val="600"/>
              </a:spcBef>
              <a:buClr>
                <a:srgbClr val="008000"/>
              </a:buClr>
              <a:buSzPct val="100000"/>
              <a:buFont typeface="+mj-lt"/>
              <a:buAutoNum type="arabicPeriod" startAt="4"/>
            </a:pPr>
            <a:r>
              <a:rPr lang="en-US" sz="1400" dirty="0">
                <a:solidFill>
                  <a:schemeClr val="tx1"/>
                </a:solidFill>
              </a:rPr>
              <a:t>Defines string </a:t>
            </a:r>
            <a:r>
              <a:rPr lang="en-US" sz="1400" dirty="0" err="1">
                <a:solidFill>
                  <a:schemeClr val="tx1"/>
                </a:solidFill>
              </a:rPr>
              <a:t>str</a:t>
            </a:r>
            <a:r>
              <a:rPr lang="en-US" sz="1400" dirty="0">
                <a:solidFill>
                  <a:schemeClr val="tx1"/>
                </a:solidFill>
              </a:rPr>
              <a:t> of value = str2+“second”</a:t>
            </a:r>
          </a:p>
          <a:p>
            <a:pPr marL="349250" lvl="1" indent="-349250" algn="just">
              <a:spcBef>
                <a:spcPts val="600"/>
              </a:spcBef>
              <a:buClr>
                <a:srgbClr val="008000"/>
              </a:buClr>
              <a:buSzPct val="100000"/>
              <a:buFont typeface="+mj-lt"/>
              <a:buAutoNum type="arabicPeriod" startAt="4"/>
            </a:pPr>
            <a:r>
              <a:rPr lang="en-US" sz="1400" b="1" dirty="0">
                <a:solidFill>
                  <a:srgbClr val="003399"/>
                </a:solidFill>
              </a:rPr>
              <a:t>3. Return </a:t>
            </a:r>
            <a:r>
              <a:rPr lang="en-US" sz="1400" dirty="0">
                <a:solidFill>
                  <a:schemeClr val="tx1"/>
                </a:solidFill>
              </a:rPr>
              <a:t>back</a:t>
            </a:r>
            <a:r>
              <a:rPr lang="en-US" sz="1400" b="1" dirty="0">
                <a:solidFill>
                  <a:srgbClr val="003399"/>
                </a:solidFill>
              </a:rPr>
              <a:t> </a:t>
            </a:r>
            <a:r>
              <a:rPr lang="en-US" sz="1400" dirty="0">
                <a:solidFill>
                  <a:schemeClr val="tx1"/>
                </a:solidFill>
              </a:rPr>
              <a:t>to function call in line 10.</a:t>
            </a:r>
          </a:p>
          <a:p>
            <a:pPr marL="349250" lvl="1" indent="-349250" algn="just">
              <a:spcBef>
                <a:spcPts val="600"/>
              </a:spcBef>
              <a:buClr>
                <a:srgbClr val="008000"/>
              </a:buClr>
              <a:buSzPct val="100000"/>
              <a:buFont typeface="+mj-lt"/>
              <a:buAutoNum type="arabicPeriod" startAt="9"/>
            </a:pPr>
            <a:r>
              <a:rPr lang="en-US" sz="1400" dirty="0">
                <a:solidFill>
                  <a:schemeClr val="tx1"/>
                </a:solidFill>
              </a:rPr>
              <a:t>Assign the returned value to </a:t>
            </a:r>
            <a:r>
              <a:rPr lang="en-US" sz="1400" dirty="0" err="1">
                <a:solidFill>
                  <a:schemeClr val="tx1"/>
                </a:solidFill>
              </a:rPr>
              <a:t>str</a:t>
            </a:r>
            <a:r>
              <a:rPr lang="en-US" sz="1400" dirty="0">
                <a:solidFill>
                  <a:schemeClr val="tx1"/>
                </a:solidFill>
              </a:rPr>
              <a:t> in first().</a:t>
            </a:r>
          </a:p>
          <a:p>
            <a:pPr marL="349250" lvl="1" indent="-349250" algn="just">
              <a:spcBef>
                <a:spcPts val="600"/>
              </a:spcBef>
              <a:buClr>
                <a:srgbClr val="008000"/>
              </a:buClr>
              <a:buSzPct val="100000"/>
              <a:buFont typeface="+mj-lt"/>
              <a:buAutoNum type="arabicPeriod" startAt="11"/>
            </a:pPr>
            <a:r>
              <a:rPr lang="en-US" sz="1400" b="1" dirty="0">
                <a:solidFill>
                  <a:srgbClr val="003399"/>
                </a:solidFill>
              </a:rPr>
              <a:t>4. Return </a:t>
            </a:r>
            <a:r>
              <a:rPr lang="en-US" sz="1400" dirty="0">
                <a:solidFill>
                  <a:schemeClr val="tx1"/>
                </a:solidFill>
              </a:rPr>
              <a:t>back to function call in line 15.</a:t>
            </a:r>
          </a:p>
          <a:p>
            <a:pPr marL="349250" lvl="1" indent="-349250" algn="just">
              <a:spcBef>
                <a:spcPts val="600"/>
              </a:spcBef>
              <a:buClr>
                <a:srgbClr val="008000"/>
              </a:buClr>
              <a:buSzPct val="100000"/>
              <a:buFont typeface="+mj-lt"/>
              <a:buAutoNum type="arabicPeriod" startAt="15"/>
            </a:pPr>
            <a:r>
              <a:rPr lang="en-US" sz="1400" dirty="0">
                <a:solidFill>
                  <a:schemeClr val="tx1"/>
                </a:solidFill>
              </a:rPr>
              <a:t>Assign the returned value to </a:t>
            </a:r>
            <a:r>
              <a:rPr lang="en-US" sz="1400" dirty="0" err="1">
                <a:solidFill>
                  <a:schemeClr val="tx1"/>
                </a:solidFill>
              </a:rPr>
              <a:t>str</a:t>
            </a:r>
            <a:r>
              <a:rPr lang="en-US" sz="1400" dirty="0">
                <a:solidFill>
                  <a:schemeClr val="tx1"/>
                </a:solidFill>
              </a:rPr>
              <a:t> in main().</a:t>
            </a:r>
          </a:p>
          <a:p>
            <a:pPr marL="349250" lvl="1" indent="-349250" algn="just">
              <a:spcBef>
                <a:spcPts val="600"/>
              </a:spcBef>
              <a:buClr>
                <a:srgbClr val="008000"/>
              </a:buClr>
              <a:buSzPct val="100000"/>
              <a:buFont typeface="+mj-lt"/>
              <a:buAutoNum type="arabicPeriod" startAt="15"/>
            </a:pPr>
            <a:r>
              <a:rPr lang="en-US" sz="1400" dirty="0">
                <a:solidFill>
                  <a:schemeClr val="tx1"/>
                </a:solidFill>
              </a:rPr>
              <a:t>Print the string str.</a:t>
            </a:r>
          </a:p>
          <a:p>
            <a:pPr marL="349250" lvl="1" indent="-349250" algn="just">
              <a:spcBef>
                <a:spcPts val="600"/>
              </a:spcBef>
              <a:buClr>
                <a:srgbClr val="008000"/>
              </a:buClr>
              <a:buSzPct val="100000"/>
              <a:buFont typeface="+mj-lt"/>
              <a:buAutoNum type="arabicPeriod" startAt="15"/>
            </a:pPr>
            <a:r>
              <a:rPr lang="en-US" sz="1400" dirty="0">
                <a:solidFill>
                  <a:schemeClr val="tx1"/>
                </a:solidFill>
              </a:rPr>
              <a:t>End the main function</a:t>
            </a:r>
          </a:p>
        </p:txBody>
      </p:sp>
      <p:sp>
        <p:nvSpPr>
          <p:cNvPr id="83" name="TextBox 82"/>
          <p:cNvSpPr txBox="1"/>
          <p:nvPr/>
        </p:nvSpPr>
        <p:spPr>
          <a:xfrm>
            <a:off x="5060704" y="1927423"/>
            <a:ext cx="3392275" cy="307777"/>
          </a:xfrm>
          <a:prstGeom prst="rect">
            <a:avLst/>
          </a:prstGeom>
          <a:solidFill>
            <a:schemeClr val="bg1"/>
          </a:solidFill>
          <a:ln>
            <a:solidFill>
              <a:srgbClr val="003399"/>
            </a:solidFill>
          </a:ln>
        </p:spPr>
        <p:txBody>
          <a:bodyPr wrap="none" rtlCol="0">
            <a:spAutoFit/>
          </a:bodyPr>
          <a:lstStyle/>
          <a:p>
            <a:r>
              <a:rPr lang="en-US" sz="1400" b="1" dirty="0">
                <a:solidFill>
                  <a:srgbClr val="003399"/>
                </a:solidFill>
                <a:effectLst>
                  <a:outerShdw blurRad="38100" dist="38100" dir="2700000" algn="tl">
                    <a:srgbClr val="000000">
                      <a:alpha val="43137"/>
                    </a:srgbClr>
                  </a:outerShdw>
                </a:effectLst>
              </a:rPr>
              <a:t>This program steps starts at line </a:t>
            </a:r>
            <a:r>
              <a:rPr lang="en-US" sz="1400" b="1" dirty="0">
                <a:solidFill>
                  <a:srgbClr val="008000"/>
                </a:solidFill>
                <a:effectLst>
                  <a:outerShdw blurRad="38100" dist="38100" dir="2700000" algn="tl">
                    <a:srgbClr val="000000">
                      <a:alpha val="43137"/>
                    </a:srgbClr>
                  </a:outerShdw>
                </a:effectLst>
              </a:rPr>
              <a:t>13</a:t>
            </a:r>
          </a:p>
        </p:txBody>
      </p:sp>
    </p:spTree>
    <p:extLst>
      <p:ext uri="{BB962C8B-B14F-4D97-AF65-F5344CB8AC3E}">
        <p14:creationId xmlns:p14="http://schemas.microsoft.com/office/powerpoint/2010/main" val="2669790750"/>
      </p:ext>
    </p:extLst>
  </p:cSld>
  <p:clrMapOvr>
    <a:masterClrMapping/>
  </p:clrMapOvr>
  <p:transition>
    <p:zoom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6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&lt;string&gt;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second(</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str2</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b="1" dirty="0" err="1">
                <a:solidFill>
                  <a:srgbClr val="000000"/>
                </a:solidFill>
                <a:effectLst>
                  <a:outerShdw blurRad="38100" dist="38100" dir="2700000" algn="tl">
                    <a:srgbClr val="000000">
                      <a:alpha val="43137"/>
                    </a:srgbClr>
                  </a:outerShdw>
                </a:effectLst>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str2</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"second"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first(</a:t>
            </a:r>
            <a:r>
              <a:rPr lang="en-US" sz="1400" dirty="0">
                <a:solidFill>
                  <a:srgbClr val="2B91A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str1</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b="1" dirty="0" err="1">
                <a:solidFill>
                  <a:srgbClr val="000000"/>
                </a:solidFill>
                <a:effectLst>
                  <a:outerShdw blurRad="38100" dist="38100" dir="2700000" algn="tl">
                    <a:srgbClr val="000000">
                      <a:alpha val="43137"/>
                    </a:srgbClr>
                  </a:outerShdw>
                </a:effectLst>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str1</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"first"</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second(</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2B91AF"/>
                </a:solidFill>
                <a:latin typeface="Consolas" panose="020B0609020204030204" pitchFamily="49" charset="0"/>
              </a:rPr>
              <a:t>  string</a:t>
            </a:r>
            <a:r>
              <a:rPr lang="en-US" sz="1400" dirty="0">
                <a:solidFill>
                  <a:srgbClr val="000000"/>
                </a:solidFill>
                <a:latin typeface="Consolas" panose="020B0609020204030204" pitchFamily="49" charset="0"/>
              </a:rPr>
              <a:t> </a:t>
            </a:r>
            <a:r>
              <a:rPr lang="en-US" sz="1400" b="1" dirty="0" err="1">
                <a:solidFill>
                  <a:srgbClr val="000000"/>
                </a:solidFill>
                <a:effectLst>
                  <a:outerShdw blurRad="38100" dist="38100" dir="2700000" algn="tl">
                    <a:srgbClr val="000000">
                      <a:alpha val="43137"/>
                    </a:srgbClr>
                  </a:outerShdw>
                </a:effectLst>
                <a:latin typeface="Consolas" panose="020B0609020204030204" pitchFamily="49" charset="0"/>
              </a:rPr>
              <a:t>str</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"main"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a:t>
            </a:r>
            <a:r>
              <a:rPr lang="en-US" sz="1400" dirty="0">
                <a:solidFill>
                  <a:srgbClr val="000000"/>
                </a:solidFill>
                <a:latin typeface="Consolas" panose="020B0609020204030204" pitchFamily="49" charset="0"/>
              </a:rPr>
              <a:t> first(</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sp>
        <p:nvSpPr>
          <p:cNvPr id="82" name="Content Placeholder 2"/>
          <p:cNvSpPr txBox="1">
            <a:spLocks/>
          </p:cNvSpPr>
          <p:nvPr/>
        </p:nvSpPr>
        <p:spPr>
          <a:xfrm>
            <a:off x="5060704" y="2286000"/>
            <a:ext cx="3959472" cy="4291010"/>
          </a:xfrm>
          <a:prstGeom prst="rect">
            <a:avLst/>
          </a:prstGeom>
          <a:solidFill>
            <a:schemeClr val="bg1"/>
          </a:solidFill>
          <a:ln>
            <a:solidFill>
              <a:srgbClr val="003399"/>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lvl="1" algn="just">
              <a:spcBef>
                <a:spcPts val="600"/>
              </a:spcBef>
              <a:buClr>
                <a:srgbClr val="003399"/>
              </a:buClr>
              <a:buSzPct val="100000"/>
            </a:pPr>
            <a:r>
              <a:rPr lang="en-US" sz="1400" dirty="0">
                <a:solidFill>
                  <a:schemeClr val="tx1"/>
                </a:solidFill>
              </a:rPr>
              <a:t>This program contains 3 functions, each function is considered as a sub-program.</a:t>
            </a:r>
          </a:p>
          <a:p>
            <a:pPr marL="285750" lvl="1" algn="just">
              <a:spcBef>
                <a:spcPts val="600"/>
              </a:spcBef>
              <a:buClr>
                <a:srgbClr val="003399"/>
              </a:buClr>
              <a:buSzPct val="100000"/>
            </a:pPr>
            <a:r>
              <a:rPr lang="en-US" sz="1400" dirty="0">
                <a:solidFill>
                  <a:schemeClr val="tx1"/>
                </a:solidFill>
              </a:rPr>
              <a:t>Functions main, first, and second.</a:t>
            </a:r>
          </a:p>
          <a:p>
            <a:pPr marL="285750" lvl="1" algn="just">
              <a:spcBef>
                <a:spcPts val="600"/>
              </a:spcBef>
              <a:buClr>
                <a:srgbClr val="003399"/>
              </a:buClr>
              <a:buSzPct val="100000"/>
            </a:pPr>
            <a:r>
              <a:rPr lang="en-US" sz="1400" b="1" dirty="0">
                <a:solidFill>
                  <a:srgbClr val="003399"/>
                </a:solidFill>
                <a:effectLst>
                  <a:outerShdw blurRad="38100" dist="38100" dir="2700000" algn="tl">
                    <a:srgbClr val="000000">
                      <a:alpha val="43137"/>
                    </a:srgbClr>
                  </a:outerShdw>
                </a:effectLst>
              </a:rPr>
              <a:t>Notice that </a:t>
            </a:r>
            <a:r>
              <a:rPr lang="en-US" sz="1400" dirty="0">
                <a:solidFill>
                  <a:schemeClr val="tx1"/>
                </a:solidFill>
              </a:rPr>
              <a:t>the variable </a:t>
            </a:r>
            <a:r>
              <a:rPr lang="en-US" sz="1400" dirty="0" err="1">
                <a:solidFill>
                  <a:schemeClr val="tx1"/>
                </a:solidFill>
              </a:rPr>
              <a:t>str</a:t>
            </a:r>
            <a:r>
              <a:rPr lang="en-US" sz="1400" dirty="0">
                <a:solidFill>
                  <a:schemeClr val="tx1"/>
                </a:solidFill>
              </a:rPr>
              <a:t> is defined 3 times in this program, one in each function. This program has 3 different variables of the same name “</a:t>
            </a:r>
            <a:r>
              <a:rPr lang="en-US" sz="1400" dirty="0" err="1">
                <a:solidFill>
                  <a:schemeClr val="tx1"/>
                </a:solidFill>
              </a:rPr>
              <a:t>str</a:t>
            </a:r>
            <a:r>
              <a:rPr lang="en-US" sz="1400" dirty="0">
                <a:solidFill>
                  <a:schemeClr val="tx1"/>
                </a:solidFill>
              </a:rPr>
              <a:t>”, each variable has a different variable.</a:t>
            </a:r>
          </a:p>
          <a:p>
            <a:pPr marL="285750" lvl="1" algn="just">
              <a:spcBef>
                <a:spcPts val="600"/>
              </a:spcBef>
              <a:buClr>
                <a:srgbClr val="003399"/>
              </a:buClr>
              <a:buSzPct val="100000"/>
            </a:pPr>
            <a:r>
              <a:rPr lang="en-US" sz="1400" dirty="0">
                <a:solidFill>
                  <a:schemeClr val="tx1"/>
                </a:solidFill>
              </a:rPr>
              <a:t>Programmer can not define 2 variables of the same name in the same function. However, the programmer can define the same variable in different functions in the same program.</a:t>
            </a:r>
          </a:p>
          <a:p>
            <a:pPr marL="285750" lvl="1" algn="just">
              <a:spcBef>
                <a:spcPts val="600"/>
              </a:spcBef>
              <a:buClr>
                <a:srgbClr val="003399"/>
              </a:buClr>
              <a:buSzPct val="100000"/>
            </a:pPr>
            <a:r>
              <a:rPr lang="en-US" sz="1400" dirty="0">
                <a:solidFill>
                  <a:schemeClr val="tx1"/>
                </a:solidFill>
              </a:rPr>
              <a:t>Each function has a separate scope that contains variables. The value of the variables in each function is removed from the memory one the function ends and returns back to its caller.</a:t>
            </a:r>
          </a:p>
        </p:txBody>
      </p:sp>
      <p:sp>
        <p:nvSpPr>
          <p:cNvPr id="83" name="TextBox 82"/>
          <p:cNvSpPr txBox="1"/>
          <p:nvPr/>
        </p:nvSpPr>
        <p:spPr>
          <a:xfrm>
            <a:off x="5060704" y="1927423"/>
            <a:ext cx="3233578" cy="307777"/>
          </a:xfrm>
          <a:prstGeom prst="rect">
            <a:avLst/>
          </a:prstGeom>
          <a:solidFill>
            <a:schemeClr val="bg1"/>
          </a:solidFill>
          <a:ln>
            <a:solidFill>
              <a:srgbClr val="003399"/>
            </a:solidFill>
          </a:ln>
        </p:spPr>
        <p:txBody>
          <a:bodyPr wrap="none" rtlCol="0">
            <a:spAutoFit/>
          </a:bodyPr>
          <a:lstStyle/>
          <a:p>
            <a:r>
              <a:rPr lang="en-US" sz="1400" b="1" dirty="0">
                <a:solidFill>
                  <a:srgbClr val="003399"/>
                </a:solidFill>
                <a:effectLst>
                  <a:outerShdw blurRad="38100" dist="38100" dir="2700000" algn="tl">
                    <a:srgbClr val="000000">
                      <a:alpha val="43137"/>
                    </a:srgbClr>
                  </a:outerShdw>
                </a:effectLst>
              </a:rPr>
              <a:t>This program has 3 sub-programs</a:t>
            </a:r>
            <a:endParaRPr lang="en-US" sz="1400" b="1" dirty="0">
              <a:solidFill>
                <a:srgbClr val="008000"/>
              </a:solidFill>
              <a:effectLst>
                <a:outerShdw blurRad="38100" dist="38100" dir="2700000" algn="tl">
                  <a:srgbClr val="000000">
                    <a:alpha val="43137"/>
                  </a:srgbClr>
                </a:outerShdw>
              </a:effectLst>
            </a:endParaRPr>
          </a:p>
        </p:txBody>
      </p:sp>
      <p:sp>
        <p:nvSpPr>
          <p:cNvPr id="5" name="Rectangle 4"/>
          <p:cNvSpPr/>
          <p:nvPr/>
        </p:nvSpPr>
        <p:spPr>
          <a:xfrm>
            <a:off x="609599" y="2895600"/>
            <a:ext cx="4114801"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09600" y="3962400"/>
            <a:ext cx="4114801" cy="1066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09600" y="5181600"/>
            <a:ext cx="4114801" cy="13446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4093833"/>
      </p:ext>
    </p:extLst>
  </p:cSld>
  <p:clrMapOvr>
    <a:masterClrMapping/>
  </p:clrMapOvr>
  <p:transition>
    <p:zoom dir="in"/>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7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This program just shows the passing of a value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of a specific variable to the called function.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This program passes the value of x to the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function change().</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endParaRPr lang="en-US" sz="1400" dirty="0">
              <a:solidFill>
                <a:srgbClr val="80808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change(</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  x</a:t>
            </a:r>
            <a:r>
              <a:rPr lang="en-US" sz="1400" dirty="0">
                <a:solidFill>
                  <a:srgbClr val="000000"/>
                </a:solidFill>
                <a:latin typeface="Consolas" panose="020B0609020204030204" pitchFamily="49" charset="0"/>
              </a:rPr>
              <a:t> = 5;</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4;</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change(x);</a:t>
            </a:r>
          </a:p>
          <a:p>
            <a:pPr>
              <a:spcBef>
                <a:spcPts val="0"/>
              </a:spcBef>
              <a:buClr>
                <a:srgbClr val="008000"/>
              </a:buClr>
              <a:buSzPct val="100000"/>
              <a:buFont typeface="+mj-lt"/>
              <a:buAutoNum type="arabicPeriod"/>
            </a:pPr>
            <a:r>
              <a:rPr lang="fr-FR" sz="1400" dirty="0">
                <a:solidFill>
                  <a:srgbClr val="000000"/>
                </a:solidFill>
                <a:latin typeface="Consolas" panose="020B0609020204030204" pitchFamily="49" charset="0"/>
              </a:rPr>
              <a:t>  cout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"x = "</a:t>
            </a:r>
            <a:r>
              <a:rPr lang="fr-FR" sz="1400" dirty="0">
                <a:solidFill>
                  <a:srgbClr val="000000"/>
                </a:solidFill>
                <a:latin typeface="Consolas" panose="020B0609020204030204" pitchFamily="49" charset="0"/>
              </a:rPr>
              <a: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x; </a:t>
            </a:r>
            <a:r>
              <a:rPr lang="fr-FR" sz="1400" dirty="0">
                <a:solidFill>
                  <a:srgbClr val="008000"/>
                </a:solidFill>
                <a:latin typeface="Consolas" panose="020B0609020204030204" pitchFamily="49" charset="0"/>
              </a:rPr>
              <a:t>//</a:t>
            </a:r>
            <a:r>
              <a:rPr lang="fr-FR" sz="1400" dirty="0" err="1">
                <a:solidFill>
                  <a:srgbClr val="008000"/>
                </a:solidFill>
                <a:latin typeface="Consolas" panose="020B0609020204030204" pitchFamily="49" charset="0"/>
              </a:rPr>
              <a:t>Prints</a:t>
            </a:r>
            <a:r>
              <a:rPr lang="fr-FR" sz="1400" dirty="0">
                <a:solidFill>
                  <a:srgbClr val="008000"/>
                </a:solidFill>
                <a:latin typeface="Consolas" panose="020B0609020204030204" pitchFamily="49" charset="0"/>
              </a:rPr>
              <a:t> 4</a:t>
            </a:r>
            <a:endParaRPr lang="en-US" sz="1400" dirty="0">
              <a:solidFill>
                <a:srgbClr val="008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cxnSp>
        <p:nvCxnSpPr>
          <p:cNvPr id="8" name="Straight Arrow Connector 7"/>
          <p:cNvCxnSpPr>
            <a:stCxn id="67" idx="4"/>
            <a:endCxn id="62" idx="0"/>
          </p:cNvCxnSpPr>
          <p:nvPr/>
        </p:nvCxnSpPr>
        <p:spPr bwMode="auto">
          <a:xfrm flipH="1">
            <a:off x="7086217" y="28880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Straight Arrow Connector 10"/>
          <p:cNvCxnSpPr>
            <a:stCxn id="59" idx="4"/>
            <a:endCxn id="60" idx="0"/>
          </p:cNvCxnSpPr>
          <p:nvPr/>
        </p:nvCxnSpPr>
        <p:spPr bwMode="auto">
          <a:xfrm flipH="1">
            <a:off x="8390926" y="4414485"/>
            <a:ext cx="1" cy="157515"/>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hape 13"/>
          <p:cNvCxnSpPr>
            <a:stCxn id="18" idx="3"/>
            <a:endCxn id="59" idx="0"/>
          </p:cNvCxnSpPr>
          <p:nvPr/>
        </p:nvCxnSpPr>
        <p:spPr bwMode="auto">
          <a:xfrm>
            <a:off x="7570414" y="3753063"/>
            <a:ext cx="820513" cy="2093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8" name="Rectangle 17"/>
          <p:cNvSpPr/>
          <p:nvPr/>
        </p:nvSpPr>
        <p:spPr>
          <a:xfrm>
            <a:off x="6602019" y="35814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change(x)</a:t>
            </a:r>
            <a:endParaRPr lang="en-US" sz="900" b="1" dirty="0">
              <a:solidFill>
                <a:schemeClr val="tx1"/>
              </a:solidFill>
              <a:latin typeface="Tahoma" pitchFamily="34" charset="0"/>
              <a:cs typeface="Times New Roman" charset="0"/>
            </a:endParaRPr>
          </a:p>
        </p:txBody>
      </p:sp>
      <p:cxnSp>
        <p:nvCxnSpPr>
          <p:cNvPr id="19" name="Straight Arrow Connector 18"/>
          <p:cNvCxnSpPr>
            <a:stCxn id="62" idx="4"/>
            <a:endCxn id="18" idx="0"/>
          </p:cNvCxnSpPr>
          <p:nvPr/>
        </p:nvCxnSpPr>
        <p:spPr bwMode="auto">
          <a:xfrm>
            <a:off x="7086217" y="3377178"/>
            <a:ext cx="0" cy="20422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38" name="Rectangle 37"/>
          <p:cNvSpPr/>
          <p:nvPr/>
        </p:nvSpPr>
        <p:spPr>
          <a:xfrm>
            <a:off x="7696200" y="3810000"/>
            <a:ext cx="1295400" cy="1828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bwMode="auto">
          <a:xfrm>
            <a:off x="7848600" y="4572000"/>
            <a:ext cx="1084652" cy="398402"/>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x=5</a:t>
            </a:r>
            <a:endParaRPr lang="ar-EG" sz="900" b="1" dirty="0">
              <a:latin typeface="Tahoma" pitchFamily="34" charset="0"/>
            </a:endParaRPr>
          </a:p>
        </p:txBody>
      </p:sp>
      <p:sp>
        <p:nvSpPr>
          <p:cNvPr id="61" name="Parallelogram 60"/>
          <p:cNvSpPr/>
          <p:nvPr/>
        </p:nvSpPr>
        <p:spPr bwMode="auto">
          <a:xfrm>
            <a:off x="6535839" y="5867400"/>
            <a:ext cx="1084652" cy="398402"/>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x</a:t>
            </a:r>
            <a:endParaRPr lang="ar-EG" sz="900" b="1" dirty="0">
              <a:latin typeface="Tahoma" pitchFamily="34" charset="0"/>
            </a:endParaRPr>
          </a:p>
        </p:txBody>
      </p:sp>
      <p:sp>
        <p:nvSpPr>
          <p:cNvPr id="62" name="Rectangle 61"/>
          <p:cNvSpPr/>
          <p:nvPr/>
        </p:nvSpPr>
        <p:spPr bwMode="auto">
          <a:xfrm>
            <a:off x="6543891" y="3048000"/>
            <a:ext cx="1084652" cy="329178"/>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 = 4</a:t>
            </a:r>
            <a:endParaRPr lang="ar-EG" sz="900" b="1" dirty="0">
              <a:latin typeface="Tahoma" pitchFamily="34" charset="0"/>
            </a:endParaRPr>
          </a:p>
        </p:txBody>
      </p:sp>
      <p:sp>
        <p:nvSpPr>
          <p:cNvPr id="67" name="Oval 66"/>
          <p:cNvSpPr/>
          <p:nvPr/>
        </p:nvSpPr>
        <p:spPr bwMode="auto">
          <a:xfrm>
            <a:off x="6755936" y="25146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solidFill>
                  <a:srgbClr val="C00000"/>
                </a:solidFill>
                <a:effectLst>
                  <a:outerShdw blurRad="38100" dist="38100" dir="2700000" algn="tl">
                    <a:srgbClr val="000000">
                      <a:alpha val="43137"/>
                    </a:srgbClr>
                  </a:outerShdw>
                </a:effectLst>
                <a:latin typeface="Tahoma" pitchFamily="34" charset="0"/>
              </a:rPr>
              <a:t>main</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9" name="Oval 68"/>
          <p:cNvSpPr/>
          <p:nvPr/>
        </p:nvSpPr>
        <p:spPr bwMode="auto">
          <a:xfrm>
            <a:off x="8060644" y="5105400"/>
            <a:ext cx="660563"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change()</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83" name="Straight Arrow Connector 82"/>
          <p:cNvCxnSpPr>
            <a:stCxn id="60" idx="4"/>
            <a:endCxn id="69" idx="0"/>
          </p:cNvCxnSpPr>
          <p:nvPr/>
        </p:nvCxnSpPr>
        <p:spPr bwMode="auto">
          <a:xfrm>
            <a:off x="8390926" y="4970402"/>
            <a:ext cx="0" cy="13499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91" name="Shape 13"/>
          <p:cNvCxnSpPr>
            <a:stCxn id="69" idx="4"/>
            <a:endCxn id="61" idx="0"/>
          </p:cNvCxnSpPr>
          <p:nvPr/>
        </p:nvCxnSpPr>
        <p:spPr bwMode="auto">
          <a:xfrm rot="5400000">
            <a:off x="7579589" y="5056062"/>
            <a:ext cx="309915" cy="1312761"/>
          </a:xfrm>
          <a:prstGeom prst="bentConnector3">
            <a:avLst>
              <a:gd name="adj1" fmla="val 40379"/>
            </a:avLst>
          </a:prstGeom>
          <a:solidFill>
            <a:schemeClr val="accent1"/>
          </a:solidFill>
          <a:ln w="28575" cap="flat" cmpd="sng" algn="ctr">
            <a:solidFill>
              <a:srgbClr val="003399"/>
            </a:solidFill>
            <a:prstDash val="solid"/>
            <a:miter lim="800000"/>
            <a:headEnd type="none" w="med" len="med"/>
            <a:tailEnd type="arrow"/>
          </a:ln>
          <a:effectLst/>
        </p:spPr>
      </p:cxnSp>
      <p:sp>
        <p:nvSpPr>
          <p:cNvPr id="105" name="Oval 104"/>
          <p:cNvSpPr/>
          <p:nvPr/>
        </p:nvSpPr>
        <p:spPr bwMode="auto">
          <a:xfrm>
            <a:off x="6747883" y="6414948"/>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06" name="Straight Arrow Connector 105"/>
          <p:cNvCxnSpPr>
            <a:stCxn id="61" idx="4"/>
            <a:endCxn id="105" idx="0"/>
          </p:cNvCxnSpPr>
          <p:nvPr/>
        </p:nvCxnSpPr>
        <p:spPr bwMode="auto">
          <a:xfrm>
            <a:off x="7078165" y="6265802"/>
            <a:ext cx="0" cy="149146"/>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11" name="Rectangle 110"/>
          <p:cNvSpPr/>
          <p:nvPr/>
        </p:nvSpPr>
        <p:spPr>
          <a:xfrm>
            <a:off x="6574343" y="4148158"/>
            <a:ext cx="1042368" cy="1200329"/>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200" dirty="0" err="1">
                <a:ln w="0"/>
                <a:solidFill>
                  <a:srgbClr val="003399"/>
                </a:solidFill>
                <a:effectLst>
                  <a:outerShdw blurRad="38100" dist="25400" dir="5400000" algn="ctr" rotWithShape="0">
                    <a:srgbClr val="6E747A">
                      <a:alpha val="43000"/>
                    </a:srgbClr>
                  </a:outerShdw>
                </a:effectLst>
              </a:rPr>
              <a:t>Here,main</a:t>
            </a:r>
            <a:r>
              <a:rPr lang="en-US" sz="1200" dirty="0">
                <a:ln w="0"/>
                <a:solidFill>
                  <a:srgbClr val="003399"/>
                </a:solidFill>
                <a:effectLst>
                  <a:outerShdw blurRad="38100" dist="25400" dir="5400000" algn="ctr" rotWithShape="0">
                    <a:srgbClr val="6E747A">
                      <a:alpha val="43000"/>
                    </a:srgbClr>
                  </a:outerShdw>
                </a:effectLst>
              </a:rPr>
              <a:t>() function is waiting until </a:t>
            </a:r>
            <a:r>
              <a:rPr lang="en-US" sz="1200" dirty="0" err="1">
                <a:ln w="0"/>
                <a:solidFill>
                  <a:srgbClr val="003399"/>
                </a:solidFill>
                <a:effectLst>
                  <a:outerShdw blurRad="38100" dist="25400" dir="5400000" algn="ctr" rotWithShape="0">
                    <a:srgbClr val="6E747A">
                      <a:alpha val="43000"/>
                    </a:srgbClr>
                  </a:outerShdw>
                </a:effectLst>
              </a:rPr>
              <a:t>dispMesg</a:t>
            </a:r>
            <a:r>
              <a:rPr lang="en-US" sz="1200" dirty="0">
                <a:ln w="0"/>
                <a:solidFill>
                  <a:srgbClr val="003399"/>
                </a:solidFill>
                <a:effectLst>
                  <a:outerShdw blurRad="38100" dist="25400" dir="5400000" algn="ctr" rotWithShape="0">
                    <a:srgbClr val="6E747A">
                      <a:alpha val="43000"/>
                    </a:srgbClr>
                  </a:outerShdw>
                </a:effectLst>
              </a:rPr>
              <a:t>() function ends</a:t>
            </a:r>
          </a:p>
        </p:txBody>
      </p:sp>
      <p:pic>
        <p:nvPicPr>
          <p:cNvPr id="5" name="Picture 4"/>
          <p:cNvPicPr>
            <a:picLocks noChangeAspect="1"/>
          </p:cNvPicPr>
          <p:nvPr/>
        </p:nvPicPr>
        <p:blipFill>
          <a:blip r:embed="rId3"/>
          <a:stretch>
            <a:fillRect/>
          </a:stretch>
        </p:blipFill>
        <p:spPr>
          <a:xfrm>
            <a:off x="2551313" y="6024240"/>
            <a:ext cx="2219325" cy="561975"/>
          </a:xfrm>
          <a:prstGeom prst="rect">
            <a:avLst/>
          </a:prstGeom>
        </p:spPr>
      </p:pic>
      <p:sp>
        <p:nvSpPr>
          <p:cNvPr id="23" name="Rectangle 22"/>
          <p:cNvSpPr/>
          <p:nvPr/>
        </p:nvSpPr>
        <p:spPr>
          <a:xfrm>
            <a:off x="7864183" y="3533001"/>
            <a:ext cx="862737" cy="276999"/>
          </a:xfrm>
          <a:prstGeom prst="rect">
            <a:avLst/>
          </a:prstGeom>
        </p:spPr>
        <p:txBody>
          <a:bodyPr wrap="none">
            <a:spAutoFit/>
          </a:bodyPr>
          <a:lstStyle/>
          <a:p>
            <a:pPr algn="ctr"/>
            <a:r>
              <a:rPr lang="en-US" sz="1200" b="1" dirty="0">
                <a:solidFill>
                  <a:srgbClr val="003399"/>
                </a:solidFill>
                <a:latin typeface="Tahoma" pitchFamily="34" charset="0"/>
              </a:rPr>
              <a:t>(x=x=4)</a:t>
            </a:r>
            <a:endParaRPr lang="ar-EG" sz="1200" b="1" dirty="0">
              <a:solidFill>
                <a:srgbClr val="003399"/>
              </a:solidFill>
              <a:latin typeface="Tahoma" pitchFamily="34" charset="0"/>
            </a:endParaRPr>
          </a:p>
        </p:txBody>
      </p:sp>
      <p:sp>
        <p:nvSpPr>
          <p:cNvPr id="6" name="Rectangle 5"/>
          <p:cNvSpPr/>
          <p:nvPr/>
        </p:nvSpPr>
        <p:spPr>
          <a:xfrm>
            <a:off x="6324600" y="1371600"/>
            <a:ext cx="1292111"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The variable x in the </a:t>
            </a:r>
            <a:r>
              <a:rPr lang="en-US" sz="1200" b="1" dirty="0">
                <a:solidFill>
                  <a:srgbClr val="C00000"/>
                </a:solidFill>
                <a:effectLst>
                  <a:outerShdw blurRad="38100" dist="38100" dir="2700000" algn="tl">
                    <a:srgbClr val="000000">
                      <a:alpha val="43137"/>
                    </a:srgbClr>
                  </a:outerShdw>
                </a:effectLst>
              </a:rPr>
              <a:t>main</a:t>
            </a:r>
            <a:r>
              <a:rPr lang="en-US" sz="1200" b="1" dirty="0">
                <a:solidFill>
                  <a:srgbClr val="003399"/>
                </a:solidFill>
                <a:effectLst>
                  <a:outerShdw blurRad="38100" dist="38100" dir="2700000" algn="tl">
                    <a:srgbClr val="000000">
                      <a:alpha val="43137"/>
                    </a:srgbClr>
                  </a:outerShdw>
                </a:effectLst>
              </a:rPr>
              <a:t>() function has the value of 4.</a:t>
            </a:r>
          </a:p>
        </p:txBody>
      </p:sp>
      <p:sp>
        <p:nvSpPr>
          <p:cNvPr id="25" name="Rectangle 24"/>
          <p:cNvSpPr/>
          <p:nvPr/>
        </p:nvSpPr>
        <p:spPr>
          <a:xfrm>
            <a:off x="7696200" y="1371600"/>
            <a:ext cx="1371600"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The variable x in the </a:t>
            </a:r>
            <a:r>
              <a:rPr lang="en-US" sz="1200" b="1" dirty="0">
                <a:solidFill>
                  <a:srgbClr val="C00000"/>
                </a:solidFill>
                <a:effectLst>
                  <a:outerShdw blurRad="38100" dist="38100" dir="2700000" algn="tl">
                    <a:srgbClr val="000000">
                      <a:alpha val="43137"/>
                    </a:srgbClr>
                  </a:outerShdw>
                </a:effectLst>
              </a:rPr>
              <a:t>change</a:t>
            </a:r>
            <a:r>
              <a:rPr lang="en-US" sz="1200" b="1" dirty="0">
                <a:solidFill>
                  <a:srgbClr val="003399"/>
                </a:solidFill>
                <a:effectLst>
                  <a:outerShdw blurRad="38100" dist="38100" dir="2700000" algn="tl">
                    <a:srgbClr val="000000">
                      <a:alpha val="43137"/>
                    </a:srgbClr>
                  </a:outerShdw>
                </a:effectLst>
              </a:rPr>
              <a:t>() function has the value of 4 then changed to 5.</a:t>
            </a:r>
          </a:p>
        </p:txBody>
      </p:sp>
      <p:cxnSp>
        <p:nvCxnSpPr>
          <p:cNvPr id="9" name="Straight Connector 8"/>
          <p:cNvCxnSpPr/>
          <p:nvPr/>
        </p:nvCxnSpPr>
        <p:spPr>
          <a:xfrm>
            <a:off x="7648576" y="1143000"/>
            <a:ext cx="0" cy="5682895"/>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100918" y="5593580"/>
            <a:ext cx="1292111"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The variable x in the </a:t>
            </a:r>
            <a:r>
              <a:rPr lang="en-US" sz="1200" b="1" dirty="0">
                <a:solidFill>
                  <a:srgbClr val="C00000"/>
                </a:solidFill>
                <a:effectLst>
                  <a:outerShdw blurRad="38100" dist="38100" dir="2700000" algn="tl">
                    <a:srgbClr val="000000">
                      <a:alpha val="43137"/>
                    </a:srgbClr>
                  </a:outerShdw>
                </a:effectLst>
              </a:rPr>
              <a:t>main</a:t>
            </a:r>
            <a:r>
              <a:rPr lang="en-US" sz="1200" b="1" dirty="0">
                <a:solidFill>
                  <a:srgbClr val="003399"/>
                </a:solidFill>
                <a:effectLst>
                  <a:outerShdw blurRad="38100" dist="38100" dir="2700000" algn="tl">
                    <a:srgbClr val="000000">
                      <a:alpha val="43137"/>
                    </a:srgbClr>
                  </a:outerShdw>
                </a:effectLst>
              </a:rPr>
              <a:t>() did not change its value.</a:t>
            </a:r>
          </a:p>
        </p:txBody>
      </p:sp>
      <p:sp>
        <p:nvSpPr>
          <p:cNvPr id="29" name="Oval 28"/>
          <p:cNvSpPr/>
          <p:nvPr/>
        </p:nvSpPr>
        <p:spPr bwMode="auto">
          <a:xfrm>
            <a:off x="7940874" y="3962400"/>
            <a:ext cx="898326"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algn="ctr"/>
            <a:r>
              <a:rPr lang="en-US" sz="900" b="1" dirty="0">
                <a:solidFill>
                  <a:srgbClr val="C00000"/>
                </a:solidFill>
                <a:effectLst>
                  <a:outerShdw blurRad="38100" dist="38100" dir="2700000" algn="tl">
                    <a:srgbClr val="000000">
                      <a:alpha val="43137"/>
                    </a:srgbClr>
                  </a:outerShdw>
                </a:effectLst>
                <a:latin typeface="Tahoma" pitchFamily="34" charset="0"/>
              </a:rPr>
              <a:t>change</a:t>
            </a:r>
            <a:r>
              <a:rPr lang="en-US" sz="900" b="1" dirty="0">
                <a:latin typeface="Tahoma" pitchFamily="34" charset="0"/>
              </a:rPr>
              <a:t>(x)</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Tree>
    <p:extLst>
      <p:ext uri="{BB962C8B-B14F-4D97-AF65-F5344CB8AC3E}">
        <p14:creationId xmlns:p14="http://schemas.microsoft.com/office/powerpoint/2010/main" val="4226561400"/>
      </p:ext>
    </p:extLst>
  </p:cSld>
  <p:clrMapOvr>
    <a:masterClrMapping/>
  </p:clrMapOvr>
  <p:transition>
    <p:zoom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7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11"/>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4;</a:t>
            </a:r>
          </a:p>
          <a:p>
            <a:pPr>
              <a:spcBef>
                <a:spcPts val="0"/>
              </a:spcBef>
              <a:buClr>
                <a:srgbClr val="008000"/>
              </a:buClr>
              <a:buSzPct val="100000"/>
              <a:buFont typeface="+mj-lt"/>
              <a:buAutoNum type="arabicPeriod" startAt="11"/>
            </a:pPr>
            <a:r>
              <a:rPr lang="en-US" sz="1400" dirty="0">
                <a:solidFill>
                  <a:srgbClr val="000000"/>
                </a:solidFill>
                <a:latin typeface="Consolas" panose="020B0609020204030204" pitchFamily="49" charset="0"/>
              </a:rPr>
              <a:t>  change(x);</a:t>
            </a:r>
          </a:p>
          <a:p>
            <a:pPr>
              <a:spcBef>
                <a:spcPts val="0"/>
              </a:spcBef>
              <a:buClr>
                <a:srgbClr val="008000"/>
              </a:buClr>
              <a:buSzPct val="100000"/>
              <a:buFont typeface="+mj-lt"/>
              <a:buAutoNum type="arabicPeriod" startAt="7"/>
            </a:pPr>
            <a:endParaRPr lang="en-US" sz="1400" dirty="0">
              <a:solidFill>
                <a:srgbClr val="0000FF"/>
              </a:solidFill>
              <a:latin typeface="Consolas" panose="020B0609020204030204" pitchFamily="49" charset="0"/>
            </a:endParaRPr>
          </a:p>
          <a:p>
            <a:pPr>
              <a:spcBef>
                <a:spcPts val="0"/>
              </a:spcBef>
              <a:buClr>
                <a:srgbClr val="008000"/>
              </a:buClr>
              <a:buSzPct val="100000"/>
              <a:buFont typeface="+mj-lt"/>
              <a:buAutoNum type="arabicPeriod" startAt="7"/>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change(</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7"/>
            </a:pPr>
            <a:r>
              <a:rPr lang="en-US" sz="1400" dirty="0">
                <a:solidFill>
                  <a:srgbClr val="808080"/>
                </a:solidFill>
                <a:latin typeface="Consolas" panose="020B0609020204030204" pitchFamily="49" charset="0"/>
              </a:rPr>
              <a:t>  x</a:t>
            </a:r>
            <a:r>
              <a:rPr lang="en-US" sz="1400" dirty="0">
                <a:solidFill>
                  <a:srgbClr val="000000"/>
                </a:solidFill>
                <a:latin typeface="Consolas" panose="020B0609020204030204" pitchFamily="49" charset="0"/>
              </a:rPr>
              <a:t> = 5;</a:t>
            </a:r>
          </a:p>
          <a:p>
            <a:pPr>
              <a:spcBef>
                <a:spcPts val="0"/>
              </a:spcBef>
              <a:buClr>
                <a:srgbClr val="008000"/>
              </a:buClr>
              <a:buSzPct val="100000"/>
              <a:buFont typeface="+mj-lt"/>
              <a:buAutoNum type="arabicPeriod" startAt="7"/>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7"/>
            </a:pPr>
            <a:endParaRPr lang="en-US" sz="1400" dirty="0">
              <a:solidFill>
                <a:srgbClr val="000000"/>
              </a:solidFill>
              <a:latin typeface="Consolas" panose="020B0609020204030204" pitchFamily="49" charset="0"/>
            </a:endParaRP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198810"/>
            <a:ext cx="5566729" cy="335439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The value of x which is 4 is assigned to another variable of the same named but in a different function (scope).</a:t>
            </a:r>
          </a:p>
          <a:p>
            <a:pPr lvl="1" algn="just">
              <a:spcBef>
                <a:spcPts val="600"/>
              </a:spcBef>
            </a:pPr>
            <a:r>
              <a:rPr lang="en-US" sz="1400" dirty="0">
                <a:solidFill>
                  <a:schemeClr val="tx1"/>
                </a:solidFill>
              </a:rPr>
              <a:t>Here we say the value of x is passed from the main() function to the change function(). </a:t>
            </a:r>
          </a:p>
          <a:p>
            <a:pPr lvl="1" algn="just">
              <a:spcBef>
                <a:spcPts val="600"/>
              </a:spcBef>
            </a:pPr>
            <a:r>
              <a:rPr lang="en-US" sz="1400" dirty="0">
                <a:solidFill>
                  <a:schemeClr val="tx1"/>
                </a:solidFill>
              </a:rPr>
              <a:t>This is called “</a:t>
            </a:r>
            <a:r>
              <a:rPr lang="en-US" sz="1400" b="1" i="1" dirty="0">
                <a:solidFill>
                  <a:srgbClr val="C00000"/>
                </a:solidFill>
                <a:effectLst>
                  <a:outerShdw blurRad="38100" dist="38100" dir="2700000" algn="tl">
                    <a:srgbClr val="000000">
                      <a:alpha val="43137"/>
                    </a:srgbClr>
                  </a:outerShdw>
                </a:effectLst>
              </a:rPr>
              <a:t>pass by value</a:t>
            </a:r>
            <a:r>
              <a:rPr lang="en-US" sz="1400" dirty="0">
                <a:solidFill>
                  <a:schemeClr val="tx1"/>
                </a:solidFill>
              </a:rPr>
              <a:t>”</a:t>
            </a:r>
          </a:p>
          <a:p>
            <a:pPr lvl="1" algn="just">
              <a:spcBef>
                <a:spcPts val="600"/>
              </a:spcBef>
            </a:pPr>
            <a:r>
              <a:rPr lang="en-US" sz="1400" dirty="0">
                <a:solidFill>
                  <a:schemeClr val="tx1"/>
                </a:solidFill>
              </a:rPr>
              <a:t>Function main() defined a variable named as “x” and set its value by 4, and function change() defined another variable named as “x” also. Although the two variables in the two function have the same name, these variables are completely different and saved  in the memory in two different place. </a:t>
            </a:r>
          </a:p>
          <a:p>
            <a:pPr lvl="1" algn="just">
              <a:spcBef>
                <a:spcPts val="600"/>
              </a:spcBef>
            </a:pPr>
            <a:r>
              <a:rPr lang="en-US" sz="1400" dirty="0">
                <a:solidFill>
                  <a:schemeClr val="tx1"/>
                </a:solidFill>
              </a:rPr>
              <a:t>When the value of x in the change() function is changed from 4 to 5, the value of x in the main() function is the same.</a:t>
            </a:r>
          </a:p>
          <a:p>
            <a:pPr lvl="1" algn="just">
              <a:spcBef>
                <a:spcPts val="600"/>
              </a:spcBef>
            </a:pPr>
            <a:endParaRPr lang="en-US" sz="1400" dirty="0">
              <a:solidFill>
                <a:schemeClr val="tx1"/>
              </a:solidFill>
            </a:endParaRPr>
          </a:p>
        </p:txBody>
      </p:sp>
      <p:cxnSp>
        <p:nvCxnSpPr>
          <p:cNvPr id="48" name="Straight Arrow Connector 47"/>
          <p:cNvCxnSpPr>
            <a:stCxn id="58" idx="4"/>
            <a:endCxn id="57" idx="0"/>
          </p:cNvCxnSpPr>
          <p:nvPr/>
        </p:nvCxnSpPr>
        <p:spPr bwMode="auto">
          <a:xfrm flipH="1">
            <a:off x="7086217" y="28880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49" name="Straight Arrow Connector 48"/>
          <p:cNvCxnSpPr>
            <a:endCxn id="55" idx="0"/>
          </p:cNvCxnSpPr>
          <p:nvPr/>
        </p:nvCxnSpPr>
        <p:spPr bwMode="auto">
          <a:xfrm flipH="1">
            <a:off x="8390926" y="4414485"/>
            <a:ext cx="1" cy="157515"/>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50" name="Shape 13"/>
          <p:cNvCxnSpPr>
            <a:stCxn id="51" idx="3"/>
          </p:cNvCxnSpPr>
          <p:nvPr/>
        </p:nvCxnSpPr>
        <p:spPr bwMode="auto">
          <a:xfrm>
            <a:off x="7570414" y="3753063"/>
            <a:ext cx="820513" cy="2093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51" name="Rectangle 50"/>
          <p:cNvSpPr/>
          <p:nvPr/>
        </p:nvSpPr>
        <p:spPr>
          <a:xfrm>
            <a:off x="6602019" y="35814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change(x)</a:t>
            </a:r>
            <a:endParaRPr lang="en-US" sz="900" b="1" dirty="0">
              <a:solidFill>
                <a:schemeClr val="tx1"/>
              </a:solidFill>
              <a:latin typeface="Tahoma" pitchFamily="34" charset="0"/>
              <a:cs typeface="Times New Roman" charset="0"/>
            </a:endParaRPr>
          </a:p>
        </p:txBody>
      </p:sp>
      <p:cxnSp>
        <p:nvCxnSpPr>
          <p:cNvPr id="52" name="Straight Arrow Connector 51"/>
          <p:cNvCxnSpPr>
            <a:stCxn id="57" idx="4"/>
            <a:endCxn id="51" idx="0"/>
          </p:cNvCxnSpPr>
          <p:nvPr/>
        </p:nvCxnSpPr>
        <p:spPr bwMode="auto">
          <a:xfrm>
            <a:off x="7086217" y="3377178"/>
            <a:ext cx="0" cy="20422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53" name="Rectangle 52"/>
          <p:cNvSpPr/>
          <p:nvPr/>
        </p:nvSpPr>
        <p:spPr>
          <a:xfrm>
            <a:off x="7696200" y="3810000"/>
            <a:ext cx="1295400" cy="1828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bwMode="auto">
          <a:xfrm>
            <a:off x="7848600" y="4572000"/>
            <a:ext cx="1084652" cy="398402"/>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x=5</a:t>
            </a:r>
            <a:endParaRPr lang="ar-EG" sz="900" b="1" dirty="0">
              <a:latin typeface="Tahoma" pitchFamily="34" charset="0"/>
            </a:endParaRPr>
          </a:p>
        </p:txBody>
      </p:sp>
      <p:sp>
        <p:nvSpPr>
          <p:cNvPr id="56" name="Parallelogram 55"/>
          <p:cNvSpPr/>
          <p:nvPr/>
        </p:nvSpPr>
        <p:spPr bwMode="auto">
          <a:xfrm>
            <a:off x="6535839" y="5867400"/>
            <a:ext cx="1084652" cy="398402"/>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x</a:t>
            </a:r>
            <a:endParaRPr lang="ar-EG" sz="900" b="1" dirty="0">
              <a:latin typeface="Tahoma" pitchFamily="34" charset="0"/>
            </a:endParaRPr>
          </a:p>
        </p:txBody>
      </p:sp>
      <p:sp>
        <p:nvSpPr>
          <p:cNvPr id="57" name="Rectangle 56"/>
          <p:cNvSpPr/>
          <p:nvPr/>
        </p:nvSpPr>
        <p:spPr bwMode="auto">
          <a:xfrm>
            <a:off x="6543891" y="3048000"/>
            <a:ext cx="1084652" cy="329178"/>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 = 4</a:t>
            </a:r>
            <a:endParaRPr lang="ar-EG" sz="900" b="1" dirty="0">
              <a:latin typeface="Tahoma" pitchFamily="34" charset="0"/>
            </a:endParaRPr>
          </a:p>
        </p:txBody>
      </p:sp>
      <p:sp>
        <p:nvSpPr>
          <p:cNvPr id="58" name="Oval 57"/>
          <p:cNvSpPr/>
          <p:nvPr/>
        </p:nvSpPr>
        <p:spPr bwMode="auto">
          <a:xfrm>
            <a:off x="6755936" y="25146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solidFill>
                  <a:srgbClr val="C00000"/>
                </a:solidFill>
                <a:effectLst>
                  <a:outerShdw blurRad="38100" dist="38100" dir="2700000" algn="tl">
                    <a:srgbClr val="000000">
                      <a:alpha val="43137"/>
                    </a:srgbClr>
                  </a:outerShdw>
                </a:effectLst>
                <a:latin typeface="Tahoma" pitchFamily="34" charset="0"/>
              </a:rPr>
              <a:t>main</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59" name="Oval 58"/>
          <p:cNvSpPr/>
          <p:nvPr/>
        </p:nvSpPr>
        <p:spPr bwMode="auto">
          <a:xfrm>
            <a:off x="8060644" y="5105400"/>
            <a:ext cx="660563"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change()</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60" name="Straight Arrow Connector 59"/>
          <p:cNvCxnSpPr>
            <a:stCxn id="55" idx="4"/>
            <a:endCxn id="59" idx="0"/>
          </p:cNvCxnSpPr>
          <p:nvPr/>
        </p:nvCxnSpPr>
        <p:spPr bwMode="auto">
          <a:xfrm>
            <a:off x="8390926" y="4970402"/>
            <a:ext cx="0" cy="13499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61" name="Shape 13"/>
          <p:cNvCxnSpPr>
            <a:stCxn id="59" idx="4"/>
            <a:endCxn id="56" idx="0"/>
          </p:cNvCxnSpPr>
          <p:nvPr/>
        </p:nvCxnSpPr>
        <p:spPr bwMode="auto">
          <a:xfrm rot="5400000">
            <a:off x="7579589" y="5056062"/>
            <a:ext cx="309915" cy="1312761"/>
          </a:xfrm>
          <a:prstGeom prst="bentConnector3">
            <a:avLst>
              <a:gd name="adj1" fmla="val 40379"/>
            </a:avLst>
          </a:prstGeom>
          <a:solidFill>
            <a:schemeClr val="accent1"/>
          </a:solidFill>
          <a:ln w="28575" cap="flat" cmpd="sng" algn="ctr">
            <a:solidFill>
              <a:srgbClr val="003399"/>
            </a:solidFill>
            <a:prstDash val="solid"/>
            <a:miter lim="800000"/>
            <a:headEnd type="none" w="med" len="med"/>
            <a:tailEnd type="arrow"/>
          </a:ln>
          <a:effectLst/>
        </p:spPr>
      </p:cxnSp>
      <p:sp>
        <p:nvSpPr>
          <p:cNvPr id="62" name="Oval 61"/>
          <p:cNvSpPr/>
          <p:nvPr/>
        </p:nvSpPr>
        <p:spPr bwMode="auto">
          <a:xfrm>
            <a:off x="6747883" y="6414948"/>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63" name="Straight Arrow Connector 62"/>
          <p:cNvCxnSpPr>
            <a:stCxn id="56" idx="4"/>
            <a:endCxn id="62" idx="0"/>
          </p:cNvCxnSpPr>
          <p:nvPr/>
        </p:nvCxnSpPr>
        <p:spPr bwMode="auto">
          <a:xfrm>
            <a:off x="7078165" y="6265802"/>
            <a:ext cx="0" cy="149146"/>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64" name="Rectangle 63"/>
          <p:cNvSpPr/>
          <p:nvPr/>
        </p:nvSpPr>
        <p:spPr>
          <a:xfrm>
            <a:off x="6574343" y="4148158"/>
            <a:ext cx="1042368" cy="1200329"/>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200" dirty="0" err="1">
                <a:ln w="0"/>
                <a:solidFill>
                  <a:srgbClr val="003399"/>
                </a:solidFill>
                <a:effectLst>
                  <a:outerShdw blurRad="38100" dist="25400" dir="5400000" algn="ctr" rotWithShape="0">
                    <a:srgbClr val="6E747A">
                      <a:alpha val="43000"/>
                    </a:srgbClr>
                  </a:outerShdw>
                </a:effectLst>
              </a:rPr>
              <a:t>Here,main</a:t>
            </a:r>
            <a:r>
              <a:rPr lang="en-US" sz="1200" dirty="0">
                <a:ln w="0"/>
                <a:solidFill>
                  <a:srgbClr val="003399"/>
                </a:solidFill>
                <a:effectLst>
                  <a:outerShdw blurRad="38100" dist="25400" dir="5400000" algn="ctr" rotWithShape="0">
                    <a:srgbClr val="6E747A">
                      <a:alpha val="43000"/>
                    </a:srgbClr>
                  </a:outerShdw>
                </a:effectLst>
              </a:rPr>
              <a:t>() function is waiting until </a:t>
            </a:r>
            <a:r>
              <a:rPr lang="en-US" sz="1200" dirty="0" err="1">
                <a:ln w="0"/>
                <a:solidFill>
                  <a:srgbClr val="003399"/>
                </a:solidFill>
                <a:effectLst>
                  <a:outerShdw blurRad="38100" dist="25400" dir="5400000" algn="ctr" rotWithShape="0">
                    <a:srgbClr val="6E747A">
                      <a:alpha val="43000"/>
                    </a:srgbClr>
                  </a:outerShdw>
                </a:effectLst>
              </a:rPr>
              <a:t>dispMesg</a:t>
            </a:r>
            <a:r>
              <a:rPr lang="en-US" sz="1200" dirty="0">
                <a:ln w="0"/>
                <a:solidFill>
                  <a:srgbClr val="003399"/>
                </a:solidFill>
                <a:effectLst>
                  <a:outerShdw blurRad="38100" dist="25400" dir="5400000" algn="ctr" rotWithShape="0">
                    <a:srgbClr val="6E747A">
                      <a:alpha val="43000"/>
                    </a:srgbClr>
                  </a:outerShdw>
                </a:effectLst>
              </a:rPr>
              <a:t>() function ends</a:t>
            </a:r>
          </a:p>
        </p:txBody>
      </p:sp>
      <p:sp>
        <p:nvSpPr>
          <p:cNvPr id="65" name="Rectangle 64"/>
          <p:cNvSpPr/>
          <p:nvPr/>
        </p:nvSpPr>
        <p:spPr>
          <a:xfrm>
            <a:off x="7864183" y="3533001"/>
            <a:ext cx="862737" cy="276999"/>
          </a:xfrm>
          <a:prstGeom prst="rect">
            <a:avLst/>
          </a:prstGeom>
        </p:spPr>
        <p:txBody>
          <a:bodyPr wrap="none">
            <a:spAutoFit/>
          </a:bodyPr>
          <a:lstStyle/>
          <a:p>
            <a:pPr algn="ctr"/>
            <a:r>
              <a:rPr lang="en-US" sz="1200" b="1" dirty="0">
                <a:solidFill>
                  <a:srgbClr val="003399"/>
                </a:solidFill>
                <a:latin typeface="Tahoma" pitchFamily="34" charset="0"/>
              </a:rPr>
              <a:t>(x=x=4)</a:t>
            </a:r>
            <a:endParaRPr lang="ar-EG" sz="1200" b="1" dirty="0">
              <a:solidFill>
                <a:srgbClr val="003399"/>
              </a:solidFill>
              <a:latin typeface="Tahoma" pitchFamily="34" charset="0"/>
            </a:endParaRPr>
          </a:p>
        </p:txBody>
      </p:sp>
      <p:sp>
        <p:nvSpPr>
          <p:cNvPr id="66" name="Rectangle 65"/>
          <p:cNvSpPr/>
          <p:nvPr/>
        </p:nvSpPr>
        <p:spPr>
          <a:xfrm>
            <a:off x="6324600" y="1371600"/>
            <a:ext cx="1292111"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The variable x in the </a:t>
            </a:r>
            <a:r>
              <a:rPr lang="en-US" sz="1200" b="1" dirty="0">
                <a:solidFill>
                  <a:srgbClr val="C00000"/>
                </a:solidFill>
                <a:effectLst>
                  <a:outerShdw blurRad="38100" dist="38100" dir="2700000" algn="tl">
                    <a:srgbClr val="000000">
                      <a:alpha val="43137"/>
                    </a:srgbClr>
                  </a:outerShdw>
                </a:effectLst>
              </a:rPr>
              <a:t>main</a:t>
            </a:r>
            <a:r>
              <a:rPr lang="en-US" sz="1200" b="1" dirty="0">
                <a:solidFill>
                  <a:srgbClr val="003399"/>
                </a:solidFill>
                <a:effectLst>
                  <a:outerShdw blurRad="38100" dist="38100" dir="2700000" algn="tl">
                    <a:srgbClr val="000000">
                      <a:alpha val="43137"/>
                    </a:srgbClr>
                  </a:outerShdw>
                </a:effectLst>
              </a:rPr>
              <a:t>() function has the value of 4.</a:t>
            </a:r>
          </a:p>
        </p:txBody>
      </p:sp>
      <p:sp>
        <p:nvSpPr>
          <p:cNvPr id="67" name="Rectangle 66"/>
          <p:cNvSpPr/>
          <p:nvPr/>
        </p:nvSpPr>
        <p:spPr>
          <a:xfrm>
            <a:off x="7696200" y="1371600"/>
            <a:ext cx="1371600"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The variable x in the </a:t>
            </a:r>
            <a:r>
              <a:rPr lang="en-US" sz="1200" b="1" dirty="0">
                <a:solidFill>
                  <a:srgbClr val="C00000"/>
                </a:solidFill>
                <a:effectLst>
                  <a:outerShdw blurRad="38100" dist="38100" dir="2700000" algn="tl">
                    <a:srgbClr val="000000">
                      <a:alpha val="43137"/>
                    </a:srgbClr>
                  </a:outerShdw>
                </a:effectLst>
              </a:rPr>
              <a:t>change</a:t>
            </a:r>
            <a:r>
              <a:rPr lang="en-US" sz="1200" b="1" dirty="0">
                <a:solidFill>
                  <a:srgbClr val="003399"/>
                </a:solidFill>
                <a:effectLst>
                  <a:outerShdw blurRad="38100" dist="38100" dir="2700000" algn="tl">
                    <a:srgbClr val="000000">
                      <a:alpha val="43137"/>
                    </a:srgbClr>
                  </a:outerShdw>
                </a:effectLst>
              </a:rPr>
              <a:t>() function has the value of 4 then changed to 5.</a:t>
            </a:r>
          </a:p>
        </p:txBody>
      </p:sp>
      <p:cxnSp>
        <p:nvCxnSpPr>
          <p:cNvPr id="68" name="Straight Connector 67"/>
          <p:cNvCxnSpPr/>
          <p:nvPr/>
        </p:nvCxnSpPr>
        <p:spPr>
          <a:xfrm>
            <a:off x="7648576" y="1143000"/>
            <a:ext cx="0" cy="5682895"/>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7696200" y="5791200"/>
            <a:ext cx="1292111"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The variable x in the </a:t>
            </a:r>
            <a:r>
              <a:rPr lang="en-US" sz="1200" b="1" dirty="0">
                <a:solidFill>
                  <a:srgbClr val="C00000"/>
                </a:solidFill>
                <a:effectLst>
                  <a:outerShdw blurRad="38100" dist="38100" dir="2700000" algn="tl">
                    <a:srgbClr val="000000">
                      <a:alpha val="43137"/>
                    </a:srgbClr>
                  </a:outerShdw>
                </a:effectLst>
              </a:rPr>
              <a:t>main</a:t>
            </a:r>
            <a:r>
              <a:rPr lang="en-US" sz="1200" b="1" dirty="0">
                <a:solidFill>
                  <a:srgbClr val="003399"/>
                </a:solidFill>
                <a:effectLst>
                  <a:outerShdw blurRad="38100" dist="38100" dir="2700000" algn="tl">
                    <a:srgbClr val="000000">
                      <a:alpha val="43137"/>
                    </a:srgbClr>
                  </a:outerShdw>
                </a:effectLst>
              </a:rPr>
              <a:t>() did not change its value.</a:t>
            </a:r>
          </a:p>
        </p:txBody>
      </p:sp>
      <p:cxnSp>
        <p:nvCxnSpPr>
          <p:cNvPr id="70" name="Straight Arrow Connector 69"/>
          <p:cNvCxnSpPr/>
          <p:nvPr/>
        </p:nvCxnSpPr>
        <p:spPr>
          <a:xfrm>
            <a:off x="7354753" y="6046642"/>
            <a:ext cx="474800" cy="0"/>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Oval 70"/>
          <p:cNvSpPr/>
          <p:nvPr/>
        </p:nvSpPr>
        <p:spPr bwMode="auto">
          <a:xfrm>
            <a:off x="7940874" y="3962400"/>
            <a:ext cx="898326"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algn="ctr"/>
            <a:r>
              <a:rPr lang="en-US" sz="900" b="1" dirty="0">
                <a:solidFill>
                  <a:srgbClr val="C00000"/>
                </a:solidFill>
                <a:effectLst>
                  <a:outerShdw blurRad="38100" dist="38100" dir="2700000" algn="tl">
                    <a:srgbClr val="000000">
                      <a:alpha val="43137"/>
                    </a:srgbClr>
                  </a:outerShdw>
                </a:effectLst>
                <a:latin typeface="Tahoma" pitchFamily="34" charset="0"/>
              </a:rPr>
              <a:t>change</a:t>
            </a:r>
            <a:r>
              <a:rPr lang="en-US" sz="900" b="1" dirty="0">
                <a:latin typeface="Tahoma" pitchFamily="34" charset="0"/>
              </a:rPr>
              <a:t>(x)</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Tree>
    <p:extLst>
      <p:ext uri="{BB962C8B-B14F-4D97-AF65-F5344CB8AC3E}">
        <p14:creationId xmlns:p14="http://schemas.microsoft.com/office/powerpoint/2010/main" val="3593796513"/>
      </p:ext>
    </p:extLst>
  </p:cSld>
  <p:clrMapOvr>
    <a:masterClrMapping/>
  </p:clrMapOvr>
  <p:transition>
    <p:zoom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7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10"/>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startAt="10"/>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4;</a:t>
            </a:r>
          </a:p>
          <a:p>
            <a:pPr>
              <a:spcBef>
                <a:spcPts val="0"/>
              </a:spcBef>
              <a:buClr>
                <a:srgbClr val="008000"/>
              </a:buClr>
              <a:buSzPct val="100000"/>
              <a:buFont typeface="+mj-lt"/>
              <a:buAutoNum type="arabicPeriod" startAt="12"/>
            </a:pPr>
            <a:r>
              <a:rPr lang="en-US" sz="1400" dirty="0">
                <a:solidFill>
                  <a:srgbClr val="000000"/>
                </a:solidFill>
                <a:latin typeface="Consolas" panose="020B0609020204030204" pitchFamily="49" charset="0"/>
              </a:rPr>
              <a:t>  change(x);</a:t>
            </a:r>
          </a:p>
          <a:p>
            <a:pPr>
              <a:spcBef>
                <a:spcPts val="0"/>
              </a:spcBef>
              <a:buClr>
                <a:srgbClr val="008000"/>
              </a:buClr>
              <a:buSzPct val="100000"/>
              <a:buFont typeface="+mj-lt"/>
              <a:buAutoNum type="arabicPeriod" startAt="12"/>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5"/>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7"/>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change(</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7"/>
            </a:pPr>
            <a:r>
              <a:rPr lang="en-US" sz="1400" dirty="0">
                <a:solidFill>
                  <a:srgbClr val="808080"/>
                </a:solidFill>
                <a:latin typeface="Consolas" panose="020B0609020204030204" pitchFamily="49" charset="0"/>
              </a:rPr>
              <a:t>  x</a:t>
            </a:r>
            <a:r>
              <a:rPr lang="en-US" sz="1400" dirty="0">
                <a:solidFill>
                  <a:srgbClr val="000000"/>
                </a:solidFill>
                <a:latin typeface="Consolas" panose="020B0609020204030204" pitchFamily="49" charset="0"/>
              </a:rPr>
              <a:t> = 5;</a:t>
            </a:r>
          </a:p>
          <a:p>
            <a:pPr>
              <a:spcBef>
                <a:spcPts val="0"/>
              </a:spcBef>
              <a:buClr>
                <a:srgbClr val="008000"/>
              </a:buClr>
              <a:buSzPct val="100000"/>
              <a:buFont typeface="+mj-lt"/>
              <a:buAutoNum type="arabicPeriod" startAt="7"/>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7"/>
            </a:pPr>
            <a:endParaRPr lang="en-US" sz="1400" dirty="0">
              <a:solidFill>
                <a:srgbClr val="000000"/>
              </a:solidFill>
              <a:latin typeface="Consolas" panose="020B0609020204030204" pitchFamily="49" charset="0"/>
            </a:endParaRP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581400"/>
            <a:ext cx="5566729" cy="2971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Each function has its own scope of variables, this scope includes all the variables defined in this function. The value of these variables can be assigned within the function to change their values. Any change in the values of these variables must be done within the function’s scope. </a:t>
            </a:r>
          </a:p>
          <a:p>
            <a:pPr lvl="1" algn="just">
              <a:spcBef>
                <a:spcPts val="600"/>
              </a:spcBef>
            </a:pPr>
            <a:r>
              <a:rPr lang="en-US" sz="1400" dirty="0">
                <a:solidFill>
                  <a:schemeClr val="tx1"/>
                </a:solidFill>
              </a:rPr>
              <a:t>Function change() does not have a returned value so a programmer can not return the value of its variable x.</a:t>
            </a:r>
          </a:p>
          <a:p>
            <a:pPr lvl="1" algn="just">
              <a:spcBef>
                <a:spcPts val="600"/>
              </a:spcBef>
            </a:pPr>
            <a:r>
              <a:rPr lang="en-US" sz="1400" dirty="0">
                <a:solidFill>
                  <a:schemeClr val="tx1"/>
                </a:solidFill>
              </a:rPr>
              <a:t>So, to change the value of x from 4 to 5 in the main() function and not in the change() function only, the programmer should not pass the value of x, the programmer should use the “</a:t>
            </a:r>
            <a:r>
              <a:rPr lang="en-US" sz="1400" b="1" i="1" dirty="0">
                <a:solidFill>
                  <a:srgbClr val="C00000"/>
                </a:solidFill>
                <a:effectLst>
                  <a:outerShdw blurRad="38100" dist="38100" dir="2700000" algn="tl">
                    <a:srgbClr val="000000">
                      <a:alpha val="43137"/>
                    </a:srgbClr>
                  </a:outerShdw>
                </a:effectLst>
              </a:rPr>
              <a:t>pass by address</a:t>
            </a:r>
            <a:r>
              <a:rPr lang="en-US" sz="1400" dirty="0">
                <a:solidFill>
                  <a:schemeClr val="tx1"/>
                </a:solidFill>
              </a:rPr>
              <a:t>” as shown in the next program.</a:t>
            </a:r>
          </a:p>
          <a:p>
            <a:pPr lvl="1" algn="just">
              <a:spcBef>
                <a:spcPts val="600"/>
              </a:spcBef>
            </a:pPr>
            <a:endParaRPr lang="en-US" sz="1400" dirty="0">
              <a:solidFill>
                <a:schemeClr val="tx1"/>
              </a:solidFill>
            </a:endParaRPr>
          </a:p>
        </p:txBody>
      </p:sp>
      <p:sp>
        <p:nvSpPr>
          <p:cNvPr id="30" name="Rectangle 29"/>
          <p:cNvSpPr/>
          <p:nvPr/>
        </p:nvSpPr>
        <p:spPr>
          <a:xfrm>
            <a:off x="7848600" y="914400"/>
            <a:ext cx="762000" cy="5486400"/>
          </a:xfrm>
          <a:prstGeom prst="rect">
            <a:avLst/>
          </a:prstGeom>
          <a:ln>
            <a:solidFill>
              <a:srgbClr val="0033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Rectangle 30"/>
          <p:cNvSpPr/>
          <p:nvPr/>
        </p:nvSpPr>
        <p:spPr>
          <a:xfrm>
            <a:off x="7924800" y="175260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latin typeface="Times New Roman" panose="02020603050405020304" pitchFamily="18" charset="0"/>
                <a:cs typeface="Times New Roman" panose="02020603050405020304" pitchFamily="18" charset="0"/>
              </a:rPr>
              <a:t>x = 4</a:t>
            </a:r>
            <a:endParaRPr lang="en-US" sz="1600" b="1" dirty="0">
              <a:latin typeface="Times New Roman" panose="02020603050405020304" pitchFamily="18" charset="0"/>
              <a:cs typeface="Times New Roman" panose="02020603050405020304" pitchFamily="18" charset="0"/>
            </a:endParaRPr>
          </a:p>
        </p:txBody>
      </p:sp>
      <p:sp>
        <p:nvSpPr>
          <p:cNvPr id="32" name="Rectangle 31"/>
          <p:cNvSpPr/>
          <p:nvPr/>
        </p:nvSpPr>
        <p:spPr>
          <a:xfrm>
            <a:off x="6858000" y="1699379"/>
            <a:ext cx="1828800" cy="81522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6858000" y="2842379"/>
            <a:ext cx="1828800" cy="81522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858000" y="1673423"/>
            <a:ext cx="780983" cy="307777"/>
          </a:xfrm>
          <a:prstGeom prst="rect">
            <a:avLst/>
          </a:prstGeom>
        </p:spPr>
        <p:txBody>
          <a:bodyPr wrap="none">
            <a:spAutoFit/>
          </a:bodyPr>
          <a:lstStyle/>
          <a:p>
            <a:r>
              <a:rPr lang="en-US" sz="1400" dirty="0">
                <a:solidFill>
                  <a:srgbClr val="000000"/>
                </a:solidFill>
                <a:latin typeface="Consolas" panose="020B0609020204030204" pitchFamily="49" charset="0"/>
              </a:rPr>
              <a:t>main()</a:t>
            </a:r>
            <a:endParaRPr lang="en-US" sz="1400" dirty="0"/>
          </a:p>
        </p:txBody>
      </p:sp>
      <p:sp>
        <p:nvSpPr>
          <p:cNvPr id="36" name="Rectangle 35"/>
          <p:cNvSpPr/>
          <p:nvPr/>
        </p:nvSpPr>
        <p:spPr>
          <a:xfrm>
            <a:off x="6858001" y="2816423"/>
            <a:ext cx="990599" cy="307777"/>
          </a:xfrm>
          <a:prstGeom prst="rect">
            <a:avLst/>
          </a:prstGeom>
        </p:spPr>
        <p:txBody>
          <a:bodyPr wrap="square">
            <a:spAutoFit/>
          </a:bodyPr>
          <a:lstStyle/>
          <a:p>
            <a:r>
              <a:rPr lang="en-US" sz="1400" dirty="0">
                <a:solidFill>
                  <a:srgbClr val="000000"/>
                </a:solidFill>
                <a:latin typeface="Consolas" panose="020B0609020204030204" pitchFamily="49" charset="0"/>
              </a:rPr>
              <a:t>change()</a:t>
            </a:r>
            <a:endParaRPr lang="en-US" sz="1400" dirty="0"/>
          </a:p>
        </p:txBody>
      </p:sp>
      <p:sp>
        <p:nvSpPr>
          <p:cNvPr id="37" name="Rectangle 36"/>
          <p:cNvSpPr/>
          <p:nvPr/>
        </p:nvSpPr>
        <p:spPr>
          <a:xfrm>
            <a:off x="7924800" y="289560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latin typeface="Times New Roman" panose="02020603050405020304" pitchFamily="18" charset="0"/>
                <a:cs typeface="Times New Roman" panose="02020603050405020304" pitchFamily="18" charset="0"/>
              </a:rPr>
              <a:t>x = 5</a:t>
            </a:r>
            <a:endParaRPr lang="en-US" sz="1600" b="1" dirty="0">
              <a:latin typeface="Times New Roman" panose="02020603050405020304" pitchFamily="18" charset="0"/>
              <a:cs typeface="Times New Roman" panose="02020603050405020304" pitchFamily="18" charset="0"/>
            </a:endParaRPr>
          </a:p>
        </p:txBody>
      </p:sp>
      <p:sp>
        <p:nvSpPr>
          <p:cNvPr id="4" name="Rectangle 3"/>
          <p:cNvSpPr/>
          <p:nvPr/>
        </p:nvSpPr>
        <p:spPr>
          <a:xfrm>
            <a:off x="6738657" y="1414046"/>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scope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8" name="Rectangle 37"/>
          <p:cNvSpPr/>
          <p:nvPr/>
        </p:nvSpPr>
        <p:spPr>
          <a:xfrm>
            <a:off x="6738657" y="2557046"/>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scope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7607474" y="457200"/>
            <a:ext cx="1244251" cy="461665"/>
          </a:xfrm>
          <a:prstGeom prst="rect">
            <a:avLst/>
          </a:prstGeom>
        </p:spPr>
        <p:txBody>
          <a:bodyPr wrap="none">
            <a:spAutoFit/>
          </a:bodyPr>
          <a:lstStyle/>
          <a:p>
            <a:r>
              <a:rPr lang="en-US" dirty="0">
                <a:solidFill>
                  <a:srgbClr val="C00000"/>
                </a:solidFill>
                <a:latin typeface="Times New Roman" panose="02020603050405020304" pitchFamily="18" charset="0"/>
                <a:cs typeface="Times New Roman" panose="02020603050405020304" pitchFamily="18" charset="0"/>
              </a:rPr>
              <a:t>Memory</a:t>
            </a:r>
            <a:endParaRPr lang="en-US" dirty="0"/>
          </a:p>
        </p:txBody>
      </p:sp>
    </p:spTree>
    <p:extLst>
      <p:ext uri="{BB962C8B-B14F-4D97-AF65-F5344CB8AC3E}">
        <p14:creationId xmlns:p14="http://schemas.microsoft.com/office/powerpoint/2010/main" val="2746277224"/>
      </p:ext>
    </p:extLst>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8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This program just shows the passing of a value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of a specific variable to the called function.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This program passes the address of x (&amp;x) to the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function change().</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endParaRPr lang="en-US" sz="1400" dirty="0">
              <a:solidFill>
                <a:srgbClr val="80808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change(</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&amp;</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  x</a:t>
            </a:r>
            <a:r>
              <a:rPr lang="en-US" sz="1400" dirty="0">
                <a:solidFill>
                  <a:srgbClr val="000000"/>
                </a:solidFill>
                <a:latin typeface="Consolas" panose="020B0609020204030204" pitchFamily="49" charset="0"/>
              </a:rPr>
              <a:t> = 5;</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4;</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change(x);</a:t>
            </a:r>
          </a:p>
          <a:p>
            <a:pPr>
              <a:spcBef>
                <a:spcPts val="0"/>
              </a:spcBef>
              <a:buClr>
                <a:srgbClr val="008000"/>
              </a:buClr>
              <a:buSzPct val="100000"/>
              <a:buFont typeface="+mj-lt"/>
              <a:buAutoNum type="arabicPeriod"/>
            </a:pPr>
            <a:r>
              <a:rPr lang="fr-FR" sz="1400" dirty="0">
                <a:solidFill>
                  <a:srgbClr val="000000"/>
                </a:solidFill>
                <a:latin typeface="Consolas" panose="020B0609020204030204" pitchFamily="49" charset="0"/>
              </a:rPr>
              <a:t>  cout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a:t>
            </a:r>
            <a:r>
              <a:rPr lang="fr-FR" sz="1400" dirty="0">
                <a:solidFill>
                  <a:srgbClr val="A31515"/>
                </a:solidFill>
                <a:latin typeface="Consolas" panose="020B0609020204030204" pitchFamily="49" charset="0"/>
              </a:rPr>
              <a:t>"x = "</a:t>
            </a:r>
            <a:r>
              <a:rPr lang="fr-FR" sz="1400" dirty="0">
                <a:solidFill>
                  <a:srgbClr val="000000"/>
                </a:solidFill>
                <a:latin typeface="Consolas" panose="020B0609020204030204" pitchFamily="49" charset="0"/>
              </a:rPr>
              <a:t> </a:t>
            </a:r>
            <a:r>
              <a:rPr lang="fr-FR" sz="1400" dirty="0">
                <a:solidFill>
                  <a:srgbClr val="008080"/>
                </a:solidFill>
                <a:latin typeface="Consolas" panose="020B0609020204030204" pitchFamily="49" charset="0"/>
              </a:rPr>
              <a:t>&lt;&lt;</a:t>
            </a:r>
            <a:r>
              <a:rPr lang="fr-FR" sz="1400" dirty="0">
                <a:solidFill>
                  <a:srgbClr val="000000"/>
                </a:solidFill>
                <a:latin typeface="Consolas" panose="020B0609020204030204" pitchFamily="49" charset="0"/>
              </a:rPr>
              <a:t> x; </a:t>
            </a:r>
            <a:r>
              <a:rPr lang="fr-FR" sz="1400" dirty="0">
                <a:solidFill>
                  <a:srgbClr val="008000"/>
                </a:solidFill>
                <a:latin typeface="Consolas" panose="020B0609020204030204" pitchFamily="49" charset="0"/>
              </a:rPr>
              <a:t>//</a:t>
            </a:r>
            <a:r>
              <a:rPr lang="fr-FR" sz="1400" dirty="0" err="1">
                <a:solidFill>
                  <a:srgbClr val="008000"/>
                </a:solidFill>
                <a:latin typeface="Consolas" panose="020B0609020204030204" pitchFamily="49" charset="0"/>
              </a:rPr>
              <a:t>Prints</a:t>
            </a:r>
            <a:r>
              <a:rPr lang="fr-FR" sz="1400" dirty="0">
                <a:solidFill>
                  <a:srgbClr val="008000"/>
                </a:solidFill>
                <a:latin typeface="Consolas" panose="020B0609020204030204" pitchFamily="49" charset="0"/>
              </a:rPr>
              <a:t> 5</a:t>
            </a:r>
            <a:endParaRPr lang="en-US" sz="1400" dirty="0">
              <a:solidFill>
                <a:srgbClr val="008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cxnSp>
        <p:nvCxnSpPr>
          <p:cNvPr id="8" name="Straight Arrow Connector 7"/>
          <p:cNvCxnSpPr>
            <a:stCxn id="67" idx="4"/>
            <a:endCxn id="62" idx="0"/>
          </p:cNvCxnSpPr>
          <p:nvPr/>
        </p:nvCxnSpPr>
        <p:spPr bwMode="auto">
          <a:xfrm flipH="1">
            <a:off x="7086217" y="28880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Straight Arrow Connector 10"/>
          <p:cNvCxnSpPr>
            <a:stCxn id="59" idx="4"/>
            <a:endCxn id="60" idx="0"/>
          </p:cNvCxnSpPr>
          <p:nvPr/>
        </p:nvCxnSpPr>
        <p:spPr bwMode="auto">
          <a:xfrm>
            <a:off x="8390037" y="4414485"/>
            <a:ext cx="889" cy="157515"/>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hape 13"/>
          <p:cNvCxnSpPr>
            <a:stCxn id="18" idx="3"/>
            <a:endCxn id="59" idx="0"/>
          </p:cNvCxnSpPr>
          <p:nvPr/>
        </p:nvCxnSpPr>
        <p:spPr bwMode="auto">
          <a:xfrm>
            <a:off x="7570414" y="3753063"/>
            <a:ext cx="819623" cy="2093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8" name="Rectangle 17"/>
          <p:cNvSpPr/>
          <p:nvPr/>
        </p:nvSpPr>
        <p:spPr>
          <a:xfrm>
            <a:off x="6602019" y="35814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a:latin typeface="Tahoma" pitchFamily="34" charset="0"/>
              </a:rPr>
              <a:t>change(x)</a:t>
            </a:r>
            <a:endParaRPr lang="en-US" sz="900" b="1" dirty="0">
              <a:solidFill>
                <a:schemeClr val="tx1"/>
              </a:solidFill>
              <a:latin typeface="Tahoma" pitchFamily="34" charset="0"/>
              <a:cs typeface="Times New Roman" charset="0"/>
            </a:endParaRPr>
          </a:p>
        </p:txBody>
      </p:sp>
      <p:cxnSp>
        <p:nvCxnSpPr>
          <p:cNvPr id="19" name="Straight Arrow Connector 18"/>
          <p:cNvCxnSpPr>
            <a:stCxn id="62" idx="4"/>
            <a:endCxn id="18" idx="0"/>
          </p:cNvCxnSpPr>
          <p:nvPr/>
        </p:nvCxnSpPr>
        <p:spPr bwMode="auto">
          <a:xfrm>
            <a:off x="7086217" y="3377178"/>
            <a:ext cx="0" cy="20422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38" name="Rectangle 37"/>
          <p:cNvSpPr/>
          <p:nvPr/>
        </p:nvSpPr>
        <p:spPr>
          <a:xfrm>
            <a:off x="7696200" y="3810000"/>
            <a:ext cx="1295400" cy="1828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bwMode="auto">
          <a:xfrm>
            <a:off x="7940874" y="3962400"/>
            <a:ext cx="898326"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algn="ctr"/>
            <a:r>
              <a:rPr lang="en-US" sz="900" b="1" dirty="0">
                <a:solidFill>
                  <a:srgbClr val="C00000"/>
                </a:solidFill>
                <a:effectLst>
                  <a:outerShdw blurRad="38100" dist="38100" dir="2700000" algn="tl">
                    <a:srgbClr val="000000">
                      <a:alpha val="43137"/>
                    </a:srgbClr>
                  </a:outerShdw>
                </a:effectLst>
                <a:latin typeface="Tahoma" pitchFamily="34" charset="0"/>
              </a:rPr>
              <a:t>change</a:t>
            </a:r>
            <a:r>
              <a:rPr lang="en-US" sz="900" b="1" dirty="0">
                <a:latin typeface="Tahoma" pitchFamily="34" charset="0"/>
              </a:rPr>
              <a:t>(&amp;x)</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0" name="Rectangle 59"/>
          <p:cNvSpPr/>
          <p:nvPr/>
        </p:nvSpPr>
        <p:spPr bwMode="auto">
          <a:xfrm>
            <a:off x="7848600" y="4572000"/>
            <a:ext cx="1084652" cy="398402"/>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x=5</a:t>
            </a:r>
            <a:endParaRPr lang="ar-EG" sz="900" b="1" dirty="0">
              <a:latin typeface="Tahoma" pitchFamily="34" charset="0"/>
            </a:endParaRPr>
          </a:p>
        </p:txBody>
      </p:sp>
      <p:sp>
        <p:nvSpPr>
          <p:cNvPr id="61" name="Parallelogram 60"/>
          <p:cNvSpPr/>
          <p:nvPr/>
        </p:nvSpPr>
        <p:spPr bwMode="auto">
          <a:xfrm>
            <a:off x="6535839" y="5867400"/>
            <a:ext cx="1084652" cy="398402"/>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x</a:t>
            </a:r>
            <a:endParaRPr lang="ar-EG" sz="900" b="1" dirty="0">
              <a:latin typeface="Tahoma" pitchFamily="34" charset="0"/>
            </a:endParaRPr>
          </a:p>
        </p:txBody>
      </p:sp>
      <p:sp>
        <p:nvSpPr>
          <p:cNvPr id="62" name="Rectangle 61"/>
          <p:cNvSpPr/>
          <p:nvPr/>
        </p:nvSpPr>
        <p:spPr bwMode="auto">
          <a:xfrm>
            <a:off x="6543891" y="3048000"/>
            <a:ext cx="1084652" cy="329178"/>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x = 4</a:t>
            </a:r>
            <a:endParaRPr lang="ar-EG" sz="900" b="1" dirty="0">
              <a:latin typeface="Tahoma" pitchFamily="34" charset="0"/>
            </a:endParaRPr>
          </a:p>
        </p:txBody>
      </p:sp>
      <p:sp>
        <p:nvSpPr>
          <p:cNvPr id="67" name="Oval 66"/>
          <p:cNvSpPr/>
          <p:nvPr/>
        </p:nvSpPr>
        <p:spPr bwMode="auto">
          <a:xfrm>
            <a:off x="6755936" y="25146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solidFill>
                  <a:srgbClr val="C00000"/>
                </a:solidFill>
                <a:effectLst>
                  <a:outerShdw blurRad="38100" dist="38100" dir="2700000" algn="tl">
                    <a:srgbClr val="000000">
                      <a:alpha val="43137"/>
                    </a:srgbClr>
                  </a:outerShdw>
                </a:effectLst>
                <a:latin typeface="Tahoma" pitchFamily="34" charset="0"/>
              </a:rPr>
              <a:t>main</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9" name="Oval 68"/>
          <p:cNvSpPr/>
          <p:nvPr/>
        </p:nvSpPr>
        <p:spPr bwMode="auto">
          <a:xfrm>
            <a:off x="8060644" y="5105400"/>
            <a:ext cx="660563"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change()</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83" name="Straight Arrow Connector 82"/>
          <p:cNvCxnSpPr>
            <a:stCxn id="60" idx="4"/>
            <a:endCxn id="69" idx="0"/>
          </p:cNvCxnSpPr>
          <p:nvPr/>
        </p:nvCxnSpPr>
        <p:spPr bwMode="auto">
          <a:xfrm>
            <a:off x="8390926" y="4970402"/>
            <a:ext cx="0" cy="13499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91" name="Shape 13"/>
          <p:cNvCxnSpPr>
            <a:stCxn id="69" idx="4"/>
            <a:endCxn id="61" idx="0"/>
          </p:cNvCxnSpPr>
          <p:nvPr/>
        </p:nvCxnSpPr>
        <p:spPr bwMode="auto">
          <a:xfrm rot="5400000">
            <a:off x="7579589" y="5056062"/>
            <a:ext cx="309915" cy="1312761"/>
          </a:xfrm>
          <a:prstGeom prst="bentConnector3">
            <a:avLst>
              <a:gd name="adj1" fmla="val 40379"/>
            </a:avLst>
          </a:prstGeom>
          <a:solidFill>
            <a:schemeClr val="accent1"/>
          </a:solidFill>
          <a:ln w="28575" cap="flat" cmpd="sng" algn="ctr">
            <a:solidFill>
              <a:srgbClr val="003399"/>
            </a:solidFill>
            <a:prstDash val="solid"/>
            <a:miter lim="800000"/>
            <a:headEnd type="none" w="med" len="med"/>
            <a:tailEnd type="arrow"/>
          </a:ln>
          <a:effectLst/>
        </p:spPr>
      </p:cxnSp>
      <p:sp>
        <p:nvSpPr>
          <p:cNvPr id="105" name="Oval 104"/>
          <p:cNvSpPr/>
          <p:nvPr/>
        </p:nvSpPr>
        <p:spPr bwMode="auto">
          <a:xfrm>
            <a:off x="6747883" y="6414948"/>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06" name="Straight Arrow Connector 105"/>
          <p:cNvCxnSpPr>
            <a:stCxn id="61" idx="4"/>
            <a:endCxn id="105" idx="0"/>
          </p:cNvCxnSpPr>
          <p:nvPr/>
        </p:nvCxnSpPr>
        <p:spPr bwMode="auto">
          <a:xfrm>
            <a:off x="7078165" y="6265802"/>
            <a:ext cx="0" cy="149146"/>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11" name="Rectangle 110"/>
          <p:cNvSpPr/>
          <p:nvPr/>
        </p:nvSpPr>
        <p:spPr>
          <a:xfrm>
            <a:off x="6574343" y="4148158"/>
            <a:ext cx="1042368" cy="1200329"/>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200" dirty="0" err="1">
                <a:ln w="0"/>
                <a:solidFill>
                  <a:srgbClr val="003399"/>
                </a:solidFill>
                <a:effectLst>
                  <a:outerShdw blurRad="38100" dist="25400" dir="5400000" algn="ctr" rotWithShape="0">
                    <a:srgbClr val="6E747A">
                      <a:alpha val="43000"/>
                    </a:srgbClr>
                  </a:outerShdw>
                </a:effectLst>
              </a:rPr>
              <a:t>Here,main</a:t>
            </a:r>
            <a:r>
              <a:rPr lang="en-US" sz="1200" dirty="0">
                <a:ln w="0"/>
                <a:solidFill>
                  <a:srgbClr val="003399"/>
                </a:solidFill>
                <a:effectLst>
                  <a:outerShdw blurRad="38100" dist="25400" dir="5400000" algn="ctr" rotWithShape="0">
                    <a:srgbClr val="6E747A">
                      <a:alpha val="43000"/>
                    </a:srgbClr>
                  </a:outerShdw>
                </a:effectLst>
              </a:rPr>
              <a:t>() function is waiting until </a:t>
            </a:r>
            <a:r>
              <a:rPr lang="en-US" sz="1200" dirty="0" err="1">
                <a:ln w="0"/>
                <a:solidFill>
                  <a:srgbClr val="003399"/>
                </a:solidFill>
                <a:effectLst>
                  <a:outerShdw blurRad="38100" dist="25400" dir="5400000" algn="ctr" rotWithShape="0">
                    <a:srgbClr val="6E747A">
                      <a:alpha val="43000"/>
                    </a:srgbClr>
                  </a:outerShdw>
                </a:effectLst>
              </a:rPr>
              <a:t>dispMesg</a:t>
            </a:r>
            <a:r>
              <a:rPr lang="en-US" sz="1200" dirty="0">
                <a:ln w="0"/>
                <a:solidFill>
                  <a:srgbClr val="003399"/>
                </a:solidFill>
                <a:effectLst>
                  <a:outerShdw blurRad="38100" dist="25400" dir="5400000" algn="ctr" rotWithShape="0">
                    <a:srgbClr val="6E747A">
                      <a:alpha val="43000"/>
                    </a:srgbClr>
                  </a:outerShdw>
                </a:effectLst>
              </a:rPr>
              <a:t>() function ends</a:t>
            </a:r>
          </a:p>
        </p:txBody>
      </p:sp>
      <p:sp>
        <p:nvSpPr>
          <p:cNvPr id="23" name="Rectangle 22"/>
          <p:cNvSpPr/>
          <p:nvPr/>
        </p:nvSpPr>
        <p:spPr>
          <a:xfrm>
            <a:off x="7804071" y="3533001"/>
            <a:ext cx="982962" cy="276999"/>
          </a:xfrm>
          <a:prstGeom prst="rect">
            <a:avLst/>
          </a:prstGeom>
        </p:spPr>
        <p:txBody>
          <a:bodyPr wrap="none">
            <a:spAutoFit/>
          </a:bodyPr>
          <a:lstStyle/>
          <a:p>
            <a:pPr algn="ctr"/>
            <a:r>
              <a:rPr lang="en-US" sz="1200" b="1" dirty="0">
                <a:solidFill>
                  <a:srgbClr val="003399"/>
                </a:solidFill>
                <a:latin typeface="Tahoma" pitchFamily="34" charset="0"/>
              </a:rPr>
              <a:t>(&amp;x=x=4)</a:t>
            </a:r>
            <a:endParaRPr lang="ar-EG" sz="1200" b="1" dirty="0">
              <a:solidFill>
                <a:srgbClr val="003399"/>
              </a:solidFill>
              <a:latin typeface="Tahoma" pitchFamily="34" charset="0"/>
            </a:endParaRPr>
          </a:p>
        </p:txBody>
      </p:sp>
      <p:sp>
        <p:nvSpPr>
          <p:cNvPr id="6" name="Rectangle 5"/>
          <p:cNvSpPr/>
          <p:nvPr/>
        </p:nvSpPr>
        <p:spPr>
          <a:xfrm>
            <a:off x="6324600" y="1371600"/>
            <a:ext cx="2608652"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A address of the variable x is passed from the </a:t>
            </a:r>
            <a:r>
              <a:rPr lang="en-US" sz="1200" b="1" dirty="0">
                <a:solidFill>
                  <a:srgbClr val="C00000"/>
                </a:solidFill>
                <a:effectLst>
                  <a:outerShdw blurRad="38100" dist="38100" dir="2700000" algn="tl">
                    <a:srgbClr val="000000">
                      <a:alpha val="43137"/>
                    </a:srgbClr>
                  </a:outerShdw>
                </a:effectLst>
              </a:rPr>
              <a:t>main</a:t>
            </a:r>
            <a:r>
              <a:rPr lang="en-US" sz="1200" b="1" dirty="0">
                <a:solidFill>
                  <a:srgbClr val="003399"/>
                </a:solidFill>
                <a:effectLst>
                  <a:outerShdw blurRad="38100" dist="38100" dir="2700000" algn="tl">
                    <a:srgbClr val="000000">
                      <a:alpha val="43137"/>
                    </a:srgbClr>
                  </a:outerShdw>
                </a:effectLst>
              </a:rPr>
              <a:t>() function to the </a:t>
            </a:r>
            <a:r>
              <a:rPr lang="en-US" sz="1200" b="1" dirty="0">
                <a:solidFill>
                  <a:srgbClr val="C00000"/>
                </a:solidFill>
                <a:effectLst>
                  <a:outerShdw blurRad="38100" dist="38100" dir="2700000" algn="tl">
                    <a:srgbClr val="000000">
                      <a:alpha val="43137"/>
                    </a:srgbClr>
                  </a:outerShdw>
                </a:effectLst>
              </a:rPr>
              <a:t>change</a:t>
            </a:r>
            <a:r>
              <a:rPr lang="en-US" sz="1200" b="1" dirty="0">
                <a:solidFill>
                  <a:srgbClr val="003399"/>
                </a:solidFill>
                <a:effectLst>
                  <a:outerShdw blurRad="38100" dist="38100" dir="2700000" algn="tl">
                    <a:srgbClr val="000000">
                      <a:alpha val="43137"/>
                    </a:srgbClr>
                  </a:outerShdw>
                </a:effectLst>
              </a:rPr>
              <a:t>() function.</a:t>
            </a:r>
          </a:p>
        </p:txBody>
      </p:sp>
      <p:cxnSp>
        <p:nvCxnSpPr>
          <p:cNvPr id="9" name="Straight Connector 8"/>
          <p:cNvCxnSpPr/>
          <p:nvPr/>
        </p:nvCxnSpPr>
        <p:spPr>
          <a:xfrm>
            <a:off x="7628543" y="2514600"/>
            <a:ext cx="20033" cy="4311295"/>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081016" y="5586410"/>
            <a:ext cx="1434921" cy="990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003399"/>
                </a:solidFill>
                <a:effectLst>
                  <a:outerShdw blurRad="38100" dist="38100" dir="2700000" algn="tl">
                    <a:srgbClr val="000000">
                      <a:alpha val="43137"/>
                    </a:srgbClr>
                  </a:outerShdw>
                </a:effectLst>
              </a:rPr>
              <a:t>The variable x in the </a:t>
            </a:r>
            <a:r>
              <a:rPr lang="en-US" sz="1200" b="1" dirty="0">
                <a:solidFill>
                  <a:srgbClr val="C00000"/>
                </a:solidFill>
                <a:effectLst>
                  <a:outerShdw blurRad="38100" dist="38100" dir="2700000" algn="tl">
                    <a:srgbClr val="000000">
                      <a:alpha val="43137"/>
                    </a:srgbClr>
                  </a:outerShdw>
                </a:effectLst>
              </a:rPr>
              <a:t>main</a:t>
            </a:r>
            <a:r>
              <a:rPr lang="en-US" sz="1200" b="1" dirty="0">
                <a:solidFill>
                  <a:srgbClr val="003399"/>
                </a:solidFill>
                <a:effectLst>
                  <a:outerShdw blurRad="38100" dist="38100" dir="2700000" algn="tl">
                    <a:srgbClr val="000000">
                      <a:alpha val="43137"/>
                    </a:srgbClr>
                  </a:outerShdw>
                </a:effectLst>
              </a:rPr>
              <a:t>() has change its value from 4 to 5.</a:t>
            </a:r>
          </a:p>
        </p:txBody>
      </p:sp>
      <p:pic>
        <p:nvPicPr>
          <p:cNvPr id="4" name="Picture 3"/>
          <p:cNvPicPr>
            <a:picLocks noChangeAspect="1"/>
          </p:cNvPicPr>
          <p:nvPr/>
        </p:nvPicPr>
        <p:blipFill>
          <a:blip r:embed="rId3"/>
          <a:stretch>
            <a:fillRect/>
          </a:stretch>
        </p:blipFill>
        <p:spPr>
          <a:xfrm>
            <a:off x="2781613" y="6043610"/>
            <a:ext cx="2247900" cy="533400"/>
          </a:xfrm>
          <a:prstGeom prst="rect">
            <a:avLst/>
          </a:prstGeom>
        </p:spPr>
      </p:pic>
    </p:spTree>
    <p:extLst>
      <p:ext uri="{BB962C8B-B14F-4D97-AF65-F5344CB8AC3E}">
        <p14:creationId xmlns:p14="http://schemas.microsoft.com/office/powerpoint/2010/main" val="1577148351"/>
      </p:ext>
    </p:extLst>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8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10"/>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startAt="10"/>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4;</a:t>
            </a:r>
          </a:p>
          <a:p>
            <a:pPr>
              <a:spcBef>
                <a:spcPts val="0"/>
              </a:spcBef>
              <a:buClr>
                <a:srgbClr val="008000"/>
              </a:buClr>
              <a:buSzPct val="100000"/>
              <a:buFont typeface="+mj-lt"/>
              <a:buAutoNum type="arabicPeriod" startAt="12"/>
            </a:pPr>
            <a:r>
              <a:rPr lang="en-US" sz="1400" dirty="0">
                <a:solidFill>
                  <a:srgbClr val="000000"/>
                </a:solidFill>
                <a:latin typeface="Consolas" panose="020B0609020204030204" pitchFamily="49" charset="0"/>
              </a:rPr>
              <a:t>  change(x);</a:t>
            </a:r>
          </a:p>
          <a:p>
            <a:pPr>
              <a:spcBef>
                <a:spcPts val="0"/>
              </a:spcBef>
              <a:buClr>
                <a:srgbClr val="008000"/>
              </a:buClr>
              <a:buSzPct val="100000"/>
              <a:buFont typeface="+mj-lt"/>
              <a:buAutoNum type="arabicPeriod" startAt="12"/>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&lt;&lt;x;</a:t>
            </a:r>
          </a:p>
          <a:p>
            <a:pPr>
              <a:spcBef>
                <a:spcPts val="0"/>
              </a:spcBef>
              <a:buClr>
                <a:srgbClr val="008000"/>
              </a:buClr>
              <a:buSzPct val="100000"/>
              <a:buFont typeface="+mj-lt"/>
              <a:buAutoNum type="arabicPeriod" startAt="15"/>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7"/>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change(</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&amp;</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7"/>
            </a:pPr>
            <a:r>
              <a:rPr lang="en-US" sz="1400" dirty="0">
                <a:solidFill>
                  <a:srgbClr val="808080"/>
                </a:solidFill>
                <a:latin typeface="Consolas" panose="020B0609020204030204" pitchFamily="49" charset="0"/>
              </a:rPr>
              <a:t>  x</a:t>
            </a:r>
            <a:r>
              <a:rPr lang="en-US" sz="1400" dirty="0">
                <a:solidFill>
                  <a:srgbClr val="000000"/>
                </a:solidFill>
                <a:latin typeface="Consolas" panose="020B0609020204030204" pitchFamily="49" charset="0"/>
              </a:rPr>
              <a:t> = 5;</a:t>
            </a:r>
          </a:p>
          <a:p>
            <a:pPr>
              <a:spcBef>
                <a:spcPts val="0"/>
              </a:spcBef>
              <a:buClr>
                <a:srgbClr val="008000"/>
              </a:buClr>
              <a:buSzPct val="100000"/>
              <a:buFont typeface="+mj-lt"/>
              <a:buAutoNum type="arabicPeriod" startAt="7"/>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7"/>
            </a:pPr>
            <a:endParaRPr lang="en-US" sz="1400" dirty="0">
              <a:solidFill>
                <a:srgbClr val="000000"/>
              </a:solidFill>
              <a:latin typeface="Consolas" panose="020B0609020204030204" pitchFamily="49" charset="0"/>
            </a:endParaRP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352800"/>
            <a:ext cx="6145712" cy="3352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Here the program passes the address of the variable x in the memory; This process is called “</a:t>
            </a:r>
            <a:r>
              <a:rPr lang="en-US" sz="1400" b="1" i="1" dirty="0">
                <a:solidFill>
                  <a:srgbClr val="C00000"/>
                </a:solidFill>
                <a:effectLst>
                  <a:outerShdw blurRad="38100" dist="38100" dir="2700000" algn="tl">
                    <a:srgbClr val="000000">
                      <a:alpha val="43137"/>
                    </a:srgbClr>
                  </a:outerShdw>
                </a:effectLst>
              </a:rPr>
              <a:t>pass by address</a:t>
            </a:r>
            <a:r>
              <a:rPr lang="en-US" sz="1400" dirty="0">
                <a:solidFill>
                  <a:schemeClr val="tx1"/>
                </a:solidFill>
              </a:rPr>
              <a:t>”</a:t>
            </a:r>
          </a:p>
          <a:p>
            <a:pPr lvl="1" algn="just">
              <a:spcBef>
                <a:spcPts val="600"/>
              </a:spcBef>
            </a:pPr>
            <a:r>
              <a:rPr lang="en-US" sz="1400" dirty="0">
                <a:solidFill>
                  <a:schemeClr val="tx1"/>
                </a:solidFill>
              </a:rPr>
              <a:t>Any variable saved in the memory has a location in the memory, this location is named in programming as the address. </a:t>
            </a:r>
          </a:p>
          <a:p>
            <a:pPr lvl="1" algn="just">
              <a:spcBef>
                <a:spcPts val="600"/>
              </a:spcBef>
            </a:pPr>
            <a:r>
              <a:rPr lang="en-US" sz="1400" dirty="0">
                <a:solidFill>
                  <a:schemeClr val="tx1"/>
                </a:solidFill>
              </a:rPr>
              <a:t>The address of any variable is abbreviated by the sign </a:t>
            </a:r>
            <a:r>
              <a:rPr lang="en-US" sz="1400" dirty="0">
                <a:solidFill>
                  <a:srgbClr val="000000"/>
                </a:solidFill>
                <a:latin typeface="Consolas" panose="020B0609020204030204" pitchFamily="49" charset="0"/>
              </a:rPr>
              <a:t>&amp;</a:t>
            </a:r>
            <a:r>
              <a:rPr lang="en-US" sz="1400" dirty="0">
                <a:solidFill>
                  <a:schemeClr val="tx1"/>
                </a:solidFill>
              </a:rPr>
              <a:t>. The reason of selecting the “and” sign that it starts by the letter a.</a:t>
            </a:r>
          </a:p>
          <a:p>
            <a:pPr lvl="1" algn="just">
              <a:spcBef>
                <a:spcPts val="600"/>
              </a:spcBef>
            </a:pPr>
            <a:r>
              <a:rPr lang="en-US" sz="1400" dirty="0">
                <a:solidFill>
                  <a:schemeClr val="tx1"/>
                </a:solidFill>
              </a:rPr>
              <a:t>The variable x in the parameter list in line 7 is an address to an integer variable, and it is not an integer. The address x is the address of the integer variable x in the main function. </a:t>
            </a:r>
          </a:p>
          <a:p>
            <a:pPr lvl="1" algn="just">
              <a:spcBef>
                <a:spcPts val="600"/>
              </a:spcBef>
            </a:pPr>
            <a:r>
              <a:rPr lang="en-US" sz="1400" dirty="0">
                <a:solidFill>
                  <a:schemeClr val="tx1"/>
                </a:solidFill>
              </a:rPr>
              <a:t>Any change in the value of the address x in the change() function will change the value of x in the main() function.</a:t>
            </a:r>
          </a:p>
          <a:p>
            <a:pPr lvl="1" algn="just">
              <a:spcBef>
                <a:spcPts val="600"/>
              </a:spcBef>
            </a:pPr>
            <a:r>
              <a:rPr lang="en-US" sz="1400" dirty="0">
                <a:solidFill>
                  <a:schemeClr val="tx1"/>
                </a:solidFill>
              </a:rPr>
              <a:t>The change in line 8, x=5, in the change() function, will change of the value of x in the main() function and prints 5.</a:t>
            </a:r>
          </a:p>
          <a:p>
            <a:pPr lvl="1" algn="just">
              <a:spcBef>
                <a:spcPts val="600"/>
              </a:spcBef>
            </a:pPr>
            <a:endParaRPr lang="en-US" sz="1400" dirty="0">
              <a:solidFill>
                <a:schemeClr val="tx1"/>
              </a:solidFill>
            </a:endParaRPr>
          </a:p>
          <a:p>
            <a:pPr lvl="1" algn="just">
              <a:spcBef>
                <a:spcPts val="600"/>
              </a:spcBef>
            </a:pPr>
            <a:endParaRPr lang="en-US" sz="1400" dirty="0">
              <a:solidFill>
                <a:schemeClr val="tx1"/>
              </a:solidFill>
            </a:endParaRPr>
          </a:p>
          <a:p>
            <a:pPr lvl="1" algn="just">
              <a:spcBef>
                <a:spcPts val="600"/>
              </a:spcBef>
            </a:pPr>
            <a:endParaRPr lang="en-US" sz="1400" dirty="0">
              <a:solidFill>
                <a:schemeClr val="tx1"/>
              </a:solidFill>
            </a:endParaRPr>
          </a:p>
        </p:txBody>
      </p:sp>
      <p:sp>
        <p:nvSpPr>
          <p:cNvPr id="39" name="Rectangle 38"/>
          <p:cNvSpPr/>
          <p:nvPr/>
        </p:nvSpPr>
        <p:spPr>
          <a:xfrm>
            <a:off x="7848600" y="1021676"/>
            <a:ext cx="762000" cy="2472154"/>
          </a:xfrm>
          <a:prstGeom prst="rect">
            <a:avLst/>
          </a:prstGeom>
          <a:ln>
            <a:solidFill>
              <a:srgbClr val="0033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p:cNvSpPr/>
          <p:nvPr/>
        </p:nvSpPr>
        <p:spPr>
          <a:xfrm>
            <a:off x="7924800" y="136023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latin typeface="Times New Roman" panose="02020603050405020304" pitchFamily="18" charset="0"/>
                <a:cs typeface="Times New Roman" panose="02020603050405020304" pitchFamily="18" charset="0"/>
              </a:rPr>
              <a:t>x = 4</a:t>
            </a:r>
            <a:endParaRPr lang="en-US" sz="1600" b="1" dirty="0">
              <a:latin typeface="Times New Roman" panose="02020603050405020304" pitchFamily="18" charset="0"/>
              <a:cs typeface="Times New Roman" panose="02020603050405020304" pitchFamily="18" charset="0"/>
            </a:endParaRPr>
          </a:p>
        </p:txBody>
      </p:sp>
      <p:sp>
        <p:nvSpPr>
          <p:cNvPr id="41" name="Rectangle 40"/>
          <p:cNvSpPr/>
          <p:nvPr/>
        </p:nvSpPr>
        <p:spPr>
          <a:xfrm>
            <a:off x="6858000" y="1307009"/>
            <a:ext cx="1828800" cy="81522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858000" y="2450009"/>
            <a:ext cx="1828800" cy="81522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6858000" y="1281053"/>
            <a:ext cx="780983" cy="307777"/>
          </a:xfrm>
          <a:prstGeom prst="rect">
            <a:avLst/>
          </a:prstGeom>
        </p:spPr>
        <p:txBody>
          <a:bodyPr wrap="none">
            <a:spAutoFit/>
          </a:bodyPr>
          <a:lstStyle/>
          <a:p>
            <a:r>
              <a:rPr lang="en-US" sz="1400" dirty="0">
                <a:solidFill>
                  <a:srgbClr val="000000"/>
                </a:solidFill>
                <a:latin typeface="Consolas" panose="020B0609020204030204" pitchFamily="49" charset="0"/>
              </a:rPr>
              <a:t>main()</a:t>
            </a:r>
            <a:endParaRPr lang="en-US" sz="1400" dirty="0"/>
          </a:p>
        </p:txBody>
      </p:sp>
      <p:sp>
        <p:nvSpPr>
          <p:cNvPr id="44" name="Rectangle 43"/>
          <p:cNvSpPr/>
          <p:nvPr/>
        </p:nvSpPr>
        <p:spPr>
          <a:xfrm>
            <a:off x="6858001" y="2424053"/>
            <a:ext cx="990599" cy="307777"/>
          </a:xfrm>
          <a:prstGeom prst="rect">
            <a:avLst/>
          </a:prstGeom>
        </p:spPr>
        <p:txBody>
          <a:bodyPr wrap="square">
            <a:spAutoFit/>
          </a:bodyPr>
          <a:lstStyle/>
          <a:p>
            <a:r>
              <a:rPr lang="en-US" sz="1400" dirty="0">
                <a:solidFill>
                  <a:srgbClr val="000000"/>
                </a:solidFill>
                <a:latin typeface="Consolas" panose="020B0609020204030204" pitchFamily="49" charset="0"/>
              </a:rPr>
              <a:t>change()</a:t>
            </a:r>
            <a:endParaRPr lang="en-US" sz="1400" dirty="0"/>
          </a:p>
        </p:txBody>
      </p:sp>
      <p:sp>
        <p:nvSpPr>
          <p:cNvPr id="45" name="Rectangle 44"/>
          <p:cNvSpPr/>
          <p:nvPr/>
        </p:nvSpPr>
        <p:spPr>
          <a:xfrm>
            <a:off x="7924800" y="250323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latin typeface="Times New Roman" panose="02020603050405020304" pitchFamily="18" charset="0"/>
                <a:cs typeface="Times New Roman" panose="02020603050405020304" pitchFamily="18" charset="0"/>
              </a:rPr>
              <a:t>&amp;</a:t>
            </a:r>
            <a:r>
              <a:rPr lang="en-US" sz="1400" b="1" dirty="0">
                <a:latin typeface="Times New Roman" panose="02020603050405020304" pitchFamily="18" charset="0"/>
                <a:cs typeface="Times New Roman" panose="02020603050405020304" pitchFamily="18" charset="0"/>
              </a:rPr>
              <a:t>x=x</a:t>
            </a:r>
            <a:endParaRPr lang="en-US" sz="1600" b="1" dirty="0">
              <a:latin typeface="Times New Roman" panose="02020603050405020304" pitchFamily="18" charset="0"/>
              <a:cs typeface="Times New Roman" panose="02020603050405020304" pitchFamily="18" charset="0"/>
            </a:endParaRPr>
          </a:p>
        </p:txBody>
      </p:sp>
      <p:sp>
        <p:nvSpPr>
          <p:cNvPr id="46" name="Rectangle 45"/>
          <p:cNvSpPr/>
          <p:nvPr/>
        </p:nvSpPr>
        <p:spPr>
          <a:xfrm>
            <a:off x="6738657" y="1021676"/>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scope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47" name="Rectangle 46"/>
          <p:cNvSpPr/>
          <p:nvPr/>
        </p:nvSpPr>
        <p:spPr>
          <a:xfrm>
            <a:off x="6738657" y="2164676"/>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scope</a:t>
            </a:r>
            <a:endParaRPr lang="en-US" dirty="0">
              <a:solidFill>
                <a:srgbClr val="C00000"/>
              </a:solidFill>
              <a:latin typeface="Times New Roman" panose="02020603050405020304" pitchFamily="18" charset="0"/>
              <a:cs typeface="Times New Roman" panose="02020603050405020304" pitchFamily="18" charset="0"/>
            </a:endParaRPr>
          </a:p>
        </p:txBody>
      </p:sp>
      <p:cxnSp>
        <p:nvCxnSpPr>
          <p:cNvPr id="9" name="Straight Arrow Connector 8"/>
          <p:cNvCxnSpPr/>
          <p:nvPr/>
        </p:nvCxnSpPr>
        <p:spPr>
          <a:xfrm flipH="1" flipV="1">
            <a:off x="8077200" y="1588830"/>
            <a:ext cx="304800" cy="990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07474" y="533400"/>
            <a:ext cx="1244251" cy="461665"/>
          </a:xfrm>
          <a:prstGeom prst="rect">
            <a:avLst/>
          </a:prstGeom>
        </p:spPr>
        <p:txBody>
          <a:bodyPr wrap="none">
            <a:spAutoFit/>
          </a:bodyPr>
          <a:lstStyle/>
          <a:p>
            <a:r>
              <a:rPr lang="en-US" dirty="0">
                <a:solidFill>
                  <a:srgbClr val="C00000"/>
                </a:solidFill>
                <a:latin typeface="Times New Roman" panose="02020603050405020304" pitchFamily="18" charset="0"/>
                <a:cs typeface="Times New Roman" panose="02020603050405020304" pitchFamily="18" charset="0"/>
              </a:rPr>
              <a:t>Memory</a:t>
            </a:r>
            <a:endParaRPr lang="en-US" dirty="0"/>
          </a:p>
        </p:txBody>
      </p:sp>
      <p:sp>
        <p:nvSpPr>
          <p:cNvPr id="54" name="Rectangle 53"/>
          <p:cNvSpPr/>
          <p:nvPr/>
        </p:nvSpPr>
        <p:spPr>
          <a:xfrm>
            <a:off x="7836075" y="4298276"/>
            <a:ext cx="762000" cy="2472154"/>
          </a:xfrm>
          <a:prstGeom prst="rect">
            <a:avLst/>
          </a:prstGeom>
          <a:ln>
            <a:solidFill>
              <a:srgbClr val="00339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1" name="Rectangle 70"/>
          <p:cNvSpPr/>
          <p:nvPr/>
        </p:nvSpPr>
        <p:spPr>
          <a:xfrm>
            <a:off x="7912275" y="463683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latin typeface="Times New Roman" panose="02020603050405020304" pitchFamily="18" charset="0"/>
                <a:cs typeface="Times New Roman" panose="02020603050405020304" pitchFamily="18" charset="0"/>
              </a:rPr>
              <a:t>x = 5</a:t>
            </a:r>
            <a:endParaRPr lang="en-US" sz="1600" b="1" dirty="0">
              <a:latin typeface="Times New Roman" panose="02020603050405020304" pitchFamily="18" charset="0"/>
              <a:cs typeface="Times New Roman" panose="02020603050405020304" pitchFamily="18" charset="0"/>
            </a:endParaRPr>
          </a:p>
        </p:txBody>
      </p:sp>
      <p:sp>
        <p:nvSpPr>
          <p:cNvPr id="72" name="Rectangle 71"/>
          <p:cNvSpPr/>
          <p:nvPr/>
        </p:nvSpPr>
        <p:spPr>
          <a:xfrm>
            <a:off x="6845475" y="4583609"/>
            <a:ext cx="1828800" cy="81522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845475" y="5726609"/>
            <a:ext cx="1828800" cy="815221"/>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845475" y="4557653"/>
            <a:ext cx="780983" cy="307777"/>
          </a:xfrm>
          <a:prstGeom prst="rect">
            <a:avLst/>
          </a:prstGeom>
        </p:spPr>
        <p:txBody>
          <a:bodyPr wrap="none">
            <a:spAutoFit/>
          </a:bodyPr>
          <a:lstStyle/>
          <a:p>
            <a:r>
              <a:rPr lang="en-US" sz="1400" dirty="0">
                <a:solidFill>
                  <a:srgbClr val="000000"/>
                </a:solidFill>
                <a:latin typeface="Consolas" panose="020B0609020204030204" pitchFamily="49" charset="0"/>
              </a:rPr>
              <a:t>main()</a:t>
            </a:r>
            <a:endParaRPr lang="en-US" sz="1400" dirty="0"/>
          </a:p>
        </p:txBody>
      </p:sp>
      <p:sp>
        <p:nvSpPr>
          <p:cNvPr id="75" name="Rectangle 74"/>
          <p:cNvSpPr/>
          <p:nvPr/>
        </p:nvSpPr>
        <p:spPr>
          <a:xfrm>
            <a:off x="6845476" y="5700653"/>
            <a:ext cx="990599" cy="307777"/>
          </a:xfrm>
          <a:prstGeom prst="rect">
            <a:avLst/>
          </a:prstGeom>
        </p:spPr>
        <p:txBody>
          <a:bodyPr wrap="square">
            <a:spAutoFit/>
          </a:bodyPr>
          <a:lstStyle/>
          <a:p>
            <a:r>
              <a:rPr lang="en-US" sz="1400" dirty="0">
                <a:solidFill>
                  <a:srgbClr val="000000"/>
                </a:solidFill>
                <a:latin typeface="Consolas" panose="020B0609020204030204" pitchFamily="49" charset="0"/>
              </a:rPr>
              <a:t>change()</a:t>
            </a:r>
            <a:endParaRPr lang="en-US" sz="1400" dirty="0"/>
          </a:p>
        </p:txBody>
      </p:sp>
      <p:sp>
        <p:nvSpPr>
          <p:cNvPr id="76" name="Rectangle 75"/>
          <p:cNvSpPr/>
          <p:nvPr/>
        </p:nvSpPr>
        <p:spPr>
          <a:xfrm>
            <a:off x="7912275" y="5779830"/>
            <a:ext cx="60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a:latin typeface="Times New Roman" panose="02020603050405020304" pitchFamily="18" charset="0"/>
                <a:cs typeface="Times New Roman" panose="02020603050405020304" pitchFamily="18" charset="0"/>
              </a:rPr>
              <a:t>&amp;</a:t>
            </a:r>
            <a:r>
              <a:rPr lang="en-US" sz="1400" b="1" dirty="0">
                <a:latin typeface="Times New Roman" panose="02020603050405020304" pitchFamily="18" charset="0"/>
                <a:cs typeface="Times New Roman" panose="02020603050405020304" pitchFamily="18" charset="0"/>
              </a:rPr>
              <a:t>x=x</a:t>
            </a:r>
          </a:p>
          <a:p>
            <a:r>
              <a:rPr lang="en-US" sz="1400" b="1" dirty="0">
                <a:latin typeface="Times New Roman" panose="02020603050405020304" pitchFamily="18" charset="0"/>
                <a:cs typeface="Times New Roman" panose="02020603050405020304" pitchFamily="18" charset="0"/>
              </a:rPr>
              <a:t>x=5</a:t>
            </a:r>
            <a:endParaRPr lang="en-US" sz="1600" b="1" dirty="0">
              <a:latin typeface="Times New Roman" panose="02020603050405020304" pitchFamily="18" charset="0"/>
              <a:cs typeface="Times New Roman" panose="02020603050405020304" pitchFamily="18" charset="0"/>
            </a:endParaRPr>
          </a:p>
        </p:txBody>
      </p:sp>
      <p:sp>
        <p:nvSpPr>
          <p:cNvPr id="77" name="Rectangle 76"/>
          <p:cNvSpPr/>
          <p:nvPr/>
        </p:nvSpPr>
        <p:spPr>
          <a:xfrm>
            <a:off x="6726132" y="4298276"/>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scope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6726132" y="5441276"/>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scope</a:t>
            </a:r>
            <a:endParaRPr lang="en-US" dirty="0">
              <a:solidFill>
                <a:srgbClr val="C00000"/>
              </a:solidFill>
              <a:latin typeface="Times New Roman" panose="02020603050405020304" pitchFamily="18" charset="0"/>
              <a:cs typeface="Times New Roman" panose="02020603050405020304" pitchFamily="18" charset="0"/>
            </a:endParaRPr>
          </a:p>
        </p:txBody>
      </p:sp>
      <p:cxnSp>
        <p:nvCxnSpPr>
          <p:cNvPr id="79" name="Straight Arrow Connector 78"/>
          <p:cNvCxnSpPr/>
          <p:nvPr/>
        </p:nvCxnSpPr>
        <p:spPr>
          <a:xfrm flipV="1">
            <a:off x="8229601" y="4865430"/>
            <a:ext cx="76199" cy="1143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7594949" y="3810000"/>
            <a:ext cx="1244251" cy="461665"/>
          </a:xfrm>
          <a:prstGeom prst="rect">
            <a:avLst/>
          </a:prstGeom>
        </p:spPr>
        <p:txBody>
          <a:bodyPr wrap="none">
            <a:spAutoFit/>
          </a:bodyPr>
          <a:lstStyle/>
          <a:p>
            <a:r>
              <a:rPr lang="en-US" dirty="0">
                <a:solidFill>
                  <a:srgbClr val="C00000"/>
                </a:solidFill>
                <a:latin typeface="Times New Roman" panose="02020603050405020304" pitchFamily="18" charset="0"/>
                <a:cs typeface="Times New Roman" panose="02020603050405020304" pitchFamily="18" charset="0"/>
              </a:rPr>
              <a:t>Memory</a:t>
            </a:r>
            <a:endParaRPr lang="en-US" dirty="0"/>
          </a:p>
        </p:txBody>
      </p:sp>
      <p:sp>
        <p:nvSpPr>
          <p:cNvPr id="14" name="Down Arrow 13"/>
          <p:cNvSpPr/>
          <p:nvPr/>
        </p:nvSpPr>
        <p:spPr>
          <a:xfrm>
            <a:off x="8229601" y="3581400"/>
            <a:ext cx="152399" cy="304800"/>
          </a:xfrm>
          <a:prstGeom prst="down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806344" y="3510749"/>
            <a:ext cx="1499456" cy="577081"/>
          </a:xfrm>
          <a:prstGeom prst="rect">
            <a:avLst/>
          </a:prstGeom>
        </p:spPr>
        <p:txBody>
          <a:bodyPr wrap="square">
            <a:spAutoFit/>
          </a:bodyPr>
          <a:lstStyle/>
          <a:p>
            <a:pPr algn="just"/>
            <a:r>
              <a:rPr lang="en-US" sz="1050" b="1" dirty="0">
                <a:solidFill>
                  <a:srgbClr val="C00000"/>
                </a:solidFill>
                <a:effectLst>
                  <a:outerShdw blurRad="38100" dist="38100" dir="2700000" algn="tl">
                    <a:srgbClr val="000000">
                      <a:alpha val="43137"/>
                    </a:srgbClr>
                  </a:outerShdw>
                </a:effectLst>
              </a:rPr>
              <a:t>The memory after the change in line 8, x=5.</a:t>
            </a:r>
          </a:p>
        </p:txBody>
      </p:sp>
    </p:spTree>
    <p:extLst>
      <p:ext uri="{BB962C8B-B14F-4D97-AF65-F5344CB8AC3E}">
        <p14:creationId xmlns:p14="http://schemas.microsoft.com/office/powerpoint/2010/main" val="2192822483"/>
      </p:ext>
    </p:extLst>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9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func1(</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&amp;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two numbers: "</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func2(</a:t>
            </a:r>
            <a:r>
              <a:rPr lang="en-US" sz="1400" dirty="0">
                <a:solidFill>
                  <a:srgbClr val="0000FF"/>
                </a:solidFill>
                <a:latin typeface="Consolas" panose="020B0609020204030204" pitchFamily="49" charset="0"/>
              </a:rPr>
              <a:t>int </a:t>
            </a:r>
            <a:r>
              <a:rPr lang="en-US" sz="1400" dirty="0">
                <a:solidFill>
                  <a:srgbClr val="000000"/>
                </a:solidFill>
                <a:latin typeface="Consolas" panose="020B0609020204030204" pitchFamily="49" charset="0"/>
              </a:rPr>
              <a:t>&amp;</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 </a:t>
            </a:r>
            <a:r>
              <a:rPr lang="en-US" sz="1400" dirty="0">
                <a:solidFill>
                  <a:srgbClr val="000000"/>
                </a:solidFill>
                <a:latin typeface="Consolas" panose="020B0609020204030204" pitchFamily="49" charset="0"/>
              </a:rPr>
              <a:t>&amp;</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 </a:t>
            </a:r>
            <a:r>
              <a:rPr lang="en-US" sz="1400" dirty="0">
                <a:solidFill>
                  <a:srgbClr val="000000"/>
                </a:solidFill>
                <a:latin typeface="Consolas" panose="020B0609020204030204" pitchFamily="49" charset="0"/>
              </a:rPr>
              <a:t>&amp;</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  b</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  c</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  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 = 0, y = 0, z =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x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y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z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func1(x, y);</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x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y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z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func2(x, y, z);</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x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y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z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pic>
        <p:nvPicPr>
          <p:cNvPr id="5" name="Picture 4"/>
          <p:cNvPicPr>
            <a:picLocks noChangeAspect="1"/>
          </p:cNvPicPr>
          <p:nvPr/>
        </p:nvPicPr>
        <p:blipFill>
          <a:blip r:embed="rId3"/>
          <a:stretch>
            <a:fillRect/>
          </a:stretch>
        </p:blipFill>
        <p:spPr>
          <a:xfrm>
            <a:off x="5842855" y="4114800"/>
            <a:ext cx="3157268" cy="1905000"/>
          </a:xfrm>
          <a:prstGeom prst="rect">
            <a:avLst/>
          </a:prstGeom>
        </p:spPr>
      </p:pic>
      <p:sp>
        <p:nvSpPr>
          <p:cNvPr id="37" name="Rectangle 36"/>
          <p:cNvSpPr/>
          <p:nvPr/>
        </p:nvSpPr>
        <p:spPr>
          <a:xfrm>
            <a:off x="5842855" y="3303590"/>
            <a:ext cx="2608652" cy="609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003399"/>
                </a:solidFill>
                <a:effectLst>
                  <a:outerShdw blurRad="38100" dist="38100" dir="2700000" algn="tl">
                    <a:srgbClr val="000000">
                      <a:alpha val="43137"/>
                    </a:srgbClr>
                  </a:outerShdw>
                </a:effectLst>
                <a:latin typeface="Consolas" panose="020B0609020204030204" pitchFamily="49" charset="0"/>
              </a:rPr>
              <a:t>&amp;a = x</a:t>
            </a:r>
          </a:p>
          <a:p>
            <a:r>
              <a:rPr lang="en-US" sz="1200" b="1" dirty="0">
                <a:solidFill>
                  <a:srgbClr val="003399"/>
                </a:solidFill>
                <a:effectLst>
                  <a:outerShdw blurRad="38100" dist="38100" dir="2700000" algn="tl">
                    <a:srgbClr val="000000">
                      <a:alpha val="43137"/>
                    </a:srgbClr>
                  </a:outerShdw>
                </a:effectLst>
                <a:latin typeface="Consolas" panose="020B0609020204030204" pitchFamily="49" charset="0"/>
              </a:rPr>
              <a:t>&amp;b = y</a:t>
            </a:r>
          </a:p>
          <a:p>
            <a:r>
              <a:rPr lang="en-US" sz="1200" b="1" dirty="0">
                <a:solidFill>
                  <a:srgbClr val="003399"/>
                </a:solidFill>
                <a:effectLst>
                  <a:outerShdw blurRad="38100" dist="38100" dir="2700000" algn="tl">
                    <a:srgbClr val="000000">
                      <a:alpha val="43137"/>
                    </a:srgbClr>
                  </a:outerShdw>
                </a:effectLst>
                <a:latin typeface="Consolas" panose="020B0609020204030204" pitchFamily="49" charset="0"/>
              </a:rPr>
              <a:t>&amp;c = z</a:t>
            </a:r>
          </a:p>
          <a:p>
            <a:pPr algn="ctr"/>
            <a:endParaRPr lang="en-US" sz="1200" b="1" dirty="0">
              <a:solidFill>
                <a:srgbClr val="003399"/>
              </a:solidFill>
              <a:effectLst>
                <a:outerShdw blurRad="38100" dist="38100" dir="2700000" algn="tl">
                  <a:srgbClr val="000000">
                    <a:alpha val="43137"/>
                  </a:srgbClr>
                </a:outerShdw>
              </a:effectLst>
              <a:latin typeface="Consolas" panose="020B0609020204030204" pitchFamily="49" charset="0"/>
            </a:endParaRPr>
          </a:p>
        </p:txBody>
      </p:sp>
      <p:sp>
        <p:nvSpPr>
          <p:cNvPr id="6" name="Rectangle 5"/>
          <p:cNvSpPr/>
          <p:nvPr/>
        </p:nvSpPr>
        <p:spPr>
          <a:xfrm>
            <a:off x="5715000" y="3014246"/>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func2</a:t>
            </a:r>
          </a:p>
        </p:txBody>
      </p:sp>
      <p:sp>
        <p:nvSpPr>
          <p:cNvPr id="39" name="Rectangle 38"/>
          <p:cNvSpPr/>
          <p:nvPr/>
        </p:nvSpPr>
        <p:spPr>
          <a:xfrm>
            <a:off x="5842855" y="2194344"/>
            <a:ext cx="2608652" cy="609600"/>
          </a:xfrm>
          <a:prstGeom prst="rect">
            <a:avLst/>
          </a:prstGeom>
          <a:solidFill>
            <a:schemeClr val="bg1"/>
          </a:solid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rgbClr val="003399"/>
                </a:solidFill>
                <a:effectLst>
                  <a:outerShdw blurRad="38100" dist="38100" dir="2700000" algn="tl">
                    <a:srgbClr val="000000">
                      <a:alpha val="43137"/>
                    </a:srgbClr>
                  </a:outerShdw>
                </a:effectLst>
                <a:latin typeface="Consolas" panose="020B0609020204030204" pitchFamily="49" charset="0"/>
              </a:rPr>
              <a:t>&amp;a = x</a:t>
            </a:r>
          </a:p>
          <a:p>
            <a:r>
              <a:rPr lang="en-US" sz="1200" b="1" dirty="0">
                <a:solidFill>
                  <a:srgbClr val="003399"/>
                </a:solidFill>
                <a:effectLst>
                  <a:outerShdw blurRad="38100" dist="38100" dir="2700000" algn="tl">
                    <a:srgbClr val="000000">
                      <a:alpha val="43137"/>
                    </a:srgbClr>
                  </a:outerShdw>
                </a:effectLst>
                <a:latin typeface="Consolas" panose="020B0609020204030204" pitchFamily="49" charset="0"/>
              </a:rPr>
              <a:t>&amp;b = y</a:t>
            </a:r>
          </a:p>
        </p:txBody>
      </p:sp>
      <p:sp>
        <p:nvSpPr>
          <p:cNvPr id="40" name="Rectangle 39"/>
          <p:cNvSpPr/>
          <p:nvPr/>
        </p:nvSpPr>
        <p:spPr>
          <a:xfrm>
            <a:off x="5715000" y="1905000"/>
            <a:ext cx="652743" cy="338554"/>
          </a:xfrm>
          <a:prstGeom prst="rect">
            <a:avLst/>
          </a:prstGeom>
        </p:spPr>
        <p:txBody>
          <a:bodyPr wrap="none">
            <a:spAutoFit/>
          </a:bodyPr>
          <a:lstStyle/>
          <a:p>
            <a:r>
              <a:rPr lang="en-US" sz="1600" dirty="0">
                <a:solidFill>
                  <a:srgbClr val="C00000"/>
                </a:solidFill>
                <a:latin typeface="Times New Roman" panose="02020603050405020304" pitchFamily="18" charset="0"/>
                <a:cs typeface="Times New Roman" panose="02020603050405020304" pitchFamily="18" charset="0"/>
              </a:rPr>
              <a:t>func1</a:t>
            </a:r>
          </a:p>
        </p:txBody>
      </p:sp>
      <p:cxnSp>
        <p:nvCxnSpPr>
          <p:cNvPr id="9" name="Straight Arrow Connector 8"/>
          <p:cNvCxnSpPr>
            <a:endCxn id="39" idx="1"/>
          </p:cNvCxnSpPr>
          <p:nvPr/>
        </p:nvCxnSpPr>
        <p:spPr>
          <a:xfrm>
            <a:off x="3810000" y="2499144"/>
            <a:ext cx="2032855"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37" idx="1"/>
          </p:cNvCxnSpPr>
          <p:nvPr/>
        </p:nvCxnSpPr>
        <p:spPr>
          <a:xfrm>
            <a:off x="4572000" y="3429000"/>
            <a:ext cx="1270855" cy="17939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5405943" y="4843045"/>
            <a:ext cx="436912" cy="802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354288" y="5334001"/>
            <a:ext cx="488567" cy="9742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380115" y="5676900"/>
            <a:ext cx="462740" cy="116556"/>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170635"/>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solidFill>
                  <a:srgbClr val="002060"/>
                </a:solidFill>
                <a:latin typeface="Imprint MT Shadow" pitchFamily="82" charset="0"/>
              </a:rPr>
              <a:t>Introduction to </a:t>
            </a:r>
            <a:r>
              <a:rPr lang="en-US" sz="3600" b="1">
                <a:solidFill>
                  <a:srgbClr val="002060"/>
                </a:solidFill>
                <a:latin typeface="Imprint MT Shadow" pitchFamily="82" charset="0"/>
              </a:rPr>
              <a:t>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endParaRPr lang="en-US"/>
          </a:p>
        </p:txBody>
      </p:sp>
      <p:sp>
        <p:nvSpPr>
          <p:cNvPr id="3" name="Content Placeholder 2"/>
          <p:cNvSpPr>
            <a:spLocks noGrp="1"/>
          </p:cNvSpPr>
          <p:nvPr>
            <p:ph idx="1"/>
          </p:nvPr>
        </p:nvSpPr>
        <p:spPr>
          <a:xfrm>
            <a:off x="1182688" y="1981200"/>
            <a:ext cx="6742111" cy="4267200"/>
          </a:xfrm>
        </p:spPr>
        <p:txBody>
          <a:bodyPr>
            <a:normAutofit/>
          </a:bodyPr>
          <a:lstStyle/>
          <a:p>
            <a:pPr algn="just">
              <a:lnSpc>
                <a:spcPct val="120000"/>
              </a:lnSpc>
              <a:spcBef>
                <a:spcPts val="0"/>
              </a:spcBef>
            </a:pPr>
            <a:r>
              <a:rPr lang="en-US" sz="1600" u="sng" dirty="0"/>
              <a:t>Weekly Plan</a:t>
            </a:r>
            <a:r>
              <a:rPr lang="en-US" sz="1600" dirty="0"/>
              <a:t>: </a:t>
            </a:r>
          </a:p>
          <a:p>
            <a:pPr lvl="1" algn="just">
              <a:lnSpc>
                <a:spcPct val="120000"/>
              </a:lnSpc>
              <a:spcBef>
                <a:spcPts val="0"/>
              </a:spcBef>
            </a:pPr>
            <a:endParaRPr lang="en-US" sz="1400" dirty="0"/>
          </a:p>
          <a:p>
            <a:pPr lvl="1" algn="just">
              <a:lnSpc>
                <a:spcPct val="120000"/>
              </a:lnSpc>
              <a:spcBef>
                <a:spcPts val="0"/>
              </a:spcBef>
            </a:pPr>
            <a:endParaRPr lang="en-US" sz="1400" dirty="0"/>
          </a:p>
        </p:txBody>
      </p:sp>
      <p:sp>
        <p:nvSpPr>
          <p:cNvPr id="4" name="Slide Number Placeholder 3"/>
          <p:cNvSpPr>
            <a:spLocks noGrp="1"/>
          </p:cNvSpPr>
          <p:nvPr>
            <p:ph type="sldNum" sz="quarter" idx="12"/>
          </p:nvPr>
        </p:nvSpPr>
        <p:spPr/>
        <p:txBody>
          <a:bodyPr/>
          <a:lstStyle/>
          <a:p>
            <a:pPr>
              <a:defRPr/>
            </a:pPr>
            <a:fld id="{1EB90CF4-1310-45E7-8318-E943539E770D}" type="slidenum">
              <a:rPr lang="en-US" smtClean="0"/>
              <a:pPr>
                <a:defRPr/>
              </a:pPr>
              <a:t>3</a:t>
            </a:fld>
            <a:endParaRPr lang="en-US"/>
          </a:p>
        </p:txBody>
      </p:sp>
      <p:pic>
        <p:nvPicPr>
          <p:cNvPr id="5" name="Picture 4" descr="BUE final logo"/>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AA3B4CBE-F352-46DD-B424-6D8B81BDA0DA}"/>
              </a:ext>
            </a:extLst>
          </p:cNvPr>
          <p:cNvSpPr txBox="1">
            <a:spLocks/>
          </p:cNvSpPr>
          <p:nvPr/>
        </p:nvSpPr>
        <p:spPr>
          <a:xfrm>
            <a:off x="8631362" y="6478590"/>
            <a:ext cx="512638"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accent1"/>
                </a:solidFill>
                <a:latin typeface="Tahoma" charset="0"/>
                <a:ea typeface="+mn-ea"/>
                <a:cs typeface="Times New Roman" charset="0"/>
              </a:defRPr>
            </a:lvl1pPr>
            <a:lvl2pPr marL="457200" algn="l" rtl="0" fontAlgn="base">
              <a:spcBef>
                <a:spcPct val="0"/>
              </a:spcBef>
              <a:spcAft>
                <a:spcPct val="0"/>
              </a:spcAft>
              <a:defRPr sz="2400" kern="1200">
                <a:solidFill>
                  <a:schemeClr val="tx1"/>
                </a:solidFill>
                <a:latin typeface="Tahoma" charset="0"/>
                <a:ea typeface="+mn-ea"/>
                <a:cs typeface="Times New Roman" charset="0"/>
              </a:defRPr>
            </a:lvl2pPr>
            <a:lvl3pPr marL="914400" algn="l" rtl="0" fontAlgn="base">
              <a:spcBef>
                <a:spcPct val="0"/>
              </a:spcBef>
              <a:spcAft>
                <a:spcPct val="0"/>
              </a:spcAft>
              <a:defRPr sz="2400" kern="1200">
                <a:solidFill>
                  <a:schemeClr val="tx1"/>
                </a:solidFill>
                <a:latin typeface="Tahoma" charset="0"/>
                <a:ea typeface="+mn-ea"/>
                <a:cs typeface="Times New Roman" charset="0"/>
              </a:defRPr>
            </a:lvl3pPr>
            <a:lvl4pPr marL="1371600" algn="l" rtl="0" fontAlgn="base">
              <a:spcBef>
                <a:spcPct val="0"/>
              </a:spcBef>
              <a:spcAft>
                <a:spcPct val="0"/>
              </a:spcAft>
              <a:defRPr sz="2400" kern="1200">
                <a:solidFill>
                  <a:schemeClr val="tx1"/>
                </a:solidFill>
                <a:latin typeface="Tahoma" charset="0"/>
                <a:ea typeface="+mn-ea"/>
                <a:cs typeface="Times New Roman" charset="0"/>
              </a:defRPr>
            </a:lvl4pPr>
            <a:lvl5pPr marL="1828800" algn="l" rtl="0" fontAlgn="base">
              <a:spcBef>
                <a:spcPct val="0"/>
              </a:spcBef>
              <a:spcAft>
                <a:spcPct val="0"/>
              </a:spcAft>
              <a:defRPr sz="2400" kern="1200">
                <a:solidFill>
                  <a:schemeClr val="tx1"/>
                </a:solidFill>
                <a:latin typeface="Tahoma" charset="0"/>
                <a:ea typeface="+mn-ea"/>
                <a:cs typeface="Times New Roman" charset="0"/>
              </a:defRPr>
            </a:lvl5pPr>
            <a:lvl6pPr marL="2286000" algn="l" defTabSz="914400" rtl="0" eaLnBrk="1" latinLnBrk="0" hangingPunct="1">
              <a:defRPr sz="2400" kern="1200">
                <a:solidFill>
                  <a:schemeClr val="tx1"/>
                </a:solidFill>
                <a:latin typeface="Tahoma" charset="0"/>
                <a:ea typeface="+mn-ea"/>
                <a:cs typeface="Times New Roman" charset="0"/>
              </a:defRPr>
            </a:lvl6pPr>
            <a:lvl7pPr marL="2743200" algn="l" defTabSz="914400" rtl="0" eaLnBrk="1" latinLnBrk="0" hangingPunct="1">
              <a:defRPr sz="2400" kern="1200">
                <a:solidFill>
                  <a:schemeClr val="tx1"/>
                </a:solidFill>
                <a:latin typeface="Tahoma" charset="0"/>
                <a:ea typeface="+mn-ea"/>
                <a:cs typeface="Times New Roman" charset="0"/>
              </a:defRPr>
            </a:lvl7pPr>
            <a:lvl8pPr marL="3200400" algn="l" defTabSz="914400" rtl="0" eaLnBrk="1" latinLnBrk="0" hangingPunct="1">
              <a:defRPr sz="2400" kern="1200">
                <a:solidFill>
                  <a:schemeClr val="tx1"/>
                </a:solidFill>
                <a:latin typeface="Tahoma" charset="0"/>
                <a:ea typeface="+mn-ea"/>
                <a:cs typeface="Times New Roman" charset="0"/>
              </a:defRPr>
            </a:lvl8pPr>
            <a:lvl9pPr marL="3657600" algn="l" defTabSz="914400" rtl="0" eaLnBrk="1" latinLnBrk="0" hangingPunct="1">
              <a:defRPr sz="2400" kern="1200">
                <a:solidFill>
                  <a:schemeClr val="tx1"/>
                </a:solidFill>
                <a:latin typeface="Tahoma" charset="0"/>
                <a:ea typeface="+mn-ea"/>
                <a:cs typeface="Times New Roman" charset="0"/>
              </a:defRPr>
            </a:lvl9pPr>
          </a:lstStyle>
          <a:p>
            <a:pPr>
              <a:defRPr/>
            </a:pPr>
            <a:fld id="{1EB90CF4-1310-45E7-8318-E943539E770D}" type="slidenum">
              <a:rPr lang="en-US" smtClean="0">
                <a:solidFill>
                  <a:srgbClr val="000099"/>
                </a:solidFill>
              </a:rPr>
              <a:pPr>
                <a:defRPr/>
              </a:pPr>
              <a:t>3</a:t>
            </a:fld>
            <a:endParaRPr lang="en-US">
              <a:solidFill>
                <a:srgbClr val="00009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82163066"/>
              </p:ext>
            </p:extLst>
          </p:nvPr>
        </p:nvGraphicFramePr>
        <p:xfrm>
          <a:off x="1493134" y="2387601"/>
          <a:ext cx="7138228" cy="3405973"/>
        </p:xfrm>
        <a:graphic>
          <a:graphicData uri="http://schemas.openxmlformats.org/drawingml/2006/table">
            <a:tbl>
              <a:tblPr/>
              <a:tblGrid>
                <a:gridCol w="1225987">
                  <a:extLst>
                    <a:ext uri="{9D8B030D-6E8A-4147-A177-3AD203B41FA5}">
                      <a16:colId xmlns:a16="http://schemas.microsoft.com/office/drawing/2014/main" val="112329928"/>
                    </a:ext>
                  </a:extLst>
                </a:gridCol>
                <a:gridCol w="1698134">
                  <a:extLst>
                    <a:ext uri="{9D8B030D-6E8A-4147-A177-3AD203B41FA5}">
                      <a16:colId xmlns:a16="http://schemas.microsoft.com/office/drawing/2014/main" val="4232333106"/>
                    </a:ext>
                  </a:extLst>
                </a:gridCol>
                <a:gridCol w="1533379">
                  <a:extLst>
                    <a:ext uri="{9D8B030D-6E8A-4147-A177-3AD203B41FA5}">
                      <a16:colId xmlns:a16="http://schemas.microsoft.com/office/drawing/2014/main" val="3102741789"/>
                    </a:ext>
                  </a:extLst>
                </a:gridCol>
                <a:gridCol w="2680728">
                  <a:extLst>
                    <a:ext uri="{9D8B030D-6E8A-4147-A177-3AD203B41FA5}">
                      <a16:colId xmlns:a16="http://schemas.microsoft.com/office/drawing/2014/main" val="2822626375"/>
                    </a:ext>
                  </a:extLst>
                </a:gridCol>
              </a:tblGrid>
              <a:tr h="258233">
                <a:tc>
                  <a:txBody>
                    <a:bodyPr/>
                    <a:lstStyle/>
                    <a:p>
                      <a:pPr algn="ctr" rtl="0" fontAlgn="ctr">
                        <a:spcBef>
                          <a:spcPts val="0"/>
                        </a:spcBef>
                        <a:spcAft>
                          <a:spcPts val="0"/>
                        </a:spcAft>
                      </a:pPr>
                      <a:r>
                        <a:rPr lang="en-US" sz="1400" b="1" i="0" u="none" strike="noStrike" dirty="0">
                          <a:solidFill>
                            <a:srgbClr val="FFFFFF"/>
                          </a:solidFill>
                          <a:effectLst/>
                          <a:latin typeface="Times New Roman" panose="02020603050405020304" pitchFamily="18" charset="0"/>
                        </a:rPr>
                        <a:t>Week</a:t>
                      </a:r>
                      <a:endParaRPr lang="en-US" sz="1400" dirty="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3864"/>
                    </a:solidFill>
                  </a:tcPr>
                </a:tc>
                <a:tc>
                  <a:txBody>
                    <a:bodyPr/>
                    <a:lstStyle/>
                    <a:p>
                      <a:pPr algn="ctr" rtl="0" fontAlgn="ctr">
                        <a:spcBef>
                          <a:spcPts val="0"/>
                        </a:spcBef>
                        <a:spcAft>
                          <a:spcPts val="0"/>
                        </a:spcAft>
                      </a:pPr>
                      <a:r>
                        <a:rPr lang="en-US" sz="1400" b="1" i="0" u="none" strike="noStrike">
                          <a:solidFill>
                            <a:srgbClr val="FFFFFF"/>
                          </a:solidFill>
                          <a:effectLst/>
                          <a:latin typeface="Times New Roman" panose="02020603050405020304" pitchFamily="18" charset="0"/>
                        </a:rPr>
                        <a:t>Lecture</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3864"/>
                    </a:solidFill>
                  </a:tcPr>
                </a:tc>
                <a:tc>
                  <a:txBody>
                    <a:bodyPr/>
                    <a:lstStyle/>
                    <a:p>
                      <a:pPr algn="ctr" rtl="0" fontAlgn="ctr">
                        <a:spcBef>
                          <a:spcPts val="0"/>
                        </a:spcBef>
                        <a:spcAft>
                          <a:spcPts val="0"/>
                        </a:spcAft>
                      </a:pPr>
                      <a:r>
                        <a:rPr lang="en-US" sz="1400" b="1" i="0" u="none" strike="noStrike">
                          <a:solidFill>
                            <a:srgbClr val="FFFFFF"/>
                          </a:solidFill>
                          <a:effectLst/>
                          <a:latin typeface="Times New Roman" panose="02020603050405020304" pitchFamily="18" charset="0"/>
                        </a:rPr>
                        <a:t>Lab</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3864"/>
                    </a:solidFill>
                  </a:tcPr>
                </a:tc>
                <a:tc>
                  <a:txBody>
                    <a:bodyPr/>
                    <a:lstStyle/>
                    <a:p>
                      <a:pPr algn="ctr" rtl="0" fontAlgn="ctr">
                        <a:spcBef>
                          <a:spcPts val="0"/>
                        </a:spcBef>
                        <a:spcAft>
                          <a:spcPts val="0"/>
                        </a:spcAft>
                      </a:pPr>
                      <a:r>
                        <a:rPr lang="en-US" sz="1400" b="1" i="0" u="none" strike="noStrike" dirty="0">
                          <a:solidFill>
                            <a:srgbClr val="FFFFFF"/>
                          </a:solidFill>
                          <a:effectLst/>
                          <a:latin typeface="Times New Roman" panose="02020603050405020304" pitchFamily="18" charset="0"/>
                        </a:rPr>
                        <a:t>Assessment</a:t>
                      </a:r>
                      <a:endParaRPr lang="en-US" sz="1400" dirty="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3864"/>
                    </a:solidFill>
                  </a:tcPr>
                </a:tc>
                <a:extLst>
                  <a:ext uri="{0D108BD9-81ED-4DB2-BD59-A6C34878D82A}">
                    <a16:rowId xmlns:a16="http://schemas.microsoft.com/office/drawing/2014/main" val="4090313052"/>
                  </a:ext>
                </a:extLst>
              </a:tr>
              <a:tr h="258233">
                <a:tc>
                  <a:txBody>
                    <a:bodyPr/>
                    <a:lstStyle/>
                    <a:p>
                      <a:pPr algn="ctr" rtl="0" fontAlgn="ctr">
                        <a:spcBef>
                          <a:spcPts val="0"/>
                        </a:spcBef>
                        <a:spcAft>
                          <a:spcPts val="0"/>
                        </a:spcAft>
                      </a:pPr>
                      <a:r>
                        <a:rPr lang="en-US" sz="1400" b="0" i="0" u="none" strike="noStrike" dirty="0">
                          <a:solidFill>
                            <a:srgbClr val="000000"/>
                          </a:solidFill>
                          <a:effectLst/>
                          <a:latin typeface="Times New Roman" panose="02020603050405020304" pitchFamily="18" charset="0"/>
                        </a:rPr>
                        <a:t>1</a:t>
                      </a:r>
                      <a:endParaRPr lang="en-US" sz="1400" dirty="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Functions (1)</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a:solidFill>
                            <a:srgbClr val="000000"/>
                          </a:solidFill>
                          <a:effectLst/>
                          <a:latin typeface="Times New Roman" panose="02020603050405020304" pitchFamily="18" charset="0"/>
                          <a:ea typeface="+mn-ea"/>
                          <a:cs typeface="+mn-cs"/>
                        </a:rPr>
                        <a:t>---</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kern="1200" dirty="0">
                        <a:solidFill>
                          <a:srgbClr val="000000"/>
                        </a:solidFill>
                        <a:effectLst/>
                        <a:latin typeface="Times New Roman" panose="02020603050405020304" pitchFamily="18" charset="0"/>
                        <a:ea typeface="+mn-ea"/>
                        <a:cs typeface="+mn-cs"/>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0239881"/>
                  </a:ext>
                </a:extLst>
              </a:tr>
              <a:tr h="258233">
                <a:tc>
                  <a:txBody>
                    <a:bodyPr/>
                    <a:lstStyle/>
                    <a:p>
                      <a:pPr algn="ctr" rtl="0" fontAlgn="ctr">
                        <a:spcBef>
                          <a:spcPts val="0"/>
                        </a:spcBef>
                        <a:spcAft>
                          <a:spcPts val="0"/>
                        </a:spcAft>
                      </a:pPr>
                      <a:r>
                        <a:rPr lang="en-US" sz="1400" b="0" i="0" u="none" strike="noStrike" dirty="0">
                          <a:solidFill>
                            <a:srgbClr val="000000"/>
                          </a:solidFill>
                          <a:effectLst/>
                          <a:latin typeface="Times New Roman" panose="02020603050405020304" pitchFamily="18" charset="0"/>
                        </a:rPr>
                        <a:t>2</a:t>
                      </a:r>
                      <a:endParaRPr lang="en-US" sz="1400" dirty="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Functions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Function (1)</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kern="1200" dirty="0">
                          <a:solidFill>
                            <a:srgbClr val="000000"/>
                          </a:solidFill>
                          <a:effectLst/>
                          <a:latin typeface="Times New Roman" panose="02020603050405020304" pitchFamily="18" charset="0"/>
                          <a:ea typeface="+mn-ea"/>
                          <a:cs typeface="+mn-cs"/>
                        </a:rPr>
                        <a:t>Quiz 1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6765278"/>
                  </a:ext>
                </a:extLst>
              </a:tr>
              <a:tr h="258233">
                <a:tc>
                  <a:txBody>
                    <a:bodyPr/>
                    <a:lstStyle/>
                    <a:p>
                      <a:pPr algn="ctr" rtl="0" fontAlgn="ctr">
                        <a:spcBef>
                          <a:spcPts val="0"/>
                        </a:spcBef>
                        <a:spcAft>
                          <a:spcPts val="0"/>
                        </a:spcAft>
                      </a:pPr>
                      <a:r>
                        <a:rPr lang="en-US" sz="1400" b="0" i="0" u="none" strike="noStrike">
                          <a:solidFill>
                            <a:srgbClr val="000000"/>
                          </a:solidFill>
                          <a:effectLst/>
                          <a:latin typeface="Times New Roman" panose="02020603050405020304" pitchFamily="18" charset="0"/>
                        </a:rPr>
                        <a:t>3</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Files (1)</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Function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2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9969963"/>
                  </a:ext>
                </a:extLst>
              </a:tr>
              <a:tr h="258233">
                <a:tc>
                  <a:txBody>
                    <a:bodyPr/>
                    <a:lstStyle/>
                    <a:p>
                      <a:pPr algn="ctr" rtl="0" fontAlgn="ctr">
                        <a:spcBef>
                          <a:spcPts val="0"/>
                        </a:spcBef>
                        <a:spcAft>
                          <a:spcPts val="0"/>
                        </a:spcAft>
                      </a:pPr>
                      <a:r>
                        <a:rPr lang="en-US" sz="1400" b="0" i="0" u="none" strike="noStrike">
                          <a:solidFill>
                            <a:srgbClr val="000000"/>
                          </a:solidFill>
                          <a:effectLst/>
                          <a:latin typeface="Times New Roman" panose="02020603050405020304" pitchFamily="18" charset="0"/>
                        </a:rPr>
                        <a:t>4</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Files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Files (1)</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3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8852335"/>
                  </a:ext>
                </a:extLst>
              </a:tr>
              <a:tr h="258233">
                <a:tc>
                  <a:txBody>
                    <a:bodyPr/>
                    <a:lstStyle/>
                    <a:p>
                      <a:pPr algn="ctr" rtl="0" fontAlgn="ctr">
                        <a:spcBef>
                          <a:spcPts val="0"/>
                        </a:spcBef>
                        <a:spcAft>
                          <a:spcPts val="0"/>
                        </a:spcAft>
                      </a:pPr>
                      <a:r>
                        <a:rPr lang="en-US" sz="1400" b="0" i="0" u="none" strike="noStrike">
                          <a:solidFill>
                            <a:srgbClr val="000000"/>
                          </a:solidFill>
                          <a:effectLst/>
                          <a:latin typeface="Times New Roman" panose="02020603050405020304" pitchFamily="18" charset="0"/>
                        </a:rPr>
                        <a:t>5</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1D arrays (1)</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Files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4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13218"/>
                  </a:ext>
                </a:extLst>
              </a:tr>
              <a:tr h="258233">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6</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1D arrays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1D arrays (1)</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5 [2%] &amp; In class Quiz [10%]</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9154637"/>
                  </a:ext>
                </a:extLst>
              </a:tr>
              <a:tr h="258233">
                <a:tc>
                  <a:txBody>
                    <a:bodyPr/>
                    <a:lstStyle/>
                    <a:p>
                      <a:pPr algn="ctr" rtl="0" fontAlgn="ctr">
                        <a:spcBef>
                          <a:spcPts val="0"/>
                        </a:spcBef>
                        <a:spcAft>
                          <a:spcPts val="0"/>
                        </a:spcAft>
                      </a:pPr>
                      <a:r>
                        <a:rPr lang="en-US" sz="1400" b="0" i="0" u="none" strike="noStrike" dirty="0">
                          <a:solidFill>
                            <a:srgbClr val="000000"/>
                          </a:solidFill>
                          <a:effectLst/>
                          <a:latin typeface="Times New Roman" panose="02020603050405020304" pitchFamily="18" charset="0"/>
                        </a:rPr>
                        <a:t>7</a:t>
                      </a:r>
                      <a:endParaRPr lang="en-US" sz="1400" dirty="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2D arrays</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1D arrays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6 [2%] &amp; In lab test (1) [15%]</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245562"/>
                  </a:ext>
                </a:extLst>
              </a:tr>
              <a:tr h="258233">
                <a:tc>
                  <a:txBody>
                    <a:bodyPr/>
                    <a:lstStyle/>
                    <a:p>
                      <a:pPr algn="ctr" rtl="0" fontAlgn="ctr">
                        <a:spcBef>
                          <a:spcPts val="0"/>
                        </a:spcBef>
                        <a:spcAft>
                          <a:spcPts val="0"/>
                        </a:spcAft>
                      </a:pPr>
                      <a:r>
                        <a:rPr lang="en-US" sz="1400" b="0" i="0" u="none" strike="noStrike">
                          <a:solidFill>
                            <a:srgbClr val="000000"/>
                          </a:solidFill>
                          <a:effectLst/>
                          <a:latin typeface="Times New Roman" panose="02020603050405020304" pitchFamily="18" charset="0"/>
                        </a:rPr>
                        <a:t>8</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Pointers</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2D arrays</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7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5830400"/>
                  </a:ext>
                </a:extLst>
              </a:tr>
              <a:tr h="258233">
                <a:tc>
                  <a:txBody>
                    <a:bodyPr/>
                    <a:lstStyle/>
                    <a:p>
                      <a:pPr algn="ctr" rtl="0" fontAlgn="ctr">
                        <a:spcBef>
                          <a:spcPts val="0"/>
                        </a:spcBef>
                        <a:spcAft>
                          <a:spcPts val="0"/>
                        </a:spcAft>
                      </a:pPr>
                      <a:r>
                        <a:rPr lang="en-US" sz="1400" b="0" i="0" u="none" strike="noStrike">
                          <a:solidFill>
                            <a:srgbClr val="000000"/>
                          </a:solidFill>
                          <a:effectLst/>
                          <a:latin typeface="Times New Roman" panose="02020603050405020304" pitchFamily="18" charset="0"/>
                        </a:rPr>
                        <a:t>9</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Pointers</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Pointers</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8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80979"/>
                  </a:ext>
                </a:extLst>
              </a:tr>
              <a:tr h="258233">
                <a:tc>
                  <a:txBody>
                    <a:bodyPr/>
                    <a:lstStyle/>
                    <a:p>
                      <a:pPr algn="ctr" rtl="0" fontAlgn="ctr">
                        <a:spcBef>
                          <a:spcPts val="0"/>
                        </a:spcBef>
                        <a:spcAft>
                          <a:spcPts val="0"/>
                        </a:spcAft>
                      </a:pPr>
                      <a:r>
                        <a:rPr lang="en-US" sz="1400" b="0" i="0" u="none" strike="noStrike">
                          <a:solidFill>
                            <a:srgbClr val="000000"/>
                          </a:solidFill>
                          <a:effectLst/>
                          <a:latin typeface="Times New Roman" panose="02020603050405020304" pitchFamily="18" charset="0"/>
                        </a:rPr>
                        <a:t>10</a:t>
                      </a:r>
                      <a:endParaRPr lang="en-US" sz="140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Problem Solving</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Pointers</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9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0334746"/>
                  </a:ext>
                </a:extLst>
              </a:tr>
              <a:tr h="258233">
                <a:tc>
                  <a:txBody>
                    <a:bodyPr/>
                    <a:lstStyle/>
                    <a:p>
                      <a:pPr algn="ctr" rtl="0" fontAlgn="ctr">
                        <a:spcBef>
                          <a:spcPts val="0"/>
                        </a:spcBef>
                        <a:spcAft>
                          <a:spcPts val="0"/>
                        </a:spcAft>
                      </a:pPr>
                      <a:r>
                        <a:rPr lang="en-US" sz="1400" b="0" i="0" u="none" strike="noStrike" dirty="0">
                          <a:solidFill>
                            <a:srgbClr val="000000"/>
                          </a:solidFill>
                          <a:effectLst/>
                          <a:latin typeface="Times New Roman" panose="02020603050405020304" pitchFamily="18" charset="0"/>
                        </a:rPr>
                        <a:t>11</a:t>
                      </a:r>
                      <a:endParaRPr lang="en-US" sz="1400" dirty="0">
                        <a:effectLst/>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Problem Solving</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Revision</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Quiz 10 [2%]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1791520"/>
                  </a:ext>
                </a:extLst>
              </a:tr>
              <a:tr h="284485">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12</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400" b="0" i="0" u="none" strike="noStrike" kern="1200" dirty="0">
                        <a:solidFill>
                          <a:srgbClr val="000000"/>
                        </a:solidFill>
                        <a:effectLst/>
                        <a:latin typeface="Times New Roman" panose="02020603050405020304" pitchFamily="18" charset="0"/>
                        <a:ea typeface="+mn-ea"/>
                        <a:cs typeface="+mn-cs"/>
                      </a:endParaRP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spcBef>
                          <a:spcPts val="0"/>
                        </a:spcBef>
                        <a:spcAft>
                          <a:spcPts val="0"/>
                        </a:spcAft>
                      </a:pPr>
                      <a:r>
                        <a:rPr lang="en-US" sz="1400" b="0" i="0" u="none" strike="noStrike" kern="1200" dirty="0">
                          <a:solidFill>
                            <a:srgbClr val="000000"/>
                          </a:solidFill>
                          <a:effectLst/>
                          <a:latin typeface="Times New Roman" panose="02020603050405020304" pitchFamily="18" charset="0"/>
                          <a:ea typeface="+mn-ea"/>
                          <a:cs typeface="+mn-cs"/>
                        </a:rPr>
                        <a:t>---</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Times New Roman" panose="02020603050405020304" pitchFamily="18" charset="0"/>
                          <a:ea typeface="+mn-ea"/>
                          <a:cs typeface="+mn-cs"/>
                        </a:rPr>
                        <a:t>In lab test (2) [15%]</a:t>
                      </a:r>
                    </a:p>
                  </a:txBody>
                  <a:tcPr marL="35073" marR="35073" marT="23382" marB="233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804691"/>
                  </a:ext>
                </a:extLst>
              </a:tr>
            </a:tbl>
          </a:graphicData>
        </a:graphic>
      </p:graphicFrame>
    </p:spTree>
    <p:extLst>
      <p:ext uri="{BB962C8B-B14F-4D97-AF65-F5344CB8AC3E}">
        <p14:creationId xmlns:p14="http://schemas.microsoft.com/office/powerpoint/2010/main" val="2470296138"/>
      </p:ext>
    </p:extLst>
  </p:cSld>
  <p:clrMapOvr>
    <a:masterClrMapping/>
  </p:clrMapOvr>
  <p:transition advTm="2663">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10 : Functions</a:t>
            </a:r>
          </a:p>
        </p:txBody>
      </p:sp>
      <p:sp>
        <p:nvSpPr>
          <p:cNvPr id="3" name="Content Placeholder 2"/>
          <p:cNvSpPr>
            <a:spLocks noGrp="1"/>
          </p:cNvSpPr>
          <p:nvPr>
            <p:ph idx="1"/>
          </p:nvPr>
        </p:nvSpPr>
        <p:spPr>
          <a:xfrm>
            <a:off x="609600" y="1524000"/>
            <a:ext cx="8410576" cy="50022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//This program shows the concept of overloading</a:t>
            </a: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n;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type;</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xi = 0,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 = 0, </a:t>
            </a:r>
            <a:r>
              <a:rPr lang="en-US" sz="1400" dirty="0" err="1">
                <a:solidFill>
                  <a:srgbClr val="000000"/>
                </a:solidFill>
                <a:latin typeface="Consolas" panose="020B0609020204030204" pitchFamily="49" charset="0"/>
              </a:rPr>
              <a:t>zi</a:t>
            </a:r>
            <a:r>
              <a:rPr lang="en-US" sz="1400" dirty="0">
                <a:solidFill>
                  <a:srgbClr val="000000"/>
                </a:solidFill>
                <a:latin typeface="Consolas" panose="020B0609020204030204" pitchFamily="49" charset="0"/>
              </a:rPr>
              <a:t> = 0;</a:t>
            </a:r>
          </a:p>
          <a:p>
            <a:pPr>
              <a:spcBef>
                <a:spcPts val="0"/>
              </a:spcBef>
              <a:buClr>
                <a:srgbClr val="008000"/>
              </a:buClr>
              <a:buSzPct val="100000"/>
              <a:buFont typeface="+mj-lt"/>
              <a:buAutoNum type="arabicPeriod"/>
            </a:pPr>
            <a:r>
              <a:rPr lang="fr-FR" sz="1400" dirty="0">
                <a:solidFill>
                  <a:srgbClr val="0000FF"/>
                </a:solidFill>
                <a:latin typeface="Consolas" panose="020B0609020204030204" pitchFamily="49" charset="0"/>
              </a:rPr>
              <a:t>  double</a:t>
            </a:r>
            <a:r>
              <a:rPr lang="fr-FR" sz="1400" dirty="0">
                <a:solidFill>
                  <a:srgbClr val="000000"/>
                </a:solidFill>
                <a:latin typeface="Consolas" panose="020B0609020204030204" pitchFamily="49" charset="0"/>
              </a:rPr>
              <a:t> </a:t>
            </a:r>
            <a:r>
              <a:rPr lang="fr-FR" sz="1400" dirty="0" err="1">
                <a:solidFill>
                  <a:srgbClr val="000000"/>
                </a:solidFill>
                <a:latin typeface="Consolas" panose="020B0609020204030204" pitchFamily="49" charset="0"/>
              </a:rPr>
              <a:t>xd</a:t>
            </a:r>
            <a:r>
              <a:rPr lang="fr-FR" sz="1400" dirty="0">
                <a:solidFill>
                  <a:srgbClr val="000000"/>
                </a:solidFill>
                <a:latin typeface="Consolas" panose="020B0609020204030204" pitchFamily="49" charset="0"/>
              </a:rPr>
              <a:t> = 0, </a:t>
            </a:r>
            <a:r>
              <a:rPr lang="fr-FR" sz="1400" dirty="0" err="1">
                <a:solidFill>
                  <a:srgbClr val="000000"/>
                </a:solidFill>
                <a:latin typeface="Consolas" panose="020B0609020204030204" pitchFamily="49" charset="0"/>
              </a:rPr>
              <a:t>yd</a:t>
            </a:r>
            <a:r>
              <a:rPr lang="fr-FR" sz="1400" dirty="0">
                <a:solidFill>
                  <a:srgbClr val="000000"/>
                </a:solidFill>
                <a:latin typeface="Consolas" panose="020B0609020204030204" pitchFamily="49" charset="0"/>
              </a:rPr>
              <a:t> = 0, </a:t>
            </a:r>
            <a:r>
              <a:rPr lang="fr-FR" sz="1400" dirty="0" err="1">
                <a:solidFill>
                  <a:srgbClr val="000000"/>
                </a:solidFill>
                <a:latin typeface="Consolas" panose="020B0609020204030204" pitchFamily="49" charset="0"/>
              </a:rPr>
              <a:t>zd</a:t>
            </a:r>
            <a:r>
              <a:rPr lang="fr-FR" sz="1400" dirty="0">
                <a:solidFill>
                  <a:srgbClr val="000000"/>
                </a:solidFill>
                <a:latin typeface="Consolas" panose="020B0609020204030204" pitchFamily="49" charset="0"/>
              </a:rPr>
              <a:t> =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"How many numbers to add, 2 or 3?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n;</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"what is data type, 0(int) or 1(double)? "</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type;</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"Please enter the data to calculate summation? "</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(n == 2 &amp;&amp; type){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2 &amp;&amp; !type){</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xi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sum(xi,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3 &amp;&amp; type){</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3 &amp;&amp; !type){</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xi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sum(xi,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zi</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pic>
        <p:nvPicPr>
          <p:cNvPr id="7" name="Picture 6"/>
          <p:cNvPicPr>
            <a:picLocks noChangeAspect="1"/>
          </p:cNvPicPr>
          <p:nvPr/>
        </p:nvPicPr>
        <p:blipFill>
          <a:blip r:embed="rId3"/>
          <a:stretch>
            <a:fillRect/>
          </a:stretch>
        </p:blipFill>
        <p:spPr>
          <a:xfrm>
            <a:off x="5773578" y="914400"/>
            <a:ext cx="3319907" cy="820303"/>
          </a:xfrm>
          <a:prstGeom prst="rect">
            <a:avLst/>
          </a:prstGeom>
        </p:spPr>
      </p:pic>
      <p:pic>
        <p:nvPicPr>
          <p:cNvPr id="8" name="Picture 7"/>
          <p:cNvPicPr>
            <a:picLocks noChangeAspect="1"/>
          </p:cNvPicPr>
          <p:nvPr/>
        </p:nvPicPr>
        <p:blipFill>
          <a:blip r:embed="rId4"/>
          <a:stretch>
            <a:fillRect/>
          </a:stretch>
        </p:blipFill>
        <p:spPr>
          <a:xfrm>
            <a:off x="5773577" y="1676400"/>
            <a:ext cx="3319907" cy="711200"/>
          </a:xfrm>
          <a:prstGeom prst="rect">
            <a:avLst/>
          </a:prstGeom>
        </p:spPr>
      </p:pic>
      <p:pic>
        <p:nvPicPr>
          <p:cNvPr id="10" name="Picture 9"/>
          <p:cNvPicPr>
            <a:picLocks noChangeAspect="1"/>
          </p:cNvPicPr>
          <p:nvPr/>
        </p:nvPicPr>
        <p:blipFill>
          <a:blip r:embed="rId5"/>
          <a:stretch>
            <a:fillRect/>
          </a:stretch>
        </p:blipFill>
        <p:spPr>
          <a:xfrm>
            <a:off x="5773576" y="186155"/>
            <a:ext cx="3319908" cy="730452"/>
          </a:xfrm>
          <a:prstGeom prst="rect">
            <a:avLst/>
          </a:prstGeom>
        </p:spPr>
      </p:pic>
    </p:spTree>
    <p:extLst>
      <p:ext uri="{BB962C8B-B14F-4D97-AF65-F5344CB8AC3E}">
        <p14:creationId xmlns:p14="http://schemas.microsoft.com/office/powerpoint/2010/main" val="3531593459"/>
      </p:ext>
    </p:extLst>
  </p:cSld>
  <p:clrMapOvr>
    <a:masterClrMapping/>
  </p:clrMapOvr>
  <p:transition>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10 : Functions in C++</a:t>
            </a:r>
          </a:p>
        </p:txBody>
      </p:sp>
      <p:sp>
        <p:nvSpPr>
          <p:cNvPr id="3" name="Content Placeholder 2"/>
          <p:cNvSpPr>
            <a:spLocks noGrp="1"/>
          </p:cNvSpPr>
          <p:nvPr>
            <p:ph idx="1"/>
          </p:nvPr>
        </p:nvSpPr>
        <p:spPr>
          <a:xfrm>
            <a:off x="609599" y="1703390"/>
            <a:ext cx="8458201" cy="4545010"/>
          </a:xfrm>
        </p:spPr>
        <p:txBody>
          <a:bodyPr>
            <a:normAutofit/>
          </a:bodyPr>
          <a:lstStyle/>
          <a:p>
            <a:pPr>
              <a:spcBef>
                <a:spcPts val="0"/>
              </a:spcBef>
              <a:buClr>
                <a:srgbClr val="008000"/>
              </a:buClr>
              <a:buSzPct val="100000"/>
              <a:buFont typeface="+mj-lt"/>
              <a:buAutoNum type="arabicPeriod" startAt="4"/>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sum(</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double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b</a:t>
            </a:r>
            <a:r>
              <a:rPr lang="en-US" sz="1400" dirty="0">
                <a:solidFill>
                  <a:srgbClr val="000000"/>
                </a:solidFill>
                <a:latin typeface="Consolas" panose="020B0609020204030204" pitchFamily="49" charset="0"/>
              </a:rPr>
              <a:t> + </a:t>
            </a:r>
            <a:r>
              <a:rPr lang="en-US" sz="1400" dirty="0">
                <a:solidFill>
                  <a:srgbClr val="808080"/>
                </a:solidFill>
                <a:latin typeface="Consolas" panose="020B0609020204030204" pitchFamily="49" charset="0"/>
              </a:rPr>
              <a:t>c</a:t>
            </a:r>
            <a:r>
              <a:rPr lang="en-US" sz="1400" dirty="0">
                <a:solidFill>
                  <a:srgbClr val="000000"/>
                </a:solidFill>
                <a:latin typeface="Consolas" panose="020B0609020204030204" pitchFamily="49" charset="0"/>
              </a:rPr>
              <a:t>; }</a:t>
            </a:r>
          </a:p>
          <a:p>
            <a:pPr lvl="0">
              <a:spcBef>
                <a:spcPts val="0"/>
              </a:spcBef>
              <a:buClr>
                <a:srgbClr val="008000"/>
              </a:buClr>
              <a:buSzPct val="100000"/>
              <a:buFont typeface="+mj-lt"/>
              <a:buAutoNum type="arabicPeriod" startAt="5"/>
            </a:pPr>
            <a:endParaRPr lang="en-US" sz="1400" dirty="0">
              <a:solidFill>
                <a:srgbClr val="000000"/>
              </a:solidFill>
              <a:latin typeface="Consolas" panose="020B0609020204030204" pitchFamily="49" charset="0"/>
            </a:endParaRP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2743200"/>
            <a:ext cx="7014529" cy="38100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A function </a:t>
            </a:r>
            <a:r>
              <a:rPr lang="en-US" sz="1400" b="1" dirty="0">
                <a:solidFill>
                  <a:srgbClr val="008000"/>
                </a:solidFill>
                <a:effectLst>
                  <a:outerShdw blurRad="38100" dist="38100" dir="2700000" algn="tl">
                    <a:srgbClr val="000000">
                      <a:alpha val="43137"/>
                    </a:srgbClr>
                  </a:outerShdw>
                </a:effectLst>
                <a:latin typeface="Consolas" panose="020B0609020204030204" pitchFamily="49" charset="0"/>
              </a:rPr>
              <a:t>header</a:t>
            </a:r>
            <a:r>
              <a:rPr lang="en-US" sz="1400" dirty="0">
                <a:solidFill>
                  <a:schemeClr val="tx1"/>
                </a:solidFill>
              </a:rPr>
              <a:t> represents the function name, input parameter list and output datatype. Note that C++ does not allow the program to include more than one function of the same header. </a:t>
            </a:r>
          </a:p>
          <a:p>
            <a:pPr lvl="1" algn="just">
              <a:spcBef>
                <a:spcPts val="600"/>
              </a:spcBef>
            </a:pPr>
            <a:r>
              <a:rPr lang="en-US" sz="1400" dirty="0">
                <a:solidFill>
                  <a:schemeClr val="tx1"/>
                </a:solidFill>
              </a:rPr>
              <a:t>However, C++ allows the program to include more than one function of the same name only, using the </a:t>
            </a:r>
            <a:r>
              <a:rPr lang="en-US" sz="1400" b="1" dirty="0">
                <a:solidFill>
                  <a:srgbClr val="008000"/>
                </a:solidFill>
                <a:effectLst>
                  <a:outerShdw blurRad="38100" dist="38100" dir="2700000" algn="tl">
                    <a:srgbClr val="000000">
                      <a:alpha val="43137"/>
                    </a:srgbClr>
                  </a:outerShdw>
                </a:effectLst>
              </a:rPr>
              <a:t>overloading</a:t>
            </a:r>
            <a:r>
              <a:rPr lang="en-US" sz="1400" dirty="0">
                <a:solidFill>
                  <a:schemeClr val="tx1"/>
                </a:solidFill>
              </a:rPr>
              <a:t> concept.</a:t>
            </a:r>
          </a:p>
          <a:p>
            <a:pPr lvl="1" algn="just">
              <a:spcBef>
                <a:spcPts val="600"/>
              </a:spcBef>
            </a:pPr>
            <a:r>
              <a:rPr lang="en-US" sz="1400" b="1" dirty="0">
                <a:solidFill>
                  <a:srgbClr val="008000"/>
                </a:solidFill>
                <a:effectLst>
                  <a:outerShdw blurRad="38100" dist="38100" dir="2700000" algn="tl">
                    <a:srgbClr val="000000">
                      <a:alpha val="43137"/>
                    </a:srgbClr>
                  </a:outerShdw>
                </a:effectLst>
              </a:rPr>
              <a:t>Overloading</a:t>
            </a:r>
            <a:r>
              <a:rPr lang="en-US" sz="1400" dirty="0">
                <a:solidFill>
                  <a:schemeClr val="tx1"/>
                </a:solidFill>
              </a:rPr>
              <a:t>: having in the same program different functions of the same name to do the same operation, however these functions have different input parameter list and different data type of the output. </a:t>
            </a:r>
          </a:p>
          <a:p>
            <a:pPr lvl="1" algn="just">
              <a:spcBef>
                <a:spcPts val="600"/>
              </a:spcBef>
            </a:pPr>
            <a:r>
              <a:rPr lang="en-US" sz="1400" dirty="0">
                <a:solidFill>
                  <a:schemeClr val="tx1"/>
                </a:solidFill>
              </a:rPr>
              <a:t>Lines </a:t>
            </a:r>
            <a:r>
              <a:rPr lang="en-US" sz="1400" b="1" dirty="0">
                <a:solidFill>
                  <a:srgbClr val="008000"/>
                </a:solidFill>
                <a:effectLst>
                  <a:outerShdw blurRad="38100" dist="38100" dir="2700000" algn="tl">
                    <a:srgbClr val="000000">
                      <a:alpha val="43137"/>
                    </a:srgbClr>
                  </a:outerShdw>
                </a:effectLst>
              </a:rPr>
              <a:t>4</a:t>
            </a:r>
            <a:r>
              <a:rPr lang="en-US" sz="1400" dirty="0">
                <a:solidFill>
                  <a:schemeClr val="tx1"/>
                </a:solidFill>
              </a:rPr>
              <a:t>, </a:t>
            </a:r>
            <a:r>
              <a:rPr lang="en-US" sz="1400" b="1" dirty="0">
                <a:solidFill>
                  <a:srgbClr val="008000"/>
                </a:solidFill>
                <a:effectLst>
                  <a:outerShdw blurRad="38100" dist="38100" dir="2700000" algn="tl">
                    <a:srgbClr val="000000">
                      <a:alpha val="43137"/>
                    </a:srgbClr>
                  </a:outerShdw>
                </a:effectLst>
              </a:rPr>
              <a:t>5</a:t>
            </a:r>
            <a:r>
              <a:rPr lang="en-US" sz="1400" dirty="0">
                <a:solidFill>
                  <a:schemeClr val="tx1"/>
                </a:solidFill>
              </a:rPr>
              <a:t>, </a:t>
            </a:r>
            <a:r>
              <a:rPr lang="en-US" sz="1400" b="1" dirty="0">
                <a:solidFill>
                  <a:srgbClr val="008000"/>
                </a:solidFill>
                <a:effectLst>
                  <a:outerShdw blurRad="38100" dist="38100" dir="2700000" algn="tl">
                    <a:srgbClr val="000000">
                      <a:alpha val="43137"/>
                    </a:srgbClr>
                  </a:outerShdw>
                </a:effectLst>
              </a:rPr>
              <a:t>6</a:t>
            </a:r>
            <a:r>
              <a:rPr lang="en-US" sz="1400" dirty="0">
                <a:solidFill>
                  <a:schemeClr val="tx1"/>
                </a:solidFill>
              </a:rPr>
              <a:t>, and </a:t>
            </a:r>
            <a:r>
              <a:rPr lang="en-US" sz="1400" b="1" dirty="0">
                <a:solidFill>
                  <a:srgbClr val="008000"/>
                </a:solidFill>
                <a:effectLst>
                  <a:outerShdw blurRad="38100" dist="38100" dir="2700000" algn="tl">
                    <a:srgbClr val="000000">
                      <a:alpha val="43137"/>
                    </a:srgbClr>
                  </a:outerShdw>
                </a:effectLst>
              </a:rPr>
              <a:t>7</a:t>
            </a:r>
            <a:r>
              <a:rPr lang="en-US" sz="1400" dirty="0">
                <a:solidFill>
                  <a:schemeClr val="tx1"/>
                </a:solidFill>
              </a:rPr>
              <a:t> show </a:t>
            </a:r>
            <a:r>
              <a:rPr lang="en-US" sz="1400" b="1" dirty="0">
                <a:solidFill>
                  <a:srgbClr val="008000"/>
                </a:solidFill>
                <a:effectLst>
                  <a:outerShdw blurRad="38100" dist="38100" dir="2700000" algn="tl">
                    <a:srgbClr val="000000">
                      <a:alpha val="43137"/>
                    </a:srgbClr>
                  </a:outerShdw>
                </a:effectLst>
              </a:rPr>
              <a:t>4 overloaded functions </a:t>
            </a:r>
            <a:r>
              <a:rPr lang="en-US" sz="1400" dirty="0">
                <a:solidFill>
                  <a:schemeClr val="tx1"/>
                </a:solidFill>
              </a:rPr>
              <a:t>of the same name, but the number and the datatype in the input parameter lists are different and also the output datatype is different. </a:t>
            </a:r>
          </a:p>
          <a:p>
            <a:pPr lvl="1" algn="just">
              <a:spcBef>
                <a:spcPts val="600"/>
              </a:spcBef>
            </a:pPr>
            <a:r>
              <a:rPr lang="en-US" sz="1400" dirty="0">
                <a:solidFill>
                  <a:schemeClr val="tx1"/>
                </a:solidFill>
              </a:rPr>
              <a:t>Lines </a:t>
            </a:r>
            <a:r>
              <a:rPr lang="en-US" sz="1400" b="1" dirty="0">
                <a:solidFill>
                  <a:srgbClr val="008000"/>
                </a:solidFill>
                <a:effectLst>
                  <a:outerShdw blurRad="38100" dist="38100" dir="2700000" algn="tl">
                    <a:srgbClr val="000000">
                      <a:alpha val="43137"/>
                    </a:srgbClr>
                  </a:outerShdw>
                </a:effectLst>
              </a:rPr>
              <a:t>4 </a:t>
            </a:r>
            <a:r>
              <a:rPr lang="en-US" sz="1400" dirty="0">
                <a:solidFill>
                  <a:schemeClr val="tx1"/>
                </a:solidFill>
              </a:rPr>
              <a:t>and </a:t>
            </a:r>
            <a:r>
              <a:rPr lang="en-US" sz="1400" b="1" dirty="0">
                <a:solidFill>
                  <a:srgbClr val="008000"/>
                </a:solidFill>
                <a:effectLst>
                  <a:outerShdw blurRad="38100" dist="38100" dir="2700000" algn="tl">
                    <a:srgbClr val="000000">
                      <a:alpha val="43137"/>
                    </a:srgbClr>
                  </a:outerShdw>
                </a:effectLst>
              </a:rPr>
              <a:t>5 </a:t>
            </a:r>
            <a:r>
              <a:rPr lang="en-US" sz="1400" dirty="0">
                <a:solidFill>
                  <a:schemeClr val="tx1"/>
                </a:solidFill>
              </a:rPr>
              <a:t>show </a:t>
            </a:r>
            <a:r>
              <a:rPr lang="en-US" sz="1400" b="1" dirty="0">
                <a:solidFill>
                  <a:srgbClr val="008000"/>
                </a:solidFill>
                <a:effectLst>
                  <a:outerShdw blurRad="38100" dist="38100" dir="2700000" algn="tl">
                    <a:srgbClr val="000000">
                      <a:alpha val="43137"/>
                    </a:srgbClr>
                  </a:outerShdw>
                </a:effectLst>
              </a:rPr>
              <a:t>2 overloaded functions </a:t>
            </a:r>
            <a:r>
              <a:rPr lang="en-US" sz="1400" dirty="0">
                <a:solidFill>
                  <a:schemeClr val="tx1"/>
                </a:solidFill>
              </a:rPr>
              <a:t>of the same name, the same output datatype, the same datatype of the input parameter list, however the number of input parameter list is different.  The same for the functions for the lines </a:t>
            </a:r>
            <a:r>
              <a:rPr lang="en-US" sz="1400" b="1" dirty="0">
                <a:solidFill>
                  <a:srgbClr val="008000"/>
                </a:solidFill>
                <a:effectLst>
                  <a:outerShdw blurRad="38100" dist="38100" dir="2700000" algn="tl">
                    <a:srgbClr val="000000">
                      <a:alpha val="43137"/>
                    </a:srgbClr>
                  </a:outerShdw>
                </a:effectLst>
              </a:rPr>
              <a:t>6 </a:t>
            </a:r>
            <a:r>
              <a:rPr lang="en-US" sz="1400" dirty="0">
                <a:solidFill>
                  <a:schemeClr val="tx1"/>
                </a:solidFill>
              </a:rPr>
              <a:t>and </a:t>
            </a:r>
            <a:r>
              <a:rPr lang="en-US" sz="1400" b="1" dirty="0">
                <a:solidFill>
                  <a:srgbClr val="008000"/>
                </a:solidFill>
                <a:effectLst>
                  <a:outerShdw blurRad="38100" dist="38100" dir="2700000" algn="tl">
                    <a:srgbClr val="000000">
                      <a:alpha val="43137"/>
                    </a:srgbClr>
                  </a:outerShdw>
                </a:effectLst>
              </a:rPr>
              <a:t>7</a:t>
            </a:r>
            <a:r>
              <a:rPr lang="en-US" sz="1400" dirty="0">
                <a:solidFill>
                  <a:schemeClr val="tx1"/>
                </a:solidFill>
              </a:rPr>
              <a:t>.</a:t>
            </a:r>
          </a:p>
          <a:p>
            <a:pPr lvl="1" algn="just">
              <a:spcBef>
                <a:spcPts val="600"/>
              </a:spcBef>
            </a:pPr>
            <a:endParaRPr lang="en-US" sz="1400" dirty="0">
              <a:solidFill>
                <a:schemeClr val="tx1"/>
              </a:solidFill>
            </a:endParaRPr>
          </a:p>
          <a:p>
            <a:pPr lvl="1" algn="just">
              <a:spcBef>
                <a:spcPts val="600"/>
              </a:spcBef>
            </a:pPr>
            <a:endParaRPr lang="en-US" sz="1400" dirty="0">
              <a:solidFill>
                <a:schemeClr val="tx1"/>
              </a:solidFill>
            </a:endParaRPr>
          </a:p>
          <a:p>
            <a:pPr lvl="1" algn="just">
              <a:spcBef>
                <a:spcPts val="600"/>
              </a:spcBef>
            </a:pPr>
            <a:endParaRPr lang="en-US" sz="1400" dirty="0">
              <a:solidFill>
                <a:schemeClr val="tx1"/>
              </a:solidFill>
            </a:endParaRPr>
          </a:p>
        </p:txBody>
      </p:sp>
    </p:spTree>
    <p:extLst>
      <p:ext uri="{BB962C8B-B14F-4D97-AF65-F5344CB8AC3E}">
        <p14:creationId xmlns:p14="http://schemas.microsoft.com/office/powerpoint/2010/main" val="3438058517"/>
      </p:ext>
    </p:extLst>
  </p:cSld>
  <p:clrMapOvr>
    <a:masterClrMapping/>
  </p:clrMapOvr>
  <p:transition>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0" cy="1320800"/>
          </a:xfrm>
        </p:spPr>
        <p:txBody>
          <a:bodyPr>
            <a:normAutofit/>
          </a:bodyPr>
          <a:lstStyle/>
          <a:p>
            <a:r>
              <a:rPr lang="en-US" dirty="0"/>
              <a:t>Program 10 : Functions in C++</a:t>
            </a:r>
          </a:p>
        </p:txBody>
      </p:sp>
      <p:sp>
        <p:nvSpPr>
          <p:cNvPr id="3" name="Content Placeholder 2"/>
          <p:cNvSpPr>
            <a:spLocks noGrp="1"/>
          </p:cNvSpPr>
          <p:nvPr>
            <p:ph idx="1"/>
          </p:nvPr>
        </p:nvSpPr>
        <p:spPr>
          <a:xfrm>
            <a:off x="609599" y="1703390"/>
            <a:ext cx="8458201" cy="4545010"/>
          </a:xfrm>
        </p:spPr>
        <p:txBody>
          <a:bodyPr>
            <a:normAutofit/>
          </a:bodyPr>
          <a:lstStyle/>
          <a:p>
            <a:pPr lvl="0">
              <a:spcBef>
                <a:spcPts val="0"/>
              </a:spcBef>
              <a:buClr>
                <a:srgbClr val="008000"/>
              </a:buClr>
              <a:buSzPct val="100000"/>
              <a:buFont typeface="+mj-lt"/>
              <a:buAutoNum type="arabicPeriod" startAt="15"/>
            </a:pPr>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(n == 2 &amp;&amp; type){ </a:t>
            </a:r>
          </a:p>
          <a:p>
            <a:pPr lvl="0">
              <a:spcBef>
                <a:spcPts val="0"/>
              </a:spcBef>
              <a:buClr>
                <a:srgbClr val="008000"/>
              </a:buClr>
              <a:buSzPct val="100000"/>
              <a:buFont typeface="+mj-lt"/>
              <a:buAutoNum type="arabicPeriod" startAt="15"/>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15"/>
            </a:pPr>
            <a:r>
              <a:rPr lang="en-US" sz="1400" dirty="0">
                <a:solidFill>
                  <a:srgbClr val="0000FF"/>
                </a:solidFill>
                <a:latin typeface="Consolas" panose="020B0609020204030204" pitchFamily="49" charset="0"/>
              </a:rPr>
              <a:t> 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2 &amp;&amp; !type){</a:t>
            </a:r>
          </a:p>
          <a:p>
            <a:pPr lvl="0">
              <a:spcBef>
                <a:spcPts val="0"/>
              </a:spcBef>
              <a:buClr>
                <a:srgbClr val="008000"/>
              </a:buClr>
              <a:buSzPct val="100000"/>
              <a:buFont typeface="+mj-lt"/>
              <a:buAutoNum type="arabicPeriod" startAt="15"/>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xi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sum(xi,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19"/>
            </a:pPr>
            <a:r>
              <a:rPr lang="en-US" sz="1400" dirty="0">
                <a:solidFill>
                  <a:srgbClr val="0000FF"/>
                </a:solidFill>
                <a:latin typeface="Consolas" panose="020B0609020204030204" pitchFamily="49" charset="0"/>
              </a:rPr>
              <a:t> 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3 &amp;&amp; type){</a:t>
            </a:r>
          </a:p>
          <a:p>
            <a:pPr>
              <a:spcBef>
                <a:spcPts val="0"/>
              </a:spcBef>
              <a:buClr>
                <a:srgbClr val="008000"/>
              </a:buClr>
              <a:buSzPct val="100000"/>
              <a:buFont typeface="+mj-lt"/>
              <a:buAutoNum type="arabicPeriod" startAt="19"/>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a:t>
            </a:r>
            <a:r>
              <a:rPr lang="en-US" sz="1400" dirty="0" err="1">
                <a:solidFill>
                  <a:srgbClr val="000000"/>
                </a:solidFill>
                <a:latin typeface="Consolas" panose="020B0609020204030204" pitchFamily="49" charset="0"/>
              </a:rPr>
              <a:t>xd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startAt="19"/>
            </a:pPr>
            <a:r>
              <a:rPr lang="en-US" sz="1400" dirty="0">
                <a:solidFill>
                  <a:srgbClr val="0000FF"/>
                </a:solidFill>
                <a:latin typeface="Consolas" panose="020B0609020204030204" pitchFamily="49" charset="0"/>
              </a:rPr>
              <a:t> else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(n == 3 &amp;&amp; !type){</a:t>
            </a:r>
          </a:p>
          <a:p>
            <a:pPr>
              <a:spcBef>
                <a:spcPts val="0"/>
              </a:spcBef>
              <a:buClr>
                <a:srgbClr val="008000"/>
              </a:buClr>
              <a:buSzPct val="100000"/>
              <a:buFont typeface="+mj-lt"/>
              <a:buAutoNum type="arabicPeriod" startAt="19"/>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xi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"Sum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sum(xi, </a:t>
            </a:r>
            <a:r>
              <a:rPr lang="en-US" sz="1400" dirty="0" err="1">
                <a:solidFill>
                  <a:srgbClr val="000000"/>
                </a:solidFill>
                <a:latin typeface="Consolas" panose="020B0609020204030204" pitchFamily="49" charset="0"/>
              </a:rPr>
              <a:t>yi</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zi</a:t>
            </a:r>
            <a:r>
              <a:rPr lang="en-US" sz="1400" dirty="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5"/>
            </a:pPr>
            <a:endParaRPr lang="en-US" sz="1400" dirty="0">
              <a:solidFill>
                <a:srgbClr val="000000"/>
              </a:solidFill>
              <a:latin typeface="Consolas" panose="020B0609020204030204" pitchFamily="49" charset="0"/>
            </a:endParaRPr>
          </a:p>
        </p:txBody>
      </p:sp>
      <p:sp>
        <p:nvSpPr>
          <p:cNvPr id="7" name="Content Placeholder 2"/>
          <p:cNvSpPr txBox="1">
            <a:spLocks/>
          </p:cNvSpPr>
          <p:nvPr/>
        </p:nvSpPr>
        <p:spPr>
          <a:xfrm>
            <a:off x="392554" y="2971800"/>
            <a:ext cx="7075046" cy="3733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dirty="0"/>
          </a:p>
        </p:txBody>
      </p:sp>
      <p:sp>
        <p:nvSpPr>
          <p:cNvPr id="35" name="Content Placeholder 2"/>
          <p:cNvSpPr txBox="1">
            <a:spLocks/>
          </p:cNvSpPr>
          <p:nvPr/>
        </p:nvSpPr>
        <p:spPr>
          <a:xfrm>
            <a:off x="453071" y="3733800"/>
            <a:ext cx="7090729" cy="2819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spcBef>
                <a:spcPts val="600"/>
              </a:spcBef>
            </a:pPr>
            <a:r>
              <a:rPr lang="en-US" sz="1400" dirty="0">
                <a:solidFill>
                  <a:schemeClr val="tx1"/>
                </a:solidFill>
              </a:rPr>
              <a:t>According to the user input, the program selects the correct overloaded function to call.</a:t>
            </a:r>
          </a:p>
          <a:p>
            <a:pPr lvl="1" algn="just">
              <a:spcBef>
                <a:spcPts val="600"/>
              </a:spcBef>
            </a:pPr>
            <a:r>
              <a:rPr lang="en-US" sz="1400" dirty="0">
                <a:solidFill>
                  <a:schemeClr val="tx1"/>
                </a:solidFill>
              </a:rPr>
              <a:t>The user can select the number of variables to add, and also the user can select the datatype of the variables to add.</a:t>
            </a:r>
          </a:p>
          <a:p>
            <a:pPr lvl="1" algn="just">
              <a:spcBef>
                <a:spcPts val="600"/>
              </a:spcBef>
            </a:pPr>
            <a:r>
              <a:rPr lang="en-US" sz="1400" dirty="0">
                <a:solidFill>
                  <a:schemeClr val="tx1"/>
                </a:solidFill>
              </a:rPr>
              <a:t>The if-else statement in lines 15 to 22 calls one of the four overloaded functions of the same name “sum”. The following statements represents the function calls in the main program:</a:t>
            </a:r>
          </a:p>
          <a:p>
            <a:pPr marL="1257300" lvl="2" indent="-342900" algn="just">
              <a:spcBef>
                <a:spcPts val="600"/>
              </a:spcBef>
              <a:buClr>
                <a:srgbClr val="008000"/>
              </a:buClr>
              <a:buSzPct val="100000"/>
              <a:buFont typeface="+mj-lt"/>
              <a:buAutoNum type="arabicPeriod" startAt="16"/>
            </a:pPr>
            <a:r>
              <a:rPr lang="en-US" dirty="0">
                <a:solidFill>
                  <a:srgbClr val="000000"/>
                </a:solidFill>
                <a:latin typeface="Consolas" panose="020B0609020204030204" pitchFamily="49" charset="0"/>
              </a:rPr>
              <a:t>sum(</a:t>
            </a:r>
            <a:r>
              <a:rPr lang="en-US" dirty="0" err="1">
                <a:solidFill>
                  <a:srgbClr val="000000"/>
                </a:solidFill>
                <a:latin typeface="Consolas" panose="020B0609020204030204" pitchFamily="49" charset="0"/>
              </a:rPr>
              <a:t>xd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yd</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xd</a:t>
            </a:r>
            <a:r>
              <a:rPr lang="en-US" dirty="0">
                <a:solidFill>
                  <a:srgbClr val="008000"/>
                </a:solidFill>
                <a:latin typeface="Consolas" panose="020B0609020204030204" pitchFamily="49" charset="0"/>
              </a:rPr>
              <a:t> and </a:t>
            </a:r>
            <a:r>
              <a:rPr lang="en-US" dirty="0" err="1">
                <a:solidFill>
                  <a:srgbClr val="008000"/>
                </a:solidFill>
                <a:latin typeface="Consolas" panose="020B0609020204030204" pitchFamily="49" charset="0"/>
              </a:rPr>
              <a:t>yd</a:t>
            </a:r>
            <a:r>
              <a:rPr lang="en-US" dirty="0">
                <a:solidFill>
                  <a:srgbClr val="008000"/>
                </a:solidFill>
                <a:latin typeface="Consolas" panose="020B0609020204030204" pitchFamily="49" charset="0"/>
              </a:rPr>
              <a:t> are 2 double variables.</a:t>
            </a:r>
          </a:p>
          <a:p>
            <a:pPr marL="1257300" lvl="2" indent="-342900" algn="just">
              <a:spcBef>
                <a:spcPts val="600"/>
              </a:spcBef>
              <a:buClr>
                <a:srgbClr val="008000"/>
              </a:buClr>
              <a:buSzPct val="100000"/>
              <a:buFont typeface="+mj-lt"/>
              <a:buAutoNum type="arabicPeriod" startAt="18"/>
            </a:pPr>
            <a:r>
              <a:rPr lang="en-US" dirty="0">
                <a:solidFill>
                  <a:srgbClr val="000000"/>
                </a:solidFill>
                <a:latin typeface="Consolas" panose="020B0609020204030204" pitchFamily="49" charset="0"/>
              </a:rPr>
              <a:t>sum(</a:t>
            </a:r>
            <a:r>
              <a:rPr lang="en-US" dirty="0" err="1">
                <a:solidFill>
                  <a:srgbClr val="000000"/>
                </a:solidFill>
                <a:latin typeface="Consolas" panose="020B0609020204030204" pitchFamily="49" charset="0"/>
              </a:rPr>
              <a:t>xd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yd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zd</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a:t>
            </a:r>
            <a:r>
              <a:rPr lang="en-US" dirty="0" err="1">
                <a:solidFill>
                  <a:srgbClr val="008000"/>
                </a:solidFill>
                <a:latin typeface="Consolas" panose="020B0609020204030204" pitchFamily="49" charset="0"/>
              </a:rPr>
              <a:t>xd</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yd</a:t>
            </a:r>
            <a:r>
              <a:rPr lang="en-US" dirty="0">
                <a:solidFill>
                  <a:srgbClr val="008000"/>
                </a:solidFill>
                <a:latin typeface="Consolas" panose="020B0609020204030204" pitchFamily="49" charset="0"/>
              </a:rPr>
              <a:t> and </a:t>
            </a:r>
            <a:r>
              <a:rPr lang="en-US" dirty="0" err="1">
                <a:solidFill>
                  <a:srgbClr val="008000"/>
                </a:solidFill>
                <a:latin typeface="Consolas" panose="020B0609020204030204" pitchFamily="49" charset="0"/>
              </a:rPr>
              <a:t>zd</a:t>
            </a:r>
            <a:r>
              <a:rPr lang="en-US" dirty="0">
                <a:solidFill>
                  <a:srgbClr val="008000"/>
                </a:solidFill>
                <a:latin typeface="Consolas" panose="020B0609020204030204" pitchFamily="49" charset="0"/>
              </a:rPr>
              <a:t> are 3 double variables.</a:t>
            </a:r>
          </a:p>
          <a:p>
            <a:pPr marL="1257300" lvl="2" indent="-342900" algn="just">
              <a:spcBef>
                <a:spcPts val="600"/>
              </a:spcBef>
              <a:buClr>
                <a:srgbClr val="008000"/>
              </a:buClr>
              <a:buSzPct val="100000"/>
              <a:buFont typeface="+mj-lt"/>
              <a:buAutoNum type="arabicPeriod" startAt="20"/>
            </a:pPr>
            <a:r>
              <a:rPr lang="en-US" dirty="0">
                <a:solidFill>
                  <a:srgbClr val="000000"/>
                </a:solidFill>
                <a:latin typeface="Consolas" panose="020B0609020204030204" pitchFamily="49" charset="0"/>
              </a:rPr>
              <a:t>sum(xi, </a:t>
            </a:r>
            <a:r>
              <a:rPr lang="en-US" dirty="0" err="1">
                <a:solidFill>
                  <a:srgbClr val="000000"/>
                </a:solidFill>
                <a:latin typeface="Consolas" panose="020B0609020204030204" pitchFamily="49" charset="0"/>
              </a:rPr>
              <a:t>yi</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//xi and </a:t>
            </a:r>
            <a:r>
              <a:rPr lang="en-US" dirty="0" err="1">
                <a:solidFill>
                  <a:srgbClr val="008000"/>
                </a:solidFill>
                <a:latin typeface="Consolas" panose="020B0609020204030204" pitchFamily="49" charset="0"/>
              </a:rPr>
              <a:t>yi</a:t>
            </a:r>
            <a:r>
              <a:rPr lang="en-US" dirty="0">
                <a:solidFill>
                  <a:srgbClr val="008000"/>
                </a:solidFill>
                <a:latin typeface="Consolas" panose="020B0609020204030204" pitchFamily="49" charset="0"/>
              </a:rPr>
              <a:t> are 2 integer variables.</a:t>
            </a:r>
          </a:p>
          <a:p>
            <a:pPr marL="1257300" lvl="2" indent="-342900" algn="just">
              <a:spcBef>
                <a:spcPts val="600"/>
              </a:spcBef>
              <a:buClr>
                <a:srgbClr val="008000"/>
              </a:buClr>
              <a:buSzPct val="100000"/>
              <a:buFont typeface="+mj-lt"/>
              <a:buAutoNum type="arabicPeriod" startAt="22"/>
            </a:pPr>
            <a:r>
              <a:rPr lang="en-US" dirty="0">
                <a:solidFill>
                  <a:srgbClr val="000000"/>
                </a:solidFill>
                <a:latin typeface="Consolas" panose="020B0609020204030204" pitchFamily="49" charset="0"/>
              </a:rPr>
              <a:t>sum(xi, </a:t>
            </a:r>
            <a:r>
              <a:rPr lang="en-US" dirty="0" err="1">
                <a:solidFill>
                  <a:srgbClr val="000000"/>
                </a:solidFill>
                <a:latin typeface="Consolas" panose="020B0609020204030204" pitchFamily="49" charset="0"/>
              </a:rPr>
              <a:t>yi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zi</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//xi, </a:t>
            </a:r>
            <a:r>
              <a:rPr lang="en-US" dirty="0" err="1">
                <a:solidFill>
                  <a:srgbClr val="008000"/>
                </a:solidFill>
                <a:latin typeface="Consolas" panose="020B0609020204030204" pitchFamily="49" charset="0"/>
              </a:rPr>
              <a:t>yi</a:t>
            </a:r>
            <a:r>
              <a:rPr lang="en-US" dirty="0">
                <a:solidFill>
                  <a:srgbClr val="008000"/>
                </a:solidFill>
                <a:latin typeface="Consolas" panose="020B0609020204030204" pitchFamily="49" charset="0"/>
              </a:rPr>
              <a:t> and </a:t>
            </a:r>
            <a:r>
              <a:rPr lang="en-US" dirty="0" err="1">
                <a:solidFill>
                  <a:srgbClr val="008000"/>
                </a:solidFill>
                <a:latin typeface="Consolas" panose="020B0609020204030204" pitchFamily="49" charset="0"/>
              </a:rPr>
              <a:t>zi</a:t>
            </a:r>
            <a:r>
              <a:rPr lang="en-US" dirty="0">
                <a:solidFill>
                  <a:srgbClr val="008000"/>
                </a:solidFill>
                <a:latin typeface="Consolas" panose="020B0609020204030204" pitchFamily="49" charset="0"/>
              </a:rPr>
              <a:t> are 3 integer variables.</a:t>
            </a:r>
          </a:p>
        </p:txBody>
      </p:sp>
    </p:spTree>
    <p:extLst>
      <p:ext uri="{BB962C8B-B14F-4D97-AF65-F5344CB8AC3E}">
        <p14:creationId xmlns:p14="http://schemas.microsoft.com/office/powerpoint/2010/main" val="3875796921"/>
      </p:ext>
    </p:extLst>
  </p:cSld>
  <p:clrMapOvr>
    <a:masterClrMapping/>
  </p:clrMapOvr>
  <p:transition>
    <p:zoom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11 : Functions in C++</a:t>
            </a:r>
          </a:p>
        </p:txBody>
      </p:sp>
      <p:sp>
        <p:nvSpPr>
          <p:cNvPr id="3" name="Content Placeholder 2"/>
          <p:cNvSpPr>
            <a:spLocks noGrp="1"/>
          </p:cNvSpPr>
          <p:nvPr>
            <p:ph idx="1"/>
          </p:nvPr>
        </p:nvSpPr>
        <p:spPr>
          <a:xfrm>
            <a:off x="609600" y="1524000"/>
            <a:ext cx="8410576" cy="50022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Program to compute absolute value</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Works for both int and float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absolute(</a:t>
            </a:r>
            <a:r>
              <a:rPr lang="en-US" sz="1400" dirty="0">
                <a:solidFill>
                  <a:srgbClr val="0000FF"/>
                </a:solidFill>
                <a:latin typeface="Consolas" panose="020B0609020204030204" pitchFamily="49" charset="0"/>
              </a:rPr>
              <a:t>float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function with float type parameter</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 &lt; 0.0)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 =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absolute(</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function with int type parameter</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 &lt;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 =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808080"/>
                </a:solidFill>
                <a:latin typeface="Consolas" panose="020B0609020204030204" pitchFamily="49" charset="0"/>
              </a:rPr>
              <a:t>var</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call function with int type parameter</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"Absolute value of -5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absolute(-5)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call function with float type parameter</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"Absolute value of 5.5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absolute(5.5f)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pic>
        <p:nvPicPr>
          <p:cNvPr id="4" name="Picture 3"/>
          <p:cNvPicPr>
            <a:picLocks noChangeAspect="1"/>
          </p:cNvPicPr>
          <p:nvPr/>
        </p:nvPicPr>
        <p:blipFill>
          <a:blip r:embed="rId3"/>
          <a:stretch>
            <a:fillRect/>
          </a:stretch>
        </p:blipFill>
        <p:spPr>
          <a:xfrm>
            <a:off x="5063954" y="1270000"/>
            <a:ext cx="3956222" cy="863600"/>
          </a:xfrm>
          <a:prstGeom prst="rect">
            <a:avLst/>
          </a:prstGeom>
        </p:spPr>
      </p:pic>
    </p:spTree>
    <p:extLst>
      <p:ext uri="{BB962C8B-B14F-4D97-AF65-F5344CB8AC3E}">
        <p14:creationId xmlns:p14="http://schemas.microsoft.com/office/powerpoint/2010/main" val="871674039"/>
      </p:ext>
    </p:extLst>
  </p:cSld>
  <p:clrMapOvr>
    <a:masterClrMapping/>
  </p:clrMapOvr>
  <p:transition>
    <p:zoom dir="in"/>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12 : Functions in C++</a:t>
            </a:r>
          </a:p>
        </p:txBody>
      </p:sp>
      <p:sp>
        <p:nvSpPr>
          <p:cNvPr id="3" name="Content Placeholder 2"/>
          <p:cNvSpPr>
            <a:spLocks noGrp="1"/>
          </p:cNvSpPr>
          <p:nvPr>
            <p:ph idx="1"/>
          </p:nvPr>
        </p:nvSpPr>
        <p:spPr>
          <a:xfrm>
            <a:off x="609600" y="1524000"/>
            <a:ext cx="8410576" cy="50022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This program gets from the user 3 numbers, x, y, and z.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Then prints (</a:t>
            </a:r>
            <a:r>
              <a:rPr lang="en-US" sz="1400" dirty="0" err="1">
                <a:solidFill>
                  <a:srgbClr val="008000"/>
                </a:solidFill>
                <a:latin typeface="Consolas" panose="020B0609020204030204" pitchFamily="49" charset="0"/>
              </a:rPr>
              <a:t>x^y^z</a:t>
            </a:r>
            <a:r>
              <a:rPr lang="en-US" sz="1400" dirty="0">
                <a:solidFill>
                  <a:srgbClr val="008000"/>
                </a:solidFill>
                <a:latin typeface="Consolas" panose="020B0609020204030204" pitchFamily="49" charset="0"/>
              </a:rPr>
              <a:t>), x to the power y to power z</a:t>
            </a: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This program does not use the </a:t>
            </a:r>
            <a:r>
              <a:rPr lang="en-US" sz="1400" dirty="0" err="1">
                <a:solidFill>
                  <a:srgbClr val="008000"/>
                </a:solidFill>
                <a:latin typeface="Consolas" panose="020B0609020204030204" pitchFamily="49" charset="0"/>
              </a:rPr>
              <a:t>cmath</a:t>
            </a:r>
            <a:r>
              <a:rPr lang="en-US" sz="1400" dirty="0">
                <a:solidFill>
                  <a:srgbClr val="008000"/>
                </a:solidFill>
                <a:latin typeface="Consolas" panose="020B0609020204030204" pitchFamily="49" charset="0"/>
              </a:rPr>
              <a:t> library</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pow2(</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y</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z</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result1 = 1;</a:t>
            </a:r>
          </a:p>
          <a:p>
            <a:pPr>
              <a:spcBef>
                <a:spcPts val="0"/>
              </a:spcBef>
              <a:buClr>
                <a:srgbClr val="008000"/>
              </a:buClr>
              <a:buSzPct val="100000"/>
              <a:buFont typeface="+mj-lt"/>
              <a:buAutoNum type="arabicPeriod"/>
            </a:pP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0; i &lt; </a:t>
            </a:r>
            <a:r>
              <a:rPr lang="nn-NO" sz="1400" dirty="0">
                <a:solidFill>
                  <a:srgbClr val="808080"/>
                </a:solidFill>
                <a:latin typeface="Consolas" panose="020B0609020204030204" pitchFamily="49" charset="0"/>
              </a:rPr>
              <a:t>y</a:t>
            </a:r>
            <a:r>
              <a:rPr lang="nn-NO" sz="1400" dirty="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result1 = result1 * </a:t>
            </a:r>
            <a:r>
              <a:rPr lang="en-US" sz="1400" dirty="0">
                <a:solidFill>
                  <a:srgbClr val="808080"/>
                </a:solidFill>
                <a:latin typeface="Consolas" panose="020B0609020204030204" pitchFamily="49" charset="0"/>
              </a:rPr>
              <a:t>x</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result2 = 1;</a:t>
            </a:r>
          </a:p>
          <a:p>
            <a:pPr>
              <a:spcBef>
                <a:spcPts val="0"/>
              </a:spcBef>
              <a:buClr>
                <a:srgbClr val="008000"/>
              </a:buClr>
              <a:buSzPct val="100000"/>
              <a:buFont typeface="+mj-lt"/>
              <a:buAutoNum type="arabicPeriod"/>
            </a:pP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0; i &lt; </a:t>
            </a:r>
            <a:r>
              <a:rPr lang="nn-NO" sz="1400" dirty="0">
                <a:solidFill>
                  <a:srgbClr val="808080"/>
                </a:solidFill>
                <a:latin typeface="Consolas" panose="020B0609020204030204" pitchFamily="49" charset="0"/>
              </a:rPr>
              <a:t>z</a:t>
            </a:r>
            <a:r>
              <a:rPr lang="nn-NO" sz="1400" dirty="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result2 = result2 * result1;</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result2;</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x, y, z;</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3 numbers, x, y, and z:"</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cin</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x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y </a:t>
            </a:r>
            <a:r>
              <a:rPr lang="en-US" sz="1400" dirty="0">
                <a:solidFill>
                  <a:srgbClr val="008080"/>
                </a:solidFill>
                <a:latin typeface="Consolas" panose="020B0609020204030204" pitchFamily="49" charset="0"/>
              </a:rPr>
              <a:t>&gt;&gt;</a:t>
            </a:r>
            <a:r>
              <a:rPr lang="en-US" sz="1400" dirty="0">
                <a:solidFill>
                  <a:srgbClr val="000000"/>
                </a:solidFill>
                <a:latin typeface="Consolas" panose="020B0609020204030204" pitchFamily="49" charset="0"/>
              </a:rPr>
              <a:t> z;</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x^y^z</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pow2(</a:t>
            </a:r>
            <a:r>
              <a:rPr lang="en-US" sz="1400" dirty="0" err="1">
                <a:solidFill>
                  <a:srgbClr val="000000"/>
                </a:solidFill>
                <a:latin typeface="Consolas" panose="020B0609020204030204" pitchFamily="49" charset="0"/>
              </a:rPr>
              <a:t>x,y,z</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mc:AlternateContent xmlns:mc="http://schemas.openxmlformats.org/markup-compatibility/2006" xmlns:a14="http://schemas.microsoft.com/office/drawing/2010/main">
        <mc:Choice Requires="a14">
          <p:sp>
            <p:nvSpPr>
              <p:cNvPr id="5" name="TextBox 4"/>
              <p:cNvSpPr txBox="1"/>
              <p:nvPr/>
            </p:nvSpPr>
            <p:spPr>
              <a:xfrm>
                <a:off x="5381624" y="5121594"/>
                <a:ext cx="3638552" cy="902876"/>
              </a:xfrm>
              <a:prstGeom prst="rect">
                <a:avLst/>
              </a:prstGeom>
              <a:solidFill>
                <a:schemeClr val="bg1"/>
              </a:solid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𝑎</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𝑥</m:t>
                          </m:r>
                        </m:e>
                        <m:sup>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𝑦</m:t>
                              </m:r>
                            </m:e>
                            <m:sup>
                              <m:r>
                                <a:rPr lang="en-US" sz="5400" b="0" i="1" smtClean="0">
                                  <a:latin typeface="Cambria Math" panose="02040503050406030204" pitchFamily="18" charset="0"/>
                                </a:rPr>
                                <m:t>𝑧</m:t>
                              </m:r>
                            </m:sup>
                          </m:sSup>
                        </m:sup>
                      </m:sSup>
                    </m:oMath>
                  </m:oMathPara>
                </a14:m>
                <a:endParaRPr lang="en-US" sz="5400" dirty="0"/>
              </a:p>
            </p:txBody>
          </p:sp>
        </mc:Choice>
        <mc:Fallback xmlns="">
          <p:sp>
            <p:nvSpPr>
              <p:cNvPr id="5" name="TextBox 4"/>
              <p:cNvSpPr txBox="1">
                <a:spLocks noRot="1" noChangeAspect="1" noMove="1" noResize="1" noEditPoints="1" noAdjustHandles="1" noChangeArrowheads="1" noChangeShapeType="1" noTextEdit="1"/>
              </p:cNvSpPr>
              <p:nvPr/>
            </p:nvSpPr>
            <p:spPr>
              <a:xfrm>
                <a:off x="5381624" y="5121594"/>
                <a:ext cx="3638552" cy="902876"/>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pic>
        <p:nvPicPr>
          <p:cNvPr id="9" name="Picture 8"/>
          <p:cNvPicPr>
            <a:picLocks noChangeAspect="1"/>
          </p:cNvPicPr>
          <p:nvPr/>
        </p:nvPicPr>
        <p:blipFill>
          <a:blip r:embed="rId4"/>
          <a:stretch>
            <a:fillRect/>
          </a:stretch>
        </p:blipFill>
        <p:spPr>
          <a:xfrm>
            <a:off x="5381624" y="4343400"/>
            <a:ext cx="3638552" cy="815130"/>
          </a:xfrm>
          <a:prstGeom prst="rect">
            <a:avLst/>
          </a:prstGeom>
        </p:spPr>
      </p:pic>
    </p:spTree>
    <p:extLst>
      <p:ext uri="{BB962C8B-B14F-4D97-AF65-F5344CB8AC3E}">
        <p14:creationId xmlns:p14="http://schemas.microsoft.com/office/powerpoint/2010/main" val="3119216201"/>
      </p:ext>
    </p:extLst>
  </p:cSld>
  <p:clrMapOvr>
    <a:masterClrMapping/>
  </p:clrMapOvr>
  <p:transition>
    <p:zoom dir="in"/>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dirty="0"/>
              <a:t>Sample MCQ for Programming So far :</a:t>
            </a:r>
          </a:p>
        </p:txBody>
      </p:sp>
      <p:sp>
        <p:nvSpPr>
          <p:cNvPr id="2" name="Rectangle 1"/>
          <p:cNvSpPr/>
          <p:nvPr/>
        </p:nvSpPr>
        <p:spPr>
          <a:xfrm>
            <a:off x="228600" y="2058516"/>
            <a:ext cx="4336701" cy="3653757"/>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double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functy</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(double d){</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d = d + 1;</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return d;</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main(){</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double j = 0;</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 3;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j =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functy</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(j);</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j;</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return 0;</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 in line 7</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1</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2</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0</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3</a:t>
            </a:r>
            <a:endParaRPr lang="en-US" sz="1100"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4565301" y="2057400"/>
            <a:ext cx="4572000" cy="3286541"/>
          </a:xfrm>
          <a:prstGeom prst="rect">
            <a:avLst/>
          </a:prstGeom>
          <a:solidFill>
            <a:schemeClr val="bg1">
              <a:lumMod val="95000"/>
            </a:schemeClr>
          </a:solidFill>
        </p:spPr>
        <p:txBody>
          <a:bodyPr>
            <a:spAutoFit/>
          </a:bodyPr>
          <a:lstStyle/>
          <a:p>
            <a:pPr marL="342900" marR="0" lvl="0" indent="-342900">
              <a:lnSpc>
                <a:spcPct val="115000"/>
              </a:lnSpc>
              <a:spcBef>
                <a:spcPts val="0"/>
              </a:spcBef>
              <a:spcAft>
                <a:spcPts val="0"/>
              </a:spcAft>
              <a:buSzPts val="1200"/>
              <a:buFont typeface="+mj-lt"/>
              <a:buAutoNum type="arabicPeriod" startAt="2"/>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f1(int x){ return x + x;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f2(int x){ return f1(x) + x;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f3(int x){ return f2(x) + f2(x);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main(){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f3(2); return 0;}</a:t>
            </a:r>
          </a:p>
          <a:p>
            <a:pPr marL="742950" marR="0" lvl="1" indent="-285750">
              <a:lnSpc>
                <a:spcPct val="115000"/>
              </a:lnSpc>
              <a:spcBef>
                <a:spcPts val="0"/>
              </a:spcBef>
              <a:spcAft>
                <a:spcPts val="0"/>
              </a:spcAft>
              <a:buSzPts val="1000"/>
              <a:buFont typeface="+mj-lt"/>
              <a:buAutoNum type="arabicPeriod"/>
            </a:pP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16</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18</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8</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12</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100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10</a:t>
            </a:r>
          </a:p>
          <a:p>
            <a:pPr marR="0" lvl="0">
              <a:lnSpc>
                <a:spcPct val="115000"/>
              </a:lnSpc>
              <a:spcBef>
                <a:spcPts val="0"/>
              </a:spcBef>
              <a:spcAft>
                <a:spcPts val="1000"/>
              </a:spcAft>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R="0" lvl="0">
              <a:lnSpc>
                <a:spcPct val="115000"/>
              </a:lnSpc>
              <a:spcBef>
                <a:spcPts val="0"/>
              </a:spcBef>
              <a:spcAft>
                <a:spcPts val="1000"/>
              </a:spcAft>
            </a:pPr>
            <a:endParaRPr lang="en-US" sz="1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81900846"/>
      </p:ext>
    </p:extLst>
  </p:cSld>
  <p:clrMapOvr>
    <a:masterClrMapping/>
  </p:clrMapOvr>
  <p:transition>
    <p:zoom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dirty="0"/>
              <a:t>Sample MCQ for Programming So far :</a:t>
            </a:r>
          </a:p>
        </p:txBody>
      </p:sp>
      <p:sp>
        <p:nvSpPr>
          <p:cNvPr id="2" name="Rectangle 1"/>
          <p:cNvSpPr/>
          <p:nvPr/>
        </p:nvSpPr>
        <p:spPr>
          <a:xfrm>
            <a:off x="228600" y="2058516"/>
            <a:ext cx="4336701" cy="4184672"/>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3"/>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funct1(int x, int &amp;y){</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z = 6;</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x += z;</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y += z;</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z = x + y;</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return z;</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main(){</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a = 4, b = 5, g = 7;</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if (a != b)</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g = funct1(a, b);</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&lt;&lt;"a="&lt;&lt;a&lt;&lt;", b="&lt;&lt;b&lt;&lt;", g="&lt;&lt;g&lt;&lt;".";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return 0;</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a=4, b=5, g=7.</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a=4, b=6, g=18.</a:t>
            </a:r>
          </a:p>
          <a:p>
            <a:pPr marL="34290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a=4, b=11, g=21.</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a=2, b=11, g=18.</a:t>
            </a:r>
          </a:p>
          <a:p>
            <a:pPr marL="342900" indent="-342900">
              <a:lnSpc>
                <a:spcPct val="115000"/>
              </a:lnSpc>
              <a:spcBef>
                <a:spcPts val="0"/>
              </a:spcBef>
              <a:spcAft>
                <a:spcPts val="0"/>
              </a:spcAft>
              <a:buFont typeface="Times New Roman" panose="02020603050405020304" pitchFamily="18" charset="0"/>
              <a:buAutoNum type="alphaLcParenR"/>
            </a:pPr>
            <a:r>
              <a:rPr lang="pt-BR" sz="1200" dirty="0">
                <a:latin typeface="Times New Roman" panose="02020603050405020304" pitchFamily="18" charset="0"/>
                <a:ea typeface="Calibri" panose="020F0502020204030204" pitchFamily="34" charset="0"/>
                <a:cs typeface="Times New Roman" panose="02020603050405020304" pitchFamily="18" charset="0"/>
              </a:rPr>
              <a:t>a=2, b=5, g=18.</a:t>
            </a:r>
            <a:endParaRPr lang="en-US" sz="1100"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4565301" y="2057400"/>
            <a:ext cx="4572000" cy="4062779"/>
          </a:xfrm>
          <a:prstGeom prst="rect">
            <a:avLst/>
          </a:prstGeom>
          <a:solidFill>
            <a:schemeClr val="bg1">
              <a:lumMod val="95000"/>
            </a:schemeClr>
          </a:solidFill>
        </p:spPr>
        <p:txBody>
          <a:bodyPr>
            <a:spAutoFit/>
          </a:bodyPr>
          <a:lstStyle/>
          <a:p>
            <a:pPr marL="342900" marR="0" lvl="0" indent="-342900">
              <a:lnSpc>
                <a:spcPct val="115000"/>
              </a:lnSpc>
              <a:spcBef>
                <a:spcPts val="0"/>
              </a:spcBef>
              <a:spcAft>
                <a:spcPts val="0"/>
              </a:spcAft>
              <a:buSzPts val="1200"/>
              <a:buFont typeface="+mj-lt"/>
              <a:buAutoNum type="arabicPeriod" startAt="4"/>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data(int g)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return g % 2;</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main()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string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aA</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s = 0;</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dd.length</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s += dd.at(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data(s);</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0;</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0</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1</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Compile time error in line 11</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Compile time error in line 4</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Run time error in line 10</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dirty="0">
              <a:latin typeface="Times New Roman" panose="02020603050405020304" pitchFamily="18" charset="0"/>
              <a:ea typeface="Calibri" panose="020F0502020204030204" pitchFamily="34" charset="0"/>
              <a:cs typeface="Arial" panose="020B0604020202020204" pitchFamily="34" charset="0"/>
            </a:endParaRPr>
          </a:p>
          <a:p>
            <a:pPr marR="0" lvl="0">
              <a:lnSpc>
                <a:spcPct val="115000"/>
              </a:lnSpc>
              <a:spcBef>
                <a:spcPts val="0"/>
              </a:spcBef>
              <a:spcAft>
                <a:spcPts val="0"/>
              </a:spcAft>
            </a:pPr>
            <a:endParaRPr lang="en-US" sz="1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6236323"/>
      </p:ext>
    </p:extLst>
  </p:cSld>
  <p:clrMapOvr>
    <a:masterClrMapping/>
  </p:clrMapOvr>
  <p:transition>
    <p:zoom dir="in"/>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dirty="0"/>
              <a:t>Sample MCQ for Programming So far :</a:t>
            </a:r>
          </a:p>
        </p:txBody>
      </p:sp>
      <p:sp>
        <p:nvSpPr>
          <p:cNvPr id="2" name="Rectangle 1"/>
          <p:cNvSpPr/>
          <p:nvPr/>
        </p:nvSpPr>
        <p:spPr>
          <a:xfrm>
            <a:off x="228600" y="2058516"/>
            <a:ext cx="4336701" cy="2959272"/>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5"/>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funct3(int&amp; x) { return x++;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funct2(int x) { return funct3(x);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funct1(int x) { return funct2(x);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int x = 3;</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funct1(x) + funct2(x) + funct3(x) + x;</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Compile time error</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10</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12</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13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9</a:t>
            </a:r>
          </a:p>
        </p:txBody>
      </p:sp>
      <p:sp>
        <p:nvSpPr>
          <p:cNvPr id="3" name="Rectangle 2"/>
          <p:cNvSpPr/>
          <p:nvPr/>
        </p:nvSpPr>
        <p:spPr>
          <a:xfrm>
            <a:off x="4565301" y="2057400"/>
            <a:ext cx="4572000" cy="4905958"/>
          </a:xfrm>
          <a:prstGeom prst="rect">
            <a:avLst/>
          </a:prstGeom>
          <a:solidFill>
            <a:schemeClr val="bg1">
              <a:lumMod val="95000"/>
            </a:schemeClr>
          </a:solidFill>
        </p:spPr>
        <p:txBody>
          <a:bodyPr>
            <a:spAutoFit/>
          </a:bodyPr>
          <a:lstStyle/>
          <a:p>
            <a:pPr marL="342900" marR="0" lvl="0" indent="-342900">
              <a:lnSpc>
                <a:spcPct val="115000"/>
              </a:lnSpc>
              <a:spcBef>
                <a:spcPts val="0"/>
              </a:spcBef>
              <a:spcAft>
                <a:spcPts val="0"/>
              </a:spcAft>
              <a:buSzPts val="1200"/>
              <a:buFont typeface="+mj-lt"/>
              <a:buAutoNum type="arabicPeriod" startAt="6"/>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test(int = 2, int = 4, int = 6);</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int main()</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test();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test(6);</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test(3, 9);</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test(1, 5, 7);</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return 0;</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test(int first, int second, int third)</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first += 3;</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second += 6;</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third += 9;</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first &lt;&lt; " " &lt;&lt; second;</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 " &lt;&lt; third &lt;&lt;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1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Arial" panose="020B0604020202020204" pitchFamily="34" charset="0"/>
              </a:rPr>
              <a:t>5 10 15             b)  5 11 16          c)  9 10 16</a:t>
            </a:r>
          </a:p>
          <a:p>
            <a:pPr marR="0" lvl="0">
              <a:lnSpc>
                <a:spcPct val="115000"/>
              </a:lnSpc>
              <a:spcBef>
                <a:spcPts val="0"/>
              </a:spcBef>
              <a:spcAft>
                <a:spcPts val="0"/>
              </a:spcAft>
            </a:pPr>
            <a:r>
              <a:rPr lang="en-US" sz="1200" dirty="0">
                <a:latin typeface="Times New Roman" panose="02020603050405020304" pitchFamily="18" charset="0"/>
                <a:ea typeface="Calibri" panose="020F0502020204030204" pitchFamily="34" charset="0"/>
                <a:cs typeface="Arial" panose="020B0604020202020204" pitchFamily="34" charset="0"/>
              </a:rPr>
              <a:t>         9 10 15	                9 11 15               6 10 15</a:t>
            </a:r>
          </a:p>
          <a:p>
            <a:pPr marR="0" lvl="0">
              <a:lnSpc>
                <a:spcPct val="115000"/>
              </a:lnSpc>
              <a:spcBef>
                <a:spcPts val="0"/>
              </a:spcBef>
              <a:spcAft>
                <a:spcPts val="0"/>
              </a:spcAft>
            </a:pPr>
            <a:r>
              <a:rPr lang="en-US" sz="1200" dirty="0">
                <a:latin typeface="Times New Roman" panose="02020603050405020304" pitchFamily="18" charset="0"/>
                <a:ea typeface="Calibri" panose="020F0502020204030204" pitchFamily="34" charset="0"/>
                <a:cs typeface="Arial" panose="020B0604020202020204" pitchFamily="34" charset="0"/>
              </a:rPr>
              <a:t>         6 15 15                   5 10 15               6 11 15</a:t>
            </a:r>
          </a:p>
          <a:p>
            <a:pPr marR="0" lvl="0">
              <a:lnSpc>
                <a:spcPct val="115000"/>
              </a:lnSpc>
              <a:spcBef>
                <a:spcPts val="0"/>
              </a:spcBef>
              <a:spcAft>
                <a:spcPts val="0"/>
              </a:spcAft>
            </a:pPr>
            <a:r>
              <a:rPr lang="en-US" sz="1200" dirty="0">
                <a:latin typeface="Times New Roman" panose="02020603050405020304" pitchFamily="18" charset="0"/>
                <a:ea typeface="Calibri" panose="020F0502020204030204" pitchFamily="34" charset="0"/>
                <a:cs typeface="Arial" panose="020B0604020202020204" pitchFamily="34" charset="0"/>
              </a:rPr>
              <a:t>         4 11 16                   4  11 15              5 10  14</a:t>
            </a:r>
          </a:p>
          <a:p>
            <a:pPr marR="0" lvl="0">
              <a:lnSpc>
                <a:spcPct val="115000"/>
              </a:lnSpc>
              <a:spcBef>
                <a:spcPts val="0"/>
              </a:spcBef>
              <a:spcAft>
                <a:spcPts val="1000"/>
              </a:spcAft>
            </a:pPr>
            <a:endParaRPr lang="en-US" sz="1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75675774"/>
      </p:ext>
    </p:extLst>
  </p:cSld>
  <p:clrMapOvr>
    <a:masterClrMapping/>
  </p:clrMapOvr>
  <p:transition>
    <p:zoom dir="in"/>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dirty="0"/>
              <a:t>Sample MCQ for Programming So far :</a:t>
            </a:r>
          </a:p>
        </p:txBody>
      </p:sp>
      <p:sp>
        <p:nvSpPr>
          <p:cNvPr id="2" name="Rectangle 1"/>
          <p:cNvSpPr/>
          <p:nvPr/>
        </p:nvSpPr>
        <p:spPr>
          <a:xfrm>
            <a:off x="228600" y="2058516"/>
            <a:ext cx="4336701" cy="3702552"/>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9"/>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fun1(</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&amp;y) { y++;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fun2(</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&amp; x) { x++; fun1(x);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fun3(</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&amp; z) { z++; fun2(z);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x = 2;</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fun1(x);</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fun2(x);</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fun3(x);</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x;</a:t>
            </a:r>
          </a:p>
          <a:p>
            <a:pPr marL="742950" marR="0" lvl="1" indent="-285750">
              <a:lnSpc>
                <a:spcPct val="115000"/>
              </a:lnSpc>
              <a:spcBef>
                <a:spcPts val="0"/>
              </a:spcBef>
              <a:spcAft>
                <a:spcPts val="0"/>
              </a:spcAft>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5</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7</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6</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4</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419600" y="2057400"/>
            <a:ext cx="4717701" cy="2959272"/>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10"/>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&lt;string&gt;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fun1(</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x,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y) { return x + y; }</a:t>
            </a:r>
          </a:p>
          <a:p>
            <a:pPr marL="742950" marR="0" lvl="1" indent="-285750">
              <a:lnSpc>
                <a:spcPct val="115000"/>
              </a:lnSpc>
              <a:spcBef>
                <a:spcPts val="0"/>
              </a:spcBef>
              <a:spcAft>
                <a:spcPts val="0"/>
              </a:spcAft>
              <a:buSzPts val="1000"/>
              <a:buFont typeface="+mj-lt"/>
              <a:buAutoNum type="arabicPeriod"/>
            </a:pP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fun2(string s) { return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s.length</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p>
          <a:p>
            <a:pPr marL="742950" marR="0" lvl="1" indent="-285750">
              <a:lnSpc>
                <a:spcPct val="115000"/>
              </a:lnSpc>
              <a:spcBef>
                <a:spcPts val="0"/>
              </a:spcBef>
              <a:spcAft>
                <a:spcPts val="0"/>
              </a:spcAft>
              <a:buSzPts val="1000"/>
              <a:buFont typeface="+mj-lt"/>
              <a:buAutoNum type="arabicPeriod"/>
            </a:pP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fun3(bool a, char c) { return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int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)c;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&lt;&lt;fun1(1, 2)+fun2("Computing")+fun3(true, 'A');</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98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88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78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68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58</a:t>
            </a:r>
          </a:p>
        </p:txBody>
      </p:sp>
    </p:spTree>
    <p:extLst>
      <p:ext uri="{BB962C8B-B14F-4D97-AF65-F5344CB8AC3E}">
        <p14:creationId xmlns:p14="http://schemas.microsoft.com/office/powerpoint/2010/main" val="599196411"/>
      </p:ext>
    </p:extLst>
  </p:cSld>
  <p:clrMapOvr>
    <a:masterClrMapping/>
  </p:clrMapOvr>
  <p:transition>
    <p:zoom dir="in"/>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3"/>
          <p:cNvSpPr>
            <a:spLocks noGrp="1"/>
          </p:cNvSpPr>
          <p:nvPr>
            <p:ph type="subTitle" idx="1"/>
          </p:nvPr>
        </p:nvSpPr>
        <p:spPr>
          <a:xfrm>
            <a:off x="2818607" y="3634154"/>
            <a:ext cx="3212123" cy="685800"/>
          </a:xfrm>
        </p:spPr>
        <p:txBody>
          <a:bodyPr>
            <a:normAutofit fontScale="62500" lnSpcReduction="20000"/>
          </a:bodyPr>
          <a:lstStyle/>
          <a:p>
            <a:r>
              <a:rPr lang="en-US" sz="6600" b="1" dirty="0">
                <a:latin typeface="Bradley Hand ITC"/>
              </a:rPr>
              <a:t>Lecture 2</a:t>
            </a:r>
            <a:endParaRPr lang="en-US" sz="6600" b="1" dirty="0">
              <a:latin typeface="Bradley Hand ITC" pitchFamily="66" charset="0"/>
            </a:endParaRPr>
          </a:p>
        </p:txBody>
      </p:sp>
      <p:sp>
        <p:nvSpPr>
          <p:cNvPr id="4" name="Subtitle 3"/>
          <p:cNvSpPr txBox="1">
            <a:spLocks/>
          </p:cNvSpPr>
          <p:nvPr/>
        </p:nvSpPr>
        <p:spPr>
          <a:xfrm>
            <a:off x="2143739" y="4343400"/>
            <a:ext cx="4561861" cy="685800"/>
          </a:xfrm>
          <a:prstGeom prst="rect">
            <a:avLst/>
          </a:prstGeom>
        </p:spPr>
        <p:txBody>
          <a:bodyPr vert="horz" lIns="91440" tIns="45720" rIns="91440" bIns="45720" rtlCol="0" anchor="t">
            <a:normAutofit fontScale="47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sz="6600" b="1">
                <a:latin typeface="Bradley Hand ITC"/>
              </a:rPr>
              <a:t>Files and File Streaming</a:t>
            </a:r>
          </a:p>
        </p:txBody>
      </p:sp>
      <p:sp>
        <p:nvSpPr>
          <p:cNvPr id="5" name="Subtitle 3"/>
          <p:cNvSpPr txBox="1">
            <a:spLocks/>
          </p:cNvSpPr>
          <p:nvPr/>
        </p:nvSpPr>
        <p:spPr>
          <a:xfrm>
            <a:off x="2438400" y="5638800"/>
            <a:ext cx="4561861" cy="685800"/>
          </a:xfrm>
          <a:prstGeom prst="rect">
            <a:avLst/>
          </a:prstGeom>
        </p:spPr>
        <p:txBody>
          <a:bodyPr vert="horz" lIns="91440" tIns="45720" rIns="91440" bIns="45720" rtlCol="0" anchor="t">
            <a:normAutofit fontScale="5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fontAlgn="auto"/>
            <a:r>
              <a:rPr lang="en-US" sz="6600" b="1">
                <a:latin typeface="Bradley Hand ITC" pitchFamily="66" charset="0"/>
              </a:rPr>
              <a:t>Dr. Mostafa Salama</a:t>
            </a:r>
          </a:p>
        </p:txBody>
      </p:sp>
      <p:pic>
        <p:nvPicPr>
          <p:cNvPr id="6" name="Picture 5" descr="BUE final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E44E5DC5-09D9-4887-AFA0-F869481EBAB9}"/>
              </a:ext>
            </a:extLst>
          </p:cNvPr>
          <p:cNvSpPr txBox="1">
            <a:spLocks/>
          </p:cNvSpPr>
          <p:nvPr/>
        </p:nvSpPr>
        <p:spPr>
          <a:xfrm>
            <a:off x="609599" y="609600"/>
            <a:ext cx="6781801"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pPr>
            <a:r>
              <a:rPr lang="en-US" sz="3600" b="1">
                <a:solidFill>
                  <a:srgbClr val="002060"/>
                </a:solidFill>
                <a:latin typeface="Imprint MT Shadow" pitchFamily="82" charset="0"/>
              </a:rPr>
              <a:t>Introduction to 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p>
        </p:txBody>
      </p:sp>
      <p:sp>
        <p:nvSpPr>
          <p:cNvPr id="7" name="Slide Number Placeholder 3">
            <a:extLst>
              <a:ext uri="{FF2B5EF4-FFF2-40B4-BE49-F238E27FC236}">
                <a16:creationId xmlns:a16="http://schemas.microsoft.com/office/drawing/2014/main" id="{8E6D9FC5-8362-42CA-852F-67703E52562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39</a:t>
            </a:fld>
            <a:endParaRPr lang="en-US">
              <a:solidFill>
                <a:srgbClr val="000099"/>
              </a:solidFill>
            </a:endParaRPr>
          </a:p>
        </p:txBody>
      </p:sp>
    </p:spTree>
    <p:extLst>
      <p:ext uri="{BB962C8B-B14F-4D97-AF65-F5344CB8AC3E}">
        <p14:creationId xmlns:p14="http://schemas.microsoft.com/office/powerpoint/2010/main" val="1193771007"/>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2BDE-F1A6-44C1-903A-FE3E3B387D82}"/>
              </a:ext>
            </a:extLst>
          </p:cNvPr>
          <p:cNvSpPr>
            <a:spLocks noGrp="1"/>
          </p:cNvSpPr>
          <p:nvPr>
            <p:ph type="title"/>
          </p:nvPr>
        </p:nvSpPr>
        <p:spPr/>
        <p:txBody>
          <a:bodyPr/>
          <a:lstStyle/>
          <a:p>
            <a:r>
              <a:rPr lang="en-US" b="1">
                <a:solidFill>
                  <a:srgbClr val="002060"/>
                </a:solidFill>
                <a:latin typeface="Imprint MT Shadow" pitchFamily="82" charset="0"/>
              </a:rPr>
              <a:t>Introduction to </a:t>
            </a:r>
            <a:r>
              <a:rPr lang="en-US" sz="3600" b="1">
                <a:solidFill>
                  <a:srgbClr val="002060"/>
                </a:solidFill>
                <a:latin typeface="Imprint MT Shadow" pitchFamily="82" charset="0"/>
              </a:rPr>
              <a:t>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endParaRPr lang="en-US"/>
          </a:p>
        </p:txBody>
      </p:sp>
      <p:sp>
        <p:nvSpPr>
          <p:cNvPr id="4" name="Slide Number Placeholder 3">
            <a:extLst>
              <a:ext uri="{FF2B5EF4-FFF2-40B4-BE49-F238E27FC236}">
                <a16:creationId xmlns:a16="http://schemas.microsoft.com/office/drawing/2014/main" id="{3CB55DC2-9F96-46C8-816B-055E1133B997}"/>
              </a:ext>
            </a:extLst>
          </p:cNvPr>
          <p:cNvSpPr>
            <a:spLocks noGrp="1"/>
          </p:cNvSpPr>
          <p:nvPr>
            <p:ph type="sldNum" sz="quarter" idx="12"/>
          </p:nvPr>
        </p:nvSpPr>
        <p:spPr/>
        <p:txBody>
          <a:bodyPr/>
          <a:lstStyle/>
          <a:p>
            <a:pPr>
              <a:defRPr/>
            </a:pPr>
            <a:fld id="{1EB90CF4-1310-45E7-8318-E943539E770D}" type="slidenum">
              <a:rPr lang="en-US" smtClean="0"/>
              <a:pPr>
                <a:defRPr/>
              </a:pPr>
              <a:t>4</a:t>
            </a:fld>
            <a:endParaRPr lang="en-US"/>
          </a:p>
        </p:txBody>
      </p:sp>
      <p:graphicFrame>
        <p:nvGraphicFramePr>
          <p:cNvPr id="5" name="Table 4">
            <a:extLst>
              <a:ext uri="{FF2B5EF4-FFF2-40B4-BE49-F238E27FC236}">
                <a16:creationId xmlns:a16="http://schemas.microsoft.com/office/drawing/2014/main" id="{47005C7C-7C81-D227-A5C2-8545047B0695}"/>
              </a:ext>
            </a:extLst>
          </p:cNvPr>
          <p:cNvGraphicFramePr>
            <a:graphicFrameLocks noGrp="1"/>
          </p:cNvGraphicFramePr>
          <p:nvPr>
            <p:extLst>
              <p:ext uri="{D42A27DB-BD31-4B8C-83A1-F6EECF244321}">
                <p14:modId xmlns:p14="http://schemas.microsoft.com/office/powerpoint/2010/main" val="1123670130"/>
              </p:ext>
            </p:extLst>
          </p:nvPr>
        </p:nvGraphicFramePr>
        <p:xfrm>
          <a:off x="1420024" y="2460419"/>
          <a:ext cx="6541288" cy="3946069"/>
        </p:xfrm>
        <a:graphic>
          <a:graphicData uri="http://schemas.openxmlformats.org/drawingml/2006/table">
            <a:tbl>
              <a:tblPr/>
              <a:tblGrid>
                <a:gridCol w="393494">
                  <a:extLst>
                    <a:ext uri="{9D8B030D-6E8A-4147-A177-3AD203B41FA5}">
                      <a16:colId xmlns:a16="http://schemas.microsoft.com/office/drawing/2014/main" val="1366645598"/>
                    </a:ext>
                  </a:extLst>
                </a:gridCol>
                <a:gridCol w="393494">
                  <a:extLst>
                    <a:ext uri="{9D8B030D-6E8A-4147-A177-3AD203B41FA5}">
                      <a16:colId xmlns:a16="http://schemas.microsoft.com/office/drawing/2014/main" val="3895710331"/>
                    </a:ext>
                  </a:extLst>
                </a:gridCol>
                <a:gridCol w="327912">
                  <a:extLst>
                    <a:ext uri="{9D8B030D-6E8A-4147-A177-3AD203B41FA5}">
                      <a16:colId xmlns:a16="http://schemas.microsoft.com/office/drawing/2014/main" val="194757769"/>
                    </a:ext>
                  </a:extLst>
                </a:gridCol>
                <a:gridCol w="852571">
                  <a:extLst>
                    <a:ext uri="{9D8B030D-6E8A-4147-A177-3AD203B41FA5}">
                      <a16:colId xmlns:a16="http://schemas.microsoft.com/office/drawing/2014/main" val="1799905636"/>
                    </a:ext>
                  </a:extLst>
                </a:gridCol>
                <a:gridCol w="596390">
                  <a:extLst>
                    <a:ext uri="{9D8B030D-6E8A-4147-A177-3AD203B41FA5}">
                      <a16:colId xmlns:a16="http://schemas.microsoft.com/office/drawing/2014/main" val="2097003390"/>
                    </a:ext>
                  </a:extLst>
                </a:gridCol>
                <a:gridCol w="598439">
                  <a:extLst>
                    <a:ext uri="{9D8B030D-6E8A-4147-A177-3AD203B41FA5}">
                      <a16:colId xmlns:a16="http://schemas.microsoft.com/office/drawing/2014/main" val="3923502424"/>
                    </a:ext>
                  </a:extLst>
                </a:gridCol>
                <a:gridCol w="827977">
                  <a:extLst>
                    <a:ext uri="{9D8B030D-6E8A-4147-A177-3AD203B41FA5}">
                      <a16:colId xmlns:a16="http://schemas.microsoft.com/office/drawing/2014/main" val="3782710973"/>
                    </a:ext>
                  </a:extLst>
                </a:gridCol>
                <a:gridCol w="860769">
                  <a:extLst>
                    <a:ext uri="{9D8B030D-6E8A-4147-A177-3AD203B41FA5}">
                      <a16:colId xmlns:a16="http://schemas.microsoft.com/office/drawing/2014/main" val="1576127727"/>
                    </a:ext>
                  </a:extLst>
                </a:gridCol>
                <a:gridCol w="598439">
                  <a:extLst>
                    <a:ext uri="{9D8B030D-6E8A-4147-A177-3AD203B41FA5}">
                      <a16:colId xmlns:a16="http://schemas.microsoft.com/office/drawing/2014/main" val="440129261"/>
                    </a:ext>
                  </a:extLst>
                </a:gridCol>
                <a:gridCol w="1091803">
                  <a:extLst>
                    <a:ext uri="{9D8B030D-6E8A-4147-A177-3AD203B41FA5}">
                      <a16:colId xmlns:a16="http://schemas.microsoft.com/office/drawing/2014/main" val="271102146"/>
                    </a:ext>
                  </a:extLst>
                </a:gridCol>
              </a:tblGrid>
              <a:tr h="144213">
                <a:tc>
                  <a:txBody>
                    <a:bodyPr/>
                    <a:lstStyle/>
                    <a:p>
                      <a:pPr algn="ctr" fontAlgn="ctr"/>
                      <a:endParaRPr lang="en-US" sz="700" b="1"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Times New Roman" panose="02020603050405020304" pitchFamily="18" charset="0"/>
                        </a:rPr>
                        <a:t>Saturday</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Times New Roman" panose="02020603050405020304" pitchFamily="18" charset="0"/>
                        </a:rPr>
                        <a:t>Sunday</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700" b="1" i="0" u="none" strike="noStrike">
                          <a:solidFill>
                            <a:srgbClr val="000000"/>
                          </a:solidFill>
                          <a:effectLst/>
                          <a:latin typeface="Times New Roman" panose="02020603050405020304" pitchFamily="18" charset="0"/>
                        </a:rPr>
                        <a:t>Monday</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ctr"/>
                      <a:r>
                        <a:rPr lang="en-US" sz="700" b="1" i="0" u="none" strike="noStrike">
                          <a:solidFill>
                            <a:srgbClr val="000000"/>
                          </a:solidFill>
                          <a:effectLst/>
                          <a:latin typeface="Times New Roman" panose="02020603050405020304" pitchFamily="18" charset="0"/>
                        </a:rPr>
                        <a:t>Tuesday</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fontAlgn="ctr"/>
                      <a:r>
                        <a:rPr lang="en-US" sz="700" b="1" i="0" u="none" strike="noStrike">
                          <a:solidFill>
                            <a:srgbClr val="000000"/>
                          </a:solidFill>
                          <a:effectLst/>
                          <a:latin typeface="Times New Roman" panose="02020603050405020304" pitchFamily="18" charset="0"/>
                        </a:rPr>
                        <a:t>Wednesday</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algn="ctr" fontAlgn="ctr"/>
                      <a:r>
                        <a:rPr lang="en-US" sz="700" b="1" i="0" u="none" strike="noStrike">
                          <a:solidFill>
                            <a:srgbClr val="000000"/>
                          </a:solidFill>
                          <a:effectLst/>
                          <a:latin typeface="Times New Roman" panose="02020603050405020304" pitchFamily="18" charset="0"/>
                        </a:rPr>
                        <a:t>Thursday</a:t>
                      </a:r>
                    </a:p>
                  </a:txBody>
                  <a:tcPr marL="6163" marR="6163" marT="6163" marB="29582"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608221259"/>
                  </a:ext>
                </a:extLst>
              </a:tr>
              <a:tr h="154074">
                <a:tc>
                  <a:txBody>
                    <a:bodyPr/>
                    <a:lstStyle/>
                    <a:p>
                      <a:pPr algn="ctr" fontAlgn="ctr"/>
                      <a:r>
                        <a:rPr lang="en-US" sz="700" b="1" i="0" u="none" strike="noStrike">
                          <a:solidFill>
                            <a:srgbClr val="000000"/>
                          </a:solidFill>
                          <a:effectLst/>
                          <a:latin typeface="Times New Roman" panose="02020603050405020304" pitchFamily="18" charset="0"/>
                        </a:rPr>
                        <a:t>Slot 1</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7">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2634835"/>
                  </a:ext>
                </a:extLst>
              </a:tr>
              <a:tr h="154074">
                <a:tc>
                  <a:txBody>
                    <a:bodyPr/>
                    <a:lstStyle/>
                    <a:p>
                      <a:pPr algn="ctr" fontAlgn="ctr"/>
                      <a:r>
                        <a:rPr lang="en-US" sz="700" b="1" i="0" u="none" strike="noStrike">
                          <a:solidFill>
                            <a:srgbClr val="000000"/>
                          </a:solidFill>
                          <a:effectLst/>
                          <a:latin typeface="Times New Roman" panose="02020603050405020304" pitchFamily="18" charset="0"/>
                        </a:rPr>
                        <a:t>9:00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rowSpan="2">
                  <a:txBody>
                    <a:bodyPr/>
                    <a:lstStyle/>
                    <a:p>
                      <a:pPr algn="ctr" fontAlgn="ctr"/>
                      <a:r>
                        <a:rPr lang="en-US" sz="700" b="0" i="0" u="none" strike="noStrike">
                          <a:solidFill>
                            <a:srgbClr val="000000"/>
                          </a:solidFill>
                          <a:effectLst/>
                          <a:latin typeface="Times New Roman" panose="02020603050405020304" pitchFamily="18" charset="0"/>
                        </a:rPr>
                        <a:t>Intro. to Prog. &amp; Problem Solving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18969316"/>
                  </a:ext>
                </a:extLst>
              </a:tr>
              <a:tr h="154074">
                <a:tc>
                  <a:txBody>
                    <a:bodyPr/>
                    <a:lstStyle/>
                    <a:p>
                      <a:pPr algn="ctr" fontAlgn="ctr"/>
                      <a:r>
                        <a:rPr lang="en-US" sz="700" b="1" i="0" u="none" strike="noStrike" dirty="0">
                          <a:solidFill>
                            <a:srgbClr val="000000"/>
                          </a:solidFill>
                          <a:effectLst/>
                          <a:latin typeface="Times New Roman" panose="02020603050405020304" pitchFamily="18" charset="0"/>
                        </a:rPr>
                        <a:t>9:50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31557871"/>
                  </a:ext>
                </a:extLst>
              </a:tr>
              <a:tr h="154074">
                <a:tc>
                  <a:txBody>
                    <a:bodyPr/>
                    <a:lstStyle/>
                    <a:p>
                      <a:pPr algn="ctr" fontAlgn="ctr"/>
                      <a:endParaRPr lang="en-US" sz="700" b="1" i="0" u="none" strike="noStrike">
                        <a:solidFill>
                          <a:srgbClr val="000000"/>
                        </a:solidFill>
                        <a:effectLst/>
                        <a:latin typeface="Times New Roman" panose="02020603050405020304" pitchFamily="18" charset="0"/>
                      </a:endParaRP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panose="02020603050405020304" pitchFamily="18" charset="0"/>
                        </a:rPr>
                        <a:t>Dr. Mostafa Salama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47796749"/>
                  </a:ext>
                </a:extLst>
              </a:tr>
              <a:tr h="154074">
                <a:tc>
                  <a:txBody>
                    <a:bodyPr/>
                    <a:lstStyle/>
                    <a:p>
                      <a:pPr algn="ctr" fontAlgn="ctr"/>
                      <a:r>
                        <a:rPr lang="en-US" sz="700" b="1" i="0" u="none" strike="noStrike">
                          <a:solidFill>
                            <a:srgbClr val="000000"/>
                          </a:solidFill>
                          <a:effectLst/>
                          <a:latin typeface="Times New Roman" panose="02020603050405020304" pitchFamily="18" charset="0"/>
                        </a:rPr>
                        <a:t>Slot 2</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panose="02020603050405020304" pitchFamily="18" charset="0"/>
                        </a:rPr>
                        <a:t>Lecture</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66051720"/>
                  </a:ext>
                </a:extLst>
              </a:tr>
              <a:tr h="154074">
                <a:tc>
                  <a:txBody>
                    <a:bodyPr/>
                    <a:lstStyle/>
                    <a:p>
                      <a:pPr algn="ctr" fontAlgn="ctr"/>
                      <a:r>
                        <a:rPr lang="en-US" sz="700" b="1" i="0" u="none" strike="noStrike">
                          <a:solidFill>
                            <a:srgbClr val="000000"/>
                          </a:solidFill>
                          <a:effectLst/>
                          <a:latin typeface="Times New Roman" panose="02020603050405020304" pitchFamily="18" charset="0"/>
                        </a:rPr>
                        <a:t>10:00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panose="02020603050405020304" pitchFamily="18" charset="0"/>
                        </a:rPr>
                        <a:t>G-LH 6</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1" i="0" u="none" strike="noStrike">
                          <a:solidFill>
                            <a:srgbClr val="000000"/>
                          </a:solidFill>
                          <a:effectLst/>
                          <a:latin typeface="Times New Roman" panose="02020603050405020304" pitchFamily="18" charset="0"/>
                        </a:rPr>
                        <a:t>Group 9</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Times New Roman" panose="02020603050405020304" pitchFamily="18" charset="0"/>
                        </a:rPr>
                        <a:t>Group 3</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Times New Roman" panose="02020603050405020304" pitchFamily="18" charset="0"/>
                        </a:rPr>
                        <a:t>Group 8</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Times New Roman" panose="02020603050405020304" pitchFamily="18" charset="0"/>
                        </a:rPr>
                        <a:t>Group 5</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Times New Roman" panose="02020603050405020304" pitchFamily="18" charset="0"/>
                        </a:rPr>
                        <a:t>Group 6</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64184913"/>
                  </a:ext>
                </a:extLst>
              </a:tr>
              <a:tr h="154074">
                <a:tc>
                  <a:txBody>
                    <a:bodyPr/>
                    <a:lstStyle/>
                    <a:p>
                      <a:pPr algn="ctr" fontAlgn="ctr"/>
                      <a:r>
                        <a:rPr lang="en-US" sz="700" b="1" i="0" u="none" strike="noStrike">
                          <a:solidFill>
                            <a:srgbClr val="000000"/>
                          </a:solidFill>
                          <a:effectLst/>
                          <a:latin typeface="Times New Roman" panose="02020603050405020304" pitchFamily="18" charset="0"/>
                        </a:rPr>
                        <a:t>10:50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700" b="0" i="0" u="none" strike="noStrike">
                          <a:solidFill>
                            <a:srgbClr val="000000"/>
                          </a:solidFill>
                          <a:effectLst/>
                          <a:latin typeface="Times New Roman" panose="02020603050405020304" pitchFamily="18" charset="0"/>
                        </a:rPr>
                        <a:t>G1 - G6</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fontAlgn="b"/>
                      <a:endParaRPr lang="en-US" sz="800" b="0" i="0" u="none" strike="noStrike">
                        <a:solidFill>
                          <a:srgbClr val="000000"/>
                        </a:solidFill>
                        <a:effectLst/>
                        <a:latin typeface="Times New Roman" panose="02020603050405020304" pitchFamily="18" charset="0"/>
                      </a:endParaRP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4426427"/>
                  </a:ext>
                </a:extLst>
              </a:tr>
              <a:tr h="154074">
                <a:tc>
                  <a:txBody>
                    <a:bodyPr/>
                    <a:lstStyle/>
                    <a:p>
                      <a:pPr algn="ctr" fontAlgn="ctr"/>
                      <a:r>
                        <a:rPr lang="en-US" sz="700" b="1" i="0" u="none" strike="noStrike">
                          <a:solidFill>
                            <a:srgbClr val="000000"/>
                          </a:solidFill>
                          <a:effectLst/>
                          <a:latin typeface="Times New Roman" panose="02020603050405020304" pitchFamily="18" charset="0"/>
                        </a:rPr>
                        <a:t>Slot 3</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7">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22CSCI02P</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l"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17063864"/>
                  </a:ext>
                </a:extLst>
              </a:tr>
              <a:tr h="154074">
                <a:tc>
                  <a:txBody>
                    <a:bodyPr/>
                    <a:lstStyle/>
                    <a:p>
                      <a:pPr algn="ctr" fontAlgn="ctr"/>
                      <a:r>
                        <a:rPr lang="en-US" sz="700" b="1" i="0" u="none" strike="noStrike">
                          <a:solidFill>
                            <a:srgbClr val="000000"/>
                          </a:solidFill>
                          <a:effectLst/>
                          <a:latin typeface="Times New Roman" panose="02020603050405020304" pitchFamily="18" charset="0"/>
                        </a:rPr>
                        <a:t>11:00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Times New Roman" panose="02020603050405020304" pitchFamily="18" charset="0"/>
                        </a:rPr>
                        <a:t>H-Lab</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H-Lab</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H-Lab</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700" b="0" i="0" u="none" strike="noStrike">
                          <a:solidFill>
                            <a:srgbClr val="000000"/>
                          </a:solidFill>
                          <a:effectLst/>
                          <a:latin typeface="Times New Roman" panose="02020603050405020304" pitchFamily="18" charset="0"/>
                        </a:rPr>
                        <a:t>Intro. to Prog. &amp; Problem Solving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H-Lab</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8816994"/>
                  </a:ext>
                </a:extLst>
              </a:tr>
              <a:tr h="154074">
                <a:tc>
                  <a:txBody>
                    <a:bodyPr/>
                    <a:lstStyle/>
                    <a:p>
                      <a:pPr algn="ctr" fontAlgn="ctr"/>
                      <a:r>
                        <a:rPr lang="en-US" sz="700" b="1" i="0" u="none" strike="noStrike">
                          <a:solidFill>
                            <a:srgbClr val="000000"/>
                          </a:solidFill>
                          <a:effectLst/>
                          <a:latin typeface="Times New Roman" panose="02020603050405020304" pitchFamily="18" charset="0"/>
                        </a:rPr>
                        <a:t>11:50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Times New Roman" panose="02020603050405020304" pitchFamily="18" charset="0"/>
                        </a:rPr>
                        <a:t>Intro to Prog.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Intro to Prog.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Intro to Prog.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Intro to Prog.</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00233073"/>
                  </a:ext>
                </a:extLst>
              </a:tr>
              <a:tr h="154074">
                <a:tc>
                  <a:txBody>
                    <a:bodyPr/>
                    <a:lstStyle/>
                    <a:p>
                      <a:pPr algn="ctr" fontAlgn="ctr"/>
                      <a:endParaRPr lang="en-US" sz="700" b="1" i="0" u="none" strike="noStrike">
                        <a:solidFill>
                          <a:srgbClr val="000000"/>
                        </a:solidFill>
                        <a:effectLst/>
                        <a:latin typeface="Times New Roman" panose="02020603050405020304" pitchFamily="18" charset="0"/>
                      </a:endParaRP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Dr. Mostafa Salama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28471469"/>
                  </a:ext>
                </a:extLst>
              </a:tr>
              <a:tr h="154074">
                <a:tc>
                  <a:txBody>
                    <a:bodyPr/>
                    <a:lstStyle/>
                    <a:p>
                      <a:pPr algn="ctr" fontAlgn="ctr"/>
                      <a:r>
                        <a:rPr lang="en-US" sz="700" b="1" i="0" u="none" strike="noStrike">
                          <a:solidFill>
                            <a:srgbClr val="000000"/>
                          </a:solidFill>
                          <a:effectLst/>
                          <a:latin typeface="Times New Roman" panose="02020603050405020304" pitchFamily="18" charset="0"/>
                        </a:rPr>
                        <a:t>Slot 4</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Tutorial</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0" i="0" u="none" strike="noStrike">
                          <a:solidFill>
                            <a:srgbClr val="000000"/>
                          </a:solidFill>
                          <a:effectLst/>
                          <a:latin typeface="Times New Roman" panose="02020603050405020304" pitchFamily="18" charset="0"/>
                        </a:rPr>
                        <a:t>TA.</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5451696"/>
                  </a:ext>
                </a:extLst>
              </a:tr>
              <a:tr h="154074">
                <a:tc>
                  <a:txBody>
                    <a:bodyPr/>
                    <a:lstStyle/>
                    <a:p>
                      <a:pPr algn="ctr" fontAlgn="ctr"/>
                      <a:r>
                        <a:rPr lang="en-US" sz="700" b="1" i="0" u="none" strike="noStrike">
                          <a:solidFill>
                            <a:srgbClr val="000000"/>
                          </a:solidFill>
                          <a:effectLst/>
                          <a:latin typeface="Times New Roman" panose="02020603050405020304" pitchFamily="18" charset="0"/>
                        </a:rPr>
                        <a:t>12:00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r>
                        <a:rPr lang="en-US" sz="700" b="1" i="0" u="none" strike="noStrike">
                          <a:solidFill>
                            <a:srgbClr val="000000"/>
                          </a:solidFill>
                          <a:effectLst/>
                          <a:latin typeface="Times New Roman" panose="02020603050405020304" pitchFamily="18" charset="0"/>
                        </a:rPr>
                        <a:t>Group 1</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1" i="0" u="none" strike="noStrike">
                          <a:solidFill>
                            <a:srgbClr val="000000"/>
                          </a:solidFill>
                          <a:effectLst/>
                          <a:latin typeface="Times New Roman" panose="02020603050405020304" pitchFamily="18" charset="0"/>
                        </a:rPr>
                        <a:t>Group 10</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1" i="0" u="none" strike="noStrike">
                          <a:solidFill>
                            <a:srgbClr val="000000"/>
                          </a:solidFill>
                          <a:effectLst/>
                          <a:latin typeface="Times New Roman" panose="02020603050405020304" pitchFamily="18" charset="0"/>
                        </a:rPr>
                        <a:t>Group 7</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Times New Roman" panose="02020603050405020304" pitchFamily="18" charset="0"/>
                        </a:rPr>
                        <a:t>Group 4</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panose="02020603050405020304" pitchFamily="18" charset="0"/>
                        </a:rPr>
                        <a:t>G- LH 5</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b"/>
                      <a:r>
                        <a:rPr lang="en-US" sz="800" b="1" i="0" u="none" strike="noStrike">
                          <a:solidFill>
                            <a:srgbClr val="000000"/>
                          </a:solidFill>
                          <a:effectLst/>
                          <a:latin typeface="Times New Roman" panose="02020603050405020304" pitchFamily="18" charset="0"/>
                        </a:rPr>
                        <a:t>Group 11</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b"/>
                      <a:r>
                        <a:rPr lang="en-US" sz="800" b="1" i="0" u="none" strike="noStrike">
                          <a:solidFill>
                            <a:srgbClr val="000000"/>
                          </a:solidFill>
                          <a:effectLst/>
                          <a:latin typeface="Times New Roman" panose="02020603050405020304" pitchFamily="18" charset="0"/>
                        </a:rPr>
                        <a:t>Group 12</a:t>
                      </a:r>
                    </a:p>
                  </a:txBody>
                  <a:tcPr marL="6163" marR="6163" marT="6163" marB="29582"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978812521"/>
                  </a:ext>
                </a:extLst>
              </a:tr>
              <a:tr h="154074">
                <a:tc>
                  <a:txBody>
                    <a:bodyPr/>
                    <a:lstStyle/>
                    <a:p>
                      <a:pPr algn="ctr" fontAlgn="ctr"/>
                      <a:r>
                        <a:rPr lang="en-US" sz="700" b="1" i="0" u="none" strike="noStrike">
                          <a:solidFill>
                            <a:srgbClr val="000000"/>
                          </a:solidFill>
                          <a:effectLst/>
                          <a:latin typeface="Times New Roman" panose="02020603050405020304" pitchFamily="18" charset="0"/>
                        </a:rPr>
                        <a:t>12:50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(joint G7 to G12) </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l"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9963672"/>
                  </a:ext>
                </a:extLst>
              </a:tr>
              <a:tr h="193517">
                <a:tc>
                  <a:txBody>
                    <a:bodyPr/>
                    <a:lstStyle/>
                    <a:p>
                      <a:pPr algn="ctr" fontAlgn="ctr"/>
                      <a:r>
                        <a:rPr lang="en-US" sz="700" b="1" i="0" u="none" strike="noStrike">
                          <a:solidFill>
                            <a:srgbClr val="000000"/>
                          </a:solidFill>
                          <a:effectLst/>
                          <a:latin typeface="Times New Roman" panose="02020603050405020304" pitchFamily="18" charset="0"/>
                        </a:rPr>
                        <a:t>Slot 5</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22CSCI02P</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7">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22486493"/>
                  </a:ext>
                </a:extLst>
              </a:tr>
              <a:tr h="154074">
                <a:tc>
                  <a:txBody>
                    <a:bodyPr/>
                    <a:lstStyle/>
                    <a:p>
                      <a:pPr algn="ctr" fontAlgn="ctr"/>
                      <a:r>
                        <a:rPr lang="en-US" sz="700" b="1" i="0" u="none" strike="noStrike">
                          <a:solidFill>
                            <a:srgbClr val="000000"/>
                          </a:solidFill>
                          <a:effectLst/>
                          <a:latin typeface="Times New Roman" panose="02020603050405020304" pitchFamily="18" charset="0"/>
                        </a:rPr>
                        <a:t>13:00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700" b="0" i="0" u="none" strike="noStrike">
                          <a:solidFill>
                            <a:srgbClr val="000000"/>
                          </a:solidFill>
                          <a:effectLst/>
                          <a:latin typeface="Times New Roman" panose="02020603050405020304" pitchFamily="18" charset="0"/>
                        </a:rPr>
                        <a:t>Intro. to Prog. &amp; Problem Solving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H-Lab</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ctr" fontAlgn="ctr"/>
                      <a:r>
                        <a:rPr lang="en-US" sz="700" b="0" i="0" u="none" strike="noStrike">
                          <a:solidFill>
                            <a:srgbClr val="000000"/>
                          </a:solidFill>
                          <a:effectLst/>
                          <a:latin typeface="Times New Roman" panose="02020603050405020304" pitchFamily="18" charset="0"/>
                        </a:rPr>
                        <a:t>Intro. to Prog. &amp; Problem Solving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1365868441"/>
                  </a:ext>
                </a:extLst>
              </a:tr>
              <a:tr h="154074">
                <a:tc>
                  <a:txBody>
                    <a:bodyPr/>
                    <a:lstStyle/>
                    <a:p>
                      <a:pPr algn="ctr" fontAlgn="ctr"/>
                      <a:r>
                        <a:rPr lang="en-US" sz="700" b="1" i="0" u="none" strike="noStrike">
                          <a:solidFill>
                            <a:srgbClr val="000000"/>
                          </a:solidFill>
                          <a:effectLst/>
                          <a:latin typeface="Times New Roman" panose="02020603050405020304" pitchFamily="18" charset="0"/>
                        </a:rPr>
                        <a:t>13:50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Intro to Prog.</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3286451423"/>
                  </a:ext>
                </a:extLst>
              </a:tr>
              <a:tr h="154074">
                <a:tc>
                  <a:txBody>
                    <a:bodyPr/>
                    <a:lstStyle/>
                    <a:p>
                      <a:pPr algn="ctr" fontAlgn="ctr"/>
                      <a:endParaRPr lang="en-US" sz="700" b="1" i="0" u="none" strike="noStrike">
                        <a:solidFill>
                          <a:srgbClr val="000000"/>
                        </a:solidFill>
                        <a:effectLst/>
                        <a:latin typeface="Times New Roman" panose="02020603050405020304" pitchFamily="18" charset="0"/>
                      </a:endParaRP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Dr. Mostafa Salama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Dr. Mostafa Salama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1167277910"/>
                  </a:ext>
                </a:extLst>
              </a:tr>
              <a:tr h="154074">
                <a:tc>
                  <a:txBody>
                    <a:bodyPr/>
                    <a:lstStyle/>
                    <a:p>
                      <a:pPr algn="ctr" fontAlgn="ctr"/>
                      <a:r>
                        <a:rPr lang="en-US" sz="700" b="1" i="0" u="none" strike="noStrike">
                          <a:solidFill>
                            <a:srgbClr val="000000"/>
                          </a:solidFill>
                          <a:effectLst/>
                          <a:latin typeface="Times New Roman" panose="02020603050405020304" pitchFamily="18" charset="0"/>
                        </a:rPr>
                        <a:t>Slot 6</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Lecture</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8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800" b="0" i="0" u="none" strike="noStrike">
                          <a:solidFill>
                            <a:srgbClr val="000000"/>
                          </a:solidFill>
                          <a:effectLst/>
                          <a:latin typeface="Times New Roman" panose="02020603050405020304" pitchFamily="18" charset="0"/>
                        </a:rPr>
                        <a:t>TA.</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Tutorial</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872308589"/>
                  </a:ext>
                </a:extLst>
              </a:tr>
              <a:tr h="144213">
                <a:tc>
                  <a:txBody>
                    <a:bodyPr/>
                    <a:lstStyle/>
                    <a:p>
                      <a:pPr algn="ctr" fontAlgn="ctr"/>
                      <a:r>
                        <a:rPr lang="en-US" sz="700" b="1" i="0" u="none" strike="noStrike">
                          <a:solidFill>
                            <a:srgbClr val="000000"/>
                          </a:solidFill>
                          <a:effectLst/>
                          <a:latin typeface="Times New Roman" panose="02020603050405020304" pitchFamily="18" charset="0"/>
                        </a:rPr>
                        <a:t>14:00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A-LH 2</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1" i="0" u="none" strike="noStrike">
                          <a:solidFill>
                            <a:srgbClr val="000000"/>
                          </a:solidFill>
                          <a:effectLst/>
                          <a:latin typeface="Times New Roman" panose="02020603050405020304" pitchFamily="18" charset="0"/>
                        </a:rPr>
                        <a:t>Group 2</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panose="02020603050405020304" pitchFamily="18" charset="0"/>
                        </a:rPr>
                        <a:t>G- LH 2</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4255461582"/>
                  </a:ext>
                </a:extLst>
              </a:tr>
              <a:tr h="193517">
                <a:tc>
                  <a:txBody>
                    <a:bodyPr/>
                    <a:lstStyle/>
                    <a:p>
                      <a:pPr algn="ctr" fontAlgn="ctr"/>
                      <a:r>
                        <a:rPr lang="en-US" sz="700" b="1" i="0" u="none" strike="noStrike">
                          <a:solidFill>
                            <a:srgbClr val="000000"/>
                          </a:solidFill>
                          <a:effectLst/>
                          <a:latin typeface="Times New Roman" panose="02020603050405020304" pitchFamily="18" charset="0"/>
                        </a:rPr>
                        <a:t>14:50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G7 - G12</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700" b="0" i="0" u="none" strike="noStrike">
                          <a:solidFill>
                            <a:srgbClr val="000000"/>
                          </a:solidFill>
                          <a:effectLst/>
                          <a:latin typeface="Times New Roman" panose="02020603050405020304" pitchFamily="18" charset="0"/>
                        </a:rPr>
                        <a:t>(joint G1 to G6) </a:t>
                      </a: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vMerge="1">
                  <a:txBody>
                    <a:bodyPr/>
                    <a:lstStyle/>
                    <a:p>
                      <a:endParaRPr lang="en-US"/>
                    </a:p>
                  </a:txBody>
                  <a:tcPr/>
                </a:tc>
                <a:extLst>
                  <a:ext uri="{0D108BD9-81ED-4DB2-BD59-A6C34878D82A}">
                    <a16:rowId xmlns:a16="http://schemas.microsoft.com/office/drawing/2014/main" val="2554877430"/>
                  </a:ext>
                </a:extLst>
              </a:tr>
              <a:tr h="144213">
                <a:tc>
                  <a:txBody>
                    <a:bodyPr/>
                    <a:lstStyle/>
                    <a:p>
                      <a:pPr algn="ctr" fontAlgn="ctr"/>
                      <a:r>
                        <a:rPr lang="en-US" sz="700" b="1" i="0" u="none" strike="noStrike">
                          <a:solidFill>
                            <a:srgbClr val="000000"/>
                          </a:solidFill>
                          <a:effectLst/>
                          <a:latin typeface="Times New Roman" panose="02020603050405020304" pitchFamily="18" charset="0"/>
                        </a:rPr>
                        <a:t>Slot 7</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endParaRPr lang="en-US" sz="10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3">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27088693"/>
                  </a:ext>
                </a:extLst>
              </a:tr>
              <a:tr h="144213">
                <a:tc>
                  <a:txBody>
                    <a:bodyPr/>
                    <a:lstStyle/>
                    <a:p>
                      <a:pPr algn="ctr" fontAlgn="ctr"/>
                      <a:r>
                        <a:rPr lang="en-US" sz="700" b="1" i="0" u="none" strike="noStrike">
                          <a:solidFill>
                            <a:srgbClr val="000000"/>
                          </a:solidFill>
                          <a:effectLst/>
                          <a:latin typeface="Times New Roman" panose="02020603050405020304" pitchFamily="18" charset="0"/>
                        </a:rPr>
                        <a:t>15:00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072905805"/>
                  </a:ext>
                </a:extLst>
              </a:tr>
              <a:tr h="144213">
                <a:tc>
                  <a:txBody>
                    <a:bodyPr/>
                    <a:lstStyle/>
                    <a:p>
                      <a:pPr algn="ctr" fontAlgn="ctr"/>
                      <a:r>
                        <a:rPr lang="en-US" sz="700" b="1" i="0" u="none" strike="noStrike">
                          <a:solidFill>
                            <a:srgbClr val="000000"/>
                          </a:solidFill>
                          <a:effectLst/>
                          <a:latin typeface="Times New Roman" panose="02020603050405020304" pitchFamily="18" charset="0"/>
                        </a:rPr>
                        <a:t>15:50</a:t>
                      </a:r>
                    </a:p>
                  </a:txBody>
                  <a:tcPr marL="6163" marR="6163" marT="6163" marB="29582"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a:txBody>
                    <a:bodyPr/>
                    <a:lstStyle/>
                    <a:p>
                      <a:pPr algn="ctr" fontAlgn="ctr"/>
                      <a:endParaRPr lang="en-US" sz="700" b="0" i="0" u="none" strike="noStrike">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endParaRPr lang="en-US" sz="700" b="0" i="0" u="none" strike="noStrike" dirty="0">
                        <a:solidFill>
                          <a:srgbClr val="000000"/>
                        </a:solidFill>
                        <a:effectLst/>
                        <a:latin typeface="Times New Roman" panose="02020603050405020304" pitchFamily="18" charset="0"/>
                      </a:endParaRPr>
                    </a:p>
                  </a:txBody>
                  <a:tcPr marL="6163" marR="6163" marT="6163" marB="29582"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584282694"/>
                  </a:ext>
                </a:extLst>
              </a:tr>
            </a:tbl>
          </a:graphicData>
        </a:graphic>
      </p:graphicFrame>
      <p:sp>
        <p:nvSpPr>
          <p:cNvPr id="6" name="Content Placeholder 2">
            <a:extLst>
              <a:ext uri="{FF2B5EF4-FFF2-40B4-BE49-F238E27FC236}">
                <a16:creationId xmlns:a16="http://schemas.microsoft.com/office/drawing/2014/main" id="{EA9E5317-E89A-A1A7-23C8-A27502E9C2F6}"/>
              </a:ext>
            </a:extLst>
          </p:cNvPr>
          <p:cNvSpPr>
            <a:spLocks noGrp="1"/>
          </p:cNvSpPr>
          <p:nvPr>
            <p:ph idx="1"/>
          </p:nvPr>
        </p:nvSpPr>
        <p:spPr>
          <a:xfrm>
            <a:off x="1182688" y="1981200"/>
            <a:ext cx="6742111" cy="4267200"/>
          </a:xfrm>
        </p:spPr>
        <p:txBody>
          <a:bodyPr>
            <a:normAutofit/>
          </a:bodyPr>
          <a:lstStyle/>
          <a:p>
            <a:pPr algn="just">
              <a:lnSpc>
                <a:spcPct val="120000"/>
              </a:lnSpc>
              <a:spcBef>
                <a:spcPts val="0"/>
              </a:spcBef>
            </a:pPr>
            <a:r>
              <a:rPr lang="en-US" sz="1600" u="sng" dirty="0"/>
              <a:t>Teaching </a:t>
            </a:r>
            <a:r>
              <a:rPr lang="en-US" sz="1600" u="sng" dirty="0" err="1"/>
              <a:t>Scedule</a:t>
            </a:r>
            <a:endParaRPr lang="en-US" sz="1600" u="sng" dirty="0"/>
          </a:p>
          <a:p>
            <a:pPr lvl="1" algn="just">
              <a:lnSpc>
                <a:spcPct val="120000"/>
              </a:lnSpc>
              <a:spcBef>
                <a:spcPts val="0"/>
              </a:spcBef>
            </a:pPr>
            <a:endParaRPr lang="en-US" sz="1400" dirty="0"/>
          </a:p>
          <a:p>
            <a:pPr lvl="1" algn="just">
              <a:lnSpc>
                <a:spcPct val="120000"/>
              </a:lnSpc>
              <a:spcBef>
                <a:spcPts val="0"/>
              </a:spcBef>
            </a:pPr>
            <a:endParaRPr lang="en-US" sz="1400" dirty="0"/>
          </a:p>
        </p:txBody>
      </p:sp>
    </p:spTree>
    <p:extLst>
      <p:ext uri="{BB962C8B-B14F-4D97-AF65-F5344CB8AC3E}">
        <p14:creationId xmlns:p14="http://schemas.microsoft.com/office/powerpoint/2010/main" val="318231448"/>
      </p:ext>
    </p:extLst>
  </p:cSld>
  <p:clrMapOvr>
    <a:masterClrMapping/>
  </p:clrMapOvr>
  <p:transition>
    <p:zoom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13 : Files</a:t>
            </a:r>
          </a:p>
        </p:txBody>
      </p:sp>
      <p:sp>
        <p:nvSpPr>
          <p:cNvPr id="3" name="Content Placeholder 2"/>
          <p:cNvSpPr>
            <a:spLocks noGrp="1"/>
          </p:cNvSpPr>
          <p:nvPr>
            <p:ph idx="1"/>
          </p:nvPr>
        </p:nvSpPr>
        <p:spPr>
          <a:xfrm>
            <a:off x="609600" y="1981200"/>
            <a:ext cx="8410576" cy="4724400"/>
          </a:xfrm>
        </p:spPr>
        <p:txBody>
          <a:bodyPr>
            <a:normAutofit/>
          </a:bodyPr>
          <a:lstStyle/>
          <a:p>
            <a:pPr>
              <a:lnSpc>
                <a:spcPct val="120000"/>
              </a:lnSpc>
              <a:spcBef>
                <a:spcPts val="0"/>
              </a:spcBef>
              <a:buClr>
                <a:srgbClr val="008000"/>
              </a:buClr>
              <a:buSzPct val="100000"/>
              <a:buFont typeface="+mj-lt"/>
              <a:buAutoNum type="arabicPeriod"/>
            </a:pPr>
            <a:r>
              <a:rPr lang="en-US" sz="1400">
                <a:solidFill>
                  <a:srgbClr val="008000"/>
                </a:solidFill>
                <a:highlight>
                  <a:srgbClr val="FFFFFF"/>
                </a:highlight>
                <a:latin typeface="Consolas" panose="020B0609020204030204" pitchFamily="49" charset="0"/>
              </a:rPr>
              <a:t>// This program creates a file of name demofile.txt, and </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400">
                <a:solidFill>
                  <a:srgbClr val="008000"/>
                </a:solidFill>
                <a:highlight>
                  <a:srgbClr val="FFFFFF"/>
                </a:highlight>
                <a:latin typeface="Consolas" panose="020B0609020204030204" pitchFamily="49" charset="0"/>
              </a:rPr>
              <a:t>// Write the text "British University in Egypt", and then </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400">
                <a:solidFill>
                  <a:srgbClr val="008000"/>
                </a:solidFill>
                <a:highlight>
                  <a:srgbClr val="FFFFFF"/>
                </a:highlight>
                <a:latin typeface="Consolas" panose="020B0609020204030204" pitchFamily="49" charset="0"/>
              </a:rPr>
              <a:t>// Close the file.</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#include</a:t>
            </a:r>
            <a:r>
              <a:rPr lang="en-US" sz="1400">
                <a:solidFill>
                  <a:srgbClr val="000000"/>
                </a:solidFill>
                <a:highlight>
                  <a:srgbClr val="FFFFFF"/>
                </a:highlight>
                <a:latin typeface="Consolas" panose="020B0609020204030204" pitchFamily="49" charset="0"/>
              </a:rPr>
              <a:t> </a:t>
            </a:r>
            <a:r>
              <a:rPr lang="en-US" sz="1400">
                <a:solidFill>
                  <a:srgbClr val="A31515"/>
                </a:solidFill>
                <a:highlight>
                  <a:srgbClr val="FFFFFF"/>
                </a:highlight>
                <a:latin typeface="Consolas" panose="020B0609020204030204" pitchFamily="49" charset="0"/>
              </a:rPr>
              <a:t>&lt;</a:t>
            </a:r>
            <a:r>
              <a:rPr lang="en-US" sz="1400" err="1">
                <a:solidFill>
                  <a:srgbClr val="A31515"/>
                </a:solidFill>
                <a:highlight>
                  <a:srgbClr val="FFFFFF"/>
                </a:highlight>
                <a:latin typeface="Consolas" panose="020B0609020204030204" pitchFamily="49" charset="0"/>
              </a:rPr>
              <a:t>iostream</a:t>
            </a:r>
            <a:r>
              <a:rPr lang="en-US" sz="1400">
                <a:solidFill>
                  <a:srgbClr val="A31515"/>
                </a:solidFill>
                <a:highlight>
                  <a:srgbClr val="FFFFFF"/>
                </a:highlight>
                <a:latin typeface="Consolas" panose="020B0609020204030204" pitchFamily="49" charset="0"/>
              </a:rPr>
              <a:t>&gt;</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#include</a:t>
            </a:r>
            <a:r>
              <a:rPr lang="en-US" sz="1400">
                <a:solidFill>
                  <a:srgbClr val="000000"/>
                </a:solidFill>
                <a:highlight>
                  <a:srgbClr val="FFFFFF"/>
                </a:highlight>
                <a:latin typeface="Consolas" panose="020B0609020204030204" pitchFamily="49" charset="0"/>
              </a:rPr>
              <a:t> </a:t>
            </a:r>
            <a:r>
              <a:rPr lang="en-US" sz="1400">
                <a:solidFill>
                  <a:srgbClr val="A31515"/>
                </a:solidFill>
                <a:highlight>
                  <a:srgbClr val="FFFFFF"/>
                </a:highlight>
                <a:latin typeface="Consolas" panose="020B0609020204030204" pitchFamily="49" charset="0"/>
              </a:rPr>
              <a:t>&lt;</a:t>
            </a:r>
            <a:r>
              <a:rPr lang="en-US" sz="1400" err="1">
                <a:solidFill>
                  <a:srgbClr val="A31515"/>
                </a:solidFill>
                <a:highlight>
                  <a:srgbClr val="FFFFFF"/>
                </a:highlight>
                <a:latin typeface="Consolas" panose="020B0609020204030204" pitchFamily="49" charset="0"/>
              </a:rPr>
              <a:t>fstream</a:t>
            </a:r>
            <a:r>
              <a:rPr lang="en-US" sz="1400">
                <a:solidFill>
                  <a:srgbClr val="A31515"/>
                </a:solidFill>
                <a:highlight>
                  <a:srgbClr val="FFFFFF"/>
                </a:highlight>
                <a:latin typeface="Consolas" panose="020B0609020204030204" pitchFamily="49" charset="0"/>
              </a:rPr>
              <a:t>&gt;</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using</a:t>
            </a:r>
            <a:r>
              <a:rPr lang="en-US" sz="1400">
                <a:solidFill>
                  <a:srgbClr val="000000"/>
                </a:solidFill>
                <a:highlight>
                  <a:srgbClr val="FFFFFF"/>
                </a:highlight>
                <a:latin typeface="Consolas" panose="020B0609020204030204" pitchFamily="49" charset="0"/>
              </a:rPr>
              <a:t> </a:t>
            </a:r>
            <a:r>
              <a:rPr lang="en-US" sz="1400">
                <a:solidFill>
                  <a:srgbClr val="0000FF"/>
                </a:solidFill>
                <a:highlight>
                  <a:srgbClr val="FFFFFF"/>
                </a:highlight>
                <a:latin typeface="Consolas" panose="020B0609020204030204" pitchFamily="49" charset="0"/>
              </a:rPr>
              <a:t>namespace</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std</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err="1">
                <a:solidFill>
                  <a:srgbClr val="0000FF"/>
                </a:solidFill>
                <a:highlight>
                  <a:srgbClr val="FFFFFF"/>
                </a:highlight>
                <a:latin typeface="Consolas" panose="020B0609020204030204" pitchFamily="49" charset="0"/>
              </a:rPr>
              <a:t>int</a:t>
            </a:r>
            <a:r>
              <a:rPr lang="en-US" sz="1400">
                <a:solidFill>
                  <a:srgbClr val="000000"/>
                </a:solidFill>
                <a:highlight>
                  <a:srgbClr val="FFFFFF"/>
                </a:highlight>
                <a:latin typeface="Consolas" panose="020B0609020204030204" pitchFamily="49" charset="0"/>
              </a:rPr>
              <a:t> main(){</a:t>
            </a:r>
          </a:p>
          <a:p>
            <a:pPr>
              <a:lnSpc>
                <a:spcPct val="120000"/>
              </a:lnSpc>
              <a:spcBef>
                <a:spcPts val="0"/>
              </a:spcBef>
              <a:buClr>
                <a:srgbClr val="008000"/>
              </a:buClr>
              <a:buSzPct val="100000"/>
              <a:buFont typeface="+mj-lt"/>
              <a:buAutoNum type="arabicPeriod"/>
            </a:pPr>
            <a:r>
              <a:rPr lang="en-US" sz="1400">
                <a:solidFill>
                  <a:srgbClr val="2B91AF"/>
                </a:solidFill>
                <a:highlight>
                  <a:srgbClr val="FFFFFF"/>
                </a:highlight>
                <a:latin typeface="Consolas" panose="020B0609020204030204" pitchFamily="49" charset="0"/>
              </a:rPr>
              <a:t>   </a:t>
            </a:r>
            <a:r>
              <a:rPr lang="en-US" sz="1400" err="1">
                <a:solidFill>
                  <a:srgbClr val="2B91AF"/>
                </a:solidFill>
                <a:highlight>
                  <a:srgbClr val="FFFFFF"/>
                </a:highlight>
                <a:latin typeface="Consolas" panose="020B0609020204030204" pitchFamily="49" charset="0"/>
              </a:rPr>
              <a:t>ofstream</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2B91AF"/>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outputFile.open</a:t>
            </a:r>
            <a:r>
              <a:rPr lang="en-US" sz="1400">
                <a:solidFill>
                  <a:srgbClr val="000000"/>
                </a:solidFill>
                <a:highlight>
                  <a:srgbClr val="FFFFFF"/>
                </a:highlight>
                <a:latin typeface="Consolas" panose="020B0609020204030204" pitchFamily="49" charset="0"/>
              </a:rPr>
              <a:t>(</a:t>
            </a:r>
            <a:r>
              <a:rPr lang="en-US" sz="1400">
                <a:solidFill>
                  <a:srgbClr val="A31515"/>
                </a:solidFill>
                <a:highlight>
                  <a:srgbClr val="FFFFFF"/>
                </a:highlight>
                <a:latin typeface="Consolas" panose="020B0609020204030204" pitchFamily="49" charset="0"/>
              </a:rPr>
              <a:t>"demofile.txt"</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"Now writing data to the file.\n"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"British \n"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"University \n"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"In Egypt \n"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outputFile.close</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"Done.\n"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   return</a:t>
            </a:r>
            <a:r>
              <a:rPr lang="en-US" sz="1400">
                <a:solidFill>
                  <a:srgbClr val="000000"/>
                </a:solidFill>
                <a:highlight>
                  <a:srgbClr val="FFFFFF"/>
                </a:highlight>
                <a:latin typeface="Consolas" panose="020B0609020204030204" pitchFamily="49" charset="0"/>
              </a:rPr>
              <a:t> 0;</a:t>
            </a:r>
          </a:p>
          <a:p>
            <a:pPr>
              <a:lnSpc>
                <a:spcPct val="120000"/>
              </a:lnSpc>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6248400" y="4572000"/>
            <a:ext cx="2771776" cy="2203370"/>
          </a:xfrm>
          <a:prstGeom prst="rect">
            <a:avLst/>
          </a:prstGeom>
        </p:spPr>
      </p:pic>
      <p:pic>
        <p:nvPicPr>
          <p:cNvPr id="6" name="Picture 5"/>
          <p:cNvPicPr>
            <a:picLocks noChangeAspect="1"/>
          </p:cNvPicPr>
          <p:nvPr/>
        </p:nvPicPr>
        <p:blipFill>
          <a:blip r:embed="rId3"/>
          <a:stretch>
            <a:fillRect/>
          </a:stretch>
        </p:blipFill>
        <p:spPr>
          <a:xfrm>
            <a:off x="6248400" y="3313958"/>
            <a:ext cx="2771776" cy="1258042"/>
          </a:xfrm>
          <a:prstGeom prst="rect">
            <a:avLst/>
          </a:prstGeom>
        </p:spPr>
      </p:pic>
      <p:cxnSp>
        <p:nvCxnSpPr>
          <p:cNvPr id="11" name="Elbow Connector 10"/>
          <p:cNvCxnSpPr/>
          <p:nvPr/>
        </p:nvCxnSpPr>
        <p:spPr>
          <a:xfrm>
            <a:off x="4648200" y="5029200"/>
            <a:ext cx="2895600" cy="685800"/>
          </a:xfrm>
          <a:prstGeom prst="bentConnector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4343400" y="4648200"/>
            <a:ext cx="304800" cy="7620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Elbow Connector 13"/>
          <p:cNvCxnSpPr/>
          <p:nvPr/>
        </p:nvCxnSpPr>
        <p:spPr>
          <a:xfrm flipV="1">
            <a:off x="5486400" y="3675467"/>
            <a:ext cx="881009" cy="801363"/>
          </a:xfrm>
          <a:prstGeom prst="bentConnector3">
            <a:avLst>
              <a:gd name="adj1" fmla="val 6516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3">
            <a:extLst>
              <a:ext uri="{FF2B5EF4-FFF2-40B4-BE49-F238E27FC236}">
                <a16:creationId xmlns:a16="http://schemas.microsoft.com/office/drawing/2014/main" id="{1872BAD0-09E1-4FCD-AA64-ADD16B8B2787}"/>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40</a:t>
            </a:fld>
            <a:endParaRPr lang="en-US">
              <a:solidFill>
                <a:srgbClr val="000099"/>
              </a:solidFill>
            </a:endParaRPr>
          </a:p>
        </p:txBody>
      </p:sp>
    </p:spTree>
    <p:extLst>
      <p:ext uri="{BB962C8B-B14F-4D97-AF65-F5344CB8AC3E}">
        <p14:creationId xmlns:p14="http://schemas.microsoft.com/office/powerpoint/2010/main" val="1030141870"/>
      </p:ext>
    </p:extLst>
  </p:cSld>
  <p:clrMapOvr>
    <a:masterClrMapping/>
  </p:clrMapOvr>
  <p:transition>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13 : Files</a:t>
            </a:r>
          </a:p>
        </p:txBody>
      </p:sp>
      <p:sp>
        <p:nvSpPr>
          <p:cNvPr id="3" name="Content Placeholder 2"/>
          <p:cNvSpPr>
            <a:spLocks noGrp="1"/>
          </p:cNvSpPr>
          <p:nvPr>
            <p:ph idx="1"/>
          </p:nvPr>
        </p:nvSpPr>
        <p:spPr>
          <a:xfrm>
            <a:off x="674669" y="1579452"/>
            <a:ext cx="8458201" cy="4545010"/>
          </a:xfrm>
        </p:spPr>
        <p:txBody>
          <a:bodyPr>
            <a:normAutofit/>
          </a:bodyPr>
          <a:lstStyle/>
          <a:p>
            <a:pPr>
              <a:buClr>
                <a:srgbClr val="008000"/>
              </a:buClr>
              <a:buSzPct val="100000"/>
              <a:buFont typeface="+mj-lt"/>
              <a:buAutoNum type="arabicPeriod" startAt="5"/>
            </a:pPr>
            <a:r>
              <a:rPr lang="en-US" sz="1400">
                <a:solidFill>
                  <a:srgbClr val="0000FF"/>
                </a:solidFill>
                <a:highlight>
                  <a:srgbClr val="FFFFFF"/>
                </a:highlight>
                <a:latin typeface="Consolas" panose="020B0609020204030204" pitchFamily="49" charset="0"/>
              </a:rPr>
              <a:t>#include</a:t>
            </a:r>
            <a:r>
              <a:rPr lang="en-US" sz="1400">
                <a:solidFill>
                  <a:srgbClr val="000000"/>
                </a:solidFill>
                <a:highlight>
                  <a:srgbClr val="FFFFFF"/>
                </a:highlight>
                <a:latin typeface="Consolas" panose="020B0609020204030204" pitchFamily="49" charset="0"/>
              </a:rPr>
              <a:t> </a:t>
            </a:r>
            <a:r>
              <a:rPr lang="en-US" sz="1400">
                <a:solidFill>
                  <a:srgbClr val="A31515"/>
                </a:solidFill>
                <a:highlight>
                  <a:srgbClr val="FFFFFF"/>
                </a:highlight>
                <a:latin typeface="Consolas" panose="020B0609020204030204" pitchFamily="49" charset="0"/>
              </a:rPr>
              <a:t>&lt;</a:t>
            </a:r>
            <a:r>
              <a:rPr lang="en-US" sz="1400" err="1">
                <a:solidFill>
                  <a:srgbClr val="A31515"/>
                </a:solidFill>
                <a:highlight>
                  <a:srgbClr val="FFFFFF"/>
                </a:highlight>
                <a:latin typeface="Consolas" panose="020B0609020204030204" pitchFamily="49" charset="0"/>
              </a:rPr>
              <a:t>fstream</a:t>
            </a:r>
            <a:r>
              <a:rPr lang="en-US" sz="1400">
                <a:solidFill>
                  <a:srgbClr val="A31515"/>
                </a:solidFill>
                <a:highlight>
                  <a:srgbClr val="FFFFFF"/>
                </a:highlight>
                <a:latin typeface="Consolas" panose="020B0609020204030204" pitchFamily="49" charset="0"/>
              </a:rPr>
              <a:t>&gt;</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startAt="8"/>
            </a:pPr>
            <a:endParaRPr lang="en-US" sz="14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startAt="6"/>
            </a:pPr>
            <a:endParaRPr lang="en-US" sz="1400">
              <a:solidFill>
                <a:srgbClr val="000000"/>
              </a:solidFill>
              <a:latin typeface="Consolas" panose="020B0609020204030204" pitchFamily="49" charset="0"/>
            </a:endParaRPr>
          </a:p>
          <a:p>
            <a:pPr>
              <a:buClr>
                <a:srgbClr val="008000"/>
              </a:buClr>
              <a:buSzPct val="100000"/>
              <a:buFont typeface="+mj-lt"/>
              <a:buAutoNum type="arabicPeriod" startAt="10"/>
            </a:pPr>
            <a:endParaRPr lang="en-US" sz="1400">
              <a:solidFill>
                <a:srgbClr val="000000"/>
              </a:solidFill>
              <a:highlight>
                <a:srgbClr val="FFFFFF"/>
              </a:highlight>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236370"/>
            <a:ext cx="7837045" cy="370723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lnSpc>
                <a:spcPct val="110000"/>
              </a:lnSpc>
              <a:spcBef>
                <a:spcPts val="0"/>
              </a:spcBef>
            </a:pPr>
            <a:r>
              <a:rPr lang="en-US" dirty="0"/>
              <a:t>A C++ program can create, edit and delete files within the file system of the computer. C++ provides a built-in library </a:t>
            </a:r>
            <a:r>
              <a:rPr lang="en-US" dirty="0" err="1">
                <a:solidFill>
                  <a:srgbClr val="A31515"/>
                </a:solidFill>
                <a:highlight>
                  <a:srgbClr val="FFFFFF"/>
                </a:highlight>
                <a:latin typeface="Consolas" panose="020B0609020204030204" pitchFamily="49" charset="0"/>
              </a:rPr>
              <a:t>fstream</a:t>
            </a:r>
            <a:r>
              <a:rPr lang="en-US" dirty="0">
                <a:solidFill>
                  <a:srgbClr val="A31515"/>
                </a:solidFill>
                <a:highlight>
                  <a:srgbClr val="FFFFFF"/>
                </a:highlight>
                <a:latin typeface="Consolas" panose="020B0609020204030204" pitchFamily="49" charset="0"/>
              </a:rPr>
              <a:t> </a:t>
            </a:r>
            <a:r>
              <a:rPr lang="en-US" dirty="0"/>
              <a:t>to allow programs to access files. The library contains three classes</a:t>
            </a:r>
            <a:r>
              <a:rPr lang="en-US" b="1" spc="10" dirty="0">
                <a:solidFill>
                  <a:srgbClr val="000099"/>
                </a:solidFill>
              </a:rPr>
              <a:t> </a:t>
            </a:r>
            <a:r>
              <a:rPr lang="en-US" b="1" spc="10" dirty="0" err="1">
                <a:solidFill>
                  <a:srgbClr val="000099"/>
                </a:solidFill>
              </a:rPr>
              <a:t>ofstream</a:t>
            </a:r>
            <a:r>
              <a:rPr lang="en-US" dirty="0"/>
              <a:t>, </a:t>
            </a:r>
            <a:r>
              <a:rPr lang="en-US" b="1" spc="10" dirty="0" err="1">
                <a:solidFill>
                  <a:srgbClr val="000099"/>
                </a:solidFill>
              </a:rPr>
              <a:t>ifstream</a:t>
            </a:r>
            <a:r>
              <a:rPr lang="en-US" dirty="0"/>
              <a:t>, and </a:t>
            </a:r>
            <a:r>
              <a:rPr lang="en-US" b="1" spc="10" dirty="0" err="1">
                <a:solidFill>
                  <a:srgbClr val="000099"/>
                </a:solidFill>
              </a:rPr>
              <a:t>fstream</a:t>
            </a:r>
            <a:r>
              <a:rPr lang="en-US" dirty="0"/>
              <a:t>. </a:t>
            </a:r>
          </a:p>
          <a:p>
            <a:pPr lvl="2" algn="just">
              <a:lnSpc>
                <a:spcPct val="110000"/>
              </a:lnSpc>
              <a:spcBef>
                <a:spcPts val="0"/>
              </a:spcBef>
            </a:pPr>
            <a:r>
              <a:rPr lang="en-US" sz="1600" dirty="0"/>
              <a:t>To create a file for </a:t>
            </a:r>
            <a:r>
              <a:rPr lang="en-US" sz="1600" b="1" u="sng" dirty="0"/>
              <a:t>writing</a:t>
            </a:r>
            <a:r>
              <a:rPr lang="en-US" sz="1600" dirty="0"/>
              <a:t>, define an object of type </a:t>
            </a:r>
            <a:r>
              <a:rPr lang="en-US" sz="1600" b="1" spc="10" dirty="0" err="1">
                <a:solidFill>
                  <a:srgbClr val="000099"/>
                </a:solidFill>
              </a:rPr>
              <a:t>ofstream</a:t>
            </a:r>
            <a:r>
              <a:rPr lang="en-US" sz="1600" dirty="0"/>
              <a:t>. The letters </a:t>
            </a:r>
            <a:r>
              <a:rPr lang="en-US" sz="1600" b="1" spc="10" dirty="0">
                <a:solidFill>
                  <a:srgbClr val="000099"/>
                </a:solidFill>
              </a:rPr>
              <a:t>o</a:t>
            </a:r>
            <a:r>
              <a:rPr lang="en-US" sz="1600" dirty="0"/>
              <a:t> in the term </a:t>
            </a:r>
            <a:r>
              <a:rPr lang="en-US" sz="1600" b="1" spc="10" dirty="0" err="1">
                <a:solidFill>
                  <a:srgbClr val="000099"/>
                </a:solidFill>
              </a:rPr>
              <a:t>ofstream</a:t>
            </a:r>
            <a:r>
              <a:rPr lang="en-US" sz="1600" dirty="0"/>
              <a:t> stands for output, and </a:t>
            </a:r>
            <a:r>
              <a:rPr lang="en-US" sz="1600" b="1" spc="10" dirty="0">
                <a:solidFill>
                  <a:srgbClr val="000099"/>
                </a:solidFill>
              </a:rPr>
              <a:t>f</a:t>
            </a:r>
            <a:r>
              <a:rPr lang="en-US" sz="1600" dirty="0"/>
              <a:t> for file, and </a:t>
            </a:r>
            <a:r>
              <a:rPr lang="en-US" sz="1600" b="1" spc="10" dirty="0">
                <a:solidFill>
                  <a:srgbClr val="000099"/>
                </a:solidFill>
              </a:rPr>
              <a:t>stream </a:t>
            </a:r>
            <a:r>
              <a:rPr lang="en-US" sz="1600" dirty="0"/>
              <a:t>refers to the data. This object allows the creation of a file for writing data, e.g. </a:t>
            </a:r>
            <a:r>
              <a:rPr lang="en-US" sz="1600" dirty="0">
                <a:solidFill>
                  <a:srgbClr val="A31515"/>
                </a:solidFill>
                <a:highlight>
                  <a:srgbClr val="FFFFFF"/>
                </a:highlight>
                <a:latin typeface="Consolas" panose="020B0609020204030204" pitchFamily="49" charset="0"/>
              </a:rPr>
              <a:t>demofile.txt</a:t>
            </a:r>
            <a:r>
              <a:rPr lang="en-US" sz="1600" dirty="0"/>
              <a:t>. </a:t>
            </a:r>
          </a:p>
          <a:p>
            <a:pPr lvl="2" algn="just">
              <a:lnSpc>
                <a:spcPct val="110000"/>
              </a:lnSpc>
              <a:spcBef>
                <a:spcPts val="0"/>
              </a:spcBef>
            </a:pPr>
            <a:r>
              <a:rPr lang="en-US" sz="1600" dirty="0"/>
              <a:t>To access an existing file for </a:t>
            </a:r>
            <a:r>
              <a:rPr lang="en-US" sz="1600" b="1" u="sng" dirty="0"/>
              <a:t>reading</a:t>
            </a:r>
            <a:r>
              <a:rPr lang="en-US" sz="1600" dirty="0"/>
              <a:t>, define an object of type </a:t>
            </a:r>
            <a:r>
              <a:rPr lang="en-US" sz="1600" b="1" spc="10" dirty="0" err="1">
                <a:solidFill>
                  <a:srgbClr val="000099"/>
                </a:solidFill>
              </a:rPr>
              <a:t>ifstream</a:t>
            </a:r>
            <a:r>
              <a:rPr lang="en-US" sz="1600" dirty="0"/>
              <a:t>. The letters </a:t>
            </a:r>
            <a:r>
              <a:rPr lang="en-US" sz="1600" b="1" spc="10" dirty="0" err="1">
                <a:solidFill>
                  <a:srgbClr val="000099"/>
                </a:solidFill>
              </a:rPr>
              <a:t>i</a:t>
            </a:r>
            <a:r>
              <a:rPr lang="en-US" sz="1600" dirty="0"/>
              <a:t> in the term </a:t>
            </a:r>
            <a:r>
              <a:rPr lang="en-US" sz="1600" b="1" spc="10" dirty="0" err="1">
                <a:solidFill>
                  <a:srgbClr val="000099"/>
                </a:solidFill>
              </a:rPr>
              <a:t>ifstream</a:t>
            </a:r>
            <a:r>
              <a:rPr lang="en-US" sz="1600" dirty="0"/>
              <a:t> stands for input. This object allows reading of the text in the file only without adding any text.</a:t>
            </a:r>
          </a:p>
          <a:p>
            <a:pPr lvl="2" algn="just">
              <a:lnSpc>
                <a:spcPct val="110000"/>
              </a:lnSpc>
              <a:spcBef>
                <a:spcPts val="0"/>
              </a:spcBef>
            </a:pPr>
            <a:r>
              <a:rPr lang="en-US" sz="1600" dirty="0"/>
              <a:t>To access an existing file for </a:t>
            </a:r>
            <a:r>
              <a:rPr lang="en-US" sz="1600" b="1" u="sng" dirty="0"/>
              <a:t>reading</a:t>
            </a:r>
            <a:r>
              <a:rPr lang="en-US" sz="1600" dirty="0"/>
              <a:t> and </a:t>
            </a:r>
            <a:r>
              <a:rPr lang="en-US" sz="1600" b="1" u="sng" dirty="0"/>
              <a:t>writing</a:t>
            </a:r>
            <a:r>
              <a:rPr lang="en-US" sz="1600" dirty="0"/>
              <a:t>, define an object of type </a:t>
            </a:r>
            <a:r>
              <a:rPr lang="en-US" sz="1600" b="1" spc="10" dirty="0" err="1">
                <a:solidFill>
                  <a:srgbClr val="000099"/>
                </a:solidFill>
              </a:rPr>
              <a:t>fstream</a:t>
            </a:r>
            <a:r>
              <a:rPr lang="en-US" sz="1600" dirty="0"/>
              <a:t>. This object allows </a:t>
            </a:r>
            <a:r>
              <a:rPr lang="en-US" sz="1600" dirty="0" err="1"/>
              <a:t>openning</a:t>
            </a:r>
            <a:r>
              <a:rPr lang="en-US" sz="1600" dirty="0"/>
              <a:t> files for reading, writing, or both.</a:t>
            </a:r>
          </a:p>
        </p:txBody>
      </p:sp>
      <p:pic>
        <p:nvPicPr>
          <p:cNvPr id="8" name="Picture 7"/>
          <p:cNvPicPr>
            <a:picLocks noChangeAspect="1"/>
          </p:cNvPicPr>
          <p:nvPr/>
        </p:nvPicPr>
        <p:blipFill>
          <a:blip r:embed="rId2"/>
          <a:stretch>
            <a:fillRect/>
          </a:stretch>
        </p:blipFill>
        <p:spPr>
          <a:xfrm>
            <a:off x="6781799" y="638487"/>
            <a:ext cx="2209397" cy="1356335"/>
          </a:xfrm>
          <a:prstGeom prst="rect">
            <a:avLst/>
          </a:prstGeom>
        </p:spPr>
      </p:pic>
      <p:sp>
        <p:nvSpPr>
          <p:cNvPr id="11" name="Rectangle 10"/>
          <p:cNvSpPr/>
          <p:nvPr/>
        </p:nvSpPr>
        <p:spPr>
          <a:xfrm>
            <a:off x="6781799" y="776792"/>
            <a:ext cx="1039426" cy="25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a:extLst>
              <a:ext uri="{FF2B5EF4-FFF2-40B4-BE49-F238E27FC236}">
                <a16:creationId xmlns:a16="http://schemas.microsoft.com/office/drawing/2014/main" id="{50FF6CA6-BA60-4715-A978-12ABBF13E525}"/>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41</a:t>
            </a:fld>
            <a:endParaRPr lang="en-US">
              <a:solidFill>
                <a:srgbClr val="000099"/>
              </a:solidFill>
            </a:endParaRPr>
          </a:p>
        </p:txBody>
      </p:sp>
    </p:spTree>
    <p:extLst>
      <p:ext uri="{BB962C8B-B14F-4D97-AF65-F5344CB8AC3E}">
        <p14:creationId xmlns:p14="http://schemas.microsoft.com/office/powerpoint/2010/main" val="1062323120"/>
      </p:ext>
    </p:extLst>
  </p:cSld>
  <p:clrMapOvr>
    <a:masterClrMapping/>
  </p:clrMapOvr>
  <p:transition>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13 : Files</a:t>
            </a:r>
          </a:p>
        </p:txBody>
      </p:sp>
      <p:sp>
        <p:nvSpPr>
          <p:cNvPr id="3" name="Content Placeholder 2"/>
          <p:cNvSpPr>
            <a:spLocks noGrp="1"/>
          </p:cNvSpPr>
          <p:nvPr>
            <p:ph idx="1"/>
          </p:nvPr>
        </p:nvSpPr>
        <p:spPr>
          <a:xfrm>
            <a:off x="674669" y="1579452"/>
            <a:ext cx="8458201" cy="4545010"/>
          </a:xfrm>
        </p:spPr>
        <p:txBody>
          <a:bodyPr>
            <a:normAutofit/>
          </a:bodyPr>
          <a:lstStyle/>
          <a:p>
            <a:pPr>
              <a:lnSpc>
                <a:spcPct val="120000"/>
              </a:lnSpc>
              <a:spcBef>
                <a:spcPts val="0"/>
              </a:spcBef>
              <a:buClr>
                <a:srgbClr val="008000"/>
              </a:buClr>
              <a:buSzPct val="100000"/>
              <a:buFont typeface="+mj-lt"/>
              <a:buAutoNum type="arabicPeriod" startAt="8"/>
            </a:pPr>
            <a:r>
              <a:rPr lang="en-US" sz="1400" err="1">
                <a:solidFill>
                  <a:srgbClr val="2B91AF"/>
                </a:solidFill>
                <a:highlight>
                  <a:srgbClr val="FFFFFF"/>
                </a:highlight>
                <a:latin typeface="Consolas" panose="020B0609020204030204" pitchFamily="49" charset="0"/>
              </a:rPr>
              <a:t>ofstream</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startAt="8"/>
            </a:pPr>
            <a:r>
              <a:rPr lang="en-US" sz="1400" err="1">
                <a:solidFill>
                  <a:srgbClr val="000000"/>
                </a:solidFill>
                <a:highlight>
                  <a:srgbClr val="FFFFFF"/>
                </a:highlight>
                <a:latin typeface="Consolas" panose="020B0609020204030204" pitchFamily="49" charset="0"/>
              </a:rPr>
              <a:t>outputFile.open</a:t>
            </a:r>
            <a:r>
              <a:rPr lang="en-US" sz="1400">
                <a:solidFill>
                  <a:srgbClr val="000000"/>
                </a:solidFill>
                <a:highlight>
                  <a:srgbClr val="FFFFFF"/>
                </a:highlight>
                <a:latin typeface="Consolas" panose="020B0609020204030204" pitchFamily="49" charset="0"/>
              </a:rPr>
              <a:t>(</a:t>
            </a:r>
            <a:r>
              <a:rPr lang="en-US" sz="1400">
                <a:solidFill>
                  <a:srgbClr val="A31515"/>
                </a:solidFill>
                <a:highlight>
                  <a:srgbClr val="FFFFFF"/>
                </a:highlight>
                <a:latin typeface="Consolas" panose="020B0609020204030204" pitchFamily="49" charset="0"/>
              </a:rPr>
              <a:t>"demofile.txt"</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startAt="11"/>
            </a:pP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"British \n"</a:t>
            </a:r>
            <a:r>
              <a:rPr lang="en-US" sz="1400">
                <a:solidFill>
                  <a:srgbClr val="000000"/>
                </a:solidFill>
                <a:highlight>
                  <a:srgbClr val="FFFFFF"/>
                </a:highlight>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5" y="2438400"/>
            <a:ext cx="4408046" cy="3505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lnSpc>
                <a:spcPct val="110000"/>
              </a:lnSpc>
              <a:spcBef>
                <a:spcPts val="0"/>
              </a:spcBef>
            </a:pPr>
            <a:r>
              <a:rPr lang="en-US"/>
              <a:t>Line 8 defines an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of type class </a:t>
            </a:r>
            <a:r>
              <a:rPr lang="en-US" b="1" err="1">
                <a:solidFill>
                  <a:srgbClr val="2B91AF"/>
                </a:solidFill>
                <a:highlight>
                  <a:srgbClr val="FFFFFF"/>
                </a:highlight>
                <a:latin typeface="Consolas" panose="020B0609020204030204" pitchFamily="49" charset="0"/>
              </a:rPr>
              <a:t>ofstream</a:t>
            </a:r>
            <a:r>
              <a:rPr lang="en-US"/>
              <a:t>. This object allows the creation of a file for writing. </a:t>
            </a:r>
          </a:p>
          <a:p>
            <a:pPr lvl="1" algn="just">
              <a:lnSpc>
                <a:spcPct val="110000"/>
              </a:lnSpc>
              <a:spcBef>
                <a:spcPts val="0"/>
              </a:spcBef>
            </a:pPr>
            <a:r>
              <a:rPr lang="en-US"/>
              <a:t>Line 9 uses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open a file of name “</a:t>
            </a:r>
            <a:r>
              <a:rPr lang="en-US" sz="1600">
                <a:solidFill>
                  <a:srgbClr val="A31515"/>
                </a:solidFill>
                <a:highlight>
                  <a:srgbClr val="FFFFFF"/>
                </a:highlight>
                <a:latin typeface="Consolas" panose="020B0609020204030204" pitchFamily="49" charset="0"/>
              </a:rPr>
              <a:t>demofile.txt</a:t>
            </a:r>
            <a:r>
              <a:rPr lang="en-US"/>
              <a:t>”. If the file dose not exist, the object</a:t>
            </a:r>
            <a:r>
              <a:rPr lang="en-US" b="1">
                <a:solidFill>
                  <a:srgbClr val="000000"/>
                </a:solidFill>
                <a:highlight>
                  <a:srgbClr val="FFFFFF"/>
                </a:highlight>
                <a:latin typeface="Consolas" panose="020B0609020204030204" pitchFamily="49" charset="0"/>
              </a:rPr>
              <a:t> </a:t>
            </a:r>
            <a:r>
              <a:rPr lang="en-US" b="1" err="1">
                <a:solidFill>
                  <a:srgbClr val="000000"/>
                </a:solidFill>
                <a:highlight>
                  <a:srgbClr val="FFFFFF"/>
                </a:highlight>
                <a:latin typeface="Consolas" panose="020B0609020204030204" pitchFamily="49" charset="0"/>
              </a:rPr>
              <a:t>outputFile</a:t>
            </a:r>
            <a:r>
              <a:rPr lang="en-US"/>
              <a:t> creates an empty file of this name. Line 9 creates the file on the same path of the C++ code project. To specify a different path of the file, the new path is added as follows: “</a:t>
            </a:r>
            <a:r>
              <a:rPr lang="en-US" b="1">
                <a:solidFill>
                  <a:srgbClr val="A31515"/>
                </a:solidFill>
                <a:highlight>
                  <a:srgbClr val="FFFFFF"/>
                </a:highlight>
                <a:latin typeface="Consolas" panose="020B0609020204030204" pitchFamily="49" charset="0"/>
              </a:rPr>
              <a:t>c:\\data\\demofile.txt</a:t>
            </a:r>
            <a:r>
              <a:rPr lang="en-US"/>
              <a:t>”. </a:t>
            </a:r>
          </a:p>
          <a:p>
            <a:pPr lvl="1" algn="just">
              <a:lnSpc>
                <a:spcPct val="110000"/>
              </a:lnSpc>
              <a:spcBef>
                <a:spcPts val="0"/>
              </a:spcBef>
            </a:pPr>
            <a:endParaRPr lang="en-US" sz="1600"/>
          </a:p>
        </p:txBody>
      </p:sp>
      <p:pic>
        <p:nvPicPr>
          <p:cNvPr id="10" name="Picture 9">
            <a:extLst>
              <a:ext uri="{FF2B5EF4-FFF2-40B4-BE49-F238E27FC236}">
                <a16:creationId xmlns:a16="http://schemas.microsoft.com/office/drawing/2014/main" id="{7031FFB7-EB7C-4AB6-B471-2F949CCB0F33}"/>
              </a:ext>
            </a:extLst>
          </p:cNvPr>
          <p:cNvPicPr>
            <a:picLocks noChangeAspect="1"/>
          </p:cNvPicPr>
          <p:nvPr/>
        </p:nvPicPr>
        <p:blipFill>
          <a:blip r:embed="rId3"/>
          <a:stretch>
            <a:fillRect/>
          </a:stretch>
        </p:blipFill>
        <p:spPr>
          <a:xfrm>
            <a:off x="4961724" y="1341498"/>
            <a:ext cx="4171146" cy="4906902"/>
          </a:xfrm>
          <a:prstGeom prst="rect">
            <a:avLst/>
          </a:prstGeom>
        </p:spPr>
      </p:pic>
      <p:sp>
        <p:nvSpPr>
          <p:cNvPr id="12" name="TextBox 11">
            <a:extLst>
              <a:ext uri="{FF2B5EF4-FFF2-40B4-BE49-F238E27FC236}">
                <a16:creationId xmlns:a16="http://schemas.microsoft.com/office/drawing/2014/main" id="{39368015-0C47-4BF8-BE67-EF6D21FBB840}"/>
              </a:ext>
            </a:extLst>
          </p:cNvPr>
          <p:cNvSpPr txBox="1"/>
          <p:nvPr/>
        </p:nvSpPr>
        <p:spPr>
          <a:xfrm>
            <a:off x="1219200" y="6265983"/>
            <a:ext cx="4592782" cy="332399"/>
          </a:xfrm>
          <a:prstGeom prst="rect">
            <a:avLst/>
          </a:prstGeom>
          <a:noFill/>
        </p:spPr>
        <p:txBody>
          <a:bodyPr wrap="square">
            <a:spAutoFit/>
          </a:bodyPr>
          <a:lstStyle/>
          <a:p>
            <a:pPr marL="228600" indent="-228600">
              <a:lnSpc>
                <a:spcPct val="120000"/>
              </a:lnSpc>
              <a:spcBef>
                <a:spcPts val="0"/>
              </a:spcBef>
              <a:buClr>
                <a:srgbClr val="008000"/>
              </a:buClr>
              <a:buSzPct val="100000"/>
              <a:buFont typeface="+mj-lt"/>
              <a:buAutoNum type="arabicPeriod" startAt="9"/>
            </a:pPr>
            <a:r>
              <a:rPr lang="en-US" sz="1400" err="1">
                <a:solidFill>
                  <a:srgbClr val="000000"/>
                </a:solidFill>
                <a:highlight>
                  <a:srgbClr val="FFFFFF"/>
                </a:highlight>
                <a:latin typeface="Consolas" panose="020B0609020204030204" pitchFamily="49" charset="0"/>
              </a:rPr>
              <a:t>outputFile.open</a:t>
            </a:r>
            <a:r>
              <a:rPr lang="en-US" sz="1400">
                <a:solidFill>
                  <a:srgbClr val="000000"/>
                </a:solidFill>
                <a:highlight>
                  <a:srgbClr val="FFFFFF"/>
                </a:highlight>
                <a:latin typeface="Consolas" panose="020B0609020204030204" pitchFamily="49" charset="0"/>
              </a:rPr>
              <a:t>(</a:t>
            </a:r>
            <a:r>
              <a:rPr lang="en-US" sz="1400">
                <a:solidFill>
                  <a:srgbClr val="A31515"/>
                </a:solidFill>
                <a:highlight>
                  <a:srgbClr val="FFFFFF"/>
                </a:highlight>
                <a:latin typeface="Consolas" panose="020B0609020204030204" pitchFamily="49" charset="0"/>
              </a:rPr>
              <a:t>"</a:t>
            </a:r>
            <a:r>
              <a:rPr lang="en-US" sz="1400" b="1">
                <a:solidFill>
                  <a:srgbClr val="A31515"/>
                </a:solidFill>
                <a:highlight>
                  <a:srgbClr val="FFFFFF"/>
                </a:highlight>
                <a:latin typeface="Consolas" panose="020B0609020204030204" pitchFamily="49" charset="0"/>
              </a:rPr>
              <a:t>c:\\data\\demofile</a:t>
            </a:r>
            <a:r>
              <a:rPr lang="en-US" sz="1400">
                <a:solidFill>
                  <a:srgbClr val="A31515"/>
                </a:solidFill>
                <a:highlight>
                  <a:srgbClr val="FFFFFF"/>
                </a:highlight>
                <a:latin typeface="Consolas" panose="020B0609020204030204" pitchFamily="49" charset="0"/>
              </a:rPr>
              <a:t>.txt"</a:t>
            </a:r>
            <a:r>
              <a:rPr lang="en-US" sz="1400">
                <a:solidFill>
                  <a:srgbClr val="000000"/>
                </a:solidFill>
                <a:highlight>
                  <a:srgbClr val="FFFFFF"/>
                </a:highlight>
                <a:latin typeface="Consolas" panose="020B0609020204030204" pitchFamily="49" charset="0"/>
              </a:rPr>
              <a:t>);</a:t>
            </a:r>
          </a:p>
        </p:txBody>
      </p:sp>
      <p:sp>
        <p:nvSpPr>
          <p:cNvPr id="8" name="Slide Number Placeholder 3">
            <a:extLst>
              <a:ext uri="{FF2B5EF4-FFF2-40B4-BE49-F238E27FC236}">
                <a16:creationId xmlns:a16="http://schemas.microsoft.com/office/drawing/2014/main" id="{70092A64-7047-4133-B835-0A8AE5F6650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42</a:t>
            </a:fld>
            <a:endParaRPr lang="en-US">
              <a:solidFill>
                <a:srgbClr val="000099"/>
              </a:solidFill>
            </a:endParaRPr>
          </a:p>
        </p:txBody>
      </p:sp>
    </p:spTree>
    <p:extLst>
      <p:ext uri="{BB962C8B-B14F-4D97-AF65-F5344CB8AC3E}">
        <p14:creationId xmlns:p14="http://schemas.microsoft.com/office/powerpoint/2010/main" val="1736241115"/>
      </p:ext>
    </p:extLst>
  </p:cSld>
  <p:clrMapOvr>
    <a:masterClrMapping/>
  </p:clrMapOvr>
  <p:transition>
    <p:zoom dir="in"/>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13 : Files</a:t>
            </a:r>
          </a:p>
        </p:txBody>
      </p:sp>
      <p:sp>
        <p:nvSpPr>
          <p:cNvPr id="3" name="Content Placeholder 2"/>
          <p:cNvSpPr>
            <a:spLocks noGrp="1"/>
          </p:cNvSpPr>
          <p:nvPr>
            <p:ph idx="1"/>
          </p:nvPr>
        </p:nvSpPr>
        <p:spPr>
          <a:xfrm>
            <a:off x="674669" y="1579452"/>
            <a:ext cx="8458201" cy="4545010"/>
          </a:xfrm>
        </p:spPr>
        <p:txBody>
          <a:bodyPr>
            <a:normAutofit/>
          </a:bodyPr>
          <a:lstStyle/>
          <a:p>
            <a:pPr>
              <a:lnSpc>
                <a:spcPct val="120000"/>
              </a:lnSpc>
              <a:spcBef>
                <a:spcPts val="0"/>
              </a:spcBef>
              <a:buClr>
                <a:srgbClr val="008000"/>
              </a:buClr>
              <a:buSzPct val="100000"/>
              <a:buFont typeface="+mj-lt"/>
              <a:buAutoNum type="arabicPeriod" startAt="8"/>
            </a:pPr>
            <a:r>
              <a:rPr lang="en-US" sz="1400" err="1">
                <a:solidFill>
                  <a:srgbClr val="2B91AF"/>
                </a:solidFill>
                <a:highlight>
                  <a:srgbClr val="FFFFFF"/>
                </a:highlight>
                <a:latin typeface="Consolas" panose="020B0609020204030204" pitchFamily="49" charset="0"/>
              </a:rPr>
              <a:t>ofstream</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startAt="8"/>
            </a:pPr>
            <a:r>
              <a:rPr lang="en-US" sz="1400" err="1">
                <a:solidFill>
                  <a:srgbClr val="000000"/>
                </a:solidFill>
                <a:highlight>
                  <a:srgbClr val="FFFFFF"/>
                </a:highlight>
                <a:latin typeface="Consolas" panose="020B0609020204030204" pitchFamily="49" charset="0"/>
              </a:rPr>
              <a:t>outputFile.open</a:t>
            </a:r>
            <a:r>
              <a:rPr lang="en-US" sz="1400">
                <a:solidFill>
                  <a:srgbClr val="000000"/>
                </a:solidFill>
                <a:highlight>
                  <a:srgbClr val="FFFFFF"/>
                </a:highlight>
                <a:latin typeface="Consolas" panose="020B0609020204030204" pitchFamily="49" charset="0"/>
              </a:rPr>
              <a:t>(</a:t>
            </a:r>
            <a:r>
              <a:rPr lang="en-US" sz="1400">
                <a:solidFill>
                  <a:srgbClr val="A31515"/>
                </a:solidFill>
                <a:highlight>
                  <a:srgbClr val="FFFFFF"/>
                </a:highlight>
                <a:latin typeface="Consolas" panose="020B0609020204030204" pitchFamily="49" charset="0"/>
              </a:rPr>
              <a:t>"demofile.txt"</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startAt="11"/>
            </a:pP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"British \n"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startAt="11"/>
            </a:pP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"University \n"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startAt="13"/>
            </a:pP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"In Egypt \n"</a:t>
            </a:r>
            <a:r>
              <a:rPr lang="en-US" sz="1400">
                <a:solidFill>
                  <a:srgbClr val="000000"/>
                </a:solidFill>
                <a:highlight>
                  <a:srgbClr val="FFFFFF"/>
                </a:highlight>
                <a:latin typeface="Consolas" panose="020B0609020204030204" pitchFamily="49" charset="0"/>
              </a:rPr>
              <a:t>;</a:t>
            </a:r>
          </a:p>
          <a:p>
            <a:pPr>
              <a:lnSpc>
                <a:spcPct val="120000"/>
              </a:lnSpc>
              <a:spcBef>
                <a:spcPts val="0"/>
              </a:spcBef>
              <a:buClr>
                <a:srgbClr val="008000"/>
              </a:buClr>
              <a:buSzPct val="100000"/>
              <a:buFont typeface="+mj-lt"/>
              <a:buAutoNum type="arabicPeriod" startAt="13"/>
            </a:pPr>
            <a:r>
              <a:rPr lang="en-US" sz="1400" err="1">
                <a:solidFill>
                  <a:srgbClr val="000000"/>
                </a:solidFill>
                <a:highlight>
                  <a:srgbClr val="FFFFFF"/>
                </a:highlight>
                <a:latin typeface="Consolas" panose="020B0609020204030204" pitchFamily="49" charset="0"/>
              </a:rPr>
              <a:t>outputFile.close</a:t>
            </a:r>
            <a:r>
              <a:rPr lang="en-US" sz="1400">
                <a:solidFill>
                  <a:srgbClr val="000000"/>
                </a:solidFill>
                <a:highlight>
                  <a:srgbClr val="FFFFFF"/>
                </a:highlight>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3264822"/>
            <a:ext cx="7837045" cy="267877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lnSpc>
                <a:spcPct val="110000"/>
              </a:lnSpc>
              <a:spcBef>
                <a:spcPts val="0"/>
              </a:spcBef>
            </a:pPr>
            <a:r>
              <a:rPr lang="en-US"/>
              <a:t>Lines 11, 12 and 13 use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write a text, e.g. “</a:t>
            </a:r>
            <a:r>
              <a:rPr lang="en-US" sz="1600">
                <a:solidFill>
                  <a:srgbClr val="A31515"/>
                </a:solidFill>
                <a:highlight>
                  <a:srgbClr val="FFFFFF"/>
                </a:highlight>
                <a:latin typeface="Consolas" panose="020B0609020204030204" pitchFamily="49" charset="0"/>
              </a:rPr>
              <a:t>In Egypt \n</a:t>
            </a:r>
            <a:r>
              <a:rPr lang="en-US"/>
              <a:t>”, in the file “</a:t>
            </a:r>
            <a:r>
              <a:rPr lang="en-US" sz="1600">
                <a:solidFill>
                  <a:srgbClr val="A31515"/>
                </a:solidFill>
                <a:highlight>
                  <a:srgbClr val="FFFFFF"/>
                </a:highlight>
                <a:latin typeface="Consolas" panose="020B0609020204030204" pitchFamily="49" charset="0"/>
              </a:rPr>
              <a:t>demofile.txt</a:t>
            </a:r>
            <a:r>
              <a:rPr lang="en-US"/>
              <a:t>”.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uses the stream insertion operator (</a:t>
            </a:r>
            <a:r>
              <a:rPr lang="en-US" b="1">
                <a:solidFill>
                  <a:srgbClr val="000099"/>
                </a:solidFill>
              </a:rPr>
              <a:t>&lt;&lt;</a:t>
            </a:r>
            <a:r>
              <a:rPr lang="en-US"/>
              <a:t>) to write text in the file. C++ uses the same syntax to write data in the command prompt and the file. The term “</a:t>
            </a:r>
            <a:r>
              <a:rPr lang="en-US" err="1">
                <a:solidFill>
                  <a:srgbClr val="000000"/>
                </a:solidFill>
                <a:highlight>
                  <a:srgbClr val="FFFFFF"/>
                </a:highlight>
                <a:latin typeface="Consolas" panose="020B0609020204030204" pitchFamily="49" charset="0"/>
              </a:rPr>
              <a:t>cout</a:t>
            </a:r>
            <a:r>
              <a:rPr lang="en-US"/>
              <a:t>” is replaced by the object name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write on the file instead of the command prompt. Each string that was written to the file ends with a newline escape sequence (</a:t>
            </a:r>
            <a:r>
              <a:rPr lang="en-US" b="1" spc="10">
                <a:solidFill>
                  <a:srgbClr val="000099"/>
                </a:solidFill>
              </a:rPr>
              <a:t>\</a:t>
            </a:r>
            <a:r>
              <a:rPr lang="en-US" b="1">
                <a:solidFill>
                  <a:srgbClr val="000099"/>
                </a:solidFill>
              </a:rPr>
              <a:t>n</a:t>
            </a:r>
            <a:r>
              <a:rPr lang="en-US"/>
              <a:t>).</a:t>
            </a:r>
          </a:p>
          <a:p>
            <a:pPr lvl="1" algn="just">
              <a:lnSpc>
                <a:spcPct val="110000"/>
              </a:lnSpc>
              <a:spcBef>
                <a:spcPts val="0"/>
              </a:spcBef>
            </a:pPr>
            <a:r>
              <a:rPr lang="en-US"/>
              <a:t>Line 14 uses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close the access to the file.</a:t>
            </a:r>
            <a:r>
              <a:rPr lang="en-US" sz="1600"/>
              <a:t> Closing a file causes any unsaved data that may still be held in a buffer to be saved to its file. Thi</a:t>
            </a:r>
            <a:r>
              <a:rPr lang="en-US"/>
              <a:t>s frees unnecessary  resources for better performance, like removing the buffered file contents that is allocated in the memory.</a:t>
            </a:r>
            <a:endParaRPr lang="en-US" sz="1600"/>
          </a:p>
        </p:txBody>
      </p:sp>
      <p:pic>
        <p:nvPicPr>
          <p:cNvPr id="8" name="Picture 7"/>
          <p:cNvPicPr>
            <a:picLocks noChangeAspect="1"/>
          </p:cNvPicPr>
          <p:nvPr/>
        </p:nvPicPr>
        <p:blipFill>
          <a:blip r:embed="rId2"/>
          <a:stretch>
            <a:fillRect/>
          </a:stretch>
        </p:blipFill>
        <p:spPr>
          <a:xfrm>
            <a:off x="6781799" y="638487"/>
            <a:ext cx="2209397" cy="1356335"/>
          </a:xfrm>
          <a:prstGeom prst="rect">
            <a:avLst/>
          </a:prstGeom>
        </p:spPr>
      </p:pic>
      <p:sp>
        <p:nvSpPr>
          <p:cNvPr id="11" name="Rectangle 10"/>
          <p:cNvSpPr/>
          <p:nvPr/>
        </p:nvSpPr>
        <p:spPr>
          <a:xfrm>
            <a:off x="6781799" y="776792"/>
            <a:ext cx="1039426" cy="2540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a:extLst>
              <a:ext uri="{FF2B5EF4-FFF2-40B4-BE49-F238E27FC236}">
                <a16:creationId xmlns:a16="http://schemas.microsoft.com/office/drawing/2014/main" id="{AF202DC4-AC95-43F3-AA53-7A9B925DAC1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43</a:t>
            </a:fld>
            <a:endParaRPr lang="en-US">
              <a:solidFill>
                <a:srgbClr val="000099"/>
              </a:solidFill>
            </a:endParaRPr>
          </a:p>
        </p:txBody>
      </p:sp>
    </p:spTree>
    <p:extLst>
      <p:ext uri="{BB962C8B-B14F-4D97-AF65-F5344CB8AC3E}">
        <p14:creationId xmlns:p14="http://schemas.microsoft.com/office/powerpoint/2010/main" val="2464234318"/>
      </p:ext>
    </p:extLst>
  </p:cSld>
  <p:clrMapOvr>
    <a:masterClrMapping/>
  </p:clrMapOvr>
  <p:transition>
    <p:zoom dir="in"/>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14 : Writing to files</a:t>
            </a:r>
          </a:p>
        </p:txBody>
      </p:sp>
      <p:sp>
        <p:nvSpPr>
          <p:cNvPr id="3" name="Content Placeholder 2"/>
          <p:cNvSpPr>
            <a:spLocks noGrp="1"/>
          </p:cNvSpPr>
          <p:nvPr>
            <p:ph idx="1"/>
          </p:nvPr>
        </p:nvSpPr>
        <p:spPr>
          <a:xfrm>
            <a:off x="609600" y="1981200"/>
            <a:ext cx="8410576" cy="4724400"/>
          </a:xfrm>
        </p:spPr>
        <p:txBody>
          <a:bodyPr>
            <a:normAutofit fontScale="85000" lnSpcReduction="20000"/>
          </a:bodyPr>
          <a:lstStyle/>
          <a:p>
            <a:pPr>
              <a:lnSpc>
                <a:spcPct val="120000"/>
              </a:lnSpc>
              <a:spcBef>
                <a:spcPts val="0"/>
              </a:spcBef>
              <a:buClr>
                <a:srgbClr val="008000"/>
              </a:buClr>
              <a:buSzPct val="100000"/>
              <a:buFont typeface="+mj-lt"/>
              <a:buAutoNum type="arabicPeriod"/>
            </a:pPr>
            <a:r>
              <a:rPr lang="en-US" sz="1800">
                <a:solidFill>
                  <a:srgbClr val="808080"/>
                </a:solidFill>
                <a:latin typeface="Consolas" panose="020B0609020204030204" pitchFamily="49" charset="0"/>
              </a:rPr>
              <a:t>#include</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&lt;iostream&gt;</a:t>
            </a: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808080"/>
                </a:solidFill>
                <a:latin typeface="Consolas" panose="020B0609020204030204" pitchFamily="49" charset="0"/>
              </a:rPr>
              <a:t>#include</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&lt;</a:t>
            </a:r>
            <a:r>
              <a:rPr lang="en-US" sz="1800" err="1">
                <a:solidFill>
                  <a:srgbClr val="A31515"/>
                </a:solidFill>
                <a:latin typeface="Consolas" panose="020B0609020204030204" pitchFamily="49" charset="0"/>
              </a:rPr>
              <a:t>fstream</a:t>
            </a:r>
            <a:r>
              <a:rPr lang="en-US" sz="1800">
                <a:solidFill>
                  <a:srgbClr val="A31515"/>
                </a:solidFill>
                <a:latin typeface="Consolas" panose="020B0609020204030204" pitchFamily="49" charset="0"/>
              </a:rPr>
              <a:t>&gt;</a:t>
            </a: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0000FF"/>
                </a:solidFill>
                <a:latin typeface="Consolas" panose="020B0609020204030204" pitchFamily="49" charset="0"/>
              </a:rPr>
              <a:t>using</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namespace</a:t>
            </a:r>
            <a:r>
              <a:rPr lang="en-US" sz="1800">
                <a:solidFill>
                  <a:srgbClr val="000000"/>
                </a:solidFill>
                <a:latin typeface="Consolas" panose="020B0609020204030204" pitchFamily="49" charset="0"/>
              </a:rPr>
              <a:t> std;</a:t>
            </a:r>
          </a:p>
          <a:p>
            <a:pPr>
              <a:lnSpc>
                <a:spcPct val="120000"/>
              </a:lnSpc>
              <a:spcBef>
                <a:spcPts val="0"/>
              </a:spcBef>
              <a:buClr>
                <a:srgbClr val="008000"/>
              </a:buClr>
              <a:buSzPct val="100000"/>
              <a:buFont typeface="+mj-lt"/>
              <a:buAutoNum type="arabicPeriod"/>
            </a:pPr>
            <a:r>
              <a:rPr lang="en-US" sz="1800">
                <a:solidFill>
                  <a:srgbClr val="0000FF"/>
                </a:solidFill>
                <a:latin typeface="Consolas" panose="020B0609020204030204" pitchFamily="49" charset="0"/>
              </a:rPr>
              <a:t>int</a:t>
            </a:r>
            <a:r>
              <a:rPr lang="en-US" sz="1800">
                <a:solidFill>
                  <a:srgbClr val="000000"/>
                </a:solidFill>
                <a:latin typeface="Consolas" panose="020B0609020204030204" pitchFamily="49" charset="0"/>
              </a:rPr>
              <a:t> main() {</a:t>
            </a:r>
          </a:p>
          <a:p>
            <a:pPr>
              <a:lnSpc>
                <a:spcPct val="120000"/>
              </a:lnSpc>
              <a:spcBef>
                <a:spcPts val="0"/>
              </a:spcBef>
              <a:buClr>
                <a:srgbClr val="008000"/>
              </a:buClr>
              <a:buSzPct val="100000"/>
              <a:buFont typeface="+mj-lt"/>
              <a:buAutoNum type="arabicPeriod"/>
            </a:pPr>
            <a:r>
              <a:rPr lang="en-US" sz="1800">
                <a:solidFill>
                  <a:srgbClr val="008000"/>
                </a:solidFill>
                <a:latin typeface="Consolas" panose="020B0609020204030204" pitchFamily="49" charset="0"/>
              </a:rPr>
              <a:t>  //1-Define object </a:t>
            </a:r>
            <a:r>
              <a:rPr lang="en-US" sz="1800" err="1">
                <a:solidFill>
                  <a:srgbClr val="008000"/>
                </a:solidFill>
                <a:latin typeface="Consolas" panose="020B0609020204030204" pitchFamily="49" charset="0"/>
              </a:rPr>
              <a:t>outputFile</a:t>
            </a:r>
            <a:r>
              <a:rPr lang="en-US" sz="1800">
                <a:solidFill>
                  <a:srgbClr val="008000"/>
                </a:solidFill>
                <a:latin typeface="Consolas" panose="020B0609020204030204" pitchFamily="49" charset="0"/>
              </a:rPr>
              <a:t> for writing</a:t>
            </a: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2B91AF"/>
                </a:solidFill>
                <a:latin typeface="Consolas" panose="020B0609020204030204" pitchFamily="49" charset="0"/>
              </a:rPr>
              <a:t>  </a:t>
            </a:r>
            <a:r>
              <a:rPr lang="en-US" sz="1800" err="1">
                <a:solidFill>
                  <a:srgbClr val="2B91AF"/>
                </a:solidFill>
                <a:latin typeface="Consolas" panose="020B0609020204030204" pitchFamily="49" charset="0"/>
              </a:rPr>
              <a:t>ofstream</a:t>
            </a: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outputFile</a:t>
            </a:r>
            <a:r>
              <a:rPr lang="en-US" sz="18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008000"/>
                </a:solidFill>
                <a:latin typeface="Consolas" panose="020B0609020204030204" pitchFamily="49" charset="0"/>
              </a:rPr>
              <a:t>  //2-Use object </a:t>
            </a:r>
            <a:r>
              <a:rPr lang="en-US" sz="1800" err="1">
                <a:solidFill>
                  <a:srgbClr val="008000"/>
                </a:solidFill>
                <a:latin typeface="Consolas" panose="020B0609020204030204" pitchFamily="49" charset="0"/>
              </a:rPr>
              <a:t>outputFile</a:t>
            </a:r>
            <a:r>
              <a:rPr lang="en-US" sz="1800">
                <a:solidFill>
                  <a:srgbClr val="008000"/>
                </a:solidFill>
                <a:latin typeface="Consolas" panose="020B0609020204030204" pitchFamily="49" charset="0"/>
              </a:rPr>
              <a:t> to open a file</a:t>
            </a: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outputFile.open</a:t>
            </a:r>
            <a:r>
              <a:rPr lang="en-US" sz="1800">
                <a:solidFill>
                  <a:srgbClr val="000000"/>
                </a:solidFill>
                <a:latin typeface="Consolas" panose="020B0609020204030204" pitchFamily="49" charset="0"/>
              </a:rPr>
              <a:t>(</a:t>
            </a:r>
            <a:r>
              <a:rPr lang="en-US" sz="1800">
                <a:solidFill>
                  <a:srgbClr val="A31515"/>
                </a:solidFill>
                <a:latin typeface="Consolas" panose="020B0609020204030204" pitchFamily="49" charset="0"/>
              </a:rPr>
              <a:t>"file1test.txt"</a:t>
            </a:r>
            <a:r>
              <a:rPr lang="en-US" sz="18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008000"/>
                </a:solidFill>
                <a:latin typeface="Consolas" panose="020B0609020204030204" pitchFamily="49" charset="0"/>
              </a:rPr>
              <a:t>  //3-Writing in the file</a:t>
            </a: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nn-NO" sz="1800">
                <a:solidFill>
                  <a:srgbClr val="0000FF"/>
                </a:solidFill>
                <a:latin typeface="Consolas" panose="020B0609020204030204" pitchFamily="49" charset="0"/>
              </a:rPr>
              <a:t>  for</a:t>
            </a:r>
            <a:r>
              <a:rPr lang="nn-NO" sz="1800">
                <a:solidFill>
                  <a:srgbClr val="000000"/>
                </a:solidFill>
                <a:latin typeface="Consolas" panose="020B0609020204030204" pitchFamily="49" charset="0"/>
              </a:rPr>
              <a:t> (</a:t>
            </a:r>
            <a:r>
              <a:rPr lang="nn-NO" sz="1800">
                <a:solidFill>
                  <a:srgbClr val="0000FF"/>
                </a:solidFill>
                <a:latin typeface="Consolas" panose="020B0609020204030204" pitchFamily="49" charset="0"/>
              </a:rPr>
              <a:t>int</a:t>
            </a:r>
            <a:r>
              <a:rPr lang="nn-NO" sz="1800">
                <a:solidFill>
                  <a:srgbClr val="000000"/>
                </a:solidFill>
                <a:latin typeface="Consolas" panose="020B0609020204030204" pitchFamily="49" charset="0"/>
              </a:rPr>
              <a:t> i = 1; i &lt;= 9; i++) {</a:t>
            </a:r>
          </a:p>
          <a:p>
            <a:pPr>
              <a:lnSpc>
                <a:spcPct val="120000"/>
              </a:lnSpc>
              <a:spcBef>
                <a:spcPts val="0"/>
              </a:spcBef>
              <a:buClr>
                <a:srgbClr val="008000"/>
              </a:buClr>
              <a:buSzPct val="100000"/>
              <a:buFont typeface="+mj-lt"/>
              <a:buAutoNum type="arabicPeriod"/>
            </a:pP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outputFile</a:t>
            </a:r>
            <a:r>
              <a:rPr lang="en-US" sz="1800">
                <a:solidFill>
                  <a:srgbClr val="000000"/>
                </a:solidFill>
                <a:latin typeface="Consolas" panose="020B0609020204030204" pitchFamily="49" charset="0"/>
              </a:rPr>
              <a:t> </a:t>
            </a:r>
            <a:r>
              <a:rPr lang="en-US" sz="1800">
                <a:solidFill>
                  <a:srgbClr val="008080"/>
                </a:solidFill>
                <a:latin typeface="Consolas" panose="020B0609020204030204" pitchFamily="49" charset="0"/>
              </a:rPr>
              <a:t>&lt;&lt;</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"User "</a:t>
            </a:r>
            <a:r>
              <a:rPr lang="en-US" sz="1800">
                <a:solidFill>
                  <a:srgbClr val="008080"/>
                </a:solidFill>
                <a:latin typeface="Consolas" panose="020B0609020204030204" pitchFamily="49" charset="0"/>
              </a:rPr>
              <a:t>&lt;&lt;</a:t>
            </a: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i</a:t>
            </a:r>
            <a:r>
              <a:rPr lang="en-US" sz="1800">
                <a:solidFill>
                  <a:srgbClr val="000000"/>
                </a:solidFill>
                <a:latin typeface="Consolas" panose="020B0609020204030204" pitchFamily="49" charset="0"/>
              </a:rPr>
              <a:t> </a:t>
            </a:r>
            <a:r>
              <a:rPr lang="en-US" sz="1800">
                <a:solidFill>
                  <a:srgbClr val="008080"/>
                </a:solidFill>
                <a:latin typeface="Consolas" panose="020B0609020204030204" pitchFamily="49" charset="0"/>
              </a:rPr>
              <a:t>&lt;&lt;</a:t>
            </a:r>
            <a:r>
              <a:rPr lang="en-US" sz="1800">
                <a:solidFill>
                  <a:srgbClr val="000000"/>
                </a:solidFill>
                <a:latin typeface="Consolas" panose="020B0609020204030204" pitchFamily="49" charset="0"/>
              </a:rPr>
              <a:t> </a:t>
            </a:r>
            <a:r>
              <a:rPr lang="en-US" sz="1800">
                <a:solidFill>
                  <a:srgbClr val="A31515"/>
                </a:solidFill>
                <a:latin typeface="Consolas" panose="020B0609020204030204" pitchFamily="49" charset="0"/>
              </a:rPr>
              <a:t>" : \n"</a:t>
            </a:r>
            <a:r>
              <a:rPr lang="en-US" sz="18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800">
                <a:solidFill>
                  <a:srgbClr val="000000"/>
                </a:solidFill>
                <a:latin typeface="Consolas" panose="020B0609020204030204" pitchFamily="49" charset="0"/>
              </a:rPr>
              <a:t>  }</a:t>
            </a:r>
          </a:p>
          <a:p>
            <a:pPr>
              <a:lnSpc>
                <a:spcPct val="120000"/>
              </a:lnSpc>
              <a:spcBef>
                <a:spcPts val="0"/>
              </a:spcBef>
              <a:buClr>
                <a:srgbClr val="008000"/>
              </a:buClr>
              <a:buSzPct val="100000"/>
              <a:buFont typeface="+mj-lt"/>
              <a:buAutoNum type="arabicPeriod"/>
            </a:pP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008000"/>
                </a:solidFill>
                <a:latin typeface="Consolas" panose="020B0609020204030204" pitchFamily="49" charset="0"/>
              </a:rPr>
              <a:t>  //4-Close the file</a:t>
            </a: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000000"/>
                </a:solidFill>
                <a:latin typeface="Consolas" panose="020B0609020204030204" pitchFamily="49" charset="0"/>
              </a:rPr>
              <a:t>  </a:t>
            </a:r>
            <a:r>
              <a:rPr lang="en-US" sz="1800" err="1">
                <a:solidFill>
                  <a:srgbClr val="000000"/>
                </a:solidFill>
                <a:latin typeface="Consolas" panose="020B0609020204030204" pitchFamily="49" charset="0"/>
              </a:rPr>
              <a:t>outputFile.close</a:t>
            </a:r>
            <a:r>
              <a:rPr lang="en-US" sz="18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endParaRPr lang="en-US" sz="18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800">
                <a:solidFill>
                  <a:srgbClr val="0000FF"/>
                </a:solidFill>
                <a:latin typeface="Consolas" panose="020B0609020204030204" pitchFamily="49" charset="0"/>
              </a:rPr>
              <a:t>  return</a:t>
            </a:r>
            <a:r>
              <a:rPr lang="en-US" sz="1800">
                <a:solidFill>
                  <a:srgbClr val="000000"/>
                </a:solidFill>
                <a:latin typeface="Consolas" panose="020B0609020204030204" pitchFamily="49" charset="0"/>
              </a:rPr>
              <a:t> 0;</a:t>
            </a:r>
          </a:p>
          <a:p>
            <a:pPr>
              <a:lnSpc>
                <a:spcPct val="120000"/>
              </a:lnSpc>
              <a:spcBef>
                <a:spcPts val="0"/>
              </a:spcBef>
              <a:buClr>
                <a:srgbClr val="008000"/>
              </a:buClr>
              <a:buSzPct val="100000"/>
              <a:buFont typeface="+mj-lt"/>
              <a:buAutoNum type="arabicPeriod"/>
            </a:pPr>
            <a:r>
              <a:rPr lang="en-US" sz="1800">
                <a:solidFill>
                  <a:srgbClr val="000000"/>
                </a:solidFill>
                <a:latin typeface="Consolas" panose="020B0609020204030204" pitchFamily="49" charset="0"/>
              </a:rPr>
              <a:t>}</a:t>
            </a:r>
          </a:p>
        </p:txBody>
      </p:sp>
      <p:pic>
        <p:nvPicPr>
          <p:cNvPr id="7" name="Picture 6">
            <a:extLst>
              <a:ext uri="{FF2B5EF4-FFF2-40B4-BE49-F238E27FC236}">
                <a16:creationId xmlns:a16="http://schemas.microsoft.com/office/drawing/2014/main" id="{CDF0B575-E803-4E89-BB6F-4D12C730FAFA}"/>
              </a:ext>
            </a:extLst>
          </p:cNvPr>
          <p:cNvPicPr>
            <a:picLocks noChangeAspect="1"/>
          </p:cNvPicPr>
          <p:nvPr/>
        </p:nvPicPr>
        <p:blipFill>
          <a:blip r:embed="rId2"/>
          <a:stretch>
            <a:fillRect/>
          </a:stretch>
        </p:blipFill>
        <p:spPr>
          <a:xfrm>
            <a:off x="6159494" y="2971800"/>
            <a:ext cx="2851717" cy="2565400"/>
          </a:xfrm>
          <a:prstGeom prst="rect">
            <a:avLst/>
          </a:prstGeom>
          <a:ln>
            <a:solidFill>
              <a:srgbClr val="008000"/>
            </a:solidFill>
          </a:ln>
        </p:spPr>
      </p:pic>
      <p:sp>
        <p:nvSpPr>
          <p:cNvPr id="8" name="Oval 7">
            <a:extLst>
              <a:ext uri="{FF2B5EF4-FFF2-40B4-BE49-F238E27FC236}">
                <a16:creationId xmlns:a16="http://schemas.microsoft.com/office/drawing/2014/main" id="{C5921EB9-BEF6-48F1-8ADC-71240BE65DD3}"/>
              </a:ext>
            </a:extLst>
          </p:cNvPr>
          <p:cNvSpPr/>
          <p:nvPr/>
        </p:nvSpPr>
        <p:spPr>
          <a:xfrm>
            <a:off x="6709052" y="1373909"/>
            <a:ext cx="1752600" cy="558800"/>
          </a:xfrm>
          <a:prstGeom prst="ellipse">
            <a:avLst/>
          </a:prstGeom>
          <a:ln>
            <a:solidFill>
              <a:srgbClr val="008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err="1">
                <a:solidFill>
                  <a:srgbClr val="003399"/>
                </a:solidFill>
                <a:latin typeface="Consolas" panose="020B0609020204030204" pitchFamily="49" charset="0"/>
              </a:rPr>
              <a:t>outputFile</a:t>
            </a:r>
            <a:endParaRPr lang="en-US" sz="600" b="1">
              <a:solidFill>
                <a:srgbClr val="003399"/>
              </a:solidFill>
            </a:endParaRPr>
          </a:p>
        </p:txBody>
      </p:sp>
      <p:cxnSp>
        <p:nvCxnSpPr>
          <p:cNvPr id="10" name="Straight Arrow Connector 9">
            <a:extLst>
              <a:ext uri="{FF2B5EF4-FFF2-40B4-BE49-F238E27FC236}">
                <a16:creationId xmlns:a16="http://schemas.microsoft.com/office/drawing/2014/main" id="{C40F5CCC-E9C3-4BBE-AF44-382DEAF8EA44}"/>
              </a:ext>
            </a:extLst>
          </p:cNvPr>
          <p:cNvCxnSpPr>
            <a:cxnSpLocks/>
            <a:stCxn id="8" idx="4"/>
            <a:endCxn id="7" idx="0"/>
          </p:cNvCxnSpPr>
          <p:nvPr/>
        </p:nvCxnSpPr>
        <p:spPr>
          <a:xfrm>
            <a:off x="7585352" y="1932709"/>
            <a:ext cx="1" cy="1039091"/>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C6A1E3C-D11E-40C9-90C8-4794C67F3821}"/>
              </a:ext>
            </a:extLst>
          </p:cNvPr>
          <p:cNvSpPr txBox="1"/>
          <p:nvPr/>
        </p:nvSpPr>
        <p:spPr>
          <a:xfrm>
            <a:off x="6370647" y="1422476"/>
            <a:ext cx="338554" cy="461665"/>
          </a:xfrm>
          <a:prstGeom prst="rect">
            <a:avLst/>
          </a:prstGeom>
          <a:noFill/>
        </p:spPr>
        <p:txBody>
          <a:bodyPr wrap="none" rtlCol="0">
            <a:spAutoFit/>
          </a:bodyPr>
          <a:lstStyle/>
          <a:p>
            <a:r>
              <a:rPr lang="en-US" b="1">
                <a:solidFill>
                  <a:srgbClr val="008000"/>
                </a:solidFill>
                <a:latin typeface="Times New Roman" panose="02020603050405020304" pitchFamily="18" charset="0"/>
                <a:cs typeface="Times New Roman" panose="02020603050405020304" pitchFamily="18" charset="0"/>
              </a:rPr>
              <a:t>1</a:t>
            </a:r>
          </a:p>
        </p:txBody>
      </p:sp>
      <p:sp>
        <p:nvSpPr>
          <p:cNvPr id="18" name="TextBox 17">
            <a:extLst>
              <a:ext uri="{FF2B5EF4-FFF2-40B4-BE49-F238E27FC236}">
                <a16:creationId xmlns:a16="http://schemas.microsoft.com/office/drawing/2014/main" id="{2DD2AD53-5B53-4116-9D2F-ED076B6BBA8A}"/>
              </a:ext>
            </a:extLst>
          </p:cNvPr>
          <p:cNvSpPr txBox="1"/>
          <p:nvPr/>
        </p:nvSpPr>
        <p:spPr>
          <a:xfrm>
            <a:off x="7301620" y="2221421"/>
            <a:ext cx="352982" cy="461665"/>
          </a:xfrm>
          <a:prstGeom prst="rect">
            <a:avLst/>
          </a:prstGeom>
          <a:noFill/>
        </p:spPr>
        <p:txBody>
          <a:bodyPr wrap="square" rtlCol="0">
            <a:spAutoFit/>
          </a:bodyPr>
          <a:lstStyle/>
          <a:p>
            <a:r>
              <a:rPr lang="en-US" b="1">
                <a:solidFill>
                  <a:srgbClr val="008000"/>
                </a:solidFill>
                <a:latin typeface="Times New Roman" panose="02020603050405020304" pitchFamily="18" charset="0"/>
                <a:cs typeface="Times New Roman" panose="02020603050405020304" pitchFamily="18" charset="0"/>
              </a:rPr>
              <a:t>2</a:t>
            </a:r>
          </a:p>
        </p:txBody>
      </p:sp>
      <p:sp>
        <p:nvSpPr>
          <p:cNvPr id="19" name="TextBox 18">
            <a:extLst>
              <a:ext uri="{FF2B5EF4-FFF2-40B4-BE49-F238E27FC236}">
                <a16:creationId xmlns:a16="http://schemas.microsoft.com/office/drawing/2014/main" id="{7636D64C-4639-45D2-A0D1-9079F692993B}"/>
              </a:ext>
            </a:extLst>
          </p:cNvPr>
          <p:cNvSpPr txBox="1"/>
          <p:nvPr/>
        </p:nvSpPr>
        <p:spPr>
          <a:xfrm>
            <a:off x="5605046" y="4267200"/>
            <a:ext cx="338554" cy="461665"/>
          </a:xfrm>
          <a:prstGeom prst="rect">
            <a:avLst/>
          </a:prstGeom>
          <a:noFill/>
        </p:spPr>
        <p:txBody>
          <a:bodyPr wrap="none" rtlCol="0">
            <a:spAutoFit/>
          </a:bodyPr>
          <a:lstStyle/>
          <a:p>
            <a:r>
              <a:rPr lang="en-US" b="1">
                <a:solidFill>
                  <a:srgbClr val="008000"/>
                </a:solidFill>
                <a:latin typeface="Times New Roman" panose="02020603050405020304" pitchFamily="18" charset="0"/>
                <a:cs typeface="Times New Roman" panose="02020603050405020304" pitchFamily="18" charset="0"/>
              </a:rPr>
              <a:t>3</a:t>
            </a:r>
          </a:p>
        </p:txBody>
      </p:sp>
      <p:sp>
        <p:nvSpPr>
          <p:cNvPr id="20" name="TextBox 19">
            <a:extLst>
              <a:ext uri="{FF2B5EF4-FFF2-40B4-BE49-F238E27FC236}">
                <a16:creationId xmlns:a16="http://schemas.microsoft.com/office/drawing/2014/main" id="{B626CFDF-6D36-4471-BAD0-3BFF1CC5ECFE}"/>
              </a:ext>
            </a:extLst>
          </p:cNvPr>
          <p:cNvSpPr txBox="1"/>
          <p:nvPr/>
        </p:nvSpPr>
        <p:spPr>
          <a:xfrm>
            <a:off x="8546970" y="2484735"/>
            <a:ext cx="338554" cy="461665"/>
          </a:xfrm>
          <a:prstGeom prst="rect">
            <a:avLst/>
          </a:prstGeom>
          <a:ln>
            <a:solidFill>
              <a:srgbClr val="008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b="1">
                <a:solidFill>
                  <a:srgbClr val="008000"/>
                </a:solidFill>
                <a:latin typeface="Times New Roman" panose="02020603050405020304" pitchFamily="18" charset="0"/>
                <a:cs typeface="Times New Roman" panose="02020603050405020304" pitchFamily="18" charset="0"/>
              </a:rPr>
              <a:t>4</a:t>
            </a:r>
          </a:p>
        </p:txBody>
      </p:sp>
      <p:sp>
        <p:nvSpPr>
          <p:cNvPr id="21" name="Oval 20">
            <a:extLst>
              <a:ext uri="{FF2B5EF4-FFF2-40B4-BE49-F238E27FC236}">
                <a16:creationId xmlns:a16="http://schemas.microsoft.com/office/drawing/2014/main" id="{CA9A8231-71FB-4783-8A23-182883A5E9BB}"/>
              </a:ext>
            </a:extLst>
          </p:cNvPr>
          <p:cNvSpPr/>
          <p:nvPr/>
        </p:nvSpPr>
        <p:spPr>
          <a:xfrm>
            <a:off x="8564276" y="2971800"/>
            <a:ext cx="351124" cy="330200"/>
          </a:xfrm>
          <a:prstGeom prst="ellipse">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Left Brace 21">
            <a:extLst>
              <a:ext uri="{FF2B5EF4-FFF2-40B4-BE49-F238E27FC236}">
                <a16:creationId xmlns:a16="http://schemas.microsoft.com/office/drawing/2014/main" id="{FADDA022-4645-40B6-9B20-C82D2BDE72B8}"/>
              </a:ext>
            </a:extLst>
          </p:cNvPr>
          <p:cNvSpPr/>
          <p:nvPr/>
        </p:nvSpPr>
        <p:spPr>
          <a:xfrm>
            <a:off x="5867400" y="3657600"/>
            <a:ext cx="381000" cy="1733974"/>
          </a:xfrm>
          <a:prstGeom prst="leftBrace">
            <a:avLst/>
          </a:prstGeom>
          <a:ln w="28575">
            <a:solidFill>
              <a:srgbClr val="008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lide Number Placeholder 3">
            <a:extLst>
              <a:ext uri="{FF2B5EF4-FFF2-40B4-BE49-F238E27FC236}">
                <a16:creationId xmlns:a16="http://schemas.microsoft.com/office/drawing/2014/main" id="{F65D3D35-F1F1-433F-A1D8-DA09EE4E5A20}"/>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44</a:t>
            </a:fld>
            <a:endParaRPr lang="en-US">
              <a:solidFill>
                <a:srgbClr val="000099"/>
              </a:solidFill>
            </a:endParaRPr>
          </a:p>
        </p:txBody>
      </p:sp>
    </p:spTree>
    <p:extLst>
      <p:ext uri="{BB962C8B-B14F-4D97-AF65-F5344CB8AC3E}">
        <p14:creationId xmlns:p14="http://schemas.microsoft.com/office/powerpoint/2010/main" val="3152664948"/>
      </p:ext>
    </p:extLst>
  </p:cSld>
  <p:clrMapOvr>
    <a:masterClrMapping/>
  </p:clrMapOvr>
  <p:transition>
    <p:zoom dir="in"/>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mj-lt"/>
                <a:cs typeface="+mj-lt"/>
              </a:rPr>
              <a:t>Program 14 : Writing to files</a:t>
            </a:r>
          </a:p>
          <a:p>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lnSpc>
                <a:spcPct val="120000"/>
              </a:lnSpc>
              <a:spcBef>
                <a:spcPts val="0"/>
              </a:spcBef>
              <a:buClr>
                <a:srgbClr val="008000"/>
              </a:buClr>
              <a:buSzPct val="100000"/>
              <a:buFont typeface="+mj-lt"/>
              <a:buAutoNum type="arabicPeriod" startAt="6"/>
            </a:pPr>
            <a:r>
              <a:rPr lang="en-US" sz="1400" err="1">
                <a:solidFill>
                  <a:srgbClr val="2B91AF"/>
                </a:solidFill>
                <a:highlight>
                  <a:srgbClr val="FFFFFF"/>
                </a:highlight>
                <a:latin typeface="Consolas" panose="020B0609020204030204" pitchFamily="49" charset="0"/>
              </a:rPr>
              <a:t>ofstream</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outputFile</a:t>
            </a:r>
            <a:r>
              <a:rPr lang="en-US" sz="1400">
                <a:solidFill>
                  <a:srgbClr val="000000"/>
                </a:solidFill>
                <a:highlight>
                  <a:srgbClr val="FFFFFF"/>
                </a:highlight>
                <a:latin typeface="Consolas" panose="020B0609020204030204" pitchFamily="49" charset="0"/>
              </a:rPr>
              <a:t>; 				</a:t>
            </a:r>
            <a:r>
              <a:rPr lang="en-US" sz="1400">
                <a:solidFill>
                  <a:srgbClr val="008000"/>
                </a:solidFill>
                <a:latin typeface="Consolas" panose="020B0609020204030204" pitchFamily="49" charset="0"/>
              </a:rPr>
              <a:t>1-Define</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startAt="8"/>
            </a:pPr>
            <a:r>
              <a:rPr lang="en-US" sz="1400" err="1">
                <a:solidFill>
                  <a:srgbClr val="000000"/>
                </a:solidFill>
                <a:latin typeface="Consolas" panose="020B0609020204030204" pitchFamily="49" charset="0"/>
              </a:rPr>
              <a:t>outputFile.open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"file1test.txt"</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2-Open</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startAt="11"/>
            </a:pPr>
            <a:r>
              <a:rPr lang="en-US" sz="1400" err="1">
                <a:solidFill>
                  <a:srgbClr val="000000"/>
                </a:solidFill>
                <a:latin typeface="Consolas" panose="020B0609020204030204" pitchFamily="49" charset="0"/>
              </a:rPr>
              <a:t>outputFile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"User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 \n"</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3-Write (access)</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startAt="14"/>
            </a:pPr>
            <a:r>
              <a:rPr lang="en-US" sz="1400" err="1">
                <a:solidFill>
                  <a:srgbClr val="000000"/>
                </a:solidFill>
                <a:highlight>
                  <a:srgbClr val="FFFFFF"/>
                </a:highlight>
                <a:latin typeface="Consolas" panose="020B0609020204030204" pitchFamily="49" charset="0"/>
              </a:rPr>
              <a:t>outputFile.close</a:t>
            </a:r>
            <a:r>
              <a:rPr lang="en-US" sz="1400">
                <a:solidFill>
                  <a:srgbClr val="000000"/>
                </a:solidFill>
                <a:highlight>
                  <a:srgbClr val="FFFFFF"/>
                </a:highlight>
                <a:latin typeface="Consolas" panose="020B0609020204030204" pitchFamily="49" charset="0"/>
              </a:rPr>
              <a:t>();					</a:t>
            </a:r>
            <a:r>
              <a:rPr lang="en-US" sz="1400">
                <a:solidFill>
                  <a:srgbClr val="008000"/>
                </a:solidFill>
                <a:latin typeface="Consolas" panose="020B0609020204030204" pitchFamily="49" charset="0"/>
              </a:rPr>
              <a:t>4-Close</a:t>
            </a:r>
            <a:endParaRPr lang="en-US" sz="1400">
              <a:solidFill>
                <a:srgbClr val="000000"/>
              </a:solidFill>
              <a:highlight>
                <a:srgbClr val="FFFFFF"/>
              </a:highlight>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871365"/>
            <a:ext cx="7837045" cy="30722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lnSpc>
                <a:spcPct val="110000"/>
              </a:lnSpc>
              <a:spcBef>
                <a:spcPts val="0"/>
              </a:spcBef>
            </a:pPr>
            <a:r>
              <a:rPr lang="en-US"/>
              <a:t>In general, accessing any file requires 4 main steps. </a:t>
            </a:r>
          </a:p>
          <a:p>
            <a:pPr lvl="2" algn="just">
              <a:lnSpc>
                <a:spcPct val="110000"/>
              </a:lnSpc>
              <a:spcBef>
                <a:spcPts val="0"/>
              </a:spcBef>
            </a:pPr>
            <a:r>
              <a:rPr lang="en-US" b="1" u="sng"/>
              <a:t>Step 1</a:t>
            </a:r>
            <a:r>
              <a:rPr lang="en-US"/>
              <a:t>: Defining the object that is going to be used for accessing the file system. </a:t>
            </a:r>
          </a:p>
          <a:p>
            <a:pPr lvl="2" algn="just">
              <a:lnSpc>
                <a:spcPct val="110000"/>
              </a:lnSpc>
              <a:spcBef>
                <a:spcPts val="0"/>
              </a:spcBef>
            </a:pPr>
            <a:r>
              <a:rPr lang="en-US" b="1" u="sng"/>
              <a:t>Step 2</a:t>
            </a:r>
            <a:r>
              <a:rPr lang="en-US"/>
              <a:t>: Opening a specific file for writing if it is existing in the file system, Otherwise it creates the file and opens it for writing. </a:t>
            </a:r>
          </a:p>
          <a:p>
            <a:pPr lvl="2" algn="just">
              <a:lnSpc>
                <a:spcPct val="110000"/>
              </a:lnSpc>
              <a:spcBef>
                <a:spcPts val="0"/>
              </a:spcBef>
            </a:pPr>
            <a:r>
              <a:rPr lang="en-US" b="1" u="sng"/>
              <a:t>Step 3</a:t>
            </a:r>
            <a:r>
              <a:rPr lang="en-US"/>
              <a:t>: Lines 11 uses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write a text in the file “</a:t>
            </a:r>
            <a:r>
              <a:rPr lang="en-US" sz="1400">
                <a:solidFill>
                  <a:srgbClr val="A31515"/>
                </a:solidFill>
                <a:latin typeface="Consolas" panose="020B0609020204030204" pitchFamily="49" charset="0"/>
              </a:rPr>
              <a:t>file1test</a:t>
            </a:r>
            <a:r>
              <a:rPr lang="en-US">
                <a:solidFill>
                  <a:srgbClr val="A31515"/>
                </a:solidFill>
                <a:highlight>
                  <a:srgbClr val="FFFFFF"/>
                </a:highlight>
                <a:latin typeface="Consolas" panose="020B0609020204030204" pitchFamily="49" charset="0"/>
              </a:rPr>
              <a:t>.txt</a:t>
            </a:r>
            <a:r>
              <a:rPr lang="en-US"/>
              <a:t>”.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uses the stream insertion operator (</a:t>
            </a:r>
            <a:r>
              <a:rPr lang="en-US" b="1">
                <a:solidFill>
                  <a:srgbClr val="000099"/>
                </a:solidFill>
              </a:rPr>
              <a:t>&lt;&lt;</a:t>
            </a:r>
            <a:r>
              <a:rPr lang="en-US"/>
              <a:t>) to write text in the file. C++ uses the same syntax to write data in the command prompt and the file. The term “</a:t>
            </a:r>
            <a:r>
              <a:rPr lang="en-US" err="1">
                <a:solidFill>
                  <a:srgbClr val="000000"/>
                </a:solidFill>
                <a:highlight>
                  <a:srgbClr val="FFFFFF"/>
                </a:highlight>
                <a:latin typeface="Consolas" panose="020B0609020204030204" pitchFamily="49" charset="0"/>
              </a:rPr>
              <a:t>cout</a:t>
            </a:r>
            <a:r>
              <a:rPr lang="en-US"/>
              <a:t>” is replaced by the object name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write on the file instead of the command prompt. Each string that was written to the file ends with a newline escape sequence (</a:t>
            </a:r>
            <a:r>
              <a:rPr lang="en-US" b="1" spc="10">
                <a:solidFill>
                  <a:srgbClr val="000099"/>
                </a:solidFill>
              </a:rPr>
              <a:t>\</a:t>
            </a:r>
            <a:r>
              <a:rPr lang="en-US" b="1">
                <a:solidFill>
                  <a:srgbClr val="000099"/>
                </a:solidFill>
              </a:rPr>
              <a:t>n</a:t>
            </a:r>
            <a:r>
              <a:rPr lang="en-US"/>
              <a:t>).</a:t>
            </a:r>
          </a:p>
          <a:p>
            <a:pPr lvl="2" algn="just">
              <a:lnSpc>
                <a:spcPct val="110000"/>
              </a:lnSpc>
              <a:spcBef>
                <a:spcPts val="0"/>
              </a:spcBef>
            </a:pPr>
            <a:r>
              <a:rPr lang="en-US" b="1" u="sng"/>
              <a:t>Step 4</a:t>
            </a:r>
            <a:r>
              <a:rPr lang="en-US"/>
              <a:t>: Line 14 uses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close the access to the file. Closing a file causes any unsaved data that may still be held in a buffer to be saved to its file. This frees unnecessary  resources for better performance, like removing the buffered file contents that is allocated in the memory.</a:t>
            </a:r>
          </a:p>
        </p:txBody>
      </p:sp>
      <p:pic>
        <p:nvPicPr>
          <p:cNvPr id="9" name="Picture 8">
            <a:extLst>
              <a:ext uri="{FF2B5EF4-FFF2-40B4-BE49-F238E27FC236}">
                <a16:creationId xmlns:a16="http://schemas.microsoft.com/office/drawing/2014/main" id="{CC8FEA7F-176C-4989-B631-2648C4393118}"/>
              </a:ext>
            </a:extLst>
          </p:cNvPr>
          <p:cNvPicPr>
            <a:picLocks noChangeAspect="1"/>
          </p:cNvPicPr>
          <p:nvPr/>
        </p:nvPicPr>
        <p:blipFill>
          <a:blip r:embed="rId2"/>
          <a:stretch>
            <a:fillRect/>
          </a:stretch>
        </p:blipFill>
        <p:spPr>
          <a:xfrm>
            <a:off x="7017136" y="125103"/>
            <a:ext cx="2006781" cy="2313297"/>
          </a:xfrm>
          <a:prstGeom prst="rect">
            <a:avLst/>
          </a:prstGeom>
          <a:ln>
            <a:solidFill>
              <a:srgbClr val="008000"/>
            </a:solidFill>
          </a:ln>
        </p:spPr>
      </p:pic>
      <p:sp>
        <p:nvSpPr>
          <p:cNvPr id="8" name="Slide Number Placeholder 3">
            <a:extLst>
              <a:ext uri="{FF2B5EF4-FFF2-40B4-BE49-F238E27FC236}">
                <a16:creationId xmlns:a16="http://schemas.microsoft.com/office/drawing/2014/main" id="{8A347F3C-F814-4CDA-B550-669899A50B18}"/>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45</a:t>
            </a:fld>
            <a:endParaRPr lang="en-US">
              <a:solidFill>
                <a:srgbClr val="000099"/>
              </a:solidFill>
            </a:endParaRPr>
          </a:p>
        </p:txBody>
      </p:sp>
    </p:spTree>
    <p:extLst>
      <p:ext uri="{BB962C8B-B14F-4D97-AF65-F5344CB8AC3E}">
        <p14:creationId xmlns:p14="http://schemas.microsoft.com/office/powerpoint/2010/main" val="3858850090"/>
      </p:ext>
    </p:extLst>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15 : Reading from files</a:t>
            </a:r>
          </a:p>
          <a:p>
            <a:endParaRPr lang="en-US" dirty="0"/>
          </a:p>
        </p:txBody>
      </p:sp>
      <p:sp>
        <p:nvSpPr>
          <p:cNvPr id="3" name="Content Placeholder 2"/>
          <p:cNvSpPr>
            <a:spLocks noGrp="1"/>
          </p:cNvSpPr>
          <p:nvPr>
            <p:ph idx="1"/>
          </p:nvPr>
        </p:nvSpPr>
        <p:spPr>
          <a:xfrm>
            <a:off x="609600" y="1981200"/>
            <a:ext cx="8410576" cy="4724400"/>
          </a:xfrm>
        </p:spPr>
        <p:txBody>
          <a:bodyPr>
            <a:noAutofit/>
          </a:bodyPr>
          <a:lstStyle/>
          <a:p>
            <a:pPr>
              <a:lnSpc>
                <a:spcPct val="120000"/>
              </a:lnSpc>
              <a:spcBef>
                <a:spcPts val="0"/>
              </a:spcBef>
              <a:buClr>
                <a:srgbClr val="008000"/>
              </a:buClr>
              <a:buSzPct val="100000"/>
              <a:buFont typeface="+mj-lt"/>
              <a:buAutoNum type="arabicPeriod"/>
            </a:pPr>
            <a:r>
              <a:rPr lang="en-US" sz="1200">
                <a:solidFill>
                  <a:srgbClr val="808080"/>
                </a:solidFill>
                <a:latin typeface="Consolas" panose="020B0609020204030204" pitchFamily="49" charset="0"/>
              </a:rPr>
              <a:t>#include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&lt;iostream&gt;</a:t>
            </a:r>
            <a:endParaRPr lang="en-US" sz="12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200">
                <a:solidFill>
                  <a:srgbClr val="808080"/>
                </a:solidFill>
                <a:latin typeface="Consolas" panose="020B0609020204030204" pitchFamily="49" charset="0"/>
              </a:rPr>
              <a:t>#include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&lt;string&gt;</a:t>
            </a:r>
            <a:endParaRPr lang="en-US" sz="12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200">
                <a:solidFill>
                  <a:srgbClr val="808080"/>
                </a:solidFill>
                <a:latin typeface="Consolas" panose="020B0609020204030204" pitchFamily="49" charset="0"/>
              </a:rPr>
              <a:t>#include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&lt;</a:t>
            </a:r>
            <a:r>
              <a:rPr lang="en-US" sz="1200" err="1">
                <a:solidFill>
                  <a:srgbClr val="A31515"/>
                </a:solidFill>
                <a:latin typeface="Consolas" panose="020B0609020204030204" pitchFamily="49" charset="0"/>
              </a:rPr>
              <a:t>fstream</a:t>
            </a:r>
            <a:r>
              <a:rPr lang="en-US" sz="1200">
                <a:solidFill>
                  <a:srgbClr val="A31515"/>
                </a:solidFill>
                <a:latin typeface="Consolas" panose="020B0609020204030204" pitchFamily="49" charset="0"/>
              </a:rPr>
              <a:t>&gt;</a:t>
            </a:r>
            <a:endParaRPr lang="en-US" sz="12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using</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namespace</a:t>
            </a:r>
            <a:r>
              <a:rPr lang="en-US" sz="1200">
                <a:solidFill>
                  <a:srgbClr val="000000"/>
                </a:solidFill>
                <a:latin typeface="Consolas" panose="020B0609020204030204" pitchFamily="49" charset="0"/>
              </a:rPr>
              <a:t> std;</a:t>
            </a:r>
          </a:p>
          <a:p>
            <a:pPr>
              <a:lnSpc>
                <a:spcPct val="120000"/>
              </a:lnSpc>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int</a:t>
            </a:r>
            <a:r>
              <a:rPr lang="en-US" sz="1200">
                <a:solidFill>
                  <a:srgbClr val="000000"/>
                </a:solidFill>
                <a:latin typeface="Consolas" panose="020B0609020204030204" pitchFamily="49" charset="0"/>
              </a:rPr>
              <a:t> main() {</a:t>
            </a:r>
          </a:p>
          <a:p>
            <a:pPr>
              <a:lnSpc>
                <a:spcPct val="120000"/>
              </a:lnSpc>
              <a:spcBef>
                <a:spcPts val="0"/>
              </a:spcBef>
              <a:buClr>
                <a:srgbClr val="008000"/>
              </a:buClr>
              <a:buSzPct val="100000"/>
              <a:buFont typeface="+mj-lt"/>
              <a:buAutoNum type="arabicPeriod"/>
            </a:pPr>
            <a:r>
              <a:rPr lang="en-US" sz="1200">
                <a:solidFill>
                  <a:srgbClr val="2B91AF"/>
                </a:solidFill>
                <a:latin typeface="Consolas" panose="020B0609020204030204" pitchFamily="49" charset="0"/>
              </a:rPr>
              <a:t>  </a:t>
            </a:r>
            <a:r>
              <a:rPr lang="en-US" sz="1200" err="1">
                <a:solidFill>
                  <a:srgbClr val="2B91AF"/>
                </a:solidFill>
                <a:latin typeface="Consolas" panose="020B0609020204030204" pitchFamily="49" charset="0"/>
              </a:rPr>
              <a:t>ifstream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inputFile</a:t>
            </a:r>
            <a:r>
              <a:rPr lang="en-US" sz="1200">
                <a:solidFill>
                  <a:srgbClr val="000000"/>
                </a:solidFill>
                <a:latin typeface="Consolas" panose="020B0609020204030204" pitchFamily="49" charset="0"/>
              </a:rPr>
              <a:t>;</a:t>
            </a:r>
            <a:r>
              <a:rPr lang="en-US" sz="1200">
                <a:solidFill>
                  <a:srgbClr val="008000"/>
                </a:solidFill>
                <a:latin typeface="Consolas" panose="020B0609020204030204" pitchFamily="49" charset="0"/>
              </a:rPr>
              <a:t>//For reading</a:t>
            </a:r>
            <a:endParaRPr lang="en-US" sz="12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inputFile.open</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"file2test.txt"</a:t>
            </a:r>
            <a:r>
              <a:rPr lang="en-US" sz="12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r>
              <a:rPr lang="nn-NO" sz="1200">
                <a:solidFill>
                  <a:srgbClr val="0000FF"/>
                </a:solidFill>
                <a:latin typeface="Consolas" panose="020B0609020204030204" pitchFamily="49" charset="0"/>
              </a:rPr>
              <a:t>  </a:t>
            </a:r>
          </a:p>
          <a:p>
            <a:pPr>
              <a:lnSpc>
                <a:spcPct val="120000"/>
              </a:lnSpc>
              <a:spcBef>
                <a:spcPts val="0"/>
              </a:spcBef>
              <a:buClr>
                <a:srgbClr val="008000"/>
              </a:buClr>
              <a:buSzPct val="100000"/>
              <a:buFont typeface="+mj-lt"/>
              <a:buAutoNum type="arabicPeriod"/>
            </a:pPr>
            <a:r>
              <a:rPr lang="nn-NO" sz="1200">
                <a:solidFill>
                  <a:srgbClr val="0000FF"/>
                </a:solidFill>
                <a:latin typeface="Consolas" panose="020B0609020204030204" pitchFamily="49" charset="0"/>
              </a:rPr>
              <a:t>  for</a:t>
            </a:r>
            <a:r>
              <a:rPr lang="nn-NO" sz="1200">
                <a:solidFill>
                  <a:srgbClr val="000000"/>
                </a:solidFill>
                <a:latin typeface="Consolas" panose="020B0609020204030204" pitchFamily="49" charset="0"/>
              </a:rPr>
              <a:t> (</a:t>
            </a:r>
            <a:r>
              <a:rPr lang="nn-NO" sz="1200">
                <a:solidFill>
                  <a:srgbClr val="0000FF"/>
                </a:solidFill>
                <a:latin typeface="Consolas" panose="020B0609020204030204" pitchFamily="49" charset="0"/>
              </a:rPr>
              <a:t>int</a:t>
            </a:r>
            <a:r>
              <a:rPr lang="nn-NO" sz="1200">
                <a:solidFill>
                  <a:srgbClr val="000000"/>
                </a:solidFill>
                <a:latin typeface="Consolas" panose="020B0609020204030204" pitchFamily="49" charset="0"/>
              </a:rPr>
              <a:t> i = 1; i &lt;= 9; i++) {</a:t>
            </a:r>
          </a:p>
          <a:p>
            <a:pPr>
              <a:lnSpc>
                <a:spcPct val="120000"/>
              </a:lnSpc>
              <a:spcBef>
                <a:spcPts val="0"/>
              </a:spcBef>
              <a:buClr>
                <a:srgbClr val="008000"/>
              </a:buClr>
              <a:buSzPct val="100000"/>
              <a:buFont typeface="+mj-lt"/>
              <a:buAutoNum type="arabicPeriod"/>
            </a:pPr>
            <a:r>
              <a:rPr lang="en-US" sz="1200">
                <a:solidFill>
                  <a:srgbClr val="2B91AF"/>
                </a:solidFill>
                <a:latin typeface="Consolas" panose="020B0609020204030204" pitchFamily="49" charset="0"/>
              </a:rPr>
              <a:t>    string</a:t>
            </a:r>
            <a:r>
              <a:rPr lang="en-US" sz="1200">
                <a:solidFill>
                  <a:srgbClr val="000000"/>
                </a:solidFill>
                <a:latin typeface="Consolas" panose="020B0609020204030204" pitchFamily="49" charset="0"/>
              </a:rPr>
              <a:t> temp, name;</a:t>
            </a:r>
          </a:p>
          <a:p>
            <a:pPr>
              <a:lnSpc>
                <a:spcPct val="120000"/>
              </a:lnSpc>
              <a:spcBef>
                <a:spcPts val="0"/>
              </a:spcBef>
              <a:buClr>
                <a:srgbClr val="008000"/>
              </a:buClr>
              <a:buSzPct val="100000"/>
              <a:buFont typeface="+mj-lt"/>
              <a:buAutoNum type="arabicPeriod"/>
            </a:pPr>
            <a:r>
              <a:rPr lang="en-US" sz="1200">
                <a:solidFill>
                  <a:srgbClr val="008000"/>
                </a:solidFill>
                <a:latin typeface="Consolas" panose="020B0609020204030204" pitchFamily="49" charset="0"/>
              </a:rPr>
              <a:t>    //input1File &gt;&gt; temp; // do not work correct, because of the space</a:t>
            </a:r>
            <a:endParaRPr lang="en-US" sz="12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getline</a:t>
            </a:r>
            <a:r>
              <a:rPr lang="en-US" sz="1200">
                <a:solidFill>
                  <a:srgbClr val="000000"/>
                </a:solidFill>
                <a:latin typeface="Consolas" panose="020B0609020204030204" pitchFamily="49" charset="0"/>
              </a:rPr>
              <a:t>(</a:t>
            </a:r>
            <a:r>
              <a:rPr lang="en-US" sz="1200" err="1">
                <a:solidFill>
                  <a:srgbClr val="000000"/>
                </a:solidFill>
                <a:latin typeface="Consolas" panose="020B0609020204030204" pitchFamily="49" charset="0"/>
              </a:rPr>
              <a:t>inputFile</a:t>
            </a:r>
            <a:r>
              <a:rPr lang="en-US" sz="1200">
                <a:solidFill>
                  <a:srgbClr val="000000"/>
                </a:solidFill>
                <a:latin typeface="Consolas" panose="020B0609020204030204" pitchFamily="49" charset="0"/>
              </a:rPr>
              <a:t>, temp);</a:t>
            </a:r>
          </a:p>
          <a:p>
            <a:pPr>
              <a:lnSpc>
                <a:spcPct val="120000"/>
              </a:lnSpc>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    int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nameStart</a:t>
            </a:r>
            <a:r>
              <a:rPr lang="en-US" sz="1200">
                <a:solidFill>
                  <a:srgbClr val="000000"/>
                </a:solidFill>
                <a:latin typeface="Consolas" panose="020B0609020204030204" pitchFamily="49" charset="0"/>
              </a:rPr>
              <a:t> = </a:t>
            </a:r>
            <a:r>
              <a:rPr lang="en-US" sz="1200" err="1">
                <a:solidFill>
                  <a:srgbClr val="000000"/>
                </a:solidFill>
                <a:latin typeface="Consolas" panose="020B0609020204030204" pitchFamily="49" charset="0"/>
              </a:rPr>
              <a:t>temp.find</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a:t>
            </a:r>
            <a:r>
              <a:rPr lang="en-US" sz="1200">
                <a:solidFill>
                  <a:srgbClr val="000000"/>
                </a:solidFill>
                <a:latin typeface="Consolas" panose="020B0609020204030204" pitchFamily="49" charset="0"/>
              </a:rPr>
              <a:t>)+2;</a:t>
            </a:r>
          </a:p>
          <a:p>
            <a:pPr>
              <a:lnSpc>
                <a:spcPct val="120000"/>
              </a:lnSpc>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    int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nameLength</a:t>
            </a:r>
            <a:r>
              <a:rPr lang="en-US" sz="1200">
                <a:solidFill>
                  <a:srgbClr val="000000"/>
                </a:solidFill>
                <a:latin typeface="Consolas" panose="020B0609020204030204" pitchFamily="49" charset="0"/>
              </a:rPr>
              <a:t> = </a:t>
            </a:r>
            <a:r>
              <a:rPr lang="en-US" sz="1200" err="1">
                <a:solidFill>
                  <a:srgbClr val="000000"/>
                </a:solidFill>
                <a:latin typeface="Consolas" panose="020B0609020204030204" pitchFamily="49" charset="0"/>
              </a:rPr>
              <a:t>temp.size</a:t>
            </a:r>
            <a:r>
              <a:rPr lang="en-US" sz="1200">
                <a:solidFill>
                  <a:srgbClr val="000000"/>
                </a:solidFill>
                <a:latin typeface="Consolas" panose="020B0609020204030204" pitchFamily="49" charset="0"/>
              </a:rPr>
              <a:t>() - </a:t>
            </a:r>
            <a:r>
              <a:rPr lang="en-US" sz="1200" err="1">
                <a:solidFill>
                  <a:srgbClr val="000000"/>
                </a:solidFill>
                <a:latin typeface="Consolas" panose="020B0609020204030204" pitchFamily="49" charset="0"/>
              </a:rPr>
              <a:t>nameStart</a:t>
            </a:r>
            <a:r>
              <a:rPr lang="en-US" sz="12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name </a:t>
            </a:r>
            <a:r>
              <a:rPr lang="en-US" sz="1200">
                <a:solidFill>
                  <a:srgbClr val="0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temp.substr</a:t>
            </a:r>
            <a:r>
              <a:rPr lang="en-US" sz="1200">
                <a:solidFill>
                  <a:srgbClr val="000000"/>
                </a:solidFill>
                <a:latin typeface="Consolas" panose="020B0609020204030204" pitchFamily="49" charset="0"/>
              </a:rPr>
              <a:t>(</a:t>
            </a:r>
            <a:r>
              <a:rPr lang="en-US" sz="1200" err="1">
                <a:solidFill>
                  <a:srgbClr val="000000"/>
                </a:solidFill>
                <a:latin typeface="Consolas" panose="020B0609020204030204" pitchFamily="49" charset="0"/>
              </a:rPr>
              <a:t>nameStart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nameLength</a:t>
            </a:r>
            <a:r>
              <a:rPr lang="en-US" sz="12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cout</a:t>
            </a:r>
            <a:r>
              <a:rPr lang="en-US" sz="1200">
                <a:solidFill>
                  <a:srgbClr val="000000"/>
                </a:solidFill>
                <a:latin typeface="Consolas" panose="020B0609020204030204" pitchFamily="49" charset="0"/>
              </a:rPr>
              <a:t> </a:t>
            </a:r>
            <a:r>
              <a:rPr lang="en-US" sz="1200">
                <a:solidFill>
                  <a:srgbClr val="008080"/>
                </a:solidFill>
                <a:latin typeface="Consolas" panose="020B0609020204030204" pitchFamily="49" charset="0"/>
              </a:rPr>
              <a:t>&lt;&lt;</a:t>
            </a:r>
            <a:r>
              <a:rPr lang="en-US" sz="1200">
                <a:solidFill>
                  <a:srgbClr val="000000"/>
                </a:solidFill>
                <a:latin typeface="Consolas" panose="020B0609020204030204" pitchFamily="49" charset="0"/>
              </a:rPr>
              <a:t> name </a:t>
            </a:r>
            <a:r>
              <a:rPr lang="en-US" sz="1200">
                <a:solidFill>
                  <a:srgbClr val="008080"/>
                </a:solidFill>
                <a:latin typeface="Consolas" panose="020B0609020204030204" pitchFamily="49" charset="0"/>
              </a:rPr>
              <a:t>&lt;&lt;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endl</a:t>
            </a:r>
            <a:r>
              <a:rPr lang="en-US" sz="12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p>
          <a:p>
            <a:pPr>
              <a:lnSpc>
                <a:spcPct val="120000"/>
              </a:lnSpc>
              <a:spcBef>
                <a:spcPts val="0"/>
              </a:spcBef>
              <a:buClr>
                <a:srgbClr val="008000"/>
              </a:buClr>
              <a:buSzPct val="100000"/>
              <a:buFont typeface="+mj-lt"/>
              <a:buAutoNum type="arabicPeriod"/>
            </a:pPr>
            <a:endParaRPr lang="en-US" sz="1200">
              <a:solidFill>
                <a:srgbClr val="000000"/>
              </a:solidFill>
              <a:latin typeface="Consolas" panose="020B0609020204030204" pitchFamily="49" charset="0"/>
            </a:endParaRPr>
          </a:p>
          <a:p>
            <a:pPr>
              <a:lnSpc>
                <a:spcPct val="120000"/>
              </a:lnSpc>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inputFile.close</a:t>
            </a:r>
            <a:r>
              <a:rPr lang="en-US" sz="1200">
                <a:solidFill>
                  <a:srgbClr val="000000"/>
                </a:solidFill>
                <a:latin typeface="Consolas" panose="020B0609020204030204" pitchFamily="49" charset="0"/>
              </a:rPr>
              <a:t>();</a:t>
            </a:r>
          </a:p>
          <a:p>
            <a:pPr>
              <a:lnSpc>
                <a:spcPct val="120000"/>
              </a:lnSpc>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  return</a:t>
            </a:r>
            <a:r>
              <a:rPr lang="en-US" sz="1200">
                <a:solidFill>
                  <a:srgbClr val="000000"/>
                </a:solidFill>
                <a:latin typeface="Consolas" panose="020B0609020204030204" pitchFamily="49" charset="0"/>
              </a:rPr>
              <a:t> 0;</a:t>
            </a:r>
          </a:p>
          <a:p>
            <a:pPr>
              <a:lnSpc>
                <a:spcPct val="120000"/>
              </a:lnSpc>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a:t>
            </a:r>
          </a:p>
        </p:txBody>
      </p:sp>
      <p:pic>
        <p:nvPicPr>
          <p:cNvPr id="6" name="Picture 5">
            <a:extLst>
              <a:ext uri="{FF2B5EF4-FFF2-40B4-BE49-F238E27FC236}">
                <a16:creationId xmlns:a16="http://schemas.microsoft.com/office/drawing/2014/main" id="{FE0D5616-C1D4-4285-ACBA-769DC2255CF7}"/>
              </a:ext>
            </a:extLst>
          </p:cNvPr>
          <p:cNvPicPr>
            <a:picLocks noChangeAspect="1"/>
          </p:cNvPicPr>
          <p:nvPr/>
        </p:nvPicPr>
        <p:blipFill>
          <a:blip r:embed="rId2"/>
          <a:stretch>
            <a:fillRect/>
          </a:stretch>
        </p:blipFill>
        <p:spPr>
          <a:xfrm>
            <a:off x="6324600" y="1447800"/>
            <a:ext cx="2486025" cy="2133600"/>
          </a:xfrm>
          <a:prstGeom prst="rect">
            <a:avLst/>
          </a:prstGeom>
          <a:ln w="28575">
            <a:solidFill>
              <a:schemeClr val="tx1"/>
            </a:solidFill>
          </a:ln>
        </p:spPr>
      </p:pic>
      <p:pic>
        <p:nvPicPr>
          <p:cNvPr id="11" name="Picture 10">
            <a:extLst>
              <a:ext uri="{FF2B5EF4-FFF2-40B4-BE49-F238E27FC236}">
                <a16:creationId xmlns:a16="http://schemas.microsoft.com/office/drawing/2014/main" id="{6E0790A6-6310-4106-B63E-0FF642F42AF0}"/>
              </a:ext>
            </a:extLst>
          </p:cNvPr>
          <p:cNvPicPr>
            <a:picLocks noChangeAspect="1"/>
          </p:cNvPicPr>
          <p:nvPr/>
        </p:nvPicPr>
        <p:blipFill>
          <a:blip r:embed="rId3"/>
          <a:stretch>
            <a:fillRect/>
          </a:stretch>
        </p:blipFill>
        <p:spPr>
          <a:xfrm>
            <a:off x="6324600" y="4648200"/>
            <a:ext cx="2486025" cy="1781175"/>
          </a:xfrm>
          <a:prstGeom prst="rect">
            <a:avLst/>
          </a:prstGeom>
          <a:ln w="28575">
            <a:solidFill>
              <a:schemeClr val="tx1"/>
            </a:solidFill>
          </a:ln>
        </p:spPr>
      </p:pic>
      <p:cxnSp>
        <p:nvCxnSpPr>
          <p:cNvPr id="15" name="Straight Arrow Connector 14">
            <a:extLst>
              <a:ext uri="{FF2B5EF4-FFF2-40B4-BE49-F238E27FC236}">
                <a16:creationId xmlns:a16="http://schemas.microsoft.com/office/drawing/2014/main" id="{F5514E28-FDB4-4D90-9789-F6DEE4BFEDFE}"/>
              </a:ext>
            </a:extLst>
          </p:cNvPr>
          <p:cNvCxnSpPr>
            <a:stCxn id="6" idx="2"/>
            <a:endCxn id="11" idx="0"/>
          </p:cNvCxnSpPr>
          <p:nvPr/>
        </p:nvCxnSpPr>
        <p:spPr>
          <a:xfrm>
            <a:off x="7567613" y="3581400"/>
            <a:ext cx="0" cy="1066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Slide Number Placeholder 3">
            <a:extLst>
              <a:ext uri="{FF2B5EF4-FFF2-40B4-BE49-F238E27FC236}">
                <a16:creationId xmlns:a16="http://schemas.microsoft.com/office/drawing/2014/main" id="{C8145B0F-D014-42E5-ADB0-4BCE1FCAEE39}"/>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46</a:t>
            </a:fld>
            <a:endParaRPr lang="en-US">
              <a:solidFill>
                <a:srgbClr val="000099"/>
              </a:solidFill>
            </a:endParaRPr>
          </a:p>
        </p:txBody>
      </p:sp>
    </p:spTree>
    <p:extLst>
      <p:ext uri="{BB962C8B-B14F-4D97-AF65-F5344CB8AC3E}">
        <p14:creationId xmlns:p14="http://schemas.microsoft.com/office/powerpoint/2010/main" val="3759248880"/>
      </p:ext>
    </p:extLst>
  </p:cSld>
  <p:clrMapOvr>
    <a:masterClrMapping/>
  </p:clrMapOvr>
  <p:transition>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47804" cy="1320800"/>
          </a:xfrm>
        </p:spPr>
        <p:txBody>
          <a:bodyPr>
            <a:normAutofit/>
          </a:bodyPr>
          <a:lstStyle/>
          <a:p>
            <a:r>
              <a:rPr lang="en-US" dirty="0">
                <a:ea typeface="+mj-lt"/>
                <a:cs typeface="+mj-lt"/>
              </a:rPr>
              <a:t>Program 15 : Reading from files</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lnSpc>
                <a:spcPct val="120000"/>
              </a:lnSpc>
              <a:spcBef>
                <a:spcPts val="0"/>
              </a:spcBef>
              <a:buClr>
                <a:srgbClr val="008000"/>
              </a:buClr>
              <a:buSzPct val="100000"/>
              <a:buFont typeface="+mj-lt"/>
              <a:buAutoNum type="arabicPeriod" startAt="6"/>
            </a:pPr>
            <a:r>
              <a:rPr lang="en-US" sz="1400" err="1">
                <a:solidFill>
                  <a:srgbClr val="2B91AF"/>
                </a:solidFill>
                <a:highlight>
                  <a:srgbClr val="FFFFFF"/>
                </a:highlight>
                <a:latin typeface="Consolas" panose="020B0609020204030204" pitchFamily="49" charset="0"/>
              </a:rPr>
              <a:t>ifstream</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a:t>
            </a:r>
            <a:r>
              <a:rPr lang="en-US" sz="1400">
                <a:solidFill>
                  <a:srgbClr val="008000"/>
                </a:solidFill>
                <a:latin typeface="Consolas" panose="020B0609020204030204" pitchFamily="49" charset="0"/>
              </a:rPr>
              <a:t>1-Define</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startAt="7"/>
            </a:pPr>
            <a:r>
              <a:rPr lang="en-US" sz="1400" err="1">
                <a:solidFill>
                  <a:srgbClr val="000000"/>
                </a:solidFill>
                <a:highlight>
                  <a:srgbClr val="FFFFFF"/>
                </a:highlight>
                <a:latin typeface="Consolas" panose="020B0609020204030204" pitchFamily="49" charset="0"/>
              </a:rPr>
              <a:t>inputFile</a:t>
            </a:r>
            <a:r>
              <a:rPr lang="en-US" sz="1400" err="1">
                <a:solidFill>
                  <a:srgbClr val="000000"/>
                </a:solidFill>
                <a:latin typeface="Consolas" panose="020B0609020204030204" pitchFamily="49" charset="0"/>
              </a:rPr>
              <a:t>.open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"file2test.txt"</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2-Open</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startAt="11"/>
            </a:pPr>
            <a:r>
              <a:rPr lang="en-US" sz="1400" err="1">
                <a:solidFill>
                  <a:srgbClr val="000000"/>
                </a:solidFill>
                <a:latin typeface="Consolas" panose="020B0609020204030204" pitchFamily="49" charset="0"/>
              </a:rPr>
              <a:t>getline</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inputFile</a:t>
            </a:r>
            <a:r>
              <a:rPr lang="en-US" sz="1400">
                <a:solidFill>
                  <a:srgbClr val="000000"/>
                </a:solidFill>
                <a:latin typeface="Consolas" panose="020B0609020204030204" pitchFamily="49" charset="0"/>
              </a:rPr>
              <a:t>, temp);			</a:t>
            </a:r>
            <a:r>
              <a:rPr lang="en-US" sz="1400">
                <a:solidFill>
                  <a:srgbClr val="008000"/>
                </a:solidFill>
                <a:latin typeface="Consolas" panose="020B0609020204030204" pitchFamily="49" charset="0"/>
              </a:rPr>
              <a:t>3-Read (access)</a:t>
            </a:r>
            <a:endParaRPr lang="en-US" sz="1400">
              <a:solidFill>
                <a:srgbClr val="000000"/>
              </a:solidFill>
              <a:highlight>
                <a:srgbClr val="FFFFFF"/>
              </a:highlight>
              <a:latin typeface="Consolas" panose="020B0609020204030204" pitchFamily="49" charset="0"/>
            </a:endParaRPr>
          </a:p>
          <a:p>
            <a:pPr>
              <a:lnSpc>
                <a:spcPct val="120000"/>
              </a:lnSpc>
              <a:spcBef>
                <a:spcPts val="0"/>
              </a:spcBef>
              <a:buClr>
                <a:srgbClr val="008000"/>
              </a:buClr>
              <a:buSzPct val="100000"/>
              <a:buFont typeface="+mj-lt"/>
              <a:buAutoNum type="arabicPeriod" startAt="14"/>
            </a:pPr>
            <a:r>
              <a:rPr lang="en-US" sz="1400" err="1">
                <a:solidFill>
                  <a:srgbClr val="000000"/>
                </a:solidFill>
                <a:latin typeface="Consolas" panose="020B0609020204030204" pitchFamily="49" charset="0"/>
              </a:rPr>
              <a:t>inputFile</a:t>
            </a:r>
            <a:r>
              <a:rPr lang="en-US" sz="1400" err="1">
                <a:solidFill>
                  <a:srgbClr val="000000"/>
                </a:solidFill>
                <a:highlight>
                  <a:srgbClr val="FFFFFF"/>
                </a:highlight>
                <a:latin typeface="Consolas" panose="020B0609020204030204" pitchFamily="49" charset="0"/>
              </a:rPr>
              <a:t>.close</a:t>
            </a:r>
            <a:r>
              <a:rPr lang="en-US" sz="1400">
                <a:solidFill>
                  <a:srgbClr val="000000"/>
                </a:solidFill>
                <a:highlight>
                  <a:srgbClr val="FFFFFF"/>
                </a:highlight>
                <a:latin typeface="Consolas" panose="020B0609020204030204" pitchFamily="49" charset="0"/>
              </a:rPr>
              <a:t>();					</a:t>
            </a:r>
            <a:r>
              <a:rPr lang="en-US" sz="1400">
                <a:solidFill>
                  <a:srgbClr val="008000"/>
                </a:solidFill>
                <a:latin typeface="Consolas" panose="020B0609020204030204" pitchFamily="49" charset="0"/>
              </a:rPr>
              <a:t>4-Close</a:t>
            </a:r>
            <a:endParaRPr lang="en-US" sz="1400">
              <a:solidFill>
                <a:srgbClr val="000000"/>
              </a:solidFill>
              <a:highlight>
                <a:srgbClr val="FFFFFF"/>
              </a:highlight>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871365"/>
            <a:ext cx="7837045" cy="307223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a:lnSpc>
                <a:spcPct val="110000"/>
              </a:lnSpc>
              <a:spcBef>
                <a:spcPts val="0"/>
              </a:spcBef>
            </a:pPr>
            <a:r>
              <a:rPr lang="en-US"/>
              <a:t>In general, accessing any file requires 4 main steps. </a:t>
            </a:r>
          </a:p>
          <a:p>
            <a:pPr lvl="2" algn="just">
              <a:lnSpc>
                <a:spcPct val="110000"/>
              </a:lnSpc>
              <a:spcBef>
                <a:spcPts val="0"/>
              </a:spcBef>
            </a:pPr>
            <a:r>
              <a:rPr lang="en-US" b="1" u="sng"/>
              <a:t>Step 1</a:t>
            </a:r>
            <a:r>
              <a:rPr lang="en-US"/>
              <a:t>: Defining an object that is going to be used for accessing the file system. </a:t>
            </a:r>
          </a:p>
          <a:p>
            <a:pPr lvl="2" algn="just">
              <a:lnSpc>
                <a:spcPct val="110000"/>
              </a:lnSpc>
              <a:spcBef>
                <a:spcPts val="0"/>
              </a:spcBef>
            </a:pPr>
            <a:r>
              <a:rPr lang="en-US" b="1" u="sng"/>
              <a:t>Step 2</a:t>
            </a:r>
            <a:r>
              <a:rPr lang="en-US"/>
              <a:t>: Opening a specific file for reading if it is existing in the file system. </a:t>
            </a:r>
          </a:p>
          <a:p>
            <a:pPr lvl="2" algn="just">
              <a:lnSpc>
                <a:spcPct val="110000"/>
              </a:lnSpc>
              <a:spcBef>
                <a:spcPts val="0"/>
              </a:spcBef>
            </a:pPr>
            <a:r>
              <a:rPr lang="en-US" b="1" u="sng"/>
              <a:t>Step 3</a:t>
            </a:r>
            <a:r>
              <a:rPr lang="en-US"/>
              <a:t>: Lines 11 uses the object </a:t>
            </a:r>
            <a:r>
              <a:rPr lang="en-US" b="1" err="1">
                <a:solidFill>
                  <a:srgbClr val="000000"/>
                </a:solidFill>
                <a:highlight>
                  <a:srgbClr val="FFFFFF"/>
                </a:highlight>
                <a:latin typeface="Consolas" panose="020B0609020204030204" pitchFamily="49" charset="0"/>
              </a:rPr>
              <a:t>inputFile</a:t>
            </a:r>
            <a:r>
              <a:rPr lang="en-US" b="1">
                <a:solidFill>
                  <a:srgbClr val="000000"/>
                </a:solidFill>
                <a:highlight>
                  <a:srgbClr val="FFFFFF"/>
                </a:highlight>
                <a:latin typeface="Consolas" panose="020B0609020204030204" pitchFamily="49" charset="0"/>
              </a:rPr>
              <a:t> </a:t>
            </a:r>
            <a:r>
              <a:rPr lang="en-US"/>
              <a:t>to read a text from the file “</a:t>
            </a:r>
            <a:r>
              <a:rPr lang="en-US" sz="1400">
                <a:solidFill>
                  <a:srgbClr val="A31515"/>
                </a:solidFill>
                <a:latin typeface="Consolas" panose="020B0609020204030204" pitchFamily="49" charset="0"/>
              </a:rPr>
              <a:t>file2test</a:t>
            </a:r>
            <a:r>
              <a:rPr lang="en-US">
                <a:solidFill>
                  <a:srgbClr val="A31515"/>
                </a:solidFill>
                <a:highlight>
                  <a:srgbClr val="FFFFFF"/>
                </a:highlight>
                <a:latin typeface="Consolas" panose="020B0609020204030204" pitchFamily="49" charset="0"/>
              </a:rPr>
              <a:t>.txt</a:t>
            </a:r>
            <a:r>
              <a:rPr lang="en-US"/>
              <a:t>”. </a:t>
            </a:r>
          </a:p>
          <a:p>
            <a:pPr lvl="2" algn="just">
              <a:lnSpc>
                <a:spcPct val="110000"/>
              </a:lnSpc>
              <a:spcBef>
                <a:spcPts val="0"/>
              </a:spcBef>
            </a:pPr>
            <a:r>
              <a:rPr lang="en-US"/>
              <a:t>C++ uses the same syntax to read data from the command prompt and the file. The term “</a:t>
            </a:r>
            <a:r>
              <a:rPr lang="en-US" b="1" err="1">
                <a:solidFill>
                  <a:srgbClr val="000000"/>
                </a:solidFill>
                <a:highlight>
                  <a:srgbClr val="FFFFFF"/>
                </a:highlight>
                <a:latin typeface="Consolas" panose="020B0609020204030204" pitchFamily="49" charset="0"/>
              </a:rPr>
              <a:t>cin</a:t>
            </a:r>
            <a:r>
              <a:rPr lang="en-US"/>
              <a:t>” is replaced by the object name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write on the file instead of the command prompt. The object </a:t>
            </a:r>
            <a:r>
              <a:rPr lang="en-US" b="1" err="1">
                <a:solidFill>
                  <a:srgbClr val="000000"/>
                </a:solidFill>
                <a:highlight>
                  <a:srgbClr val="FFFFFF"/>
                </a:highlight>
                <a:latin typeface="Consolas" panose="020B0609020204030204" pitchFamily="49" charset="0"/>
              </a:rPr>
              <a:t>inputFile</a:t>
            </a:r>
            <a:r>
              <a:rPr lang="en-US" b="1">
                <a:solidFill>
                  <a:srgbClr val="000000"/>
                </a:solidFill>
                <a:highlight>
                  <a:srgbClr val="FFFFFF"/>
                </a:highlight>
                <a:latin typeface="Consolas" panose="020B0609020204030204" pitchFamily="49" charset="0"/>
              </a:rPr>
              <a:t> </a:t>
            </a:r>
            <a:r>
              <a:rPr lang="en-US"/>
              <a:t>uses the stream insertion operator (</a:t>
            </a:r>
            <a:r>
              <a:rPr lang="en-US" b="1">
                <a:solidFill>
                  <a:srgbClr val="000099"/>
                </a:solidFill>
              </a:rPr>
              <a:t>&gt;&gt;</a:t>
            </a:r>
            <a:r>
              <a:rPr lang="en-US"/>
              <a:t>) to read text in the file. Except that in this example, the statement {</a:t>
            </a:r>
            <a:r>
              <a:rPr lang="en-US" b="1" err="1">
                <a:solidFill>
                  <a:srgbClr val="000000"/>
                </a:solidFill>
                <a:highlight>
                  <a:srgbClr val="FFFFFF"/>
                </a:highlight>
                <a:latin typeface="Consolas" panose="020B0609020204030204" pitchFamily="49" charset="0"/>
              </a:rPr>
              <a:t>inputFile</a:t>
            </a:r>
            <a:r>
              <a:rPr lang="en-US" b="1">
                <a:solidFill>
                  <a:srgbClr val="000099"/>
                </a:solidFill>
              </a:rPr>
              <a:t>&gt;&gt;</a:t>
            </a:r>
            <a:r>
              <a:rPr lang="en-US" b="1">
                <a:solidFill>
                  <a:srgbClr val="000000"/>
                </a:solidFill>
                <a:latin typeface="Consolas" panose="020B0609020204030204" pitchFamily="49" charset="0"/>
              </a:rPr>
              <a:t>temp;</a:t>
            </a:r>
            <a:r>
              <a:rPr lang="en-US"/>
              <a:t>} do not work correctly due to the existence of spaces in the text read from file. So it is replaced by the </a:t>
            </a:r>
            <a:r>
              <a:rPr lang="en-US" b="1" err="1">
                <a:solidFill>
                  <a:srgbClr val="000000"/>
                </a:solidFill>
                <a:latin typeface="Consolas" panose="020B0609020204030204" pitchFamily="49" charset="0"/>
              </a:rPr>
              <a:t>getline</a:t>
            </a:r>
            <a:r>
              <a:rPr lang="en-US" b="1">
                <a:solidFill>
                  <a:srgbClr val="000000"/>
                </a:solidFill>
                <a:latin typeface="Consolas" panose="020B0609020204030204" pitchFamily="49" charset="0"/>
              </a:rPr>
              <a:t>()</a:t>
            </a:r>
            <a:r>
              <a:rPr lang="en-US"/>
              <a:t> function to solve this problem just like reading from the command prompt. </a:t>
            </a:r>
          </a:p>
          <a:p>
            <a:pPr lvl="2" algn="just">
              <a:lnSpc>
                <a:spcPct val="110000"/>
              </a:lnSpc>
              <a:spcBef>
                <a:spcPts val="0"/>
              </a:spcBef>
            </a:pPr>
            <a:r>
              <a:rPr lang="en-US" b="1" u="sng"/>
              <a:t>Step 4</a:t>
            </a:r>
            <a:r>
              <a:rPr lang="en-US"/>
              <a:t>: Line 14 uses the object </a:t>
            </a:r>
            <a:r>
              <a:rPr lang="en-US" b="1" err="1">
                <a:solidFill>
                  <a:srgbClr val="000000"/>
                </a:solidFill>
                <a:highlight>
                  <a:srgbClr val="FFFFFF"/>
                </a:highlight>
                <a:latin typeface="Consolas" panose="020B0609020204030204" pitchFamily="49" charset="0"/>
              </a:rPr>
              <a:t>outputFile</a:t>
            </a:r>
            <a:r>
              <a:rPr lang="en-US" b="1">
                <a:solidFill>
                  <a:srgbClr val="000000"/>
                </a:solidFill>
                <a:highlight>
                  <a:srgbClr val="FFFFFF"/>
                </a:highlight>
                <a:latin typeface="Consolas" panose="020B0609020204030204" pitchFamily="49" charset="0"/>
              </a:rPr>
              <a:t> </a:t>
            </a:r>
            <a:r>
              <a:rPr lang="en-US"/>
              <a:t>to close the access to the file. Closing a file causes any unsaved data that may still be held in a buffer to be saved to its file. This frees unnecessary  resources for better performance, like removing the buffered file contents that is allocated in the memory.</a:t>
            </a:r>
          </a:p>
        </p:txBody>
      </p:sp>
      <p:pic>
        <p:nvPicPr>
          <p:cNvPr id="8" name="Picture 7">
            <a:extLst>
              <a:ext uri="{FF2B5EF4-FFF2-40B4-BE49-F238E27FC236}">
                <a16:creationId xmlns:a16="http://schemas.microsoft.com/office/drawing/2014/main" id="{FE0D5616-C1D4-4285-ACBA-769DC2255CF7}"/>
              </a:ext>
            </a:extLst>
          </p:cNvPr>
          <p:cNvPicPr>
            <a:picLocks noChangeAspect="1"/>
          </p:cNvPicPr>
          <p:nvPr/>
        </p:nvPicPr>
        <p:blipFill>
          <a:blip r:embed="rId2"/>
          <a:stretch>
            <a:fillRect/>
          </a:stretch>
        </p:blipFill>
        <p:spPr>
          <a:xfrm>
            <a:off x="7162800" y="91809"/>
            <a:ext cx="1876425" cy="2133600"/>
          </a:xfrm>
          <a:prstGeom prst="rect">
            <a:avLst/>
          </a:prstGeom>
          <a:ln w="28575">
            <a:solidFill>
              <a:schemeClr val="tx1"/>
            </a:solidFill>
          </a:ln>
        </p:spPr>
      </p:pic>
      <p:sp>
        <p:nvSpPr>
          <p:cNvPr id="9" name="Slide Number Placeholder 3">
            <a:extLst>
              <a:ext uri="{FF2B5EF4-FFF2-40B4-BE49-F238E27FC236}">
                <a16:creationId xmlns:a16="http://schemas.microsoft.com/office/drawing/2014/main" id="{6C6F916F-CFF9-462E-B54D-30010E7C4F8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47</a:t>
            </a:fld>
            <a:endParaRPr lang="en-US">
              <a:solidFill>
                <a:srgbClr val="000099"/>
              </a:solidFill>
            </a:endParaRPr>
          </a:p>
        </p:txBody>
      </p:sp>
    </p:spTree>
    <p:extLst>
      <p:ext uri="{BB962C8B-B14F-4D97-AF65-F5344CB8AC3E}">
        <p14:creationId xmlns:p14="http://schemas.microsoft.com/office/powerpoint/2010/main" val="1130501672"/>
      </p:ext>
    </p:extLst>
  </p:cSld>
  <p:clrMapOvr>
    <a:masterClrMapping/>
  </p:clrMapOvr>
  <p:transition>
    <p:zoom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16 : Reading</a:t>
            </a:r>
            <a:endParaRPr lang="en-US" dirty="0"/>
          </a:p>
        </p:txBody>
      </p:sp>
      <p:sp>
        <p:nvSpPr>
          <p:cNvPr id="3" name="Content Placeholder 2"/>
          <p:cNvSpPr>
            <a:spLocks noGrp="1"/>
          </p:cNvSpPr>
          <p:nvPr>
            <p:ph idx="1"/>
          </p:nvPr>
        </p:nvSpPr>
        <p:spPr>
          <a:xfrm>
            <a:off x="609600" y="1981200"/>
            <a:ext cx="8410576" cy="4724400"/>
          </a:xfrm>
        </p:spPr>
        <p:txBody>
          <a:bodyPr>
            <a:noAutofit/>
          </a:bodyPr>
          <a:lstStyle/>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#include</a:t>
            </a:r>
            <a:r>
              <a:rPr lang="en-US" sz="1200">
                <a:solidFill>
                  <a:srgbClr val="000000"/>
                </a:solidFill>
                <a:highlight>
                  <a:srgbClr val="FFFFFF"/>
                </a:highlight>
                <a:latin typeface="Consolas" panose="020B0609020204030204" pitchFamily="49" charset="0"/>
              </a:rPr>
              <a:t> </a:t>
            </a:r>
            <a:r>
              <a:rPr lang="en-US" sz="1200">
                <a:solidFill>
                  <a:srgbClr val="A31515"/>
                </a:solidFill>
                <a:highlight>
                  <a:srgbClr val="FFFFFF"/>
                </a:highlight>
                <a:latin typeface="Consolas" panose="020B0609020204030204" pitchFamily="49" charset="0"/>
              </a:rPr>
              <a:t>&lt;iostream&gt;</a:t>
            </a:r>
            <a:endParaRPr lang="en-US" sz="12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#include</a:t>
            </a:r>
            <a:r>
              <a:rPr lang="en-US" sz="1200">
                <a:solidFill>
                  <a:srgbClr val="000000"/>
                </a:solidFill>
                <a:highlight>
                  <a:srgbClr val="FFFFFF"/>
                </a:highlight>
                <a:latin typeface="Consolas" panose="020B0609020204030204" pitchFamily="49" charset="0"/>
              </a:rPr>
              <a:t> </a:t>
            </a:r>
            <a:r>
              <a:rPr lang="en-US" sz="1200">
                <a:solidFill>
                  <a:srgbClr val="A31515"/>
                </a:solidFill>
                <a:highlight>
                  <a:srgbClr val="FFFFFF"/>
                </a:highlight>
                <a:latin typeface="Consolas" panose="020B0609020204030204" pitchFamily="49" charset="0"/>
              </a:rPr>
              <a:t>&lt;</a:t>
            </a:r>
            <a:r>
              <a:rPr lang="en-US" sz="1200" err="1">
                <a:solidFill>
                  <a:srgbClr val="A31515"/>
                </a:solidFill>
                <a:highlight>
                  <a:srgbClr val="FFFFFF"/>
                </a:highlight>
                <a:latin typeface="Consolas" panose="020B0609020204030204" pitchFamily="49" charset="0"/>
              </a:rPr>
              <a:t>fstream</a:t>
            </a:r>
            <a:r>
              <a:rPr lang="en-US" sz="1200">
                <a:solidFill>
                  <a:srgbClr val="A31515"/>
                </a:solidFill>
                <a:highlight>
                  <a:srgbClr val="FFFFFF"/>
                </a:highlight>
                <a:latin typeface="Consolas" panose="020B0609020204030204" pitchFamily="49" charset="0"/>
              </a:rPr>
              <a:t>&gt;</a:t>
            </a:r>
            <a:endParaRPr lang="en-US" sz="12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#include</a:t>
            </a:r>
            <a:r>
              <a:rPr lang="en-US" sz="1200">
                <a:solidFill>
                  <a:srgbClr val="000000"/>
                </a:solidFill>
                <a:highlight>
                  <a:srgbClr val="FFFFFF"/>
                </a:highlight>
                <a:latin typeface="Consolas" panose="020B0609020204030204" pitchFamily="49" charset="0"/>
              </a:rPr>
              <a:t> </a:t>
            </a:r>
            <a:r>
              <a:rPr lang="en-US" sz="1200">
                <a:solidFill>
                  <a:srgbClr val="A31515"/>
                </a:solidFill>
                <a:highlight>
                  <a:srgbClr val="FFFFFF"/>
                </a:highlight>
                <a:latin typeface="Consolas" panose="020B0609020204030204" pitchFamily="49" charset="0"/>
              </a:rPr>
              <a:t>&lt;string&gt;</a:t>
            </a:r>
            <a:endParaRPr lang="en-US" sz="12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using</a:t>
            </a:r>
            <a:r>
              <a:rPr lang="en-US" sz="1200">
                <a:solidFill>
                  <a:srgbClr val="000000"/>
                </a:solidFill>
                <a:highlight>
                  <a:srgbClr val="FFFFFF"/>
                </a:highlight>
                <a:latin typeface="Consolas" panose="020B0609020204030204" pitchFamily="49" charset="0"/>
              </a:rPr>
              <a:t> </a:t>
            </a:r>
            <a:r>
              <a:rPr lang="en-US" sz="1200">
                <a:solidFill>
                  <a:srgbClr val="0000FF"/>
                </a:solidFill>
                <a:highlight>
                  <a:srgbClr val="FFFFFF"/>
                </a:highlight>
                <a:latin typeface="Consolas" panose="020B0609020204030204" pitchFamily="49" charset="0"/>
              </a:rPr>
              <a:t>namespace</a:t>
            </a:r>
            <a:r>
              <a:rPr lang="en-US" sz="1200">
                <a:solidFill>
                  <a:srgbClr val="000000"/>
                </a:solidFill>
                <a:highlight>
                  <a:srgbClr val="FFFFFF"/>
                </a:highlight>
                <a:latin typeface="Consolas" panose="020B0609020204030204" pitchFamily="49" charset="0"/>
              </a:rPr>
              <a:t> std;</a:t>
            </a: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int</a:t>
            </a:r>
            <a:r>
              <a:rPr lang="en-US" sz="1200">
                <a:solidFill>
                  <a:srgbClr val="000000"/>
                </a:solidFill>
                <a:highlight>
                  <a:srgbClr val="FFFFFF"/>
                </a:highlight>
                <a:latin typeface="Consolas" panose="020B0609020204030204" pitchFamily="49" charset="0"/>
              </a:rPr>
              <a:t> main(){</a:t>
            </a:r>
          </a:p>
          <a:p>
            <a:pPr>
              <a:spcBef>
                <a:spcPts val="0"/>
              </a:spcBef>
              <a:buClr>
                <a:srgbClr val="008000"/>
              </a:buClr>
              <a:buSzPct val="100000"/>
              <a:buFont typeface="+mj-lt"/>
              <a:buAutoNum type="arabicPeriod"/>
            </a:pPr>
            <a:r>
              <a:rPr lang="en-US" sz="1200">
                <a:solidFill>
                  <a:srgbClr val="2B91AF"/>
                </a:solidFill>
                <a:highlight>
                  <a:srgbClr val="FFFFFF"/>
                </a:highlight>
                <a:latin typeface="Consolas" panose="020B0609020204030204" pitchFamily="49" charset="0"/>
              </a:rPr>
              <a:t>  </a:t>
            </a:r>
            <a:r>
              <a:rPr lang="en-US" sz="1200" err="1">
                <a:solidFill>
                  <a:srgbClr val="2B91AF"/>
                </a:solidFill>
                <a:highlight>
                  <a:srgbClr val="FFFFFF"/>
                </a:highlight>
                <a:latin typeface="Consolas" panose="020B0609020204030204" pitchFamily="49" charset="0"/>
              </a:rPr>
              <a:t>ifstream</a:t>
            </a: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inputFile</a:t>
            </a:r>
            <a:r>
              <a:rPr lang="en-US" sz="12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200">
                <a:solidFill>
                  <a:srgbClr val="2B91AF"/>
                </a:solidFill>
                <a:highlight>
                  <a:srgbClr val="FFFFFF"/>
                </a:highlight>
                <a:latin typeface="Consolas" panose="020B0609020204030204" pitchFamily="49" charset="0"/>
              </a:rPr>
              <a:t>  string</a:t>
            </a:r>
            <a:r>
              <a:rPr lang="en-US" sz="1200">
                <a:solidFill>
                  <a:srgbClr val="000000"/>
                </a:solidFill>
                <a:highlight>
                  <a:srgbClr val="FFFFFF"/>
                </a:highlight>
                <a:latin typeface="Consolas" panose="020B0609020204030204" pitchFamily="49" charset="0"/>
              </a:rPr>
              <a:t> text;</a:t>
            </a: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inputFile.open</a:t>
            </a:r>
            <a:r>
              <a:rPr lang="en-US" sz="1200">
                <a:solidFill>
                  <a:srgbClr val="000000"/>
                </a:solidFill>
                <a:highlight>
                  <a:srgbClr val="FFFFFF"/>
                </a:highlight>
                <a:latin typeface="Consolas" panose="020B0609020204030204" pitchFamily="49" charset="0"/>
              </a:rPr>
              <a:t>(</a:t>
            </a:r>
            <a:r>
              <a:rPr lang="en-US" sz="1200">
                <a:solidFill>
                  <a:srgbClr val="A31515"/>
                </a:solidFill>
                <a:highlight>
                  <a:srgbClr val="FFFFFF"/>
                </a:highlight>
                <a:latin typeface="Consolas" panose="020B0609020204030204" pitchFamily="49" charset="0"/>
              </a:rPr>
              <a:t>"file2test.txt"</a:t>
            </a:r>
            <a:r>
              <a:rPr lang="en-US" sz="1200">
                <a:solidFill>
                  <a:srgbClr val="000000"/>
                </a:solidFill>
                <a:highlight>
                  <a:srgbClr val="FFFFFF"/>
                </a:highlight>
                <a:latin typeface="Consolas" panose="020B0609020204030204" pitchFamily="49" charset="0"/>
              </a:rPr>
              <a:t>);	</a:t>
            </a:r>
            <a:r>
              <a:rPr lang="en-US" sz="1200">
                <a:solidFill>
                  <a:srgbClr val="008000"/>
                </a:solidFill>
                <a:highlight>
                  <a:srgbClr val="FFFFFF"/>
                </a:highlight>
                <a:latin typeface="Consolas" panose="020B0609020204030204" pitchFamily="49" charset="0"/>
              </a:rPr>
              <a:t>//Open the file for reading.</a:t>
            </a:r>
            <a:endParaRPr lang="en-US" sz="12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  if</a:t>
            </a: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inputFile</a:t>
            </a:r>
            <a:r>
              <a:rPr lang="en-US" sz="1200">
                <a:solidFill>
                  <a:srgbClr val="000000"/>
                </a:solidFill>
                <a:highlight>
                  <a:srgbClr val="FFFFFF"/>
                </a:highlight>
                <a:latin typeface="Consolas" panose="020B0609020204030204" pitchFamily="49" charset="0"/>
              </a:rPr>
              <a:t>){					</a:t>
            </a:r>
            <a:r>
              <a:rPr lang="en-US" sz="1200">
                <a:solidFill>
                  <a:srgbClr val="008000"/>
                </a:solidFill>
                <a:highlight>
                  <a:srgbClr val="FFFFFF"/>
                </a:highlight>
                <a:latin typeface="Consolas" panose="020B0609020204030204" pitchFamily="49" charset="0"/>
              </a:rPr>
              <a:t>//Check that the file opens correctly.</a:t>
            </a:r>
            <a:endParaRPr lang="en-US" sz="12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    while</a:t>
            </a: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inputFile</a:t>
            </a:r>
            <a:r>
              <a:rPr lang="en-US" sz="1200">
                <a:solidFill>
                  <a:srgbClr val="000000"/>
                </a:solidFill>
                <a:highlight>
                  <a:srgbClr val="FFFFFF"/>
                </a:highlight>
                <a:latin typeface="Consolas" panose="020B0609020204030204" pitchFamily="49" charset="0"/>
              </a:rPr>
              <a:t> &gt;&gt; text){		</a:t>
            </a:r>
            <a:r>
              <a:rPr lang="en-US" sz="1200">
                <a:solidFill>
                  <a:srgbClr val="008000"/>
                </a:solidFill>
                <a:highlight>
                  <a:srgbClr val="FFFFFF"/>
                </a:highlight>
                <a:latin typeface="Consolas" panose="020B0609020204030204" pitchFamily="49" charset="0"/>
              </a:rPr>
              <a:t>//Check that end of file is not reached yet.</a:t>
            </a:r>
            <a:endParaRPr lang="en-US" sz="12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cout</a:t>
            </a:r>
            <a:r>
              <a:rPr lang="en-US" sz="1200">
                <a:solidFill>
                  <a:srgbClr val="000000"/>
                </a:solidFill>
                <a:highlight>
                  <a:srgbClr val="FFFFFF"/>
                </a:highlight>
                <a:latin typeface="Consolas" panose="020B0609020204030204" pitchFamily="49" charset="0"/>
              </a:rPr>
              <a:t> &lt;&lt; text &lt;&lt; </a:t>
            </a:r>
            <a:r>
              <a:rPr lang="en-US" sz="1200" err="1">
                <a:solidFill>
                  <a:srgbClr val="000000"/>
                </a:solidFill>
                <a:highlight>
                  <a:srgbClr val="FFFFFF"/>
                </a:highlight>
                <a:latin typeface="Consolas" panose="020B0609020204030204" pitchFamily="49" charset="0"/>
              </a:rPr>
              <a:t>endl</a:t>
            </a:r>
            <a:r>
              <a:rPr lang="en-US" sz="12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inputFile.close</a:t>
            </a:r>
            <a:r>
              <a:rPr lang="en-US" sz="1200">
                <a:solidFill>
                  <a:srgbClr val="000000"/>
                </a:solidFill>
                <a:highlight>
                  <a:srgbClr val="FFFFFF"/>
                </a:highlight>
                <a:latin typeface="Consolas" panose="020B0609020204030204" pitchFamily="49" charset="0"/>
              </a:rPr>
              <a:t>();</a:t>
            </a:r>
            <a:r>
              <a:rPr lang="en-US" sz="1200">
                <a:solidFill>
                  <a:srgbClr val="008000"/>
                </a:solidFill>
                <a:highlight>
                  <a:srgbClr val="FFFFFF"/>
                </a:highlight>
                <a:latin typeface="Consolas" panose="020B0609020204030204" pitchFamily="49" charset="0"/>
              </a:rPr>
              <a:t>//close the file</a:t>
            </a:r>
            <a:endParaRPr lang="en-US" sz="12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  else</a:t>
            </a:r>
            <a:r>
              <a:rPr lang="en-US" sz="12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cout</a:t>
            </a:r>
            <a:r>
              <a:rPr lang="en-US" sz="1200">
                <a:solidFill>
                  <a:srgbClr val="000000"/>
                </a:solidFill>
                <a:highlight>
                  <a:srgbClr val="FFFFFF"/>
                </a:highlight>
                <a:latin typeface="Consolas" panose="020B0609020204030204" pitchFamily="49" charset="0"/>
              </a:rPr>
              <a:t> &lt;&lt; </a:t>
            </a:r>
            <a:r>
              <a:rPr lang="en-US" sz="1200">
                <a:solidFill>
                  <a:srgbClr val="A31515"/>
                </a:solidFill>
                <a:highlight>
                  <a:srgbClr val="FFFFFF"/>
                </a:highlight>
                <a:latin typeface="Consolas" panose="020B0609020204030204" pitchFamily="49" charset="0"/>
              </a:rPr>
              <a:t>"Error opening the file.\n"</a:t>
            </a:r>
            <a:r>
              <a:rPr lang="en-US" sz="12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  </a:t>
            </a:r>
            <a:r>
              <a:rPr lang="en-US" sz="1200" err="1">
                <a:solidFill>
                  <a:srgbClr val="000000"/>
                </a:solidFill>
                <a:highlight>
                  <a:srgbClr val="FFFFFF"/>
                </a:highlight>
                <a:latin typeface="Consolas" panose="020B0609020204030204" pitchFamily="49" charset="0"/>
              </a:rPr>
              <a:t>cin</a:t>
            </a:r>
            <a:r>
              <a:rPr lang="en-US" sz="1200">
                <a:solidFill>
                  <a:srgbClr val="000000"/>
                </a:solidFill>
                <a:highlight>
                  <a:srgbClr val="FFFFFF"/>
                </a:highlight>
                <a:latin typeface="Consolas" panose="020B0609020204030204" pitchFamily="49" charset="0"/>
              </a:rPr>
              <a:t> &gt;&gt; text;</a:t>
            </a:r>
          </a:p>
          <a:p>
            <a:pPr>
              <a:spcBef>
                <a:spcPts val="0"/>
              </a:spcBef>
              <a:buClr>
                <a:srgbClr val="008000"/>
              </a:buClr>
              <a:buSzPct val="100000"/>
              <a:buFont typeface="+mj-lt"/>
              <a:buAutoNum type="arabicPeriod"/>
            </a:pPr>
            <a:r>
              <a:rPr lang="en-US" sz="1200">
                <a:solidFill>
                  <a:srgbClr val="0000FF"/>
                </a:solidFill>
                <a:highlight>
                  <a:srgbClr val="FFFFFF"/>
                </a:highlight>
                <a:latin typeface="Consolas" panose="020B0609020204030204" pitchFamily="49" charset="0"/>
              </a:rPr>
              <a:t>  return</a:t>
            </a:r>
            <a:r>
              <a:rPr lang="en-US" sz="1200">
                <a:solidFill>
                  <a:srgbClr val="000000"/>
                </a:solidFill>
                <a:highlight>
                  <a:srgbClr val="FFFFFF"/>
                </a:highlight>
                <a:latin typeface="Consolas" panose="020B0609020204030204" pitchFamily="49" charset="0"/>
              </a:rPr>
              <a:t> 0;</a:t>
            </a:r>
          </a:p>
          <a:p>
            <a:pPr>
              <a:spcBef>
                <a:spcPts val="0"/>
              </a:spcBef>
              <a:buClr>
                <a:srgbClr val="008000"/>
              </a:buClr>
              <a:buSzPct val="100000"/>
              <a:buFont typeface="+mj-lt"/>
              <a:buAutoNum type="arabicPeriod"/>
            </a:pPr>
            <a:r>
              <a:rPr lang="en-US" sz="1200">
                <a:solidFill>
                  <a:srgbClr val="000000"/>
                </a:solidFill>
                <a:highlight>
                  <a:srgbClr val="FFFFFF"/>
                </a:highlight>
                <a:latin typeface="Consolas" panose="020B0609020204030204" pitchFamily="49" charset="0"/>
              </a:rPr>
              <a:t>}</a:t>
            </a:r>
          </a:p>
        </p:txBody>
      </p:sp>
      <p:pic>
        <p:nvPicPr>
          <p:cNvPr id="6" name="Picture 5">
            <a:extLst>
              <a:ext uri="{FF2B5EF4-FFF2-40B4-BE49-F238E27FC236}">
                <a16:creationId xmlns:a16="http://schemas.microsoft.com/office/drawing/2014/main" id="{FE0D5616-C1D4-4285-ACBA-769DC2255CF7}"/>
              </a:ext>
            </a:extLst>
          </p:cNvPr>
          <p:cNvPicPr>
            <a:picLocks noChangeAspect="1"/>
          </p:cNvPicPr>
          <p:nvPr/>
        </p:nvPicPr>
        <p:blipFill>
          <a:blip r:embed="rId2"/>
          <a:stretch>
            <a:fillRect/>
          </a:stretch>
        </p:blipFill>
        <p:spPr>
          <a:xfrm>
            <a:off x="4953000" y="685223"/>
            <a:ext cx="1559936" cy="1952098"/>
          </a:xfrm>
          <a:prstGeom prst="rect">
            <a:avLst/>
          </a:prstGeom>
          <a:ln w="28575">
            <a:solidFill>
              <a:schemeClr val="tx1"/>
            </a:solidFill>
          </a:ln>
        </p:spPr>
      </p:pic>
      <p:pic>
        <p:nvPicPr>
          <p:cNvPr id="4" name="Picture 3"/>
          <p:cNvPicPr>
            <a:picLocks noChangeAspect="1"/>
          </p:cNvPicPr>
          <p:nvPr/>
        </p:nvPicPr>
        <p:blipFill>
          <a:blip r:embed="rId3"/>
          <a:stretch>
            <a:fillRect/>
          </a:stretch>
        </p:blipFill>
        <p:spPr>
          <a:xfrm>
            <a:off x="3686175" y="5637944"/>
            <a:ext cx="2257425" cy="790575"/>
          </a:xfrm>
          <a:prstGeom prst="rect">
            <a:avLst/>
          </a:prstGeom>
        </p:spPr>
      </p:pic>
      <p:pic>
        <p:nvPicPr>
          <p:cNvPr id="7" name="Picture 6">
            <a:extLst>
              <a:ext uri="{FF2B5EF4-FFF2-40B4-BE49-F238E27FC236}">
                <a16:creationId xmlns:a16="http://schemas.microsoft.com/office/drawing/2014/main" id="{8762D10B-5913-494F-9B37-BF25837AEBB9}"/>
              </a:ext>
            </a:extLst>
          </p:cNvPr>
          <p:cNvPicPr>
            <a:picLocks noChangeAspect="1"/>
          </p:cNvPicPr>
          <p:nvPr/>
        </p:nvPicPr>
        <p:blipFill>
          <a:blip r:embed="rId4"/>
          <a:stretch>
            <a:fillRect/>
          </a:stretch>
        </p:blipFill>
        <p:spPr>
          <a:xfrm>
            <a:off x="8077199" y="685223"/>
            <a:ext cx="981075" cy="5743296"/>
          </a:xfrm>
          <a:prstGeom prst="rect">
            <a:avLst/>
          </a:prstGeom>
          <a:ln w="28575">
            <a:solidFill>
              <a:srgbClr val="003399"/>
            </a:solidFill>
          </a:ln>
        </p:spPr>
      </p:pic>
      <p:cxnSp>
        <p:nvCxnSpPr>
          <p:cNvPr id="12" name="Connector: Elbow 11">
            <a:extLst>
              <a:ext uri="{FF2B5EF4-FFF2-40B4-BE49-F238E27FC236}">
                <a16:creationId xmlns:a16="http://schemas.microsoft.com/office/drawing/2014/main" id="{F9230939-4F93-4DF1-9EA5-5DAE7DCF0312}"/>
              </a:ext>
            </a:extLst>
          </p:cNvPr>
          <p:cNvCxnSpPr>
            <a:cxnSpLocks/>
            <a:stCxn id="6" idx="3"/>
            <a:endCxn id="7" idx="1"/>
          </p:cNvCxnSpPr>
          <p:nvPr/>
        </p:nvCxnSpPr>
        <p:spPr>
          <a:xfrm>
            <a:off x="6512936" y="1661272"/>
            <a:ext cx="1564263" cy="1895599"/>
          </a:xfrm>
          <a:prstGeom prst="bentConnector3">
            <a:avLst>
              <a:gd name="adj1" fmla="val 66396"/>
            </a:avLst>
          </a:prstGeom>
          <a:ln w="38100">
            <a:solidFill>
              <a:srgbClr val="003399"/>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3">
            <a:extLst>
              <a:ext uri="{FF2B5EF4-FFF2-40B4-BE49-F238E27FC236}">
                <a16:creationId xmlns:a16="http://schemas.microsoft.com/office/drawing/2014/main" id="{E38F6C32-21A3-4695-B4E4-F31C89A2EB19}"/>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48</a:t>
            </a:fld>
            <a:endParaRPr lang="en-US">
              <a:solidFill>
                <a:srgbClr val="000099"/>
              </a:solidFill>
            </a:endParaRPr>
          </a:p>
        </p:txBody>
      </p:sp>
    </p:spTree>
    <p:extLst>
      <p:ext uri="{BB962C8B-B14F-4D97-AF65-F5344CB8AC3E}">
        <p14:creationId xmlns:p14="http://schemas.microsoft.com/office/powerpoint/2010/main" val="1954106244"/>
      </p:ext>
    </p:extLst>
  </p:cSld>
  <p:clrMapOvr>
    <a:masterClrMapping/>
  </p:clrMapOvr>
  <p:transition>
    <p:zoom dir="in"/>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553201" cy="1320800"/>
          </a:xfrm>
        </p:spPr>
        <p:txBody>
          <a:bodyPr>
            <a:normAutofit/>
          </a:bodyPr>
          <a:lstStyle/>
          <a:p>
            <a:r>
              <a:rPr lang="en-US" dirty="0">
                <a:ea typeface="+mj-lt"/>
                <a:cs typeface="+mj-lt"/>
              </a:rPr>
              <a:t>Program 16 : Reading from files</a:t>
            </a:r>
            <a:endParaRPr lang="en-US" dirty="0"/>
          </a:p>
        </p:txBody>
      </p:sp>
      <p:sp>
        <p:nvSpPr>
          <p:cNvPr id="3" name="Content Placeholder 2"/>
          <p:cNvSpPr>
            <a:spLocks noGrp="1"/>
          </p:cNvSpPr>
          <p:nvPr>
            <p:ph idx="1"/>
          </p:nvPr>
        </p:nvSpPr>
        <p:spPr>
          <a:xfrm>
            <a:off x="674669" y="1447800"/>
            <a:ext cx="8458201" cy="4545010"/>
          </a:xfrm>
        </p:spPr>
        <p:txBody>
          <a:bodyPr>
            <a:normAutofit/>
          </a:bodyPr>
          <a:lstStyle/>
          <a:p>
            <a:pPr>
              <a:spcBef>
                <a:spcPts val="0"/>
              </a:spcBef>
              <a:buClr>
                <a:srgbClr val="008000"/>
              </a:buClr>
              <a:buSzPct val="100000"/>
              <a:buFont typeface="+mj-lt"/>
              <a:buAutoNum type="arabicPeriod" startAt="8"/>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inputFile.open</a:t>
            </a:r>
            <a:r>
              <a:rPr lang="en-US" sz="1400">
                <a:solidFill>
                  <a:srgbClr val="000000"/>
                </a:solidFill>
                <a:highlight>
                  <a:srgbClr val="FFFFFF"/>
                </a:highlight>
                <a:latin typeface="Consolas" panose="020B0609020204030204" pitchFamily="49" charset="0"/>
              </a:rPr>
              <a:t>(</a:t>
            </a:r>
            <a:r>
              <a:rPr lang="en-US" sz="1400">
                <a:solidFill>
                  <a:srgbClr val="A31515"/>
                </a:solidFill>
                <a:highlight>
                  <a:srgbClr val="FFFFFF"/>
                </a:highlight>
                <a:latin typeface="Consolas" panose="020B0609020204030204" pitchFamily="49" charset="0"/>
              </a:rPr>
              <a:t>"file2test.txt"</a:t>
            </a:r>
            <a:r>
              <a:rPr lang="en-US" sz="1400">
                <a:solidFill>
                  <a:srgbClr val="000000"/>
                </a:solidFill>
                <a:highlight>
                  <a:srgbClr val="FFFFFF"/>
                </a:highlight>
                <a:latin typeface="Consolas" panose="020B0609020204030204" pitchFamily="49" charset="0"/>
              </a:rPr>
              <a:t>);	</a:t>
            </a:r>
            <a:r>
              <a:rPr lang="en-US" sz="1400">
                <a:solidFill>
                  <a:srgbClr val="008000"/>
                </a:solidFill>
                <a:highlight>
                  <a:srgbClr val="FFFFFF"/>
                </a:highlight>
                <a:latin typeface="Consolas" panose="020B0609020204030204" pitchFamily="49" charset="0"/>
              </a:rPr>
              <a:t>//Open the file for reading</a:t>
            </a:r>
            <a:endParaRPr lang="en-US" sz="14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startAt="8"/>
            </a:pPr>
            <a:r>
              <a:rPr lang="en-US" sz="1400">
                <a:solidFill>
                  <a:srgbClr val="0000FF"/>
                </a:solidFill>
                <a:highlight>
                  <a:srgbClr val="FFFFFF"/>
                </a:highlight>
                <a:latin typeface="Consolas" panose="020B0609020204030204" pitchFamily="49" charset="0"/>
              </a:rPr>
              <a:t> if</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a:t>
            </a:r>
            <a:r>
              <a:rPr lang="en-US" sz="1400">
                <a:solidFill>
                  <a:srgbClr val="008000"/>
                </a:solidFill>
                <a:highlight>
                  <a:srgbClr val="FFFFFF"/>
                </a:highlight>
                <a:latin typeface="Consolas" panose="020B0609020204030204" pitchFamily="49" charset="0"/>
              </a:rPr>
              <a:t>//Check that file opens correctly</a:t>
            </a:r>
            <a:endParaRPr lang="en-US" sz="14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startAt="8"/>
            </a:pPr>
            <a:r>
              <a:rPr lang="en-US" sz="1400">
                <a:solidFill>
                  <a:srgbClr val="0000FF"/>
                </a:solidFill>
                <a:highlight>
                  <a:srgbClr val="FFFFFF"/>
                </a:highlight>
                <a:latin typeface="Consolas" panose="020B0609020204030204" pitchFamily="49" charset="0"/>
              </a:rPr>
              <a:t>   while</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&gt;&gt; text){		</a:t>
            </a:r>
            <a:r>
              <a:rPr lang="en-US" sz="1400">
                <a:solidFill>
                  <a:srgbClr val="008000"/>
                </a:solidFill>
                <a:highlight>
                  <a:srgbClr val="FFFFFF"/>
                </a:highlight>
                <a:latin typeface="Consolas" panose="020B0609020204030204" pitchFamily="49" charset="0"/>
              </a:rPr>
              <a:t>//Check that end of file is not reached yet</a:t>
            </a:r>
            <a:endParaRPr lang="en-US" sz="14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startAt="8"/>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text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startAt="8"/>
            </a:pPr>
            <a:r>
              <a:rPr lang="en-US" sz="140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startAt="8"/>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inputFile.close</a:t>
            </a:r>
            <a:r>
              <a:rPr lang="en-US" sz="1400">
                <a:solidFill>
                  <a:srgbClr val="000000"/>
                </a:solidFill>
                <a:highlight>
                  <a:srgbClr val="FFFFFF"/>
                </a:highlight>
                <a:latin typeface="Consolas" panose="020B0609020204030204" pitchFamily="49" charset="0"/>
              </a:rPr>
              <a:t>();			</a:t>
            </a:r>
            <a:r>
              <a:rPr lang="en-US" sz="1400">
                <a:solidFill>
                  <a:srgbClr val="008000"/>
                </a:solidFill>
                <a:highlight>
                  <a:srgbClr val="FFFFFF"/>
                </a:highlight>
                <a:latin typeface="Consolas" panose="020B0609020204030204" pitchFamily="49" charset="0"/>
              </a:rPr>
              <a:t>//close the file</a:t>
            </a:r>
            <a:endParaRPr lang="en-US" sz="14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startAt="8"/>
            </a:pPr>
            <a:r>
              <a:rPr lang="en-US" sz="1400">
                <a:solidFill>
                  <a:srgbClr val="000000"/>
                </a:solidFill>
                <a:highlight>
                  <a:srgbClr val="FFFFFF"/>
                </a:highlight>
                <a:latin typeface="Consolas" panose="020B0609020204030204" pitchFamily="49" charset="0"/>
              </a:rPr>
              <a:t> }</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971801"/>
            <a:ext cx="7684645" cy="28956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600"/>
              <a:t>This program tests if the file is opened for reading successfully. Then the program keeps reading terms from the file until its end. </a:t>
            </a:r>
          </a:p>
          <a:p>
            <a:pPr lvl="1" algn="just">
              <a:lnSpc>
                <a:spcPct val="110000"/>
              </a:lnSpc>
              <a:spcBef>
                <a:spcPts val="0"/>
              </a:spcBef>
            </a:pPr>
            <a:r>
              <a:rPr lang="en-US" sz="1400" b="1" u="sng"/>
              <a:t>Step 1</a:t>
            </a:r>
            <a:r>
              <a:rPr lang="en-US" sz="1400"/>
              <a:t>: Defining an object of type </a:t>
            </a:r>
            <a:r>
              <a:rPr lang="en-US" sz="1400" err="1">
                <a:solidFill>
                  <a:srgbClr val="2B91AF"/>
                </a:solidFill>
                <a:highlight>
                  <a:srgbClr val="FFFFFF"/>
                </a:highlight>
                <a:latin typeface="Consolas" panose="020B0609020204030204" pitchFamily="49" charset="0"/>
              </a:rPr>
              <a:t>ifstream</a:t>
            </a:r>
            <a:r>
              <a:rPr lang="en-US" sz="1400">
                <a:solidFill>
                  <a:srgbClr val="2B91AF"/>
                </a:solidFill>
                <a:highlight>
                  <a:srgbClr val="FFFFFF"/>
                </a:highlight>
                <a:latin typeface="Consolas" panose="020B0609020204030204" pitchFamily="49" charset="0"/>
              </a:rPr>
              <a:t> </a:t>
            </a:r>
            <a:r>
              <a:rPr lang="en-US" sz="1400"/>
              <a:t>for reading from a file. </a:t>
            </a:r>
          </a:p>
          <a:p>
            <a:pPr lvl="1" algn="just">
              <a:lnSpc>
                <a:spcPct val="110000"/>
              </a:lnSpc>
              <a:spcBef>
                <a:spcPts val="0"/>
              </a:spcBef>
            </a:pPr>
            <a:r>
              <a:rPr lang="en-US" sz="1400" b="1" u="sng"/>
              <a:t>Step 2</a:t>
            </a:r>
            <a:r>
              <a:rPr lang="en-US" sz="1400"/>
              <a:t>: Opening the file existing in the file system for reading. In the case that this file does not exist, the if condition in line 9 is going to be false. An in the case that this file exists and opened successfully. </a:t>
            </a:r>
          </a:p>
          <a:p>
            <a:pPr lvl="1" algn="just">
              <a:lnSpc>
                <a:spcPct val="110000"/>
              </a:lnSpc>
              <a:spcBef>
                <a:spcPts val="0"/>
              </a:spcBef>
            </a:pPr>
            <a:r>
              <a:rPr lang="en-US" sz="1400" b="1" u="sng"/>
              <a:t>Step 3</a:t>
            </a:r>
            <a:r>
              <a:rPr lang="en-US" sz="1400"/>
              <a:t>: Quite often a program must read the contents of a file without knowing the number of terms that are stored in the file. Lines 10 keeps getting a term from the file until no more terms are remained to get. A term is a word or a number without spaces, a “User” word, “1” is number term, and “:” is special character term. In the case that the statement of “</a:t>
            </a:r>
            <a:r>
              <a:rPr lang="en-US" sz="1400" b="1" err="1">
                <a:solidFill>
                  <a:srgbClr val="000000"/>
                </a:solidFill>
                <a:highlight>
                  <a:srgbClr val="FFFFFF"/>
                </a:highlight>
                <a:latin typeface="Consolas" panose="020B0609020204030204" pitchFamily="49" charset="0"/>
              </a:rPr>
              <a:t>inputFile</a:t>
            </a:r>
            <a:r>
              <a:rPr lang="en-US" sz="1400" b="1">
                <a:solidFill>
                  <a:srgbClr val="000000"/>
                </a:solidFill>
                <a:highlight>
                  <a:srgbClr val="FFFFFF"/>
                </a:highlight>
                <a:latin typeface="Consolas" panose="020B0609020204030204" pitchFamily="49" charset="0"/>
              </a:rPr>
              <a:t> &gt;&gt; text</a:t>
            </a:r>
            <a:r>
              <a:rPr lang="en-US" sz="1400"/>
              <a:t>” get a term successfully from the file, then the statement has the value true. And in case that the file ends and no more term exists to be retrieved.</a:t>
            </a:r>
          </a:p>
          <a:p>
            <a:pPr lvl="1" algn="just">
              <a:lnSpc>
                <a:spcPct val="110000"/>
              </a:lnSpc>
              <a:spcBef>
                <a:spcPts val="0"/>
              </a:spcBef>
            </a:pPr>
            <a:r>
              <a:rPr lang="en-US" sz="1400" b="1" u="sng"/>
              <a:t>Step 4</a:t>
            </a:r>
            <a:r>
              <a:rPr lang="en-US" sz="1400"/>
              <a:t>: When the loop for reading ends, line 13 closes the file to free the allocated resources for this file.</a:t>
            </a:r>
          </a:p>
        </p:txBody>
      </p:sp>
      <p:pic>
        <p:nvPicPr>
          <p:cNvPr id="9" name="Picture 8">
            <a:extLst>
              <a:ext uri="{FF2B5EF4-FFF2-40B4-BE49-F238E27FC236}">
                <a16:creationId xmlns:a16="http://schemas.microsoft.com/office/drawing/2014/main" id="{B4507ECD-BF71-47C3-A1D0-C271B4E96355}"/>
              </a:ext>
            </a:extLst>
          </p:cNvPr>
          <p:cNvPicPr>
            <a:picLocks noChangeAspect="1"/>
          </p:cNvPicPr>
          <p:nvPr/>
        </p:nvPicPr>
        <p:blipFill>
          <a:blip r:embed="rId2"/>
          <a:stretch>
            <a:fillRect/>
          </a:stretch>
        </p:blipFill>
        <p:spPr>
          <a:xfrm>
            <a:off x="8077199" y="685223"/>
            <a:ext cx="981075" cy="5743296"/>
          </a:xfrm>
          <a:prstGeom prst="rect">
            <a:avLst/>
          </a:prstGeom>
          <a:ln w="28575">
            <a:solidFill>
              <a:srgbClr val="003399"/>
            </a:solidFill>
          </a:ln>
        </p:spPr>
      </p:pic>
      <p:sp>
        <p:nvSpPr>
          <p:cNvPr id="8" name="Slide Number Placeholder 3">
            <a:extLst>
              <a:ext uri="{FF2B5EF4-FFF2-40B4-BE49-F238E27FC236}">
                <a16:creationId xmlns:a16="http://schemas.microsoft.com/office/drawing/2014/main" id="{73ABFA9F-0765-422A-BAD9-D48464CE3DD8}"/>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49</a:t>
            </a:fld>
            <a:endParaRPr lang="en-US">
              <a:solidFill>
                <a:srgbClr val="000099"/>
              </a:solidFill>
            </a:endParaRPr>
          </a:p>
        </p:txBody>
      </p:sp>
    </p:spTree>
    <p:extLst>
      <p:ext uri="{BB962C8B-B14F-4D97-AF65-F5344CB8AC3E}">
        <p14:creationId xmlns:p14="http://schemas.microsoft.com/office/powerpoint/2010/main" val="1386549603"/>
      </p:ext>
    </p:extLst>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a:solidFill>
                  <a:srgbClr val="002060"/>
                </a:solidFill>
                <a:latin typeface="Imprint MT Shadow" pitchFamily="82" charset="0"/>
              </a:rPr>
              <a:t>Introduction to </a:t>
            </a:r>
            <a:r>
              <a:rPr lang="en-US" sz="3600" b="1">
                <a:solidFill>
                  <a:srgbClr val="002060"/>
                </a:solidFill>
                <a:latin typeface="Imprint MT Shadow" pitchFamily="82" charset="0"/>
              </a:rPr>
              <a:t>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endParaRPr lang="en-US"/>
          </a:p>
        </p:txBody>
      </p:sp>
      <p:sp>
        <p:nvSpPr>
          <p:cNvPr id="3" name="Content Placeholder 2"/>
          <p:cNvSpPr>
            <a:spLocks noGrp="1"/>
          </p:cNvSpPr>
          <p:nvPr>
            <p:ph idx="1"/>
          </p:nvPr>
        </p:nvSpPr>
        <p:spPr>
          <a:xfrm>
            <a:off x="1182688" y="1981200"/>
            <a:ext cx="7351712" cy="4267200"/>
          </a:xfrm>
        </p:spPr>
        <p:txBody>
          <a:bodyPr>
            <a:normAutofit/>
          </a:bodyPr>
          <a:lstStyle/>
          <a:p>
            <a:pPr algn="just">
              <a:lnSpc>
                <a:spcPct val="120000"/>
              </a:lnSpc>
              <a:spcBef>
                <a:spcPts val="0"/>
              </a:spcBef>
            </a:pPr>
            <a:r>
              <a:rPr lang="en-US" sz="1600" u="sng" dirty="0"/>
              <a:t>Contact List</a:t>
            </a:r>
            <a:r>
              <a:rPr lang="en-US" sz="1600" dirty="0"/>
              <a:t>: </a:t>
            </a:r>
          </a:p>
          <a:p>
            <a:pPr lvl="1"/>
            <a:r>
              <a:rPr lang="en-US" dirty="0">
                <a:solidFill>
                  <a:srgbClr val="000000"/>
                </a:solidFill>
                <a:effectLst/>
                <a:latin typeface="Calibri" panose="020F0502020204030204" pitchFamily="34" charset="0"/>
              </a:rPr>
              <a:t>Module Leader :"Mostafa Salama" </a:t>
            </a:r>
            <a:r>
              <a:rPr lang="en-US" dirty="0">
                <a:solidFill>
                  <a:srgbClr val="000000"/>
                </a:solidFill>
                <a:effectLst/>
                <a:latin typeface="Calibri" panose="020F0502020204030204" pitchFamily="34" charset="0"/>
                <a:hlinkClick r:id="rId3"/>
              </a:rPr>
              <a:t>mostafa.salama@bue.edu.eg</a:t>
            </a:r>
            <a:endParaRPr lang="en-US" dirty="0">
              <a:solidFill>
                <a:srgbClr val="000000"/>
              </a:solidFill>
              <a:effectLst/>
              <a:latin typeface="Calibri" panose="020F0502020204030204" pitchFamily="34" charset="0"/>
            </a:endParaRPr>
          </a:p>
          <a:p>
            <a:pPr lvl="1"/>
            <a:r>
              <a:rPr lang="en-US" dirty="0">
                <a:solidFill>
                  <a:srgbClr val="000000"/>
                </a:solidFill>
                <a:effectLst/>
                <a:latin typeface="Calibri" panose="020F0502020204030204" pitchFamily="34" charset="0"/>
              </a:rPr>
              <a:t>Senior Teaching Assistant: "Basma.Hathout" </a:t>
            </a:r>
            <a:r>
              <a:rPr lang="en-US" dirty="0">
                <a:solidFill>
                  <a:srgbClr val="000000"/>
                </a:solidFill>
                <a:effectLst/>
                <a:latin typeface="Calibri" panose="020F0502020204030204" pitchFamily="34" charset="0"/>
                <a:hlinkClick r:id="rId4"/>
              </a:rPr>
              <a:t>Basma.Hathout@bue.edu.eg</a:t>
            </a:r>
            <a:endParaRPr lang="en-US" dirty="0">
              <a:solidFill>
                <a:srgbClr val="000000"/>
              </a:solidFill>
              <a:effectLst/>
              <a:latin typeface="Calibri" panose="020F0502020204030204" pitchFamily="34" charset="0"/>
            </a:endParaRPr>
          </a:p>
          <a:p>
            <a:pPr lvl="1"/>
            <a:r>
              <a:rPr lang="en-US" dirty="0">
                <a:solidFill>
                  <a:srgbClr val="000000"/>
                </a:solidFill>
                <a:effectLst/>
                <a:latin typeface="Calibri" panose="020F0502020204030204" pitchFamily="34" charset="0"/>
              </a:rPr>
              <a:t>Senior Teaching Assistant: "Lobna.Hesham" </a:t>
            </a:r>
            <a:r>
              <a:rPr lang="en-US" dirty="0">
                <a:solidFill>
                  <a:srgbClr val="000000"/>
                </a:solidFill>
                <a:effectLst/>
                <a:latin typeface="Calibri" panose="020F0502020204030204" pitchFamily="34" charset="0"/>
                <a:hlinkClick r:id="rId5"/>
              </a:rPr>
              <a:t>Lobna.Hesham@bue.edu.eg</a:t>
            </a:r>
            <a:endParaRPr lang="en-US" dirty="0">
              <a:solidFill>
                <a:srgbClr val="000000"/>
              </a:solidFill>
              <a:effectLst/>
              <a:latin typeface="Calibri" panose="020F0502020204030204" pitchFamily="34" charset="0"/>
            </a:endParaRPr>
          </a:p>
          <a:p>
            <a:pPr lvl="1"/>
            <a:r>
              <a:rPr lang="en-US" dirty="0">
                <a:solidFill>
                  <a:srgbClr val="000000"/>
                </a:solidFill>
                <a:effectLst/>
                <a:latin typeface="Calibri" panose="020F0502020204030204" pitchFamily="34" charset="0"/>
              </a:rPr>
              <a:t>Teaching Assistant: "</a:t>
            </a:r>
            <a:r>
              <a:rPr lang="en-US" dirty="0" err="1">
                <a:solidFill>
                  <a:srgbClr val="000000"/>
                </a:solidFill>
                <a:effectLst/>
                <a:latin typeface="Calibri" panose="020F0502020204030204" pitchFamily="34" charset="0"/>
              </a:rPr>
              <a:t>aya.Hesham</a:t>
            </a:r>
            <a:r>
              <a:rPr lang="en-US" dirty="0">
                <a:solidFill>
                  <a:srgbClr val="000000"/>
                </a:solidFill>
                <a:effectLst/>
                <a:latin typeface="Calibri" panose="020F0502020204030204" pitchFamily="34" charset="0"/>
              </a:rPr>
              <a:t>" </a:t>
            </a:r>
            <a:r>
              <a:rPr lang="en-US" dirty="0">
                <a:solidFill>
                  <a:srgbClr val="000000"/>
                </a:solidFill>
                <a:effectLst/>
                <a:latin typeface="Calibri" panose="020F0502020204030204" pitchFamily="34" charset="0"/>
                <a:hlinkClick r:id="rId6"/>
              </a:rPr>
              <a:t>ayah.hesham@bue.edu.eg</a:t>
            </a:r>
            <a:endParaRPr lang="en-US" dirty="0">
              <a:solidFill>
                <a:srgbClr val="000000"/>
              </a:solidFill>
              <a:effectLst/>
              <a:latin typeface="Calibri" panose="020F0502020204030204" pitchFamily="34" charset="0"/>
            </a:endParaRPr>
          </a:p>
          <a:p>
            <a:pPr lvl="1"/>
            <a:r>
              <a:rPr lang="en-US" dirty="0">
                <a:solidFill>
                  <a:srgbClr val="000000"/>
                </a:solidFill>
                <a:effectLst/>
                <a:latin typeface="Calibri" panose="020F0502020204030204" pitchFamily="34" charset="0"/>
              </a:rPr>
              <a:t>Teaching Assistant: </a:t>
            </a:r>
            <a:r>
              <a:rPr lang="en-US" dirty="0">
                <a:solidFill>
                  <a:srgbClr val="000000"/>
                </a:solidFill>
                <a:latin typeface="Calibri" panose="020F0502020204030204" pitchFamily="34" charset="0"/>
              </a:rPr>
              <a:t>“Dina </a:t>
            </a:r>
            <a:r>
              <a:rPr lang="en-US" dirty="0" err="1">
                <a:solidFill>
                  <a:srgbClr val="000000"/>
                </a:solidFill>
                <a:latin typeface="Calibri" panose="020F0502020204030204" pitchFamily="34" charset="0"/>
              </a:rPr>
              <a:t>Zekry</a:t>
            </a:r>
            <a:r>
              <a:rPr lang="en-US" dirty="0">
                <a:solidFill>
                  <a:srgbClr val="000000"/>
                </a:solidFill>
                <a:effectLst/>
                <a:latin typeface="Calibri" panose="020F0502020204030204" pitchFamily="34" charset="0"/>
              </a:rPr>
              <a:t>" </a:t>
            </a:r>
            <a:r>
              <a:rPr lang="en-US" dirty="0">
                <a:solidFill>
                  <a:srgbClr val="000000"/>
                </a:solidFill>
                <a:effectLst/>
                <a:latin typeface="Calibri" panose="020F0502020204030204" pitchFamily="34" charset="0"/>
                <a:hlinkClick r:id="rId7"/>
              </a:rPr>
              <a:t>dina.zekry@bue.edu.eg</a:t>
            </a:r>
            <a:endParaRPr lang="en-US" dirty="0">
              <a:solidFill>
                <a:srgbClr val="000000"/>
              </a:solidFill>
              <a:effectLst/>
              <a:latin typeface="Calibri" panose="020F0502020204030204" pitchFamily="34" charset="0"/>
            </a:endParaRPr>
          </a:p>
          <a:p>
            <a:pPr lvl="1"/>
            <a:r>
              <a:rPr lang="en-US" dirty="0">
                <a:solidFill>
                  <a:srgbClr val="000000"/>
                </a:solidFill>
                <a:effectLst/>
                <a:latin typeface="Calibri" panose="020F0502020204030204" pitchFamily="34" charset="0"/>
              </a:rPr>
              <a:t>Teaching Assistant: </a:t>
            </a:r>
            <a:r>
              <a:rPr lang="en-US" dirty="0">
                <a:solidFill>
                  <a:srgbClr val="000000"/>
                </a:solidFill>
                <a:latin typeface="Calibri" panose="020F0502020204030204" pitchFamily="34" charset="0"/>
              </a:rPr>
              <a:t>“Dina </a:t>
            </a:r>
            <a:r>
              <a:rPr lang="en-US" dirty="0" err="1">
                <a:solidFill>
                  <a:srgbClr val="000000"/>
                </a:solidFill>
                <a:latin typeface="Calibri" panose="020F0502020204030204" pitchFamily="34" charset="0"/>
              </a:rPr>
              <a:t>Zekry</a:t>
            </a:r>
            <a:r>
              <a:rPr lang="en-US" dirty="0">
                <a:solidFill>
                  <a:srgbClr val="000000"/>
                </a:solidFill>
                <a:effectLst/>
                <a:latin typeface="Calibri" panose="020F0502020204030204" pitchFamily="34" charset="0"/>
              </a:rPr>
              <a:t>" </a:t>
            </a:r>
            <a:r>
              <a:rPr lang="en-US" dirty="0">
                <a:solidFill>
                  <a:srgbClr val="000000"/>
                </a:solidFill>
                <a:effectLst/>
                <a:latin typeface="Calibri" panose="020F0502020204030204" pitchFamily="34" charset="0"/>
                <a:hlinkClick r:id="rId7"/>
              </a:rPr>
              <a:t>dina.zekry@bue.edu.eg</a:t>
            </a:r>
            <a:endParaRPr lang="en-US" dirty="0">
              <a:solidFill>
                <a:srgbClr val="000000"/>
              </a:solidFill>
              <a:effectLst/>
              <a:latin typeface="Calibri" panose="020F0502020204030204" pitchFamily="34" charset="0"/>
            </a:endParaRPr>
          </a:p>
          <a:p>
            <a:pPr lvl="1"/>
            <a:r>
              <a:rPr lang="en-US" dirty="0">
                <a:solidFill>
                  <a:srgbClr val="000000"/>
                </a:solidFill>
                <a:effectLst/>
                <a:latin typeface="Calibri" panose="020F0502020204030204" pitchFamily="34" charset="0"/>
              </a:rPr>
              <a:t>Teaching </a:t>
            </a:r>
            <a:r>
              <a:rPr lang="en-US" dirty="0">
                <a:solidFill>
                  <a:srgbClr val="000000"/>
                </a:solidFill>
                <a:latin typeface="Calibri" panose="020F0502020204030204" pitchFamily="34" charset="0"/>
              </a:rPr>
              <a:t>Assistant: “</a:t>
            </a:r>
            <a:r>
              <a:rPr lang="en-US" dirty="0" err="1">
                <a:solidFill>
                  <a:srgbClr val="000000"/>
                </a:solidFill>
                <a:latin typeface="Calibri" panose="020F0502020204030204" pitchFamily="34" charset="0"/>
              </a:rPr>
              <a:t>Cherine</a:t>
            </a:r>
            <a:r>
              <a:rPr lang="en-US" dirty="0">
                <a:solidFill>
                  <a:srgbClr val="000000"/>
                </a:solidFill>
                <a:latin typeface="Calibri" panose="020F0502020204030204" pitchFamily="34" charset="0"/>
              </a:rPr>
              <a:t> Mohamed” </a:t>
            </a:r>
            <a:r>
              <a:rPr lang="en-US" dirty="0">
                <a:solidFill>
                  <a:srgbClr val="000000"/>
                </a:solidFill>
                <a:latin typeface="Calibri" panose="020F0502020204030204" pitchFamily="34" charset="0"/>
                <a:hlinkClick r:id="rId8"/>
              </a:rPr>
              <a:t>cherine.mohamed@bue.edu.eg</a:t>
            </a:r>
            <a:endParaRPr lang="en-US" dirty="0">
              <a:solidFill>
                <a:srgbClr val="000000"/>
              </a:solidFill>
              <a:latin typeface="Calibri" panose="020F0502020204030204" pitchFamily="34" charset="0"/>
            </a:endParaRPr>
          </a:p>
          <a:p>
            <a:pPr lvl="1"/>
            <a:r>
              <a:rPr lang="en-US" dirty="0">
                <a:solidFill>
                  <a:srgbClr val="000000"/>
                </a:solidFill>
                <a:latin typeface="Calibri" panose="020F0502020204030204" pitchFamily="34" charset="0"/>
              </a:rPr>
              <a:t>Teaching Assistant: “ </a:t>
            </a:r>
            <a:r>
              <a:rPr lang="en-US" dirty="0" err="1">
                <a:solidFill>
                  <a:srgbClr val="000000"/>
                </a:solidFill>
                <a:latin typeface="Calibri" panose="020F0502020204030204" pitchFamily="34" charset="0"/>
              </a:rPr>
              <a:t>Ismail.Hamdy</a:t>
            </a:r>
            <a:r>
              <a:rPr lang="en-US" dirty="0">
                <a:solidFill>
                  <a:srgbClr val="000000"/>
                </a:solidFill>
                <a:latin typeface="Calibri" panose="020F0502020204030204" pitchFamily="34" charset="0"/>
              </a:rPr>
              <a:t> </a:t>
            </a:r>
            <a:r>
              <a:rPr lang="en-US" dirty="0">
                <a:solidFill>
                  <a:srgbClr val="000000"/>
                </a:solidFill>
                <a:latin typeface="Calibri" panose="020F0502020204030204" pitchFamily="34" charset="0"/>
                <a:hlinkClick r:id="rId9"/>
              </a:rPr>
              <a:t>ismail.hamdy@bue.edu.eg</a:t>
            </a:r>
            <a:endParaRPr lang="en-US" dirty="0">
              <a:solidFill>
                <a:srgbClr val="000000"/>
              </a:solidFill>
              <a:latin typeface="Calibri" panose="020F0502020204030204" pitchFamily="34" charset="0"/>
            </a:endParaRPr>
          </a:p>
          <a:p>
            <a:pPr lvl="1"/>
            <a:endParaRPr lang="en-US" dirty="0">
              <a:solidFill>
                <a:srgbClr val="000000"/>
              </a:solidFill>
              <a:latin typeface="Calibri" panose="020F0502020204030204" pitchFamily="34" charset="0"/>
            </a:endParaRPr>
          </a:p>
          <a:p>
            <a:endParaRPr lang="en-US" sz="1800" dirty="0">
              <a:solidFill>
                <a:srgbClr val="000000"/>
              </a:solidFill>
              <a:effectLst/>
              <a:latin typeface="Calibri" panose="020F0502020204030204" pitchFamily="34" charset="0"/>
            </a:endParaRPr>
          </a:p>
          <a:p>
            <a:pPr lvl="1" algn="just">
              <a:lnSpc>
                <a:spcPct val="120000"/>
              </a:lnSpc>
              <a:spcBef>
                <a:spcPts val="0"/>
              </a:spcBef>
            </a:pPr>
            <a:endParaRPr lang="en-US" sz="1400" dirty="0"/>
          </a:p>
          <a:p>
            <a:pPr lvl="1" algn="just">
              <a:lnSpc>
                <a:spcPct val="120000"/>
              </a:lnSpc>
              <a:spcBef>
                <a:spcPts val="0"/>
              </a:spcBef>
            </a:pPr>
            <a:endParaRPr lang="en-US" sz="1400" dirty="0"/>
          </a:p>
        </p:txBody>
      </p:sp>
      <p:sp>
        <p:nvSpPr>
          <p:cNvPr id="4" name="Slide Number Placeholder 3"/>
          <p:cNvSpPr>
            <a:spLocks noGrp="1"/>
          </p:cNvSpPr>
          <p:nvPr>
            <p:ph type="sldNum" sz="quarter" idx="12"/>
          </p:nvPr>
        </p:nvSpPr>
        <p:spPr/>
        <p:txBody>
          <a:bodyPr/>
          <a:lstStyle/>
          <a:p>
            <a:pPr>
              <a:defRPr/>
            </a:pPr>
            <a:fld id="{1EB90CF4-1310-45E7-8318-E943539E770D}" type="slidenum">
              <a:rPr lang="en-US" smtClean="0"/>
              <a:pPr>
                <a:defRPr/>
              </a:pPr>
              <a:t>5</a:t>
            </a:fld>
            <a:endParaRPr lang="en-US"/>
          </a:p>
        </p:txBody>
      </p:sp>
      <p:pic>
        <p:nvPicPr>
          <p:cNvPr id="5" name="Picture 4" descr="BUE final logo"/>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a:extLst>
              <a:ext uri="{FF2B5EF4-FFF2-40B4-BE49-F238E27FC236}">
                <a16:creationId xmlns:a16="http://schemas.microsoft.com/office/drawing/2014/main" id="{8D051114-2E83-4242-9496-722E24BD109C}"/>
              </a:ext>
            </a:extLst>
          </p:cNvPr>
          <p:cNvSpPr txBox="1">
            <a:spLocks/>
          </p:cNvSpPr>
          <p:nvPr/>
        </p:nvSpPr>
        <p:spPr>
          <a:xfrm>
            <a:off x="8631362" y="6478590"/>
            <a:ext cx="512638"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accent1"/>
                </a:solidFill>
                <a:latin typeface="Tahoma" charset="0"/>
                <a:ea typeface="+mn-ea"/>
                <a:cs typeface="Times New Roman" charset="0"/>
              </a:defRPr>
            </a:lvl1pPr>
            <a:lvl2pPr marL="457200" algn="l" rtl="0" fontAlgn="base">
              <a:spcBef>
                <a:spcPct val="0"/>
              </a:spcBef>
              <a:spcAft>
                <a:spcPct val="0"/>
              </a:spcAft>
              <a:defRPr sz="2400" kern="1200">
                <a:solidFill>
                  <a:schemeClr val="tx1"/>
                </a:solidFill>
                <a:latin typeface="Tahoma" charset="0"/>
                <a:ea typeface="+mn-ea"/>
                <a:cs typeface="Times New Roman" charset="0"/>
              </a:defRPr>
            </a:lvl2pPr>
            <a:lvl3pPr marL="914400" algn="l" rtl="0" fontAlgn="base">
              <a:spcBef>
                <a:spcPct val="0"/>
              </a:spcBef>
              <a:spcAft>
                <a:spcPct val="0"/>
              </a:spcAft>
              <a:defRPr sz="2400" kern="1200">
                <a:solidFill>
                  <a:schemeClr val="tx1"/>
                </a:solidFill>
                <a:latin typeface="Tahoma" charset="0"/>
                <a:ea typeface="+mn-ea"/>
                <a:cs typeface="Times New Roman" charset="0"/>
              </a:defRPr>
            </a:lvl3pPr>
            <a:lvl4pPr marL="1371600" algn="l" rtl="0" fontAlgn="base">
              <a:spcBef>
                <a:spcPct val="0"/>
              </a:spcBef>
              <a:spcAft>
                <a:spcPct val="0"/>
              </a:spcAft>
              <a:defRPr sz="2400" kern="1200">
                <a:solidFill>
                  <a:schemeClr val="tx1"/>
                </a:solidFill>
                <a:latin typeface="Tahoma" charset="0"/>
                <a:ea typeface="+mn-ea"/>
                <a:cs typeface="Times New Roman" charset="0"/>
              </a:defRPr>
            </a:lvl4pPr>
            <a:lvl5pPr marL="1828800" algn="l" rtl="0" fontAlgn="base">
              <a:spcBef>
                <a:spcPct val="0"/>
              </a:spcBef>
              <a:spcAft>
                <a:spcPct val="0"/>
              </a:spcAft>
              <a:defRPr sz="2400" kern="1200">
                <a:solidFill>
                  <a:schemeClr val="tx1"/>
                </a:solidFill>
                <a:latin typeface="Tahoma" charset="0"/>
                <a:ea typeface="+mn-ea"/>
                <a:cs typeface="Times New Roman" charset="0"/>
              </a:defRPr>
            </a:lvl5pPr>
            <a:lvl6pPr marL="2286000" algn="l" defTabSz="914400" rtl="0" eaLnBrk="1" latinLnBrk="0" hangingPunct="1">
              <a:defRPr sz="2400" kern="1200">
                <a:solidFill>
                  <a:schemeClr val="tx1"/>
                </a:solidFill>
                <a:latin typeface="Tahoma" charset="0"/>
                <a:ea typeface="+mn-ea"/>
                <a:cs typeface="Times New Roman" charset="0"/>
              </a:defRPr>
            </a:lvl6pPr>
            <a:lvl7pPr marL="2743200" algn="l" defTabSz="914400" rtl="0" eaLnBrk="1" latinLnBrk="0" hangingPunct="1">
              <a:defRPr sz="2400" kern="1200">
                <a:solidFill>
                  <a:schemeClr val="tx1"/>
                </a:solidFill>
                <a:latin typeface="Tahoma" charset="0"/>
                <a:ea typeface="+mn-ea"/>
                <a:cs typeface="Times New Roman" charset="0"/>
              </a:defRPr>
            </a:lvl7pPr>
            <a:lvl8pPr marL="3200400" algn="l" defTabSz="914400" rtl="0" eaLnBrk="1" latinLnBrk="0" hangingPunct="1">
              <a:defRPr sz="2400" kern="1200">
                <a:solidFill>
                  <a:schemeClr val="tx1"/>
                </a:solidFill>
                <a:latin typeface="Tahoma" charset="0"/>
                <a:ea typeface="+mn-ea"/>
                <a:cs typeface="Times New Roman" charset="0"/>
              </a:defRPr>
            </a:lvl8pPr>
            <a:lvl9pPr marL="3657600" algn="l" defTabSz="914400" rtl="0" eaLnBrk="1" latinLnBrk="0" hangingPunct="1">
              <a:defRPr sz="2400" kern="1200">
                <a:solidFill>
                  <a:schemeClr val="tx1"/>
                </a:solidFill>
                <a:latin typeface="Tahoma" charset="0"/>
                <a:ea typeface="+mn-ea"/>
                <a:cs typeface="Times New Roman" charset="0"/>
              </a:defRPr>
            </a:lvl9pPr>
          </a:lstStyle>
          <a:p>
            <a:pPr>
              <a:defRPr/>
            </a:pPr>
            <a:fld id="{1EB90CF4-1310-45E7-8318-E943539E770D}" type="slidenum">
              <a:rPr lang="en-US" smtClean="0">
                <a:solidFill>
                  <a:srgbClr val="000099"/>
                </a:solidFill>
              </a:rPr>
              <a:pPr>
                <a:defRPr/>
              </a:pPr>
              <a:t>5</a:t>
            </a:fld>
            <a:endParaRPr lang="en-US">
              <a:solidFill>
                <a:srgbClr val="000099"/>
              </a:solidFill>
            </a:endParaRPr>
          </a:p>
        </p:txBody>
      </p:sp>
    </p:spTree>
    <p:extLst>
      <p:ext uri="{BB962C8B-B14F-4D97-AF65-F5344CB8AC3E}">
        <p14:creationId xmlns:p14="http://schemas.microsoft.com/office/powerpoint/2010/main" val="134795886"/>
      </p:ext>
    </p:extLst>
  </p:cSld>
  <p:clrMapOvr>
    <a:masterClrMapping/>
  </p:clrMapOvr>
  <p:transition advTm="2663">
    <p:zoom dir="in"/>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17 : Reading &amp; Writing</a:t>
            </a:r>
            <a:endParaRPr lang="en-US" dirty="0"/>
          </a:p>
        </p:txBody>
      </p:sp>
      <p:sp>
        <p:nvSpPr>
          <p:cNvPr id="3" name="Content Placeholder 2"/>
          <p:cNvSpPr>
            <a:spLocks noGrp="1"/>
          </p:cNvSpPr>
          <p:nvPr>
            <p:ph idx="1"/>
          </p:nvPr>
        </p:nvSpPr>
        <p:spPr>
          <a:xfrm>
            <a:off x="609600" y="1981200"/>
            <a:ext cx="8410576" cy="4724400"/>
          </a:xfrm>
        </p:spPr>
        <p:txBody>
          <a:bodyPr>
            <a:noAutofit/>
          </a:bodyPr>
          <a:lstStyle/>
          <a:p>
            <a:pPr>
              <a:spcBef>
                <a:spcPts val="0"/>
              </a:spcBef>
              <a:buClr>
                <a:srgbClr val="008000"/>
              </a:buClr>
              <a:buSzPct val="100000"/>
              <a:buFont typeface="+mj-lt"/>
              <a:buAutoNum type="arabicPeriod"/>
            </a:pPr>
            <a:r>
              <a:rPr lang="en-US" sz="1200">
                <a:solidFill>
                  <a:srgbClr val="008000"/>
                </a:solidFill>
                <a:latin typeface="Consolas" panose="020B0609020204030204" pitchFamily="49" charset="0"/>
              </a:rPr>
              <a:t>//This program opens a file for reading its contents.</a:t>
            </a: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8000"/>
                </a:solidFill>
                <a:latin typeface="Consolas" panose="020B0609020204030204" pitchFamily="49" charset="0"/>
              </a:rPr>
              <a:t>//Then the </a:t>
            </a:r>
            <a:r>
              <a:rPr lang="en-US" sz="1200" err="1">
                <a:solidFill>
                  <a:srgbClr val="008000"/>
                </a:solidFill>
                <a:latin typeface="Consolas" panose="020B0609020204030204" pitchFamily="49" charset="0"/>
              </a:rPr>
              <a:t>prgram</a:t>
            </a:r>
            <a:r>
              <a:rPr lang="en-US" sz="1200">
                <a:solidFill>
                  <a:srgbClr val="008000"/>
                </a:solidFill>
                <a:latin typeface="Consolas" panose="020B0609020204030204" pitchFamily="49" charset="0"/>
              </a:rPr>
              <a:t> appends its content with a new one.</a:t>
            </a: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808080"/>
                </a:solidFill>
                <a:latin typeface="Consolas" panose="020B0609020204030204" pitchFamily="49" charset="0"/>
              </a:rPr>
              <a:t>#include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&lt;iostream&gt;</a:t>
            </a: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808080"/>
                </a:solidFill>
                <a:latin typeface="Consolas" panose="020B0609020204030204" pitchFamily="49" charset="0"/>
              </a:rPr>
              <a:t>#include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&lt;</a:t>
            </a:r>
            <a:r>
              <a:rPr lang="en-US" sz="1200" err="1">
                <a:solidFill>
                  <a:srgbClr val="A31515"/>
                </a:solidFill>
                <a:latin typeface="Consolas" panose="020B0609020204030204" pitchFamily="49" charset="0"/>
              </a:rPr>
              <a:t>fstream</a:t>
            </a:r>
            <a:r>
              <a:rPr lang="en-US" sz="1200">
                <a:solidFill>
                  <a:srgbClr val="A31515"/>
                </a:solidFill>
                <a:latin typeface="Consolas" panose="020B0609020204030204" pitchFamily="49" charset="0"/>
              </a:rPr>
              <a:t>&gt;</a:t>
            </a: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808080"/>
                </a:solidFill>
                <a:latin typeface="Consolas" panose="020B0609020204030204" pitchFamily="49" charset="0"/>
              </a:rPr>
              <a:t>#include</a:t>
            </a:r>
            <a:r>
              <a:rPr lang="en-US" sz="1200">
                <a:solidFill>
                  <a:srgbClr val="000000"/>
                </a:solidFill>
                <a:latin typeface="Consolas" panose="020B0609020204030204" pitchFamily="49" charset="0"/>
              </a:rPr>
              <a:t> </a:t>
            </a:r>
            <a:r>
              <a:rPr lang="en-US" sz="1200">
                <a:solidFill>
                  <a:srgbClr val="A31515"/>
                </a:solidFill>
                <a:latin typeface="Consolas" panose="020B0609020204030204" pitchFamily="49" charset="0"/>
              </a:rPr>
              <a:t>&lt;string&gt;</a:t>
            </a: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using</a:t>
            </a:r>
            <a:r>
              <a:rPr lang="en-US" sz="1200">
                <a:solidFill>
                  <a:srgbClr val="000000"/>
                </a:solidFill>
                <a:latin typeface="Consolas" panose="020B0609020204030204" pitchFamily="49" charset="0"/>
              </a:rPr>
              <a:t> </a:t>
            </a:r>
            <a:r>
              <a:rPr lang="en-US" sz="1200">
                <a:solidFill>
                  <a:srgbClr val="0000FF"/>
                </a:solidFill>
                <a:latin typeface="Consolas" panose="020B0609020204030204" pitchFamily="49" charset="0"/>
              </a:rPr>
              <a:t>namespace</a:t>
            </a:r>
            <a:r>
              <a:rPr lang="en-US" sz="1200">
                <a:solidFill>
                  <a:srgbClr val="000000"/>
                </a:solidFill>
                <a:latin typeface="Consolas" panose="020B0609020204030204" pitchFamily="49" charset="0"/>
              </a:rPr>
              <a:t> std;</a:t>
            </a:r>
          </a:p>
          <a:p>
            <a:pPr>
              <a:spcBef>
                <a:spcPts val="0"/>
              </a:spcBef>
              <a:buClr>
                <a:srgbClr val="008000"/>
              </a:buClr>
              <a:buSzPct val="100000"/>
              <a:buFont typeface="+mj-lt"/>
              <a:buAutoNum type="arabicPeriod"/>
            </a:pPr>
            <a:endParaRPr lang="en-US" sz="1200">
              <a:solidFill>
                <a:srgbClr val="0000FF"/>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void</a:t>
            </a:r>
            <a:r>
              <a:rPr lang="en-US" sz="12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200">
                <a:solidFill>
                  <a:srgbClr val="2B91AF"/>
                </a:solidFill>
                <a:latin typeface="Consolas" panose="020B0609020204030204" pitchFamily="49" charset="0"/>
              </a:rPr>
              <a:t>  string</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FullNames</a:t>
            </a:r>
            <a:r>
              <a:rPr lang="en-US" sz="1200">
                <a:solidFill>
                  <a:srgbClr val="000000"/>
                </a:solidFill>
                <a:latin typeface="Consolas" panose="020B0609020204030204" pitchFamily="49" charset="0"/>
              </a:rPr>
              <a:t> = </a:t>
            </a:r>
            <a:r>
              <a:rPr lang="en-US" sz="1200">
                <a:solidFill>
                  <a:srgbClr val="A31515"/>
                </a:solidFill>
                <a:latin typeface="Consolas" panose="020B0609020204030204" pitchFamily="49" charset="0"/>
              </a:rPr>
              <a:t>" "</a:t>
            </a:r>
            <a:r>
              <a:rPr lang="en-US" sz="1200">
                <a:solidFill>
                  <a:srgbClr val="000000"/>
                </a:solidFill>
                <a:latin typeface="Consolas" panose="020B0609020204030204" pitchFamily="49" charset="0"/>
              </a:rPr>
              <a:t>, name;</a:t>
            </a:r>
          </a:p>
          <a:p>
            <a:pPr>
              <a:spcBef>
                <a:spcPts val="0"/>
              </a:spcBef>
              <a:buClr>
                <a:srgbClr val="008000"/>
              </a:buClr>
              <a:buSzPct val="100000"/>
              <a:buFont typeface="+mj-lt"/>
              <a:buAutoNum type="arabicPeriod"/>
            </a:pPr>
            <a:r>
              <a:rPr lang="en-US" sz="1200">
                <a:solidFill>
                  <a:srgbClr val="2B91AF"/>
                </a:solidFill>
                <a:latin typeface="Consolas" panose="020B0609020204030204" pitchFamily="49" charset="0"/>
              </a:rPr>
              <a:t>  </a:t>
            </a:r>
            <a:r>
              <a:rPr lang="en-US" sz="1200" err="1">
                <a:solidFill>
                  <a:srgbClr val="2B91AF"/>
                </a:solidFill>
                <a:latin typeface="Consolas" panose="020B0609020204030204" pitchFamily="49" charset="0"/>
              </a:rPr>
              <a:t>fstream</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rwFile</a:t>
            </a:r>
            <a:r>
              <a:rPr lang="en-US" sz="120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rwFile.open</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"Friends.txt"</a:t>
            </a:r>
            <a:r>
              <a:rPr lang="en-US" sz="1200">
                <a:solidFill>
                  <a:srgbClr val="000000"/>
                </a:solidFill>
                <a:latin typeface="Consolas" panose="020B0609020204030204" pitchFamily="49" charset="0"/>
              </a:rPr>
              <a:t>, </a:t>
            </a:r>
            <a:r>
              <a:rPr lang="en-US" sz="1200" err="1">
                <a:solidFill>
                  <a:srgbClr val="2B91AF"/>
                </a:solidFill>
                <a:latin typeface="Consolas" panose="020B0609020204030204" pitchFamily="49" charset="0"/>
              </a:rPr>
              <a:t>ios</a:t>
            </a:r>
            <a:r>
              <a:rPr lang="en-US" sz="1200">
                <a:solidFill>
                  <a:srgbClr val="000000"/>
                </a:solidFill>
                <a:latin typeface="Consolas" panose="020B0609020204030204" pitchFamily="49" charset="0"/>
              </a:rPr>
              <a:t>::in);</a:t>
            </a:r>
          </a:p>
          <a:p>
            <a:pPr>
              <a:spcBef>
                <a:spcPts val="0"/>
              </a:spcBef>
              <a:buClr>
                <a:srgbClr val="008000"/>
              </a:buClr>
              <a:buSzPct val="100000"/>
              <a:buFont typeface="+mj-lt"/>
              <a:buAutoNum type="arabicPeriod"/>
            </a:pPr>
            <a:r>
              <a:rPr lang="en-US" sz="1200">
                <a:solidFill>
                  <a:srgbClr val="0000FF"/>
                </a:solidFill>
                <a:latin typeface="Consolas" panose="020B0609020204030204" pitchFamily="49" charset="0"/>
              </a:rPr>
              <a:t>  while</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rwFile</a:t>
            </a:r>
            <a:r>
              <a:rPr lang="en-US" sz="1200">
                <a:solidFill>
                  <a:srgbClr val="000000"/>
                </a:solidFill>
                <a:latin typeface="Consolas" panose="020B0609020204030204" pitchFamily="49" charset="0"/>
              </a:rPr>
              <a:t> </a:t>
            </a:r>
            <a:r>
              <a:rPr lang="en-US" sz="1200">
                <a:solidFill>
                  <a:srgbClr val="008080"/>
                </a:solidFill>
                <a:latin typeface="Consolas" panose="020B0609020204030204" pitchFamily="49" charset="0"/>
              </a:rPr>
              <a:t>&gt;&gt;</a:t>
            </a:r>
            <a:r>
              <a:rPr lang="en-US" sz="1200">
                <a:solidFill>
                  <a:srgbClr val="000000"/>
                </a:solidFill>
                <a:latin typeface="Consolas" panose="020B0609020204030204" pitchFamily="49" charset="0"/>
              </a:rPr>
              <a:t> name) {</a:t>
            </a: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FullNames</a:t>
            </a:r>
            <a:r>
              <a:rPr lang="en-US" sz="1200">
                <a:solidFill>
                  <a:srgbClr val="000000"/>
                </a:solidFill>
                <a:latin typeface="Consolas" panose="020B0609020204030204" pitchFamily="49" charset="0"/>
              </a:rPr>
              <a:t> </a:t>
            </a:r>
            <a:r>
              <a:rPr lang="en-US" sz="1200">
                <a:solidFill>
                  <a:srgbClr val="008080"/>
                </a:solidFill>
                <a:latin typeface="Consolas" panose="020B0609020204030204" pitchFamily="49" charset="0"/>
              </a:rPr>
              <a:t>=</a:t>
            </a:r>
            <a:r>
              <a:rPr lang="en-US" sz="1200">
                <a:solidFill>
                  <a:srgbClr val="000000"/>
                </a:solidFill>
                <a:latin typeface="Consolas" panose="020B0609020204030204" pitchFamily="49" charset="0"/>
              </a:rPr>
              <a:t> name </a:t>
            </a:r>
            <a:r>
              <a:rPr lang="en-US" sz="1200">
                <a:solidFill>
                  <a:srgbClr val="008080"/>
                </a:solidFill>
                <a:latin typeface="Consolas" panose="020B0609020204030204" pitchFamily="49" charset="0"/>
              </a:rPr>
              <a: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FullNames</a:t>
            </a:r>
            <a:r>
              <a:rPr lang="en-US" sz="12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rwFile.close</a:t>
            </a:r>
            <a:r>
              <a:rPr lang="en-US" sz="120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rwFile.open</a:t>
            </a:r>
            <a:r>
              <a:rPr lang="en-US" sz="1200">
                <a:solidFill>
                  <a:srgbClr val="000000"/>
                </a:solidFill>
                <a:latin typeface="Consolas" panose="020B0609020204030204" pitchFamily="49" charset="0"/>
              </a:rPr>
              <a:t>(</a:t>
            </a:r>
            <a:r>
              <a:rPr lang="en-US" sz="1200">
                <a:solidFill>
                  <a:srgbClr val="A31515"/>
                </a:solidFill>
                <a:latin typeface="Consolas" panose="020B0609020204030204" pitchFamily="49" charset="0"/>
              </a:rPr>
              <a:t>"Friends.txt"</a:t>
            </a:r>
            <a:r>
              <a:rPr lang="en-US" sz="1200">
                <a:solidFill>
                  <a:srgbClr val="000000"/>
                </a:solidFill>
                <a:latin typeface="Consolas" panose="020B0609020204030204" pitchFamily="49" charset="0"/>
              </a:rPr>
              <a:t>, </a:t>
            </a:r>
            <a:r>
              <a:rPr lang="en-US" sz="1200" err="1">
                <a:solidFill>
                  <a:srgbClr val="2B91AF"/>
                </a:solidFill>
                <a:latin typeface="Consolas" panose="020B0609020204030204" pitchFamily="49" charset="0"/>
              </a:rPr>
              <a:t>ios</a:t>
            </a:r>
            <a:r>
              <a:rPr lang="en-US" sz="1200">
                <a:solidFill>
                  <a:srgbClr val="000000"/>
                </a:solidFill>
                <a:latin typeface="Consolas" panose="020B0609020204030204" pitchFamily="49" charset="0"/>
              </a:rPr>
              <a:t>::app);</a:t>
            </a: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rwFile</a:t>
            </a:r>
            <a:r>
              <a:rPr lang="en-US" sz="1200">
                <a:solidFill>
                  <a:srgbClr val="000000"/>
                </a:solidFill>
                <a:latin typeface="Consolas" panose="020B0609020204030204" pitchFamily="49" charset="0"/>
              </a:rPr>
              <a:t> </a:t>
            </a:r>
            <a:r>
              <a:rPr lang="en-US" sz="1200">
                <a:solidFill>
                  <a:srgbClr val="008080"/>
                </a:solidFill>
                <a:latin typeface="Consolas" panose="020B0609020204030204" pitchFamily="49" charset="0"/>
              </a:rPr>
              <a:t>&lt;&lt;</a:t>
            </a: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FullNames</a:t>
            </a:r>
            <a:r>
              <a:rPr lang="en-US" sz="12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  </a:t>
            </a:r>
            <a:r>
              <a:rPr lang="en-US" sz="1200" err="1">
                <a:solidFill>
                  <a:srgbClr val="000000"/>
                </a:solidFill>
                <a:latin typeface="Consolas" panose="020B0609020204030204" pitchFamily="49" charset="0"/>
              </a:rPr>
              <a:t>rwFile.close</a:t>
            </a:r>
            <a:r>
              <a:rPr lang="en-US" sz="120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2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200">
                <a:solidFill>
                  <a:srgbClr val="000000"/>
                </a:solidFill>
                <a:latin typeface="Consolas" panose="020B0609020204030204" pitchFamily="49" charset="0"/>
              </a:rPr>
              <a:t>}</a:t>
            </a:r>
          </a:p>
        </p:txBody>
      </p:sp>
      <p:pic>
        <p:nvPicPr>
          <p:cNvPr id="8" name="Picture 7">
            <a:extLst>
              <a:ext uri="{FF2B5EF4-FFF2-40B4-BE49-F238E27FC236}">
                <a16:creationId xmlns:a16="http://schemas.microsoft.com/office/drawing/2014/main" id="{7738E2A6-DAF9-4897-B3EE-775150A4214E}"/>
              </a:ext>
            </a:extLst>
          </p:cNvPr>
          <p:cNvPicPr>
            <a:picLocks noChangeAspect="1"/>
          </p:cNvPicPr>
          <p:nvPr/>
        </p:nvPicPr>
        <p:blipFill>
          <a:blip r:embed="rId2"/>
          <a:stretch>
            <a:fillRect/>
          </a:stretch>
        </p:blipFill>
        <p:spPr>
          <a:xfrm>
            <a:off x="5153025" y="2929571"/>
            <a:ext cx="2314575" cy="1562100"/>
          </a:xfrm>
          <a:prstGeom prst="rect">
            <a:avLst/>
          </a:prstGeom>
          <a:ln w="28575">
            <a:solidFill>
              <a:schemeClr val="tx1"/>
            </a:solidFill>
          </a:ln>
        </p:spPr>
      </p:pic>
      <p:pic>
        <p:nvPicPr>
          <p:cNvPr id="9" name="Picture 8">
            <a:extLst>
              <a:ext uri="{FF2B5EF4-FFF2-40B4-BE49-F238E27FC236}">
                <a16:creationId xmlns:a16="http://schemas.microsoft.com/office/drawing/2014/main" id="{44ABCC59-79A4-4036-A2FB-089DEB0C86FF}"/>
              </a:ext>
            </a:extLst>
          </p:cNvPr>
          <p:cNvPicPr>
            <a:picLocks noChangeAspect="1"/>
          </p:cNvPicPr>
          <p:nvPr/>
        </p:nvPicPr>
        <p:blipFill>
          <a:blip r:embed="rId3"/>
          <a:stretch>
            <a:fillRect/>
          </a:stretch>
        </p:blipFill>
        <p:spPr>
          <a:xfrm>
            <a:off x="5172075" y="5162550"/>
            <a:ext cx="2295525" cy="1543050"/>
          </a:xfrm>
          <a:prstGeom prst="rect">
            <a:avLst/>
          </a:prstGeom>
          <a:ln w="28575">
            <a:solidFill>
              <a:schemeClr val="tx1"/>
            </a:solidFill>
          </a:ln>
        </p:spPr>
      </p:pic>
      <p:cxnSp>
        <p:nvCxnSpPr>
          <p:cNvPr id="10" name="Straight Arrow Connector 9">
            <a:extLst>
              <a:ext uri="{FF2B5EF4-FFF2-40B4-BE49-F238E27FC236}">
                <a16:creationId xmlns:a16="http://schemas.microsoft.com/office/drawing/2014/main" id="{0CC316DD-F545-42F7-89BA-CEC4BAAA0DA9}"/>
              </a:ext>
            </a:extLst>
          </p:cNvPr>
          <p:cNvCxnSpPr>
            <a:stCxn id="8" idx="2"/>
            <a:endCxn id="9" idx="0"/>
          </p:cNvCxnSpPr>
          <p:nvPr/>
        </p:nvCxnSpPr>
        <p:spPr>
          <a:xfrm>
            <a:off x="6310313" y="4491671"/>
            <a:ext cx="9525" cy="670879"/>
          </a:xfrm>
          <a:prstGeom prst="straightConnector1">
            <a:avLst/>
          </a:prstGeom>
          <a:ln w="28575">
            <a:solidFill>
              <a:srgbClr val="003399"/>
            </a:solidFill>
            <a:tailEnd type="triangle"/>
          </a:ln>
        </p:spPr>
        <p:style>
          <a:lnRef idx="1">
            <a:schemeClr val="accent1"/>
          </a:lnRef>
          <a:fillRef idx="0">
            <a:schemeClr val="accent1"/>
          </a:fillRef>
          <a:effectRef idx="0">
            <a:schemeClr val="accent1"/>
          </a:effectRef>
          <a:fontRef idx="minor">
            <a:schemeClr val="tx1"/>
          </a:fontRef>
        </p:style>
      </p:cxnSp>
      <p:sp>
        <p:nvSpPr>
          <p:cNvPr id="13" name="Arrow: Left 12">
            <a:extLst>
              <a:ext uri="{FF2B5EF4-FFF2-40B4-BE49-F238E27FC236}">
                <a16:creationId xmlns:a16="http://schemas.microsoft.com/office/drawing/2014/main" id="{3B42E1D6-8B50-4D36-984F-A8F69B2BBEC6}"/>
              </a:ext>
            </a:extLst>
          </p:cNvPr>
          <p:cNvSpPr/>
          <p:nvPr/>
        </p:nvSpPr>
        <p:spPr>
          <a:xfrm>
            <a:off x="4648200" y="4038600"/>
            <a:ext cx="4572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Left 13">
            <a:extLst>
              <a:ext uri="{FF2B5EF4-FFF2-40B4-BE49-F238E27FC236}">
                <a16:creationId xmlns:a16="http://schemas.microsoft.com/office/drawing/2014/main" id="{3CCE3D90-873C-44C9-A69E-2371D1F9EF2B}"/>
              </a:ext>
            </a:extLst>
          </p:cNvPr>
          <p:cNvSpPr/>
          <p:nvPr/>
        </p:nvSpPr>
        <p:spPr>
          <a:xfrm rot="10800000">
            <a:off x="4648201" y="5333999"/>
            <a:ext cx="504824"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3">
            <a:extLst>
              <a:ext uri="{FF2B5EF4-FFF2-40B4-BE49-F238E27FC236}">
                <a16:creationId xmlns:a16="http://schemas.microsoft.com/office/drawing/2014/main" id="{93DD9EB3-F1C6-4D8C-A5E7-DD73871AD34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50</a:t>
            </a:fld>
            <a:endParaRPr lang="en-US">
              <a:solidFill>
                <a:srgbClr val="000099"/>
              </a:solidFill>
            </a:endParaRPr>
          </a:p>
        </p:txBody>
      </p:sp>
    </p:spTree>
    <p:extLst>
      <p:ext uri="{BB962C8B-B14F-4D97-AF65-F5344CB8AC3E}">
        <p14:creationId xmlns:p14="http://schemas.microsoft.com/office/powerpoint/2010/main" val="1551132982"/>
      </p:ext>
    </p:extLst>
  </p:cSld>
  <p:clrMapOvr>
    <a:masterClrMapping/>
  </p:clrMapOvr>
  <p:transition>
    <p:zoom dir="in"/>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58001" cy="1320800"/>
          </a:xfrm>
        </p:spPr>
        <p:txBody>
          <a:bodyPr>
            <a:normAutofit/>
          </a:bodyPr>
          <a:lstStyle/>
          <a:p>
            <a:r>
              <a:rPr lang="en-US" dirty="0">
                <a:ea typeface="+mj-lt"/>
                <a:cs typeface="+mj-lt"/>
              </a:rPr>
              <a:t>Program 17 : Reading &amp; Writing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9"/>
            </a:pPr>
            <a:r>
              <a:rPr lang="en-US" sz="1400" err="1">
                <a:solidFill>
                  <a:srgbClr val="2B91AF"/>
                </a:solidFill>
                <a:latin typeface="Consolas" panose="020B0609020204030204" pitchFamily="49" charset="0"/>
              </a:rPr>
              <a:t>fstream</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rwFile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9"/>
            </a:pPr>
            <a:r>
              <a:rPr lang="en-US" sz="1400" err="1">
                <a:solidFill>
                  <a:srgbClr val="000000"/>
                </a:solidFill>
                <a:latin typeface="Consolas" panose="020B0609020204030204" pitchFamily="49" charset="0"/>
              </a:rPr>
              <a:t>rwFile.open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"Friends.txt"</a:t>
            </a:r>
            <a:r>
              <a:rPr lang="en-US" sz="1400">
                <a:solidFill>
                  <a:srgbClr val="000000"/>
                </a:solidFill>
                <a:latin typeface="Consolas" panose="020B0609020204030204" pitchFamily="49" charset="0"/>
              </a:rPr>
              <a:t>, </a:t>
            </a:r>
            <a:r>
              <a:rPr lang="en-US" sz="1400" err="1">
                <a:solidFill>
                  <a:srgbClr val="2B91AF"/>
                </a:solidFill>
                <a:latin typeface="Consolas" panose="020B0609020204030204" pitchFamily="49" charset="0"/>
              </a:rPr>
              <a:t>ios</a:t>
            </a:r>
            <a:r>
              <a:rPr lang="en-US" sz="1400">
                <a:solidFill>
                  <a:srgbClr val="000000"/>
                </a:solidFill>
                <a:latin typeface="Consolas" panose="020B0609020204030204" pitchFamily="49" charset="0"/>
              </a:rPr>
              <a:t>::in);   </a:t>
            </a:r>
            <a:r>
              <a:rPr lang="en-US" sz="1200">
                <a:solidFill>
                  <a:srgbClr val="008000"/>
                </a:solidFill>
                <a:latin typeface="Consolas" panose="020B0609020204030204" pitchFamily="49" charset="0"/>
              </a:rPr>
              <a:t>//==&gt; </a:t>
            </a:r>
            <a:r>
              <a:rPr lang="en-US" sz="1200" err="1">
                <a:solidFill>
                  <a:srgbClr val="008000"/>
                </a:solidFill>
                <a:latin typeface="Consolas" panose="020B0609020204030204" pitchFamily="49" charset="0"/>
              </a:rPr>
              <a:t>rwFile</a:t>
            </a:r>
            <a:r>
              <a:rPr lang="en-US" sz="1200">
                <a:solidFill>
                  <a:srgbClr val="008000"/>
                </a:solidFill>
                <a:latin typeface="Consolas" panose="020B0609020204030204" pitchFamily="49" charset="0"/>
              </a:rPr>
              <a:t> &gt;&gt; name</a:t>
            </a:r>
          </a:p>
          <a:p>
            <a:pPr>
              <a:spcBef>
                <a:spcPts val="0"/>
              </a:spcBef>
              <a:buClr>
                <a:srgbClr val="008000"/>
              </a:buClr>
              <a:buSzPct val="100000"/>
              <a:buFont typeface="+mj-lt"/>
              <a:buAutoNum type="arabicPeriod" startAt="14"/>
            </a:pPr>
            <a:r>
              <a:rPr lang="en-US" sz="1400" err="1">
                <a:solidFill>
                  <a:srgbClr val="000000"/>
                </a:solidFill>
                <a:latin typeface="Consolas" panose="020B0609020204030204" pitchFamily="49" charset="0"/>
              </a:rPr>
              <a:t>rwFile.close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4"/>
            </a:pPr>
            <a:r>
              <a:rPr lang="en-US" sz="1400" err="1">
                <a:solidFill>
                  <a:srgbClr val="000000"/>
                </a:solidFill>
                <a:latin typeface="Consolas" panose="020B0609020204030204" pitchFamily="49" charset="0"/>
              </a:rPr>
              <a:t>rwFile.open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"Friends.txt"</a:t>
            </a:r>
            <a:r>
              <a:rPr lang="en-US" sz="1400">
                <a:solidFill>
                  <a:srgbClr val="000000"/>
                </a:solidFill>
                <a:latin typeface="Consolas" panose="020B0609020204030204" pitchFamily="49" charset="0"/>
              </a:rPr>
              <a:t>, </a:t>
            </a:r>
            <a:r>
              <a:rPr lang="en-US" sz="1400" err="1">
                <a:solidFill>
                  <a:srgbClr val="2B91AF"/>
                </a:solidFill>
                <a:latin typeface="Consolas" panose="020B0609020204030204" pitchFamily="49" charset="0"/>
              </a:rPr>
              <a:t>ios</a:t>
            </a:r>
            <a:r>
              <a:rPr lang="en-US" sz="1400">
                <a:solidFill>
                  <a:srgbClr val="000000"/>
                </a:solidFill>
                <a:latin typeface="Consolas" panose="020B0609020204030204" pitchFamily="49" charset="0"/>
              </a:rPr>
              <a:t>::app);  </a:t>
            </a:r>
            <a:r>
              <a:rPr lang="en-US" sz="1200">
                <a:solidFill>
                  <a:srgbClr val="008000"/>
                </a:solidFill>
                <a:latin typeface="Consolas" panose="020B0609020204030204" pitchFamily="49" charset="0"/>
              </a:rPr>
              <a:t>//==&gt; </a:t>
            </a:r>
            <a:r>
              <a:rPr lang="en-US" sz="1200" err="1">
                <a:solidFill>
                  <a:srgbClr val="008000"/>
                </a:solidFill>
                <a:latin typeface="Consolas" panose="020B0609020204030204" pitchFamily="49" charset="0"/>
              </a:rPr>
              <a:t>rwFile</a:t>
            </a:r>
            <a:r>
              <a:rPr lang="en-US" sz="1200">
                <a:solidFill>
                  <a:srgbClr val="008000"/>
                </a:solidFill>
                <a:latin typeface="Consolas" panose="020B0609020204030204" pitchFamily="49" charset="0"/>
              </a:rPr>
              <a:t> &lt;&lt; </a:t>
            </a:r>
            <a:r>
              <a:rPr lang="en-US" sz="1200" err="1">
                <a:solidFill>
                  <a:srgbClr val="008000"/>
                </a:solidFill>
                <a:latin typeface="Consolas" panose="020B0609020204030204" pitchFamily="49" charset="0"/>
              </a:rPr>
              <a:t>FullNames</a:t>
            </a:r>
            <a:endParaRPr lang="en-US" sz="1200">
              <a:solidFill>
                <a:srgbClr val="008000"/>
              </a:solidFill>
              <a:latin typeface="Consolas" panose="020B0609020204030204" pitchFamily="49" charset="0"/>
            </a:endParaRPr>
          </a:p>
          <a:p>
            <a:pPr>
              <a:spcBef>
                <a:spcPts val="0"/>
              </a:spcBef>
              <a:buClr>
                <a:srgbClr val="008000"/>
              </a:buClr>
              <a:buSzPct val="100000"/>
              <a:buFont typeface="+mj-lt"/>
              <a:buAutoNum type="arabicPeriod" startAt="17"/>
            </a:pPr>
            <a:r>
              <a:rPr lang="en-US" sz="1400" err="1">
                <a:solidFill>
                  <a:srgbClr val="000000"/>
                </a:solidFill>
                <a:latin typeface="Consolas" panose="020B0609020204030204" pitchFamily="49" charset="0"/>
              </a:rPr>
              <a:t>rwFile.close</a:t>
            </a:r>
            <a:r>
              <a:rPr lang="en-US" sz="1400">
                <a:solidFill>
                  <a:srgbClr val="000000"/>
                </a:solidFill>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743200"/>
            <a:ext cx="8358892" cy="3962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600"/>
              <a:t>The datatype of object “</a:t>
            </a:r>
            <a:r>
              <a:rPr lang="en-US" sz="1600" b="1" err="1">
                <a:solidFill>
                  <a:srgbClr val="000000"/>
                </a:solidFill>
                <a:latin typeface="Consolas" panose="020B0609020204030204" pitchFamily="49" charset="0"/>
              </a:rPr>
              <a:t>rwFile</a:t>
            </a:r>
            <a:r>
              <a:rPr lang="en-US" sz="1600"/>
              <a:t>” is the class </a:t>
            </a:r>
            <a:r>
              <a:rPr lang="en-US" sz="1600" b="1" err="1">
                <a:solidFill>
                  <a:srgbClr val="2B91AF"/>
                </a:solidFill>
                <a:latin typeface="Consolas" panose="020B0609020204030204" pitchFamily="49" charset="0"/>
              </a:rPr>
              <a:t>fstream</a:t>
            </a:r>
            <a:r>
              <a:rPr lang="en-US" sz="1600"/>
              <a:t>. This type of objects allows the program to do both, reading from a file and writing into a file. </a:t>
            </a:r>
          </a:p>
          <a:p>
            <a:pPr lvl="1" algn="just">
              <a:lnSpc>
                <a:spcPct val="110000"/>
              </a:lnSpc>
              <a:spcBef>
                <a:spcPts val="600"/>
              </a:spcBef>
            </a:pPr>
            <a:r>
              <a:rPr lang="en-US" sz="1400"/>
              <a:t>Line 9 defines an object of type </a:t>
            </a:r>
            <a:r>
              <a:rPr lang="en-US" sz="1400" err="1">
                <a:solidFill>
                  <a:srgbClr val="2B91AF"/>
                </a:solidFill>
                <a:latin typeface="Consolas" panose="020B0609020204030204" pitchFamily="49" charset="0"/>
              </a:rPr>
              <a:t>fstream</a:t>
            </a:r>
            <a:r>
              <a:rPr lang="en-US" sz="1400">
                <a:solidFill>
                  <a:srgbClr val="2B91AF"/>
                </a:solidFill>
                <a:latin typeface="Consolas" panose="020B0609020204030204" pitchFamily="49" charset="0"/>
              </a:rPr>
              <a:t> </a:t>
            </a:r>
            <a:r>
              <a:rPr lang="en-US" sz="1400"/>
              <a:t>for accessing (read/write) a file in the system. </a:t>
            </a:r>
          </a:p>
          <a:p>
            <a:pPr lvl="1" algn="just">
              <a:lnSpc>
                <a:spcPct val="110000"/>
              </a:lnSpc>
              <a:spcBef>
                <a:spcPts val="600"/>
              </a:spcBef>
            </a:pPr>
            <a:r>
              <a:rPr lang="en-US" sz="1400"/>
              <a:t>Line 10 uses the </a:t>
            </a:r>
            <a:r>
              <a:rPr lang="en-US" sz="1400" err="1">
                <a:solidFill>
                  <a:srgbClr val="2B91AF"/>
                </a:solidFill>
                <a:latin typeface="Consolas" panose="020B0609020204030204" pitchFamily="49" charset="0"/>
              </a:rPr>
              <a:t>fstream</a:t>
            </a:r>
            <a:r>
              <a:rPr lang="en-US" sz="1400">
                <a:solidFill>
                  <a:srgbClr val="2B91AF"/>
                </a:solidFill>
                <a:latin typeface="Consolas" panose="020B0609020204030204" pitchFamily="49" charset="0"/>
              </a:rPr>
              <a:t> </a:t>
            </a:r>
            <a:r>
              <a:rPr lang="en-US" sz="1400"/>
              <a:t>object to open a file for reading. The open() function in </a:t>
            </a:r>
            <a:r>
              <a:rPr lang="en-US" sz="1400" err="1"/>
              <a:t>thie</a:t>
            </a:r>
            <a:r>
              <a:rPr lang="en-US" sz="1400"/>
              <a:t> </a:t>
            </a:r>
            <a:r>
              <a:rPr lang="en-US" sz="1400" err="1">
                <a:solidFill>
                  <a:srgbClr val="2B91AF"/>
                </a:solidFill>
                <a:latin typeface="Consolas" panose="020B0609020204030204" pitchFamily="49" charset="0"/>
              </a:rPr>
              <a:t>fstream</a:t>
            </a:r>
            <a:r>
              <a:rPr lang="en-US" sz="1400">
                <a:solidFill>
                  <a:srgbClr val="2B91AF"/>
                </a:solidFill>
                <a:latin typeface="Consolas" panose="020B0609020204030204" pitchFamily="49" charset="0"/>
              </a:rPr>
              <a:t> </a:t>
            </a:r>
            <a:r>
              <a:rPr lang="en-US" sz="1400"/>
              <a:t>object has two parameters, the first parameter is the file name, and the second parameter is the purpose of the opening the file. If the purpose of opening that file is reading, then the second parameter is </a:t>
            </a:r>
            <a:r>
              <a:rPr lang="en-US" sz="1400" b="1" err="1">
                <a:solidFill>
                  <a:srgbClr val="2B91AF"/>
                </a:solidFill>
                <a:latin typeface="Consolas" panose="020B0609020204030204" pitchFamily="49" charset="0"/>
              </a:rPr>
              <a:t>ios</a:t>
            </a:r>
            <a:r>
              <a:rPr lang="en-US" sz="1400" b="1">
                <a:solidFill>
                  <a:srgbClr val="000000"/>
                </a:solidFill>
                <a:latin typeface="Consolas" panose="020B0609020204030204" pitchFamily="49" charset="0"/>
              </a:rPr>
              <a:t>::in</a:t>
            </a:r>
            <a:r>
              <a:rPr lang="en-US" sz="1400"/>
              <a:t>. This </a:t>
            </a:r>
            <a:r>
              <a:rPr lang="en-US" sz="1400" err="1">
                <a:solidFill>
                  <a:srgbClr val="2B91AF"/>
                </a:solidFill>
                <a:latin typeface="Consolas" panose="020B0609020204030204" pitchFamily="49" charset="0"/>
              </a:rPr>
              <a:t>fstream</a:t>
            </a:r>
            <a:r>
              <a:rPr lang="en-US" sz="1400">
                <a:solidFill>
                  <a:srgbClr val="2B91AF"/>
                </a:solidFill>
                <a:latin typeface="Consolas" panose="020B0609020204030204" pitchFamily="49" charset="0"/>
              </a:rPr>
              <a:t> </a:t>
            </a:r>
            <a:r>
              <a:rPr lang="en-US" sz="1400"/>
              <a:t>object use the operator (</a:t>
            </a:r>
            <a:r>
              <a:rPr lang="en-US" sz="1400" b="1">
                <a:solidFill>
                  <a:srgbClr val="000099"/>
                </a:solidFill>
              </a:rPr>
              <a:t>&gt;&gt;</a:t>
            </a:r>
            <a:r>
              <a:rPr lang="en-US" sz="1400"/>
              <a:t>) to read text terms from the file, and uses the close() function to close the file.</a:t>
            </a:r>
          </a:p>
          <a:p>
            <a:pPr lvl="1" algn="just">
              <a:lnSpc>
                <a:spcPct val="110000"/>
              </a:lnSpc>
              <a:spcBef>
                <a:spcPts val="600"/>
              </a:spcBef>
            </a:pPr>
            <a:r>
              <a:rPr lang="en-US" sz="1400"/>
              <a:t>Line 15 uses the same </a:t>
            </a:r>
            <a:r>
              <a:rPr lang="en-US" sz="1400" err="1">
                <a:solidFill>
                  <a:srgbClr val="2B91AF"/>
                </a:solidFill>
                <a:latin typeface="Consolas" panose="020B0609020204030204" pitchFamily="49" charset="0"/>
              </a:rPr>
              <a:t>fstream</a:t>
            </a:r>
            <a:r>
              <a:rPr lang="en-US" sz="1400">
                <a:solidFill>
                  <a:srgbClr val="2B91AF"/>
                </a:solidFill>
                <a:latin typeface="Consolas" panose="020B0609020204030204" pitchFamily="49" charset="0"/>
              </a:rPr>
              <a:t> </a:t>
            </a:r>
            <a:r>
              <a:rPr lang="en-US" sz="1400"/>
              <a:t>object to open a file for writing. If the purpose of opening that file is adding text to the end of the file (appending), then the second parameter in the open function is </a:t>
            </a:r>
            <a:r>
              <a:rPr lang="en-US" sz="1400" b="1" err="1">
                <a:solidFill>
                  <a:srgbClr val="2B91AF"/>
                </a:solidFill>
                <a:latin typeface="Consolas" panose="020B0609020204030204" pitchFamily="49" charset="0"/>
              </a:rPr>
              <a:t>ios</a:t>
            </a:r>
            <a:r>
              <a:rPr lang="en-US" sz="1400" b="1">
                <a:solidFill>
                  <a:srgbClr val="000000"/>
                </a:solidFill>
                <a:latin typeface="Consolas" panose="020B0609020204030204" pitchFamily="49" charset="0"/>
              </a:rPr>
              <a:t>::app</a:t>
            </a:r>
            <a:r>
              <a:rPr lang="en-US" sz="1400"/>
              <a:t>. This </a:t>
            </a:r>
            <a:r>
              <a:rPr lang="en-US" sz="1400" err="1">
                <a:solidFill>
                  <a:srgbClr val="2B91AF"/>
                </a:solidFill>
                <a:latin typeface="Consolas" panose="020B0609020204030204" pitchFamily="49" charset="0"/>
              </a:rPr>
              <a:t>fstream</a:t>
            </a:r>
            <a:r>
              <a:rPr lang="en-US" sz="1400">
                <a:solidFill>
                  <a:srgbClr val="2B91AF"/>
                </a:solidFill>
                <a:latin typeface="Consolas" panose="020B0609020204030204" pitchFamily="49" charset="0"/>
              </a:rPr>
              <a:t> </a:t>
            </a:r>
            <a:r>
              <a:rPr lang="en-US" sz="1400"/>
              <a:t>object use the operator (</a:t>
            </a:r>
            <a:r>
              <a:rPr lang="en-US" sz="1400" b="1">
                <a:solidFill>
                  <a:srgbClr val="000099"/>
                </a:solidFill>
              </a:rPr>
              <a:t>&lt;&lt;</a:t>
            </a:r>
            <a:r>
              <a:rPr lang="en-US" sz="1400"/>
              <a:t>) to write text into the file, and uses the close() function to close the file.</a:t>
            </a:r>
          </a:p>
          <a:p>
            <a:pPr lvl="1" algn="just">
              <a:lnSpc>
                <a:spcPct val="110000"/>
              </a:lnSpc>
              <a:spcBef>
                <a:spcPts val="600"/>
              </a:spcBef>
            </a:pPr>
            <a:r>
              <a:rPr lang="en-US" sz="1400"/>
              <a:t>Note that after reading the file, the object close the file and re-open it for the new purpose which is writing (app). </a:t>
            </a:r>
          </a:p>
        </p:txBody>
      </p:sp>
      <p:sp>
        <p:nvSpPr>
          <p:cNvPr id="8" name="Slide Number Placeholder 3">
            <a:extLst>
              <a:ext uri="{FF2B5EF4-FFF2-40B4-BE49-F238E27FC236}">
                <a16:creationId xmlns:a16="http://schemas.microsoft.com/office/drawing/2014/main" id="{C5E4637E-522B-4426-8FC0-963A5BBC8DC3}"/>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51</a:t>
            </a:fld>
            <a:endParaRPr lang="en-US">
              <a:solidFill>
                <a:srgbClr val="000099"/>
              </a:solidFill>
            </a:endParaRPr>
          </a:p>
        </p:txBody>
      </p:sp>
    </p:spTree>
    <p:extLst>
      <p:ext uri="{BB962C8B-B14F-4D97-AF65-F5344CB8AC3E}">
        <p14:creationId xmlns:p14="http://schemas.microsoft.com/office/powerpoint/2010/main" val="2871851252"/>
      </p:ext>
    </p:extLst>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58001" cy="1320800"/>
          </a:xfrm>
        </p:spPr>
        <p:txBody>
          <a:bodyPr>
            <a:normAutofit/>
          </a:bodyPr>
          <a:lstStyle/>
          <a:p>
            <a:r>
              <a:rPr lang="en-US" dirty="0">
                <a:ea typeface="+mj-lt"/>
                <a:cs typeface="+mj-lt"/>
              </a:rPr>
              <a:t>Program 17 : Reading &amp; Writing</a:t>
            </a:r>
            <a:endParaRPr lang="en-US" dirty="0"/>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438399"/>
            <a:ext cx="8358892" cy="31242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 11 shows a while statement, the condition of continue looping is that the file still contains text to read. The condition between the while brackets() is a reading statement that is either successful in reading (true) or not (false).</a:t>
            </a:r>
          </a:p>
          <a:p>
            <a:pPr lvl="1" algn="just">
              <a:lnSpc>
                <a:spcPct val="110000"/>
              </a:lnSpc>
              <a:spcBef>
                <a:spcPts val="0"/>
              </a:spcBef>
            </a:pPr>
            <a:r>
              <a:rPr lang="en-US" sz="1400"/>
              <a:t>If the reading statement {</a:t>
            </a:r>
            <a:r>
              <a:rPr lang="en-US" sz="1400" err="1">
                <a:solidFill>
                  <a:srgbClr val="000000"/>
                </a:solidFill>
                <a:latin typeface="Consolas" panose="020B0609020204030204" pitchFamily="49" charset="0"/>
              </a:rPr>
              <a:t>rwFile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name</a:t>
            </a:r>
            <a:r>
              <a:rPr lang="en-US" sz="1400"/>
              <a:t>} in line 11 reads a text successfully, then the file is not ended yet. In this case, the system considers that the result of reading is true and the while loop runs the statement in line 12.</a:t>
            </a:r>
          </a:p>
          <a:p>
            <a:pPr lvl="1" algn="just">
              <a:lnSpc>
                <a:spcPct val="110000"/>
              </a:lnSpc>
              <a:spcBef>
                <a:spcPts val="0"/>
              </a:spcBef>
            </a:pPr>
            <a:r>
              <a:rPr lang="en-US" sz="1400"/>
              <a:t>If the reading statement in line 11 fails to read data, then this means that files ends and no more text to read. In this case, the system considers that the result of reading is false and the while loop terminates.</a:t>
            </a:r>
          </a:p>
          <a:p>
            <a:pPr marL="0" indent="0" algn="just">
              <a:lnSpc>
                <a:spcPct val="110000"/>
              </a:lnSpc>
              <a:spcBef>
                <a:spcPts val="0"/>
              </a:spcBef>
              <a:buNone/>
            </a:pPr>
            <a:endParaRPr lang="en-US" sz="1400"/>
          </a:p>
          <a:p>
            <a:pPr algn="just">
              <a:lnSpc>
                <a:spcPct val="110000"/>
              </a:lnSpc>
              <a:spcBef>
                <a:spcPts val="0"/>
              </a:spcBef>
            </a:pPr>
            <a:endParaRPr lang="en-US" sz="1400"/>
          </a:p>
          <a:p>
            <a:pPr algn="just">
              <a:lnSpc>
                <a:spcPct val="110000"/>
              </a:lnSpc>
              <a:spcBef>
                <a:spcPts val="0"/>
              </a:spcBef>
            </a:pPr>
            <a:endParaRPr lang="en-US" sz="1400"/>
          </a:p>
          <a:p>
            <a:pPr algn="just">
              <a:lnSpc>
                <a:spcPct val="110000"/>
              </a:lnSpc>
              <a:spcBef>
                <a:spcPts val="0"/>
              </a:spcBef>
            </a:pPr>
            <a:endParaRPr lang="en-US" sz="1400"/>
          </a:p>
          <a:p>
            <a:pPr algn="just">
              <a:lnSpc>
                <a:spcPct val="110000"/>
              </a:lnSpc>
              <a:spcBef>
                <a:spcPts val="0"/>
              </a:spcBef>
            </a:pPr>
            <a:r>
              <a:rPr lang="en-US" sz="1400"/>
              <a:t>If the second parameter in the open function is </a:t>
            </a:r>
            <a:r>
              <a:rPr lang="en-US" sz="1400" b="1" err="1">
                <a:solidFill>
                  <a:srgbClr val="2B91AF"/>
                </a:solidFill>
                <a:latin typeface="Consolas" panose="020B0609020204030204" pitchFamily="49" charset="0"/>
              </a:rPr>
              <a:t>ios</a:t>
            </a:r>
            <a:r>
              <a:rPr lang="en-US" sz="1400" b="1">
                <a:solidFill>
                  <a:srgbClr val="000000"/>
                </a:solidFill>
                <a:latin typeface="Consolas" panose="020B0609020204030204" pitchFamily="49" charset="0"/>
              </a:rPr>
              <a:t>::out</a:t>
            </a:r>
            <a:r>
              <a:rPr lang="en-US" sz="1400"/>
              <a:t>, The file is opened for writing. </a:t>
            </a:r>
          </a:p>
          <a:p>
            <a:pPr lvl="1" algn="just">
              <a:lnSpc>
                <a:spcPct val="110000"/>
              </a:lnSpc>
              <a:spcBef>
                <a:spcPts val="0"/>
              </a:spcBef>
            </a:pPr>
            <a:r>
              <a:rPr lang="en-US" sz="1400"/>
              <a:t>If the file does not exist, it is created. </a:t>
            </a:r>
          </a:p>
          <a:p>
            <a:pPr lvl="1" algn="just">
              <a:lnSpc>
                <a:spcPct val="110000"/>
              </a:lnSpc>
              <a:spcBef>
                <a:spcPts val="0"/>
              </a:spcBef>
            </a:pPr>
            <a:r>
              <a:rPr lang="en-US" sz="1400"/>
              <a:t>If the file already exists, its contents are deleted (the file is truncated). The file is opened as empty file and the new text is added at the beginning of the file.</a:t>
            </a:r>
          </a:p>
          <a:p>
            <a:pPr algn="just">
              <a:lnSpc>
                <a:spcPct val="110000"/>
              </a:lnSpc>
              <a:spcBef>
                <a:spcPts val="0"/>
              </a:spcBef>
            </a:pPr>
            <a:endParaRPr lang="en-US" sz="1600"/>
          </a:p>
          <a:p>
            <a:pPr algn="just">
              <a:lnSpc>
                <a:spcPct val="110000"/>
              </a:lnSpc>
              <a:spcBef>
                <a:spcPts val="0"/>
              </a:spcBef>
            </a:pPr>
            <a:endParaRPr lang="en-US" sz="1400"/>
          </a:p>
        </p:txBody>
      </p:sp>
      <p:sp>
        <p:nvSpPr>
          <p:cNvPr id="6" name="Content Placeholder 2">
            <a:extLst>
              <a:ext uri="{FF2B5EF4-FFF2-40B4-BE49-F238E27FC236}">
                <a16:creationId xmlns:a16="http://schemas.microsoft.com/office/drawing/2014/main" id="{A8327DC8-ABF3-4B7D-9B73-FD15FA7A5623}"/>
              </a:ext>
            </a:extLst>
          </p:cNvPr>
          <p:cNvSpPr txBox="1">
            <a:spLocks/>
          </p:cNvSpPr>
          <p:nvPr/>
        </p:nvSpPr>
        <p:spPr>
          <a:xfrm>
            <a:off x="685800" y="1600200"/>
            <a:ext cx="8458201" cy="45450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0"/>
              </a:spcBef>
              <a:buClr>
                <a:srgbClr val="008000"/>
              </a:buClr>
              <a:buSzPct val="100000"/>
              <a:buFont typeface="+mj-lt"/>
              <a:buAutoNum type="arabicPeriod" startAt="11"/>
            </a:pP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rwFile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name) {</a:t>
            </a:r>
          </a:p>
          <a:p>
            <a:pPr>
              <a:spcBef>
                <a:spcPts val="0"/>
              </a:spcBef>
              <a:buClr>
                <a:srgbClr val="008000"/>
              </a:buClr>
              <a:buSzPct val="100000"/>
              <a:buFont typeface="+mj-lt"/>
              <a:buAutoNum type="arabicPeriod" startAt="11"/>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FullNames</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a:t>
            </a:r>
            <a:r>
              <a:rPr lang="en-US" sz="1400">
                <a:solidFill>
                  <a:srgbClr val="000000"/>
                </a:solidFill>
                <a:latin typeface="Consolas" panose="020B0609020204030204" pitchFamily="49" charset="0"/>
              </a:rPr>
              <a:t> name </a:t>
            </a:r>
            <a:r>
              <a:rPr lang="en-US" sz="1400">
                <a:solidFill>
                  <a:srgbClr val="008080"/>
                </a:solidFill>
                <a:latin typeface="Consolas" panose="020B0609020204030204" pitchFamily="49" charset="0"/>
              </a:rPr>
              <a: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FullNames</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1"/>
            </a:pPr>
            <a:r>
              <a:rPr lang="en-US" sz="1400">
                <a:solidFill>
                  <a:srgbClr val="000000"/>
                </a:solidFill>
                <a:latin typeface="Consolas" panose="020B0609020204030204" pitchFamily="49" charset="0"/>
              </a:rPr>
              <a:t>}</a:t>
            </a:r>
          </a:p>
        </p:txBody>
      </p:sp>
      <p:sp>
        <p:nvSpPr>
          <p:cNvPr id="8" name="Content Placeholder 2">
            <a:extLst>
              <a:ext uri="{FF2B5EF4-FFF2-40B4-BE49-F238E27FC236}">
                <a16:creationId xmlns:a16="http://schemas.microsoft.com/office/drawing/2014/main" id="{38CB5FAA-8EEC-42C0-AC86-D9147625B71C}"/>
              </a:ext>
            </a:extLst>
          </p:cNvPr>
          <p:cNvSpPr>
            <a:spLocks noGrp="1"/>
          </p:cNvSpPr>
          <p:nvPr>
            <p:ph idx="1"/>
          </p:nvPr>
        </p:nvSpPr>
        <p:spPr>
          <a:xfrm>
            <a:off x="674669" y="4751390"/>
            <a:ext cx="8458201" cy="735010"/>
          </a:xfrm>
        </p:spPr>
        <p:txBody>
          <a:bodyPr>
            <a:normAutofit/>
          </a:bodyPr>
          <a:lstStyle/>
          <a:p>
            <a:pPr>
              <a:spcBef>
                <a:spcPts val="0"/>
              </a:spcBef>
              <a:buClr>
                <a:srgbClr val="008000"/>
              </a:buClr>
              <a:buSzPct val="100000"/>
              <a:buFont typeface="+mj-lt"/>
              <a:buAutoNum type="arabicPeriod" startAt="9"/>
            </a:pPr>
            <a:r>
              <a:rPr lang="en-US" sz="1400" err="1">
                <a:solidFill>
                  <a:srgbClr val="2B91AF"/>
                </a:solidFill>
                <a:latin typeface="Consolas" panose="020B0609020204030204" pitchFamily="49" charset="0"/>
              </a:rPr>
              <a:t>fstream</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rwFile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4"/>
            </a:pPr>
            <a:r>
              <a:rPr lang="en-US" sz="1400" err="1">
                <a:solidFill>
                  <a:srgbClr val="000000"/>
                </a:solidFill>
                <a:latin typeface="Consolas" panose="020B0609020204030204" pitchFamily="49" charset="0"/>
              </a:rPr>
              <a:t>rwFile.open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"Friends.txt"</a:t>
            </a:r>
            <a:r>
              <a:rPr lang="en-US" sz="1400">
                <a:solidFill>
                  <a:srgbClr val="000000"/>
                </a:solidFill>
                <a:latin typeface="Consolas" panose="020B0609020204030204" pitchFamily="49" charset="0"/>
              </a:rPr>
              <a:t>, </a:t>
            </a:r>
            <a:r>
              <a:rPr lang="en-US" sz="1400" b="1" err="1">
                <a:solidFill>
                  <a:srgbClr val="2B91AF"/>
                </a:solidFill>
                <a:latin typeface="Consolas" panose="020B0609020204030204" pitchFamily="49" charset="0"/>
              </a:rPr>
              <a:t>ios</a:t>
            </a:r>
            <a:r>
              <a:rPr lang="en-US" sz="1400" b="1">
                <a:solidFill>
                  <a:srgbClr val="000000"/>
                </a:solidFill>
                <a:latin typeface="Consolas" panose="020B0609020204030204" pitchFamily="49" charset="0"/>
              </a:rPr>
              <a:t>::out</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4"/>
            </a:pPr>
            <a:r>
              <a:rPr lang="en-US" sz="1400" err="1">
                <a:solidFill>
                  <a:srgbClr val="000000"/>
                </a:solidFill>
                <a:latin typeface="Consolas" panose="020B0609020204030204" pitchFamily="49" charset="0"/>
              </a:rPr>
              <a:t>rwFile.close</a:t>
            </a:r>
            <a:r>
              <a:rPr lang="en-US" sz="1400">
                <a:solidFill>
                  <a:srgbClr val="000000"/>
                </a:solidFill>
                <a:latin typeface="Consolas" panose="020B0609020204030204" pitchFamily="49" charset="0"/>
              </a:rPr>
              <a:t>();</a:t>
            </a:r>
          </a:p>
        </p:txBody>
      </p:sp>
      <p:pic>
        <p:nvPicPr>
          <p:cNvPr id="4" name="Picture 3">
            <a:extLst>
              <a:ext uri="{FF2B5EF4-FFF2-40B4-BE49-F238E27FC236}">
                <a16:creationId xmlns:a16="http://schemas.microsoft.com/office/drawing/2014/main" id="{55A6712A-A298-4B27-9C6C-A7E775B69503}"/>
              </a:ext>
            </a:extLst>
          </p:cNvPr>
          <p:cNvPicPr>
            <a:picLocks noChangeAspect="1"/>
          </p:cNvPicPr>
          <p:nvPr/>
        </p:nvPicPr>
        <p:blipFill>
          <a:blip r:embed="rId2"/>
          <a:stretch>
            <a:fillRect/>
          </a:stretch>
        </p:blipFill>
        <p:spPr>
          <a:xfrm>
            <a:off x="6281737" y="4572000"/>
            <a:ext cx="2371725" cy="942975"/>
          </a:xfrm>
          <a:prstGeom prst="rect">
            <a:avLst/>
          </a:prstGeom>
          <a:ln w="19050">
            <a:solidFill>
              <a:schemeClr val="tx1"/>
            </a:solidFill>
          </a:ln>
        </p:spPr>
      </p:pic>
      <p:sp>
        <p:nvSpPr>
          <p:cNvPr id="5" name="Arrow: Right 4">
            <a:extLst>
              <a:ext uri="{FF2B5EF4-FFF2-40B4-BE49-F238E27FC236}">
                <a16:creationId xmlns:a16="http://schemas.microsoft.com/office/drawing/2014/main" id="{D0FBA520-9A0F-4ECF-92CE-5F6048F84ACE}"/>
              </a:ext>
            </a:extLst>
          </p:cNvPr>
          <p:cNvSpPr/>
          <p:nvPr/>
        </p:nvSpPr>
        <p:spPr>
          <a:xfrm>
            <a:off x="4914900" y="5050384"/>
            <a:ext cx="1366837" cy="131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a:extLst>
              <a:ext uri="{FF2B5EF4-FFF2-40B4-BE49-F238E27FC236}">
                <a16:creationId xmlns:a16="http://schemas.microsoft.com/office/drawing/2014/main" id="{0A83F436-9F6C-4E7F-B459-C7178DC9FD46}"/>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52</a:t>
            </a:fld>
            <a:endParaRPr lang="en-US">
              <a:solidFill>
                <a:srgbClr val="000099"/>
              </a:solidFill>
            </a:endParaRPr>
          </a:p>
        </p:txBody>
      </p:sp>
    </p:spTree>
    <p:extLst>
      <p:ext uri="{BB962C8B-B14F-4D97-AF65-F5344CB8AC3E}">
        <p14:creationId xmlns:p14="http://schemas.microsoft.com/office/powerpoint/2010/main" val="3544220242"/>
      </p:ext>
    </p:extLst>
  </p:cSld>
  <p:clrMapOvr>
    <a:masterClrMapping/>
  </p:clrMapOvr>
  <p:transition>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18 : Reading &amp; Writing</a:t>
            </a:r>
            <a:endParaRPr lang="en-US" dirty="0"/>
          </a:p>
        </p:txBody>
      </p:sp>
      <p:sp>
        <p:nvSpPr>
          <p:cNvPr id="3" name="Content Placeholder 2"/>
          <p:cNvSpPr>
            <a:spLocks noGrp="1"/>
          </p:cNvSpPr>
          <p:nvPr>
            <p:ph idx="1"/>
          </p:nvPr>
        </p:nvSpPr>
        <p:spPr>
          <a:xfrm>
            <a:off x="609600" y="1981200"/>
            <a:ext cx="8410576" cy="4724400"/>
          </a:xfrm>
        </p:spPr>
        <p:txBody>
          <a:bodyPr>
            <a:noAutofit/>
          </a:bodyPr>
          <a:lstStyle/>
          <a:p>
            <a:pPr>
              <a:spcBef>
                <a:spcPts val="0"/>
              </a:spcBef>
              <a:buClr>
                <a:srgbClr val="008000"/>
              </a:buClr>
              <a:buSzPct val="100000"/>
              <a:buFont typeface="+mj-lt"/>
              <a:buAutoNum type="arabicPeriod"/>
            </a:pPr>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fstream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main(){</a:t>
            </a:r>
          </a:p>
          <a:p>
            <a:pPr>
              <a:spcBef>
                <a:spcPts val="0"/>
              </a:spcBef>
              <a:buClr>
                <a:srgbClr val="008000"/>
              </a:buClr>
              <a:buSzPct val="100000"/>
              <a:buFont typeface="+mj-lt"/>
              <a:buAutoNum type="arabicPeriod"/>
            </a:pPr>
            <a:r>
              <a:rPr lang="en-US" sz="1400" dirty="0">
                <a:solidFill>
                  <a:srgbClr val="2B91AF"/>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filename = </a:t>
            </a:r>
            <a:r>
              <a:rPr lang="en-US" sz="1400" dirty="0">
                <a:solidFill>
                  <a:srgbClr val="A31515"/>
                </a:solidFill>
                <a:highlight>
                  <a:srgbClr val="FFFFFF"/>
                </a:highlight>
                <a:latin typeface="Consolas" panose="020B0609020204030204" pitchFamily="49" charset="0"/>
              </a:rPr>
              <a:t>"TestRW.txt"</a:t>
            </a:r>
            <a:r>
              <a:rPr lang="en-US" sz="1400" dirty="0">
                <a:solidFill>
                  <a:srgbClr val="000000"/>
                </a:solidFill>
                <a:highlight>
                  <a:srgbClr val="FFFFFF"/>
                </a:highlight>
                <a:latin typeface="Consolas" panose="020B0609020204030204" pitchFamily="49" charset="0"/>
              </a:rPr>
              <a:t>, buffer;</a:t>
            </a:r>
          </a:p>
          <a:p>
            <a:pPr>
              <a:spcBef>
                <a:spcPts val="0"/>
              </a:spcBef>
              <a:buClr>
                <a:srgbClr val="008000"/>
              </a:buClr>
              <a:buSzPct val="100000"/>
              <a:buFont typeface="+mj-lt"/>
              <a:buAutoNum type="arabicPeriod"/>
            </a:pPr>
            <a:r>
              <a:rPr lang="en-US" sz="1400" dirty="0">
                <a:solidFill>
                  <a:srgbClr val="2B91AF"/>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fstream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outputfile.open</a:t>
            </a:r>
            <a:r>
              <a:rPr lang="en-US" sz="1400" dirty="0">
                <a:solidFill>
                  <a:srgbClr val="000000"/>
                </a:solidFill>
                <a:highlight>
                  <a:srgbClr val="FFFFFF"/>
                </a:highlight>
                <a:latin typeface="Consolas" panose="020B0609020204030204" pitchFamily="49" charset="0"/>
              </a:rPr>
              <a:t>(filename, </a:t>
            </a:r>
            <a:r>
              <a:rPr lang="en-US" sz="1400" dirty="0" err="1">
                <a:solidFill>
                  <a:srgbClr val="2B91AF"/>
                </a:solidFill>
                <a:highlight>
                  <a:srgbClr val="FFFFFF"/>
                </a:highlight>
                <a:latin typeface="Consolas" panose="020B0609020204030204" pitchFamily="49" charset="0"/>
              </a:rPr>
              <a:t>ios</a:t>
            </a:r>
            <a:r>
              <a:rPr lang="en-US" sz="1400" dirty="0">
                <a:solidFill>
                  <a:srgbClr val="000000"/>
                </a:solidFill>
                <a:highlight>
                  <a:srgbClr val="FFFFFF"/>
                </a:highlight>
                <a:latin typeface="Consolas" panose="020B0609020204030204" pitchFamily="49" charset="0"/>
              </a:rPr>
              <a:t>::out);</a:t>
            </a:r>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outputfile.fail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 </a:t>
            </a:r>
            <a:r>
              <a:rPr lang="en-US" sz="1400" dirty="0">
                <a:solidFill>
                  <a:srgbClr val="000000"/>
                </a:solidFill>
                <a:highlight>
                  <a:srgbClr val="FFFFFF"/>
                </a:highlight>
                <a:latin typeface="Consolas" panose="020B0609020204030204" pitchFamily="49" charset="0"/>
              </a:rPr>
              <a:t>0;</a:t>
            </a: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a:r>
            <a:r>
              <a:rPr lang="en-US" sz="1400" b="1" dirty="0">
                <a:solidFill>
                  <a:srgbClr val="A31515"/>
                </a:solidFill>
                <a:highlight>
                  <a:srgbClr val="FFFFFF"/>
                </a:highlight>
                <a:latin typeface="Consolas" panose="020B0609020204030204" pitchFamily="49" charset="0"/>
              </a:rPr>
              <a:t>British University in Egypt</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outputfile.close</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inputfile.open</a:t>
            </a:r>
            <a:r>
              <a:rPr lang="en-US" sz="1400" dirty="0">
                <a:solidFill>
                  <a:srgbClr val="000000"/>
                </a:solidFill>
                <a:highlight>
                  <a:srgbClr val="FFFFFF"/>
                </a:highlight>
                <a:latin typeface="Consolas" panose="020B0609020204030204" pitchFamily="49" charset="0"/>
              </a:rPr>
              <a:t>(filename, </a:t>
            </a:r>
            <a:r>
              <a:rPr lang="en-US" sz="1400" dirty="0" err="1">
                <a:solidFill>
                  <a:srgbClr val="2B91AF"/>
                </a:solidFill>
                <a:highlight>
                  <a:srgbClr val="FFFFFF"/>
                </a:highlight>
                <a:latin typeface="Consolas" panose="020B0609020204030204" pitchFamily="49" charset="0"/>
              </a:rPr>
              <a:t>ios</a:t>
            </a:r>
            <a:r>
              <a:rPr lang="en-US" sz="1400" dirty="0">
                <a:solidFill>
                  <a:srgbClr val="000000"/>
                </a:solidFill>
                <a:highlight>
                  <a:srgbClr val="FFFFFF"/>
                </a:highlight>
                <a:latin typeface="Consolas" panose="020B0609020204030204" pitchFamily="49" charset="0"/>
              </a:rPr>
              <a:t>::in);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inputfile.fail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 </a:t>
            </a:r>
            <a:r>
              <a:rPr lang="en-US" sz="1400" dirty="0">
                <a:solidFill>
                  <a:srgbClr val="000000"/>
                </a:solidFill>
                <a:highlight>
                  <a:srgbClr val="FFFFFF"/>
                </a:highlight>
                <a:latin typeface="Consolas" panose="020B0609020204030204" pitchFamily="49" charset="0"/>
              </a:rPr>
              <a:t>0;</a:t>
            </a:r>
          </a:p>
          <a:p>
            <a:pPr>
              <a:spcBef>
                <a:spcPts val="0"/>
              </a:spcBef>
              <a:buClr>
                <a:srgbClr val="008000"/>
              </a:buClr>
              <a:buSzPct val="100000"/>
              <a:buFont typeface="+mj-lt"/>
              <a:buAutoNum type="arabicPeriod"/>
            </a:pPr>
            <a:r>
              <a:rPr lang="en-US" sz="1400" dirty="0">
                <a:solidFill>
                  <a:srgbClr val="008000"/>
                </a:solidFill>
                <a:highlight>
                  <a:srgbClr val="FFFFFF"/>
                </a:highlight>
                <a:latin typeface="Consolas" panose="020B0609020204030204" pitchFamily="49" charset="0"/>
              </a:rPr>
              <a:t>  //Start from the very </a:t>
            </a:r>
            <a:r>
              <a:rPr lang="en-US" sz="1400" dirty="0" err="1">
                <a:solidFill>
                  <a:srgbClr val="008000"/>
                </a:solidFill>
                <a:highlight>
                  <a:srgbClr val="FFFFFF"/>
                </a:highlight>
                <a:latin typeface="Consolas" panose="020B0609020204030204" pitchFamily="49" charset="0"/>
              </a:rPr>
              <a:t>begining</a:t>
            </a:r>
            <a:endParaRPr lang="en-US" sz="1400" dirty="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inputfile.seekg</a:t>
            </a:r>
            <a:r>
              <a:rPr lang="en-US" sz="1400" dirty="0">
                <a:solidFill>
                  <a:srgbClr val="000000"/>
                </a:solidFill>
                <a:highlight>
                  <a:srgbClr val="FFFFFF"/>
                </a:highlight>
                <a:latin typeface="Consolas" panose="020B0609020204030204" pitchFamily="49" charset="0"/>
              </a:rPr>
              <a:t>(0, </a:t>
            </a:r>
            <a:r>
              <a:rPr lang="en-US" sz="1400" dirty="0" err="1">
                <a:solidFill>
                  <a:srgbClr val="2B91AF"/>
                </a:solidFill>
                <a:highlight>
                  <a:srgbClr val="FFFFFF"/>
                </a:highlight>
                <a:latin typeface="Consolas" panose="020B0609020204030204" pitchFamily="49" charset="0"/>
              </a:rPr>
              <a:t>ios</a:t>
            </a:r>
            <a:r>
              <a:rPr lang="en-US" sz="1400" dirty="0">
                <a:solidFill>
                  <a:srgbClr val="000000"/>
                </a:solidFill>
                <a:highlight>
                  <a:srgbClr val="FFFFFF"/>
                </a:highlight>
                <a:latin typeface="Consolas" panose="020B0609020204030204" pitchFamily="49" charset="0"/>
              </a:rPr>
              <a:t>::beg);  </a:t>
            </a:r>
            <a:r>
              <a:rPr lang="en-US" sz="1400" dirty="0" err="1">
                <a:solidFill>
                  <a:srgbClr val="000000"/>
                </a:solidFill>
                <a:highlight>
                  <a:srgbClr val="FFFFFF"/>
                </a:highlight>
                <a:latin typeface="Consolas" panose="020B0609020204030204" pitchFamily="49" charset="0"/>
              </a:rPr>
              <a:t>inputfile</a:t>
            </a:r>
            <a:r>
              <a:rPr lang="en-US" sz="1400" dirty="0">
                <a:solidFill>
                  <a:srgbClr val="000000"/>
                </a:solidFill>
                <a:highlight>
                  <a:srgbClr val="FFFFFF"/>
                </a:highlight>
                <a:latin typeface="Consolas" panose="020B0609020204030204" pitchFamily="49" charset="0"/>
              </a:rPr>
              <a:t> &gt;&gt; buffer;  </a:t>
            </a: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buffer &lt;&lt;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8000"/>
                </a:solidFill>
                <a:highlight>
                  <a:srgbClr val="FFFFFF"/>
                </a:highlight>
                <a:latin typeface="Consolas" panose="020B0609020204030204" pitchFamily="49" charset="0"/>
              </a:rPr>
              <a:t>  //Start from the </a:t>
            </a:r>
            <a:r>
              <a:rPr lang="en-US" sz="1400" dirty="0" err="1">
                <a:solidFill>
                  <a:srgbClr val="008000"/>
                </a:solidFill>
                <a:highlight>
                  <a:srgbClr val="FFFFFF"/>
                </a:highlight>
                <a:latin typeface="Consolas" panose="020B0609020204030204" pitchFamily="49" charset="0"/>
              </a:rPr>
              <a:t>begining</a:t>
            </a:r>
            <a:r>
              <a:rPr lang="en-US" sz="1400" dirty="0">
                <a:solidFill>
                  <a:srgbClr val="008000"/>
                </a:solidFill>
                <a:highlight>
                  <a:srgbClr val="FFFFFF"/>
                </a:highlight>
                <a:latin typeface="Consolas" panose="020B0609020204030204" pitchFamily="49" charset="0"/>
              </a:rPr>
              <a:t> by 3 places</a:t>
            </a:r>
            <a:endParaRPr lang="en-US" sz="1400" dirty="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inputfile.seekg</a:t>
            </a:r>
            <a:r>
              <a:rPr lang="en-US" sz="1400" dirty="0">
                <a:solidFill>
                  <a:srgbClr val="000000"/>
                </a:solidFill>
                <a:highlight>
                  <a:srgbClr val="FFFFFF"/>
                </a:highlight>
                <a:latin typeface="Consolas" panose="020B0609020204030204" pitchFamily="49" charset="0"/>
              </a:rPr>
              <a:t>(3, </a:t>
            </a:r>
            <a:r>
              <a:rPr lang="en-US" sz="1400" dirty="0" err="1">
                <a:solidFill>
                  <a:srgbClr val="2B91AF"/>
                </a:solidFill>
                <a:highlight>
                  <a:srgbClr val="FFFFFF"/>
                </a:highlight>
                <a:latin typeface="Consolas" panose="020B0609020204030204" pitchFamily="49" charset="0"/>
              </a:rPr>
              <a:t>ios</a:t>
            </a:r>
            <a:r>
              <a:rPr lang="en-US" sz="1400" dirty="0">
                <a:solidFill>
                  <a:srgbClr val="000000"/>
                </a:solidFill>
                <a:highlight>
                  <a:srgbClr val="FFFFFF"/>
                </a:highlight>
                <a:latin typeface="Consolas" panose="020B0609020204030204" pitchFamily="49" charset="0"/>
              </a:rPr>
              <a:t>::beg);  </a:t>
            </a:r>
            <a:r>
              <a:rPr lang="en-US" sz="1400" dirty="0" err="1">
                <a:solidFill>
                  <a:srgbClr val="000000"/>
                </a:solidFill>
                <a:highlight>
                  <a:srgbClr val="FFFFFF"/>
                </a:highlight>
                <a:latin typeface="Consolas" panose="020B0609020204030204" pitchFamily="49" charset="0"/>
              </a:rPr>
              <a:t>inputfile</a:t>
            </a:r>
            <a:r>
              <a:rPr lang="en-US" sz="1400" dirty="0">
                <a:solidFill>
                  <a:srgbClr val="000000"/>
                </a:solidFill>
                <a:highlight>
                  <a:srgbClr val="FFFFFF"/>
                </a:highlight>
                <a:latin typeface="Consolas" panose="020B0609020204030204" pitchFamily="49" charset="0"/>
              </a:rPr>
              <a:t> &gt;&gt; buffer;  </a:t>
            </a: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buffer &lt;&lt;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8000"/>
                </a:solidFill>
                <a:highlight>
                  <a:srgbClr val="FFFFFF"/>
                </a:highlight>
                <a:latin typeface="Consolas" panose="020B0609020204030204" pitchFamily="49" charset="0"/>
              </a:rPr>
              <a:t>  //Start from the end back </a:t>
            </a:r>
            <a:r>
              <a:rPr lang="en-US" sz="1400">
                <a:solidFill>
                  <a:srgbClr val="008000"/>
                </a:solidFill>
                <a:highlight>
                  <a:srgbClr val="FFFFFF"/>
                </a:highlight>
                <a:latin typeface="Consolas" panose="020B0609020204030204" pitchFamily="49" charset="0"/>
              </a:rPr>
              <a:t>5 character.</a:t>
            </a:r>
            <a:endParaRPr lang="en-US" sz="1400" dirty="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inputfile.seekg</a:t>
            </a:r>
            <a:r>
              <a:rPr lang="en-US" sz="1400" dirty="0">
                <a:solidFill>
                  <a:srgbClr val="000000"/>
                </a:solidFill>
                <a:highlight>
                  <a:srgbClr val="FFFFFF"/>
                </a:highlight>
                <a:latin typeface="Consolas" panose="020B0609020204030204" pitchFamily="49" charset="0"/>
              </a:rPr>
              <a:t>(-5, </a:t>
            </a:r>
            <a:r>
              <a:rPr lang="en-US" sz="1400" dirty="0" err="1">
                <a:solidFill>
                  <a:srgbClr val="2B91AF"/>
                </a:solidFill>
                <a:highlight>
                  <a:srgbClr val="FFFFFF"/>
                </a:highlight>
                <a:latin typeface="Consolas" panose="020B0609020204030204" pitchFamily="49" charset="0"/>
              </a:rPr>
              <a:t>ios</a:t>
            </a:r>
            <a:r>
              <a:rPr lang="en-US" sz="1400" dirty="0">
                <a:solidFill>
                  <a:srgbClr val="000000"/>
                </a:solidFill>
                <a:highlight>
                  <a:srgbClr val="FFFFFF"/>
                </a:highlight>
                <a:latin typeface="Consolas" panose="020B0609020204030204" pitchFamily="49" charset="0"/>
              </a:rPr>
              <a:t>::end); </a:t>
            </a:r>
            <a:r>
              <a:rPr lang="en-US" sz="1400" dirty="0" err="1">
                <a:solidFill>
                  <a:srgbClr val="000000"/>
                </a:solidFill>
                <a:highlight>
                  <a:srgbClr val="FFFFFF"/>
                </a:highlight>
                <a:latin typeface="Consolas" panose="020B0609020204030204" pitchFamily="49" charset="0"/>
              </a:rPr>
              <a:t>inputfile</a:t>
            </a:r>
            <a:r>
              <a:rPr lang="en-US" sz="1400" dirty="0">
                <a:solidFill>
                  <a:srgbClr val="000000"/>
                </a:solidFill>
                <a:highlight>
                  <a:srgbClr val="FFFFFF"/>
                </a:highlight>
                <a:latin typeface="Consolas" panose="020B0609020204030204" pitchFamily="49" charset="0"/>
              </a:rPr>
              <a:t> &gt;&gt; buffer; </a:t>
            </a:r>
            <a:r>
              <a:rPr lang="en-US" sz="1400" dirty="0" err="1">
                <a:solidFill>
                  <a:srgbClr val="00000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buffer &lt;&lt; </a:t>
            </a:r>
            <a:r>
              <a:rPr lang="en-US" sz="1400" dirty="0" err="1">
                <a:solidFill>
                  <a:srgbClr val="00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inputfile.close</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highlight>
                  <a:srgbClr val="FFFFFF"/>
                </a:highlight>
                <a:latin typeface="Consolas" panose="020B0609020204030204" pitchFamily="49" charset="0"/>
              </a:rPr>
              <a:t>}</a:t>
            </a:r>
          </a:p>
        </p:txBody>
      </p:sp>
      <p:sp>
        <p:nvSpPr>
          <p:cNvPr id="5" name="Slide Number Placeholder 3">
            <a:extLst>
              <a:ext uri="{FF2B5EF4-FFF2-40B4-BE49-F238E27FC236}">
                <a16:creationId xmlns:a16="http://schemas.microsoft.com/office/drawing/2014/main" id="{9AD23C34-8FDC-45F2-90DE-426C9A7C03B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53</a:t>
            </a:fld>
            <a:endParaRPr lang="en-US">
              <a:solidFill>
                <a:srgbClr val="000099"/>
              </a:solidFill>
            </a:endParaRPr>
          </a:p>
        </p:txBody>
      </p:sp>
      <p:pic>
        <p:nvPicPr>
          <p:cNvPr id="6" name="Picture 5"/>
          <p:cNvPicPr>
            <a:picLocks noChangeAspect="1"/>
          </p:cNvPicPr>
          <p:nvPr/>
        </p:nvPicPr>
        <p:blipFill>
          <a:blip r:embed="rId2"/>
          <a:stretch>
            <a:fillRect/>
          </a:stretch>
        </p:blipFill>
        <p:spPr>
          <a:xfrm>
            <a:off x="6953250" y="57147"/>
            <a:ext cx="2190750" cy="973000"/>
          </a:xfrm>
          <a:prstGeom prst="rect">
            <a:avLst/>
          </a:prstGeom>
        </p:spPr>
      </p:pic>
    </p:spTree>
    <p:extLst>
      <p:ext uri="{BB962C8B-B14F-4D97-AF65-F5344CB8AC3E}">
        <p14:creationId xmlns:p14="http://schemas.microsoft.com/office/powerpoint/2010/main" val="527052632"/>
      </p:ext>
    </p:extLst>
  </p:cSld>
  <p:clrMapOvr>
    <a:masterClrMapping/>
  </p:clrMapOvr>
  <p:transition>
    <p:zoom dir="in"/>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58001" cy="1320800"/>
          </a:xfrm>
        </p:spPr>
        <p:txBody>
          <a:bodyPr>
            <a:normAutofit/>
          </a:bodyPr>
          <a:lstStyle/>
          <a:p>
            <a:r>
              <a:rPr lang="en-US" dirty="0">
                <a:ea typeface="+mj-lt"/>
                <a:cs typeface="+mj-lt"/>
              </a:rPr>
              <a:t>Program 18 : Reading &amp; Writing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6"/>
            </a:pPr>
            <a:r>
              <a:rPr lang="en-US" sz="1400" dirty="0">
                <a:solidFill>
                  <a:srgbClr val="2B91AF"/>
                </a:solidFill>
                <a:highlight>
                  <a:srgbClr val="FFFFFF"/>
                </a:highlight>
                <a:latin typeface="Consolas" panose="020B0609020204030204" pitchFamily="49" charset="0"/>
              </a:rPr>
              <a:t>string</a:t>
            </a:r>
            <a:r>
              <a:rPr lang="en-US" sz="1400" dirty="0">
                <a:solidFill>
                  <a:srgbClr val="000000"/>
                </a:solidFill>
                <a:highlight>
                  <a:srgbClr val="FFFFFF"/>
                </a:highlight>
                <a:latin typeface="Consolas" panose="020B0609020204030204" pitchFamily="49" charset="0"/>
              </a:rPr>
              <a:t> filename = </a:t>
            </a:r>
            <a:r>
              <a:rPr lang="en-US" sz="1400" dirty="0">
                <a:solidFill>
                  <a:srgbClr val="A31515"/>
                </a:solidFill>
                <a:highlight>
                  <a:srgbClr val="FFFFFF"/>
                </a:highlight>
                <a:latin typeface="Consolas" panose="020B0609020204030204" pitchFamily="49" charset="0"/>
              </a:rPr>
              <a:t>"D:\\Trial.txt"</a:t>
            </a:r>
            <a:r>
              <a:rPr lang="en-US" sz="1400" dirty="0">
                <a:solidFill>
                  <a:srgbClr val="000000"/>
                </a:solidFill>
                <a:highlight>
                  <a:srgbClr val="FFFFFF"/>
                </a:highlight>
                <a:latin typeface="Consolas" panose="020B0609020204030204" pitchFamily="49" charset="0"/>
              </a:rPr>
              <a:t>, buffer;</a:t>
            </a:r>
          </a:p>
          <a:p>
            <a:pPr>
              <a:spcBef>
                <a:spcPts val="0"/>
              </a:spcBef>
              <a:buClr>
                <a:srgbClr val="008000"/>
              </a:buClr>
              <a:buSzPct val="100000"/>
              <a:buFont typeface="+mj-lt"/>
              <a:buAutoNum type="arabicPeriod" startAt="6"/>
            </a:pPr>
            <a:r>
              <a:rPr lang="en-US" sz="1400" dirty="0" err="1">
                <a:solidFill>
                  <a:srgbClr val="2B91AF"/>
                </a:solidFill>
                <a:highlight>
                  <a:srgbClr val="FFFFFF"/>
                </a:highlight>
                <a:latin typeface="Consolas" panose="020B0609020204030204" pitchFamily="49" charset="0"/>
              </a:rPr>
              <a:t>fstream</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startAt="6"/>
            </a:pPr>
            <a:r>
              <a:rPr lang="en-US" sz="1400" dirty="0" err="1">
                <a:solidFill>
                  <a:srgbClr val="000000"/>
                </a:solidFill>
                <a:highlight>
                  <a:srgbClr val="FFFFFF"/>
                </a:highlight>
                <a:latin typeface="Consolas" panose="020B0609020204030204" pitchFamily="49" charset="0"/>
              </a:rPr>
              <a:t>outputfile.open</a:t>
            </a:r>
            <a:r>
              <a:rPr lang="en-US" sz="1400" dirty="0">
                <a:solidFill>
                  <a:srgbClr val="000000"/>
                </a:solidFill>
                <a:highlight>
                  <a:srgbClr val="FFFFFF"/>
                </a:highlight>
                <a:latin typeface="Consolas" panose="020B0609020204030204" pitchFamily="49" charset="0"/>
              </a:rPr>
              <a:t>(filename, </a:t>
            </a:r>
            <a:r>
              <a:rPr lang="en-US" sz="1400" dirty="0" err="1">
                <a:solidFill>
                  <a:srgbClr val="2B91AF"/>
                </a:solidFill>
                <a:highlight>
                  <a:srgbClr val="FFFFFF"/>
                </a:highlight>
                <a:latin typeface="Consolas" panose="020B0609020204030204" pitchFamily="49" charset="0"/>
              </a:rPr>
              <a:t>ios</a:t>
            </a:r>
            <a:r>
              <a:rPr lang="en-US" sz="1400" dirty="0">
                <a:solidFill>
                  <a:srgbClr val="000000"/>
                </a:solidFill>
                <a:highlight>
                  <a:srgbClr val="FFFFFF"/>
                </a:highlight>
                <a:latin typeface="Consolas" panose="020B0609020204030204" pitchFamily="49" charset="0"/>
              </a:rPr>
              <a:t>::out);</a:t>
            </a:r>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outputfile.fail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 </a:t>
            </a:r>
            <a:r>
              <a:rPr lang="en-US" sz="1400" dirty="0">
                <a:solidFill>
                  <a:srgbClr val="000000"/>
                </a:solidFill>
                <a:highlight>
                  <a:srgbClr val="FFFFFF"/>
                </a:highlight>
                <a:latin typeface="Consolas" panose="020B0609020204030204" pitchFamily="49" charset="0"/>
              </a:rPr>
              <a:t>0;</a:t>
            </a:r>
          </a:p>
          <a:p>
            <a:pPr>
              <a:spcBef>
                <a:spcPts val="0"/>
              </a:spcBef>
              <a:buClr>
                <a:srgbClr val="008000"/>
              </a:buClr>
              <a:buSzPct val="100000"/>
              <a:buFont typeface="+mj-lt"/>
              <a:buAutoNum type="arabicPeriod" startAt="6"/>
            </a:pPr>
            <a:r>
              <a:rPr lang="en-US" sz="1400" dirty="0" err="1">
                <a:solidFill>
                  <a:srgbClr val="000000"/>
                </a:solidFill>
                <a:highlight>
                  <a:srgbClr val="FFFFFF"/>
                </a:highlight>
                <a:latin typeface="Consolas" panose="020B0609020204030204" pitchFamily="49" charset="0"/>
              </a:rPr>
              <a:t>outputfile</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a:r>
            <a:r>
              <a:rPr lang="en-US" sz="1400" b="1" dirty="0">
                <a:solidFill>
                  <a:srgbClr val="A31515"/>
                </a:solidFill>
                <a:highlight>
                  <a:srgbClr val="FFFFFF"/>
                </a:highlight>
                <a:latin typeface="Consolas" panose="020B0609020204030204" pitchFamily="49" charset="0"/>
              </a:rPr>
              <a:t>British University in Egypt</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outputfile.close</a:t>
            </a:r>
            <a:r>
              <a:rPr lang="en-US" sz="1400" dirty="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startAt="6"/>
            </a:pPr>
            <a:r>
              <a:rPr lang="en-US" sz="1400" dirty="0" err="1">
                <a:solidFill>
                  <a:srgbClr val="000000"/>
                </a:solidFill>
                <a:highlight>
                  <a:srgbClr val="FFFFFF"/>
                </a:highlight>
                <a:latin typeface="Consolas" panose="020B0609020204030204" pitchFamily="49" charset="0"/>
              </a:rPr>
              <a:t>inputfile.open</a:t>
            </a:r>
            <a:r>
              <a:rPr lang="en-US" sz="1400" dirty="0">
                <a:solidFill>
                  <a:srgbClr val="000000"/>
                </a:solidFill>
                <a:highlight>
                  <a:srgbClr val="FFFFFF"/>
                </a:highlight>
                <a:latin typeface="Consolas" panose="020B0609020204030204" pitchFamily="49" charset="0"/>
              </a:rPr>
              <a:t>(filename, </a:t>
            </a:r>
            <a:r>
              <a:rPr lang="en-US" sz="1400" dirty="0" err="1">
                <a:solidFill>
                  <a:srgbClr val="2B91AF"/>
                </a:solidFill>
                <a:highlight>
                  <a:srgbClr val="FFFFFF"/>
                </a:highlight>
                <a:latin typeface="Consolas" panose="020B0609020204030204" pitchFamily="49" charset="0"/>
              </a:rPr>
              <a:t>ios</a:t>
            </a:r>
            <a:r>
              <a:rPr lang="en-US" sz="1400" dirty="0">
                <a:solidFill>
                  <a:srgbClr val="000000"/>
                </a:solidFill>
                <a:highlight>
                  <a:srgbClr val="FFFFFF"/>
                </a:highlight>
                <a:latin typeface="Consolas" panose="020B0609020204030204" pitchFamily="49" charset="0"/>
              </a:rPr>
              <a:t>::in);    </a:t>
            </a:r>
            <a:r>
              <a:rPr lang="en-US" sz="1400" dirty="0">
                <a:solidFill>
                  <a:srgbClr val="0000FF"/>
                </a:solidFill>
                <a:highlight>
                  <a:srgbClr val="FFFFFF"/>
                </a:highlight>
                <a:latin typeface="Consolas" panose="020B0609020204030204" pitchFamily="49" charset="0"/>
              </a:rPr>
              <a:t>if</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inputfile.fail</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 </a:t>
            </a:r>
            <a:r>
              <a:rPr lang="en-US" sz="1400" dirty="0">
                <a:solidFill>
                  <a:srgbClr val="000000"/>
                </a:solidFill>
                <a:highlight>
                  <a:srgbClr val="FFFFFF"/>
                </a:highlight>
                <a:latin typeface="Consolas" panose="020B0609020204030204" pitchFamily="49" charset="0"/>
              </a:rPr>
              <a:t>0;</a:t>
            </a:r>
            <a:endParaRPr lang="en-US" sz="1400" b="1" dirty="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971800"/>
            <a:ext cx="8358892" cy="35814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6 and 7 defines 4 objects, line 6 defines two string objects and line 7 define two </a:t>
            </a:r>
            <a:r>
              <a:rPr lang="en-US" sz="1400" err="1"/>
              <a:t>fstream</a:t>
            </a:r>
            <a:r>
              <a:rPr lang="en-US" sz="1400"/>
              <a:t> objects. Both </a:t>
            </a:r>
            <a:r>
              <a:rPr lang="en-US" sz="1400" b="1" err="1">
                <a:solidFill>
                  <a:srgbClr val="2B91AF"/>
                </a:solidFill>
                <a:latin typeface="Consolas" panose="020B0609020204030204" pitchFamily="49" charset="0"/>
              </a:rPr>
              <a:t>fstream</a:t>
            </a:r>
            <a:r>
              <a:rPr lang="en-US" sz="1400"/>
              <a:t> objects will access the same file, but one for writing (out) and one for reading (in). </a:t>
            </a:r>
          </a:p>
          <a:p>
            <a:pPr algn="just">
              <a:lnSpc>
                <a:spcPct val="110000"/>
              </a:lnSpc>
              <a:spcBef>
                <a:spcPts val="0"/>
              </a:spcBef>
            </a:pPr>
            <a:r>
              <a:rPr lang="en-US" sz="1400"/>
              <a:t>The object “</a:t>
            </a:r>
            <a:r>
              <a:rPr lang="en-US" sz="1400" b="1" err="1">
                <a:solidFill>
                  <a:srgbClr val="000000"/>
                </a:solidFill>
                <a:highlight>
                  <a:srgbClr val="FFFFFF"/>
                </a:highlight>
                <a:latin typeface="Consolas" panose="020B0609020204030204" pitchFamily="49" charset="0"/>
              </a:rPr>
              <a:t>outputfile</a:t>
            </a:r>
            <a:r>
              <a:rPr lang="en-US" sz="1400"/>
              <a:t>” is for writing (out). The second statement in line 8 is a conditional statement that tests if the condition (</a:t>
            </a:r>
            <a:r>
              <a:rPr lang="en-US" sz="1400" b="1" err="1">
                <a:solidFill>
                  <a:srgbClr val="000000"/>
                </a:solidFill>
                <a:highlight>
                  <a:srgbClr val="FFFFFF"/>
                </a:highlight>
                <a:latin typeface="Consolas" panose="020B0609020204030204" pitchFamily="49" charset="0"/>
              </a:rPr>
              <a:t>outputfile.fail</a:t>
            </a:r>
            <a:r>
              <a:rPr lang="en-US" sz="1400" b="1">
                <a:solidFill>
                  <a:srgbClr val="000000"/>
                </a:solidFill>
                <a:highlight>
                  <a:srgbClr val="FFFFFF"/>
                </a:highlight>
                <a:latin typeface="Consolas" panose="020B0609020204030204" pitchFamily="49" charset="0"/>
              </a:rPr>
              <a:t>()</a:t>
            </a:r>
            <a:r>
              <a:rPr lang="en-US" sz="1400"/>
              <a:t>) is true or false. The fail() function in the </a:t>
            </a:r>
            <a:r>
              <a:rPr lang="en-US" sz="1400" b="1" err="1">
                <a:solidFill>
                  <a:srgbClr val="2B91AF"/>
                </a:solidFill>
                <a:latin typeface="Consolas" panose="020B0609020204030204" pitchFamily="49" charset="0"/>
              </a:rPr>
              <a:t>fstream</a:t>
            </a:r>
            <a:r>
              <a:rPr lang="en-US" sz="1400"/>
              <a:t> objects returns true if the file fails to create or open, the reason of failure could be due to the permission/security of the computer system or the storage is full. </a:t>
            </a:r>
          </a:p>
          <a:p>
            <a:pPr algn="just">
              <a:lnSpc>
                <a:spcPct val="110000"/>
              </a:lnSpc>
              <a:spcBef>
                <a:spcPts val="0"/>
              </a:spcBef>
            </a:pPr>
            <a:r>
              <a:rPr lang="en-US" sz="1400"/>
              <a:t>In general, the </a:t>
            </a:r>
            <a:r>
              <a:rPr lang="en-US" sz="1400">
                <a:solidFill>
                  <a:srgbClr val="0000FF"/>
                </a:solidFill>
                <a:highlight>
                  <a:srgbClr val="FFFFFF"/>
                </a:highlight>
                <a:latin typeface="Consolas" panose="020B0609020204030204" pitchFamily="49" charset="0"/>
              </a:rPr>
              <a:t>return </a:t>
            </a:r>
            <a:r>
              <a:rPr lang="en-US" sz="1400"/>
              <a:t>statement ends the program. Here the program terminates if the </a:t>
            </a:r>
            <a:r>
              <a:rPr lang="en-US" sz="1400" b="1" err="1">
                <a:solidFill>
                  <a:srgbClr val="000000"/>
                </a:solidFill>
                <a:highlight>
                  <a:srgbClr val="FFFFFF"/>
                </a:highlight>
                <a:latin typeface="Consolas" panose="020B0609020204030204" pitchFamily="49" charset="0"/>
              </a:rPr>
              <a:t>outputfile</a:t>
            </a:r>
            <a:r>
              <a:rPr lang="en-US" sz="1400" b="1">
                <a:solidFill>
                  <a:srgbClr val="000000"/>
                </a:solidFill>
                <a:highlight>
                  <a:srgbClr val="FFFFFF"/>
                </a:highlight>
                <a:latin typeface="Consolas" panose="020B0609020204030204" pitchFamily="49" charset="0"/>
              </a:rPr>
              <a:t> </a:t>
            </a:r>
            <a:r>
              <a:rPr lang="en-US" sz="1400"/>
              <a:t>object fails to open the file. </a:t>
            </a:r>
          </a:p>
          <a:p>
            <a:pPr algn="just">
              <a:lnSpc>
                <a:spcPct val="110000"/>
              </a:lnSpc>
              <a:spcBef>
                <a:spcPts val="600"/>
              </a:spcBef>
            </a:pPr>
            <a:r>
              <a:rPr lang="en-US" sz="1400"/>
              <a:t>Line 9 writes in the file the statement “</a:t>
            </a:r>
            <a:r>
              <a:rPr lang="en-US" sz="1400" b="1">
                <a:solidFill>
                  <a:srgbClr val="A31515"/>
                </a:solidFill>
                <a:highlight>
                  <a:srgbClr val="FFFFFF"/>
                </a:highlight>
                <a:latin typeface="Consolas" panose="020B0609020204030204" pitchFamily="49" charset="0"/>
              </a:rPr>
              <a:t>British University in Egypt</a:t>
            </a:r>
            <a:r>
              <a:rPr lang="en-US" sz="1400"/>
              <a:t>” and then closes the file.</a:t>
            </a:r>
          </a:p>
          <a:p>
            <a:pPr algn="just">
              <a:lnSpc>
                <a:spcPct val="110000"/>
              </a:lnSpc>
              <a:spcBef>
                <a:spcPts val="600"/>
              </a:spcBef>
            </a:pPr>
            <a:r>
              <a:rPr lang="en-US" sz="1400"/>
              <a:t>Line 10 uses the </a:t>
            </a:r>
            <a:r>
              <a:rPr lang="en-US" sz="1400" err="1">
                <a:solidFill>
                  <a:srgbClr val="2B91AF"/>
                </a:solidFill>
                <a:latin typeface="Consolas" panose="020B0609020204030204" pitchFamily="49" charset="0"/>
              </a:rPr>
              <a:t>fstream</a:t>
            </a:r>
            <a:r>
              <a:rPr lang="en-US" sz="1400">
                <a:solidFill>
                  <a:srgbClr val="2B91AF"/>
                </a:solidFill>
                <a:latin typeface="Consolas" panose="020B0609020204030204" pitchFamily="49" charset="0"/>
              </a:rPr>
              <a:t> </a:t>
            </a:r>
            <a:r>
              <a:rPr lang="en-US" sz="1400"/>
              <a:t>object to open a file for reading (in). It tests if the </a:t>
            </a:r>
            <a:r>
              <a:rPr lang="en-US" sz="1400" b="1" err="1">
                <a:solidFill>
                  <a:srgbClr val="000000"/>
                </a:solidFill>
                <a:highlight>
                  <a:srgbClr val="FFFFFF"/>
                </a:highlight>
                <a:latin typeface="Consolas" panose="020B0609020204030204" pitchFamily="49" charset="0"/>
              </a:rPr>
              <a:t>inputfile</a:t>
            </a:r>
            <a:r>
              <a:rPr lang="en-US" sz="1400" b="1">
                <a:solidFill>
                  <a:srgbClr val="000000"/>
                </a:solidFill>
                <a:highlight>
                  <a:srgbClr val="FFFFFF"/>
                </a:highlight>
                <a:latin typeface="Consolas" panose="020B0609020204030204" pitchFamily="49" charset="0"/>
              </a:rPr>
              <a:t> </a:t>
            </a:r>
            <a:r>
              <a:rPr lang="en-US" sz="1400"/>
              <a:t>object fails to open file. If it fails to open, then the program terminates. the file fails to open due to reasons like the file does not exist or no permissions to open the file,</a:t>
            </a:r>
          </a:p>
        </p:txBody>
      </p:sp>
      <p:sp>
        <p:nvSpPr>
          <p:cNvPr id="6" name="Slide Number Placeholder 3">
            <a:extLst>
              <a:ext uri="{FF2B5EF4-FFF2-40B4-BE49-F238E27FC236}">
                <a16:creationId xmlns:a16="http://schemas.microsoft.com/office/drawing/2014/main" id="{4088C402-6AB7-4E98-A90B-A8FFFA6FB51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54</a:t>
            </a:fld>
            <a:endParaRPr lang="en-US">
              <a:solidFill>
                <a:srgbClr val="000099"/>
              </a:solidFill>
            </a:endParaRPr>
          </a:p>
        </p:txBody>
      </p:sp>
      <p:pic>
        <p:nvPicPr>
          <p:cNvPr id="8" name="Picture 7"/>
          <p:cNvPicPr>
            <a:picLocks noChangeAspect="1"/>
          </p:cNvPicPr>
          <p:nvPr/>
        </p:nvPicPr>
        <p:blipFill>
          <a:blip r:embed="rId3"/>
          <a:stretch>
            <a:fillRect/>
          </a:stretch>
        </p:blipFill>
        <p:spPr>
          <a:xfrm>
            <a:off x="6953250" y="57147"/>
            <a:ext cx="2190750" cy="973000"/>
          </a:xfrm>
          <a:prstGeom prst="rect">
            <a:avLst/>
          </a:prstGeom>
        </p:spPr>
      </p:pic>
    </p:spTree>
    <p:extLst>
      <p:ext uri="{BB962C8B-B14F-4D97-AF65-F5344CB8AC3E}">
        <p14:creationId xmlns:p14="http://schemas.microsoft.com/office/powerpoint/2010/main" val="2273161242"/>
      </p:ext>
    </p:extLst>
  </p:cSld>
  <p:clrMapOvr>
    <a:masterClrMapping/>
  </p:clrMapOvr>
  <p:transition>
    <p:zoom dir="in"/>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691533" cy="1320800"/>
          </a:xfrm>
        </p:spPr>
        <p:txBody>
          <a:bodyPr>
            <a:normAutofit/>
          </a:bodyPr>
          <a:lstStyle/>
          <a:p>
            <a:r>
              <a:rPr lang="en-US" dirty="0">
                <a:ea typeface="+mj-lt"/>
                <a:cs typeface="+mj-lt"/>
              </a:rPr>
              <a:t>Program 18 : Reading &amp; Writing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12"/>
            </a:pPr>
            <a:r>
              <a:rPr lang="en-US" sz="1400" err="1">
                <a:solidFill>
                  <a:srgbClr val="000000"/>
                </a:solidFill>
                <a:highlight>
                  <a:srgbClr val="FFFFFF"/>
                </a:highlight>
                <a:latin typeface="Consolas" panose="020B0609020204030204" pitchFamily="49" charset="0"/>
              </a:rPr>
              <a:t>inputfile.seekg</a:t>
            </a:r>
            <a:r>
              <a:rPr lang="en-US" sz="1400">
                <a:solidFill>
                  <a:srgbClr val="000000"/>
                </a:solidFill>
                <a:highlight>
                  <a:srgbClr val="FFFFFF"/>
                </a:highlight>
                <a:latin typeface="Consolas" panose="020B0609020204030204" pitchFamily="49" charset="0"/>
              </a:rPr>
              <a:t>(0, </a:t>
            </a:r>
            <a:r>
              <a:rPr lang="en-US" sz="1400" err="1">
                <a:solidFill>
                  <a:srgbClr val="2B91AF"/>
                </a:solidFill>
                <a:highlight>
                  <a:srgbClr val="FFFFFF"/>
                </a:highlight>
                <a:latin typeface="Consolas" panose="020B0609020204030204" pitchFamily="49" charset="0"/>
              </a:rPr>
              <a:t>ios</a:t>
            </a:r>
            <a:r>
              <a:rPr lang="en-US" sz="1400">
                <a:solidFill>
                  <a:srgbClr val="000000"/>
                </a:solidFill>
                <a:highlight>
                  <a:srgbClr val="FFFFFF"/>
                </a:highlight>
                <a:latin typeface="Consolas" panose="020B0609020204030204" pitchFamily="49" charset="0"/>
              </a:rPr>
              <a:t>::beg);  </a:t>
            </a:r>
            <a:r>
              <a:rPr lang="en-US" sz="1400"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&gt;&gt; buffer;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buffer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startAt="14"/>
            </a:pPr>
            <a:r>
              <a:rPr lang="en-US" sz="1400" err="1">
                <a:solidFill>
                  <a:srgbClr val="000000"/>
                </a:solidFill>
                <a:highlight>
                  <a:srgbClr val="FFFFFF"/>
                </a:highlight>
                <a:latin typeface="Consolas" panose="020B0609020204030204" pitchFamily="49" charset="0"/>
              </a:rPr>
              <a:t>inputfile.seekg</a:t>
            </a:r>
            <a:r>
              <a:rPr lang="en-US" sz="1400">
                <a:solidFill>
                  <a:srgbClr val="000000"/>
                </a:solidFill>
                <a:highlight>
                  <a:srgbClr val="FFFFFF"/>
                </a:highlight>
                <a:latin typeface="Consolas" panose="020B0609020204030204" pitchFamily="49" charset="0"/>
              </a:rPr>
              <a:t>(3, </a:t>
            </a:r>
            <a:r>
              <a:rPr lang="en-US" sz="1400" err="1">
                <a:solidFill>
                  <a:srgbClr val="2B91AF"/>
                </a:solidFill>
                <a:highlight>
                  <a:srgbClr val="FFFFFF"/>
                </a:highlight>
                <a:latin typeface="Consolas" panose="020B0609020204030204" pitchFamily="49" charset="0"/>
              </a:rPr>
              <a:t>ios</a:t>
            </a:r>
            <a:r>
              <a:rPr lang="en-US" sz="1400">
                <a:solidFill>
                  <a:srgbClr val="000000"/>
                </a:solidFill>
                <a:highlight>
                  <a:srgbClr val="FFFFFF"/>
                </a:highlight>
                <a:latin typeface="Consolas" panose="020B0609020204030204" pitchFamily="49" charset="0"/>
              </a:rPr>
              <a:t>::beg);  </a:t>
            </a:r>
            <a:r>
              <a:rPr lang="en-US" sz="1400"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&gt;&gt; buffer;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buffer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startAt="16"/>
            </a:pPr>
            <a:r>
              <a:rPr lang="en-US" sz="1400" err="1">
                <a:solidFill>
                  <a:srgbClr val="000000"/>
                </a:solidFill>
                <a:highlight>
                  <a:srgbClr val="FFFFFF"/>
                </a:highlight>
                <a:latin typeface="Consolas" panose="020B0609020204030204" pitchFamily="49" charset="0"/>
              </a:rPr>
              <a:t>inputfile.seekg</a:t>
            </a:r>
            <a:r>
              <a:rPr lang="en-US" sz="1400">
                <a:solidFill>
                  <a:srgbClr val="000000"/>
                </a:solidFill>
                <a:highlight>
                  <a:srgbClr val="FFFFFF"/>
                </a:highlight>
                <a:latin typeface="Consolas" panose="020B0609020204030204" pitchFamily="49" charset="0"/>
              </a:rPr>
              <a:t>(-5, </a:t>
            </a:r>
            <a:r>
              <a:rPr lang="en-US" sz="1400" err="1">
                <a:solidFill>
                  <a:srgbClr val="2B91AF"/>
                </a:solidFill>
                <a:highlight>
                  <a:srgbClr val="FFFFFF"/>
                </a:highlight>
                <a:latin typeface="Consolas" panose="020B0609020204030204" pitchFamily="49" charset="0"/>
              </a:rPr>
              <a:t>ios</a:t>
            </a:r>
            <a:r>
              <a:rPr lang="en-US" sz="1400">
                <a:solidFill>
                  <a:srgbClr val="000000"/>
                </a:solidFill>
                <a:highlight>
                  <a:srgbClr val="FFFFFF"/>
                </a:highlight>
                <a:latin typeface="Consolas" panose="020B0609020204030204" pitchFamily="49" charset="0"/>
              </a:rPr>
              <a:t>::end);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buffer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   </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590800"/>
            <a:ext cx="8358892" cy="4114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In general, reading from a file starts from the beginning of the file, and continues to the end of the file. The position of the reading pointer from a newly opened file is zero, and program read a text the reading pointer moves to the position of next text to read. </a:t>
            </a:r>
          </a:p>
          <a:p>
            <a:pPr algn="just">
              <a:lnSpc>
                <a:spcPct val="110000"/>
              </a:lnSpc>
              <a:spcBef>
                <a:spcPts val="0"/>
              </a:spcBef>
            </a:pPr>
            <a:endParaRPr lang="en-US" sz="1400" b="1">
              <a:solidFill>
                <a:srgbClr val="000000"/>
              </a:solidFill>
              <a:highlight>
                <a:srgbClr val="FFFFFF"/>
              </a:highlight>
              <a:latin typeface="Consolas" panose="020B0609020204030204" pitchFamily="49" charset="0"/>
            </a:endParaRPr>
          </a:p>
          <a:p>
            <a:pPr algn="just">
              <a:lnSpc>
                <a:spcPct val="110000"/>
              </a:lnSpc>
              <a:spcBef>
                <a:spcPts val="0"/>
              </a:spcBef>
            </a:pPr>
            <a:r>
              <a:rPr lang="en-US" sz="1400" b="1" err="1">
                <a:solidFill>
                  <a:srgbClr val="000000"/>
                </a:solidFill>
                <a:highlight>
                  <a:srgbClr val="FFFFFF"/>
                </a:highlight>
                <a:latin typeface="Consolas" panose="020B0609020204030204" pitchFamily="49" charset="0"/>
              </a:rPr>
              <a:t>seekg</a:t>
            </a:r>
            <a:r>
              <a:rPr lang="en-US" sz="1400" b="1">
                <a:solidFill>
                  <a:srgbClr val="000000"/>
                </a:solidFill>
                <a:highlight>
                  <a:srgbClr val="FFFFFF"/>
                </a:highlight>
                <a:latin typeface="Consolas" panose="020B0609020204030204" pitchFamily="49" charset="0"/>
              </a:rPr>
              <a:t>()</a:t>
            </a:r>
            <a:r>
              <a:rPr lang="en-US" sz="1400"/>
              <a:t> sets the position of the next character to be extracted from the file input stream. The word seek mean to search or to look out for getting something. And the character g refers to the getting action. If the program requires to read from a specific position, it moves the reading pointer to this position. The </a:t>
            </a:r>
            <a:r>
              <a:rPr lang="en-US" sz="1400" b="1"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a:t>
            </a:r>
            <a:r>
              <a:rPr lang="en-US" sz="1400"/>
              <a:t>object of type </a:t>
            </a:r>
            <a:r>
              <a:rPr lang="en-US" sz="1400" b="1" err="1">
                <a:solidFill>
                  <a:srgbClr val="2B91AF"/>
                </a:solidFill>
                <a:latin typeface="Consolas" panose="020B0609020204030204" pitchFamily="49" charset="0"/>
              </a:rPr>
              <a:t>fstream</a:t>
            </a:r>
            <a:r>
              <a:rPr lang="en-US" sz="1400" b="1">
                <a:solidFill>
                  <a:srgbClr val="2B91AF"/>
                </a:solidFill>
                <a:latin typeface="Consolas" panose="020B0609020204030204" pitchFamily="49" charset="0"/>
              </a:rPr>
              <a:t> </a:t>
            </a:r>
            <a:r>
              <a:rPr lang="en-US" sz="1400"/>
              <a:t>has the function “</a:t>
            </a:r>
            <a:r>
              <a:rPr lang="en-US" sz="1400" b="1" err="1">
                <a:solidFill>
                  <a:srgbClr val="000000"/>
                </a:solidFill>
                <a:highlight>
                  <a:srgbClr val="FFFFFF"/>
                </a:highlight>
                <a:latin typeface="Consolas" panose="020B0609020204030204" pitchFamily="49" charset="0"/>
              </a:rPr>
              <a:t>seekg</a:t>
            </a:r>
            <a:r>
              <a:rPr lang="en-US" sz="1400"/>
              <a:t>”, this function moves reading pointer to any position within the file.</a:t>
            </a:r>
          </a:p>
          <a:p>
            <a:pPr algn="just">
              <a:lnSpc>
                <a:spcPct val="110000"/>
              </a:lnSpc>
              <a:spcBef>
                <a:spcPts val="0"/>
              </a:spcBef>
            </a:pPr>
            <a:endParaRPr lang="en-US" sz="1400"/>
          </a:p>
          <a:p>
            <a:pPr algn="just">
              <a:lnSpc>
                <a:spcPct val="110000"/>
              </a:lnSpc>
              <a:spcBef>
                <a:spcPts val="0"/>
              </a:spcBef>
            </a:pPr>
            <a:r>
              <a:rPr lang="en-US" sz="1400"/>
              <a:t>The function </a:t>
            </a:r>
            <a:r>
              <a:rPr lang="en-US" sz="1400" err="1"/>
              <a:t>seekg</a:t>
            </a:r>
            <a:r>
              <a:rPr lang="en-US" sz="1400"/>
              <a:t>(position, offset) has two parameters. The position refers to the location where the program should start reading, while the offset refers to the place of start counting the location from. For example, line 12 starts reading from the beginning and count 0 characters, while line 14 starts from the beginning and then place the reading pointers after three characters.</a:t>
            </a:r>
          </a:p>
        </p:txBody>
      </p:sp>
      <p:sp>
        <p:nvSpPr>
          <p:cNvPr id="8" name="Slide Number Placeholder 3">
            <a:extLst>
              <a:ext uri="{FF2B5EF4-FFF2-40B4-BE49-F238E27FC236}">
                <a16:creationId xmlns:a16="http://schemas.microsoft.com/office/drawing/2014/main" id="{FADE70FE-C81B-4E43-A057-4C8B2638BA54}"/>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55</a:t>
            </a:fld>
            <a:endParaRPr lang="en-US">
              <a:solidFill>
                <a:srgbClr val="000099"/>
              </a:solidFill>
            </a:endParaRPr>
          </a:p>
        </p:txBody>
      </p:sp>
      <p:pic>
        <p:nvPicPr>
          <p:cNvPr id="9" name="Picture 8"/>
          <p:cNvPicPr>
            <a:picLocks noChangeAspect="1"/>
          </p:cNvPicPr>
          <p:nvPr/>
        </p:nvPicPr>
        <p:blipFill>
          <a:blip r:embed="rId3"/>
          <a:stretch>
            <a:fillRect/>
          </a:stretch>
        </p:blipFill>
        <p:spPr>
          <a:xfrm>
            <a:off x="6953250" y="57147"/>
            <a:ext cx="2190750" cy="973000"/>
          </a:xfrm>
          <a:prstGeom prst="rect">
            <a:avLst/>
          </a:prstGeom>
        </p:spPr>
      </p:pic>
    </p:spTree>
    <p:extLst>
      <p:ext uri="{BB962C8B-B14F-4D97-AF65-F5344CB8AC3E}">
        <p14:creationId xmlns:p14="http://schemas.microsoft.com/office/powerpoint/2010/main" val="2175212254"/>
      </p:ext>
    </p:extLst>
  </p:cSld>
  <p:clrMapOvr>
    <a:masterClrMapping/>
  </p:clrMapOvr>
  <p:transition>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858001" cy="1320800"/>
          </a:xfrm>
        </p:spPr>
        <p:txBody>
          <a:bodyPr>
            <a:normAutofit/>
          </a:bodyPr>
          <a:lstStyle/>
          <a:p>
            <a:r>
              <a:rPr lang="en-US" dirty="0">
                <a:ea typeface="+mj-lt"/>
                <a:cs typeface="+mj-lt"/>
              </a:rPr>
              <a:t>Program 18 : Reading &amp; Writing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12"/>
            </a:pPr>
            <a:r>
              <a:rPr lang="en-US" sz="1400" err="1">
                <a:solidFill>
                  <a:srgbClr val="000000"/>
                </a:solidFill>
                <a:highlight>
                  <a:srgbClr val="FFFFFF"/>
                </a:highlight>
                <a:latin typeface="Consolas" panose="020B0609020204030204" pitchFamily="49" charset="0"/>
              </a:rPr>
              <a:t>inputfile.seekg</a:t>
            </a:r>
            <a:r>
              <a:rPr lang="en-US" sz="1400">
                <a:solidFill>
                  <a:srgbClr val="000000"/>
                </a:solidFill>
                <a:highlight>
                  <a:srgbClr val="FFFFFF"/>
                </a:highlight>
                <a:latin typeface="Consolas" panose="020B0609020204030204" pitchFamily="49" charset="0"/>
              </a:rPr>
              <a:t>(0, </a:t>
            </a:r>
            <a:r>
              <a:rPr lang="en-US" sz="1400" err="1">
                <a:solidFill>
                  <a:srgbClr val="2B91AF"/>
                </a:solidFill>
                <a:highlight>
                  <a:srgbClr val="FFFFFF"/>
                </a:highlight>
                <a:latin typeface="Consolas" panose="020B0609020204030204" pitchFamily="49" charset="0"/>
              </a:rPr>
              <a:t>ios</a:t>
            </a:r>
            <a:r>
              <a:rPr lang="en-US" sz="1400">
                <a:solidFill>
                  <a:srgbClr val="000000"/>
                </a:solidFill>
                <a:highlight>
                  <a:srgbClr val="FFFFFF"/>
                </a:highlight>
                <a:latin typeface="Consolas" panose="020B0609020204030204" pitchFamily="49" charset="0"/>
              </a:rPr>
              <a:t>::beg);  </a:t>
            </a:r>
            <a:r>
              <a:rPr lang="en-US" sz="1400"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&gt;&gt; buffer;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buffer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startAt="14"/>
            </a:pPr>
            <a:r>
              <a:rPr lang="en-US" sz="1400" err="1">
                <a:solidFill>
                  <a:srgbClr val="000000"/>
                </a:solidFill>
                <a:highlight>
                  <a:srgbClr val="FFFFFF"/>
                </a:highlight>
                <a:latin typeface="Consolas" panose="020B0609020204030204" pitchFamily="49" charset="0"/>
              </a:rPr>
              <a:t>inputfile.seekg</a:t>
            </a:r>
            <a:r>
              <a:rPr lang="en-US" sz="1400">
                <a:solidFill>
                  <a:srgbClr val="000000"/>
                </a:solidFill>
                <a:highlight>
                  <a:srgbClr val="FFFFFF"/>
                </a:highlight>
                <a:latin typeface="Consolas" panose="020B0609020204030204" pitchFamily="49" charset="0"/>
              </a:rPr>
              <a:t>(3, </a:t>
            </a:r>
            <a:r>
              <a:rPr lang="en-US" sz="1400" err="1">
                <a:solidFill>
                  <a:srgbClr val="2B91AF"/>
                </a:solidFill>
                <a:highlight>
                  <a:srgbClr val="FFFFFF"/>
                </a:highlight>
                <a:latin typeface="Consolas" panose="020B0609020204030204" pitchFamily="49" charset="0"/>
              </a:rPr>
              <a:t>ios</a:t>
            </a:r>
            <a:r>
              <a:rPr lang="en-US" sz="1400">
                <a:solidFill>
                  <a:srgbClr val="000000"/>
                </a:solidFill>
                <a:highlight>
                  <a:srgbClr val="FFFFFF"/>
                </a:highlight>
                <a:latin typeface="Consolas" panose="020B0609020204030204" pitchFamily="49" charset="0"/>
              </a:rPr>
              <a:t>::beg);  </a:t>
            </a:r>
            <a:r>
              <a:rPr lang="en-US" sz="1400" err="1">
                <a:solidFill>
                  <a:srgbClr val="000000"/>
                </a:solidFill>
                <a:highlight>
                  <a:srgbClr val="FFFFFF"/>
                </a:highlight>
                <a:latin typeface="Consolas" panose="020B0609020204030204" pitchFamily="49" charset="0"/>
              </a:rPr>
              <a:t>inputfile</a:t>
            </a:r>
            <a:r>
              <a:rPr lang="en-US" sz="1400">
                <a:solidFill>
                  <a:srgbClr val="000000"/>
                </a:solidFill>
                <a:highlight>
                  <a:srgbClr val="FFFFFF"/>
                </a:highlight>
                <a:latin typeface="Consolas" panose="020B0609020204030204" pitchFamily="49" charset="0"/>
              </a:rPr>
              <a:t> &gt;&gt; buffer;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buffer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startAt="16"/>
            </a:pPr>
            <a:r>
              <a:rPr lang="en-US" sz="1400" err="1">
                <a:solidFill>
                  <a:srgbClr val="000000"/>
                </a:solidFill>
                <a:highlight>
                  <a:srgbClr val="FFFFFF"/>
                </a:highlight>
                <a:latin typeface="Consolas" panose="020B0609020204030204" pitchFamily="49" charset="0"/>
              </a:rPr>
              <a:t>inputfile.seekg</a:t>
            </a:r>
            <a:r>
              <a:rPr lang="en-US" sz="1400">
                <a:solidFill>
                  <a:srgbClr val="000000"/>
                </a:solidFill>
                <a:highlight>
                  <a:srgbClr val="FFFFFF"/>
                </a:highlight>
                <a:latin typeface="Consolas" panose="020B0609020204030204" pitchFamily="49" charset="0"/>
              </a:rPr>
              <a:t>(-5, </a:t>
            </a:r>
            <a:r>
              <a:rPr lang="en-US" sz="1400" err="1">
                <a:solidFill>
                  <a:srgbClr val="2B91AF"/>
                </a:solidFill>
                <a:highlight>
                  <a:srgbClr val="FFFFFF"/>
                </a:highlight>
                <a:latin typeface="Consolas" panose="020B0609020204030204" pitchFamily="49" charset="0"/>
              </a:rPr>
              <a:t>ios</a:t>
            </a:r>
            <a:r>
              <a:rPr lang="en-US" sz="1400">
                <a:solidFill>
                  <a:srgbClr val="000000"/>
                </a:solidFill>
                <a:highlight>
                  <a:srgbClr val="FFFFFF"/>
                </a:highlight>
                <a:latin typeface="Consolas" panose="020B0609020204030204" pitchFamily="49" charset="0"/>
              </a:rPr>
              <a:t>::end);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buffer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   </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590800"/>
            <a:ext cx="8358892" cy="4114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dirty="0"/>
              <a:t>Line 12 places the reading pointer at position 0 from the beginning, then reads a string from the file. Since the reading operator () ends after space, so it reads the word “British” only.</a:t>
            </a:r>
          </a:p>
          <a:p>
            <a:pPr algn="just">
              <a:lnSpc>
                <a:spcPct val="110000"/>
              </a:lnSpc>
              <a:spcBef>
                <a:spcPts val="0"/>
              </a:spcBef>
            </a:pPr>
            <a:endParaRPr lang="en-US" sz="1400" dirty="0"/>
          </a:p>
          <a:p>
            <a:pPr algn="just">
              <a:lnSpc>
                <a:spcPct val="110000"/>
              </a:lnSpc>
              <a:spcBef>
                <a:spcPts val="0"/>
              </a:spcBef>
            </a:pPr>
            <a:r>
              <a:rPr lang="en-US" sz="1400" dirty="0"/>
              <a:t>Line 14 places the reading pointer at position 3 from the beginning, then reads a string from the file. It starts reading after third character in the word “British”, so starts at character t and ends at h before the space as “</a:t>
            </a:r>
            <a:r>
              <a:rPr lang="en-US" sz="1400" dirty="0" err="1"/>
              <a:t>tish</a:t>
            </a:r>
            <a:r>
              <a:rPr lang="en-US" sz="1400" dirty="0"/>
              <a:t>”.</a:t>
            </a:r>
          </a:p>
          <a:p>
            <a:pPr algn="just">
              <a:lnSpc>
                <a:spcPct val="110000"/>
              </a:lnSpc>
              <a:spcBef>
                <a:spcPts val="0"/>
              </a:spcBef>
            </a:pPr>
            <a:endParaRPr lang="en-US" sz="1400" dirty="0"/>
          </a:p>
          <a:p>
            <a:pPr algn="just">
              <a:lnSpc>
                <a:spcPct val="110000"/>
              </a:lnSpc>
              <a:spcBef>
                <a:spcPts val="0"/>
              </a:spcBef>
            </a:pPr>
            <a:r>
              <a:rPr lang="en-US" sz="1400" dirty="0"/>
              <a:t>Line 16 places the reading pointer at 5 places (characters) before the end of the file. It moves backward by 5 characters before the end of the file.</a:t>
            </a:r>
          </a:p>
          <a:p>
            <a:pPr algn="just">
              <a:lnSpc>
                <a:spcPct val="110000"/>
              </a:lnSpc>
              <a:spcBef>
                <a:spcPts val="0"/>
              </a:spcBef>
            </a:pPr>
            <a:endParaRPr lang="en-US" sz="1400" dirty="0"/>
          </a:p>
        </p:txBody>
      </p:sp>
      <p:sp>
        <p:nvSpPr>
          <p:cNvPr id="8" name="Slide Number Placeholder 3">
            <a:extLst>
              <a:ext uri="{FF2B5EF4-FFF2-40B4-BE49-F238E27FC236}">
                <a16:creationId xmlns:a16="http://schemas.microsoft.com/office/drawing/2014/main" id="{30A9DB39-8A8F-4598-B82B-B39C2A12D29B}"/>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56</a:t>
            </a:fld>
            <a:endParaRPr lang="en-US">
              <a:solidFill>
                <a:srgbClr val="000099"/>
              </a:solidFill>
            </a:endParaRPr>
          </a:p>
        </p:txBody>
      </p:sp>
      <p:pic>
        <p:nvPicPr>
          <p:cNvPr id="9" name="Picture 8"/>
          <p:cNvPicPr>
            <a:picLocks noChangeAspect="1"/>
          </p:cNvPicPr>
          <p:nvPr/>
        </p:nvPicPr>
        <p:blipFill>
          <a:blip r:embed="rId3"/>
          <a:stretch>
            <a:fillRect/>
          </a:stretch>
        </p:blipFill>
        <p:spPr>
          <a:xfrm>
            <a:off x="6953250" y="57147"/>
            <a:ext cx="2190750" cy="973000"/>
          </a:xfrm>
          <a:prstGeom prst="rect">
            <a:avLst/>
          </a:prstGeom>
        </p:spPr>
      </p:pic>
    </p:spTree>
    <p:extLst>
      <p:ext uri="{BB962C8B-B14F-4D97-AF65-F5344CB8AC3E}">
        <p14:creationId xmlns:p14="http://schemas.microsoft.com/office/powerpoint/2010/main" val="3683990680"/>
      </p:ext>
    </p:extLst>
  </p:cSld>
  <p:clrMapOvr>
    <a:masterClrMapping/>
  </p:clrMapOvr>
  <p:transition>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19 : Reading &amp; Writing</a:t>
            </a:r>
            <a:endParaRPr lang="en-US" dirty="0"/>
          </a:p>
        </p:txBody>
      </p:sp>
      <p:sp>
        <p:nvSpPr>
          <p:cNvPr id="3" name="Content Placeholder 2"/>
          <p:cNvSpPr>
            <a:spLocks noGrp="1"/>
          </p:cNvSpPr>
          <p:nvPr>
            <p:ph idx="1"/>
          </p:nvPr>
        </p:nvSpPr>
        <p:spPr>
          <a:xfrm>
            <a:off x="609600" y="1981200"/>
            <a:ext cx="8410576" cy="4724400"/>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fstream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&lt;string&gt;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2B91AF"/>
                </a:solidFill>
                <a:latin typeface="Consolas" panose="020B0609020204030204" pitchFamily="49" charset="0"/>
              </a:rPr>
              <a:t>  </a:t>
            </a:r>
            <a:r>
              <a:rPr lang="en-US" sz="1400" err="1">
                <a:solidFill>
                  <a:srgbClr val="2B91AF"/>
                </a:solidFill>
                <a:latin typeface="Consolas" panose="020B0609020204030204" pitchFamily="49" charset="0"/>
              </a:rPr>
              <a:t>fstream</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"Trial.txt"</a:t>
            </a:r>
            <a:r>
              <a:rPr lang="en-US" sz="1400">
                <a:solidFill>
                  <a:srgbClr val="000000"/>
                </a:solidFill>
                <a:latin typeface="Consolas" panose="020B0609020204030204" pitchFamily="49" charset="0"/>
              </a:rPr>
              <a:t>, </a:t>
            </a:r>
            <a:r>
              <a:rPr lang="en-US" sz="1400" err="1">
                <a:solidFill>
                  <a:srgbClr val="2B91AF"/>
                </a:solidFill>
                <a:latin typeface="Consolas" panose="020B0609020204030204" pitchFamily="49" charset="0"/>
              </a:rPr>
              <a:t>ios</a:t>
            </a:r>
            <a:r>
              <a:rPr lang="en-US" sz="1400">
                <a:solidFill>
                  <a:srgbClr val="000000"/>
                </a:solidFill>
                <a:latin typeface="Consolas" panose="020B0609020204030204" pitchFamily="49" charset="0"/>
              </a:rPr>
              <a:t>::out);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ab</a:t>
            </a:r>
            <a:r>
              <a:rPr lang="en-US" sz="1400" b="1" u="sng" err="1">
                <a:solidFill>
                  <a:srgbClr val="A31515"/>
                </a:solidFill>
                <a:latin typeface="Consolas" panose="020B0609020204030204" pitchFamily="49" charset="0"/>
              </a:rPr>
              <a:t>c</a:t>
            </a:r>
            <a:r>
              <a:rPr lang="en-US" sz="1400" err="1">
                <a:solidFill>
                  <a:srgbClr val="A31515"/>
                </a:solidFill>
                <a:latin typeface="Consolas" panose="020B0609020204030204" pitchFamily="49" charset="0"/>
              </a:rPr>
              <a:t>de</a:t>
            </a:r>
            <a:r>
              <a:rPr lang="en-US" sz="1400" b="1" u="sng" err="1">
                <a:solidFill>
                  <a:srgbClr val="A31515"/>
                </a:solidFill>
                <a:latin typeface="Consolas" panose="020B0609020204030204" pitchFamily="49" charset="0"/>
              </a:rPr>
              <a:t>f</a:t>
            </a:r>
            <a:r>
              <a:rPr lang="en-US" sz="1400" err="1">
                <a:solidFill>
                  <a:srgbClr val="A31515"/>
                </a:solidFill>
                <a:latin typeface="Consolas" panose="020B0609020204030204" pitchFamily="49" charset="0"/>
              </a:rPr>
              <a:t>gh</a:t>
            </a:r>
            <a:r>
              <a:rPr lang="en-US" sz="1400" b="1" u="sng" err="1">
                <a:solidFill>
                  <a:srgbClr val="A31515"/>
                </a:solidFill>
                <a:latin typeface="Consolas" panose="020B0609020204030204" pitchFamily="49" charset="0"/>
              </a:rPr>
              <a:t>i</a:t>
            </a:r>
            <a:r>
              <a:rPr lang="en-US" sz="1400" err="1">
                <a:solidFill>
                  <a:srgbClr val="A31515"/>
                </a:solidFill>
                <a:latin typeface="Consolas" panose="020B0609020204030204" pitchFamily="49" charset="0"/>
              </a:rPr>
              <a:t>jk</a:t>
            </a:r>
            <a:r>
              <a:rPr lang="en-US" sz="1400" b="1" u="sng" err="1">
                <a:solidFill>
                  <a:srgbClr val="A31515"/>
                </a:solidFill>
                <a:latin typeface="Consolas" panose="020B0609020204030204" pitchFamily="49" charset="0"/>
              </a:rPr>
              <a:t>l</a:t>
            </a:r>
            <a:r>
              <a:rPr lang="en-US" sz="1400" err="1">
                <a:solidFill>
                  <a:srgbClr val="A31515"/>
                </a:solidFill>
                <a:latin typeface="Consolas" panose="020B0609020204030204" pitchFamily="49" charset="0"/>
              </a:rPr>
              <a:t>mn</a:t>
            </a:r>
            <a:r>
              <a:rPr lang="en-US" sz="1400" b="1" u="sng" err="1">
                <a:solidFill>
                  <a:srgbClr val="A31515"/>
                </a:solidFill>
                <a:latin typeface="Consolas" panose="020B0609020204030204" pitchFamily="49" charset="0"/>
              </a:rPr>
              <a:t>o</a:t>
            </a:r>
            <a:r>
              <a:rPr lang="en-US" sz="1400" err="1">
                <a:solidFill>
                  <a:srgbClr val="A31515"/>
                </a:solidFill>
                <a:latin typeface="Consolas" panose="020B0609020204030204" pitchFamily="49" charset="0"/>
              </a:rPr>
              <a:t>pq</a:t>
            </a:r>
            <a:r>
              <a:rPr lang="en-US" sz="1400" b="1" u="sng" err="1">
                <a:solidFill>
                  <a:srgbClr val="A31515"/>
                </a:solidFill>
                <a:latin typeface="Consolas" panose="020B0609020204030204" pitchFamily="49" charset="0"/>
              </a:rPr>
              <a:t>r</a:t>
            </a:r>
            <a:r>
              <a:rPr lang="en-US" sz="1400" err="1">
                <a:solidFill>
                  <a:srgbClr val="A31515"/>
                </a:solidFill>
                <a:latin typeface="Consolas" panose="020B0609020204030204" pitchFamily="49" charset="0"/>
              </a:rPr>
              <a:t>st</a:t>
            </a:r>
            <a:r>
              <a:rPr lang="en-US" sz="1400" b="1" u="sng" err="1">
                <a:solidFill>
                  <a:srgbClr val="A31515"/>
                </a:solidFill>
                <a:latin typeface="Consolas" panose="020B0609020204030204" pitchFamily="49" charset="0"/>
              </a:rPr>
              <a:t>u</a:t>
            </a:r>
            <a:r>
              <a:rPr lang="en-US" sz="1400" err="1">
                <a:solidFill>
                  <a:srgbClr val="A31515"/>
                </a:solidFill>
                <a:latin typeface="Consolas" panose="020B0609020204030204" pitchFamily="49" charset="0"/>
              </a:rPr>
              <a:t>vw</a:t>
            </a:r>
            <a:r>
              <a:rPr lang="en-US" sz="1400" b="1" u="sng" err="1">
                <a:solidFill>
                  <a:srgbClr val="A31515"/>
                </a:solidFill>
                <a:latin typeface="Consolas" panose="020B0609020204030204" pitchFamily="49" charset="0"/>
              </a:rPr>
              <a:t>x</a:t>
            </a:r>
            <a:r>
              <a:rPr lang="en-US" sz="1400" err="1">
                <a:solidFill>
                  <a:srgbClr val="A31515"/>
                </a:solidFill>
                <a:latin typeface="Consolas" panose="020B0609020204030204" pitchFamily="49" charset="0"/>
              </a:rPr>
              <a:t>yz</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accessFile.close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"Trial.txt"</a:t>
            </a:r>
            <a:r>
              <a:rPr lang="en-US" sz="1400">
                <a:solidFill>
                  <a:srgbClr val="000000"/>
                </a:solidFill>
                <a:latin typeface="Consolas" panose="020B0609020204030204" pitchFamily="49" charset="0"/>
              </a:rPr>
              <a:t>, </a:t>
            </a:r>
            <a:r>
              <a:rPr lang="en-US" sz="1400" err="1">
                <a:solidFill>
                  <a:srgbClr val="2B91AF"/>
                </a:solidFill>
                <a:latin typeface="Consolas" panose="020B0609020204030204" pitchFamily="49" charset="0"/>
              </a:rPr>
              <a:t>ios</a:t>
            </a:r>
            <a:r>
              <a:rPr lang="en-US" sz="1400">
                <a:solidFill>
                  <a:srgbClr val="000000"/>
                </a:solidFill>
                <a:latin typeface="Consolas" panose="020B0609020204030204" pitchFamily="49" charset="0"/>
              </a:rPr>
              <a:t>::in);</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char</a:t>
            </a:r>
            <a:r>
              <a:rPr lang="en-US" sz="1400">
                <a:solidFill>
                  <a:srgbClr val="000000"/>
                </a:solidFill>
                <a:latin typeface="Consolas" panose="020B0609020204030204" pitchFamily="49" charset="0"/>
              </a:rPr>
              <a:t> c;</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while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accessFile.eof</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accessFile.seekg</a:t>
            </a:r>
            <a:r>
              <a:rPr lang="en-US" sz="1400">
                <a:solidFill>
                  <a:srgbClr val="000000"/>
                </a:solidFill>
                <a:latin typeface="Consolas" panose="020B0609020204030204" pitchFamily="49" charset="0"/>
              </a:rPr>
              <a:t>(2, </a:t>
            </a:r>
            <a:r>
              <a:rPr lang="en-US" sz="1400" err="1">
                <a:solidFill>
                  <a:srgbClr val="2B91AF"/>
                </a:solidFill>
                <a:latin typeface="Consolas" panose="020B0609020204030204" pitchFamily="49" charset="0"/>
              </a:rPr>
              <a:t>ios</a:t>
            </a:r>
            <a:r>
              <a:rPr lang="en-US" sz="1400">
                <a:solidFill>
                  <a:srgbClr val="000000"/>
                </a:solidFill>
                <a:latin typeface="Consolas" panose="020B0609020204030204" pitchFamily="49" charset="0"/>
              </a:rPr>
              <a:t>::cur);</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c;</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c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accessFile.close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endParaRPr lang="en-US" sz="1400">
              <a:solidFill>
                <a:srgbClr val="000000"/>
              </a:solidFill>
              <a:highlight>
                <a:srgbClr val="FFFFFF"/>
              </a:highlight>
              <a:latin typeface="Consolas" panose="020B0609020204030204" pitchFamily="49" charset="0"/>
            </a:endParaRPr>
          </a:p>
        </p:txBody>
      </p:sp>
      <p:pic>
        <p:nvPicPr>
          <p:cNvPr id="6" name="Picture 5">
            <a:extLst>
              <a:ext uri="{FF2B5EF4-FFF2-40B4-BE49-F238E27FC236}">
                <a16:creationId xmlns:a16="http://schemas.microsoft.com/office/drawing/2014/main" id="{EC460370-55B0-4E8B-953E-837EA8379116}"/>
              </a:ext>
            </a:extLst>
          </p:cNvPr>
          <p:cNvPicPr>
            <a:picLocks noChangeAspect="1"/>
          </p:cNvPicPr>
          <p:nvPr/>
        </p:nvPicPr>
        <p:blipFill>
          <a:blip r:embed="rId2"/>
          <a:stretch>
            <a:fillRect/>
          </a:stretch>
        </p:blipFill>
        <p:spPr>
          <a:xfrm>
            <a:off x="7086600" y="304800"/>
            <a:ext cx="1813128" cy="2794000"/>
          </a:xfrm>
          <a:prstGeom prst="rect">
            <a:avLst/>
          </a:prstGeom>
          <a:ln w="28575">
            <a:solidFill>
              <a:schemeClr val="tx1"/>
            </a:solidFill>
          </a:ln>
        </p:spPr>
      </p:pic>
      <p:sp>
        <p:nvSpPr>
          <p:cNvPr id="5" name="Slide Number Placeholder 3">
            <a:extLst>
              <a:ext uri="{FF2B5EF4-FFF2-40B4-BE49-F238E27FC236}">
                <a16:creationId xmlns:a16="http://schemas.microsoft.com/office/drawing/2014/main" id="{98513618-5BF1-47C4-964A-7D9BA5BF874E}"/>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57</a:t>
            </a:fld>
            <a:endParaRPr lang="en-US">
              <a:solidFill>
                <a:srgbClr val="000099"/>
              </a:solidFill>
            </a:endParaRPr>
          </a:p>
        </p:txBody>
      </p:sp>
    </p:spTree>
    <p:extLst>
      <p:ext uri="{BB962C8B-B14F-4D97-AF65-F5344CB8AC3E}">
        <p14:creationId xmlns:p14="http://schemas.microsoft.com/office/powerpoint/2010/main" val="106330470"/>
      </p:ext>
    </p:extLst>
  </p:cSld>
  <p:clrMapOvr>
    <a:masterClrMapping/>
  </p:clrMapOvr>
  <p:transition>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705601" cy="1320800"/>
          </a:xfrm>
        </p:spPr>
        <p:txBody>
          <a:bodyPr>
            <a:normAutofit/>
          </a:bodyPr>
          <a:lstStyle/>
          <a:p>
            <a:r>
              <a:rPr lang="en-US" dirty="0">
                <a:ea typeface="+mj-lt"/>
                <a:cs typeface="+mj-lt"/>
              </a:rPr>
              <a:t>Program 19 : Reading &amp; Writing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8"/>
            </a:pPr>
            <a:r>
              <a:rPr lang="en-US" sz="1400" err="1">
                <a:solidFill>
                  <a:srgbClr val="000000"/>
                </a:solidFill>
                <a:latin typeface="Consolas" panose="020B0609020204030204" pitchFamily="49" charset="0"/>
              </a:rPr>
              <a:t>accessFile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ab</a:t>
            </a:r>
            <a:r>
              <a:rPr lang="en-US" sz="1400" b="1" u="sng" err="1">
                <a:solidFill>
                  <a:srgbClr val="A31515"/>
                </a:solidFill>
                <a:latin typeface="Consolas" panose="020B0609020204030204" pitchFamily="49" charset="0"/>
              </a:rPr>
              <a:t>c</a:t>
            </a:r>
            <a:r>
              <a:rPr lang="en-US" sz="1400" err="1">
                <a:solidFill>
                  <a:srgbClr val="A31515"/>
                </a:solidFill>
                <a:latin typeface="Consolas" panose="020B0609020204030204" pitchFamily="49" charset="0"/>
              </a:rPr>
              <a:t>de</a:t>
            </a:r>
            <a:r>
              <a:rPr lang="en-US" sz="1400" b="1" u="sng" err="1">
                <a:solidFill>
                  <a:srgbClr val="A31515"/>
                </a:solidFill>
                <a:latin typeface="Consolas" panose="020B0609020204030204" pitchFamily="49" charset="0"/>
              </a:rPr>
              <a:t>f</a:t>
            </a:r>
            <a:r>
              <a:rPr lang="en-US" sz="1400" err="1">
                <a:solidFill>
                  <a:srgbClr val="A31515"/>
                </a:solidFill>
                <a:latin typeface="Consolas" panose="020B0609020204030204" pitchFamily="49" charset="0"/>
              </a:rPr>
              <a:t>gh</a:t>
            </a:r>
            <a:r>
              <a:rPr lang="en-US" sz="1400" b="1" u="sng" err="1">
                <a:solidFill>
                  <a:srgbClr val="A31515"/>
                </a:solidFill>
                <a:latin typeface="Consolas" panose="020B0609020204030204" pitchFamily="49" charset="0"/>
              </a:rPr>
              <a:t>i</a:t>
            </a:r>
            <a:r>
              <a:rPr lang="en-US" sz="1400" err="1">
                <a:solidFill>
                  <a:srgbClr val="A31515"/>
                </a:solidFill>
                <a:latin typeface="Consolas" panose="020B0609020204030204" pitchFamily="49" charset="0"/>
              </a:rPr>
              <a:t>jk</a:t>
            </a:r>
            <a:r>
              <a:rPr lang="en-US" sz="1400" b="1" u="sng" err="1">
                <a:solidFill>
                  <a:srgbClr val="A31515"/>
                </a:solidFill>
                <a:latin typeface="Consolas" panose="020B0609020204030204" pitchFamily="49" charset="0"/>
              </a:rPr>
              <a:t>l</a:t>
            </a:r>
            <a:r>
              <a:rPr lang="en-US" sz="1400" err="1">
                <a:solidFill>
                  <a:srgbClr val="A31515"/>
                </a:solidFill>
                <a:latin typeface="Consolas" panose="020B0609020204030204" pitchFamily="49" charset="0"/>
              </a:rPr>
              <a:t>mn</a:t>
            </a:r>
            <a:r>
              <a:rPr lang="en-US" sz="1400" b="1" u="sng" err="1">
                <a:solidFill>
                  <a:srgbClr val="A31515"/>
                </a:solidFill>
                <a:latin typeface="Consolas" panose="020B0609020204030204" pitchFamily="49" charset="0"/>
              </a:rPr>
              <a:t>o</a:t>
            </a:r>
            <a:r>
              <a:rPr lang="en-US" sz="1400" err="1">
                <a:solidFill>
                  <a:srgbClr val="A31515"/>
                </a:solidFill>
                <a:latin typeface="Consolas" panose="020B0609020204030204" pitchFamily="49" charset="0"/>
              </a:rPr>
              <a:t>pq</a:t>
            </a:r>
            <a:r>
              <a:rPr lang="en-US" sz="1400" b="1" u="sng" err="1">
                <a:solidFill>
                  <a:srgbClr val="A31515"/>
                </a:solidFill>
                <a:latin typeface="Consolas" panose="020B0609020204030204" pitchFamily="49" charset="0"/>
              </a:rPr>
              <a:t>r</a:t>
            </a:r>
            <a:r>
              <a:rPr lang="en-US" sz="1400" err="1">
                <a:solidFill>
                  <a:srgbClr val="A31515"/>
                </a:solidFill>
                <a:latin typeface="Consolas" panose="020B0609020204030204" pitchFamily="49" charset="0"/>
              </a:rPr>
              <a:t>st</a:t>
            </a:r>
            <a:r>
              <a:rPr lang="en-US" sz="1400" b="1" u="sng" err="1">
                <a:solidFill>
                  <a:srgbClr val="A31515"/>
                </a:solidFill>
                <a:latin typeface="Consolas" panose="020B0609020204030204" pitchFamily="49" charset="0"/>
              </a:rPr>
              <a:t>u</a:t>
            </a:r>
            <a:r>
              <a:rPr lang="en-US" sz="1400" err="1">
                <a:solidFill>
                  <a:srgbClr val="A31515"/>
                </a:solidFill>
                <a:latin typeface="Consolas" panose="020B0609020204030204" pitchFamily="49" charset="0"/>
              </a:rPr>
              <a:t>vw</a:t>
            </a:r>
            <a:r>
              <a:rPr lang="en-US" sz="1400" b="1" u="sng" err="1">
                <a:solidFill>
                  <a:srgbClr val="A31515"/>
                </a:solidFill>
                <a:latin typeface="Consolas" panose="020B0609020204030204" pitchFamily="49" charset="0"/>
              </a:rPr>
              <a:t>x</a:t>
            </a:r>
            <a:r>
              <a:rPr lang="en-US" sz="1400" err="1">
                <a:solidFill>
                  <a:srgbClr val="A31515"/>
                </a:solidFill>
                <a:latin typeface="Consolas" panose="020B0609020204030204" pitchFamily="49" charset="0"/>
              </a:rPr>
              <a:t>yz</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0"/>
            </a:pPr>
            <a:r>
              <a:rPr lang="en-US" sz="1400" err="1">
                <a:solidFill>
                  <a:srgbClr val="000000"/>
                </a:solidFill>
                <a:latin typeface="Consolas" panose="020B0609020204030204" pitchFamily="49" charset="0"/>
              </a:rPr>
              <a:t>accessFile.open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"Trial.txt"</a:t>
            </a:r>
            <a:r>
              <a:rPr lang="en-US" sz="1400">
                <a:solidFill>
                  <a:srgbClr val="000000"/>
                </a:solidFill>
                <a:latin typeface="Consolas" panose="020B0609020204030204" pitchFamily="49" charset="0"/>
              </a:rPr>
              <a:t>, </a:t>
            </a:r>
            <a:r>
              <a:rPr lang="en-US" sz="1400" err="1">
                <a:solidFill>
                  <a:srgbClr val="2B91AF"/>
                </a:solidFill>
                <a:latin typeface="Consolas" panose="020B0609020204030204" pitchFamily="49" charset="0"/>
              </a:rPr>
              <a:t>ios</a:t>
            </a:r>
            <a:r>
              <a:rPr lang="en-US" sz="1400">
                <a:solidFill>
                  <a:srgbClr val="000000"/>
                </a:solidFill>
                <a:latin typeface="Consolas" panose="020B0609020204030204" pitchFamily="49" charset="0"/>
              </a:rPr>
              <a:t>::in);</a:t>
            </a:r>
          </a:p>
          <a:p>
            <a:pPr>
              <a:spcBef>
                <a:spcPts val="0"/>
              </a:spcBef>
              <a:buClr>
                <a:srgbClr val="008000"/>
              </a:buClr>
              <a:buSzPct val="100000"/>
              <a:buFont typeface="+mj-lt"/>
              <a:buAutoNum type="arabicPeriod" startAt="12"/>
            </a:pP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accessFile.eof</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2"/>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accessFile.seekg</a:t>
            </a:r>
            <a:r>
              <a:rPr lang="en-US" sz="1400">
                <a:solidFill>
                  <a:srgbClr val="000000"/>
                </a:solidFill>
                <a:latin typeface="Consolas" panose="020B0609020204030204" pitchFamily="49" charset="0"/>
              </a:rPr>
              <a:t>(2, </a:t>
            </a:r>
            <a:r>
              <a:rPr lang="en-US" sz="1400" err="1">
                <a:solidFill>
                  <a:srgbClr val="2B91AF"/>
                </a:solidFill>
                <a:latin typeface="Consolas" panose="020B0609020204030204" pitchFamily="49" charset="0"/>
              </a:rPr>
              <a:t>ios</a:t>
            </a:r>
            <a:r>
              <a:rPr lang="en-US" sz="1400">
                <a:solidFill>
                  <a:srgbClr val="000000"/>
                </a:solidFill>
                <a:latin typeface="Consolas" panose="020B0609020204030204" pitchFamily="49" charset="0"/>
              </a:rPr>
              <a:t>::cur);</a:t>
            </a:r>
          </a:p>
          <a:p>
            <a:pPr>
              <a:spcBef>
                <a:spcPts val="0"/>
              </a:spcBef>
              <a:buClr>
                <a:srgbClr val="008000"/>
              </a:buClr>
              <a:buSzPct val="100000"/>
              <a:buFont typeface="+mj-lt"/>
              <a:buAutoNum type="arabicPeriod" startAt="12"/>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accessFile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c;</a:t>
            </a:r>
          </a:p>
          <a:p>
            <a:pPr>
              <a:spcBef>
                <a:spcPts val="0"/>
              </a:spcBef>
              <a:buClr>
                <a:srgbClr val="008000"/>
              </a:buClr>
              <a:buSzPct val="100000"/>
              <a:buFont typeface="+mj-lt"/>
              <a:buAutoNum type="arabicPeriod" startAt="12"/>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c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2"/>
            </a:pPr>
            <a:r>
              <a:rPr lang="en-US" sz="1400">
                <a:solidFill>
                  <a:srgbClr val="000000"/>
                </a:solidFill>
                <a:latin typeface="Consolas" panose="020B0609020204030204" pitchFamily="49" charset="0"/>
              </a:rPr>
              <a:t>}</a:t>
            </a:r>
            <a:endParaRPr lang="en-US" sz="1400" b="1">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3200400"/>
            <a:ext cx="8358892" cy="3352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8 uses the object “</a:t>
            </a:r>
            <a:r>
              <a:rPr lang="en-US" sz="1400" b="1" err="1">
                <a:solidFill>
                  <a:srgbClr val="000000"/>
                </a:solidFill>
                <a:latin typeface="Consolas" panose="020B0609020204030204" pitchFamily="49" charset="0"/>
              </a:rPr>
              <a:t>accessFile</a:t>
            </a:r>
            <a:r>
              <a:rPr lang="en-US" sz="1400"/>
              <a:t>” to write in the text file </a:t>
            </a:r>
            <a:r>
              <a:rPr lang="en-US" sz="1400">
                <a:solidFill>
                  <a:srgbClr val="A31515"/>
                </a:solidFill>
                <a:latin typeface="Consolas" panose="020B0609020204030204" pitchFamily="49" charset="0"/>
              </a:rPr>
              <a:t>"</a:t>
            </a:r>
            <a:r>
              <a:rPr lang="en-US" sz="1400" b="1">
                <a:solidFill>
                  <a:srgbClr val="A31515"/>
                </a:solidFill>
                <a:latin typeface="Consolas" panose="020B0609020204030204" pitchFamily="49" charset="0"/>
              </a:rPr>
              <a:t>Trial.txt</a:t>
            </a:r>
            <a:r>
              <a:rPr lang="en-US" sz="1400">
                <a:solidFill>
                  <a:srgbClr val="A31515"/>
                </a:solidFill>
                <a:latin typeface="Consolas" panose="020B0609020204030204" pitchFamily="49" charset="0"/>
              </a:rPr>
              <a:t>"</a:t>
            </a:r>
            <a:r>
              <a:rPr lang="en-US" sz="1400" b="1">
                <a:solidFill>
                  <a:srgbClr val="A31515"/>
                </a:solidFill>
                <a:latin typeface="Consolas" panose="020B0609020204030204" pitchFamily="49" charset="0"/>
              </a:rPr>
              <a:t> </a:t>
            </a:r>
            <a:r>
              <a:rPr lang="en-US" sz="1400"/>
              <a:t>the alphabet from ‘</a:t>
            </a:r>
            <a:r>
              <a:rPr lang="en-US" sz="1400" b="1">
                <a:solidFill>
                  <a:srgbClr val="A31515"/>
                </a:solidFill>
                <a:latin typeface="Consolas" panose="020B0609020204030204" pitchFamily="49" charset="0"/>
              </a:rPr>
              <a:t>a</a:t>
            </a:r>
            <a:r>
              <a:rPr lang="en-US" sz="1400"/>
              <a:t>’ to ‘</a:t>
            </a:r>
            <a:r>
              <a:rPr lang="en-US" sz="1400" b="1">
                <a:solidFill>
                  <a:srgbClr val="A31515"/>
                </a:solidFill>
                <a:latin typeface="Consolas" panose="020B0609020204030204" pitchFamily="49" charset="0"/>
              </a:rPr>
              <a:t>z</a:t>
            </a:r>
            <a:r>
              <a:rPr lang="en-US" sz="1400"/>
              <a:t>’, then this object closes the file.</a:t>
            </a:r>
          </a:p>
          <a:p>
            <a:pPr algn="just">
              <a:lnSpc>
                <a:spcPct val="110000"/>
              </a:lnSpc>
              <a:spcBef>
                <a:spcPts val="0"/>
              </a:spcBef>
            </a:pPr>
            <a:r>
              <a:rPr lang="en-US" sz="1400"/>
              <a:t>Line 10 uses the object “</a:t>
            </a:r>
            <a:r>
              <a:rPr lang="en-US" sz="1400" b="1" err="1">
                <a:solidFill>
                  <a:srgbClr val="000000"/>
                </a:solidFill>
                <a:latin typeface="Consolas" panose="020B0609020204030204" pitchFamily="49" charset="0"/>
              </a:rPr>
              <a:t>accessFile</a:t>
            </a:r>
            <a:r>
              <a:rPr lang="en-US" sz="1400"/>
              <a:t>” to read from the text file </a:t>
            </a:r>
            <a:r>
              <a:rPr lang="en-US" sz="1400">
                <a:solidFill>
                  <a:srgbClr val="A31515"/>
                </a:solidFill>
                <a:latin typeface="Consolas" panose="020B0609020204030204" pitchFamily="49" charset="0"/>
              </a:rPr>
              <a:t>"</a:t>
            </a:r>
            <a:r>
              <a:rPr lang="en-US" sz="1400" b="1">
                <a:solidFill>
                  <a:srgbClr val="A31515"/>
                </a:solidFill>
                <a:latin typeface="Consolas" panose="020B0609020204030204" pitchFamily="49" charset="0"/>
              </a:rPr>
              <a:t>Trial.txt</a:t>
            </a:r>
            <a:r>
              <a:rPr lang="en-US" sz="1400">
                <a:solidFill>
                  <a:srgbClr val="A31515"/>
                </a:solidFill>
                <a:latin typeface="Consolas" panose="020B0609020204030204" pitchFamily="49" charset="0"/>
              </a:rPr>
              <a:t>"</a:t>
            </a:r>
            <a:r>
              <a:rPr lang="en-US" sz="1400"/>
              <a:t>. Line 12 shows a looping statement that continue iterating if the object “</a:t>
            </a:r>
            <a:r>
              <a:rPr lang="en-US" sz="1400" b="1" err="1">
                <a:solidFill>
                  <a:srgbClr val="000000"/>
                </a:solidFill>
                <a:latin typeface="Consolas" panose="020B0609020204030204" pitchFamily="49" charset="0"/>
              </a:rPr>
              <a:t>accessFile</a:t>
            </a:r>
            <a:r>
              <a:rPr lang="en-US" sz="1400"/>
              <a:t>” did not reach the end of the opened file “</a:t>
            </a:r>
            <a:r>
              <a:rPr lang="en-US" sz="1400" b="1" err="1">
                <a:solidFill>
                  <a:srgbClr val="000000"/>
                </a:solidFill>
                <a:latin typeface="Consolas" panose="020B0609020204030204" pitchFamily="49" charset="0"/>
              </a:rPr>
              <a:t>eof</a:t>
            </a:r>
            <a:r>
              <a:rPr lang="en-US" sz="1400"/>
              <a:t>”.</a:t>
            </a:r>
          </a:p>
          <a:p>
            <a:pPr algn="just">
              <a:lnSpc>
                <a:spcPct val="110000"/>
              </a:lnSpc>
              <a:spcBef>
                <a:spcPts val="0"/>
              </a:spcBef>
            </a:pPr>
            <a:r>
              <a:rPr lang="en-US" sz="1400"/>
              <a:t>Notice that when the file is opened for reading, the reading pointer starts at the first position of index zero.</a:t>
            </a:r>
          </a:p>
          <a:p>
            <a:pPr algn="just">
              <a:lnSpc>
                <a:spcPct val="110000"/>
              </a:lnSpc>
              <a:spcBef>
                <a:spcPts val="0"/>
              </a:spcBef>
            </a:pPr>
            <a:r>
              <a:rPr lang="en-US" sz="1400"/>
              <a:t>In line 13, the object “</a:t>
            </a:r>
            <a:r>
              <a:rPr lang="en-US" sz="1400" b="1" err="1">
                <a:solidFill>
                  <a:srgbClr val="000000"/>
                </a:solidFill>
                <a:latin typeface="Consolas" panose="020B0609020204030204" pitchFamily="49" charset="0"/>
              </a:rPr>
              <a:t>accessFile</a:t>
            </a:r>
            <a:r>
              <a:rPr lang="en-US" sz="1400"/>
              <a:t>” uses the </a:t>
            </a:r>
            <a:r>
              <a:rPr lang="en-US" sz="1400" b="1" err="1">
                <a:solidFill>
                  <a:srgbClr val="000000"/>
                </a:solidFill>
                <a:latin typeface="Consolas" panose="020B0609020204030204" pitchFamily="49" charset="0"/>
              </a:rPr>
              <a:t>seekg</a:t>
            </a:r>
            <a:r>
              <a:rPr lang="en-US" sz="1400" b="1">
                <a:solidFill>
                  <a:srgbClr val="000000"/>
                </a:solidFill>
                <a:latin typeface="Consolas" panose="020B0609020204030204" pitchFamily="49" charset="0"/>
              </a:rPr>
              <a:t>()</a:t>
            </a:r>
            <a:r>
              <a:rPr lang="en-US" sz="1400"/>
              <a:t> function to move the reading pointer from the current position “</a:t>
            </a:r>
            <a:r>
              <a:rPr lang="en-US" sz="1400" b="1" err="1">
                <a:solidFill>
                  <a:srgbClr val="2B91AF"/>
                </a:solidFill>
                <a:latin typeface="Consolas" panose="020B0609020204030204" pitchFamily="49" charset="0"/>
              </a:rPr>
              <a:t>ios</a:t>
            </a:r>
            <a:r>
              <a:rPr lang="en-US" sz="1400" b="1">
                <a:solidFill>
                  <a:srgbClr val="000000"/>
                </a:solidFill>
                <a:latin typeface="Consolas" panose="020B0609020204030204" pitchFamily="49" charset="0"/>
              </a:rPr>
              <a:t>::cur</a:t>
            </a:r>
            <a:r>
              <a:rPr lang="en-US" sz="1400"/>
              <a:t>” by two character. Then line 14 reads the character at the position where the reading pointer is pointing to, then line 15 prints this character.</a:t>
            </a:r>
          </a:p>
          <a:p>
            <a:pPr algn="just">
              <a:lnSpc>
                <a:spcPct val="110000"/>
              </a:lnSpc>
              <a:spcBef>
                <a:spcPts val="0"/>
              </a:spcBef>
            </a:pPr>
            <a:r>
              <a:rPr lang="en-US" sz="1400"/>
              <a:t>Lines 13, 14, and 15 are repeated until the end of file “</a:t>
            </a:r>
            <a:r>
              <a:rPr lang="en-US" sz="1400" b="1" err="1">
                <a:solidFill>
                  <a:srgbClr val="000000"/>
                </a:solidFill>
                <a:latin typeface="Consolas" panose="020B0609020204030204" pitchFamily="49" charset="0"/>
              </a:rPr>
              <a:t>eof</a:t>
            </a:r>
            <a:r>
              <a:rPr lang="en-US" sz="1400"/>
              <a:t>” is reached.</a:t>
            </a:r>
          </a:p>
          <a:p>
            <a:pPr algn="just">
              <a:lnSpc>
                <a:spcPct val="110000"/>
              </a:lnSpc>
              <a:spcBef>
                <a:spcPts val="0"/>
              </a:spcBef>
            </a:pPr>
            <a:r>
              <a:rPr lang="en-US" sz="1400"/>
              <a:t>Notice that when object “</a:t>
            </a:r>
            <a:r>
              <a:rPr lang="en-US" sz="1400" b="1" err="1">
                <a:solidFill>
                  <a:srgbClr val="000000"/>
                </a:solidFill>
                <a:latin typeface="Consolas" panose="020B0609020204030204" pitchFamily="49" charset="0"/>
              </a:rPr>
              <a:t>accessFile</a:t>
            </a:r>
            <a:r>
              <a:rPr lang="en-US" sz="1400"/>
              <a:t>” read the character ‘</a:t>
            </a:r>
            <a:r>
              <a:rPr lang="en-US" sz="1400" b="1" u="sng">
                <a:solidFill>
                  <a:srgbClr val="A31515"/>
                </a:solidFill>
                <a:latin typeface="Consolas" panose="020B0609020204030204" pitchFamily="49" charset="0"/>
              </a:rPr>
              <a:t>x</a:t>
            </a:r>
            <a:r>
              <a:rPr lang="en-US" sz="1400"/>
              <a:t>’, the reading pointer points to the character ‘</a:t>
            </a:r>
            <a:r>
              <a:rPr lang="en-US" sz="1400">
                <a:solidFill>
                  <a:srgbClr val="A31515"/>
                </a:solidFill>
                <a:latin typeface="Consolas" panose="020B0609020204030204" pitchFamily="49" charset="0"/>
              </a:rPr>
              <a:t>y</a:t>
            </a:r>
            <a:r>
              <a:rPr lang="en-US" sz="1400"/>
              <a:t>’. And when the reading pointer moves by two character by the “</a:t>
            </a:r>
            <a:r>
              <a:rPr lang="en-US" sz="1400" b="1" err="1">
                <a:solidFill>
                  <a:srgbClr val="000000"/>
                </a:solidFill>
                <a:latin typeface="Consolas" panose="020B0609020204030204" pitchFamily="49" charset="0"/>
              </a:rPr>
              <a:t>seekg</a:t>
            </a:r>
            <a:r>
              <a:rPr lang="en-US" sz="1400" b="1">
                <a:solidFill>
                  <a:srgbClr val="000000"/>
                </a:solidFill>
                <a:latin typeface="Consolas" panose="020B0609020204030204" pitchFamily="49" charset="0"/>
              </a:rPr>
              <a:t>()</a:t>
            </a:r>
            <a:r>
              <a:rPr lang="en-US" sz="1400"/>
              <a:t>” function, the pointer reaches the end of the file and nothing to read. In this case, line 14 fails to read any character, and so the value of c remains of the same value x.</a:t>
            </a:r>
          </a:p>
          <a:p>
            <a:pPr algn="just">
              <a:lnSpc>
                <a:spcPct val="110000"/>
              </a:lnSpc>
              <a:spcBef>
                <a:spcPts val="0"/>
              </a:spcBef>
            </a:pPr>
            <a:endParaRPr lang="en-US" sz="1400"/>
          </a:p>
          <a:p>
            <a:pPr algn="just">
              <a:lnSpc>
                <a:spcPct val="110000"/>
              </a:lnSpc>
              <a:spcBef>
                <a:spcPts val="0"/>
              </a:spcBef>
            </a:pPr>
            <a:endParaRPr lang="en-US" sz="1400"/>
          </a:p>
          <a:p>
            <a:pPr algn="just">
              <a:lnSpc>
                <a:spcPct val="110000"/>
              </a:lnSpc>
              <a:spcBef>
                <a:spcPts val="0"/>
              </a:spcBef>
            </a:pPr>
            <a:endParaRPr lang="en-US" sz="1400"/>
          </a:p>
          <a:p>
            <a:pPr algn="just">
              <a:lnSpc>
                <a:spcPct val="110000"/>
              </a:lnSpc>
              <a:spcBef>
                <a:spcPts val="0"/>
              </a:spcBef>
            </a:pPr>
            <a:endParaRPr lang="en-US" sz="1400"/>
          </a:p>
        </p:txBody>
      </p:sp>
      <p:pic>
        <p:nvPicPr>
          <p:cNvPr id="6" name="Picture 5">
            <a:extLst>
              <a:ext uri="{FF2B5EF4-FFF2-40B4-BE49-F238E27FC236}">
                <a16:creationId xmlns:a16="http://schemas.microsoft.com/office/drawing/2014/main" id="{8C863DE8-19ED-4D2E-B836-2372E8AF2605}"/>
              </a:ext>
            </a:extLst>
          </p:cNvPr>
          <p:cNvPicPr>
            <a:picLocks noChangeAspect="1"/>
          </p:cNvPicPr>
          <p:nvPr/>
        </p:nvPicPr>
        <p:blipFill>
          <a:blip r:embed="rId3"/>
          <a:stretch>
            <a:fillRect/>
          </a:stretch>
        </p:blipFill>
        <p:spPr>
          <a:xfrm>
            <a:off x="7086600" y="304800"/>
            <a:ext cx="1813128" cy="2794000"/>
          </a:xfrm>
          <a:prstGeom prst="rect">
            <a:avLst/>
          </a:prstGeom>
          <a:ln w="28575">
            <a:solidFill>
              <a:schemeClr val="tx1"/>
            </a:solidFill>
          </a:ln>
        </p:spPr>
      </p:pic>
      <p:sp>
        <p:nvSpPr>
          <p:cNvPr id="8" name="Slide Number Placeholder 3">
            <a:extLst>
              <a:ext uri="{FF2B5EF4-FFF2-40B4-BE49-F238E27FC236}">
                <a16:creationId xmlns:a16="http://schemas.microsoft.com/office/drawing/2014/main" id="{1F214D8C-B603-4CB5-A4E8-F2F4211D07F2}"/>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58</a:t>
            </a:fld>
            <a:endParaRPr lang="en-US">
              <a:solidFill>
                <a:srgbClr val="000099"/>
              </a:solidFill>
            </a:endParaRPr>
          </a:p>
        </p:txBody>
      </p:sp>
    </p:spTree>
    <p:extLst>
      <p:ext uri="{BB962C8B-B14F-4D97-AF65-F5344CB8AC3E}">
        <p14:creationId xmlns:p14="http://schemas.microsoft.com/office/powerpoint/2010/main" val="2376738078"/>
      </p:ext>
    </p:extLst>
  </p:cSld>
  <p:clrMapOvr>
    <a:masterClrMapping/>
  </p:clrMapOvr>
  <p:transition>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DBA1-53F4-484B-9F0D-9735C500A71D}"/>
              </a:ext>
            </a:extLst>
          </p:cNvPr>
          <p:cNvSpPr>
            <a:spLocks noGrp="1"/>
          </p:cNvSpPr>
          <p:nvPr>
            <p:ph type="title"/>
          </p:nvPr>
        </p:nvSpPr>
        <p:spPr>
          <a:xfrm>
            <a:off x="609599" y="609600"/>
            <a:ext cx="8001000" cy="1320800"/>
          </a:xfrm>
        </p:spPr>
        <p:txBody>
          <a:bodyPr/>
          <a:lstStyle/>
          <a:p>
            <a:r>
              <a:rPr lang="en-US"/>
              <a:t>Sample Problem: to be solved by the student for training.</a:t>
            </a:r>
          </a:p>
        </p:txBody>
      </p:sp>
      <p:sp>
        <p:nvSpPr>
          <p:cNvPr id="3" name="Content Placeholder 2">
            <a:extLst>
              <a:ext uri="{FF2B5EF4-FFF2-40B4-BE49-F238E27FC236}">
                <a16:creationId xmlns:a16="http://schemas.microsoft.com/office/drawing/2014/main" id="{30C28F2B-5670-4423-AE55-A813A2093E4F}"/>
              </a:ext>
            </a:extLst>
          </p:cNvPr>
          <p:cNvSpPr>
            <a:spLocks noGrp="1"/>
          </p:cNvSpPr>
          <p:nvPr>
            <p:ph idx="1"/>
          </p:nvPr>
        </p:nvSpPr>
        <p:spPr>
          <a:xfrm>
            <a:off x="609598" y="2160590"/>
            <a:ext cx="8001001" cy="3880773"/>
          </a:xfrm>
        </p:spPr>
        <p:txBody>
          <a:bodyPr/>
          <a:lstStyle/>
          <a:p>
            <a:pPr algn="just"/>
            <a:r>
              <a:rPr lang="en-US"/>
              <a:t>Write a C++ program that receives from the user 10 integers. </a:t>
            </a:r>
          </a:p>
          <a:p>
            <a:pPr algn="just"/>
            <a:r>
              <a:rPr lang="en-US"/>
              <a:t>This program creates two files, one for odd number “oddFile.txt”, and one for even numbers “evenFile.txt”</a:t>
            </a:r>
          </a:p>
          <a:p>
            <a:pPr algn="just"/>
            <a:r>
              <a:rPr lang="en-US"/>
              <a:t>For every entered integer by the user, the program checks this number:</a:t>
            </a:r>
          </a:p>
          <a:p>
            <a:pPr lvl="1" algn="just"/>
            <a:r>
              <a:rPr lang="en-US"/>
              <a:t>If this number is even, then it is added to the “evenFile.txt”, </a:t>
            </a:r>
          </a:p>
          <a:p>
            <a:pPr lvl="1" algn="just"/>
            <a:r>
              <a:rPr lang="en-US"/>
              <a:t>Otherwise this number is added to the “oddFile.txt”.</a:t>
            </a:r>
          </a:p>
          <a:p>
            <a:pPr algn="just"/>
            <a:r>
              <a:rPr lang="en-US"/>
              <a:t>Then write a function that calculates the averages of the values in a file. Then call this function twice, once for the “evenFile.txt” file and once for the “oddFile.txt” file. Then print the two average values.</a:t>
            </a:r>
          </a:p>
        </p:txBody>
      </p:sp>
      <p:sp>
        <p:nvSpPr>
          <p:cNvPr id="4" name="Slide Number Placeholder 3">
            <a:extLst>
              <a:ext uri="{FF2B5EF4-FFF2-40B4-BE49-F238E27FC236}">
                <a16:creationId xmlns:a16="http://schemas.microsoft.com/office/drawing/2014/main" id="{A25197D8-3B05-4F3F-87E1-57878DF1A641}"/>
              </a:ext>
            </a:extLst>
          </p:cNvPr>
          <p:cNvSpPr>
            <a:spLocks noGrp="1"/>
          </p:cNvSpPr>
          <p:nvPr>
            <p:ph type="sldNum" sz="quarter" idx="12"/>
          </p:nvPr>
        </p:nvSpPr>
        <p:spPr/>
        <p:txBody>
          <a:bodyPr/>
          <a:lstStyle/>
          <a:p>
            <a:pPr>
              <a:defRPr/>
            </a:pPr>
            <a:fld id="{1EB90CF4-1310-45E7-8318-E943539E770D}" type="slidenum">
              <a:rPr lang="en-US" smtClean="0"/>
              <a:pPr>
                <a:defRPr/>
              </a:pPr>
              <a:t>59</a:t>
            </a:fld>
            <a:endParaRPr lang="en-US"/>
          </a:p>
        </p:txBody>
      </p:sp>
      <p:sp>
        <p:nvSpPr>
          <p:cNvPr id="5" name="Slide Number Placeholder 3">
            <a:extLst>
              <a:ext uri="{FF2B5EF4-FFF2-40B4-BE49-F238E27FC236}">
                <a16:creationId xmlns:a16="http://schemas.microsoft.com/office/drawing/2014/main" id="{FB27DD96-7AF5-4EDE-A191-064602C18473}"/>
              </a:ext>
            </a:extLst>
          </p:cNvPr>
          <p:cNvSpPr txBox="1">
            <a:spLocks/>
          </p:cNvSpPr>
          <p:nvPr/>
        </p:nvSpPr>
        <p:spPr>
          <a:xfrm>
            <a:off x="8631362" y="6478590"/>
            <a:ext cx="512638"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accent1"/>
                </a:solidFill>
                <a:latin typeface="Tahoma" charset="0"/>
                <a:ea typeface="+mn-ea"/>
                <a:cs typeface="Times New Roman" charset="0"/>
              </a:defRPr>
            </a:lvl1pPr>
            <a:lvl2pPr marL="457200" algn="l" rtl="0" fontAlgn="base">
              <a:spcBef>
                <a:spcPct val="0"/>
              </a:spcBef>
              <a:spcAft>
                <a:spcPct val="0"/>
              </a:spcAft>
              <a:defRPr sz="2400" kern="1200">
                <a:solidFill>
                  <a:schemeClr val="tx1"/>
                </a:solidFill>
                <a:latin typeface="Tahoma" charset="0"/>
                <a:ea typeface="+mn-ea"/>
                <a:cs typeface="Times New Roman" charset="0"/>
              </a:defRPr>
            </a:lvl2pPr>
            <a:lvl3pPr marL="914400" algn="l" rtl="0" fontAlgn="base">
              <a:spcBef>
                <a:spcPct val="0"/>
              </a:spcBef>
              <a:spcAft>
                <a:spcPct val="0"/>
              </a:spcAft>
              <a:defRPr sz="2400" kern="1200">
                <a:solidFill>
                  <a:schemeClr val="tx1"/>
                </a:solidFill>
                <a:latin typeface="Tahoma" charset="0"/>
                <a:ea typeface="+mn-ea"/>
                <a:cs typeface="Times New Roman" charset="0"/>
              </a:defRPr>
            </a:lvl3pPr>
            <a:lvl4pPr marL="1371600" algn="l" rtl="0" fontAlgn="base">
              <a:spcBef>
                <a:spcPct val="0"/>
              </a:spcBef>
              <a:spcAft>
                <a:spcPct val="0"/>
              </a:spcAft>
              <a:defRPr sz="2400" kern="1200">
                <a:solidFill>
                  <a:schemeClr val="tx1"/>
                </a:solidFill>
                <a:latin typeface="Tahoma" charset="0"/>
                <a:ea typeface="+mn-ea"/>
                <a:cs typeface="Times New Roman" charset="0"/>
              </a:defRPr>
            </a:lvl4pPr>
            <a:lvl5pPr marL="1828800" algn="l" rtl="0" fontAlgn="base">
              <a:spcBef>
                <a:spcPct val="0"/>
              </a:spcBef>
              <a:spcAft>
                <a:spcPct val="0"/>
              </a:spcAft>
              <a:defRPr sz="2400" kern="1200">
                <a:solidFill>
                  <a:schemeClr val="tx1"/>
                </a:solidFill>
                <a:latin typeface="Tahoma" charset="0"/>
                <a:ea typeface="+mn-ea"/>
                <a:cs typeface="Times New Roman" charset="0"/>
              </a:defRPr>
            </a:lvl5pPr>
            <a:lvl6pPr marL="2286000" algn="l" defTabSz="914400" rtl="0" eaLnBrk="1" latinLnBrk="0" hangingPunct="1">
              <a:defRPr sz="2400" kern="1200">
                <a:solidFill>
                  <a:schemeClr val="tx1"/>
                </a:solidFill>
                <a:latin typeface="Tahoma" charset="0"/>
                <a:ea typeface="+mn-ea"/>
                <a:cs typeface="Times New Roman" charset="0"/>
              </a:defRPr>
            </a:lvl6pPr>
            <a:lvl7pPr marL="2743200" algn="l" defTabSz="914400" rtl="0" eaLnBrk="1" latinLnBrk="0" hangingPunct="1">
              <a:defRPr sz="2400" kern="1200">
                <a:solidFill>
                  <a:schemeClr val="tx1"/>
                </a:solidFill>
                <a:latin typeface="Tahoma" charset="0"/>
                <a:ea typeface="+mn-ea"/>
                <a:cs typeface="Times New Roman" charset="0"/>
              </a:defRPr>
            </a:lvl7pPr>
            <a:lvl8pPr marL="3200400" algn="l" defTabSz="914400" rtl="0" eaLnBrk="1" latinLnBrk="0" hangingPunct="1">
              <a:defRPr sz="2400" kern="1200">
                <a:solidFill>
                  <a:schemeClr val="tx1"/>
                </a:solidFill>
                <a:latin typeface="Tahoma" charset="0"/>
                <a:ea typeface="+mn-ea"/>
                <a:cs typeface="Times New Roman" charset="0"/>
              </a:defRPr>
            </a:lvl8pPr>
            <a:lvl9pPr marL="3657600" algn="l" defTabSz="914400" rtl="0" eaLnBrk="1" latinLnBrk="0" hangingPunct="1">
              <a:defRPr sz="2400" kern="1200">
                <a:solidFill>
                  <a:schemeClr val="tx1"/>
                </a:solidFill>
                <a:latin typeface="Tahoma" charset="0"/>
                <a:ea typeface="+mn-ea"/>
                <a:cs typeface="Times New Roman" charset="0"/>
              </a:defRPr>
            </a:lvl9pPr>
          </a:lstStyle>
          <a:p>
            <a:pPr>
              <a:defRPr/>
            </a:pPr>
            <a:fld id="{1EB90CF4-1310-45E7-8318-E943539E770D}" type="slidenum">
              <a:rPr lang="en-US" smtClean="0">
                <a:solidFill>
                  <a:srgbClr val="000099"/>
                </a:solidFill>
              </a:rPr>
              <a:pPr>
                <a:defRPr/>
              </a:pPr>
              <a:t>59</a:t>
            </a:fld>
            <a:endParaRPr lang="en-US">
              <a:solidFill>
                <a:srgbClr val="000099"/>
              </a:solidFill>
            </a:endParaRPr>
          </a:p>
        </p:txBody>
      </p:sp>
    </p:spTree>
    <p:extLst>
      <p:ext uri="{BB962C8B-B14F-4D97-AF65-F5344CB8AC3E}">
        <p14:creationId xmlns:p14="http://schemas.microsoft.com/office/powerpoint/2010/main" val="2970774374"/>
      </p:ext>
    </p:extLst>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a:t>So far learned in C++</a:t>
            </a:r>
          </a:p>
        </p:txBody>
      </p:sp>
      <p:sp>
        <p:nvSpPr>
          <p:cNvPr id="8" name="Rectangle 7">
            <a:extLst>
              <a:ext uri="{FF2B5EF4-FFF2-40B4-BE49-F238E27FC236}">
                <a16:creationId xmlns:a16="http://schemas.microsoft.com/office/drawing/2014/main" id="{BBACC659-452A-4A10-AA59-D674529B4B7D}"/>
              </a:ext>
            </a:extLst>
          </p:cNvPr>
          <p:cNvSpPr/>
          <p:nvPr/>
        </p:nvSpPr>
        <p:spPr>
          <a:xfrm>
            <a:off x="2400300" y="1701800"/>
            <a:ext cx="1752600" cy="457200"/>
          </a:xfrm>
          <a:prstGeom prst="rect">
            <a:avLst/>
          </a:prstGeom>
          <a:ln w="57150">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Data Types</a:t>
            </a:r>
          </a:p>
        </p:txBody>
      </p:sp>
      <p:sp>
        <p:nvSpPr>
          <p:cNvPr id="9" name="Oval 8">
            <a:extLst>
              <a:ext uri="{FF2B5EF4-FFF2-40B4-BE49-F238E27FC236}">
                <a16:creationId xmlns:a16="http://schemas.microsoft.com/office/drawing/2014/main" id="{385937A4-1C47-4D09-976F-EA6E3E1BE50A}"/>
              </a:ext>
            </a:extLst>
          </p:cNvPr>
          <p:cNvSpPr/>
          <p:nvPr/>
        </p:nvSpPr>
        <p:spPr>
          <a:xfrm>
            <a:off x="5266460" y="1905000"/>
            <a:ext cx="677140" cy="35329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int</a:t>
            </a:r>
          </a:p>
        </p:txBody>
      </p:sp>
      <p:sp>
        <p:nvSpPr>
          <p:cNvPr id="13" name="Rectangle 12">
            <a:extLst>
              <a:ext uri="{FF2B5EF4-FFF2-40B4-BE49-F238E27FC236}">
                <a16:creationId xmlns:a16="http://schemas.microsoft.com/office/drawing/2014/main" id="{A015D108-FFE1-4281-AB4F-2324CE10DD82}"/>
              </a:ext>
            </a:extLst>
          </p:cNvPr>
          <p:cNvSpPr/>
          <p:nvPr/>
        </p:nvSpPr>
        <p:spPr>
          <a:xfrm>
            <a:off x="550717" y="2662382"/>
            <a:ext cx="1752600" cy="720436"/>
          </a:xfrm>
          <a:prstGeom prst="rect">
            <a:avLst/>
          </a:prstGeom>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Complex</a:t>
            </a:r>
          </a:p>
          <a:p>
            <a:pPr algn="ctr"/>
            <a:r>
              <a:rPr lang="en-US" sz="1600"/>
              <a:t>Data Types</a:t>
            </a:r>
          </a:p>
        </p:txBody>
      </p:sp>
      <p:sp>
        <p:nvSpPr>
          <p:cNvPr id="15" name="Rectangle 14">
            <a:extLst>
              <a:ext uri="{FF2B5EF4-FFF2-40B4-BE49-F238E27FC236}">
                <a16:creationId xmlns:a16="http://schemas.microsoft.com/office/drawing/2014/main" id="{B17DE24F-C82F-4D66-A879-1CED1202688D}"/>
              </a:ext>
            </a:extLst>
          </p:cNvPr>
          <p:cNvSpPr/>
          <p:nvPr/>
        </p:nvSpPr>
        <p:spPr>
          <a:xfrm>
            <a:off x="3581399" y="2662382"/>
            <a:ext cx="1752600" cy="720436"/>
          </a:xfrm>
          <a:prstGeom prst="rect">
            <a:avLst/>
          </a:prstGeom>
          <a:ln>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Primitive</a:t>
            </a:r>
          </a:p>
          <a:p>
            <a:pPr algn="ctr"/>
            <a:r>
              <a:rPr lang="en-US" sz="1600"/>
              <a:t>Data Types</a:t>
            </a:r>
          </a:p>
        </p:txBody>
      </p:sp>
      <p:sp>
        <p:nvSpPr>
          <p:cNvPr id="16" name="Oval 15">
            <a:extLst>
              <a:ext uri="{FF2B5EF4-FFF2-40B4-BE49-F238E27FC236}">
                <a16:creationId xmlns:a16="http://schemas.microsoft.com/office/drawing/2014/main" id="{79152FCE-AD86-4406-94B4-5247B9C46851}"/>
              </a:ext>
            </a:extLst>
          </p:cNvPr>
          <p:cNvSpPr/>
          <p:nvPr/>
        </p:nvSpPr>
        <p:spPr>
          <a:xfrm>
            <a:off x="6400800" y="2198255"/>
            <a:ext cx="1181099"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bool</a:t>
            </a:r>
          </a:p>
        </p:txBody>
      </p:sp>
      <p:sp>
        <p:nvSpPr>
          <p:cNvPr id="17" name="Oval 16">
            <a:extLst>
              <a:ext uri="{FF2B5EF4-FFF2-40B4-BE49-F238E27FC236}">
                <a16:creationId xmlns:a16="http://schemas.microsoft.com/office/drawing/2014/main" id="{C410745E-E21B-462E-A913-91432CDA4F44}"/>
              </a:ext>
            </a:extLst>
          </p:cNvPr>
          <p:cNvSpPr/>
          <p:nvPr/>
        </p:nvSpPr>
        <p:spPr>
          <a:xfrm>
            <a:off x="6068290" y="2819400"/>
            <a:ext cx="1600200"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double</a:t>
            </a:r>
          </a:p>
        </p:txBody>
      </p:sp>
      <p:sp>
        <p:nvSpPr>
          <p:cNvPr id="18" name="Oval 17">
            <a:extLst>
              <a:ext uri="{FF2B5EF4-FFF2-40B4-BE49-F238E27FC236}">
                <a16:creationId xmlns:a16="http://schemas.microsoft.com/office/drawing/2014/main" id="{543DCC3B-BCCE-4BCD-9F7B-32A06AB46090}"/>
              </a:ext>
            </a:extLst>
          </p:cNvPr>
          <p:cNvSpPr/>
          <p:nvPr/>
        </p:nvSpPr>
        <p:spPr>
          <a:xfrm>
            <a:off x="5858739" y="3477491"/>
            <a:ext cx="1600200"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float</a:t>
            </a:r>
          </a:p>
        </p:txBody>
      </p:sp>
      <p:sp>
        <p:nvSpPr>
          <p:cNvPr id="19" name="Oval 18">
            <a:extLst>
              <a:ext uri="{FF2B5EF4-FFF2-40B4-BE49-F238E27FC236}">
                <a16:creationId xmlns:a16="http://schemas.microsoft.com/office/drawing/2014/main" id="{563A1FD1-7FDB-4F94-B128-25437D5845F5}"/>
              </a:ext>
            </a:extLst>
          </p:cNvPr>
          <p:cNvSpPr/>
          <p:nvPr/>
        </p:nvSpPr>
        <p:spPr>
          <a:xfrm>
            <a:off x="6248400" y="1651000"/>
            <a:ext cx="1181099"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char</a:t>
            </a:r>
          </a:p>
        </p:txBody>
      </p:sp>
      <p:cxnSp>
        <p:nvCxnSpPr>
          <p:cNvPr id="20" name="Straight Connector 19">
            <a:extLst>
              <a:ext uri="{FF2B5EF4-FFF2-40B4-BE49-F238E27FC236}">
                <a16:creationId xmlns:a16="http://schemas.microsoft.com/office/drawing/2014/main" id="{6E8840CA-7075-4F87-A174-2E6A0812C533}"/>
              </a:ext>
            </a:extLst>
          </p:cNvPr>
          <p:cNvCxnSpPr>
            <a:stCxn id="8" idx="2"/>
            <a:endCxn id="15" idx="0"/>
          </p:cNvCxnSpPr>
          <p:nvPr/>
        </p:nvCxnSpPr>
        <p:spPr>
          <a:xfrm>
            <a:off x="3276600" y="2159000"/>
            <a:ext cx="1181099" cy="50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FA4C98-A3B7-44A5-B8AC-27885A481940}"/>
              </a:ext>
            </a:extLst>
          </p:cNvPr>
          <p:cNvCxnSpPr>
            <a:stCxn id="8" idx="2"/>
            <a:endCxn id="13" idx="0"/>
          </p:cNvCxnSpPr>
          <p:nvPr/>
        </p:nvCxnSpPr>
        <p:spPr>
          <a:xfrm flipH="1">
            <a:off x="1427017" y="2159000"/>
            <a:ext cx="1849583" cy="50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5458758-C684-4119-9DCB-C5E2D1CF98A4}"/>
              </a:ext>
            </a:extLst>
          </p:cNvPr>
          <p:cNvCxnSpPr>
            <a:cxnSpLocks/>
            <a:stCxn id="15" idx="3"/>
            <a:endCxn id="9" idx="4"/>
          </p:cNvCxnSpPr>
          <p:nvPr/>
        </p:nvCxnSpPr>
        <p:spPr>
          <a:xfrm flipV="1">
            <a:off x="5333999" y="2258291"/>
            <a:ext cx="271031" cy="764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935AA3D-E287-4A67-89D4-C43F9A7996BF}"/>
              </a:ext>
            </a:extLst>
          </p:cNvPr>
          <p:cNvCxnSpPr>
            <a:cxnSpLocks/>
            <a:stCxn id="15" idx="3"/>
            <a:endCxn id="19" idx="2"/>
          </p:cNvCxnSpPr>
          <p:nvPr/>
        </p:nvCxnSpPr>
        <p:spPr>
          <a:xfrm flipV="1">
            <a:off x="5333999" y="1854200"/>
            <a:ext cx="914401" cy="116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F4B4295-E5CC-4867-B075-504A9948BF80}"/>
              </a:ext>
            </a:extLst>
          </p:cNvPr>
          <p:cNvCxnSpPr>
            <a:stCxn id="15" idx="3"/>
            <a:endCxn id="16" idx="2"/>
          </p:cNvCxnSpPr>
          <p:nvPr/>
        </p:nvCxnSpPr>
        <p:spPr>
          <a:xfrm flipV="1">
            <a:off x="5333999" y="2401455"/>
            <a:ext cx="1066801" cy="621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2DBB71E-C714-40D7-881D-4E80509BA968}"/>
              </a:ext>
            </a:extLst>
          </p:cNvPr>
          <p:cNvCxnSpPr>
            <a:stCxn id="15" idx="3"/>
            <a:endCxn id="17" idx="2"/>
          </p:cNvCxnSpPr>
          <p:nvPr/>
        </p:nvCxnSpPr>
        <p:spPr>
          <a:xfrm>
            <a:off x="5333999" y="3022600"/>
            <a:ext cx="7342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9003A1-079F-4FC3-8650-F3C71A4A3B16}"/>
              </a:ext>
            </a:extLst>
          </p:cNvPr>
          <p:cNvCxnSpPr>
            <a:cxnSpLocks/>
            <a:stCxn id="15" idx="3"/>
            <a:endCxn id="18" idx="2"/>
          </p:cNvCxnSpPr>
          <p:nvPr/>
        </p:nvCxnSpPr>
        <p:spPr>
          <a:xfrm>
            <a:off x="5333999" y="3022600"/>
            <a:ext cx="524740" cy="658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BA2FC272-AA31-4DE3-B400-32940B4DB543}"/>
              </a:ext>
            </a:extLst>
          </p:cNvPr>
          <p:cNvSpPr/>
          <p:nvPr/>
        </p:nvSpPr>
        <p:spPr>
          <a:xfrm>
            <a:off x="2634096" y="3495386"/>
            <a:ext cx="1099704"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String</a:t>
            </a:r>
          </a:p>
        </p:txBody>
      </p:sp>
      <p:cxnSp>
        <p:nvCxnSpPr>
          <p:cNvPr id="35" name="Straight Arrow Connector 34">
            <a:extLst>
              <a:ext uri="{FF2B5EF4-FFF2-40B4-BE49-F238E27FC236}">
                <a16:creationId xmlns:a16="http://schemas.microsoft.com/office/drawing/2014/main" id="{F293DAD3-42E9-45F8-8582-3BCAF555D7CE}"/>
              </a:ext>
            </a:extLst>
          </p:cNvPr>
          <p:cNvCxnSpPr>
            <a:cxnSpLocks/>
            <a:stCxn id="13" idx="3"/>
            <a:endCxn id="33" idx="2"/>
          </p:cNvCxnSpPr>
          <p:nvPr/>
        </p:nvCxnSpPr>
        <p:spPr>
          <a:xfrm>
            <a:off x="2303317" y="3022600"/>
            <a:ext cx="330779" cy="675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1F7F95AA-B85F-45EE-95AA-33D529AE2A4C}"/>
              </a:ext>
            </a:extLst>
          </p:cNvPr>
          <p:cNvSpPr/>
          <p:nvPr/>
        </p:nvSpPr>
        <p:spPr>
          <a:xfrm>
            <a:off x="457200" y="4038600"/>
            <a:ext cx="1752600" cy="457200"/>
          </a:xfrm>
          <a:prstGeom prst="rect">
            <a:avLst/>
          </a:prstGeom>
          <a:ln w="57150">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Libraries</a:t>
            </a:r>
          </a:p>
        </p:txBody>
      </p:sp>
      <p:sp>
        <p:nvSpPr>
          <p:cNvPr id="41" name="Oval 40">
            <a:extLst>
              <a:ext uri="{FF2B5EF4-FFF2-40B4-BE49-F238E27FC236}">
                <a16:creationId xmlns:a16="http://schemas.microsoft.com/office/drawing/2014/main" id="{8ECE2698-C3C2-4630-B83E-0EFD4EBC4A8E}"/>
              </a:ext>
            </a:extLst>
          </p:cNvPr>
          <p:cNvSpPr/>
          <p:nvPr/>
        </p:nvSpPr>
        <p:spPr>
          <a:xfrm>
            <a:off x="2549236" y="4013200"/>
            <a:ext cx="1181099"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err="1"/>
              <a:t>cmath</a:t>
            </a:r>
            <a:endParaRPr lang="en-US" sz="1600"/>
          </a:p>
        </p:txBody>
      </p:sp>
      <p:sp>
        <p:nvSpPr>
          <p:cNvPr id="42" name="Oval 41">
            <a:extLst>
              <a:ext uri="{FF2B5EF4-FFF2-40B4-BE49-F238E27FC236}">
                <a16:creationId xmlns:a16="http://schemas.microsoft.com/office/drawing/2014/main" id="{B1E52231-F811-4E95-8AB3-F72E42864381}"/>
              </a:ext>
            </a:extLst>
          </p:cNvPr>
          <p:cNvSpPr/>
          <p:nvPr/>
        </p:nvSpPr>
        <p:spPr>
          <a:xfrm>
            <a:off x="2400299" y="4495800"/>
            <a:ext cx="1409701"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iostream</a:t>
            </a:r>
          </a:p>
        </p:txBody>
      </p:sp>
      <p:cxnSp>
        <p:nvCxnSpPr>
          <p:cNvPr id="44" name="Straight Arrow Connector 43">
            <a:extLst>
              <a:ext uri="{FF2B5EF4-FFF2-40B4-BE49-F238E27FC236}">
                <a16:creationId xmlns:a16="http://schemas.microsoft.com/office/drawing/2014/main" id="{34B094FE-8211-4DB0-A0E0-3BFC2DA4C037}"/>
              </a:ext>
            </a:extLst>
          </p:cNvPr>
          <p:cNvCxnSpPr>
            <a:cxnSpLocks/>
            <a:stCxn id="38" idx="3"/>
            <a:endCxn id="33" idx="2"/>
          </p:cNvCxnSpPr>
          <p:nvPr/>
        </p:nvCxnSpPr>
        <p:spPr>
          <a:xfrm flipV="1">
            <a:off x="2209800" y="3698586"/>
            <a:ext cx="424296" cy="568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792F550-6F8E-4A30-AE16-15FF8AEECB35}"/>
              </a:ext>
            </a:extLst>
          </p:cNvPr>
          <p:cNvCxnSpPr>
            <a:cxnSpLocks/>
            <a:stCxn id="38" idx="3"/>
            <a:endCxn id="41" idx="2"/>
          </p:cNvCxnSpPr>
          <p:nvPr/>
        </p:nvCxnSpPr>
        <p:spPr>
          <a:xfrm flipV="1">
            <a:off x="2209800" y="4216400"/>
            <a:ext cx="339436"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F32D707-874E-4B7C-85DA-D235CEBE9D4F}"/>
              </a:ext>
            </a:extLst>
          </p:cNvPr>
          <p:cNvCxnSpPr>
            <a:cxnSpLocks/>
            <a:stCxn id="38" idx="3"/>
            <a:endCxn id="42" idx="2"/>
          </p:cNvCxnSpPr>
          <p:nvPr/>
        </p:nvCxnSpPr>
        <p:spPr>
          <a:xfrm>
            <a:off x="2209800" y="4267200"/>
            <a:ext cx="190499" cy="431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9854B99-CAB1-4DFD-B382-FE750EF18CB5}"/>
              </a:ext>
            </a:extLst>
          </p:cNvPr>
          <p:cNvSpPr/>
          <p:nvPr/>
        </p:nvSpPr>
        <p:spPr>
          <a:xfrm>
            <a:off x="381000" y="5257800"/>
            <a:ext cx="1752600" cy="720436"/>
          </a:xfrm>
          <a:prstGeom prst="rect">
            <a:avLst/>
          </a:prstGeom>
          <a:ln w="57150">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Control Statements</a:t>
            </a:r>
          </a:p>
        </p:txBody>
      </p:sp>
      <p:sp>
        <p:nvSpPr>
          <p:cNvPr id="50" name="Oval 49">
            <a:extLst>
              <a:ext uri="{FF2B5EF4-FFF2-40B4-BE49-F238E27FC236}">
                <a16:creationId xmlns:a16="http://schemas.microsoft.com/office/drawing/2014/main" id="{49AF3222-5742-416B-92BC-40F7EE08E5A6}"/>
              </a:ext>
            </a:extLst>
          </p:cNvPr>
          <p:cNvSpPr/>
          <p:nvPr/>
        </p:nvSpPr>
        <p:spPr>
          <a:xfrm>
            <a:off x="2504209" y="5105400"/>
            <a:ext cx="1953490" cy="6338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Conditional statements</a:t>
            </a:r>
          </a:p>
        </p:txBody>
      </p:sp>
      <p:sp>
        <p:nvSpPr>
          <p:cNvPr id="52" name="Oval 51">
            <a:extLst>
              <a:ext uri="{FF2B5EF4-FFF2-40B4-BE49-F238E27FC236}">
                <a16:creationId xmlns:a16="http://schemas.microsoft.com/office/drawing/2014/main" id="{00D1EDD1-9317-45C6-94F9-D8CC87EC471F}"/>
              </a:ext>
            </a:extLst>
          </p:cNvPr>
          <p:cNvSpPr/>
          <p:nvPr/>
        </p:nvSpPr>
        <p:spPr>
          <a:xfrm>
            <a:off x="2514600" y="6019800"/>
            <a:ext cx="1466852" cy="4121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Loops</a:t>
            </a:r>
          </a:p>
        </p:txBody>
      </p:sp>
      <p:cxnSp>
        <p:nvCxnSpPr>
          <p:cNvPr id="53" name="Straight Arrow Connector 52">
            <a:extLst>
              <a:ext uri="{FF2B5EF4-FFF2-40B4-BE49-F238E27FC236}">
                <a16:creationId xmlns:a16="http://schemas.microsoft.com/office/drawing/2014/main" id="{B25EDC49-C0C0-4B75-A397-30C07932C4F6}"/>
              </a:ext>
            </a:extLst>
          </p:cNvPr>
          <p:cNvCxnSpPr>
            <a:cxnSpLocks/>
            <a:stCxn id="49" idx="3"/>
            <a:endCxn id="50" idx="2"/>
          </p:cNvCxnSpPr>
          <p:nvPr/>
        </p:nvCxnSpPr>
        <p:spPr>
          <a:xfrm flipV="1">
            <a:off x="2133600" y="5422324"/>
            <a:ext cx="370609" cy="195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6AD2038E-8B7E-4958-8D6A-611CACFA0798}"/>
              </a:ext>
            </a:extLst>
          </p:cNvPr>
          <p:cNvCxnSpPr>
            <a:cxnSpLocks/>
            <a:stCxn id="49" idx="3"/>
            <a:endCxn id="52" idx="2"/>
          </p:cNvCxnSpPr>
          <p:nvPr/>
        </p:nvCxnSpPr>
        <p:spPr>
          <a:xfrm>
            <a:off x="2133600" y="5618018"/>
            <a:ext cx="381000" cy="60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FA67E9D4-6C91-434E-BD2A-D445947B8756}"/>
              </a:ext>
            </a:extLst>
          </p:cNvPr>
          <p:cNvSpPr/>
          <p:nvPr/>
        </p:nvSpPr>
        <p:spPr>
          <a:xfrm>
            <a:off x="5782539" y="4517735"/>
            <a:ext cx="1752600" cy="720436"/>
          </a:xfrm>
          <a:prstGeom prst="rect">
            <a:avLst/>
          </a:prstGeom>
          <a:ln w="57150">
            <a:solidFill>
              <a:srgbClr val="003399"/>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Functions</a:t>
            </a:r>
          </a:p>
        </p:txBody>
      </p:sp>
      <p:sp>
        <p:nvSpPr>
          <p:cNvPr id="65" name="Oval 64">
            <a:extLst>
              <a:ext uri="{FF2B5EF4-FFF2-40B4-BE49-F238E27FC236}">
                <a16:creationId xmlns:a16="http://schemas.microsoft.com/office/drawing/2014/main" id="{544A42AA-0DA9-4CA2-834F-B94EA67EEE72}"/>
              </a:ext>
            </a:extLst>
          </p:cNvPr>
          <p:cNvSpPr/>
          <p:nvPr/>
        </p:nvSpPr>
        <p:spPr>
          <a:xfrm>
            <a:off x="4610098" y="5105400"/>
            <a:ext cx="542062"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if</a:t>
            </a:r>
          </a:p>
        </p:txBody>
      </p:sp>
      <p:sp>
        <p:nvSpPr>
          <p:cNvPr id="66" name="Oval 65">
            <a:extLst>
              <a:ext uri="{FF2B5EF4-FFF2-40B4-BE49-F238E27FC236}">
                <a16:creationId xmlns:a16="http://schemas.microsoft.com/office/drawing/2014/main" id="{C777AF02-0CAA-49C5-87EC-80784F942FF5}"/>
              </a:ext>
            </a:extLst>
          </p:cNvPr>
          <p:cNvSpPr/>
          <p:nvPr/>
        </p:nvSpPr>
        <p:spPr>
          <a:xfrm>
            <a:off x="4642139" y="5562600"/>
            <a:ext cx="1020042"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switch</a:t>
            </a:r>
          </a:p>
        </p:txBody>
      </p:sp>
      <p:cxnSp>
        <p:nvCxnSpPr>
          <p:cNvPr id="67" name="Straight Arrow Connector 66">
            <a:extLst>
              <a:ext uri="{FF2B5EF4-FFF2-40B4-BE49-F238E27FC236}">
                <a16:creationId xmlns:a16="http://schemas.microsoft.com/office/drawing/2014/main" id="{345ED8F5-36A9-4BBB-A1A8-841B31743AA1}"/>
              </a:ext>
            </a:extLst>
          </p:cNvPr>
          <p:cNvCxnSpPr>
            <a:cxnSpLocks/>
            <a:stCxn id="50" idx="6"/>
            <a:endCxn id="65" idx="2"/>
          </p:cNvCxnSpPr>
          <p:nvPr/>
        </p:nvCxnSpPr>
        <p:spPr>
          <a:xfrm flipV="1">
            <a:off x="4457699" y="5308600"/>
            <a:ext cx="152399" cy="11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F88F2D-5AC0-4498-AA7B-6E753D5B7625}"/>
              </a:ext>
            </a:extLst>
          </p:cNvPr>
          <p:cNvCxnSpPr>
            <a:cxnSpLocks/>
            <a:stCxn id="50" idx="6"/>
            <a:endCxn id="66" idx="2"/>
          </p:cNvCxnSpPr>
          <p:nvPr/>
        </p:nvCxnSpPr>
        <p:spPr>
          <a:xfrm>
            <a:off x="4457699" y="5422324"/>
            <a:ext cx="184440" cy="343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69AA43BE-A71B-4BAC-A976-1C6A042FF3CE}"/>
              </a:ext>
            </a:extLst>
          </p:cNvPr>
          <p:cNvSpPr/>
          <p:nvPr/>
        </p:nvSpPr>
        <p:spPr>
          <a:xfrm>
            <a:off x="4146845" y="5954280"/>
            <a:ext cx="674537" cy="406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for</a:t>
            </a:r>
          </a:p>
        </p:txBody>
      </p:sp>
      <p:sp>
        <p:nvSpPr>
          <p:cNvPr id="78" name="Oval 77">
            <a:extLst>
              <a:ext uri="{FF2B5EF4-FFF2-40B4-BE49-F238E27FC236}">
                <a16:creationId xmlns:a16="http://schemas.microsoft.com/office/drawing/2014/main" id="{30D7993F-6AFC-49E0-81FD-E734304FF5DA}"/>
              </a:ext>
            </a:extLst>
          </p:cNvPr>
          <p:cNvSpPr/>
          <p:nvPr/>
        </p:nvSpPr>
        <p:spPr>
          <a:xfrm>
            <a:off x="4557276" y="6400800"/>
            <a:ext cx="1005324" cy="41217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a:t>while</a:t>
            </a:r>
          </a:p>
        </p:txBody>
      </p:sp>
      <p:cxnSp>
        <p:nvCxnSpPr>
          <p:cNvPr id="92" name="Straight Arrow Connector 91">
            <a:extLst>
              <a:ext uri="{FF2B5EF4-FFF2-40B4-BE49-F238E27FC236}">
                <a16:creationId xmlns:a16="http://schemas.microsoft.com/office/drawing/2014/main" id="{85DA180C-6E99-467F-8620-AB0101C7802B}"/>
              </a:ext>
            </a:extLst>
          </p:cNvPr>
          <p:cNvCxnSpPr>
            <a:cxnSpLocks/>
            <a:stCxn id="52" idx="6"/>
            <a:endCxn id="74" idx="2"/>
          </p:cNvCxnSpPr>
          <p:nvPr/>
        </p:nvCxnSpPr>
        <p:spPr>
          <a:xfrm flipV="1">
            <a:off x="3981452" y="6157480"/>
            <a:ext cx="165393" cy="6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9076BE1-C716-4946-8ECB-733B90BCD765}"/>
              </a:ext>
            </a:extLst>
          </p:cNvPr>
          <p:cNvCxnSpPr>
            <a:cxnSpLocks/>
            <a:stCxn id="52" idx="6"/>
            <a:endCxn id="78" idx="2"/>
          </p:cNvCxnSpPr>
          <p:nvPr/>
        </p:nvCxnSpPr>
        <p:spPr>
          <a:xfrm>
            <a:off x="3981452" y="6225888"/>
            <a:ext cx="575824"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Slide Number Placeholder 3">
            <a:extLst>
              <a:ext uri="{FF2B5EF4-FFF2-40B4-BE49-F238E27FC236}">
                <a16:creationId xmlns:a16="http://schemas.microsoft.com/office/drawing/2014/main" id="{4B17F88A-444E-4A84-9909-AE2F91B9EA2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a:t>
            </a:fld>
            <a:endParaRPr lang="en-US">
              <a:solidFill>
                <a:srgbClr val="000099"/>
              </a:solidFill>
            </a:endParaRPr>
          </a:p>
        </p:txBody>
      </p:sp>
    </p:spTree>
    <p:extLst>
      <p:ext uri="{BB962C8B-B14F-4D97-AF65-F5344CB8AC3E}">
        <p14:creationId xmlns:p14="http://schemas.microsoft.com/office/powerpoint/2010/main" val="2631664165"/>
      </p:ext>
    </p:extLst>
  </p:cSld>
  <p:clrMapOvr>
    <a:masterClrMapping/>
  </p:clrMapOvr>
  <p:transition>
    <p:zoom dir="in"/>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228600" y="1752600"/>
            <a:ext cx="4724400" cy="4888902"/>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a:pPr>
            <a:r>
              <a:rPr lang="en-US" sz="1200" b="1" dirty="0">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dirty="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fstream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#include &lt;string&gt;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using namespace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std</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void main(){</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fstream</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string name;</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dataFile.open</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("demofile.txt",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::out);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"string1" &lt;&lt; "\n";</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dataFile.close</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dataFile.open</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("demofile.txt",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::out);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"string2" &lt;&lt; "\n";</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dataFile.close</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dataFile.open</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("demofile.txt",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ios</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::in);</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if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dataFile.eof</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"END";</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else{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&gt;&gt;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name;cout</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&lt;&lt; name;	}</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dirty="0" err="1">
                <a:solidFill>
                  <a:srgbClr val="0000FF"/>
                </a:solidFill>
                <a:latin typeface="Consolas" panose="020B0609020204030204" pitchFamily="49" charset="0"/>
                <a:ea typeface="Calibri" panose="020F0502020204030204" pitchFamily="34" charset="0"/>
                <a:cs typeface="Arial" panose="020B0604020202020204" pitchFamily="34" charset="0"/>
              </a:rPr>
              <a:t>dataFile.close</a:t>
            </a: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dirty="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String2 </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“Run time error in line 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“Run time error in line 14”</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String1String2</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dirty="0">
                <a:latin typeface="Times New Roman" panose="02020603050405020304" pitchFamily="18" charset="0"/>
                <a:ea typeface="Calibri" panose="020F0502020204030204" pitchFamily="34" charset="0"/>
                <a:cs typeface="Times New Roman" panose="02020603050405020304" pitchFamily="18" charset="0"/>
              </a:rPr>
              <a:t>String1</a:t>
            </a:r>
          </a:p>
        </p:txBody>
      </p:sp>
      <p:sp>
        <p:nvSpPr>
          <p:cNvPr id="3" name="Rectangle 2"/>
          <p:cNvSpPr/>
          <p:nvPr/>
        </p:nvSpPr>
        <p:spPr>
          <a:xfrm>
            <a:off x="4952999" y="1752600"/>
            <a:ext cx="4184301" cy="4074833"/>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2"/>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If the Test2.txt file contains online one line :  "British University in Egypt [ICS]"</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fstream</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&lt;string&gt;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string filename = "Test2.txt", buffer;</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fstream</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inputfile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inputfile.open</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(filename,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ios</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inputfile.seekg</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(8,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ios</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::beg);</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inputfile.seekg</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(-2,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ios</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::cur);</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inputfile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&gt;&gt; buffer;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buffer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inputfile.close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err="1">
                <a:latin typeface="Times New Roman" panose="02020603050405020304" pitchFamily="18" charset="0"/>
                <a:ea typeface="Calibri" panose="020F0502020204030204" pitchFamily="34" charset="0"/>
                <a:cs typeface="Times New Roman" panose="02020603050405020304" pitchFamily="18" charset="0"/>
              </a:rPr>
              <a:t>itish</a:t>
            </a: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h</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Uni</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“Nothing is printed”</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“Run time error”</a:t>
            </a:r>
          </a:p>
        </p:txBody>
      </p:sp>
      <p:sp>
        <p:nvSpPr>
          <p:cNvPr id="5" name="Slide Number Placeholder 3">
            <a:extLst>
              <a:ext uri="{FF2B5EF4-FFF2-40B4-BE49-F238E27FC236}">
                <a16:creationId xmlns:a16="http://schemas.microsoft.com/office/drawing/2014/main" id="{659F50FF-82EC-4797-AC0D-52532BE16A1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60</a:t>
            </a:fld>
            <a:endParaRPr lang="en-US">
              <a:solidFill>
                <a:srgbClr val="000099"/>
              </a:solidFill>
            </a:endParaRPr>
          </a:p>
        </p:txBody>
      </p:sp>
    </p:spTree>
    <p:extLst>
      <p:ext uri="{BB962C8B-B14F-4D97-AF65-F5344CB8AC3E}">
        <p14:creationId xmlns:p14="http://schemas.microsoft.com/office/powerpoint/2010/main" val="1118935585"/>
      </p:ext>
    </p:extLst>
  </p:cSld>
  <p:clrMapOvr>
    <a:masterClrMapping/>
  </p:clrMapOvr>
  <p:transition>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3"/>
          <p:cNvSpPr>
            <a:spLocks noGrp="1"/>
          </p:cNvSpPr>
          <p:nvPr>
            <p:ph type="subTitle" idx="1"/>
          </p:nvPr>
        </p:nvSpPr>
        <p:spPr>
          <a:xfrm>
            <a:off x="2818607" y="3634154"/>
            <a:ext cx="3212123" cy="685800"/>
          </a:xfrm>
        </p:spPr>
        <p:txBody>
          <a:bodyPr>
            <a:normAutofit fontScale="62500" lnSpcReduction="20000"/>
          </a:bodyPr>
          <a:lstStyle/>
          <a:p>
            <a:r>
              <a:rPr lang="en-US" sz="6600" b="1" dirty="0">
                <a:latin typeface="Bradley Hand ITC"/>
              </a:rPr>
              <a:t>Lecture 3</a:t>
            </a:r>
            <a:endParaRPr lang="en-US" sz="6600" b="1" dirty="0">
              <a:latin typeface="Bradley Hand ITC" pitchFamily="66" charset="0"/>
            </a:endParaRPr>
          </a:p>
        </p:txBody>
      </p:sp>
      <p:sp>
        <p:nvSpPr>
          <p:cNvPr id="4" name="Subtitle 3"/>
          <p:cNvSpPr txBox="1">
            <a:spLocks/>
          </p:cNvSpPr>
          <p:nvPr/>
        </p:nvSpPr>
        <p:spPr>
          <a:xfrm>
            <a:off x="2667000" y="4319954"/>
            <a:ext cx="4561861" cy="685800"/>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6600" b="1" dirty="0">
                <a:latin typeface="Bradley Hand ITC"/>
              </a:rPr>
              <a:t>1dim-Arrays</a:t>
            </a:r>
          </a:p>
        </p:txBody>
      </p:sp>
      <p:sp>
        <p:nvSpPr>
          <p:cNvPr id="5" name="Subtitle 3"/>
          <p:cNvSpPr txBox="1">
            <a:spLocks/>
          </p:cNvSpPr>
          <p:nvPr/>
        </p:nvSpPr>
        <p:spPr>
          <a:xfrm>
            <a:off x="2438400" y="5638800"/>
            <a:ext cx="4561861" cy="685800"/>
          </a:xfrm>
          <a:prstGeom prst="rect">
            <a:avLst/>
          </a:prstGeom>
        </p:spPr>
        <p:txBody>
          <a:bodyPr vert="horz" lIns="91440" tIns="45720" rIns="91440" bIns="45720" rtlCol="0" anchor="t">
            <a:normAutofit fontScale="5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fontAlgn="auto"/>
            <a:r>
              <a:rPr lang="en-US" sz="6600" b="1">
                <a:latin typeface="Bradley Hand ITC" pitchFamily="66" charset="0"/>
              </a:rPr>
              <a:t>Dr. Mostafa Salama</a:t>
            </a:r>
          </a:p>
        </p:txBody>
      </p:sp>
      <p:pic>
        <p:nvPicPr>
          <p:cNvPr id="6" name="Picture 5" descr="BUE final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760782A2-D136-4CA0-84CB-7FDDD231B134}"/>
              </a:ext>
            </a:extLst>
          </p:cNvPr>
          <p:cNvSpPr txBox="1">
            <a:spLocks/>
          </p:cNvSpPr>
          <p:nvPr/>
        </p:nvSpPr>
        <p:spPr>
          <a:xfrm>
            <a:off x="609599" y="609600"/>
            <a:ext cx="6781801"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pPr>
            <a:r>
              <a:rPr lang="en-US" sz="3600" b="1">
                <a:solidFill>
                  <a:srgbClr val="002060"/>
                </a:solidFill>
                <a:latin typeface="Imprint MT Shadow" pitchFamily="82" charset="0"/>
              </a:rPr>
              <a:t>Introduction to 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p>
        </p:txBody>
      </p:sp>
      <p:sp>
        <p:nvSpPr>
          <p:cNvPr id="7" name="Slide Number Placeholder 3">
            <a:extLst>
              <a:ext uri="{FF2B5EF4-FFF2-40B4-BE49-F238E27FC236}">
                <a16:creationId xmlns:a16="http://schemas.microsoft.com/office/drawing/2014/main" id="{01058C8F-0395-40DB-B35F-92E076463863}"/>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61</a:t>
            </a:fld>
            <a:endParaRPr lang="en-US">
              <a:solidFill>
                <a:srgbClr val="000099"/>
              </a:solidFill>
            </a:endParaRPr>
          </a:p>
        </p:txBody>
      </p:sp>
    </p:spTree>
    <p:extLst>
      <p:ext uri="{BB962C8B-B14F-4D97-AF65-F5344CB8AC3E}">
        <p14:creationId xmlns:p14="http://schemas.microsoft.com/office/powerpoint/2010/main" val="2726107068"/>
      </p:ext>
    </p:extLst>
  </p:cSld>
  <p:clrMapOvr>
    <a:masterClrMapping/>
  </p:clrMapOvr>
  <p:transition>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20 : 1-Dim Array</a:t>
            </a:r>
            <a:endParaRPr lang="en-US" dirty="0"/>
          </a:p>
        </p:txBody>
      </p:sp>
      <p:sp>
        <p:nvSpPr>
          <p:cNvPr id="3" name="Content Placeholder 2"/>
          <p:cNvSpPr>
            <a:spLocks noGrp="1"/>
          </p:cNvSpPr>
          <p:nvPr>
            <p:ph idx="1"/>
          </p:nvPr>
        </p:nvSpPr>
        <p:spPr>
          <a:xfrm>
            <a:off x="609600" y="1706808"/>
            <a:ext cx="8410576" cy="4998792"/>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x = 10;</a:t>
            </a: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8000"/>
                </a:solidFill>
                <a:latin typeface="Consolas" panose="020B0609020204030204" pitchFamily="49" charset="0"/>
              </a:rPr>
              <a:t>  //Defining an array of integers of size 3</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y[3];</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y[0] = 23;</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y[1] = 41;</a:t>
            </a: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8000"/>
                </a:solidFill>
                <a:latin typeface="Consolas" panose="020B0609020204030204" pitchFamily="49" charset="0"/>
              </a:rPr>
              <a:t>  //If x is not initialized or assigned, a compile time error</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"x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x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"y[0]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y[0]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//Prints 23</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"y[1]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y[1]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//Prints 41</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fr-FR" sz="1400">
                <a:solidFill>
                  <a:srgbClr val="000000"/>
                </a:solidFill>
                <a:latin typeface="Consolas" panose="020B0609020204030204" pitchFamily="49" charset="0"/>
              </a:rPr>
              <a:t>  cout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"y[2] = "</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y[2]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err="1">
                <a:solidFill>
                  <a:srgbClr val="000000"/>
                </a:solidFill>
                <a:latin typeface="Consolas" panose="020B0609020204030204" pitchFamily="49" charset="0"/>
              </a:rPr>
              <a:t>endl</a:t>
            </a:r>
            <a:r>
              <a:rPr lang="fr-FR" sz="1400">
                <a:solidFill>
                  <a:srgbClr val="000000"/>
                </a:solidFill>
                <a:latin typeface="Consolas" panose="020B0609020204030204" pitchFamily="49" charset="0"/>
              </a:rPr>
              <a:t>;  </a:t>
            </a:r>
            <a:r>
              <a:rPr lang="fr-FR" sz="1400">
                <a:solidFill>
                  <a:srgbClr val="008000"/>
                </a:solidFill>
                <a:latin typeface="Consolas" panose="020B0609020204030204" pitchFamily="49" charset="0"/>
              </a:rPr>
              <a:t>//</a:t>
            </a:r>
            <a:r>
              <a:rPr lang="en-US" sz="1400">
                <a:solidFill>
                  <a:srgbClr val="008000"/>
                </a:solidFill>
                <a:latin typeface="Consolas" panose="020B0609020204030204" pitchFamily="49" charset="0"/>
              </a:rPr>
              <a:t>Prints </a:t>
            </a:r>
            <a:r>
              <a:rPr lang="fr-FR" sz="1400" err="1">
                <a:solidFill>
                  <a:srgbClr val="008000"/>
                </a:solidFill>
                <a:latin typeface="Consolas" panose="020B0609020204030204" pitchFamily="49" charset="0"/>
              </a:rPr>
              <a:t>rubbish</a:t>
            </a:r>
            <a:endParaRPr lang="fr-FR"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8000"/>
                </a:solidFill>
                <a:latin typeface="Consolas" panose="020B0609020204030204" pitchFamily="49" charset="0"/>
              </a:rPr>
              <a:t>  //Warning: Index '3' is out of valid index range '0' to '2' </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"y[3]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y[3]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&lt;&lt; </a:t>
            </a:r>
            <a:r>
              <a:rPr lang="en-US" sz="1400">
                <a:solidFill>
                  <a:srgbClr val="A31515"/>
                </a:solidFill>
                <a:latin typeface="Consolas" panose="020B0609020204030204" pitchFamily="49" charset="0"/>
              </a:rPr>
              <a:t>"The size of the array y is : "</a:t>
            </a:r>
            <a:r>
              <a:rPr lang="en-US" sz="1400">
                <a:solidFill>
                  <a:srgbClr val="000000"/>
                </a:solidFill>
                <a:latin typeface="Consolas" panose="020B0609020204030204" pitchFamily="49" charset="0"/>
              </a:rPr>
              <a:t> &lt;&lt; </a:t>
            </a:r>
            <a:r>
              <a:rPr lang="en-US" sz="1400" err="1">
                <a:solidFill>
                  <a:srgbClr val="0000FF"/>
                </a:solidFill>
                <a:latin typeface="Consolas" panose="020B0609020204030204" pitchFamily="49" charset="0"/>
              </a:rPr>
              <a:t>sizeof</a:t>
            </a:r>
            <a:r>
              <a:rPr lang="en-US" sz="1400">
                <a:solidFill>
                  <a:srgbClr val="000000"/>
                </a:solidFill>
                <a:latin typeface="Consolas" panose="020B0609020204030204" pitchFamily="49" charset="0"/>
              </a:rPr>
              <a:t>(y) &lt;&lt;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sp>
        <p:nvSpPr>
          <p:cNvPr id="12" name="Rectangle 11"/>
          <p:cNvSpPr/>
          <p:nvPr/>
        </p:nvSpPr>
        <p:spPr>
          <a:xfrm>
            <a:off x="7467600" y="152400"/>
            <a:ext cx="1295400" cy="2438400"/>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3" name="Straight Connector 12"/>
          <p:cNvCxnSpPr/>
          <p:nvPr/>
        </p:nvCxnSpPr>
        <p:spPr>
          <a:xfrm>
            <a:off x="7467600" y="14902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467600" y="17188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7467600" y="12616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p:cNvCxnSpPr/>
          <p:nvPr/>
        </p:nvCxnSpPr>
        <p:spPr>
          <a:xfrm>
            <a:off x="7467600" y="1033046"/>
            <a:ext cx="1295400" cy="0"/>
          </a:xfrm>
          <a:prstGeom prst="line">
            <a:avLst/>
          </a:prstGeom>
        </p:spPr>
        <p:style>
          <a:lnRef idx="3">
            <a:schemeClr val="dk1"/>
          </a:lnRef>
          <a:fillRef idx="0">
            <a:schemeClr val="dk1"/>
          </a:fillRef>
          <a:effectRef idx="2">
            <a:schemeClr val="dk1"/>
          </a:effectRef>
          <a:fontRef idx="minor">
            <a:schemeClr val="tx1"/>
          </a:fontRef>
        </p:style>
      </p:cxnSp>
      <p:sp>
        <p:nvSpPr>
          <p:cNvPr id="17" name="Right Brace 16"/>
          <p:cNvSpPr/>
          <p:nvPr/>
        </p:nvSpPr>
        <p:spPr>
          <a:xfrm flipH="1">
            <a:off x="7213225" y="1027028"/>
            <a:ext cx="227088" cy="685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cxnSp>
        <p:nvCxnSpPr>
          <p:cNvPr id="18" name="Straight Connector 17"/>
          <p:cNvCxnSpPr/>
          <p:nvPr/>
        </p:nvCxnSpPr>
        <p:spPr>
          <a:xfrm>
            <a:off x="7467600" y="22860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p:cNvCxnSpPr/>
          <p:nvPr/>
        </p:nvCxnSpPr>
        <p:spPr>
          <a:xfrm>
            <a:off x="7467600" y="2057400"/>
            <a:ext cx="1295400" cy="0"/>
          </a:xfrm>
          <a:prstGeom prst="line">
            <a:avLst/>
          </a:prstGeom>
        </p:spPr>
        <p:style>
          <a:lnRef idx="3">
            <a:schemeClr val="dk1"/>
          </a:lnRef>
          <a:fillRef idx="0">
            <a:schemeClr val="dk1"/>
          </a:fillRef>
          <a:effectRef idx="2">
            <a:schemeClr val="dk1"/>
          </a:effectRef>
          <a:fontRef idx="minor">
            <a:schemeClr val="tx1"/>
          </a:fontRef>
        </p:style>
      </p:cxnSp>
      <p:sp>
        <p:nvSpPr>
          <p:cNvPr id="20" name="Right Brace 19"/>
          <p:cNvSpPr/>
          <p:nvPr/>
        </p:nvSpPr>
        <p:spPr>
          <a:xfrm flipH="1">
            <a:off x="7239000" y="2057400"/>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23" name="TextBox 22"/>
          <p:cNvSpPr txBox="1"/>
          <p:nvPr/>
        </p:nvSpPr>
        <p:spPr>
          <a:xfrm>
            <a:off x="6915018" y="1951573"/>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x</a:t>
            </a:r>
          </a:p>
        </p:txBody>
      </p:sp>
      <p:sp>
        <p:nvSpPr>
          <p:cNvPr id="24" name="TextBox 23"/>
          <p:cNvSpPr txBox="1"/>
          <p:nvPr/>
        </p:nvSpPr>
        <p:spPr>
          <a:xfrm>
            <a:off x="6915018" y="1177509"/>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y</a:t>
            </a:r>
          </a:p>
        </p:txBody>
      </p:sp>
      <p:sp>
        <p:nvSpPr>
          <p:cNvPr id="25" name="TextBox 24"/>
          <p:cNvSpPr txBox="1"/>
          <p:nvPr/>
        </p:nvSpPr>
        <p:spPr>
          <a:xfrm>
            <a:off x="7858944" y="1219201"/>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41</a:t>
            </a:r>
          </a:p>
        </p:txBody>
      </p:sp>
      <p:sp>
        <p:nvSpPr>
          <p:cNvPr id="26" name="TextBox 25"/>
          <p:cNvSpPr txBox="1"/>
          <p:nvPr/>
        </p:nvSpPr>
        <p:spPr>
          <a:xfrm>
            <a:off x="7843060" y="989142"/>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23</a:t>
            </a:r>
          </a:p>
        </p:txBody>
      </p:sp>
      <p:sp>
        <p:nvSpPr>
          <p:cNvPr id="27" name="TextBox 26"/>
          <p:cNvSpPr txBox="1"/>
          <p:nvPr/>
        </p:nvSpPr>
        <p:spPr>
          <a:xfrm>
            <a:off x="7843060" y="2011977"/>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10</a:t>
            </a:r>
          </a:p>
        </p:txBody>
      </p:sp>
      <p:sp>
        <p:nvSpPr>
          <p:cNvPr id="28" name="Rectangle 27"/>
          <p:cNvSpPr/>
          <p:nvPr/>
        </p:nvSpPr>
        <p:spPr>
          <a:xfrm>
            <a:off x="7477071" y="1434109"/>
            <a:ext cx="1285929" cy="307777"/>
          </a:xfrm>
          <a:prstGeom prst="rect">
            <a:avLst/>
          </a:prstGeom>
        </p:spPr>
        <p:txBody>
          <a:bodyPr wrap="none">
            <a:spAutoFit/>
          </a:bodyPr>
          <a:lstStyle/>
          <a:p>
            <a:r>
              <a:rPr lang="en-US" sz="1400" b="1">
                <a:effectLst>
                  <a:outerShdw blurRad="38100" dist="38100" dir="2700000" algn="tl">
                    <a:srgbClr val="000000">
                      <a:alpha val="43137"/>
                    </a:srgbClr>
                  </a:outerShdw>
                </a:effectLst>
              </a:rPr>
              <a:t>-858993460</a:t>
            </a:r>
          </a:p>
        </p:txBody>
      </p:sp>
      <p:sp>
        <p:nvSpPr>
          <p:cNvPr id="29" name="Rectangle 28"/>
          <p:cNvSpPr/>
          <p:nvPr/>
        </p:nvSpPr>
        <p:spPr>
          <a:xfrm>
            <a:off x="8710402" y="987272"/>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0</a:t>
            </a:r>
          </a:p>
        </p:txBody>
      </p:sp>
      <p:sp>
        <p:nvSpPr>
          <p:cNvPr id="30" name="Rectangle 29"/>
          <p:cNvSpPr/>
          <p:nvPr/>
        </p:nvSpPr>
        <p:spPr>
          <a:xfrm>
            <a:off x="8714542" y="1216039"/>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1</a:t>
            </a:r>
          </a:p>
        </p:txBody>
      </p:sp>
      <p:sp>
        <p:nvSpPr>
          <p:cNvPr id="31" name="Rectangle 30"/>
          <p:cNvSpPr/>
          <p:nvPr/>
        </p:nvSpPr>
        <p:spPr>
          <a:xfrm>
            <a:off x="8714542" y="1434109"/>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2</a:t>
            </a:r>
          </a:p>
        </p:txBody>
      </p:sp>
      <p:sp>
        <p:nvSpPr>
          <p:cNvPr id="32" name="TextBox 31"/>
          <p:cNvSpPr txBox="1"/>
          <p:nvPr/>
        </p:nvSpPr>
        <p:spPr>
          <a:xfrm>
            <a:off x="7543800" y="759023"/>
            <a:ext cx="1043876"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Size=4*3</a:t>
            </a:r>
          </a:p>
        </p:txBody>
      </p:sp>
      <p:sp>
        <p:nvSpPr>
          <p:cNvPr id="33" name="TextBox 32"/>
          <p:cNvSpPr txBox="1"/>
          <p:nvPr/>
        </p:nvSpPr>
        <p:spPr>
          <a:xfrm>
            <a:off x="7681009" y="1779865"/>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pic>
        <p:nvPicPr>
          <p:cNvPr id="34" name="Picture 33"/>
          <p:cNvPicPr>
            <a:picLocks noChangeAspect="1"/>
          </p:cNvPicPr>
          <p:nvPr/>
        </p:nvPicPr>
        <p:blipFill>
          <a:blip r:embed="rId2"/>
          <a:stretch>
            <a:fillRect/>
          </a:stretch>
        </p:blipFill>
        <p:spPr>
          <a:xfrm>
            <a:off x="3874784" y="1295400"/>
            <a:ext cx="2905125" cy="1314450"/>
          </a:xfrm>
          <a:prstGeom prst="rect">
            <a:avLst/>
          </a:prstGeom>
        </p:spPr>
      </p:pic>
      <p:sp>
        <p:nvSpPr>
          <p:cNvPr id="35" name="Slide Number Placeholder 3">
            <a:extLst>
              <a:ext uri="{FF2B5EF4-FFF2-40B4-BE49-F238E27FC236}">
                <a16:creationId xmlns:a16="http://schemas.microsoft.com/office/drawing/2014/main" id="{BB9C761E-E9A9-49D5-BE8C-6D3CB680AC86}"/>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62</a:t>
            </a:fld>
            <a:endParaRPr lang="en-US">
              <a:solidFill>
                <a:srgbClr val="000099"/>
              </a:solidFill>
            </a:endParaRPr>
          </a:p>
        </p:txBody>
      </p:sp>
    </p:spTree>
    <p:extLst>
      <p:ext uri="{BB962C8B-B14F-4D97-AF65-F5344CB8AC3E}">
        <p14:creationId xmlns:p14="http://schemas.microsoft.com/office/powerpoint/2010/main" val="4230848582"/>
      </p:ext>
    </p:extLst>
  </p:cSld>
  <p:clrMapOvr>
    <a:masterClrMapping/>
  </p:clrMapOvr>
  <p:transition>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20 : 1-Dim Array</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x = 10;</a:t>
            </a:r>
          </a:p>
          <a:p>
            <a:pPr>
              <a:spcBef>
                <a:spcPts val="0"/>
              </a:spcBef>
              <a:buClr>
                <a:srgbClr val="008000"/>
              </a:buClr>
              <a:buSzPct val="100000"/>
              <a:buFont typeface="+mj-lt"/>
              <a:buAutoNum type="arabicPeriod" startAt="6"/>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y[3];</a:t>
            </a:r>
          </a:p>
          <a:p>
            <a:pPr>
              <a:spcBef>
                <a:spcPts val="0"/>
              </a:spcBef>
              <a:buClr>
                <a:srgbClr val="008000"/>
              </a:buClr>
              <a:buSzPct val="100000"/>
              <a:buFont typeface="+mj-lt"/>
              <a:buAutoNum type="arabicPeriod" startAt="6"/>
            </a:pPr>
            <a:r>
              <a:rPr lang="en-US" sz="1400">
                <a:solidFill>
                  <a:srgbClr val="000000"/>
                </a:solidFill>
                <a:latin typeface="Consolas" panose="020B0609020204030204" pitchFamily="49" charset="0"/>
              </a:rPr>
              <a:t>y[0] = 23;</a:t>
            </a:r>
          </a:p>
          <a:p>
            <a:pPr>
              <a:spcBef>
                <a:spcPts val="0"/>
              </a:spcBef>
              <a:buClr>
                <a:srgbClr val="008000"/>
              </a:buClr>
              <a:buSzPct val="100000"/>
              <a:buFont typeface="+mj-lt"/>
              <a:buAutoNum type="arabicPeriod" startAt="6"/>
            </a:pPr>
            <a:r>
              <a:rPr lang="en-US" sz="1400">
                <a:solidFill>
                  <a:srgbClr val="000000"/>
                </a:solidFill>
                <a:latin typeface="Consolas" panose="020B0609020204030204" pitchFamily="49" charset="0"/>
              </a:rPr>
              <a:t>y[1] = 41;</a:t>
            </a:r>
            <a:endParaRPr lang="en-US" sz="1400" b="1">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819400"/>
            <a:ext cx="8358892" cy="3733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4 defines a primitive datatype, which is the integer variable </a:t>
            </a:r>
            <a:r>
              <a:rPr lang="en-US" sz="1400" b="1">
                <a:effectLst>
                  <a:outerShdw blurRad="38100" dist="38100" dir="2700000" algn="tl">
                    <a:srgbClr val="000000">
                      <a:alpha val="43137"/>
                    </a:srgbClr>
                  </a:outerShdw>
                </a:effectLst>
              </a:rPr>
              <a:t>x</a:t>
            </a:r>
            <a:r>
              <a:rPr lang="en-US" sz="1400"/>
              <a:t>. Any variable of a primitive datatype is designed to hold a single value. The size of this variable in memory is 4 bytes. The variable </a:t>
            </a:r>
            <a:r>
              <a:rPr lang="en-US" sz="1400" b="1">
                <a:effectLst>
                  <a:outerShdw blurRad="38100" dist="38100" dir="2700000" algn="tl">
                    <a:srgbClr val="000000">
                      <a:alpha val="43137"/>
                    </a:srgbClr>
                  </a:outerShdw>
                </a:effectLst>
              </a:rPr>
              <a:t>x</a:t>
            </a:r>
            <a:r>
              <a:rPr lang="en-US" sz="1400"/>
              <a:t> is also initialized to the value ‘10’. </a:t>
            </a:r>
          </a:p>
          <a:p>
            <a:pPr algn="just">
              <a:lnSpc>
                <a:spcPct val="110000"/>
              </a:lnSpc>
              <a:spcBef>
                <a:spcPts val="0"/>
              </a:spcBef>
            </a:pPr>
            <a:endParaRPr lang="en-US" sz="1400"/>
          </a:p>
          <a:p>
            <a:pPr algn="just">
              <a:lnSpc>
                <a:spcPct val="110000"/>
              </a:lnSpc>
              <a:spcBef>
                <a:spcPts val="0"/>
              </a:spcBef>
            </a:pPr>
            <a:r>
              <a:rPr lang="en-US" sz="1400"/>
              <a:t>Line 6 defines a complex datatype as an array of integer variables. An array is a complex datatype that can hold multiple values of the same datatype. The name of the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 </a:t>
            </a:r>
            <a:r>
              <a:rPr lang="en-US" sz="1400"/>
              <a:t>follows the datatype </a:t>
            </a:r>
            <a:r>
              <a:rPr lang="en-US" sz="1400" b="1">
                <a:solidFill>
                  <a:srgbClr val="003399"/>
                </a:solidFill>
                <a:effectLst>
                  <a:outerShdw blurRad="38100" dist="38100" dir="2700000" algn="tl">
                    <a:srgbClr val="000000">
                      <a:alpha val="43137"/>
                    </a:srgbClr>
                  </a:outerShdw>
                </a:effectLst>
                <a:latin typeface="Consolas" panose="020B0609020204030204" pitchFamily="49" charset="0"/>
              </a:rPr>
              <a:t>int</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 </a:t>
            </a:r>
            <a:r>
              <a:rPr lang="en-US" sz="1400"/>
              <a:t>of the elements in the array, and the number inside the box brackets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 </a:t>
            </a:r>
            <a:r>
              <a:rPr lang="en-US" sz="1400"/>
              <a:t>represents the size of the array, it indicates the number of values that the array can hold. Finally then, line 6 defines an array of name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a:t>
            </a:r>
            <a:r>
              <a:rPr lang="en-US" sz="1400"/>
              <a:t> that can hold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3 </a:t>
            </a:r>
            <a:r>
              <a:rPr lang="en-US" sz="1400"/>
              <a:t>integers values.</a:t>
            </a:r>
          </a:p>
          <a:p>
            <a:pPr algn="just">
              <a:lnSpc>
                <a:spcPct val="110000"/>
              </a:lnSpc>
              <a:spcBef>
                <a:spcPts val="0"/>
              </a:spcBef>
            </a:pPr>
            <a:endParaRPr lang="en-US" sz="1400"/>
          </a:p>
          <a:p>
            <a:pPr algn="just">
              <a:lnSpc>
                <a:spcPct val="110000"/>
              </a:lnSpc>
              <a:spcBef>
                <a:spcPts val="0"/>
              </a:spcBef>
            </a:pPr>
            <a:r>
              <a:rPr lang="en-US" sz="1400"/>
              <a:t>The size of the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a:t>
            </a:r>
            <a:r>
              <a:rPr lang="en-US" sz="1400"/>
              <a:t> is three, such that this array can hold 3 integer values. The entire array has only one name, and each element in the array is accessed by a unique index. The statement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y[0] = 23;</a:t>
            </a:r>
            <a:r>
              <a:rPr lang="en-US" sz="1400"/>
              <a:t>” in line 7 saves the value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23</a:t>
            </a:r>
            <a:r>
              <a:rPr lang="en-US" sz="1400"/>
              <a:t> in the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 </a:t>
            </a:r>
            <a:r>
              <a:rPr lang="en-US" sz="1400"/>
              <a:t>in the first element of index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0</a:t>
            </a:r>
            <a:r>
              <a:rPr lang="en-US" sz="1400"/>
              <a:t>. </a:t>
            </a:r>
          </a:p>
          <a:p>
            <a:pPr algn="just">
              <a:lnSpc>
                <a:spcPct val="110000"/>
              </a:lnSpc>
              <a:spcBef>
                <a:spcPts val="0"/>
              </a:spcBef>
            </a:pPr>
            <a:r>
              <a:rPr lang="en-US" sz="1400"/>
              <a:t>The index of the elements in the array starts by the index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0</a:t>
            </a:r>
            <a:r>
              <a:rPr lang="en-US" sz="1400"/>
              <a:t> to first element, followed by second element of index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1</a:t>
            </a:r>
            <a:r>
              <a:rPr lang="en-US" sz="1400"/>
              <a:t>, and the third element is of index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2</a:t>
            </a:r>
            <a:r>
              <a:rPr lang="en-US" sz="1400"/>
              <a:t>. Accordingly, if the size of the array is three, then the index of the last element is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2</a:t>
            </a:r>
            <a:r>
              <a:rPr lang="en-US" sz="1400"/>
              <a:t>.</a:t>
            </a:r>
          </a:p>
        </p:txBody>
      </p:sp>
      <p:sp>
        <p:nvSpPr>
          <p:cNvPr id="8" name="Rectangle 7"/>
          <p:cNvSpPr/>
          <p:nvPr/>
        </p:nvSpPr>
        <p:spPr>
          <a:xfrm>
            <a:off x="7467600" y="152400"/>
            <a:ext cx="1295400" cy="2438400"/>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1" name="Straight Connector 10"/>
          <p:cNvCxnSpPr/>
          <p:nvPr/>
        </p:nvCxnSpPr>
        <p:spPr>
          <a:xfrm>
            <a:off x="7467600" y="14902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7467600" y="17188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7467600" y="12616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467600" y="1033046"/>
            <a:ext cx="1295400" cy="0"/>
          </a:xfrm>
          <a:prstGeom prst="line">
            <a:avLst/>
          </a:prstGeom>
        </p:spPr>
        <p:style>
          <a:lnRef idx="3">
            <a:schemeClr val="dk1"/>
          </a:lnRef>
          <a:fillRef idx="0">
            <a:schemeClr val="dk1"/>
          </a:fillRef>
          <a:effectRef idx="2">
            <a:schemeClr val="dk1"/>
          </a:effectRef>
          <a:fontRef idx="minor">
            <a:schemeClr val="tx1"/>
          </a:fontRef>
        </p:style>
      </p:cxnSp>
      <p:sp>
        <p:nvSpPr>
          <p:cNvPr id="15" name="Right Brace 14"/>
          <p:cNvSpPr/>
          <p:nvPr/>
        </p:nvSpPr>
        <p:spPr>
          <a:xfrm flipH="1">
            <a:off x="7213225" y="1027028"/>
            <a:ext cx="227088" cy="685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cxnSp>
        <p:nvCxnSpPr>
          <p:cNvPr id="16" name="Straight Connector 15"/>
          <p:cNvCxnSpPr/>
          <p:nvPr/>
        </p:nvCxnSpPr>
        <p:spPr>
          <a:xfrm>
            <a:off x="7467600" y="22860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7467600" y="2057400"/>
            <a:ext cx="1295400" cy="0"/>
          </a:xfrm>
          <a:prstGeom prst="line">
            <a:avLst/>
          </a:prstGeom>
        </p:spPr>
        <p:style>
          <a:lnRef idx="3">
            <a:schemeClr val="dk1"/>
          </a:lnRef>
          <a:fillRef idx="0">
            <a:schemeClr val="dk1"/>
          </a:fillRef>
          <a:effectRef idx="2">
            <a:schemeClr val="dk1"/>
          </a:effectRef>
          <a:fontRef idx="minor">
            <a:schemeClr val="tx1"/>
          </a:fontRef>
        </p:style>
      </p:cxnSp>
      <p:sp>
        <p:nvSpPr>
          <p:cNvPr id="18" name="Right Brace 17"/>
          <p:cNvSpPr/>
          <p:nvPr/>
        </p:nvSpPr>
        <p:spPr>
          <a:xfrm flipH="1">
            <a:off x="7239000" y="2057400"/>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19" name="TextBox 18"/>
          <p:cNvSpPr txBox="1"/>
          <p:nvPr/>
        </p:nvSpPr>
        <p:spPr>
          <a:xfrm>
            <a:off x="6915018" y="1951573"/>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x</a:t>
            </a:r>
          </a:p>
        </p:txBody>
      </p:sp>
      <p:sp>
        <p:nvSpPr>
          <p:cNvPr id="20" name="TextBox 19"/>
          <p:cNvSpPr txBox="1"/>
          <p:nvPr/>
        </p:nvSpPr>
        <p:spPr>
          <a:xfrm>
            <a:off x="6915018" y="1177509"/>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y</a:t>
            </a:r>
          </a:p>
        </p:txBody>
      </p:sp>
      <p:sp>
        <p:nvSpPr>
          <p:cNvPr id="21" name="TextBox 20"/>
          <p:cNvSpPr txBox="1"/>
          <p:nvPr/>
        </p:nvSpPr>
        <p:spPr>
          <a:xfrm>
            <a:off x="7858944" y="1219201"/>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41</a:t>
            </a:r>
          </a:p>
        </p:txBody>
      </p:sp>
      <p:sp>
        <p:nvSpPr>
          <p:cNvPr id="22" name="TextBox 21"/>
          <p:cNvSpPr txBox="1"/>
          <p:nvPr/>
        </p:nvSpPr>
        <p:spPr>
          <a:xfrm>
            <a:off x="7843060" y="989142"/>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23</a:t>
            </a:r>
          </a:p>
        </p:txBody>
      </p:sp>
      <p:sp>
        <p:nvSpPr>
          <p:cNvPr id="23" name="TextBox 22"/>
          <p:cNvSpPr txBox="1"/>
          <p:nvPr/>
        </p:nvSpPr>
        <p:spPr>
          <a:xfrm>
            <a:off x="7843060" y="2011977"/>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10</a:t>
            </a:r>
          </a:p>
        </p:txBody>
      </p:sp>
      <p:sp>
        <p:nvSpPr>
          <p:cNvPr id="24" name="Rectangle 23"/>
          <p:cNvSpPr/>
          <p:nvPr/>
        </p:nvSpPr>
        <p:spPr>
          <a:xfrm>
            <a:off x="7477071" y="1434109"/>
            <a:ext cx="1285929" cy="307777"/>
          </a:xfrm>
          <a:prstGeom prst="rect">
            <a:avLst/>
          </a:prstGeom>
        </p:spPr>
        <p:txBody>
          <a:bodyPr wrap="none">
            <a:spAutoFit/>
          </a:bodyPr>
          <a:lstStyle/>
          <a:p>
            <a:r>
              <a:rPr lang="en-US" sz="1400" b="1">
                <a:effectLst>
                  <a:outerShdw blurRad="38100" dist="38100" dir="2700000" algn="tl">
                    <a:srgbClr val="000000">
                      <a:alpha val="43137"/>
                    </a:srgbClr>
                  </a:outerShdw>
                </a:effectLst>
              </a:rPr>
              <a:t>-858993460</a:t>
            </a:r>
          </a:p>
        </p:txBody>
      </p:sp>
      <p:sp>
        <p:nvSpPr>
          <p:cNvPr id="25" name="Rectangle 24"/>
          <p:cNvSpPr/>
          <p:nvPr/>
        </p:nvSpPr>
        <p:spPr>
          <a:xfrm>
            <a:off x="8710402" y="987272"/>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0</a:t>
            </a:r>
          </a:p>
        </p:txBody>
      </p:sp>
      <p:sp>
        <p:nvSpPr>
          <p:cNvPr id="26" name="Rectangle 25"/>
          <p:cNvSpPr/>
          <p:nvPr/>
        </p:nvSpPr>
        <p:spPr>
          <a:xfrm>
            <a:off x="8714542" y="1216039"/>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1</a:t>
            </a:r>
          </a:p>
        </p:txBody>
      </p:sp>
      <p:sp>
        <p:nvSpPr>
          <p:cNvPr id="27" name="Rectangle 26"/>
          <p:cNvSpPr/>
          <p:nvPr/>
        </p:nvSpPr>
        <p:spPr>
          <a:xfrm>
            <a:off x="8714542" y="1434109"/>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2</a:t>
            </a:r>
          </a:p>
        </p:txBody>
      </p:sp>
      <p:sp>
        <p:nvSpPr>
          <p:cNvPr id="28" name="TextBox 27"/>
          <p:cNvSpPr txBox="1"/>
          <p:nvPr/>
        </p:nvSpPr>
        <p:spPr>
          <a:xfrm>
            <a:off x="7543800" y="759023"/>
            <a:ext cx="1043876"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Size=4*3</a:t>
            </a:r>
          </a:p>
        </p:txBody>
      </p:sp>
      <p:sp>
        <p:nvSpPr>
          <p:cNvPr id="29" name="TextBox 28"/>
          <p:cNvSpPr txBox="1"/>
          <p:nvPr/>
        </p:nvSpPr>
        <p:spPr>
          <a:xfrm>
            <a:off x="7681009" y="1779865"/>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pic>
        <p:nvPicPr>
          <p:cNvPr id="31" name="Picture 30"/>
          <p:cNvPicPr>
            <a:picLocks noChangeAspect="1"/>
          </p:cNvPicPr>
          <p:nvPr/>
        </p:nvPicPr>
        <p:blipFill>
          <a:blip r:embed="rId3"/>
          <a:stretch>
            <a:fillRect/>
          </a:stretch>
        </p:blipFill>
        <p:spPr>
          <a:xfrm>
            <a:off x="3874784" y="1295400"/>
            <a:ext cx="2905125" cy="1314450"/>
          </a:xfrm>
          <a:prstGeom prst="rect">
            <a:avLst/>
          </a:prstGeom>
        </p:spPr>
      </p:pic>
      <p:sp>
        <p:nvSpPr>
          <p:cNvPr id="30" name="Slide Number Placeholder 3">
            <a:extLst>
              <a:ext uri="{FF2B5EF4-FFF2-40B4-BE49-F238E27FC236}">
                <a16:creationId xmlns:a16="http://schemas.microsoft.com/office/drawing/2014/main" id="{7D3D09D8-9690-4A48-B547-0A6D8AFFFD73}"/>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63</a:t>
            </a:fld>
            <a:endParaRPr lang="en-US">
              <a:solidFill>
                <a:srgbClr val="000099"/>
              </a:solidFill>
            </a:endParaRPr>
          </a:p>
        </p:txBody>
      </p:sp>
    </p:spTree>
    <p:extLst>
      <p:ext uri="{BB962C8B-B14F-4D97-AF65-F5344CB8AC3E}">
        <p14:creationId xmlns:p14="http://schemas.microsoft.com/office/powerpoint/2010/main" val="3580864388"/>
      </p:ext>
    </p:extLst>
  </p:cSld>
  <p:clrMapOvr>
    <a:masterClrMapping/>
  </p:clrMapOvr>
  <p:transition>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20 : 1-Dim Array</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10"/>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"x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x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2"/>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"y[0]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y[0]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3"/>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"y[1]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y[1]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  </a:t>
            </a:r>
            <a:r>
              <a:rPr lang="en-US" sz="1400">
                <a:solidFill>
                  <a:srgbClr val="008000"/>
                </a:solidFill>
                <a:latin typeface="Consolas" panose="020B0609020204030204" pitchFamily="49" charset="0"/>
              </a:rPr>
              <a:t>//Prints 41</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startAt="13"/>
            </a:pPr>
            <a:r>
              <a:rPr lang="fr-FR" sz="1400">
                <a:solidFill>
                  <a:srgbClr val="000000"/>
                </a:solidFill>
                <a:latin typeface="Consolas" panose="020B0609020204030204" pitchFamily="49" charset="0"/>
              </a:rPr>
              <a:t>cout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"y[2] = "</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y[2]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err="1">
                <a:solidFill>
                  <a:srgbClr val="000000"/>
                </a:solidFill>
                <a:latin typeface="Consolas" panose="020B0609020204030204" pitchFamily="49" charset="0"/>
              </a:rPr>
              <a:t>endl</a:t>
            </a:r>
            <a:r>
              <a:rPr lang="fr-FR"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6"/>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"y[3]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y[3]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6"/>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&lt;&lt; </a:t>
            </a:r>
            <a:r>
              <a:rPr lang="en-US" sz="1400">
                <a:solidFill>
                  <a:srgbClr val="A31515"/>
                </a:solidFill>
                <a:latin typeface="Consolas" panose="020B0609020204030204" pitchFamily="49" charset="0"/>
              </a:rPr>
              <a:t>"The size of the array y is : "</a:t>
            </a:r>
            <a:r>
              <a:rPr lang="en-US" sz="1400">
                <a:solidFill>
                  <a:srgbClr val="000000"/>
                </a:solidFill>
                <a:latin typeface="Consolas" panose="020B0609020204030204" pitchFamily="49" charset="0"/>
              </a:rPr>
              <a:t> &lt;&lt; </a:t>
            </a:r>
            <a:r>
              <a:rPr lang="en-US" sz="1400" err="1">
                <a:solidFill>
                  <a:srgbClr val="0000FF"/>
                </a:solidFill>
                <a:latin typeface="Consolas" panose="020B0609020204030204" pitchFamily="49" charset="0"/>
              </a:rPr>
              <a:t>sizeof</a:t>
            </a:r>
            <a:r>
              <a:rPr lang="en-US" sz="1400">
                <a:solidFill>
                  <a:srgbClr val="000000"/>
                </a:solidFill>
                <a:latin typeface="Consolas" panose="020B0609020204030204" pitchFamily="49" charset="0"/>
              </a:rPr>
              <a:t>(y) &lt;&lt;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endParaRPr lang="en-US" sz="1400" b="1">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2982514"/>
            <a:ext cx="8358892" cy="3723086"/>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Any variable of a primitive type must be initialized or assigned to a value before being used or printed. If the value of the variable is used before being initialized, the visual studio compiler will show an error in the compile time.</a:t>
            </a:r>
          </a:p>
          <a:p>
            <a:pPr algn="just">
              <a:lnSpc>
                <a:spcPct val="110000"/>
              </a:lnSpc>
              <a:spcBef>
                <a:spcPts val="0"/>
              </a:spcBef>
            </a:pPr>
            <a:endParaRPr lang="en-US" sz="1400"/>
          </a:p>
          <a:p>
            <a:pPr algn="just">
              <a:lnSpc>
                <a:spcPct val="110000"/>
              </a:lnSpc>
              <a:spcBef>
                <a:spcPts val="0"/>
              </a:spcBef>
            </a:pPr>
            <a:r>
              <a:rPr lang="en-US" sz="1400"/>
              <a:t>Unlike variables, if the value of one element in the array is not initialized, the program will run without a compile-time error or a run-time error, but the value of this non-initialized element is rubbish. The rubbish value printed on the output screen is “</a:t>
            </a:r>
            <a:r>
              <a:rPr lang="en-US" sz="1400" b="1">
                <a:effectLst>
                  <a:outerShdw blurRad="38100" dist="38100" dir="2700000" algn="tl">
                    <a:srgbClr val="000000">
                      <a:alpha val="43137"/>
                    </a:srgbClr>
                  </a:outerShdw>
                </a:effectLst>
              </a:rPr>
              <a:t>-858993460</a:t>
            </a:r>
            <a:r>
              <a:rPr lang="en-US" sz="1400"/>
              <a:t>”.</a:t>
            </a:r>
          </a:p>
          <a:p>
            <a:pPr algn="just">
              <a:lnSpc>
                <a:spcPct val="110000"/>
              </a:lnSpc>
              <a:spcBef>
                <a:spcPts val="0"/>
              </a:spcBef>
            </a:pPr>
            <a:endParaRPr lang="en-US" sz="1400"/>
          </a:p>
          <a:p>
            <a:pPr algn="just">
              <a:lnSpc>
                <a:spcPct val="110000"/>
              </a:lnSpc>
              <a:spcBef>
                <a:spcPts val="0"/>
              </a:spcBef>
            </a:pPr>
            <a:r>
              <a:rPr lang="en-US" sz="1400"/>
              <a:t>The range of indexes of the array is based on its size, if the size of the array is 3 then the range of values starts from 0 to 3-1. If the index used in accessing values in the array is not in the correct range, then the value of this index is rubbish. The index is said to be not in the correct range if it is of a negative value or its value is greater than the size of the array -1.</a:t>
            </a:r>
          </a:p>
          <a:p>
            <a:pPr algn="just">
              <a:lnSpc>
                <a:spcPct val="110000"/>
              </a:lnSpc>
              <a:spcBef>
                <a:spcPts val="0"/>
              </a:spcBef>
            </a:pPr>
            <a:endParaRPr lang="en-US" sz="1400"/>
          </a:p>
          <a:p>
            <a:pPr algn="just">
              <a:lnSpc>
                <a:spcPct val="110000"/>
              </a:lnSpc>
              <a:spcBef>
                <a:spcPts val="0"/>
              </a:spcBef>
            </a:pPr>
            <a:r>
              <a:rPr lang="en-US" sz="1400"/>
              <a:t>Line 17 uses the </a:t>
            </a:r>
            <a:r>
              <a:rPr lang="en-US" sz="1400" b="1" err="1">
                <a:solidFill>
                  <a:srgbClr val="000000"/>
                </a:solidFill>
                <a:effectLst>
                  <a:outerShdw blurRad="38100" dist="38100" dir="2700000" algn="tl">
                    <a:srgbClr val="000000">
                      <a:alpha val="43137"/>
                    </a:srgbClr>
                  </a:outerShdw>
                </a:effectLst>
                <a:latin typeface="Consolas" panose="020B0609020204030204" pitchFamily="49" charset="0"/>
              </a:rPr>
              <a:t>sizeof</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 </a:t>
            </a:r>
            <a:r>
              <a:rPr lang="en-US" sz="1400"/>
              <a:t>function to print the size of the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a:t>
            </a:r>
            <a:r>
              <a:rPr lang="en-US" sz="1400"/>
              <a:t>. The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 </a:t>
            </a:r>
            <a:r>
              <a:rPr lang="en-US" sz="1400"/>
              <a:t>holds three integers and the size of an integer is </a:t>
            </a:r>
            <a:r>
              <a:rPr lang="en-US" sz="1400" b="1">
                <a:solidFill>
                  <a:srgbClr val="000099"/>
                </a:solidFill>
                <a:effectLst>
                  <a:outerShdw blurRad="38100" dist="38100" dir="2700000" algn="tl">
                    <a:srgbClr val="000000">
                      <a:alpha val="43137"/>
                    </a:srgbClr>
                  </a:outerShdw>
                </a:effectLst>
              </a:rPr>
              <a:t>4 bytes</a:t>
            </a:r>
            <a:r>
              <a:rPr lang="en-US" sz="1400"/>
              <a:t>, then the memory allocated for this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y </a:t>
            </a:r>
            <a:r>
              <a:rPr lang="en-US" sz="1400"/>
              <a:t>is of size </a:t>
            </a:r>
            <a:r>
              <a:rPr lang="en-US" sz="1400" b="1">
                <a:solidFill>
                  <a:srgbClr val="000099"/>
                </a:solidFill>
                <a:effectLst>
                  <a:outerShdw blurRad="38100" dist="38100" dir="2700000" algn="tl">
                    <a:srgbClr val="000000">
                      <a:alpha val="43137"/>
                    </a:srgbClr>
                  </a:outerShdw>
                </a:effectLst>
              </a:rPr>
              <a:t>4x3</a:t>
            </a:r>
            <a:r>
              <a:rPr lang="en-US" sz="1400" b="1">
                <a:solidFill>
                  <a:srgbClr val="000099"/>
                </a:solidFill>
              </a:rPr>
              <a:t> </a:t>
            </a:r>
            <a:r>
              <a:rPr lang="en-US" sz="1400"/>
              <a:t>which is </a:t>
            </a:r>
            <a:r>
              <a:rPr lang="en-US" sz="1400" b="1">
                <a:solidFill>
                  <a:srgbClr val="000099"/>
                </a:solidFill>
                <a:effectLst>
                  <a:outerShdw blurRad="38100" dist="38100" dir="2700000" algn="tl">
                    <a:srgbClr val="000000">
                      <a:alpha val="43137"/>
                    </a:srgbClr>
                  </a:outerShdw>
                </a:effectLst>
              </a:rPr>
              <a:t>12 bytes</a:t>
            </a:r>
            <a:r>
              <a:rPr lang="en-US" sz="1400"/>
              <a:t>.</a:t>
            </a:r>
          </a:p>
        </p:txBody>
      </p:sp>
      <p:sp>
        <p:nvSpPr>
          <p:cNvPr id="8" name="Rectangle 7"/>
          <p:cNvSpPr/>
          <p:nvPr/>
        </p:nvSpPr>
        <p:spPr>
          <a:xfrm>
            <a:off x="7467600" y="152400"/>
            <a:ext cx="1295400" cy="2438400"/>
          </a:xfrm>
          <a:prstGeom prst="rect">
            <a:avLst/>
          </a:prstGeom>
          <a:solidFill>
            <a:schemeClr val="accent4">
              <a:lumMod val="7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600" b="1">
                <a:solidFill>
                  <a:schemeClr val="tx1">
                    <a:lumMod val="95000"/>
                    <a:lumOff val="5000"/>
                  </a:schemeClr>
                </a:solidFill>
                <a:latin typeface="Times New Roman" pitchFamily="18" charset="0"/>
                <a:cs typeface="Times New Roman" pitchFamily="18" charset="0"/>
              </a:rPr>
              <a:t>RAM</a:t>
            </a:r>
            <a:endParaRPr lang="en-GB" sz="1600" b="1">
              <a:solidFill>
                <a:schemeClr val="tx1">
                  <a:lumMod val="95000"/>
                  <a:lumOff val="5000"/>
                </a:schemeClr>
              </a:solidFill>
              <a:latin typeface="Times New Roman" pitchFamily="18" charset="0"/>
              <a:cs typeface="Times New Roman" pitchFamily="18" charset="0"/>
            </a:endParaRPr>
          </a:p>
        </p:txBody>
      </p:sp>
      <p:cxnSp>
        <p:nvCxnSpPr>
          <p:cNvPr id="11" name="Straight Connector 10"/>
          <p:cNvCxnSpPr/>
          <p:nvPr/>
        </p:nvCxnSpPr>
        <p:spPr>
          <a:xfrm>
            <a:off x="7467600" y="14902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7467600" y="17188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7467600" y="1261646"/>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7467600" y="1033046"/>
            <a:ext cx="1295400" cy="0"/>
          </a:xfrm>
          <a:prstGeom prst="line">
            <a:avLst/>
          </a:prstGeom>
        </p:spPr>
        <p:style>
          <a:lnRef idx="3">
            <a:schemeClr val="dk1"/>
          </a:lnRef>
          <a:fillRef idx="0">
            <a:schemeClr val="dk1"/>
          </a:fillRef>
          <a:effectRef idx="2">
            <a:schemeClr val="dk1"/>
          </a:effectRef>
          <a:fontRef idx="minor">
            <a:schemeClr val="tx1"/>
          </a:fontRef>
        </p:style>
      </p:cxnSp>
      <p:sp>
        <p:nvSpPr>
          <p:cNvPr id="15" name="Right Brace 14"/>
          <p:cNvSpPr/>
          <p:nvPr/>
        </p:nvSpPr>
        <p:spPr>
          <a:xfrm flipH="1">
            <a:off x="7213225" y="1027028"/>
            <a:ext cx="227088" cy="6858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cxnSp>
        <p:nvCxnSpPr>
          <p:cNvPr id="16" name="Straight Connector 15"/>
          <p:cNvCxnSpPr/>
          <p:nvPr/>
        </p:nvCxnSpPr>
        <p:spPr>
          <a:xfrm>
            <a:off x="7467600" y="2286000"/>
            <a:ext cx="1295400" cy="0"/>
          </a:xfrm>
          <a:prstGeom prst="line">
            <a:avLst/>
          </a:prstGeom>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a:off x="7467600" y="2057400"/>
            <a:ext cx="1295400" cy="0"/>
          </a:xfrm>
          <a:prstGeom prst="line">
            <a:avLst/>
          </a:prstGeom>
        </p:spPr>
        <p:style>
          <a:lnRef idx="3">
            <a:schemeClr val="dk1"/>
          </a:lnRef>
          <a:fillRef idx="0">
            <a:schemeClr val="dk1"/>
          </a:fillRef>
          <a:effectRef idx="2">
            <a:schemeClr val="dk1"/>
          </a:effectRef>
          <a:fontRef idx="minor">
            <a:schemeClr val="tx1"/>
          </a:fontRef>
        </p:style>
      </p:cxnSp>
      <p:sp>
        <p:nvSpPr>
          <p:cNvPr id="18" name="Right Brace 17"/>
          <p:cNvSpPr/>
          <p:nvPr/>
        </p:nvSpPr>
        <p:spPr>
          <a:xfrm flipH="1">
            <a:off x="7239000" y="2057400"/>
            <a:ext cx="196832" cy="228600"/>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600" b="1">
              <a:effectLst>
                <a:outerShdw blurRad="38100" dist="38100" dir="2700000" algn="tl">
                  <a:srgbClr val="000000">
                    <a:alpha val="43137"/>
                  </a:srgbClr>
                </a:outerShdw>
              </a:effectLst>
            </a:endParaRPr>
          </a:p>
        </p:txBody>
      </p:sp>
      <p:sp>
        <p:nvSpPr>
          <p:cNvPr id="19" name="TextBox 18"/>
          <p:cNvSpPr txBox="1"/>
          <p:nvPr/>
        </p:nvSpPr>
        <p:spPr>
          <a:xfrm>
            <a:off x="6915018" y="1951573"/>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x</a:t>
            </a:r>
          </a:p>
        </p:txBody>
      </p:sp>
      <p:sp>
        <p:nvSpPr>
          <p:cNvPr id="20" name="TextBox 19"/>
          <p:cNvSpPr txBox="1"/>
          <p:nvPr/>
        </p:nvSpPr>
        <p:spPr>
          <a:xfrm>
            <a:off x="6915018" y="1177509"/>
            <a:ext cx="308098" cy="338554"/>
          </a:xfrm>
          <a:prstGeom prst="rect">
            <a:avLst/>
          </a:prstGeom>
          <a:noFill/>
        </p:spPr>
        <p:txBody>
          <a:bodyPr wrap="none" rtlCol="0">
            <a:spAutoFit/>
          </a:bodyPr>
          <a:lstStyle/>
          <a:p>
            <a:r>
              <a:rPr lang="en-US" sz="1600" b="1">
                <a:effectLst>
                  <a:outerShdw blurRad="38100" dist="38100" dir="2700000" algn="tl">
                    <a:srgbClr val="000000">
                      <a:alpha val="43137"/>
                    </a:srgbClr>
                  </a:outerShdw>
                </a:effectLst>
              </a:rPr>
              <a:t>y</a:t>
            </a:r>
          </a:p>
        </p:txBody>
      </p:sp>
      <p:sp>
        <p:nvSpPr>
          <p:cNvPr id="21" name="TextBox 20"/>
          <p:cNvSpPr txBox="1"/>
          <p:nvPr/>
        </p:nvSpPr>
        <p:spPr>
          <a:xfrm>
            <a:off x="7858944" y="1219201"/>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41</a:t>
            </a:r>
          </a:p>
        </p:txBody>
      </p:sp>
      <p:sp>
        <p:nvSpPr>
          <p:cNvPr id="22" name="TextBox 21"/>
          <p:cNvSpPr txBox="1"/>
          <p:nvPr/>
        </p:nvSpPr>
        <p:spPr>
          <a:xfrm>
            <a:off x="7843060" y="989142"/>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23</a:t>
            </a:r>
          </a:p>
        </p:txBody>
      </p:sp>
      <p:sp>
        <p:nvSpPr>
          <p:cNvPr id="23" name="TextBox 22"/>
          <p:cNvSpPr txBox="1"/>
          <p:nvPr/>
        </p:nvSpPr>
        <p:spPr>
          <a:xfrm>
            <a:off x="7843060" y="2011977"/>
            <a:ext cx="412292"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10</a:t>
            </a:r>
          </a:p>
        </p:txBody>
      </p:sp>
      <p:sp>
        <p:nvSpPr>
          <p:cNvPr id="24" name="Rectangle 23"/>
          <p:cNvSpPr/>
          <p:nvPr/>
        </p:nvSpPr>
        <p:spPr>
          <a:xfrm>
            <a:off x="7477071" y="1434109"/>
            <a:ext cx="1285929" cy="307777"/>
          </a:xfrm>
          <a:prstGeom prst="rect">
            <a:avLst/>
          </a:prstGeom>
        </p:spPr>
        <p:txBody>
          <a:bodyPr wrap="none">
            <a:spAutoFit/>
          </a:bodyPr>
          <a:lstStyle/>
          <a:p>
            <a:r>
              <a:rPr lang="en-US" sz="1400" b="1">
                <a:effectLst>
                  <a:outerShdw blurRad="38100" dist="38100" dir="2700000" algn="tl">
                    <a:srgbClr val="000000">
                      <a:alpha val="43137"/>
                    </a:srgbClr>
                  </a:outerShdw>
                </a:effectLst>
              </a:rPr>
              <a:t>-858993460</a:t>
            </a:r>
          </a:p>
        </p:txBody>
      </p:sp>
      <p:sp>
        <p:nvSpPr>
          <p:cNvPr id="25" name="Rectangle 24"/>
          <p:cNvSpPr/>
          <p:nvPr/>
        </p:nvSpPr>
        <p:spPr>
          <a:xfrm>
            <a:off x="8710402" y="987272"/>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0</a:t>
            </a:r>
          </a:p>
        </p:txBody>
      </p:sp>
      <p:sp>
        <p:nvSpPr>
          <p:cNvPr id="26" name="Rectangle 25"/>
          <p:cNvSpPr/>
          <p:nvPr/>
        </p:nvSpPr>
        <p:spPr>
          <a:xfrm>
            <a:off x="8714542" y="1216039"/>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1</a:t>
            </a:r>
          </a:p>
        </p:txBody>
      </p:sp>
      <p:sp>
        <p:nvSpPr>
          <p:cNvPr id="27" name="Rectangle 26"/>
          <p:cNvSpPr/>
          <p:nvPr/>
        </p:nvSpPr>
        <p:spPr>
          <a:xfrm>
            <a:off x="8714542" y="1434109"/>
            <a:ext cx="298480" cy="307777"/>
          </a:xfrm>
          <a:prstGeom prst="rect">
            <a:avLst/>
          </a:prstGeom>
        </p:spPr>
        <p:txBody>
          <a:bodyPr wrap="none">
            <a:spAutoFit/>
          </a:bodyPr>
          <a:lstStyle/>
          <a:p>
            <a:r>
              <a:rPr lang="en-US" sz="1400" b="1">
                <a:effectLst>
                  <a:outerShdw blurRad="38100" dist="38100" dir="2700000" algn="tl">
                    <a:srgbClr val="000000">
                      <a:alpha val="43137"/>
                    </a:srgbClr>
                  </a:outerShdw>
                </a:effectLst>
              </a:rPr>
              <a:t>2</a:t>
            </a:r>
          </a:p>
        </p:txBody>
      </p:sp>
      <p:sp>
        <p:nvSpPr>
          <p:cNvPr id="28" name="TextBox 27"/>
          <p:cNvSpPr txBox="1"/>
          <p:nvPr/>
        </p:nvSpPr>
        <p:spPr>
          <a:xfrm>
            <a:off x="7543800" y="759023"/>
            <a:ext cx="1043876"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Size=4*3</a:t>
            </a:r>
          </a:p>
        </p:txBody>
      </p:sp>
      <p:sp>
        <p:nvSpPr>
          <p:cNvPr id="29" name="TextBox 28"/>
          <p:cNvSpPr txBox="1"/>
          <p:nvPr/>
        </p:nvSpPr>
        <p:spPr>
          <a:xfrm>
            <a:off x="7681009" y="1779865"/>
            <a:ext cx="816249" cy="307777"/>
          </a:xfrm>
          <a:prstGeom prst="rect">
            <a:avLst/>
          </a:prstGeom>
          <a:noFill/>
        </p:spPr>
        <p:txBody>
          <a:bodyPr wrap="none" rtlCol="0">
            <a:spAutoFit/>
          </a:bodyPr>
          <a:lstStyle/>
          <a:p>
            <a:r>
              <a:rPr lang="en-US" sz="1400" b="1">
                <a:effectLst>
                  <a:outerShdw blurRad="38100" dist="38100" dir="2700000" algn="tl">
                    <a:srgbClr val="000000">
                      <a:alpha val="43137"/>
                    </a:srgbClr>
                  </a:outerShdw>
                </a:effectLst>
              </a:rPr>
              <a:t>Size=4</a:t>
            </a:r>
          </a:p>
        </p:txBody>
      </p:sp>
      <p:pic>
        <p:nvPicPr>
          <p:cNvPr id="31" name="Picture 30"/>
          <p:cNvPicPr>
            <a:picLocks noChangeAspect="1"/>
          </p:cNvPicPr>
          <p:nvPr/>
        </p:nvPicPr>
        <p:blipFill>
          <a:blip r:embed="rId3"/>
          <a:stretch>
            <a:fillRect/>
          </a:stretch>
        </p:blipFill>
        <p:spPr>
          <a:xfrm>
            <a:off x="4648200" y="1352550"/>
            <a:ext cx="2131709" cy="1314450"/>
          </a:xfrm>
          <a:prstGeom prst="rect">
            <a:avLst/>
          </a:prstGeom>
        </p:spPr>
      </p:pic>
      <p:sp>
        <p:nvSpPr>
          <p:cNvPr id="30" name="Slide Number Placeholder 3">
            <a:extLst>
              <a:ext uri="{FF2B5EF4-FFF2-40B4-BE49-F238E27FC236}">
                <a16:creationId xmlns:a16="http://schemas.microsoft.com/office/drawing/2014/main" id="{BFBA6160-9911-4A93-BDE9-5B7B8008DB5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64</a:t>
            </a:fld>
            <a:endParaRPr lang="en-US">
              <a:solidFill>
                <a:srgbClr val="000099"/>
              </a:solidFill>
            </a:endParaRPr>
          </a:p>
        </p:txBody>
      </p:sp>
    </p:spTree>
    <p:extLst>
      <p:ext uri="{BB962C8B-B14F-4D97-AF65-F5344CB8AC3E}">
        <p14:creationId xmlns:p14="http://schemas.microsoft.com/office/powerpoint/2010/main" val="2507955851"/>
      </p:ext>
    </p:extLst>
  </p:cSld>
  <p:clrMapOvr>
    <a:masterClrMapping/>
  </p:clrMapOvr>
  <p:transition>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21 : Looping in Array</a:t>
            </a:r>
            <a:endParaRPr lang="en-US" dirty="0"/>
          </a:p>
        </p:txBody>
      </p:sp>
      <p:sp>
        <p:nvSpPr>
          <p:cNvPr id="3" name="Content Placeholder 2"/>
          <p:cNvSpPr>
            <a:spLocks noGrp="1"/>
          </p:cNvSpPr>
          <p:nvPr>
            <p:ph idx="1"/>
          </p:nvPr>
        </p:nvSpPr>
        <p:spPr>
          <a:xfrm>
            <a:off x="609600" y="1706808"/>
            <a:ext cx="8410576" cy="4998792"/>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a:t>
            </a: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nEmp</a:t>
            </a:r>
            <a:r>
              <a:rPr lang="en-US" sz="1400">
                <a:solidFill>
                  <a:srgbClr val="000000"/>
                </a:solidFill>
                <a:latin typeface="Consolas" panose="020B0609020204030204" pitchFamily="49" charset="0"/>
              </a:rPr>
              <a:t> = 6;</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eSal</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nEmp</a:t>
            </a:r>
            <a:r>
              <a:rPr lang="en-US" sz="1400">
                <a:solidFill>
                  <a:srgbClr val="000000"/>
                </a:solidFill>
                <a:latin typeface="Consolas" panose="020B0609020204030204" pitchFamily="49" charset="0"/>
              </a:rPr>
              <a:t>], sum=0;</a:t>
            </a:r>
          </a:p>
          <a:p>
            <a:pPr>
              <a:spcBef>
                <a:spcPts val="0"/>
              </a:spcBef>
              <a:buClr>
                <a:srgbClr val="008000"/>
              </a:buClr>
              <a:buSzPct val="100000"/>
              <a:buFont typeface="+mj-lt"/>
              <a:buAutoNum type="arabicPeriod"/>
            </a:pPr>
            <a:endParaRPr lang="nn-NO" sz="1400">
              <a:solidFill>
                <a:srgbClr val="0000FF"/>
              </a:solidFill>
              <a:latin typeface="Consolas" panose="020B0609020204030204" pitchFamily="49" charset="0"/>
            </a:endParaRP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nEmp;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"Enter the salary of Employee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+ 1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cin</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eSal</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endParaRPr lang="nn-NO" sz="1400">
              <a:solidFill>
                <a:srgbClr val="0000FF"/>
              </a:solidFill>
              <a:latin typeface="Consolas" panose="020B0609020204030204" pitchFamily="49" charset="0"/>
            </a:endParaRP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nEmp;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sum += </a:t>
            </a:r>
            <a:r>
              <a:rPr lang="en-US" sz="1400" err="1">
                <a:solidFill>
                  <a:srgbClr val="000000"/>
                </a:solidFill>
                <a:latin typeface="Consolas" panose="020B0609020204030204" pitchFamily="49" charset="0"/>
              </a:rPr>
              <a:t>eSal</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sum of all salaries is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sum;</a:t>
            </a:r>
          </a:p>
          <a:p>
            <a:pPr>
              <a:spcBef>
                <a:spcPts val="0"/>
              </a:spcBef>
              <a:buClr>
                <a:srgbClr val="008000"/>
              </a:buClr>
              <a:buSzPct val="100000"/>
              <a:buFont typeface="+mj-lt"/>
              <a:buAutoNum type="arabicPeriod"/>
            </a:pPr>
            <a:endParaRPr lang="en-US" sz="1400">
              <a:solidFill>
                <a:srgbClr val="0000FF"/>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4" name="Picture 3"/>
          <p:cNvPicPr>
            <a:picLocks noChangeAspect="1"/>
          </p:cNvPicPr>
          <p:nvPr/>
        </p:nvPicPr>
        <p:blipFill>
          <a:blip r:embed="rId2"/>
          <a:stretch>
            <a:fillRect/>
          </a:stretch>
        </p:blipFill>
        <p:spPr>
          <a:xfrm>
            <a:off x="5486400" y="1292746"/>
            <a:ext cx="3400425" cy="1390650"/>
          </a:xfrm>
          <a:prstGeom prst="rect">
            <a:avLst/>
          </a:prstGeom>
        </p:spPr>
      </p:pic>
      <p:sp>
        <p:nvSpPr>
          <p:cNvPr id="5" name="Slide Number Placeholder 3">
            <a:extLst>
              <a:ext uri="{FF2B5EF4-FFF2-40B4-BE49-F238E27FC236}">
                <a16:creationId xmlns:a16="http://schemas.microsoft.com/office/drawing/2014/main" id="{54AD86B3-3B7B-4BFF-B038-88894573C5B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65</a:t>
            </a:fld>
            <a:endParaRPr lang="en-US">
              <a:solidFill>
                <a:srgbClr val="000099"/>
              </a:solidFill>
            </a:endParaRPr>
          </a:p>
        </p:txBody>
      </p:sp>
    </p:spTree>
    <p:extLst>
      <p:ext uri="{BB962C8B-B14F-4D97-AF65-F5344CB8AC3E}">
        <p14:creationId xmlns:p14="http://schemas.microsoft.com/office/powerpoint/2010/main" val="2793234712"/>
      </p:ext>
    </p:extLst>
  </p:cSld>
  <p:clrMapOvr>
    <a:masterClrMapping/>
  </p:clrMapOvr>
  <p:transition>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21 : Looping in Array</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4"/>
            </a:pP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nEmp</a:t>
            </a:r>
            <a:r>
              <a:rPr lang="en-US" sz="1400">
                <a:solidFill>
                  <a:srgbClr val="000000"/>
                </a:solidFill>
                <a:latin typeface="Consolas" panose="020B0609020204030204" pitchFamily="49" charset="0"/>
              </a:rPr>
              <a:t> = 6;</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eSal</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nEmp</a:t>
            </a:r>
            <a:r>
              <a:rPr lang="en-US" sz="1400">
                <a:solidFill>
                  <a:srgbClr val="000000"/>
                </a:solidFill>
                <a:latin typeface="Consolas" panose="020B0609020204030204" pitchFamily="49" charset="0"/>
              </a:rPr>
              <a:t>], sum=0;</a:t>
            </a:r>
          </a:p>
          <a:p>
            <a:pPr lvl="0">
              <a:spcBef>
                <a:spcPts val="0"/>
              </a:spcBef>
              <a:buClr>
                <a:srgbClr val="008000"/>
              </a:buClr>
              <a:buSzPct val="100000"/>
              <a:buFont typeface="+mj-lt"/>
              <a:buAutoNum type="arabicPeriod" startAt="6"/>
            </a:pP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nEmp; i++) {</a:t>
            </a:r>
          </a:p>
          <a:p>
            <a:pPr lvl="0">
              <a:spcBef>
                <a:spcPts val="0"/>
              </a:spcBef>
              <a:buClr>
                <a:srgbClr val="008000"/>
              </a:buClr>
              <a:buSzPct val="100000"/>
              <a:buFont typeface="+mj-lt"/>
              <a:buAutoNum type="arabicPeriod" startAt="6"/>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"Enter the salary of Employee "</a:t>
            </a:r>
            <a:r>
              <a:rPr lang="en-US" sz="140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6"/>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+ 1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 "</a:t>
            </a:r>
            <a:r>
              <a:rPr lang="en-US" sz="140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6"/>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cin</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eSal</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lvl="0">
              <a:spcBef>
                <a:spcPts val="0"/>
              </a:spcBef>
              <a:buClr>
                <a:srgbClr val="008000"/>
              </a:buClr>
              <a:buSzPct val="100000"/>
              <a:buFont typeface="+mj-lt"/>
              <a:buAutoNum type="arabicPeriod" startAt="6"/>
            </a:pPr>
            <a:r>
              <a:rPr lang="en-US" sz="1400">
                <a:solidFill>
                  <a:srgbClr val="000000"/>
                </a:solidFill>
                <a:latin typeface="Consolas" panose="020B0609020204030204" pitchFamily="49" charset="0"/>
              </a:rPr>
              <a:t>  }</a:t>
            </a:r>
            <a:endParaRPr lang="en-US" sz="1400" b="1">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2554" y="3200400"/>
            <a:ext cx="8358892" cy="3352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4 defines a constant integer </a:t>
            </a:r>
            <a:r>
              <a:rPr lang="en-US" sz="1400" b="1" err="1">
                <a:solidFill>
                  <a:srgbClr val="000000"/>
                </a:solidFill>
                <a:latin typeface="Consolas" panose="020B0609020204030204" pitchFamily="49" charset="0"/>
              </a:rPr>
              <a:t>nEmp</a:t>
            </a:r>
            <a:r>
              <a:rPr lang="en-US" sz="1400">
                <a:solidFill>
                  <a:srgbClr val="000000"/>
                </a:solidFill>
                <a:latin typeface="Consolas" panose="020B0609020204030204" pitchFamily="49" charset="0"/>
              </a:rPr>
              <a:t> </a:t>
            </a:r>
            <a:r>
              <a:rPr lang="en-US" sz="1400"/>
              <a:t>of a value 6. Then line 5 uses this constant integer to set the size of the array of integers </a:t>
            </a:r>
            <a:r>
              <a:rPr lang="en-US" sz="1400" b="1" err="1">
                <a:solidFill>
                  <a:srgbClr val="000000"/>
                </a:solidFill>
                <a:latin typeface="Consolas" panose="020B0609020204030204" pitchFamily="49" charset="0"/>
              </a:rPr>
              <a:t>eSal</a:t>
            </a:r>
            <a:r>
              <a:rPr lang="en-US" sz="1400"/>
              <a:t>. </a:t>
            </a:r>
          </a:p>
          <a:p>
            <a:pPr algn="just">
              <a:lnSpc>
                <a:spcPct val="110000"/>
              </a:lnSpc>
              <a:spcBef>
                <a:spcPts val="0"/>
              </a:spcBef>
            </a:pPr>
            <a:r>
              <a:rPr lang="en-US" sz="1400"/>
              <a:t>When defining an array, the number of values in the array must be either a value or a constant integer. It can not be a variable because the size of the array should be predefined and can not be changed during the running of the program.</a:t>
            </a:r>
          </a:p>
          <a:p>
            <a:pPr algn="just">
              <a:lnSpc>
                <a:spcPct val="110000"/>
              </a:lnSpc>
              <a:spcBef>
                <a:spcPts val="0"/>
              </a:spcBef>
            </a:pPr>
            <a:r>
              <a:rPr lang="en-US" sz="1400"/>
              <a:t>If line 4 defines </a:t>
            </a:r>
            <a:r>
              <a:rPr lang="en-US" sz="1400" b="1" err="1">
                <a:solidFill>
                  <a:srgbClr val="000000"/>
                </a:solidFill>
                <a:latin typeface="Consolas" panose="020B0609020204030204" pitchFamily="49" charset="0"/>
              </a:rPr>
              <a:t>nEmp</a:t>
            </a:r>
            <a:r>
              <a:rPr lang="en-US" sz="1400">
                <a:solidFill>
                  <a:srgbClr val="000000"/>
                </a:solidFill>
                <a:latin typeface="Consolas" panose="020B0609020204030204" pitchFamily="49" charset="0"/>
              </a:rPr>
              <a:t> </a:t>
            </a:r>
            <a:r>
              <a:rPr lang="en-US" sz="1400"/>
              <a:t>as a variable, the compiler shows an error “</a:t>
            </a:r>
            <a:r>
              <a:rPr lang="en-US" sz="1400" b="1">
                <a:solidFill>
                  <a:srgbClr val="000000"/>
                </a:solidFill>
                <a:latin typeface="Consolas" panose="020B0609020204030204" pitchFamily="49" charset="0"/>
              </a:rPr>
              <a:t>expression must have a constant value</a:t>
            </a:r>
            <a:r>
              <a:rPr lang="en-US" sz="1400"/>
              <a:t>” in line 5.</a:t>
            </a:r>
          </a:p>
          <a:p>
            <a:pPr algn="just">
              <a:lnSpc>
                <a:spcPct val="110000"/>
              </a:lnSpc>
              <a:spcBef>
                <a:spcPts val="0"/>
              </a:spcBef>
            </a:pPr>
            <a:endParaRPr lang="en-US" sz="1400"/>
          </a:p>
          <a:p>
            <a:pPr algn="just">
              <a:lnSpc>
                <a:spcPct val="110000"/>
              </a:lnSpc>
              <a:spcBef>
                <a:spcPts val="0"/>
              </a:spcBef>
            </a:pPr>
            <a:r>
              <a:rPr lang="en-US" sz="1400"/>
              <a:t>The for loop in line 5 iterates on all the elements of the array, starting by the element at index zero (0), and ending by the element at index (nEmp-1). The number of iterations of this for loop is 6 iterations. At each iteration, the statements in lines 7, 8 and 9 get a value from the user and set this value to the iterated element in the array. </a:t>
            </a:r>
          </a:p>
          <a:p>
            <a:pPr algn="just">
              <a:lnSpc>
                <a:spcPct val="110000"/>
              </a:lnSpc>
              <a:spcBef>
                <a:spcPts val="0"/>
              </a:spcBef>
            </a:pPr>
            <a:r>
              <a:rPr lang="en-US" sz="1400"/>
              <a:t>The for loop in line 11 iterates on all the elements. At each iteration, the statement in line 12 gets a value from the iterated element in the array and add it to the sum value.</a:t>
            </a:r>
          </a:p>
          <a:p>
            <a:pPr algn="just">
              <a:lnSpc>
                <a:spcPct val="110000"/>
              </a:lnSpc>
              <a:spcBef>
                <a:spcPts val="0"/>
              </a:spcBef>
            </a:pPr>
            <a:endParaRPr lang="en-US" sz="1400"/>
          </a:p>
        </p:txBody>
      </p:sp>
      <p:pic>
        <p:nvPicPr>
          <p:cNvPr id="30" name="Picture 29"/>
          <p:cNvPicPr>
            <a:picLocks noChangeAspect="1"/>
          </p:cNvPicPr>
          <p:nvPr/>
        </p:nvPicPr>
        <p:blipFill>
          <a:blip r:embed="rId3"/>
          <a:stretch>
            <a:fillRect/>
          </a:stretch>
        </p:blipFill>
        <p:spPr>
          <a:xfrm>
            <a:off x="5486400" y="1292746"/>
            <a:ext cx="3400425" cy="1390650"/>
          </a:xfrm>
          <a:prstGeom prst="rect">
            <a:avLst/>
          </a:prstGeom>
        </p:spPr>
      </p:pic>
      <p:sp>
        <p:nvSpPr>
          <p:cNvPr id="8" name="Slide Number Placeholder 3">
            <a:extLst>
              <a:ext uri="{FF2B5EF4-FFF2-40B4-BE49-F238E27FC236}">
                <a16:creationId xmlns:a16="http://schemas.microsoft.com/office/drawing/2014/main" id="{224FCBD5-3CA1-4FD7-BA31-3206D56845A6}"/>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66</a:t>
            </a:fld>
            <a:endParaRPr lang="en-US">
              <a:solidFill>
                <a:srgbClr val="000099"/>
              </a:solidFill>
            </a:endParaRPr>
          </a:p>
        </p:txBody>
      </p:sp>
    </p:spTree>
    <p:extLst>
      <p:ext uri="{BB962C8B-B14F-4D97-AF65-F5344CB8AC3E}">
        <p14:creationId xmlns:p14="http://schemas.microsoft.com/office/powerpoint/2010/main" val="3392570890"/>
      </p:ext>
    </p:extLst>
  </p:cSld>
  <p:clrMapOvr>
    <a:masterClrMapping/>
  </p:clrMapOvr>
  <p:transition>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22 : Array Size Constant</a:t>
            </a:r>
            <a:endParaRPr lang="en-US" dirty="0"/>
          </a:p>
        </p:txBody>
      </p:sp>
      <p:sp>
        <p:nvSpPr>
          <p:cNvPr id="3" name="Content Placeholder 2"/>
          <p:cNvSpPr>
            <a:spLocks noGrp="1"/>
          </p:cNvSpPr>
          <p:nvPr>
            <p:ph idx="1"/>
          </p:nvPr>
        </p:nvSpPr>
        <p:spPr>
          <a:xfrm>
            <a:off x="609600" y="1706808"/>
            <a:ext cx="8410576" cy="4998792"/>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 = 10;</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age[s] = {13, 10, 20, 21, 31, 25, 14};</a:t>
            </a:r>
          </a:p>
          <a:p>
            <a:pPr>
              <a:spcBef>
                <a:spcPts val="0"/>
              </a:spcBef>
              <a:buClr>
                <a:srgbClr val="008000"/>
              </a:buClr>
              <a:buSzPct val="100000"/>
              <a:buFont typeface="+mj-lt"/>
              <a:buAutoNum type="arabicPeriod"/>
            </a:pPr>
            <a:endParaRPr lang="en-US" sz="1400">
              <a:solidFill>
                <a:srgbClr val="008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8000"/>
                </a:solidFill>
                <a:latin typeface="Consolas" panose="020B0609020204030204" pitchFamily="49" charset="0"/>
              </a:rPr>
              <a:t>  //print array in correct order</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s;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age[</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endParaRPr lang="en-US" sz="1400">
              <a:solidFill>
                <a:srgbClr val="008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8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r>
              <a:rPr lang="en-US" sz="1400">
                <a:solidFill>
                  <a:srgbClr val="008000"/>
                </a:solidFill>
                <a:latin typeface="Consolas" panose="020B0609020204030204" pitchFamily="49" charset="0"/>
              </a:rPr>
              <a:t>   </a:t>
            </a:r>
          </a:p>
          <a:p>
            <a:pPr>
              <a:spcBef>
                <a:spcPts val="0"/>
              </a:spcBef>
              <a:buClr>
                <a:srgbClr val="008000"/>
              </a:buClr>
              <a:buSzPct val="100000"/>
              <a:buFont typeface="+mj-lt"/>
              <a:buAutoNum type="arabicPeriod"/>
            </a:pPr>
            <a:endParaRPr lang="en-US" sz="1400">
              <a:solidFill>
                <a:srgbClr val="008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8000"/>
                </a:solidFill>
                <a:latin typeface="Consolas" panose="020B0609020204030204" pitchFamily="49" charset="0"/>
              </a:rPr>
              <a:t>//print array in reverse order</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s-1; i &gt;= 0;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age[</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endParaRPr lang="en-US" sz="1400">
              <a:solidFill>
                <a:srgbClr val="0000FF"/>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5562600" y="1314450"/>
            <a:ext cx="3448050" cy="742950"/>
          </a:xfrm>
          <a:prstGeom prst="rect">
            <a:avLst/>
          </a:prstGeom>
        </p:spPr>
      </p:pic>
      <p:sp>
        <p:nvSpPr>
          <p:cNvPr id="5" name="Slide Number Placeholder 3">
            <a:extLst>
              <a:ext uri="{FF2B5EF4-FFF2-40B4-BE49-F238E27FC236}">
                <a16:creationId xmlns:a16="http://schemas.microsoft.com/office/drawing/2014/main" id="{F1FBB00A-6B55-4141-9ADB-0D8F0B75CFC4}"/>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67</a:t>
            </a:fld>
            <a:endParaRPr lang="en-US">
              <a:solidFill>
                <a:srgbClr val="000099"/>
              </a:solidFill>
            </a:endParaRPr>
          </a:p>
        </p:txBody>
      </p:sp>
    </p:spTree>
    <p:extLst>
      <p:ext uri="{BB962C8B-B14F-4D97-AF65-F5344CB8AC3E}">
        <p14:creationId xmlns:p14="http://schemas.microsoft.com/office/powerpoint/2010/main" val="2463993969"/>
      </p:ext>
    </p:extLst>
  </p:cSld>
  <p:clrMapOvr>
    <a:masterClrMapping/>
  </p:clrMapOvr>
  <p:transition>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22 : Array Size Constant</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4"/>
            </a:pP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 = 10;</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age[s] = {13, 10, 20, 21, 31, 25, 14};</a:t>
            </a:r>
            <a:endParaRPr lang="en-US" sz="1400" b="1">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2290557"/>
            <a:ext cx="8358892" cy="40386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5 defines a constant integer </a:t>
            </a:r>
            <a:r>
              <a:rPr lang="en-US" sz="1400" b="1">
                <a:solidFill>
                  <a:srgbClr val="000000"/>
                </a:solidFill>
                <a:latin typeface="Consolas" panose="020B0609020204030204" pitchFamily="49" charset="0"/>
              </a:rPr>
              <a:t>6</a:t>
            </a:r>
            <a:r>
              <a:rPr lang="en-US" sz="1400">
                <a:solidFill>
                  <a:srgbClr val="000000"/>
                </a:solidFill>
                <a:latin typeface="Consolas" panose="020B0609020204030204" pitchFamily="49" charset="0"/>
              </a:rPr>
              <a:t> </a:t>
            </a:r>
            <a:r>
              <a:rPr lang="en-US" sz="1400"/>
              <a:t>of a value 10. Then line 6 uses this constant integer to set the size of the array of integers </a:t>
            </a:r>
            <a:r>
              <a:rPr lang="en-US" sz="1400" b="1">
                <a:solidFill>
                  <a:srgbClr val="000000"/>
                </a:solidFill>
                <a:latin typeface="Consolas" panose="020B0609020204030204" pitchFamily="49" charset="0"/>
              </a:rPr>
              <a:t>age</a:t>
            </a:r>
            <a:r>
              <a:rPr lang="en-US" sz="1400"/>
              <a:t>. </a:t>
            </a:r>
          </a:p>
          <a:p>
            <a:pPr algn="just">
              <a:lnSpc>
                <a:spcPct val="110000"/>
              </a:lnSpc>
              <a:spcBef>
                <a:spcPts val="0"/>
              </a:spcBef>
            </a:pPr>
            <a:r>
              <a:rPr lang="en-US" sz="1400"/>
              <a:t>Line 6 defines and initializes the array </a:t>
            </a:r>
            <a:r>
              <a:rPr lang="en-US" sz="1400" b="1">
                <a:solidFill>
                  <a:srgbClr val="000000"/>
                </a:solidFill>
                <a:latin typeface="Consolas" panose="020B0609020204030204" pitchFamily="49" charset="0"/>
              </a:rPr>
              <a:t>age</a:t>
            </a:r>
            <a:r>
              <a:rPr lang="en-US" sz="1400"/>
              <a:t>. The initialization list in line 6 is a series of values separated by commas and between curly brackets. These values are stored in the array elements in the order they appear in the list.</a:t>
            </a:r>
          </a:p>
          <a:p>
            <a:pPr algn="just">
              <a:lnSpc>
                <a:spcPct val="110000"/>
              </a:lnSpc>
              <a:spcBef>
                <a:spcPts val="0"/>
              </a:spcBef>
            </a:pPr>
            <a:r>
              <a:rPr lang="en-US" sz="1400"/>
              <a:t>The array in line 6 reserve in the memory 10 places, and so C++ expects to be initialized by 10 elements. Three cases are expected here:</a:t>
            </a:r>
          </a:p>
          <a:p>
            <a:pPr lvl="1" algn="just">
              <a:lnSpc>
                <a:spcPct val="110000"/>
              </a:lnSpc>
              <a:spcBef>
                <a:spcPts val="0"/>
              </a:spcBef>
            </a:pPr>
            <a:r>
              <a:rPr lang="en-US" sz="1400"/>
              <a:t>If the list includes exactly 10 elements, then the 10 elements are places in the 10 places of the array.</a:t>
            </a:r>
          </a:p>
          <a:p>
            <a:pPr lvl="1" algn="just">
              <a:lnSpc>
                <a:spcPct val="110000"/>
              </a:lnSpc>
              <a:spcBef>
                <a:spcPts val="0"/>
              </a:spcBef>
            </a:pPr>
            <a:r>
              <a:rPr lang="en-US" sz="1400"/>
              <a:t>If the list includes less number of elements as the statement of line 6 that includes 7 elements only, then C++ completes the list in the array by zero values.</a:t>
            </a:r>
          </a:p>
          <a:p>
            <a:pPr marL="457200" lvl="1" indent="0" algn="just">
              <a:lnSpc>
                <a:spcPct val="110000"/>
              </a:lnSpc>
              <a:spcBef>
                <a:spcPts val="0"/>
              </a:spcBef>
              <a:buNone/>
            </a:pPr>
            <a:r>
              <a:rPr lang="en-US" sz="1400"/>
              <a:t>	</a:t>
            </a:r>
            <a:r>
              <a:rPr lang="en-US" sz="1400" b="1">
                <a:solidFill>
                  <a:srgbClr val="000000"/>
                </a:solidFill>
                <a:latin typeface="Consolas" panose="020B0609020204030204" pitchFamily="49" charset="0"/>
              </a:rPr>
              <a:t>{13, 10, 20, 21, 31, 25, 14, 0, 0, 0}</a:t>
            </a:r>
          </a:p>
          <a:p>
            <a:pPr lvl="1" algn="just">
              <a:lnSpc>
                <a:spcPct val="110000"/>
              </a:lnSpc>
              <a:spcBef>
                <a:spcPts val="0"/>
              </a:spcBef>
            </a:pPr>
            <a:r>
              <a:rPr lang="en-US" sz="1400"/>
              <a:t>If the list includes more number of elements, a compile time error appears “</a:t>
            </a:r>
            <a:r>
              <a:rPr lang="en-US" sz="1400" b="1">
                <a:solidFill>
                  <a:srgbClr val="000000"/>
                </a:solidFill>
                <a:latin typeface="Consolas" panose="020B0609020204030204" pitchFamily="49" charset="0"/>
              </a:rPr>
              <a:t>too many initializer values</a:t>
            </a:r>
            <a:r>
              <a:rPr lang="en-US" sz="1400"/>
              <a:t>”.</a:t>
            </a:r>
          </a:p>
          <a:p>
            <a:pPr algn="just">
              <a:lnSpc>
                <a:spcPct val="110000"/>
              </a:lnSpc>
              <a:spcBef>
                <a:spcPts val="0"/>
              </a:spcBef>
            </a:pPr>
            <a:r>
              <a:rPr lang="en-US" sz="1400"/>
              <a:t>The array can be defined and initialized without setting its size, C++ will reserve a number of places in the memory exactly according the number of values in the list.</a:t>
            </a:r>
          </a:p>
          <a:p>
            <a:pPr marL="0" indent="0" algn="just">
              <a:lnSpc>
                <a:spcPct val="110000"/>
              </a:lnSpc>
              <a:spcBef>
                <a:spcPts val="0"/>
              </a:spcBef>
              <a:buNone/>
            </a:pPr>
            <a:r>
              <a:rPr lang="en-US" sz="1400">
                <a:solidFill>
                  <a:srgbClr val="0000FF"/>
                </a:solidFill>
                <a:latin typeface="Consolas" panose="020B0609020204030204" pitchFamily="49" charset="0"/>
              </a:rPr>
              <a:t>	</a:t>
            </a:r>
            <a:r>
              <a:rPr lang="en-US" sz="1400" b="1">
                <a:solidFill>
                  <a:srgbClr val="0000FF"/>
                </a:solidFill>
                <a:latin typeface="Consolas" panose="020B0609020204030204" pitchFamily="49" charset="0"/>
              </a:rPr>
              <a:t>int</a:t>
            </a:r>
            <a:r>
              <a:rPr lang="en-US" sz="1400" b="1">
                <a:solidFill>
                  <a:srgbClr val="000000"/>
                </a:solidFill>
                <a:latin typeface="Consolas" panose="020B0609020204030204" pitchFamily="49" charset="0"/>
              </a:rPr>
              <a:t> age[] = {13, 10, 20, 21, 31, 25, 14};</a:t>
            </a:r>
            <a:endParaRPr lang="en-US" sz="1400" b="1"/>
          </a:p>
        </p:txBody>
      </p:sp>
      <p:pic>
        <p:nvPicPr>
          <p:cNvPr id="8" name="Picture 7"/>
          <p:cNvPicPr>
            <a:picLocks noChangeAspect="1"/>
          </p:cNvPicPr>
          <p:nvPr/>
        </p:nvPicPr>
        <p:blipFill>
          <a:blip r:embed="rId3"/>
          <a:stretch>
            <a:fillRect/>
          </a:stretch>
        </p:blipFill>
        <p:spPr>
          <a:xfrm>
            <a:off x="5562600" y="1314450"/>
            <a:ext cx="3448050" cy="742950"/>
          </a:xfrm>
          <a:prstGeom prst="rect">
            <a:avLst/>
          </a:prstGeom>
        </p:spPr>
      </p:pic>
      <p:sp>
        <p:nvSpPr>
          <p:cNvPr id="9" name="Slide Number Placeholder 3">
            <a:extLst>
              <a:ext uri="{FF2B5EF4-FFF2-40B4-BE49-F238E27FC236}">
                <a16:creationId xmlns:a16="http://schemas.microsoft.com/office/drawing/2014/main" id="{AFA6C313-2DA6-42FB-B268-91109EB2E82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68</a:t>
            </a:fld>
            <a:endParaRPr lang="en-US">
              <a:solidFill>
                <a:srgbClr val="000099"/>
              </a:solidFill>
            </a:endParaRPr>
          </a:p>
        </p:txBody>
      </p:sp>
    </p:spTree>
    <p:extLst>
      <p:ext uri="{BB962C8B-B14F-4D97-AF65-F5344CB8AC3E}">
        <p14:creationId xmlns:p14="http://schemas.microsoft.com/office/powerpoint/2010/main" val="3273332040"/>
      </p:ext>
    </p:extLst>
  </p:cSld>
  <p:clrMapOvr>
    <a:masterClrMapping/>
  </p:clrMapOvr>
  <p:transition>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22 : Array Size Constant</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7"/>
            </a:pP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s; 	i++)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age[</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2"/>
            </a:pP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s-1; 	i &gt;= 0; 	i--)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age[</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3200399"/>
            <a:ext cx="8358892" cy="31287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7 iterates through elements of the array, starting from the first of index 0 to the last element of index 9. As shown in the output, the array includes the 7 values used in the initialization list, while the rest of the elements in the array are initialized by zero.</a:t>
            </a:r>
          </a:p>
          <a:p>
            <a:pPr marL="457200" lvl="1" indent="0" algn="just">
              <a:lnSpc>
                <a:spcPct val="110000"/>
              </a:lnSpc>
              <a:spcBef>
                <a:spcPts val="0"/>
              </a:spcBef>
              <a:buNone/>
            </a:pPr>
            <a:r>
              <a:rPr lang="en-US" sz="1400"/>
              <a:t>	</a:t>
            </a:r>
            <a:r>
              <a:rPr lang="en-US" sz="1400" b="1">
                <a:solidFill>
                  <a:srgbClr val="000000"/>
                </a:solidFill>
                <a:latin typeface="Consolas" panose="020B0609020204030204" pitchFamily="49" charset="0"/>
              </a:rPr>
              <a:t>{13, 10, 20, 21, 31, 25, 14, 0, 0, 0}</a:t>
            </a:r>
          </a:p>
          <a:p>
            <a:pPr algn="just">
              <a:lnSpc>
                <a:spcPct val="110000"/>
              </a:lnSpc>
              <a:spcBef>
                <a:spcPts val="0"/>
              </a:spcBef>
            </a:pPr>
            <a:endParaRPr lang="en-US" sz="1400"/>
          </a:p>
          <a:p>
            <a:pPr algn="just">
              <a:lnSpc>
                <a:spcPct val="110000"/>
              </a:lnSpc>
              <a:spcBef>
                <a:spcPts val="0"/>
              </a:spcBef>
            </a:pPr>
            <a:r>
              <a:rPr lang="en-US" sz="1400"/>
              <a:t>Lines 12 iterates through elements of the array in a reverse order, starting from the last of element in the array of index 9 (s-1) to the first element of index 0. As shown in the output:</a:t>
            </a:r>
          </a:p>
          <a:p>
            <a:pPr marL="457200" lvl="1" indent="0" algn="just">
              <a:lnSpc>
                <a:spcPct val="110000"/>
              </a:lnSpc>
              <a:spcBef>
                <a:spcPts val="0"/>
              </a:spcBef>
              <a:buNone/>
            </a:pPr>
            <a:r>
              <a:rPr lang="en-US" sz="1400"/>
              <a:t>	</a:t>
            </a:r>
            <a:r>
              <a:rPr lang="en-US" sz="1400" b="1">
                <a:solidFill>
                  <a:srgbClr val="000000"/>
                </a:solidFill>
                <a:latin typeface="Consolas" panose="020B0609020204030204" pitchFamily="49" charset="0"/>
              </a:rPr>
              <a:t>{0, 0, 0, 14, 25, 31, 21, 20, 10, 13}</a:t>
            </a:r>
          </a:p>
          <a:p>
            <a:pPr marL="0" indent="0" algn="just">
              <a:lnSpc>
                <a:spcPct val="110000"/>
              </a:lnSpc>
              <a:spcBef>
                <a:spcPts val="0"/>
              </a:spcBef>
              <a:buNone/>
            </a:pPr>
            <a:endParaRPr lang="en-US" sz="1400" b="1"/>
          </a:p>
          <a:p>
            <a:pPr algn="just">
              <a:lnSpc>
                <a:spcPct val="110000"/>
              </a:lnSpc>
              <a:spcBef>
                <a:spcPts val="0"/>
              </a:spcBef>
            </a:pPr>
            <a:r>
              <a:rPr lang="en-US" sz="1400"/>
              <a:t>It is important to remember that in C++, the values of the elements in the array are initialized to zero if the array is not initialized.</a:t>
            </a:r>
            <a:endParaRPr lang="en-US" sz="1400" b="1">
              <a:solidFill>
                <a:srgbClr val="000000"/>
              </a:solidFill>
              <a:latin typeface="Consolas" panose="020B0609020204030204" pitchFamily="49" charset="0"/>
            </a:endParaRPr>
          </a:p>
          <a:p>
            <a:pPr marL="0" indent="0" algn="just">
              <a:lnSpc>
                <a:spcPct val="110000"/>
              </a:lnSpc>
              <a:spcBef>
                <a:spcPts val="0"/>
              </a:spcBef>
              <a:buNone/>
            </a:pPr>
            <a:endParaRPr lang="en-US" sz="1400" b="1"/>
          </a:p>
          <a:p>
            <a:pPr marL="0" indent="0" algn="just">
              <a:lnSpc>
                <a:spcPct val="110000"/>
              </a:lnSpc>
              <a:spcBef>
                <a:spcPts val="0"/>
              </a:spcBef>
              <a:buNone/>
            </a:pPr>
            <a:endParaRPr lang="en-US" sz="1400" b="1"/>
          </a:p>
        </p:txBody>
      </p:sp>
      <p:pic>
        <p:nvPicPr>
          <p:cNvPr id="8" name="Picture 7"/>
          <p:cNvPicPr>
            <a:picLocks noChangeAspect="1"/>
          </p:cNvPicPr>
          <p:nvPr/>
        </p:nvPicPr>
        <p:blipFill>
          <a:blip r:embed="rId3"/>
          <a:stretch>
            <a:fillRect/>
          </a:stretch>
        </p:blipFill>
        <p:spPr>
          <a:xfrm>
            <a:off x="2667000" y="2252755"/>
            <a:ext cx="3448050" cy="742950"/>
          </a:xfrm>
          <a:prstGeom prst="rect">
            <a:avLst/>
          </a:prstGeom>
        </p:spPr>
      </p:pic>
      <p:sp>
        <p:nvSpPr>
          <p:cNvPr id="9" name="Slide Number Placeholder 3">
            <a:extLst>
              <a:ext uri="{FF2B5EF4-FFF2-40B4-BE49-F238E27FC236}">
                <a16:creationId xmlns:a16="http://schemas.microsoft.com/office/drawing/2014/main" id="{BE4F7C21-1F8C-4A86-AF2F-5F9A302D4FE0}"/>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69</a:t>
            </a:fld>
            <a:endParaRPr lang="en-US">
              <a:solidFill>
                <a:srgbClr val="000099"/>
              </a:solidFill>
            </a:endParaRPr>
          </a:p>
        </p:txBody>
      </p:sp>
    </p:spTree>
    <p:extLst>
      <p:ext uri="{BB962C8B-B14F-4D97-AF65-F5344CB8AC3E}">
        <p14:creationId xmlns:p14="http://schemas.microsoft.com/office/powerpoint/2010/main" val="3437617062"/>
      </p:ext>
    </p:extLst>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 far learned in C++</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81000" y="1676400"/>
            <a:ext cx="7837045" cy="4876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lgn="just">
              <a:buNone/>
            </a:pPr>
            <a:r>
              <a:rPr lang="en-US" sz="1400" b="1">
                <a:solidFill>
                  <a:srgbClr val="2B91AF"/>
                </a:solidFill>
                <a:highlight>
                  <a:srgbClr val="FFFFFF"/>
                </a:highlight>
                <a:latin typeface="Consolas" panose="020B0609020204030204" pitchFamily="49" charset="0"/>
              </a:rPr>
              <a:t>int</a:t>
            </a:r>
            <a:r>
              <a:rPr lang="en-US" sz="1400" b="1">
                <a:solidFill>
                  <a:srgbClr val="000000"/>
                </a:solidFill>
                <a:highlight>
                  <a:srgbClr val="FFFFFF"/>
                </a:highlight>
                <a:latin typeface="Consolas" panose="020B0609020204030204" pitchFamily="49" charset="0"/>
              </a:rPr>
              <a:t> x;</a:t>
            </a:r>
          </a:p>
          <a:p>
            <a:pPr lvl="1" algn="just"/>
            <a:r>
              <a:rPr lang="en-US"/>
              <a:t>This line is a variable definition, x is of a simple data type int. A place in the memory is reserved for the integer x. The data type of this variable is integer, which means that this place in the memory is prepared to save integers only. </a:t>
            </a:r>
          </a:p>
          <a:p>
            <a:pPr marL="0" indent="0">
              <a:spcBef>
                <a:spcPts val="0"/>
              </a:spcBef>
              <a:buNone/>
            </a:pPr>
            <a:r>
              <a:rPr lang="en-US" sz="1700">
                <a:solidFill>
                  <a:srgbClr val="2B91AF"/>
                </a:solidFill>
                <a:latin typeface="Consolas" panose="020B0609020204030204" pitchFamily="49" charset="0"/>
              </a:rPr>
              <a:t>	</a:t>
            </a:r>
          </a:p>
          <a:p>
            <a:pPr marL="0" indent="0">
              <a:spcBef>
                <a:spcPts val="0"/>
              </a:spcBef>
              <a:buNone/>
            </a:pPr>
            <a:r>
              <a:rPr lang="en-US" sz="1400" b="1">
                <a:solidFill>
                  <a:srgbClr val="2B91AF"/>
                </a:solidFill>
                <a:latin typeface="Consolas" panose="020B0609020204030204" pitchFamily="49" charset="0"/>
              </a:rPr>
              <a:t>	string</a:t>
            </a:r>
            <a:r>
              <a:rPr lang="en-US" sz="1400" b="1">
                <a:solidFill>
                  <a:srgbClr val="000000"/>
                </a:solidFill>
                <a:latin typeface="Consolas" panose="020B0609020204030204" pitchFamily="49" charset="0"/>
              </a:rPr>
              <a:t> str = </a:t>
            </a:r>
            <a:r>
              <a:rPr lang="en-US" sz="1400" b="1">
                <a:solidFill>
                  <a:srgbClr val="A31515"/>
                </a:solidFill>
                <a:latin typeface="Consolas" panose="020B0609020204030204" pitchFamily="49" charset="0"/>
              </a:rPr>
              <a:t>"BUE"</a:t>
            </a:r>
            <a:r>
              <a:rPr lang="en-US" sz="1400" b="1">
                <a:solidFill>
                  <a:srgbClr val="000000"/>
                </a:solidFill>
                <a:latin typeface="Consolas" panose="020B0609020204030204" pitchFamily="49" charset="0"/>
              </a:rPr>
              <a:t>; </a:t>
            </a:r>
            <a:r>
              <a:rPr lang="en-US" sz="1400" b="1">
                <a:solidFill>
                  <a:srgbClr val="008000"/>
                </a:solidFill>
                <a:latin typeface="Consolas" panose="020B0609020204030204" pitchFamily="49" charset="0"/>
              </a:rPr>
              <a:t>//string is a class, and str is object of this class.</a:t>
            </a:r>
            <a:endParaRPr lang="en-US" sz="1400" b="1">
              <a:solidFill>
                <a:srgbClr val="000000"/>
              </a:solidFill>
              <a:latin typeface="Consolas" panose="020B0609020204030204" pitchFamily="49" charset="0"/>
            </a:endParaRPr>
          </a:p>
          <a:p>
            <a:pPr marL="0" indent="0">
              <a:spcBef>
                <a:spcPts val="0"/>
              </a:spcBef>
              <a:buNone/>
            </a:pPr>
            <a:r>
              <a:rPr lang="en-US" sz="1400" b="1">
                <a:solidFill>
                  <a:srgbClr val="000000"/>
                </a:solidFill>
                <a:latin typeface="Consolas" panose="020B0609020204030204" pitchFamily="49" charset="0"/>
              </a:rPr>
              <a:t>	str.at(1); </a:t>
            </a:r>
            <a:r>
              <a:rPr lang="en-US" sz="1400" b="1">
                <a:solidFill>
                  <a:srgbClr val="008000"/>
                </a:solidFill>
                <a:latin typeface="Consolas" panose="020B0609020204030204" pitchFamily="49" charset="0"/>
              </a:rPr>
              <a:t>//function at() in the class string is applied on text "BUE". </a:t>
            </a:r>
          </a:p>
          <a:p>
            <a:pPr lvl="1" algn="just"/>
            <a:r>
              <a:rPr lang="en-US"/>
              <a:t>The datatype of the object </a:t>
            </a:r>
            <a:r>
              <a:rPr lang="en-US">
                <a:solidFill>
                  <a:srgbClr val="000000"/>
                </a:solidFill>
                <a:latin typeface="Consolas" panose="020B0609020204030204" pitchFamily="49" charset="0"/>
              </a:rPr>
              <a:t>str</a:t>
            </a:r>
            <a:r>
              <a:rPr lang="en-US"/>
              <a:t> is the class “string” in the string library. </a:t>
            </a:r>
            <a:r>
              <a:rPr lang="en-US" b="1" i="1"/>
              <a:t>A class is a complex datatype that does not contains data only, but contains functions also. </a:t>
            </a:r>
            <a:r>
              <a:rPr lang="en-US"/>
              <a:t>The class string contains a data text and contains functions to operate on the data, like </a:t>
            </a:r>
            <a:r>
              <a:rPr lang="en-US" err="1">
                <a:solidFill>
                  <a:srgbClr val="000000"/>
                </a:solidFill>
                <a:latin typeface="Consolas" panose="020B0609020204030204" pitchFamily="49" charset="0"/>
              </a:rPr>
              <a:t>substr</a:t>
            </a:r>
            <a:r>
              <a:rPr lang="en-US"/>
              <a:t>(), </a:t>
            </a:r>
            <a:r>
              <a:rPr lang="en-US">
                <a:solidFill>
                  <a:srgbClr val="000000"/>
                </a:solidFill>
                <a:latin typeface="Consolas" panose="020B0609020204030204" pitchFamily="49" charset="0"/>
              </a:rPr>
              <a:t>at</a:t>
            </a:r>
            <a:r>
              <a:rPr lang="en-US"/>
              <a:t>(), and </a:t>
            </a:r>
            <a:r>
              <a:rPr lang="en-US">
                <a:solidFill>
                  <a:srgbClr val="000000"/>
                </a:solidFill>
                <a:latin typeface="Consolas" panose="020B0609020204030204" pitchFamily="49" charset="0"/>
              </a:rPr>
              <a:t>find</a:t>
            </a:r>
            <a:r>
              <a:rPr lang="en-US"/>
              <a:t>(). Any object of type class string contains a text and the same functions in the class string. </a:t>
            </a:r>
          </a:p>
          <a:p>
            <a:pPr lvl="1" algn="just"/>
            <a:r>
              <a:rPr lang="en-US"/>
              <a:t>Characters, integer, double, float and bool variables holds only one data value, that is why called simple. While objects holds various data values like string, it contains various characters, that is why called complex. </a:t>
            </a:r>
            <a:endParaRPr lang="en-US" b="1"/>
          </a:p>
        </p:txBody>
      </p:sp>
      <p:sp>
        <p:nvSpPr>
          <p:cNvPr id="5" name="Slide Number Placeholder 3">
            <a:extLst>
              <a:ext uri="{FF2B5EF4-FFF2-40B4-BE49-F238E27FC236}">
                <a16:creationId xmlns:a16="http://schemas.microsoft.com/office/drawing/2014/main" id="{366E94E9-319B-4CDF-84CF-1D53EA77010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a:t>
            </a:fld>
            <a:endParaRPr lang="en-US">
              <a:solidFill>
                <a:srgbClr val="000099"/>
              </a:solidFill>
            </a:endParaRPr>
          </a:p>
        </p:txBody>
      </p:sp>
    </p:spTree>
    <p:extLst>
      <p:ext uri="{BB962C8B-B14F-4D97-AF65-F5344CB8AC3E}">
        <p14:creationId xmlns:p14="http://schemas.microsoft.com/office/powerpoint/2010/main" val="3532503914"/>
      </p:ext>
    </p:extLst>
  </p:cSld>
  <p:clrMapOvr>
    <a:masterClrMapping/>
  </p:clrMapOvr>
  <p:transition>
    <p:zoom dir="in"/>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23 : Function call</a:t>
            </a:r>
            <a:endParaRPr lang="en-US" dirty="0"/>
          </a:p>
        </p:txBody>
      </p:sp>
      <p:sp>
        <p:nvSpPr>
          <p:cNvPr id="3" name="Content Placeholder 2"/>
          <p:cNvSpPr>
            <a:spLocks noGrp="1"/>
          </p:cNvSpPr>
          <p:nvPr>
            <p:ph idx="1"/>
          </p:nvPr>
        </p:nvSpPr>
        <p:spPr>
          <a:xfrm>
            <a:off x="609600" y="1524000"/>
            <a:ext cx="8410576" cy="5181600"/>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find(</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size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query</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size</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a:t>
            </a:r>
            <a:r>
              <a:rPr lang="en-US" sz="1400">
                <a:solidFill>
                  <a:srgbClr val="808080"/>
                </a:solidFill>
                <a:latin typeface="Consolas" panose="020B0609020204030204" pitchFamily="49" charset="0"/>
              </a:rPr>
              <a:t>query</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-1;</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q;</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 = 10;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age[s] = { 10, 12, 14, 17, 11, 2, 4, 5, 12, 11};</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"What is the number you are looking for ?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cin</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q;</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result = find(age, s, q);</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(result != -1)</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number you entered is of index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result;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number you entered is not found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6324600" y="609600"/>
            <a:ext cx="2695576" cy="752475"/>
          </a:xfrm>
          <a:prstGeom prst="rect">
            <a:avLst/>
          </a:prstGeom>
        </p:spPr>
      </p:pic>
      <p:pic>
        <p:nvPicPr>
          <p:cNvPr id="7" name="Picture 6"/>
          <p:cNvPicPr>
            <a:picLocks noChangeAspect="1"/>
          </p:cNvPicPr>
          <p:nvPr/>
        </p:nvPicPr>
        <p:blipFill>
          <a:blip r:embed="rId3"/>
          <a:stretch>
            <a:fillRect/>
          </a:stretch>
        </p:blipFill>
        <p:spPr>
          <a:xfrm>
            <a:off x="6324600" y="1524440"/>
            <a:ext cx="2695576" cy="742950"/>
          </a:xfrm>
          <a:prstGeom prst="rect">
            <a:avLst/>
          </a:prstGeom>
        </p:spPr>
      </p:pic>
      <p:sp>
        <p:nvSpPr>
          <p:cNvPr id="8" name="Slide Number Placeholder 3">
            <a:extLst>
              <a:ext uri="{FF2B5EF4-FFF2-40B4-BE49-F238E27FC236}">
                <a16:creationId xmlns:a16="http://schemas.microsoft.com/office/drawing/2014/main" id="{C72F395E-E510-4C41-A28D-944454CC502B}"/>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70</a:t>
            </a:fld>
            <a:endParaRPr lang="en-US">
              <a:solidFill>
                <a:srgbClr val="000099"/>
              </a:solidFill>
            </a:endParaRPr>
          </a:p>
        </p:txBody>
      </p:sp>
    </p:spTree>
    <p:extLst>
      <p:ext uri="{BB962C8B-B14F-4D97-AF65-F5344CB8AC3E}">
        <p14:creationId xmlns:p14="http://schemas.microsoft.com/office/powerpoint/2010/main" val="3719225066"/>
      </p:ext>
    </p:extLst>
  </p:cSld>
  <p:clrMapOvr>
    <a:masterClrMapping/>
  </p:clrMapOvr>
  <p:transition>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23 : Function call</a:t>
            </a:r>
            <a:endParaRPr lang="en-US" dirty="0"/>
          </a:p>
        </p:txBody>
      </p:sp>
      <p:sp>
        <p:nvSpPr>
          <p:cNvPr id="3" name="Content Placeholder 2"/>
          <p:cNvSpPr>
            <a:spLocks noGrp="1"/>
          </p:cNvSpPr>
          <p:nvPr>
            <p:ph idx="1"/>
          </p:nvPr>
        </p:nvSpPr>
        <p:spPr>
          <a:xfrm>
            <a:off x="674669" y="1579452"/>
            <a:ext cx="5421331" cy="4545010"/>
          </a:xfrm>
        </p:spPr>
        <p:txBody>
          <a:bodyPr>
            <a:normAutofit/>
          </a:bodyPr>
          <a:lstStyle/>
          <a:p>
            <a:pPr>
              <a:spcBef>
                <a:spcPts val="0"/>
              </a:spcBef>
              <a:buClr>
                <a:srgbClr val="008000"/>
              </a:buClr>
              <a:buSzPct val="100000"/>
              <a:buFont typeface="+mj-lt"/>
              <a:buAutoNum type="arabicPeriod" startAt="12"/>
            </a:pP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 = 10;</a:t>
            </a:r>
          </a:p>
          <a:p>
            <a:pPr lvl="0">
              <a:spcBef>
                <a:spcPts val="0"/>
              </a:spcBef>
              <a:buClr>
                <a:srgbClr val="008000"/>
              </a:buClr>
              <a:buSzPct val="100000"/>
              <a:buFont typeface="+mj-lt"/>
              <a:buAutoNum type="arabicPeriod" startAt="13"/>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age[s] = { 10, 12, 14, 17, 11, 2, 4, 5, 12, 11};</a:t>
            </a:r>
          </a:p>
          <a:p>
            <a:pPr lvl="0">
              <a:spcBef>
                <a:spcPts val="0"/>
              </a:spcBef>
              <a:buClr>
                <a:srgbClr val="008000"/>
              </a:buClr>
              <a:buSzPct val="100000"/>
              <a:buFont typeface="+mj-lt"/>
              <a:buAutoNum type="arabicPeriod" startAt="16"/>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result = find(age, s, q);</a:t>
            </a:r>
          </a:p>
          <a:p>
            <a:pPr>
              <a:spcBef>
                <a:spcPts val="0"/>
              </a:spcBef>
              <a:buClr>
                <a:srgbClr val="008000"/>
              </a:buClr>
              <a:buSzPct val="100000"/>
              <a:buFont typeface="+mj-lt"/>
              <a:buAutoNum type="arabicPeriod" startAt="3"/>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find(</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size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query</a:t>
            </a:r>
            <a:r>
              <a:rPr lang="en-US" sz="1400">
                <a:solidFill>
                  <a:srgbClr val="000000"/>
                </a:solidFill>
                <a:latin typeface="Consolas" panose="020B0609020204030204" pitchFamily="49" charset="0"/>
              </a:rPr>
              <a:t>) {</a:t>
            </a:r>
          </a:p>
          <a:p>
            <a:pPr lvl="0">
              <a:spcBef>
                <a:spcPts val="0"/>
              </a:spcBef>
              <a:buClr>
                <a:srgbClr val="008000"/>
              </a:buClr>
              <a:buSzPct val="100000"/>
              <a:buFont typeface="+mj-lt"/>
              <a:buAutoNum type="arabicPeriod" startAt="9"/>
            </a:pPr>
            <a:r>
              <a:rPr lang="en-US" sz="1400">
                <a:solidFill>
                  <a:srgbClr val="000000"/>
                </a:solidFill>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3047999"/>
            <a:ext cx="5701171" cy="32811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The main function passes the array </a:t>
            </a:r>
            <a:r>
              <a:rPr lang="en-US" sz="1400" b="1">
                <a:solidFill>
                  <a:srgbClr val="000000"/>
                </a:solidFill>
                <a:latin typeface="Consolas" panose="020B0609020204030204" pitchFamily="49" charset="0"/>
              </a:rPr>
              <a:t>age</a:t>
            </a:r>
            <a:r>
              <a:rPr lang="en-US" sz="1400"/>
              <a:t>, the constant </a:t>
            </a:r>
            <a:r>
              <a:rPr lang="en-US" sz="1400" b="1">
                <a:solidFill>
                  <a:srgbClr val="000000"/>
                </a:solidFill>
                <a:latin typeface="Consolas" panose="020B0609020204030204" pitchFamily="49" charset="0"/>
              </a:rPr>
              <a:t>s</a:t>
            </a:r>
            <a:r>
              <a:rPr lang="en-US" sz="1400"/>
              <a:t>, and the variable </a:t>
            </a:r>
            <a:r>
              <a:rPr lang="en-US" sz="1400" b="1">
                <a:solidFill>
                  <a:srgbClr val="000000"/>
                </a:solidFill>
                <a:latin typeface="Consolas" panose="020B0609020204030204" pitchFamily="49" charset="0"/>
              </a:rPr>
              <a:t>q</a:t>
            </a:r>
            <a:r>
              <a:rPr lang="en-US" sz="1400"/>
              <a:t> to the function </a:t>
            </a:r>
            <a:r>
              <a:rPr lang="en-US" sz="1400" b="1">
                <a:solidFill>
                  <a:srgbClr val="000000"/>
                </a:solidFill>
                <a:latin typeface="Consolas" panose="020B0609020204030204" pitchFamily="49" charset="0"/>
              </a:rPr>
              <a:t>find</a:t>
            </a:r>
            <a:r>
              <a:rPr lang="en-US" sz="1400">
                <a:solidFill>
                  <a:srgbClr val="000000"/>
                </a:solidFill>
                <a:latin typeface="Consolas" panose="020B0609020204030204" pitchFamily="49" charset="0"/>
              </a:rPr>
              <a:t>(,,)</a:t>
            </a:r>
            <a:r>
              <a:rPr lang="en-US" sz="1400"/>
              <a:t>. The value of </a:t>
            </a:r>
            <a:r>
              <a:rPr lang="en-US" sz="1400" b="1">
                <a:solidFill>
                  <a:srgbClr val="000000"/>
                </a:solidFill>
                <a:latin typeface="Consolas" panose="020B0609020204030204" pitchFamily="49" charset="0"/>
              </a:rPr>
              <a:t>size</a:t>
            </a:r>
            <a:r>
              <a:rPr lang="en-US" sz="1400"/>
              <a:t> is equals to the value of </a:t>
            </a:r>
            <a:r>
              <a:rPr lang="en-US" sz="1400" b="1">
                <a:solidFill>
                  <a:srgbClr val="000000"/>
                </a:solidFill>
                <a:latin typeface="Consolas" panose="020B0609020204030204" pitchFamily="49" charset="0"/>
              </a:rPr>
              <a:t>s</a:t>
            </a:r>
            <a:r>
              <a:rPr lang="en-US" sz="1400"/>
              <a:t> in the main() function, and the value of </a:t>
            </a:r>
            <a:r>
              <a:rPr lang="en-US" sz="1400" b="1">
                <a:solidFill>
                  <a:srgbClr val="000000"/>
                </a:solidFill>
                <a:latin typeface="Consolas" panose="020B0609020204030204" pitchFamily="49" charset="0"/>
              </a:rPr>
              <a:t>query</a:t>
            </a:r>
            <a:r>
              <a:rPr lang="en-US" sz="1400"/>
              <a:t> is equals to the value of </a:t>
            </a:r>
            <a:r>
              <a:rPr lang="en-US" sz="1400" b="1">
                <a:solidFill>
                  <a:srgbClr val="000000"/>
                </a:solidFill>
                <a:latin typeface="Consolas" panose="020B0609020204030204" pitchFamily="49" charset="0"/>
              </a:rPr>
              <a:t>q</a:t>
            </a:r>
            <a:r>
              <a:rPr lang="en-US" sz="1400"/>
              <a:t> in the main() function.</a:t>
            </a:r>
          </a:p>
          <a:p>
            <a:pPr algn="just">
              <a:lnSpc>
                <a:spcPct val="110000"/>
              </a:lnSpc>
              <a:spcBef>
                <a:spcPts val="0"/>
              </a:spcBef>
            </a:pPr>
            <a:r>
              <a:rPr lang="en-US" sz="1400"/>
              <a:t>The first parameter in the function </a:t>
            </a:r>
            <a:r>
              <a:rPr lang="sv-SE" sz="1400" b="1">
                <a:solidFill>
                  <a:srgbClr val="000000"/>
                </a:solidFill>
                <a:latin typeface="Consolas" panose="020B0609020204030204" pitchFamily="49" charset="0"/>
              </a:rPr>
              <a:t>find(</a:t>
            </a:r>
            <a:r>
              <a:rPr lang="sv-SE" sz="1400" b="1">
                <a:solidFill>
                  <a:srgbClr val="0000FF"/>
                </a:solidFill>
                <a:latin typeface="Consolas" panose="020B0609020204030204" pitchFamily="49" charset="0"/>
              </a:rPr>
              <a:t>int</a:t>
            </a:r>
            <a:r>
              <a:rPr lang="sv-SE" sz="1400" b="1">
                <a:solidFill>
                  <a:srgbClr val="000000"/>
                </a:solidFill>
                <a:latin typeface="Consolas" panose="020B0609020204030204" pitchFamily="49" charset="0"/>
              </a:rPr>
              <a:t> </a:t>
            </a:r>
            <a:r>
              <a:rPr lang="sv-SE" sz="1400" b="1">
                <a:solidFill>
                  <a:srgbClr val="808080"/>
                </a:solidFill>
                <a:latin typeface="Consolas" panose="020B0609020204030204" pitchFamily="49" charset="0"/>
              </a:rPr>
              <a:t>arr</a:t>
            </a:r>
            <a:r>
              <a:rPr lang="sv-SE" sz="1400" b="1">
                <a:solidFill>
                  <a:srgbClr val="000000"/>
                </a:solidFill>
                <a:latin typeface="Consolas" panose="020B0609020204030204" pitchFamily="49" charset="0"/>
              </a:rPr>
              <a:t>[], </a:t>
            </a:r>
            <a:r>
              <a:rPr lang="sv-SE" sz="1400" b="1">
                <a:solidFill>
                  <a:srgbClr val="0000FF"/>
                </a:solidFill>
                <a:latin typeface="Consolas" panose="020B0609020204030204" pitchFamily="49" charset="0"/>
              </a:rPr>
              <a:t>int</a:t>
            </a:r>
            <a:r>
              <a:rPr lang="sv-SE" sz="1400" b="1">
                <a:solidFill>
                  <a:srgbClr val="000000"/>
                </a:solidFill>
                <a:latin typeface="Consolas" panose="020B0609020204030204" pitchFamily="49" charset="0"/>
              </a:rPr>
              <a:t> </a:t>
            </a:r>
            <a:r>
              <a:rPr lang="sv-SE" sz="1400" b="1">
                <a:solidFill>
                  <a:srgbClr val="808080"/>
                </a:solidFill>
                <a:latin typeface="Consolas" panose="020B0609020204030204" pitchFamily="49" charset="0"/>
              </a:rPr>
              <a:t>size</a:t>
            </a:r>
            <a:r>
              <a:rPr lang="sv-SE" sz="1400" b="1">
                <a:solidFill>
                  <a:srgbClr val="000000"/>
                </a:solidFill>
                <a:latin typeface="Consolas" panose="020B0609020204030204" pitchFamily="49" charset="0"/>
              </a:rPr>
              <a:t>, </a:t>
            </a:r>
            <a:r>
              <a:rPr lang="sv-SE" sz="1400" b="1">
                <a:solidFill>
                  <a:srgbClr val="0000FF"/>
                </a:solidFill>
                <a:latin typeface="Consolas" panose="020B0609020204030204" pitchFamily="49" charset="0"/>
              </a:rPr>
              <a:t>int</a:t>
            </a:r>
            <a:r>
              <a:rPr lang="sv-SE" sz="1400" b="1">
                <a:solidFill>
                  <a:srgbClr val="000000"/>
                </a:solidFill>
                <a:latin typeface="Consolas" panose="020B0609020204030204" pitchFamily="49" charset="0"/>
              </a:rPr>
              <a:t> </a:t>
            </a:r>
            <a:r>
              <a:rPr lang="sv-SE" sz="1400" b="1">
                <a:solidFill>
                  <a:srgbClr val="808080"/>
                </a:solidFill>
                <a:latin typeface="Consolas" panose="020B0609020204030204" pitchFamily="49" charset="0"/>
              </a:rPr>
              <a:t>query</a:t>
            </a:r>
            <a:r>
              <a:rPr lang="sv-SE" sz="1400" b="1">
                <a:solidFill>
                  <a:srgbClr val="000000"/>
                </a:solidFill>
                <a:latin typeface="Consolas" panose="020B0609020204030204" pitchFamily="49" charset="0"/>
              </a:rPr>
              <a:t>)</a:t>
            </a:r>
            <a:r>
              <a:rPr lang="en-US" sz="1400"/>
              <a:t> is the array </a:t>
            </a:r>
            <a:r>
              <a:rPr lang="sv-SE" sz="1400" b="1">
                <a:solidFill>
                  <a:srgbClr val="808080"/>
                </a:solidFill>
                <a:latin typeface="Consolas" panose="020B0609020204030204" pitchFamily="49" charset="0"/>
              </a:rPr>
              <a:t>arr</a:t>
            </a:r>
            <a:r>
              <a:rPr lang="sv-SE" sz="1400" b="1">
                <a:solidFill>
                  <a:srgbClr val="000000"/>
                </a:solidFill>
                <a:latin typeface="Consolas" panose="020B0609020204030204" pitchFamily="49" charset="0"/>
              </a:rPr>
              <a:t>[]</a:t>
            </a:r>
            <a:r>
              <a:rPr lang="en-US" sz="1400"/>
              <a:t>. Notice that the array parameter </a:t>
            </a:r>
            <a:r>
              <a:rPr lang="sv-SE" sz="1400" b="1">
                <a:solidFill>
                  <a:srgbClr val="808080"/>
                </a:solidFill>
                <a:latin typeface="Consolas" panose="020B0609020204030204" pitchFamily="49" charset="0"/>
              </a:rPr>
              <a:t>arr</a:t>
            </a:r>
            <a:r>
              <a:rPr lang="sv-SE" sz="1400" b="1">
                <a:solidFill>
                  <a:srgbClr val="000000"/>
                </a:solidFill>
                <a:latin typeface="Consolas" panose="020B0609020204030204" pitchFamily="49" charset="0"/>
              </a:rPr>
              <a:t>[] </a:t>
            </a:r>
            <a:r>
              <a:rPr lang="en-US" sz="1400"/>
              <a:t>does not include the size of the array between the box brackets. </a:t>
            </a:r>
          </a:p>
          <a:p>
            <a:pPr algn="just">
              <a:lnSpc>
                <a:spcPct val="110000"/>
              </a:lnSpc>
              <a:spcBef>
                <a:spcPts val="0"/>
              </a:spcBef>
            </a:pPr>
            <a:r>
              <a:rPr lang="en-US" sz="1400"/>
              <a:t>After calling the function in line 16, the array </a:t>
            </a:r>
            <a:r>
              <a:rPr lang="en-US" sz="1400" b="1">
                <a:solidFill>
                  <a:srgbClr val="000000"/>
                </a:solidFill>
                <a:latin typeface="Consolas" panose="020B0609020204030204" pitchFamily="49" charset="0"/>
              </a:rPr>
              <a:t>age[] </a:t>
            </a:r>
            <a:r>
              <a:rPr lang="en-US" sz="1400"/>
              <a:t>in the function </a:t>
            </a:r>
            <a:r>
              <a:rPr lang="en-US" sz="1400" b="1">
                <a:solidFill>
                  <a:srgbClr val="000000"/>
                </a:solidFill>
                <a:latin typeface="Consolas" panose="020B0609020204030204" pitchFamily="49" charset="0"/>
              </a:rPr>
              <a:t>main</a:t>
            </a:r>
            <a:r>
              <a:rPr lang="en-US" sz="1400">
                <a:solidFill>
                  <a:srgbClr val="000000"/>
                </a:solidFill>
                <a:latin typeface="Consolas" panose="020B0609020204030204" pitchFamily="49" charset="0"/>
              </a:rPr>
              <a:t>() </a:t>
            </a:r>
            <a:r>
              <a:rPr lang="en-US" sz="1400"/>
              <a:t>is passed by reference to the array </a:t>
            </a:r>
            <a:r>
              <a:rPr lang="sv-SE" sz="1400" b="1">
                <a:solidFill>
                  <a:srgbClr val="808080"/>
                </a:solidFill>
                <a:latin typeface="Consolas" panose="020B0609020204030204" pitchFamily="49" charset="0"/>
              </a:rPr>
              <a:t>arr</a:t>
            </a:r>
            <a:r>
              <a:rPr lang="sv-SE" sz="1400" b="1">
                <a:solidFill>
                  <a:srgbClr val="000000"/>
                </a:solidFill>
                <a:latin typeface="Consolas" panose="020B0609020204030204" pitchFamily="49" charset="0"/>
              </a:rPr>
              <a:t>[] </a:t>
            </a:r>
            <a:r>
              <a:rPr lang="en-US" sz="1400"/>
              <a:t>in the function </a:t>
            </a:r>
            <a:r>
              <a:rPr lang="en-US" sz="1400" b="1">
                <a:solidFill>
                  <a:srgbClr val="000000"/>
                </a:solidFill>
                <a:latin typeface="Consolas" panose="020B0609020204030204" pitchFamily="49" charset="0"/>
              </a:rPr>
              <a:t>find</a:t>
            </a:r>
            <a:r>
              <a:rPr lang="en-US" sz="1400">
                <a:solidFill>
                  <a:srgbClr val="000000"/>
                </a:solidFill>
                <a:latin typeface="Consolas" panose="020B0609020204030204" pitchFamily="49" charset="0"/>
              </a:rPr>
              <a:t>(,,)</a:t>
            </a:r>
            <a:r>
              <a:rPr lang="en-US" sz="1400"/>
              <a:t>. </a:t>
            </a:r>
          </a:p>
          <a:p>
            <a:pPr algn="just">
              <a:lnSpc>
                <a:spcPct val="110000"/>
              </a:lnSpc>
              <a:spcBef>
                <a:spcPts val="0"/>
              </a:spcBef>
            </a:pPr>
            <a:r>
              <a:rPr lang="en-US" sz="1400"/>
              <a:t>Pass by reference means that both array names </a:t>
            </a:r>
            <a:r>
              <a:rPr lang="en-US" sz="1400" b="1">
                <a:solidFill>
                  <a:srgbClr val="000000"/>
                </a:solidFill>
                <a:latin typeface="Consolas" panose="020B0609020204030204" pitchFamily="49" charset="0"/>
              </a:rPr>
              <a:t>age[] </a:t>
            </a:r>
            <a:r>
              <a:rPr lang="en-US" sz="1400"/>
              <a:t>and </a:t>
            </a:r>
            <a:r>
              <a:rPr lang="sv-SE" sz="1400" b="1">
                <a:solidFill>
                  <a:srgbClr val="808080"/>
                </a:solidFill>
                <a:latin typeface="Consolas" panose="020B0609020204030204" pitchFamily="49" charset="0"/>
              </a:rPr>
              <a:t>arr</a:t>
            </a:r>
            <a:r>
              <a:rPr lang="sv-SE" sz="1400" b="1">
                <a:solidFill>
                  <a:srgbClr val="000000"/>
                </a:solidFill>
                <a:latin typeface="Consolas" panose="020B0609020204030204" pitchFamily="49" charset="0"/>
              </a:rPr>
              <a:t>[] </a:t>
            </a:r>
            <a:r>
              <a:rPr lang="en-US" sz="1400"/>
              <a:t>are referring to the same array. And inside the body of function </a:t>
            </a:r>
            <a:r>
              <a:rPr lang="en-US" sz="1400" b="1">
                <a:solidFill>
                  <a:srgbClr val="000000"/>
                </a:solidFill>
                <a:latin typeface="Consolas" panose="020B0609020204030204" pitchFamily="49" charset="0"/>
              </a:rPr>
              <a:t>find</a:t>
            </a:r>
            <a:r>
              <a:rPr lang="en-US" sz="1400">
                <a:solidFill>
                  <a:srgbClr val="000000"/>
                </a:solidFill>
                <a:latin typeface="Consolas" panose="020B0609020204030204" pitchFamily="49" charset="0"/>
              </a:rPr>
              <a:t>(,,)</a:t>
            </a:r>
            <a:r>
              <a:rPr lang="en-US" sz="1400"/>
              <a:t>, the array </a:t>
            </a:r>
            <a:r>
              <a:rPr lang="sv-SE" sz="1400" b="1">
                <a:solidFill>
                  <a:srgbClr val="808080"/>
                </a:solidFill>
                <a:latin typeface="Consolas" panose="020B0609020204030204" pitchFamily="49" charset="0"/>
              </a:rPr>
              <a:t>arr</a:t>
            </a:r>
            <a:r>
              <a:rPr lang="sv-SE" sz="1400" b="1">
                <a:solidFill>
                  <a:srgbClr val="000000"/>
                </a:solidFill>
                <a:latin typeface="Consolas" panose="020B0609020204030204" pitchFamily="49" charset="0"/>
              </a:rPr>
              <a:t>[] </a:t>
            </a:r>
            <a:r>
              <a:rPr lang="en-US" sz="1400"/>
              <a:t>is referring to the elements in the array </a:t>
            </a:r>
            <a:r>
              <a:rPr lang="en-US" sz="1400" b="1">
                <a:solidFill>
                  <a:srgbClr val="000000"/>
                </a:solidFill>
                <a:latin typeface="Consolas" panose="020B0609020204030204" pitchFamily="49" charset="0"/>
              </a:rPr>
              <a:t>age[]</a:t>
            </a:r>
            <a:r>
              <a:rPr lang="en-US" sz="1400"/>
              <a:t>. </a:t>
            </a:r>
          </a:p>
        </p:txBody>
      </p:sp>
      <p:pic>
        <p:nvPicPr>
          <p:cNvPr id="8" name="Picture 7"/>
          <p:cNvPicPr>
            <a:picLocks noChangeAspect="1"/>
          </p:cNvPicPr>
          <p:nvPr/>
        </p:nvPicPr>
        <p:blipFill>
          <a:blip r:embed="rId3"/>
          <a:stretch>
            <a:fillRect/>
          </a:stretch>
        </p:blipFill>
        <p:spPr>
          <a:xfrm>
            <a:off x="6324600" y="609600"/>
            <a:ext cx="2695576" cy="752475"/>
          </a:xfrm>
          <a:prstGeom prst="rect">
            <a:avLst/>
          </a:prstGeom>
        </p:spPr>
      </p:pic>
      <p:pic>
        <p:nvPicPr>
          <p:cNvPr id="9" name="Picture 8"/>
          <p:cNvPicPr>
            <a:picLocks noChangeAspect="1"/>
          </p:cNvPicPr>
          <p:nvPr/>
        </p:nvPicPr>
        <p:blipFill>
          <a:blip r:embed="rId4"/>
          <a:stretch>
            <a:fillRect/>
          </a:stretch>
        </p:blipFill>
        <p:spPr>
          <a:xfrm>
            <a:off x="6324600" y="1524440"/>
            <a:ext cx="2695576" cy="742950"/>
          </a:xfrm>
          <a:prstGeom prst="rect">
            <a:avLst/>
          </a:prstGeom>
        </p:spPr>
      </p:pic>
      <p:sp>
        <p:nvSpPr>
          <p:cNvPr id="4" name="Rectangle 3"/>
          <p:cNvSpPr/>
          <p:nvPr/>
        </p:nvSpPr>
        <p:spPr>
          <a:xfrm>
            <a:off x="6553200" y="3992015"/>
            <a:ext cx="2322394" cy="842757"/>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200"/>
              <a:t>int main(){</a:t>
            </a:r>
          </a:p>
          <a:p>
            <a:r>
              <a:rPr lang="en-US" sz="1200">
                <a:solidFill>
                  <a:srgbClr val="000000"/>
                </a:solidFill>
                <a:latin typeface="Consolas" panose="020B0609020204030204" pitchFamily="49" charset="0"/>
              </a:rPr>
              <a:t>  age[s] = { 10, 12, …</a:t>
            </a:r>
          </a:p>
          <a:p>
            <a:r>
              <a:rPr lang="en-US" sz="1200">
                <a:solidFill>
                  <a:srgbClr val="000000"/>
                </a:solidFill>
                <a:latin typeface="Consolas" panose="020B0609020204030204" pitchFamily="49" charset="0"/>
              </a:rPr>
              <a:t>  </a:t>
            </a:r>
            <a:r>
              <a:rPr lang="en-US" sz="1200" b="1" i="1">
                <a:solidFill>
                  <a:srgbClr val="000000"/>
                </a:solidFill>
                <a:latin typeface="Consolas" panose="020B0609020204030204" pitchFamily="49" charset="0"/>
              </a:rPr>
              <a:t>find</a:t>
            </a:r>
            <a:r>
              <a:rPr lang="en-US" sz="1200">
                <a:solidFill>
                  <a:srgbClr val="000000"/>
                </a:solidFill>
                <a:latin typeface="Consolas" panose="020B0609020204030204" pitchFamily="49" charset="0"/>
              </a:rPr>
              <a:t>(age, …</a:t>
            </a:r>
            <a:endParaRPr lang="en-US" sz="1200"/>
          </a:p>
          <a:p>
            <a:r>
              <a:rPr lang="en-US" sz="1200"/>
              <a:t>}</a:t>
            </a:r>
          </a:p>
        </p:txBody>
      </p:sp>
      <p:sp>
        <p:nvSpPr>
          <p:cNvPr id="10" name="Rectangle 9"/>
          <p:cNvSpPr/>
          <p:nvPr/>
        </p:nvSpPr>
        <p:spPr>
          <a:xfrm>
            <a:off x="6535003" y="3209215"/>
            <a:ext cx="2322394" cy="634958"/>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r>
              <a:rPr lang="en-US" sz="1200"/>
              <a:t>Int </a:t>
            </a:r>
            <a:r>
              <a:rPr lang="en-US" sz="1200" b="1" i="1"/>
              <a:t>find</a:t>
            </a:r>
            <a:r>
              <a:rPr lang="en-US" sz="1200"/>
              <a:t>(</a:t>
            </a:r>
            <a:r>
              <a:rPr lang="en-US" sz="1200" err="1"/>
              <a:t>arr</a:t>
            </a:r>
            <a:r>
              <a:rPr lang="en-US" sz="1200"/>
              <a:t>[], …) {</a:t>
            </a:r>
          </a:p>
          <a:p>
            <a:r>
              <a:rPr lang="en-US" sz="1200"/>
              <a:t>}</a:t>
            </a:r>
          </a:p>
          <a:p>
            <a:endParaRPr lang="en-US" sz="1200"/>
          </a:p>
        </p:txBody>
      </p:sp>
      <p:cxnSp>
        <p:nvCxnSpPr>
          <p:cNvPr id="6" name="Straight Arrow Connector 5"/>
          <p:cNvCxnSpPr/>
          <p:nvPr/>
        </p:nvCxnSpPr>
        <p:spPr>
          <a:xfrm flipV="1">
            <a:off x="7315200" y="3427350"/>
            <a:ext cx="0" cy="10264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353937" y="5200552"/>
            <a:ext cx="909224" cy="523220"/>
          </a:xfrm>
          <a:prstGeom prst="rect">
            <a:avLst/>
          </a:prstGeom>
          <a:noFill/>
        </p:spPr>
        <p:txBody>
          <a:bodyPr wrap="none" lIns="91440" tIns="45720" rIns="91440" bIns="45720" anchor="ctr">
            <a:spAutoFit/>
          </a:bodyPr>
          <a:lstStyle/>
          <a:p>
            <a:pPr algn="ctr"/>
            <a:r>
              <a:rPr lang="en-US" sz="2800" b="0" cap="none" spc="0" err="1">
                <a:ln w="0"/>
                <a:solidFill>
                  <a:schemeClr val="tx1"/>
                </a:solidFill>
                <a:effectLst>
                  <a:outerShdw blurRad="38100" dist="19050" dir="2700000" algn="tl" rotWithShape="0">
                    <a:schemeClr val="dk1">
                      <a:alpha val="40000"/>
                    </a:schemeClr>
                  </a:outerShdw>
                </a:effectLst>
              </a:rPr>
              <a:t>arr</a:t>
            </a:r>
            <a:r>
              <a:rPr lang="en-US" sz="2800">
                <a:ln w="0"/>
                <a:effectLst>
                  <a:outerShdw blurRad="38100" dist="19050" dir="2700000" algn="tl" rotWithShape="0">
                    <a:schemeClr val="dk1">
                      <a:alpha val="40000"/>
                    </a:schemeClr>
                  </a:outerShdw>
                </a:effectLst>
              </a:rPr>
              <a:t>[]</a:t>
            </a:r>
            <a:endParaRPr lang="en-US" sz="4000" b="0" cap="none" spc="0">
              <a:ln w="0"/>
              <a:solidFill>
                <a:schemeClr val="tx1"/>
              </a:solidFill>
              <a:effectLst>
                <a:outerShdw blurRad="38100" dist="19050" dir="2700000" algn="tl" rotWithShape="0">
                  <a:schemeClr val="dk1">
                    <a:alpha val="40000"/>
                  </a:schemeClr>
                </a:outerShdw>
              </a:effectLst>
            </a:endParaRPr>
          </a:p>
        </p:txBody>
      </p:sp>
      <p:sp>
        <p:nvSpPr>
          <p:cNvPr id="14" name="Rectangle 13"/>
          <p:cNvSpPr/>
          <p:nvPr/>
        </p:nvSpPr>
        <p:spPr>
          <a:xfrm>
            <a:off x="6353937" y="5648980"/>
            <a:ext cx="1037463" cy="523220"/>
          </a:xfrm>
          <a:prstGeom prst="rect">
            <a:avLst/>
          </a:prstGeom>
          <a:noFill/>
        </p:spPr>
        <p:txBody>
          <a:bodyPr wrap="none" lIns="91440" tIns="45720" rIns="91440" bIns="45720" anchor="ctr">
            <a:spAutoFit/>
          </a:bodyPr>
          <a:lstStyle/>
          <a:p>
            <a:pPr algn="ctr"/>
            <a:r>
              <a:rPr lang="en-US" sz="2800" b="0" cap="none" spc="0">
                <a:ln w="0"/>
                <a:solidFill>
                  <a:schemeClr val="tx1"/>
                </a:solidFill>
                <a:effectLst>
                  <a:outerShdw blurRad="38100" dist="19050" dir="2700000" algn="tl" rotWithShape="0">
                    <a:schemeClr val="dk1">
                      <a:alpha val="40000"/>
                    </a:schemeClr>
                  </a:outerShdw>
                </a:effectLst>
              </a:rPr>
              <a:t>age</a:t>
            </a:r>
            <a:r>
              <a:rPr lang="en-US" sz="2800">
                <a:ln w="0"/>
                <a:effectLst>
                  <a:outerShdw blurRad="38100" dist="19050" dir="2700000" algn="tl" rotWithShape="0">
                    <a:schemeClr val="dk1">
                      <a:alpha val="40000"/>
                    </a:schemeClr>
                  </a:outerShdw>
                </a:effectLst>
              </a:rPr>
              <a:t>[]</a:t>
            </a:r>
            <a:endParaRPr lang="en-US" sz="4000" b="0" cap="none" spc="0">
              <a:ln w="0"/>
              <a:solidFill>
                <a:schemeClr val="tx1"/>
              </a:solidFill>
              <a:effectLst>
                <a:outerShdw blurRad="38100" dist="19050" dir="2700000" algn="tl" rotWithShape="0">
                  <a:schemeClr val="dk1">
                    <a:alpha val="40000"/>
                  </a:schemeClr>
                </a:outerShdw>
              </a:effectLst>
            </a:endParaRPr>
          </a:p>
        </p:txBody>
      </p:sp>
      <p:graphicFrame>
        <p:nvGraphicFramePr>
          <p:cNvPr id="15" name="Table 14"/>
          <p:cNvGraphicFramePr>
            <a:graphicFrameLocks noGrp="1"/>
          </p:cNvGraphicFramePr>
          <p:nvPr>
            <p:extLst>
              <p:ext uri="{D42A27DB-BD31-4B8C-83A1-F6EECF244321}">
                <p14:modId xmlns:p14="http://schemas.microsoft.com/office/powerpoint/2010/main" val="634757155"/>
              </p:ext>
            </p:extLst>
          </p:nvPr>
        </p:nvGraphicFramePr>
        <p:xfrm>
          <a:off x="7773498" y="5476294"/>
          <a:ext cx="1249680" cy="2656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892886316"/>
                    </a:ext>
                  </a:extLst>
                </a:gridCol>
                <a:gridCol w="208280">
                  <a:extLst>
                    <a:ext uri="{9D8B030D-6E8A-4147-A177-3AD203B41FA5}">
                      <a16:colId xmlns:a16="http://schemas.microsoft.com/office/drawing/2014/main" val="1851894559"/>
                    </a:ext>
                  </a:extLst>
                </a:gridCol>
                <a:gridCol w="208280">
                  <a:extLst>
                    <a:ext uri="{9D8B030D-6E8A-4147-A177-3AD203B41FA5}">
                      <a16:colId xmlns:a16="http://schemas.microsoft.com/office/drawing/2014/main" val="3782682863"/>
                    </a:ext>
                  </a:extLst>
                </a:gridCol>
                <a:gridCol w="208280">
                  <a:extLst>
                    <a:ext uri="{9D8B030D-6E8A-4147-A177-3AD203B41FA5}">
                      <a16:colId xmlns:a16="http://schemas.microsoft.com/office/drawing/2014/main" val="955599948"/>
                    </a:ext>
                  </a:extLst>
                </a:gridCol>
                <a:gridCol w="208280">
                  <a:extLst>
                    <a:ext uri="{9D8B030D-6E8A-4147-A177-3AD203B41FA5}">
                      <a16:colId xmlns:a16="http://schemas.microsoft.com/office/drawing/2014/main" val="785013342"/>
                    </a:ext>
                  </a:extLst>
                </a:gridCol>
                <a:gridCol w="208280">
                  <a:extLst>
                    <a:ext uri="{9D8B030D-6E8A-4147-A177-3AD203B41FA5}">
                      <a16:colId xmlns:a16="http://schemas.microsoft.com/office/drawing/2014/main" val="3756163710"/>
                    </a:ext>
                  </a:extLst>
                </a:gridCol>
              </a:tblGrid>
              <a:tr h="265640">
                <a:tc>
                  <a:txBody>
                    <a:bodyPr/>
                    <a:lstStyle/>
                    <a:p>
                      <a:pPr algn="ct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83336798"/>
                  </a:ext>
                </a:extLst>
              </a:tr>
            </a:tbl>
          </a:graphicData>
        </a:graphic>
      </p:graphicFrame>
      <p:cxnSp>
        <p:nvCxnSpPr>
          <p:cNvPr id="16" name="Straight Arrow Connector 15"/>
          <p:cNvCxnSpPr>
            <a:stCxn id="12" idx="3"/>
            <a:endCxn id="15" idx="1"/>
          </p:cNvCxnSpPr>
          <p:nvPr/>
        </p:nvCxnSpPr>
        <p:spPr>
          <a:xfrm>
            <a:off x="7263161" y="5462162"/>
            <a:ext cx="510337" cy="1469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4" idx="3"/>
            <a:endCxn id="15" idx="1"/>
          </p:cNvCxnSpPr>
          <p:nvPr/>
        </p:nvCxnSpPr>
        <p:spPr>
          <a:xfrm flipV="1">
            <a:off x="7391400" y="5609114"/>
            <a:ext cx="382098" cy="301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7713978" y="5487562"/>
            <a:ext cx="338554" cy="261610"/>
          </a:xfrm>
          <a:prstGeom prst="rect">
            <a:avLst/>
          </a:prstGeom>
          <a:noFill/>
        </p:spPr>
        <p:txBody>
          <a:bodyPr wrap="none" rtlCol="0">
            <a:spAutoFit/>
          </a:bodyPr>
          <a:lstStyle/>
          <a:p>
            <a:r>
              <a:rPr lang="en-US" sz="1100"/>
              <a:t>10</a:t>
            </a:r>
          </a:p>
        </p:txBody>
      </p:sp>
      <p:sp>
        <p:nvSpPr>
          <p:cNvPr id="21" name="TextBox 20"/>
          <p:cNvSpPr txBox="1"/>
          <p:nvPr/>
        </p:nvSpPr>
        <p:spPr>
          <a:xfrm>
            <a:off x="7924800" y="5487562"/>
            <a:ext cx="338554" cy="261610"/>
          </a:xfrm>
          <a:prstGeom prst="rect">
            <a:avLst/>
          </a:prstGeom>
          <a:noFill/>
        </p:spPr>
        <p:txBody>
          <a:bodyPr wrap="none" rtlCol="0">
            <a:spAutoFit/>
          </a:bodyPr>
          <a:lstStyle/>
          <a:p>
            <a:r>
              <a:rPr lang="en-US" sz="1100"/>
              <a:t>12</a:t>
            </a:r>
          </a:p>
        </p:txBody>
      </p:sp>
      <p:sp>
        <p:nvSpPr>
          <p:cNvPr id="22" name="TextBox 21"/>
          <p:cNvSpPr txBox="1"/>
          <p:nvPr/>
        </p:nvSpPr>
        <p:spPr>
          <a:xfrm>
            <a:off x="8119646" y="5487562"/>
            <a:ext cx="338554" cy="261610"/>
          </a:xfrm>
          <a:prstGeom prst="rect">
            <a:avLst/>
          </a:prstGeom>
          <a:noFill/>
        </p:spPr>
        <p:txBody>
          <a:bodyPr wrap="none" rtlCol="0">
            <a:spAutoFit/>
          </a:bodyPr>
          <a:lstStyle/>
          <a:p>
            <a:r>
              <a:rPr lang="en-US" sz="1100"/>
              <a:t>14</a:t>
            </a:r>
          </a:p>
        </p:txBody>
      </p:sp>
      <p:sp>
        <p:nvSpPr>
          <p:cNvPr id="20" name="Slide Number Placeholder 3">
            <a:extLst>
              <a:ext uri="{FF2B5EF4-FFF2-40B4-BE49-F238E27FC236}">
                <a16:creationId xmlns:a16="http://schemas.microsoft.com/office/drawing/2014/main" id="{6A99B93A-AB57-49EC-8CF2-CBAE23132253}"/>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71</a:t>
            </a:fld>
            <a:endParaRPr lang="en-US">
              <a:solidFill>
                <a:srgbClr val="000099"/>
              </a:solidFill>
            </a:endParaRPr>
          </a:p>
        </p:txBody>
      </p:sp>
    </p:spTree>
    <p:extLst>
      <p:ext uri="{BB962C8B-B14F-4D97-AF65-F5344CB8AC3E}">
        <p14:creationId xmlns:p14="http://schemas.microsoft.com/office/powerpoint/2010/main" val="451875771"/>
      </p:ext>
    </p:extLst>
  </p:cSld>
  <p:clrMapOvr>
    <a:masterClrMapping/>
  </p:clrMapOvr>
  <p:transition>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23 : Function call</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3"/>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find(</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size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query</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3"/>
            </a:pP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size</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startAt="3"/>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a:t>
            </a:r>
            <a:r>
              <a:rPr lang="en-US" sz="1400">
                <a:solidFill>
                  <a:srgbClr val="808080"/>
                </a:solidFill>
                <a:latin typeface="Consolas" panose="020B0609020204030204" pitchFamily="49" charset="0"/>
              </a:rPr>
              <a:t>query</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3"/>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3"/>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3"/>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-1;</a:t>
            </a:r>
          </a:p>
          <a:p>
            <a:pPr>
              <a:spcBef>
                <a:spcPts val="0"/>
              </a:spcBef>
              <a:buClr>
                <a:srgbClr val="008000"/>
              </a:buClr>
              <a:buSzPct val="100000"/>
              <a:buFont typeface="+mj-lt"/>
              <a:buAutoNum type="arabicPeriod" startAt="3"/>
            </a:pPr>
            <a:r>
              <a:rPr lang="en-US" sz="1400">
                <a:solidFill>
                  <a:srgbClr val="000000"/>
                </a:solidFill>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3237241"/>
            <a:ext cx="8358892" cy="346835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The main function passes the array </a:t>
            </a:r>
            <a:r>
              <a:rPr lang="en-US" sz="1400" b="1">
                <a:solidFill>
                  <a:srgbClr val="000000"/>
                </a:solidFill>
                <a:latin typeface="Consolas" panose="020B0609020204030204" pitchFamily="49" charset="0"/>
              </a:rPr>
              <a:t>age</a:t>
            </a:r>
            <a:r>
              <a:rPr lang="en-US" sz="1400"/>
              <a:t>, the constant </a:t>
            </a:r>
            <a:r>
              <a:rPr lang="en-US" sz="1400" b="1">
                <a:solidFill>
                  <a:srgbClr val="000000"/>
                </a:solidFill>
                <a:latin typeface="Consolas" panose="020B0609020204030204" pitchFamily="49" charset="0"/>
              </a:rPr>
              <a:t>s</a:t>
            </a:r>
            <a:r>
              <a:rPr lang="en-US" sz="1400"/>
              <a:t>, and the variable </a:t>
            </a:r>
            <a:r>
              <a:rPr lang="en-US" sz="1400" b="1">
                <a:solidFill>
                  <a:srgbClr val="000000"/>
                </a:solidFill>
                <a:latin typeface="Consolas" panose="020B0609020204030204" pitchFamily="49" charset="0"/>
              </a:rPr>
              <a:t>q</a:t>
            </a:r>
            <a:r>
              <a:rPr lang="en-US" sz="1400"/>
              <a:t> in the function call </a:t>
            </a:r>
            <a:r>
              <a:rPr lang="en-US" sz="1400" b="1">
                <a:solidFill>
                  <a:srgbClr val="000000"/>
                </a:solidFill>
                <a:latin typeface="Consolas" panose="020B0609020204030204" pitchFamily="49" charset="0"/>
              </a:rPr>
              <a:t>find(age, s, q)</a:t>
            </a:r>
            <a:r>
              <a:rPr lang="en-US" sz="1400"/>
              <a:t>. The role of this function is to find a specific value </a:t>
            </a:r>
            <a:r>
              <a:rPr lang="en-US" sz="1400" b="1">
                <a:solidFill>
                  <a:srgbClr val="000000"/>
                </a:solidFill>
                <a:latin typeface="Consolas" panose="020B0609020204030204" pitchFamily="49" charset="0"/>
              </a:rPr>
              <a:t>q </a:t>
            </a:r>
            <a:r>
              <a:rPr lang="en-US" sz="1400"/>
              <a:t>in the array </a:t>
            </a:r>
            <a:r>
              <a:rPr lang="en-US" sz="1400" b="1">
                <a:solidFill>
                  <a:srgbClr val="000000"/>
                </a:solidFill>
                <a:latin typeface="Consolas" panose="020B0609020204030204" pitchFamily="49" charset="0"/>
              </a:rPr>
              <a:t>age </a:t>
            </a:r>
            <a:r>
              <a:rPr lang="en-US" sz="1400"/>
              <a:t>of size </a:t>
            </a:r>
            <a:r>
              <a:rPr lang="en-US" sz="1400" b="1">
                <a:solidFill>
                  <a:srgbClr val="000000"/>
                </a:solidFill>
                <a:latin typeface="Consolas" panose="020B0609020204030204" pitchFamily="49" charset="0"/>
              </a:rPr>
              <a:t>s</a:t>
            </a:r>
            <a:r>
              <a:rPr lang="en-US" sz="1400"/>
              <a:t>. </a:t>
            </a:r>
          </a:p>
          <a:p>
            <a:pPr algn="just">
              <a:lnSpc>
                <a:spcPct val="110000"/>
              </a:lnSpc>
              <a:spcBef>
                <a:spcPts val="0"/>
              </a:spcBef>
            </a:pPr>
            <a:r>
              <a:rPr lang="en-US" sz="1400"/>
              <a:t>The for loop in line 4 iterates for (</a:t>
            </a:r>
            <a:r>
              <a:rPr lang="en-US" sz="1400">
                <a:solidFill>
                  <a:srgbClr val="808080"/>
                </a:solidFill>
                <a:latin typeface="Consolas" panose="020B0609020204030204" pitchFamily="49" charset="0"/>
              </a:rPr>
              <a:t>size </a:t>
            </a:r>
            <a:r>
              <a:rPr lang="en-US" sz="1400"/>
              <a:t>= </a:t>
            </a:r>
            <a:r>
              <a:rPr lang="en-US" sz="1400" b="1">
                <a:solidFill>
                  <a:srgbClr val="000000"/>
                </a:solidFill>
                <a:latin typeface="Consolas" panose="020B0609020204030204" pitchFamily="49" charset="0"/>
              </a:rPr>
              <a:t>s</a:t>
            </a:r>
            <a:r>
              <a:rPr lang="en-US" sz="1400"/>
              <a:t>) times across the elements in the array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r>
              <a:rPr lang="en-US" sz="1400">
                <a:solidFill>
                  <a:srgbClr val="808080"/>
                </a:solidFill>
                <a:latin typeface="Consolas" panose="020B0609020204030204" pitchFamily="49" charset="0"/>
              </a:rPr>
              <a:t> </a:t>
            </a:r>
            <a:r>
              <a:rPr lang="en-US" sz="1400"/>
              <a:t>= </a:t>
            </a:r>
            <a:r>
              <a:rPr lang="en-US" sz="1400">
                <a:solidFill>
                  <a:srgbClr val="000000"/>
                </a:solidFill>
                <a:latin typeface="Consolas" panose="020B0609020204030204" pitchFamily="49" charset="0"/>
              </a:rPr>
              <a:t>age</a:t>
            </a:r>
            <a:r>
              <a:rPr lang="en-US" sz="1400"/>
              <a:t>). And at each iteration, the condition in line 5 tests if element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t>in this iteration is equal to the value of </a:t>
            </a:r>
            <a:r>
              <a:rPr lang="en-US" sz="1400">
                <a:solidFill>
                  <a:srgbClr val="808080"/>
                </a:solidFill>
                <a:latin typeface="Consolas" panose="020B0609020204030204" pitchFamily="49" charset="0"/>
              </a:rPr>
              <a:t>query</a:t>
            </a:r>
            <a:r>
              <a:rPr lang="en-US" sz="1400"/>
              <a:t>. </a:t>
            </a:r>
          </a:p>
          <a:p>
            <a:pPr algn="just">
              <a:lnSpc>
                <a:spcPct val="110000"/>
              </a:lnSpc>
              <a:spcBef>
                <a:spcPts val="0"/>
              </a:spcBef>
            </a:pPr>
            <a:r>
              <a:rPr lang="en-US" sz="1400"/>
              <a:t>So it tests if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[0]==</a:t>
            </a:r>
            <a:r>
              <a:rPr lang="en-US" sz="1400">
                <a:solidFill>
                  <a:srgbClr val="808080"/>
                </a:solidFill>
                <a:latin typeface="Consolas" panose="020B0609020204030204" pitchFamily="49" charset="0"/>
              </a:rPr>
              <a:t>query</a:t>
            </a:r>
            <a:r>
              <a:rPr lang="en-US" sz="1400"/>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[1]==</a:t>
            </a:r>
            <a:r>
              <a:rPr lang="en-US" sz="1400">
                <a:solidFill>
                  <a:srgbClr val="808080"/>
                </a:solidFill>
                <a:latin typeface="Consolas" panose="020B0609020204030204" pitchFamily="49" charset="0"/>
              </a:rPr>
              <a:t>query</a:t>
            </a:r>
            <a:r>
              <a:rPr lang="en-US" sz="1400"/>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[2]==</a:t>
            </a:r>
            <a:r>
              <a:rPr lang="en-US" sz="1400">
                <a:solidFill>
                  <a:srgbClr val="808080"/>
                </a:solidFill>
                <a:latin typeface="Consolas" panose="020B0609020204030204" pitchFamily="49" charset="0"/>
              </a:rPr>
              <a:t>query</a:t>
            </a:r>
            <a:r>
              <a:rPr lang="en-US" sz="1400"/>
              <a:t>) … and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[size-1]==</a:t>
            </a:r>
            <a:r>
              <a:rPr lang="en-US" sz="1400">
                <a:solidFill>
                  <a:srgbClr val="808080"/>
                </a:solidFill>
                <a:latin typeface="Consolas" panose="020B0609020204030204" pitchFamily="49" charset="0"/>
              </a:rPr>
              <a:t>query</a:t>
            </a:r>
            <a:r>
              <a:rPr lang="en-US" sz="1400"/>
              <a:t>). </a:t>
            </a:r>
          </a:p>
          <a:p>
            <a:pPr algn="just">
              <a:lnSpc>
                <a:spcPct val="110000"/>
              </a:lnSpc>
              <a:spcBef>
                <a:spcPts val="0"/>
              </a:spcBef>
            </a:pPr>
            <a:r>
              <a:rPr lang="en-US" sz="1400"/>
              <a:t>However, if one of these tests succeeded, then the required number (</a:t>
            </a:r>
            <a:r>
              <a:rPr lang="en-US" sz="1400">
                <a:solidFill>
                  <a:srgbClr val="808080"/>
                </a:solidFill>
                <a:latin typeface="Consolas" panose="020B0609020204030204" pitchFamily="49" charset="0"/>
              </a:rPr>
              <a:t>query</a:t>
            </a:r>
            <a:r>
              <a:rPr lang="en-US" sz="1400"/>
              <a:t>) is found and no need to continue searching. So, the function terminates the loop by returning the index of the found element.</a:t>
            </a:r>
          </a:p>
          <a:p>
            <a:pPr algn="just">
              <a:lnSpc>
                <a:spcPct val="110000"/>
              </a:lnSpc>
              <a:spcBef>
                <a:spcPts val="0"/>
              </a:spcBef>
            </a:pPr>
            <a:r>
              <a:rPr lang="en-US" sz="1400"/>
              <a:t>The statement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r>
              <a:rPr lang="en-US" sz="1400"/>
              <a:t>) in line 6 terminates the function and returns the index of the required element. And the statement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-1; </a:t>
            </a:r>
            <a:r>
              <a:rPr lang="en-US" sz="1400"/>
              <a:t>in line 8 terminates the function and returns the value of -1 which means the q or query is not found in the array age or arr.</a:t>
            </a:r>
          </a:p>
        </p:txBody>
      </p:sp>
      <p:pic>
        <p:nvPicPr>
          <p:cNvPr id="8" name="Picture 7"/>
          <p:cNvPicPr>
            <a:picLocks noChangeAspect="1"/>
          </p:cNvPicPr>
          <p:nvPr/>
        </p:nvPicPr>
        <p:blipFill>
          <a:blip r:embed="rId3"/>
          <a:stretch>
            <a:fillRect/>
          </a:stretch>
        </p:blipFill>
        <p:spPr>
          <a:xfrm>
            <a:off x="6324600" y="609600"/>
            <a:ext cx="2695576" cy="752475"/>
          </a:xfrm>
          <a:prstGeom prst="rect">
            <a:avLst/>
          </a:prstGeom>
        </p:spPr>
      </p:pic>
      <p:pic>
        <p:nvPicPr>
          <p:cNvPr id="9" name="Picture 8"/>
          <p:cNvPicPr>
            <a:picLocks noChangeAspect="1"/>
          </p:cNvPicPr>
          <p:nvPr/>
        </p:nvPicPr>
        <p:blipFill>
          <a:blip r:embed="rId4"/>
          <a:stretch>
            <a:fillRect/>
          </a:stretch>
        </p:blipFill>
        <p:spPr>
          <a:xfrm>
            <a:off x="6324600" y="1524440"/>
            <a:ext cx="2695576" cy="742950"/>
          </a:xfrm>
          <a:prstGeom prst="rect">
            <a:avLst/>
          </a:prstGeom>
        </p:spPr>
      </p:pic>
      <p:sp>
        <p:nvSpPr>
          <p:cNvPr id="10" name="Slide Number Placeholder 3">
            <a:extLst>
              <a:ext uri="{FF2B5EF4-FFF2-40B4-BE49-F238E27FC236}">
                <a16:creationId xmlns:a16="http://schemas.microsoft.com/office/drawing/2014/main" id="{1A5A1BFA-DAE8-4C82-8783-12A52409F6B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72</a:t>
            </a:fld>
            <a:endParaRPr lang="en-US">
              <a:solidFill>
                <a:srgbClr val="000099"/>
              </a:solidFill>
            </a:endParaRPr>
          </a:p>
        </p:txBody>
      </p:sp>
    </p:spTree>
    <p:extLst>
      <p:ext uri="{BB962C8B-B14F-4D97-AF65-F5344CB8AC3E}">
        <p14:creationId xmlns:p14="http://schemas.microsoft.com/office/powerpoint/2010/main" val="4258238110"/>
      </p:ext>
    </p:extLst>
  </p:cSld>
  <p:clrMapOvr>
    <a:masterClrMapping/>
  </p:clrMapOvr>
  <p:transition>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24 : Array of characters</a:t>
            </a:r>
            <a:endParaRPr lang="en-US" dirty="0"/>
          </a:p>
        </p:txBody>
      </p:sp>
      <p:sp>
        <p:nvSpPr>
          <p:cNvPr id="3" name="Content Placeholder 2"/>
          <p:cNvSpPr>
            <a:spLocks noGrp="1"/>
          </p:cNvSpPr>
          <p:nvPr>
            <p:ph idx="1"/>
          </p:nvPr>
        </p:nvSpPr>
        <p:spPr>
          <a:xfrm>
            <a:off x="609600" y="1706808"/>
            <a:ext cx="8410576" cy="4998792"/>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compare(</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arr1</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arr2</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size</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bool</a:t>
            </a:r>
            <a:r>
              <a:rPr lang="en-US" sz="1400">
                <a:solidFill>
                  <a:srgbClr val="000000"/>
                </a:solidFill>
                <a:latin typeface="Consolas" panose="020B0609020204030204" pitchFamily="49" charset="0"/>
              </a:rPr>
              <a:t> equal = </a:t>
            </a:r>
            <a:r>
              <a:rPr lang="en-US" sz="1400">
                <a:solidFill>
                  <a:srgbClr val="0000FF"/>
                </a:solidFill>
                <a:latin typeface="Consolas" panose="020B0609020204030204" pitchFamily="49" charset="0"/>
              </a:rPr>
              <a:t>true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size</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arr1</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a:t>
            </a:r>
            <a:r>
              <a:rPr lang="en-US" sz="1400">
                <a:solidFill>
                  <a:srgbClr val="808080"/>
                </a:solidFill>
                <a:latin typeface="Consolas" panose="020B0609020204030204" pitchFamily="49" charset="0"/>
              </a:rPr>
              <a:t>arr2</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equal = </a:t>
            </a:r>
            <a:r>
              <a:rPr lang="en-US" sz="1400">
                <a:solidFill>
                  <a:srgbClr val="0000FF"/>
                </a:solidFill>
                <a:latin typeface="Consolas" panose="020B0609020204030204" pitchFamily="49" charset="0"/>
              </a:rPr>
              <a:t>false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equal;</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char</a:t>
            </a:r>
            <a:r>
              <a:rPr lang="en-US" sz="1400">
                <a:solidFill>
                  <a:srgbClr val="000000"/>
                </a:solidFill>
                <a:latin typeface="Consolas" panose="020B0609020204030204" pitchFamily="49" charset="0"/>
              </a:rPr>
              <a:t> strArray1[] = {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E'</a:t>
            </a:r>
            <a:r>
              <a:rPr lang="en-US" sz="1400" err="1">
                <a:solidFill>
                  <a:srgbClr val="000000"/>
                </a:solidFill>
                <a:latin typeface="Consolas" panose="020B0609020204030204" pitchFamily="49" charset="0"/>
              </a:rPr>
              <a:t>,</a:t>
            </a:r>
            <a:r>
              <a:rPr lang="en-US" sz="1400" err="1">
                <a:solidFill>
                  <a:srgbClr val="A31515"/>
                </a:solidFill>
                <a:latin typeface="Consolas" panose="020B0609020204030204" pitchFamily="49" charset="0"/>
              </a:rPr>
              <a:t>'g'</a:t>
            </a:r>
            <a:r>
              <a:rPr lang="en-US" sz="1400" err="1">
                <a:solidFill>
                  <a:srgbClr val="000000"/>
                </a:solidFill>
                <a:latin typeface="Consolas" panose="020B0609020204030204" pitchFamily="49" charset="0"/>
              </a:rPr>
              <a:t>,</a:t>
            </a:r>
            <a:r>
              <a:rPr lang="en-US" sz="1400" err="1">
                <a:solidFill>
                  <a:srgbClr val="A31515"/>
                </a:solidFill>
                <a:latin typeface="Consolas" panose="020B0609020204030204" pitchFamily="49" charset="0"/>
              </a:rPr>
              <a:t>'y</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'p'</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char</a:t>
            </a:r>
            <a:r>
              <a:rPr lang="en-US" sz="1400">
                <a:solidFill>
                  <a:srgbClr val="000000"/>
                </a:solidFill>
                <a:latin typeface="Consolas" panose="020B0609020204030204" pitchFamily="49" charset="0"/>
              </a:rPr>
              <a:t> strArray2[] = </a:t>
            </a:r>
            <a:r>
              <a:rPr lang="en-US" sz="1400">
                <a:solidFill>
                  <a:srgbClr val="A31515"/>
                </a:solidFill>
                <a:latin typeface="Consolas" panose="020B0609020204030204" pitchFamily="49" charset="0"/>
              </a:rPr>
              <a:t>"Egypt"</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bool</a:t>
            </a:r>
            <a:r>
              <a:rPr lang="en-US" sz="1400">
                <a:solidFill>
                  <a:srgbClr val="000000"/>
                </a:solidFill>
                <a:latin typeface="Consolas" panose="020B0609020204030204" pitchFamily="49" charset="0"/>
              </a:rPr>
              <a:t> result = compare(strArray1, strArray2, 5);</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(result)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two arrays are identical"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else</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two arrays are not identical"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6019800" y="1246116"/>
            <a:ext cx="2886075" cy="71207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21426807"/>
              </p:ext>
            </p:extLst>
          </p:nvPr>
        </p:nvGraphicFramePr>
        <p:xfrm>
          <a:off x="7158830" y="2974777"/>
          <a:ext cx="1604170" cy="265640"/>
        </p:xfrm>
        <a:graphic>
          <a:graphicData uri="http://schemas.openxmlformats.org/drawingml/2006/table">
            <a:tbl>
              <a:tblPr firstRow="1" bandRow="1">
                <a:tableStyleId>{5C22544A-7EE6-4342-B048-85BDC9FD1C3A}</a:tableStyleId>
              </a:tblPr>
              <a:tblGrid>
                <a:gridCol w="320834">
                  <a:extLst>
                    <a:ext uri="{9D8B030D-6E8A-4147-A177-3AD203B41FA5}">
                      <a16:colId xmlns:a16="http://schemas.microsoft.com/office/drawing/2014/main" val="1892886316"/>
                    </a:ext>
                  </a:extLst>
                </a:gridCol>
                <a:gridCol w="320834">
                  <a:extLst>
                    <a:ext uri="{9D8B030D-6E8A-4147-A177-3AD203B41FA5}">
                      <a16:colId xmlns:a16="http://schemas.microsoft.com/office/drawing/2014/main" val="1851894559"/>
                    </a:ext>
                  </a:extLst>
                </a:gridCol>
                <a:gridCol w="320834">
                  <a:extLst>
                    <a:ext uri="{9D8B030D-6E8A-4147-A177-3AD203B41FA5}">
                      <a16:colId xmlns:a16="http://schemas.microsoft.com/office/drawing/2014/main" val="3782682863"/>
                    </a:ext>
                  </a:extLst>
                </a:gridCol>
                <a:gridCol w="320834">
                  <a:extLst>
                    <a:ext uri="{9D8B030D-6E8A-4147-A177-3AD203B41FA5}">
                      <a16:colId xmlns:a16="http://schemas.microsoft.com/office/drawing/2014/main" val="785013342"/>
                    </a:ext>
                  </a:extLst>
                </a:gridCol>
                <a:gridCol w="320834">
                  <a:extLst>
                    <a:ext uri="{9D8B030D-6E8A-4147-A177-3AD203B41FA5}">
                      <a16:colId xmlns:a16="http://schemas.microsoft.com/office/drawing/2014/main" val="3756163710"/>
                    </a:ext>
                  </a:extLst>
                </a:gridCol>
              </a:tblGrid>
              <a:tr h="265640">
                <a:tc>
                  <a:txBody>
                    <a:bodyPr/>
                    <a:lstStyle/>
                    <a:p>
                      <a:pPr algn="ctr"/>
                      <a:r>
                        <a:rPr lang="en-US" sz="1100"/>
                        <a:t>E</a:t>
                      </a: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83336798"/>
                  </a:ext>
                </a:extLst>
              </a:tr>
            </a:tbl>
          </a:graphicData>
        </a:graphic>
      </p:graphicFrame>
      <p:sp>
        <p:nvSpPr>
          <p:cNvPr id="8" name="Rectangle 7"/>
          <p:cNvSpPr/>
          <p:nvPr/>
        </p:nvSpPr>
        <p:spPr>
          <a:xfrm>
            <a:off x="6099693" y="2971800"/>
            <a:ext cx="1079142" cy="307777"/>
          </a:xfrm>
          <a:prstGeom prst="rect">
            <a:avLst/>
          </a:prstGeom>
        </p:spPr>
        <p:txBody>
          <a:bodyPr wrap="none">
            <a:spAutoFit/>
          </a:bodyPr>
          <a:lstStyle/>
          <a:p>
            <a:r>
              <a:rPr lang="en-US" sz="1400" b="1" i="1">
                <a:solidFill>
                  <a:srgbClr val="000000"/>
                </a:solidFill>
                <a:latin typeface="Consolas" panose="020B0609020204030204" pitchFamily="49" charset="0"/>
              </a:rPr>
              <a:t>strArray1</a:t>
            </a:r>
            <a:endParaRPr lang="en-US" sz="1400" b="1" i="1"/>
          </a:p>
        </p:txBody>
      </p:sp>
      <p:graphicFrame>
        <p:nvGraphicFramePr>
          <p:cNvPr id="9" name="Table 8"/>
          <p:cNvGraphicFramePr>
            <a:graphicFrameLocks noGrp="1"/>
          </p:cNvGraphicFramePr>
          <p:nvPr>
            <p:extLst>
              <p:ext uri="{D42A27DB-BD31-4B8C-83A1-F6EECF244321}">
                <p14:modId xmlns:p14="http://schemas.microsoft.com/office/powerpoint/2010/main" val="2658489658"/>
              </p:ext>
            </p:extLst>
          </p:nvPr>
        </p:nvGraphicFramePr>
        <p:xfrm>
          <a:off x="7158830" y="3657600"/>
          <a:ext cx="1604170" cy="265640"/>
        </p:xfrm>
        <a:graphic>
          <a:graphicData uri="http://schemas.openxmlformats.org/drawingml/2006/table">
            <a:tbl>
              <a:tblPr firstRow="1" bandRow="1">
                <a:tableStyleId>{5C22544A-7EE6-4342-B048-85BDC9FD1C3A}</a:tableStyleId>
              </a:tblPr>
              <a:tblGrid>
                <a:gridCol w="320834">
                  <a:extLst>
                    <a:ext uri="{9D8B030D-6E8A-4147-A177-3AD203B41FA5}">
                      <a16:colId xmlns:a16="http://schemas.microsoft.com/office/drawing/2014/main" val="1892886316"/>
                    </a:ext>
                  </a:extLst>
                </a:gridCol>
                <a:gridCol w="320834">
                  <a:extLst>
                    <a:ext uri="{9D8B030D-6E8A-4147-A177-3AD203B41FA5}">
                      <a16:colId xmlns:a16="http://schemas.microsoft.com/office/drawing/2014/main" val="1851894559"/>
                    </a:ext>
                  </a:extLst>
                </a:gridCol>
                <a:gridCol w="320834">
                  <a:extLst>
                    <a:ext uri="{9D8B030D-6E8A-4147-A177-3AD203B41FA5}">
                      <a16:colId xmlns:a16="http://schemas.microsoft.com/office/drawing/2014/main" val="3782682863"/>
                    </a:ext>
                  </a:extLst>
                </a:gridCol>
                <a:gridCol w="320834">
                  <a:extLst>
                    <a:ext uri="{9D8B030D-6E8A-4147-A177-3AD203B41FA5}">
                      <a16:colId xmlns:a16="http://schemas.microsoft.com/office/drawing/2014/main" val="785013342"/>
                    </a:ext>
                  </a:extLst>
                </a:gridCol>
                <a:gridCol w="320834">
                  <a:extLst>
                    <a:ext uri="{9D8B030D-6E8A-4147-A177-3AD203B41FA5}">
                      <a16:colId xmlns:a16="http://schemas.microsoft.com/office/drawing/2014/main" val="3756163710"/>
                    </a:ext>
                  </a:extLst>
                </a:gridCol>
              </a:tblGrid>
              <a:tr h="265640">
                <a:tc>
                  <a:txBody>
                    <a:bodyPr/>
                    <a:lstStyle/>
                    <a:p>
                      <a:pPr algn="ctr"/>
                      <a:r>
                        <a:rPr lang="en-US" sz="1100"/>
                        <a:t>E</a:t>
                      </a:r>
                      <a:endParaRPr lang="en-US" sz="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100"/>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83336798"/>
                  </a:ext>
                </a:extLst>
              </a:tr>
            </a:tbl>
          </a:graphicData>
        </a:graphic>
      </p:graphicFrame>
      <p:sp>
        <p:nvSpPr>
          <p:cNvPr id="10" name="Rectangle 9"/>
          <p:cNvSpPr/>
          <p:nvPr/>
        </p:nvSpPr>
        <p:spPr>
          <a:xfrm>
            <a:off x="6099693" y="3654623"/>
            <a:ext cx="1079142" cy="307777"/>
          </a:xfrm>
          <a:prstGeom prst="rect">
            <a:avLst/>
          </a:prstGeom>
        </p:spPr>
        <p:txBody>
          <a:bodyPr wrap="none">
            <a:spAutoFit/>
          </a:bodyPr>
          <a:lstStyle/>
          <a:p>
            <a:r>
              <a:rPr lang="en-US" sz="1400" b="1" i="1">
                <a:solidFill>
                  <a:srgbClr val="000000"/>
                </a:solidFill>
                <a:latin typeface="Consolas" panose="020B0609020204030204" pitchFamily="49" charset="0"/>
              </a:rPr>
              <a:t>strArray2</a:t>
            </a:r>
            <a:endParaRPr lang="en-US" sz="1400" b="1" i="1"/>
          </a:p>
        </p:txBody>
      </p:sp>
      <p:cxnSp>
        <p:nvCxnSpPr>
          <p:cNvPr id="12" name="Straight Arrow Connector 11"/>
          <p:cNvCxnSpPr/>
          <p:nvPr/>
        </p:nvCxnSpPr>
        <p:spPr>
          <a:xfrm>
            <a:off x="7315200" y="3240417"/>
            <a:ext cx="0" cy="4142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620000" y="3243394"/>
            <a:ext cx="0" cy="4142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7924800" y="3243394"/>
            <a:ext cx="0" cy="4142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8229600" y="3243394"/>
            <a:ext cx="0" cy="4142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8610600" y="3243394"/>
            <a:ext cx="0" cy="41420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Slide Number Placeholder 3">
            <a:extLst>
              <a:ext uri="{FF2B5EF4-FFF2-40B4-BE49-F238E27FC236}">
                <a16:creationId xmlns:a16="http://schemas.microsoft.com/office/drawing/2014/main" id="{30A17C8C-4BFD-4327-B2CF-0E7752BD64FF}"/>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73</a:t>
            </a:fld>
            <a:endParaRPr lang="en-US">
              <a:solidFill>
                <a:srgbClr val="000099"/>
              </a:solidFill>
            </a:endParaRPr>
          </a:p>
        </p:txBody>
      </p:sp>
    </p:spTree>
    <p:extLst>
      <p:ext uri="{BB962C8B-B14F-4D97-AF65-F5344CB8AC3E}">
        <p14:creationId xmlns:p14="http://schemas.microsoft.com/office/powerpoint/2010/main" val="2712738779"/>
      </p:ext>
    </p:extLst>
  </p:cSld>
  <p:clrMapOvr>
    <a:masterClrMapping/>
  </p:clrMapOvr>
  <p:transition>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24 : Array of characters</a:t>
            </a:r>
            <a:endParaRPr lang="en-US" dirty="0"/>
          </a:p>
        </p:txBody>
      </p:sp>
      <p:sp>
        <p:nvSpPr>
          <p:cNvPr id="3" name="Content Placeholder 2"/>
          <p:cNvSpPr>
            <a:spLocks noGrp="1"/>
          </p:cNvSpPr>
          <p:nvPr>
            <p:ph idx="1"/>
          </p:nvPr>
        </p:nvSpPr>
        <p:spPr>
          <a:xfrm>
            <a:off x="674669" y="1571738"/>
            <a:ext cx="8458201" cy="3990862"/>
          </a:xfrm>
        </p:spPr>
        <p:txBody>
          <a:bodyPr>
            <a:normAutofit/>
          </a:bodyPr>
          <a:lstStyle/>
          <a:p>
            <a:pPr>
              <a:spcBef>
                <a:spcPts val="0"/>
              </a:spcBef>
              <a:buClr>
                <a:srgbClr val="008000"/>
              </a:buClr>
              <a:buSzPct val="100000"/>
              <a:buFont typeface="+mj-lt"/>
              <a:buAutoNum type="arabicPeriod" startAt="12"/>
            </a:pP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strArray1[] = { </a:t>
            </a:r>
            <a:r>
              <a:rPr lang="en-US" sz="1400">
                <a:solidFill>
                  <a:srgbClr val="A31515"/>
                </a:solidFill>
                <a:latin typeface="Consolas" panose="020B0609020204030204" pitchFamily="49" charset="0"/>
              </a:rPr>
              <a:t>'</a:t>
            </a:r>
            <a:r>
              <a:rPr lang="en-US" sz="1400" err="1">
                <a:solidFill>
                  <a:srgbClr val="A31515"/>
                </a:solidFill>
                <a:latin typeface="Consolas" panose="020B0609020204030204" pitchFamily="49" charset="0"/>
              </a:rPr>
              <a:t>E'</a:t>
            </a:r>
            <a:r>
              <a:rPr lang="en-US" sz="1400" err="1">
                <a:solidFill>
                  <a:srgbClr val="000000"/>
                </a:solidFill>
                <a:latin typeface="Consolas" panose="020B0609020204030204" pitchFamily="49" charset="0"/>
              </a:rPr>
              <a:t>,</a:t>
            </a:r>
            <a:r>
              <a:rPr lang="en-US" sz="1400" err="1">
                <a:solidFill>
                  <a:srgbClr val="A31515"/>
                </a:solidFill>
                <a:latin typeface="Consolas" panose="020B0609020204030204" pitchFamily="49" charset="0"/>
              </a:rPr>
              <a:t>'g'</a:t>
            </a:r>
            <a:r>
              <a:rPr lang="en-US" sz="1400" err="1">
                <a:solidFill>
                  <a:srgbClr val="000000"/>
                </a:solidFill>
                <a:latin typeface="Consolas" panose="020B0609020204030204" pitchFamily="49" charset="0"/>
              </a:rPr>
              <a:t>,</a:t>
            </a:r>
            <a:r>
              <a:rPr lang="en-US" sz="1400" err="1">
                <a:solidFill>
                  <a:srgbClr val="A31515"/>
                </a:solidFill>
                <a:latin typeface="Consolas" panose="020B0609020204030204" pitchFamily="49" charset="0"/>
              </a:rPr>
              <a:t>'y</a:t>
            </a:r>
            <a:r>
              <a:rPr lang="en-US" sz="1400">
                <a:solidFill>
                  <a:srgbClr val="A31515"/>
                </a:solidFill>
                <a:latin typeface="Consolas" panose="020B0609020204030204" pitchFamily="49" charset="0"/>
              </a:rPr>
              <a: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'p'</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2"/>
            </a:pP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strArray2[] = </a:t>
            </a:r>
            <a:r>
              <a:rPr lang="en-US" sz="1400">
                <a:solidFill>
                  <a:srgbClr val="A31515"/>
                </a:solidFill>
                <a:latin typeface="Consolas" panose="020B0609020204030204" pitchFamily="49" charset="0"/>
              </a:rPr>
              <a:t>"Egypt"</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12"/>
            </a:pP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result = compare(strArray1, strArray2, 5);</a:t>
            </a:r>
          </a:p>
          <a:p>
            <a:pPr>
              <a:spcBef>
                <a:spcPts val="0"/>
              </a:spcBef>
              <a:buClr>
                <a:srgbClr val="008000"/>
              </a:buClr>
              <a:buSzPct val="100000"/>
              <a:buFont typeface="+mj-lt"/>
              <a:buAutoNum type="arabicPeriod" startAt="3"/>
            </a:pPr>
            <a:r>
              <a:rPr lang="en-US" sz="1400">
                <a:solidFill>
                  <a:srgbClr val="0000FF"/>
                </a:solidFill>
                <a:latin typeface="Consolas" panose="020B0609020204030204" pitchFamily="49" charset="0"/>
              </a:rPr>
              <a:t>bool</a:t>
            </a:r>
            <a:r>
              <a:rPr lang="en-US" sz="1400">
                <a:solidFill>
                  <a:srgbClr val="000000"/>
                </a:solidFill>
                <a:latin typeface="Consolas" panose="020B0609020204030204" pitchFamily="49" charset="0"/>
              </a:rPr>
              <a:t> compare(</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arr1</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char</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arr2</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size</a:t>
            </a:r>
            <a:r>
              <a:rPr lang="en-US" sz="1400">
                <a:solidFill>
                  <a:srgbClr val="000000"/>
                </a:solidFill>
                <a:latin typeface="Consolas" panose="020B0609020204030204" pitchFamily="49" charset="0"/>
              </a:rPr>
              <a:t>) { .. }</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2594710"/>
            <a:ext cx="8358892" cy="38454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12 and 13 define two arrays of characters </a:t>
            </a:r>
            <a:r>
              <a:rPr lang="en-US" sz="1400">
                <a:solidFill>
                  <a:srgbClr val="000000"/>
                </a:solidFill>
                <a:latin typeface="Consolas" panose="020B0609020204030204" pitchFamily="49" charset="0"/>
              </a:rPr>
              <a:t>strArray1</a:t>
            </a:r>
            <a:r>
              <a:rPr lang="en-US" sz="1400"/>
              <a:t> and </a:t>
            </a:r>
            <a:r>
              <a:rPr lang="en-US" sz="1400">
                <a:solidFill>
                  <a:srgbClr val="000000"/>
                </a:solidFill>
                <a:latin typeface="Consolas" panose="020B0609020204030204" pitchFamily="49" charset="0"/>
              </a:rPr>
              <a:t>strArray1</a:t>
            </a:r>
            <a:r>
              <a:rPr lang="en-US" sz="1400"/>
              <a:t>. Both arrays are of the same number of elements, and also the elements in both arrays are identical. However, both arrays are initialized by two different ways. </a:t>
            </a:r>
          </a:p>
          <a:p>
            <a:pPr algn="just">
              <a:lnSpc>
                <a:spcPct val="110000"/>
              </a:lnSpc>
              <a:spcBef>
                <a:spcPts val="0"/>
              </a:spcBef>
            </a:pPr>
            <a:r>
              <a:rPr lang="en-US" sz="1400"/>
              <a:t>The first array is initialized using the curly bracket to enclose a set of characters that are separated by a comma. Note that the number of elements in both arrays is not stated in the box brackets, this is because C++ can indicate the number of the elements of an array by counting the initialized number of elements between the curly brackets {}.</a:t>
            </a:r>
          </a:p>
          <a:p>
            <a:pPr algn="just">
              <a:lnSpc>
                <a:spcPct val="110000"/>
              </a:lnSpc>
              <a:spcBef>
                <a:spcPts val="0"/>
              </a:spcBef>
            </a:pPr>
            <a:r>
              <a:rPr lang="en-US" sz="1400"/>
              <a:t>The second array is initialized as a string between double Quotations </a:t>
            </a:r>
            <a:r>
              <a:rPr lang="en-US" sz="1400">
                <a:solidFill>
                  <a:srgbClr val="A31515"/>
                </a:solidFill>
                <a:latin typeface="Consolas" panose="020B0609020204030204" pitchFamily="49" charset="0"/>
              </a:rPr>
              <a:t>"Egypt"</a:t>
            </a:r>
            <a:r>
              <a:rPr lang="en-US" sz="1400"/>
              <a:t>, as the string is known as a series of character. C++ considers the first character in the string </a:t>
            </a:r>
            <a:r>
              <a:rPr lang="en-US" sz="1400">
                <a:solidFill>
                  <a:srgbClr val="A31515"/>
                </a:solidFill>
                <a:latin typeface="Consolas" panose="020B0609020204030204" pitchFamily="49" charset="0"/>
              </a:rPr>
              <a:t>"</a:t>
            </a:r>
            <a:r>
              <a:rPr lang="en-US" sz="1400" b="1" i="1" u="sng">
                <a:solidFill>
                  <a:srgbClr val="A31515"/>
                </a:solidFill>
                <a:latin typeface="Consolas" panose="020B0609020204030204" pitchFamily="49" charset="0"/>
              </a:rPr>
              <a:t>E</a:t>
            </a:r>
            <a:r>
              <a:rPr lang="en-US" sz="1400">
                <a:solidFill>
                  <a:srgbClr val="A31515"/>
                </a:solidFill>
                <a:latin typeface="Consolas" panose="020B0609020204030204" pitchFamily="49" charset="0"/>
              </a:rPr>
              <a:t>gypt" </a:t>
            </a:r>
            <a:r>
              <a:rPr lang="en-US" sz="1400"/>
              <a:t>as a the first character in the array </a:t>
            </a:r>
            <a:r>
              <a:rPr lang="en-US" sz="1400" b="1">
                <a:solidFill>
                  <a:srgbClr val="000000"/>
                </a:solidFill>
                <a:latin typeface="Consolas" panose="020B0609020204030204" pitchFamily="49" charset="0"/>
              </a:rPr>
              <a:t>strArray2[0]='E'</a:t>
            </a:r>
            <a:r>
              <a:rPr lang="en-US" sz="1400"/>
              <a:t>, and the second character in the string </a:t>
            </a:r>
            <a:r>
              <a:rPr lang="en-US" sz="1400">
                <a:solidFill>
                  <a:srgbClr val="A31515"/>
                </a:solidFill>
                <a:latin typeface="Consolas" panose="020B0609020204030204" pitchFamily="49" charset="0"/>
              </a:rPr>
              <a:t>"E</a:t>
            </a:r>
            <a:r>
              <a:rPr lang="en-US" sz="1400" b="1" i="1" u="sng">
                <a:solidFill>
                  <a:srgbClr val="A31515"/>
                </a:solidFill>
                <a:latin typeface="Consolas" panose="020B0609020204030204" pitchFamily="49" charset="0"/>
              </a:rPr>
              <a:t>g</a:t>
            </a:r>
            <a:r>
              <a:rPr lang="en-US" sz="1400">
                <a:solidFill>
                  <a:srgbClr val="A31515"/>
                </a:solidFill>
                <a:latin typeface="Consolas" panose="020B0609020204030204" pitchFamily="49" charset="0"/>
              </a:rPr>
              <a:t>ypt" </a:t>
            </a:r>
            <a:r>
              <a:rPr lang="en-US" sz="1400"/>
              <a:t>is the second character in the array </a:t>
            </a:r>
            <a:r>
              <a:rPr lang="en-US" sz="1400" b="1">
                <a:solidFill>
                  <a:srgbClr val="000000"/>
                </a:solidFill>
                <a:latin typeface="Consolas" panose="020B0609020204030204" pitchFamily="49" charset="0"/>
              </a:rPr>
              <a:t>strArray2[1]='g'</a:t>
            </a:r>
            <a:r>
              <a:rPr lang="en-US" sz="1400"/>
              <a:t>, and so on.</a:t>
            </a:r>
          </a:p>
          <a:p>
            <a:pPr algn="just">
              <a:lnSpc>
                <a:spcPct val="110000"/>
              </a:lnSpc>
              <a:spcBef>
                <a:spcPts val="0"/>
              </a:spcBef>
            </a:pPr>
            <a:r>
              <a:rPr lang="en-US" sz="1400"/>
              <a:t> Both arrays are passed as parameters  to function </a:t>
            </a:r>
            <a:r>
              <a:rPr lang="en-US" sz="1400" b="1">
                <a:solidFill>
                  <a:srgbClr val="000000"/>
                </a:solidFill>
                <a:latin typeface="Consolas" panose="020B0609020204030204" pitchFamily="49" charset="0"/>
              </a:rPr>
              <a:t>compare()</a:t>
            </a:r>
            <a:r>
              <a:rPr lang="en-US" sz="1400"/>
              <a:t> as </a:t>
            </a:r>
            <a:r>
              <a:rPr lang="en-US" sz="1400">
                <a:solidFill>
                  <a:srgbClr val="808080"/>
                </a:solidFill>
                <a:latin typeface="Consolas" panose="020B0609020204030204" pitchFamily="49" charset="0"/>
              </a:rPr>
              <a:t>arr1</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arr2</a:t>
            </a:r>
            <a:r>
              <a:rPr lang="en-US" sz="1400">
                <a:solidFill>
                  <a:srgbClr val="000000"/>
                </a:solidFill>
                <a:latin typeface="Consolas" panose="020B0609020204030204" pitchFamily="49" charset="0"/>
              </a:rPr>
              <a:t>[]</a:t>
            </a:r>
            <a:r>
              <a:rPr lang="en-US" sz="1400"/>
              <a:t>. This function compares between each pair of corresponding characters in both arrays. If all pairs of corresponding characters do no follow this condition </a:t>
            </a:r>
            <a:r>
              <a:rPr lang="en-US" sz="1400" b="1">
                <a:solidFill>
                  <a:srgbClr val="000000"/>
                </a:solidFill>
                <a:latin typeface="Consolas" panose="020B0609020204030204" pitchFamily="49" charset="0"/>
              </a:rPr>
              <a:t>(</a:t>
            </a:r>
            <a:r>
              <a:rPr lang="en-US" sz="1400" b="1">
                <a:solidFill>
                  <a:srgbClr val="808080"/>
                </a:solidFill>
                <a:latin typeface="Consolas" panose="020B0609020204030204" pitchFamily="49" charset="0"/>
              </a:rPr>
              <a:t>arr1</a:t>
            </a:r>
            <a:r>
              <a:rPr lang="en-US" sz="1400" b="1">
                <a:solidFill>
                  <a:srgbClr val="000000"/>
                </a:solidFill>
                <a:latin typeface="Consolas" panose="020B0609020204030204" pitchFamily="49" charset="0"/>
              </a:rPr>
              <a:t>[</a:t>
            </a:r>
            <a:r>
              <a:rPr lang="en-US" sz="1400" b="1" err="1">
                <a:solidFill>
                  <a:srgbClr val="000000"/>
                </a:solidFill>
                <a:latin typeface="Consolas" panose="020B0609020204030204" pitchFamily="49" charset="0"/>
              </a:rPr>
              <a:t>i</a:t>
            </a:r>
            <a:r>
              <a:rPr lang="en-US" sz="1400" b="1">
                <a:solidFill>
                  <a:srgbClr val="000000"/>
                </a:solidFill>
                <a:latin typeface="Consolas" panose="020B0609020204030204" pitchFamily="49" charset="0"/>
              </a:rPr>
              <a:t>] != </a:t>
            </a:r>
            <a:r>
              <a:rPr lang="en-US" sz="1400" b="1">
                <a:solidFill>
                  <a:srgbClr val="808080"/>
                </a:solidFill>
                <a:latin typeface="Consolas" panose="020B0609020204030204" pitchFamily="49" charset="0"/>
              </a:rPr>
              <a:t>arr2</a:t>
            </a:r>
            <a:r>
              <a:rPr lang="en-US" sz="1400" b="1">
                <a:solidFill>
                  <a:srgbClr val="000000"/>
                </a:solidFill>
                <a:latin typeface="Consolas" panose="020B0609020204030204" pitchFamily="49" charset="0"/>
              </a:rPr>
              <a:t>[</a:t>
            </a:r>
            <a:r>
              <a:rPr lang="en-US" sz="1400" b="1" err="1">
                <a:solidFill>
                  <a:srgbClr val="000000"/>
                </a:solidFill>
                <a:latin typeface="Consolas" panose="020B0609020204030204" pitchFamily="49" charset="0"/>
              </a:rPr>
              <a:t>i</a:t>
            </a:r>
            <a:r>
              <a:rPr lang="en-US" sz="1400" b="1">
                <a:solidFill>
                  <a:srgbClr val="000000"/>
                </a:solidFill>
                <a:latin typeface="Consolas" panose="020B0609020204030204" pitchFamily="49" charset="0"/>
              </a:rPr>
              <a:t>])</a:t>
            </a:r>
            <a:r>
              <a:rPr lang="en-US" sz="1400"/>
              <a:t>, then these two arrays are identical and the function returns </a:t>
            </a:r>
            <a:r>
              <a:rPr lang="en-US" sz="1400" b="1">
                <a:solidFill>
                  <a:srgbClr val="000000"/>
                </a:solidFill>
                <a:latin typeface="Consolas" panose="020B0609020204030204" pitchFamily="49" charset="0"/>
              </a:rPr>
              <a:t>true</a:t>
            </a:r>
            <a:r>
              <a:rPr lang="en-US" sz="1400"/>
              <a:t>. If this condition is true for any pairs of corresponding characters, then this function returns </a:t>
            </a:r>
            <a:r>
              <a:rPr lang="en-US" sz="1400" b="1">
                <a:solidFill>
                  <a:srgbClr val="000000"/>
                </a:solidFill>
                <a:latin typeface="Consolas" panose="020B0609020204030204" pitchFamily="49" charset="0"/>
              </a:rPr>
              <a:t>false</a:t>
            </a:r>
            <a:r>
              <a:rPr lang="en-US" sz="1400"/>
              <a:t>. </a:t>
            </a:r>
          </a:p>
        </p:txBody>
      </p:sp>
      <p:pic>
        <p:nvPicPr>
          <p:cNvPr id="11" name="Picture 10"/>
          <p:cNvPicPr>
            <a:picLocks noChangeAspect="1"/>
          </p:cNvPicPr>
          <p:nvPr/>
        </p:nvPicPr>
        <p:blipFill>
          <a:blip r:embed="rId3"/>
          <a:stretch>
            <a:fillRect/>
          </a:stretch>
        </p:blipFill>
        <p:spPr>
          <a:xfrm>
            <a:off x="6019800" y="1246116"/>
            <a:ext cx="2886075" cy="712078"/>
          </a:xfrm>
          <a:prstGeom prst="rect">
            <a:avLst/>
          </a:prstGeom>
        </p:spPr>
      </p:pic>
      <p:sp>
        <p:nvSpPr>
          <p:cNvPr id="8" name="Slide Number Placeholder 3">
            <a:extLst>
              <a:ext uri="{FF2B5EF4-FFF2-40B4-BE49-F238E27FC236}">
                <a16:creationId xmlns:a16="http://schemas.microsoft.com/office/drawing/2014/main" id="{48202831-E514-4591-B5B9-5607F084F704}"/>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74</a:t>
            </a:fld>
            <a:endParaRPr lang="en-US">
              <a:solidFill>
                <a:srgbClr val="000099"/>
              </a:solidFill>
            </a:endParaRPr>
          </a:p>
        </p:txBody>
      </p:sp>
    </p:spTree>
    <p:extLst>
      <p:ext uri="{BB962C8B-B14F-4D97-AF65-F5344CB8AC3E}">
        <p14:creationId xmlns:p14="http://schemas.microsoft.com/office/powerpoint/2010/main" val="3041441889"/>
      </p:ext>
    </p:extLst>
  </p:cSld>
  <p:clrMapOvr>
    <a:masterClrMapping/>
  </p:clrMapOvr>
  <p:transition>
    <p:zoom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25 : Save to File</a:t>
            </a:r>
            <a:endParaRPr lang="en-US" dirty="0"/>
          </a:p>
        </p:txBody>
      </p:sp>
      <p:sp>
        <p:nvSpPr>
          <p:cNvPr id="3" name="Content Placeholder 2"/>
          <p:cNvSpPr>
            <a:spLocks noGrp="1"/>
          </p:cNvSpPr>
          <p:nvPr>
            <p:ph idx="1"/>
          </p:nvPr>
        </p:nvSpPr>
        <p:spPr>
          <a:xfrm>
            <a:off x="609600" y="1706808"/>
            <a:ext cx="8410576" cy="4998792"/>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fstream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&lt;string&gt;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saveToFile</a:t>
            </a:r>
            <a:r>
              <a:rPr lang="en-US" sz="1400">
                <a:solidFill>
                  <a:srgbClr val="000000"/>
                </a:solidFill>
                <a:latin typeface="Consolas" panose="020B0609020204030204" pitchFamily="49" charset="0"/>
              </a:rPr>
              <a:t>(</a:t>
            </a:r>
            <a:r>
              <a:rPr lang="en-US" sz="1400">
                <a:solidFill>
                  <a:srgbClr val="2B91AF"/>
                </a:solidFill>
                <a:latin typeface="Consolas" panose="020B0609020204030204" pitchFamily="49" charset="0"/>
              </a:rPr>
              <a:t>string</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arr1</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arr2</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arr3</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sizeOfArrays</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2B91AF"/>
                </a:solidFill>
                <a:latin typeface="Consolas" panose="020B0609020204030204" pitchFamily="49" charset="0"/>
              </a:rPr>
              <a:t>  </a:t>
            </a:r>
            <a:r>
              <a:rPr lang="en-US" sz="1400" err="1">
                <a:solidFill>
                  <a:srgbClr val="2B91AF"/>
                </a:solidFill>
                <a:latin typeface="Consolas" panose="020B0609020204030204" pitchFamily="49" charset="0"/>
              </a:rPr>
              <a:t>ofstream</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outputFile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outputFile.open</a:t>
            </a:r>
            <a:r>
              <a:rPr lang="en-US" sz="1400">
                <a:solidFill>
                  <a:srgbClr val="000000"/>
                </a:solidFill>
                <a:latin typeface="Consolas" panose="020B0609020204030204" pitchFamily="49" charset="0"/>
              </a:rPr>
              <a:t>(</a:t>
            </a:r>
            <a:r>
              <a:rPr lang="en-US" sz="1400">
                <a:solidFill>
                  <a:srgbClr val="A31515"/>
                </a:solidFill>
                <a:latin typeface="Consolas" panose="020B0609020204030204" pitchFamily="49" charset="0"/>
              </a:rPr>
              <a:t>"SavedNumbers.txt"</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fr-FR" sz="1400">
                <a:solidFill>
                  <a:srgbClr val="000000"/>
                </a:solidFill>
                <a:latin typeface="Consolas" panose="020B0609020204030204" pitchFamily="49" charset="0"/>
              </a:rPr>
              <a:t>  </a:t>
            </a:r>
            <a:r>
              <a:rPr lang="fr-FR" sz="1400" err="1">
                <a:solidFill>
                  <a:srgbClr val="000000"/>
                </a:solidFill>
                <a:latin typeface="Consolas" panose="020B0609020204030204" pitchFamily="49" charset="0"/>
              </a:rPr>
              <a:t>outputFile</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"Day"</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"\t\t"</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 </a:t>
            </a:r>
            <a:r>
              <a:rPr lang="fr-FR" sz="1400" err="1">
                <a:solidFill>
                  <a:srgbClr val="A31515"/>
                </a:solidFill>
                <a:latin typeface="Consolas" panose="020B0609020204030204" pitchFamily="49" charset="0"/>
              </a:rPr>
              <a:t>Visitors</a:t>
            </a:r>
            <a:r>
              <a:rPr lang="fr-FR" sz="1400">
                <a:solidFill>
                  <a:srgbClr val="A31515"/>
                </a:solidFill>
                <a:latin typeface="Consolas" panose="020B0609020204030204" pitchFamily="49" charset="0"/>
              </a:rPr>
              <a:t>"</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"\t"</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a:t>
            </a:r>
            <a:r>
              <a:rPr lang="fr-FR" sz="1400" err="1">
                <a:solidFill>
                  <a:srgbClr val="A31515"/>
                </a:solidFill>
                <a:latin typeface="Consolas" panose="020B0609020204030204" pitchFamily="49" charset="0"/>
              </a:rPr>
              <a:t>Income</a:t>
            </a:r>
            <a:r>
              <a:rPr lang="fr-FR" sz="1400">
                <a:solidFill>
                  <a:srgbClr val="A31515"/>
                </a:solidFill>
                <a:latin typeface="Consolas" panose="020B0609020204030204" pitchFamily="49" charset="0"/>
              </a:rPr>
              <a:t>"</a:t>
            </a:r>
            <a:r>
              <a:rPr lang="fr-FR" sz="1400">
                <a:solidFill>
                  <a:srgbClr val="000000"/>
                </a:solidFill>
                <a:latin typeface="Consolas" panose="020B0609020204030204" pitchFamily="49" charset="0"/>
              </a:rPr>
              <a:t> </a:t>
            </a:r>
            <a:r>
              <a:rPr lang="fr-FR" sz="1400">
                <a:solidFill>
                  <a:srgbClr val="008080"/>
                </a:solidFill>
                <a:latin typeface="Consolas" panose="020B0609020204030204" pitchFamily="49" charset="0"/>
              </a:rPr>
              <a:t>&lt;&lt;</a:t>
            </a:r>
            <a:r>
              <a:rPr lang="fr-FR" sz="1400">
                <a:solidFill>
                  <a:srgbClr val="000000"/>
                </a:solidFill>
                <a:latin typeface="Consolas" panose="020B0609020204030204" pitchFamily="49" charset="0"/>
              </a:rPr>
              <a:t> </a:t>
            </a:r>
            <a:r>
              <a:rPr lang="fr-FR" sz="1400">
                <a:solidFill>
                  <a:srgbClr val="A31515"/>
                </a:solidFill>
                <a:latin typeface="Consolas" panose="020B0609020204030204" pitchFamily="49" charset="0"/>
              </a:rPr>
              <a:t>"\n"</a:t>
            </a:r>
            <a:r>
              <a:rPr lang="fr-FR"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count = 0; count &lt; </a:t>
            </a:r>
            <a:r>
              <a:rPr lang="en-US" sz="1400" err="1">
                <a:solidFill>
                  <a:srgbClr val="808080"/>
                </a:solidFill>
                <a:latin typeface="Consolas" panose="020B0609020204030204" pitchFamily="49" charset="0"/>
              </a:rPr>
              <a:t>sizeOfArrays</a:t>
            </a:r>
            <a:r>
              <a:rPr lang="en-US" sz="1400">
                <a:solidFill>
                  <a:srgbClr val="000000"/>
                </a:solidFill>
                <a:latin typeface="Consolas" panose="020B0609020204030204" pitchFamily="49" charset="0"/>
              </a:rPr>
              <a:t>; count++)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outputFile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arr1</a:t>
            </a:r>
            <a:r>
              <a:rPr lang="en-US" sz="1400">
                <a:solidFill>
                  <a:srgbClr val="000000"/>
                </a:solidFill>
                <a:latin typeface="Consolas" panose="020B0609020204030204" pitchFamily="49" charset="0"/>
              </a:rPr>
              <a:t>[count]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"\t\t"</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outputFile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arr2</a:t>
            </a:r>
            <a:r>
              <a:rPr lang="en-US" sz="1400">
                <a:solidFill>
                  <a:srgbClr val="000000"/>
                </a:solidFill>
                <a:latin typeface="Consolas" panose="020B0609020204030204" pitchFamily="49" charset="0"/>
              </a:rPr>
              <a:t>[count]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"\t\t"</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outputFile</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arr3</a:t>
            </a:r>
            <a:r>
              <a:rPr lang="en-US" sz="1400">
                <a:solidFill>
                  <a:srgbClr val="000000"/>
                </a:solidFill>
                <a:latin typeface="Consolas" panose="020B0609020204030204" pitchFamily="49" charset="0"/>
              </a:rPr>
              <a:t>[count]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outputFile.close</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a:t>
            </a: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size = 7;</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numVisitors</a:t>
            </a:r>
            <a:r>
              <a:rPr lang="en-US" sz="1400">
                <a:solidFill>
                  <a:srgbClr val="000000"/>
                </a:solidFill>
                <a:latin typeface="Consolas" panose="020B0609020204030204" pitchFamily="49" charset="0"/>
              </a:rPr>
              <a:t>[size] = { 5, 4, 17, 14, 15, 12, 43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double</a:t>
            </a:r>
            <a:r>
              <a:rPr lang="en-US" sz="1400">
                <a:solidFill>
                  <a:srgbClr val="000000"/>
                </a:solidFill>
                <a:latin typeface="Consolas" panose="020B0609020204030204" pitchFamily="49" charset="0"/>
              </a:rPr>
              <a:t> income[size] = { 312.1, 211.5, 111.8, 412.9, 400, 500, 1300.4 };</a:t>
            </a:r>
          </a:p>
          <a:p>
            <a:pPr>
              <a:spcBef>
                <a:spcPts val="0"/>
              </a:spcBef>
              <a:buClr>
                <a:srgbClr val="008000"/>
              </a:buClr>
              <a:buSzPct val="100000"/>
              <a:buFont typeface="+mj-lt"/>
              <a:buAutoNum type="arabicPeriod"/>
            </a:pPr>
            <a:r>
              <a:rPr lang="en-US" sz="1400">
                <a:solidFill>
                  <a:srgbClr val="2B91AF"/>
                </a:solidFill>
                <a:latin typeface="Consolas" panose="020B0609020204030204" pitchFamily="49" charset="0"/>
              </a:rPr>
              <a:t>  string</a:t>
            </a:r>
            <a:r>
              <a:rPr lang="en-US" sz="1400">
                <a:solidFill>
                  <a:srgbClr val="000000"/>
                </a:solidFill>
                <a:latin typeface="Consolas" panose="020B0609020204030204" pitchFamily="49" charset="0"/>
              </a:rPr>
              <a:t> days[size] = {</a:t>
            </a:r>
            <a:r>
              <a:rPr lang="en-US" sz="1400">
                <a:solidFill>
                  <a:srgbClr val="A31515"/>
                </a:solidFill>
                <a:latin typeface="Consolas" panose="020B0609020204030204" pitchFamily="49" charset="0"/>
              </a:rPr>
              <a:t>"Sat"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"Sun"</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"Mon"</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"Tue"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"Wed"</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"Thu"</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"Fri"</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saveToFile</a:t>
            </a:r>
            <a:r>
              <a:rPr lang="en-US" sz="1400">
                <a:solidFill>
                  <a:srgbClr val="000000"/>
                </a:solidFill>
                <a:latin typeface="Consolas" panose="020B0609020204030204" pitchFamily="49" charset="0"/>
              </a:rPr>
              <a:t>(days, </a:t>
            </a:r>
            <a:r>
              <a:rPr lang="en-US" sz="1400" err="1">
                <a:solidFill>
                  <a:srgbClr val="000000"/>
                </a:solidFill>
                <a:latin typeface="Consolas" panose="020B0609020204030204" pitchFamily="49" charset="0"/>
              </a:rPr>
              <a:t>numVisitors</a:t>
            </a:r>
            <a:r>
              <a:rPr lang="en-US" sz="1400">
                <a:solidFill>
                  <a:srgbClr val="000000"/>
                </a:solidFill>
                <a:latin typeface="Consolas" panose="020B0609020204030204" pitchFamily="49" charset="0"/>
              </a:rPr>
              <a:t>, income, size);</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4" name="Picture 3"/>
          <p:cNvPicPr>
            <a:picLocks noChangeAspect="1"/>
          </p:cNvPicPr>
          <p:nvPr/>
        </p:nvPicPr>
        <p:blipFill>
          <a:blip r:embed="rId2"/>
          <a:stretch>
            <a:fillRect/>
          </a:stretch>
        </p:blipFill>
        <p:spPr>
          <a:xfrm>
            <a:off x="6400800" y="246062"/>
            <a:ext cx="2466975" cy="1564601"/>
          </a:xfrm>
          <a:prstGeom prst="rect">
            <a:avLst/>
          </a:prstGeom>
        </p:spPr>
      </p:pic>
      <p:sp>
        <p:nvSpPr>
          <p:cNvPr id="5" name="Slide Number Placeholder 3">
            <a:extLst>
              <a:ext uri="{FF2B5EF4-FFF2-40B4-BE49-F238E27FC236}">
                <a16:creationId xmlns:a16="http://schemas.microsoft.com/office/drawing/2014/main" id="{89F2BF75-C6D7-4ADC-A6CD-3A75E8B15BDE}"/>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75</a:t>
            </a:fld>
            <a:endParaRPr lang="en-US">
              <a:solidFill>
                <a:srgbClr val="000099"/>
              </a:solidFill>
            </a:endParaRPr>
          </a:p>
        </p:txBody>
      </p:sp>
    </p:spTree>
    <p:extLst>
      <p:ext uri="{BB962C8B-B14F-4D97-AF65-F5344CB8AC3E}">
        <p14:creationId xmlns:p14="http://schemas.microsoft.com/office/powerpoint/2010/main" val="2613874162"/>
      </p:ext>
    </p:extLst>
  </p:cSld>
  <p:clrMapOvr>
    <a:masterClrMapping/>
  </p:clrMapOvr>
  <p:transition>
    <p:zoom dir="in"/>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25 : Save to File</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lvl="0">
              <a:spcBef>
                <a:spcPts val="0"/>
              </a:spcBef>
              <a:buClr>
                <a:srgbClr val="008000"/>
              </a:buClr>
              <a:buSzPct val="100000"/>
              <a:buFont typeface="+mj-lt"/>
              <a:buAutoNum type="arabicPeriod" startAt="18"/>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numVisitors</a:t>
            </a:r>
            <a:r>
              <a:rPr lang="en-US" sz="1400">
                <a:solidFill>
                  <a:srgbClr val="000000"/>
                </a:solidFill>
                <a:latin typeface="Consolas" panose="020B0609020204030204" pitchFamily="49" charset="0"/>
              </a:rPr>
              <a:t>[size] = { 5, 4, 17, 14, 15, 12, 43 };</a:t>
            </a:r>
          </a:p>
          <a:p>
            <a:pPr lvl="0">
              <a:spcBef>
                <a:spcPts val="0"/>
              </a:spcBef>
              <a:buClr>
                <a:srgbClr val="008000"/>
              </a:buClr>
              <a:buSzPct val="100000"/>
              <a:buFont typeface="+mj-lt"/>
              <a:buAutoNum type="arabicPeriod" startAt="18"/>
            </a:pP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income[size] = { 312.1, 211.5, 111.8, 412.9, 400, 500, 1300.4 };</a:t>
            </a:r>
          </a:p>
          <a:p>
            <a:pPr>
              <a:spcBef>
                <a:spcPts val="0"/>
              </a:spcBef>
              <a:buClr>
                <a:srgbClr val="008000"/>
              </a:buClr>
              <a:buSzPct val="100000"/>
              <a:buFont typeface="+mj-lt"/>
              <a:buAutoNum type="arabicPeriod" startAt="18"/>
            </a:pPr>
            <a:r>
              <a:rPr lang="en-US" sz="1400">
                <a:solidFill>
                  <a:srgbClr val="2B91AF"/>
                </a:solidFill>
                <a:latin typeface="Consolas" panose="020B0609020204030204" pitchFamily="49" charset="0"/>
              </a:rPr>
              <a:t>string</a:t>
            </a:r>
            <a:r>
              <a:rPr lang="en-US" sz="1400">
                <a:solidFill>
                  <a:srgbClr val="000000"/>
                </a:solidFill>
                <a:latin typeface="Consolas" panose="020B0609020204030204" pitchFamily="49" charset="0"/>
              </a:rPr>
              <a:t> days[size] = {</a:t>
            </a:r>
            <a:r>
              <a:rPr lang="en-US" sz="1400">
                <a:solidFill>
                  <a:srgbClr val="A31515"/>
                </a:solidFill>
                <a:latin typeface="Consolas" panose="020B0609020204030204" pitchFamily="49" charset="0"/>
              </a:rPr>
              <a:t>"Sat"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"Sun"</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"Mon"</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"Tue"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"Wed"</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"Thu"</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"Fri"</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8"/>
            </a:pPr>
            <a:r>
              <a:rPr lang="en-US" sz="1400" err="1">
                <a:solidFill>
                  <a:srgbClr val="000000"/>
                </a:solidFill>
                <a:latin typeface="Consolas" panose="020B0609020204030204" pitchFamily="49" charset="0"/>
              </a:rPr>
              <a:t>saveToFile</a:t>
            </a:r>
            <a:r>
              <a:rPr lang="en-US" sz="1400">
                <a:solidFill>
                  <a:srgbClr val="000000"/>
                </a:solidFill>
                <a:latin typeface="Consolas" panose="020B0609020204030204" pitchFamily="49" charset="0"/>
              </a:rPr>
              <a:t>(days, </a:t>
            </a:r>
            <a:r>
              <a:rPr lang="en-US" sz="1400" err="1">
                <a:solidFill>
                  <a:srgbClr val="000000"/>
                </a:solidFill>
                <a:latin typeface="Consolas" panose="020B0609020204030204" pitchFamily="49" charset="0"/>
              </a:rPr>
              <a:t>numVisitors</a:t>
            </a:r>
            <a:r>
              <a:rPr lang="en-US" sz="1400">
                <a:solidFill>
                  <a:srgbClr val="000000"/>
                </a:solidFill>
                <a:latin typeface="Consolas" panose="020B0609020204030204" pitchFamily="49" charset="0"/>
              </a:rPr>
              <a:t>, income, size);</a:t>
            </a:r>
          </a:p>
          <a:p>
            <a:pPr lvl="0">
              <a:spcBef>
                <a:spcPts val="0"/>
              </a:spcBef>
              <a:buClr>
                <a:srgbClr val="008000"/>
              </a:buClr>
              <a:buSzPct val="100000"/>
              <a:buFont typeface="+mj-lt"/>
              <a:buAutoNum type="arabicPeriod" startAt="18"/>
            </a:pPr>
            <a:endParaRPr lang="en-US" sz="140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2741503"/>
            <a:ext cx="7758571" cy="358765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 18 defines an array of integer named as </a:t>
            </a:r>
            <a:r>
              <a:rPr lang="en-US" sz="1400" b="1" err="1">
                <a:solidFill>
                  <a:srgbClr val="000000"/>
                </a:solidFill>
                <a:latin typeface="Consolas" panose="020B0609020204030204" pitchFamily="49" charset="0"/>
              </a:rPr>
              <a:t>numVisitors</a:t>
            </a:r>
            <a:r>
              <a:rPr lang="en-US" sz="1400"/>
              <a:t>, the number of elements in this array is </a:t>
            </a:r>
            <a:r>
              <a:rPr lang="en-US" sz="1400" b="1">
                <a:solidFill>
                  <a:srgbClr val="000000"/>
                </a:solidFill>
                <a:latin typeface="Consolas" panose="020B0609020204030204" pitchFamily="49" charset="0"/>
              </a:rPr>
              <a:t>size=7</a:t>
            </a:r>
            <a:r>
              <a:rPr lang="en-US" sz="1400"/>
              <a:t>.</a:t>
            </a:r>
          </a:p>
          <a:p>
            <a:pPr algn="just">
              <a:lnSpc>
                <a:spcPct val="110000"/>
              </a:lnSpc>
              <a:spcBef>
                <a:spcPts val="0"/>
              </a:spcBef>
            </a:pPr>
            <a:r>
              <a:rPr lang="en-US" sz="1400"/>
              <a:t>Then line 19 defines an array of doubles as </a:t>
            </a:r>
            <a:r>
              <a:rPr lang="en-US" sz="1400" b="1">
                <a:solidFill>
                  <a:srgbClr val="000000"/>
                </a:solidFill>
                <a:latin typeface="Consolas" panose="020B0609020204030204" pitchFamily="49" charset="0"/>
              </a:rPr>
              <a:t>income</a:t>
            </a:r>
            <a:r>
              <a:rPr lang="en-US" sz="1400"/>
              <a:t>.  Both </a:t>
            </a:r>
            <a:r>
              <a:rPr lang="en-US" sz="1400" b="1" err="1">
                <a:solidFill>
                  <a:srgbClr val="000000"/>
                </a:solidFill>
                <a:latin typeface="Consolas" panose="020B0609020204030204" pitchFamily="49" charset="0"/>
              </a:rPr>
              <a:t>numVisitors</a:t>
            </a:r>
            <a:r>
              <a:rPr lang="en-US" sz="1400" b="1">
                <a:solidFill>
                  <a:srgbClr val="000000"/>
                </a:solidFill>
                <a:latin typeface="Consolas" panose="020B0609020204030204" pitchFamily="49" charset="0"/>
              </a:rPr>
              <a:t> </a:t>
            </a:r>
            <a:r>
              <a:rPr lang="en-US" sz="1400"/>
              <a:t>and </a:t>
            </a:r>
            <a:r>
              <a:rPr lang="en-US" sz="1400">
                <a:solidFill>
                  <a:srgbClr val="000000"/>
                </a:solidFill>
                <a:latin typeface="Consolas" panose="020B0609020204030204" pitchFamily="49" charset="0"/>
              </a:rPr>
              <a:t>income</a:t>
            </a:r>
            <a:r>
              <a:rPr lang="en-US" sz="1400"/>
              <a:t> are arrays of primitive data type variables. </a:t>
            </a:r>
          </a:p>
          <a:p>
            <a:pPr algn="just">
              <a:lnSpc>
                <a:spcPct val="110000"/>
              </a:lnSpc>
              <a:spcBef>
                <a:spcPts val="0"/>
              </a:spcBef>
            </a:pPr>
            <a:r>
              <a:rPr lang="en-US" sz="1400"/>
              <a:t>Then line 20 defines an array of strings named as </a:t>
            </a:r>
            <a:r>
              <a:rPr lang="en-US" sz="1400" b="1">
                <a:solidFill>
                  <a:srgbClr val="000000"/>
                </a:solidFill>
                <a:latin typeface="Consolas" panose="020B0609020204030204" pitchFamily="49" charset="0"/>
              </a:rPr>
              <a:t>days</a:t>
            </a:r>
            <a:r>
              <a:rPr lang="en-US" sz="1400"/>
              <a:t>. Each element in this array is an object of a complex data type of class string. </a:t>
            </a:r>
          </a:p>
          <a:p>
            <a:pPr algn="just">
              <a:lnSpc>
                <a:spcPct val="110000"/>
              </a:lnSpc>
              <a:spcBef>
                <a:spcPts val="0"/>
              </a:spcBef>
            </a:pPr>
            <a:r>
              <a:rPr lang="en-US" sz="1400"/>
              <a:t>A string object contains two parts, the first part is an array of characters and the second part includes the functions that are used for this array like </a:t>
            </a:r>
            <a:r>
              <a:rPr lang="en-US" sz="1400" b="1"/>
              <a:t>find()</a:t>
            </a:r>
            <a:r>
              <a:rPr lang="en-US" sz="1400"/>
              <a:t>, </a:t>
            </a:r>
            <a:r>
              <a:rPr lang="en-US" sz="1400" b="1" err="1"/>
              <a:t>substr</a:t>
            </a:r>
            <a:r>
              <a:rPr lang="en-US" sz="1400" b="1"/>
              <a:t>()</a:t>
            </a:r>
            <a:r>
              <a:rPr lang="en-US" sz="1400"/>
              <a:t>, and </a:t>
            </a:r>
            <a:r>
              <a:rPr lang="en-US" sz="1400" b="1"/>
              <a:t>at()</a:t>
            </a:r>
            <a:r>
              <a:rPr lang="en-US" sz="1400"/>
              <a:t>. For example, the string “</a:t>
            </a:r>
            <a:r>
              <a:rPr lang="en-US" sz="1400" b="1"/>
              <a:t>Sat</a:t>
            </a:r>
            <a:r>
              <a:rPr lang="en-US" sz="1400"/>
              <a:t>” is considered as an array of characters [‘</a:t>
            </a:r>
            <a:r>
              <a:rPr lang="en-US" sz="1400" b="1"/>
              <a:t>S</a:t>
            </a:r>
            <a:r>
              <a:rPr lang="en-US" sz="1400"/>
              <a:t>’, ‘</a:t>
            </a:r>
            <a:r>
              <a:rPr lang="en-US" sz="1400" b="1"/>
              <a:t>a</a:t>
            </a:r>
            <a:r>
              <a:rPr lang="en-US" sz="1400"/>
              <a:t>’, ‘</a:t>
            </a:r>
            <a:r>
              <a:rPr lang="en-US" sz="1400" b="1"/>
              <a:t>t</a:t>
            </a:r>
            <a:r>
              <a:rPr lang="en-US" sz="1400"/>
              <a:t>’]. A function in the class string like find loops on the array to search for a specific character. </a:t>
            </a:r>
          </a:p>
          <a:p>
            <a:pPr algn="just">
              <a:lnSpc>
                <a:spcPct val="110000"/>
              </a:lnSpc>
              <a:spcBef>
                <a:spcPts val="0"/>
              </a:spcBef>
            </a:pPr>
            <a:r>
              <a:rPr lang="en-US" sz="1400"/>
              <a:t>Accordingly, the array </a:t>
            </a:r>
            <a:r>
              <a:rPr lang="en-US" sz="1400" b="1">
                <a:solidFill>
                  <a:srgbClr val="000000"/>
                </a:solidFill>
                <a:latin typeface="Consolas" panose="020B0609020204030204" pitchFamily="49" charset="0"/>
              </a:rPr>
              <a:t>days</a:t>
            </a:r>
            <a:r>
              <a:rPr lang="en-US" sz="1400"/>
              <a:t> is array of strings, and each element is considered as an array of characters. This means that the array days is considered as an array of arrays. </a:t>
            </a:r>
          </a:p>
          <a:p>
            <a:pPr algn="just">
              <a:lnSpc>
                <a:spcPct val="110000"/>
              </a:lnSpc>
              <a:spcBef>
                <a:spcPts val="0"/>
              </a:spcBef>
            </a:pPr>
            <a:r>
              <a:rPr lang="en-US" sz="1400"/>
              <a:t>Line 21 passes the three arrays “</a:t>
            </a:r>
            <a:r>
              <a:rPr lang="en-US" sz="1400" b="1">
                <a:solidFill>
                  <a:srgbClr val="000000"/>
                </a:solidFill>
                <a:latin typeface="Consolas" panose="020B0609020204030204" pitchFamily="49" charset="0"/>
              </a:rPr>
              <a:t>days</a:t>
            </a:r>
            <a:r>
              <a:rPr lang="en-US" sz="1400"/>
              <a:t>”, “</a:t>
            </a:r>
            <a:r>
              <a:rPr lang="en-US" sz="1400" b="1" err="1">
                <a:solidFill>
                  <a:srgbClr val="000000"/>
                </a:solidFill>
                <a:latin typeface="Consolas" panose="020B0609020204030204" pitchFamily="49" charset="0"/>
              </a:rPr>
              <a:t>numVisitors</a:t>
            </a:r>
            <a:r>
              <a:rPr lang="en-US" sz="1400"/>
              <a:t>”, “</a:t>
            </a:r>
            <a:r>
              <a:rPr lang="en-US" sz="1400" b="1">
                <a:solidFill>
                  <a:srgbClr val="000000"/>
                </a:solidFill>
                <a:latin typeface="Consolas" panose="020B0609020204030204" pitchFamily="49" charset="0"/>
              </a:rPr>
              <a:t>income</a:t>
            </a:r>
            <a:r>
              <a:rPr lang="en-US" sz="1400"/>
              <a:t>”, and “</a:t>
            </a:r>
            <a:r>
              <a:rPr lang="en-US" sz="1400" b="1">
                <a:solidFill>
                  <a:srgbClr val="000000"/>
                </a:solidFill>
                <a:latin typeface="Consolas" panose="020B0609020204030204" pitchFamily="49" charset="0"/>
              </a:rPr>
              <a:t>size</a:t>
            </a:r>
            <a:r>
              <a:rPr lang="en-US" sz="1400"/>
              <a:t>” to the function </a:t>
            </a:r>
            <a:r>
              <a:rPr lang="en-US" sz="1400" err="1">
                <a:solidFill>
                  <a:srgbClr val="000000"/>
                </a:solidFill>
                <a:latin typeface="Consolas" panose="020B0609020204030204" pitchFamily="49" charset="0"/>
              </a:rPr>
              <a:t>saveToFile</a:t>
            </a:r>
            <a:r>
              <a:rPr lang="en-US" sz="1400">
                <a:solidFill>
                  <a:srgbClr val="000000"/>
                </a:solidFill>
                <a:latin typeface="Consolas" panose="020B0609020204030204" pitchFamily="49" charset="0"/>
              </a:rPr>
              <a:t>(</a:t>
            </a:r>
            <a:r>
              <a:rPr lang="en-US" sz="1400">
                <a:solidFill>
                  <a:srgbClr val="2B91AF"/>
                </a:solidFill>
                <a:latin typeface="Consolas" panose="020B0609020204030204" pitchFamily="49" charset="0"/>
              </a:rPr>
              <a:t>string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double</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a:t>
            </a:r>
            <a:r>
              <a:rPr lang="en-US" sz="1400"/>
              <a:t>. The role of this function is to print the contents of this array in a file </a:t>
            </a:r>
            <a:r>
              <a:rPr lang="en-US" sz="1400">
                <a:solidFill>
                  <a:srgbClr val="A31515"/>
                </a:solidFill>
                <a:latin typeface="Consolas" panose="020B0609020204030204" pitchFamily="49" charset="0"/>
              </a:rPr>
              <a:t>"SavedNumbers.txt"</a:t>
            </a:r>
            <a:r>
              <a:rPr lang="en-US" sz="1400"/>
              <a:t>. </a:t>
            </a:r>
          </a:p>
        </p:txBody>
      </p:sp>
      <p:pic>
        <p:nvPicPr>
          <p:cNvPr id="9" name="Picture 8"/>
          <p:cNvPicPr>
            <a:picLocks noChangeAspect="1"/>
          </p:cNvPicPr>
          <p:nvPr/>
        </p:nvPicPr>
        <p:blipFill>
          <a:blip r:embed="rId3"/>
          <a:stretch>
            <a:fillRect/>
          </a:stretch>
        </p:blipFill>
        <p:spPr>
          <a:xfrm>
            <a:off x="6400800" y="246062"/>
            <a:ext cx="2466975" cy="1564601"/>
          </a:xfrm>
          <a:prstGeom prst="rect">
            <a:avLst/>
          </a:prstGeom>
        </p:spPr>
      </p:pic>
      <p:sp>
        <p:nvSpPr>
          <p:cNvPr id="8" name="Slide Number Placeholder 3">
            <a:extLst>
              <a:ext uri="{FF2B5EF4-FFF2-40B4-BE49-F238E27FC236}">
                <a16:creationId xmlns:a16="http://schemas.microsoft.com/office/drawing/2014/main" id="{267F2E78-DCC3-40C3-9F7F-E68B5767BBB7}"/>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76</a:t>
            </a:fld>
            <a:endParaRPr lang="en-US">
              <a:solidFill>
                <a:srgbClr val="000099"/>
              </a:solidFill>
            </a:endParaRPr>
          </a:p>
        </p:txBody>
      </p:sp>
    </p:spTree>
    <p:extLst>
      <p:ext uri="{BB962C8B-B14F-4D97-AF65-F5344CB8AC3E}">
        <p14:creationId xmlns:p14="http://schemas.microsoft.com/office/powerpoint/2010/main" val="2220899581"/>
      </p:ext>
    </p:extLst>
  </p:cSld>
  <p:clrMapOvr>
    <a:masterClrMapping/>
  </p:clrMapOvr>
  <p:transition>
    <p:zoom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26 : 1-Dim Array</a:t>
            </a:r>
            <a:endParaRPr lang="en-US" dirty="0"/>
          </a:p>
        </p:txBody>
      </p:sp>
      <p:sp>
        <p:nvSpPr>
          <p:cNvPr id="3" name="Content Placeholder 2"/>
          <p:cNvSpPr>
            <a:spLocks noGrp="1"/>
          </p:cNvSpPr>
          <p:nvPr>
            <p:ph idx="1"/>
          </p:nvPr>
        </p:nvSpPr>
        <p:spPr>
          <a:xfrm>
            <a:off x="609600" y="1524000"/>
            <a:ext cx="8410576" cy="5181600"/>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getValues</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size</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size</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"enter value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+ 1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cin</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maxValue</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size</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max = -1;</a:t>
            </a: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size</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(max &lt;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max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max;</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void</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a:t>
            </a: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size = 7;</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data[size];</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"Please enter 7 values between 0 and 100 : \n"</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getValues</a:t>
            </a:r>
            <a:r>
              <a:rPr lang="en-US" sz="1400">
                <a:solidFill>
                  <a:srgbClr val="000000"/>
                </a:solidFill>
                <a:latin typeface="Consolas" panose="020B0609020204030204" pitchFamily="49" charset="0"/>
              </a:rPr>
              <a:t>(data, size);</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maxVal</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maxValue</a:t>
            </a:r>
            <a:r>
              <a:rPr lang="en-US" sz="1400">
                <a:solidFill>
                  <a:srgbClr val="000000"/>
                </a:solidFill>
                <a:latin typeface="Consolas" panose="020B0609020204030204" pitchFamily="49" charset="0"/>
              </a:rPr>
              <a:t>(data, size);</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"Max is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maxVal</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\n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4" name="Picture 3"/>
          <p:cNvPicPr>
            <a:picLocks noChangeAspect="1"/>
          </p:cNvPicPr>
          <p:nvPr/>
        </p:nvPicPr>
        <p:blipFill>
          <a:blip r:embed="rId2"/>
          <a:stretch>
            <a:fillRect/>
          </a:stretch>
        </p:blipFill>
        <p:spPr>
          <a:xfrm>
            <a:off x="5943600" y="365125"/>
            <a:ext cx="3076576" cy="1809750"/>
          </a:xfrm>
          <a:prstGeom prst="rect">
            <a:avLst/>
          </a:prstGeom>
        </p:spPr>
      </p:pic>
      <p:sp>
        <p:nvSpPr>
          <p:cNvPr id="6" name="Slide Number Placeholder 3">
            <a:extLst>
              <a:ext uri="{FF2B5EF4-FFF2-40B4-BE49-F238E27FC236}">
                <a16:creationId xmlns:a16="http://schemas.microsoft.com/office/drawing/2014/main" id="{39F95C47-B064-4FB9-A8AE-D4007B718C4B}"/>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77</a:t>
            </a:fld>
            <a:endParaRPr lang="en-US">
              <a:solidFill>
                <a:srgbClr val="000099"/>
              </a:solidFill>
            </a:endParaRPr>
          </a:p>
        </p:txBody>
      </p:sp>
    </p:spTree>
    <p:extLst>
      <p:ext uri="{BB962C8B-B14F-4D97-AF65-F5344CB8AC3E}">
        <p14:creationId xmlns:p14="http://schemas.microsoft.com/office/powerpoint/2010/main" val="4245601406"/>
      </p:ext>
    </p:extLst>
  </p:cSld>
  <p:clrMapOvr>
    <a:masterClrMapping/>
  </p:clrMapOvr>
  <p:transition>
    <p:zoom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27: 1-Dim Array</a:t>
            </a:r>
            <a:endParaRPr lang="en-US" dirty="0"/>
          </a:p>
        </p:txBody>
      </p:sp>
      <p:sp>
        <p:nvSpPr>
          <p:cNvPr id="3" name="Content Placeholder 2"/>
          <p:cNvSpPr>
            <a:spLocks noGrp="1"/>
          </p:cNvSpPr>
          <p:nvPr>
            <p:ph idx="1"/>
          </p:nvPr>
        </p:nvSpPr>
        <p:spPr>
          <a:xfrm>
            <a:off x="609600" y="1524000"/>
            <a:ext cx="8410576" cy="5181600"/>
          </a:xfrm>
        </p:spPr>
        <p:txBody>
          <a:bodyPr>
            <a:noAutofit/>
          </a:bodyPr>
          <a:lstStyle/>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#include</a:t>
            </a:r>
            <a:r>
              <a:rPr lang="en-US" sz="1400">
                <a:solidFill>
                  <a:srgbClr val="000000"/>
                </a:solidFill>
                <a:highlight>
                  <a:srgbClr val="FFFFFF"/>
                </a:highlight>
                <a:latin typeface="Consolas" panose="020B0609020204030204" pitchFamily="49" charset="0"/>
              </a:rPr>
              <a:t> </a:t>
            </a:r>
            <a:r>
              <a:rPr lang="en-US" sz="1400">
                <a:solidFill>
                  <a:srgbClr val="A31515"/>
                </a:solidFill>
                <a:highlight>
                  <a:srgbClr val="FFFFFF"/>
                </a:highlight>
                <a:latin typeface="Consolas" panose="020B0609020204030204" pitchFamily="49" charset="0"/>
              </a:rPr>
              <a:t>&lt;iostream&gt;</a:t>
            </a:r>
            <a:endParaRPr lang="en-US" sz="1400">
              <a:solidFill>
                <a:srgbClr val="000000"/>
              </a:solidFill>
              <a:highlight>
                <a:srgbClr val="FFFFFF"/>
              </a:highlight>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using</a:t>
            </a:r>
            <a:r>
              <a:rPr lang="en-US" sz="1400">
                <a:solidFill>
                  <a:srgbClr val="000000"/>
                </a:solidFill>
                <a:highlight>
                  <a:srgbClr val="FFFFFF"/>
                </a:highlight>
                <a:latin typeface="Consolas" panose="020B0609020204030204" pitchFamily="49" charset="0"/>
              </a:rPr>
              <a:t> </a:t>
            </a:r>
            <a:r>
              <a:rPr lang="en-US" sz="1400">
                <a:solidFill>
                  <a:srgbClr val="0000FF"/>
                </a:solidFill>
                <a:highlight>
                  <a:srgbClr val="FFFFFF"/>
                </a:highlight>
                <a:latin typeface="Consolas" panose="020B0609020204030204" pitchFamily="49" charset="0"/>
              </a:rPr>
              <a:t>namespace</a:t>
            </a:r>
            <a:r>
              <a:rPr lang="en-US" sz="1400">
                <a:solidFill>
                  <a:srgbClr val="000000"/>
                </a:solidFill>
                <a:highlight>
                  <a:srgbClr val="FFFFFF"/>
                </a:highlight>
                <a:latin typeface="Consolas" panose="020B0609020204030204" pitchFamily="49" charset="0"/>
              </a:rPr>
              <a:t> std;</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const</a:t>
            </a:r>
            <a:r>
              <a:rPr lang="en-US" sz="1400">
                <a:solidFill>
                  <a:srgbClr val="000000"/>
                </a:solidFill>
                <a:highlight>
                  <a:srgbClr val="FFFFFF"/>
                </a:highlight>
                <a:latin typeface="Consolas" panose="020B0609020204030204" pitchFamily="49" charset="0"/>
              </a:rPr>
              <a:t> </a:t>
            </a:r>
            <a:r>
              <a:rPr lang="en-US" sz="1400">
                <a:solidFill>
                  <a:srgbClr val="0000FF"/>
                </a:solidFill>
                <a:highlight>
                  <a:srgbClr val="FFFFFF"/>
                </a:highlight>
                <a:latin typeface="Consolas" panose="020B0609020204030204" pitchFamily="49" charset="0"/>
              </a:rPr>
              <a:t>int</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arrSize</a:t>
            </a:r>
            <a:r>
              <a:rPr lang="en-US" sz="1400">
                <a:solidFill>
                  <a:srgbClr val="000000"/>
                </a:solidFill>
                <a:highlight>
                  <a:srgbClr val="FFFFFF"/>
                </a:highlight>
                <a:latin typeface="Consolas" panose="020B0609020204030204" pitchFamily="49" charset="0"/>
              </a:rPr>
              <a:t> = 10;</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void</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getData</a:t>
            </a:r>
            <a:r>
              <a:rPr lang="en-US" sz="1400">
                <a:solidFill>
                  <a:srgbClr val="000000"/>
                </a:solidFill>
                <a:highlight>
                  <a:srgbClr val="FFFFFF"/>
                </a:highlight>
                <a:latin typeface="Consolas" panose="020B0609020204030204" pitchFamily="49" charset="0"/>
              </a:rPr>
              <a:t>(</a:t>
            </a:r>
            <a:r>
              <a:rPr lang="en-US" sz="1400">
                <a:solidFill>
                  <a:srgbClr val="0000FF"/>
                </a:solidFill>
                <a:highlight>
                  <a:srgbClr val="FFFFFF"/>
                </a:highlight>
                <a:latin typeface="Consolas" panose="020B0609020204030204" pitchFamily="49" charset="0"/>
              </a:rPr>
              <a:t>int</a:t>
            </a:r>
            <a:r>
              <a:rPr lang="en-US" sz="1400">
                <a:solidFill>
                  <a:srgbClr val="000000"/>
                </a:solidFill>
                <a:highlight>
                  <a:srgbClr val="FFFFFF"/>
                </a:highlight>
                <a:latin typeface="Consolas" panose="020B0609020204030204" pitchFamily="49" charset="0"/>
              </a:rPr>
              <a:t> </a:t>
            </a:r>
            <a:r>
              <a:rPr lang="en-US" sz="1400">
                <a:solidFill>
                  <a:srgbClr val="808080"/>
                </a:solidFill>
                <a:highlight>
                  <a:srgbClr val="FFFFFF"/>
                </a:highlight>
                <a:latin typeface="Consolas" panose="020B0609020204030204" pitchFamily="49" charset="0"/>
              </a:rPr>
              <a:t>array</a:t>
            </a:r>
            <a:r>
              <a:rPr lang="en-US" sz="1400">
                <a:solidFill>
                  <a:srgbClr val="000000"/>
                </a:solidFill>
                <a:highlight>
                  <a:srgbClr val="FFFFFF"/>
                </a:highlight>
                <a:latin typeface="Consolas" panose="020B0609020204030204" pitchFamily="49" charset="0"/>
              </a:rPr>
              <a:t>[], </a:t>
            </a:r>
            <a:r>
              <a:rPr lang="en-US" sz="1400">
                <a:solidFill>
                  <a:srgbClr val="0000FF"/>
                </a:solidFill>
                <a:highlight>
                  <a:srgbClr val="FFFFFF"/>
                </a:highlight>
                <a:latin typeface="Consolas" panose="020B0609020204030204" pitchFamily="49" charset="0"/>
              </a:rPr>
              <a:t>int</a:t>
            </a:r>
            <a:r>
              <a:rPr lang="en-US" sz="1400">
                <a:solidFill>
                  <a:srgbClr val="000000"/>
                </a:solidFill>
                <a:highlight>
                  <a:srgbClr val="FFFFFF"/>
                </a:highlight>
                <a:latin typeface="Consolas" panose="020B0609020204030204" pitchFamily="49" charset="0"/>
              </a:rPr>
              <a:t> </a:t>
            </a:r>
            <a:r>
              <a:rPr lang="en-US" sz="1400" err="1">
                <a:solidFill>
                  <a:srgbClr val="808080"/>
                </a:solidFill>
                <a:highlight>
                  <a:srgbClr val="FFFFFF"/>
                </a:highlight>
                <a:latin typeface="Consolas" panose="020B0609020204030204" pitchFamily="49" charset="0"/>
              </a:rPr>
              <a:t>sizeOfArray</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"Please enter "</a:t>
            </a:r>
            <a:r>
              <a:rPr lang="en-US" sz="1400">
                <a:solidFill>
                  <a:srgbClr val="000000"/>
                </a:solidFill>
                <a:highlight>
                  <a:srgbClr val="FFFFFF"/>
                </a:highlight>
                <a:latin typeface="Consolas" panose="020B0609020204030204" pitchFamily="49" charset="0"/>
              </a:rPr>
              <a:t> &lt;&lt; </a:t>
            </a:r>
            <a:r>
              <a:rPr lang="en-US" sz="1400" err="1">
                <a:solidFill>
                  <a:srgbClr val="808080"/>
                </a:solidFill>
                <a:highlight>
                  <a:srgbClr val="FFFFFF"/>
                </a:highlight>
                <a:latin typeface="Consolas" panose="020B0609020204030204" pitchFamily="49" charset="0"/>
              </a:rPr>
              <a:t>sizeOfArray</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 integers: \n"</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nn-NO" sz="1400">
                <a:solidFill>
                  <a:srgbClr val="0000FF"/>
                </a:solidFill>
                <a:highlight>
                  <a:srgbClr val="FFFFFF"/>
                </a:highlight>
                <a:latin typeface="Consolas" panose="020B0609020204030204" pitchFamily="49" charset="0"/>
              </a:rPr>
              <a:t>  for</a:t>
            </a:r>
            <a:r>
              <a:rPr lang="nn-NO" sz="1400">
                <a:solidFill>
                  <a:srgbClr val="000000"/>
                </a:solidFill>
                <a:highlight>
                  <a:srgbClr val="FFFFFF"/>
                </a:highlight>
                <a:latin typeface="Consolas" panose="020B0609020204030204" pitchFamily="49" charset="0"/>
              </a:rPr>
              <a:t> (</a:t>
            </a:r>
            <a:r>
              <a:rPr lang="nn-NO" sz="1400">
                <a:solidFill>
                  <a:srgbClr val="0000FF"/>
                </a:solidFill>
                <a:highlight>
                  <a:srgbClr val="FFFFFF"/>
                </a:highlight>
                <a:latin typeface="Consolas" panose="020B0609020204030204" pitchFamily="49" charset="0"/>
              </a:rPr>
              <a:t>int</a:t>
            </a:r>
            <a:r>
              <a:rPr lang="nn-NO" sz="1400">
                <a:solidFill>
                  <a:srgbClr val="000000"/>
                </a:solidFill>
                <a:highlight>
                  <a:srgbClr val="FFFFFF"/>
                </a:highlight>
                <a:latin typeface="Consolas" panose="020B0609020204030204" pitchFamily="49" charset="0"/>
              </a:rPr>
              <a:t> i = 0; i &lt; </a:t>
            </a:r>
            <a:r>
              <a:rPr lang="nn-NO" sz="1400">
                <a:solidFill>
                  <a:srgbClr val="808080"/>
                </a:solidFill>
                <a:highlight>
                  <a:srgbClr val="FFFFFF"/>
                </a:highlight>
                <a:latin typeface="Consolas" panose="020B0609020204030204" pitchFamily="49" charset="0"/>
              </a:rPr>
              <a:t>sizeOfArray</a:t>
            </a:r>
            <a:r>
              <a:rPr lang="nn-NO" sz="1400">
                <a:solidFill>
                  <a:srgbClr val="000000"/>
                </a:solidFill>
                <a:highlight>
                  <a:srgbClr val="FFFFFF"/>
                </a:highlight>
                <a:latin typeface="Consolas" panose="020B0609020204030204" pitchFamily="49" charset="0"/>
              </a:rPr>
              <a:t>; i++)</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cin</a:t>
            </a:r>
            <a:r>
              <a:rPr lang="en-US" sz="1400">
                <a:solidFill>
                  <a:srgbClr val="000000"/>
                </a:solidFill>
                <a:highlight>
                  <a:srgbClr val="FFFFFF"/>
                </a:highlight>
                <a:latin typeface="Consolas" panose="020B0609020204030204" pitchFamily="49" charset="0"/>
              </a:rPr>
              <a:t> &gt;&gt; </a:t>
            </a:r>
            <a:r>
              <a:rPr lang="en-US" sz="1400">
                <a:solidFill>
                  <a:srgbClr val="808080"/>
                </a:solidFill>
                <a:highlight>
                  <a:srgbClr val="FFFFFF"/>
                </a:highlight>
                <a:latin typeface="Consolas" panose="020B0609020204030204" pitchFamily="49" charset="0"/>
              </a:rPr>
              <a:t>array</a:t>
            </a:r>
            <a:r>
              <a:rPr lang="en-US" sz="1400">
                <a:solidFill>
                  <a:srgbClr val="000000"/>
                </a:solidFill>
                <a:highlight>
                  <a:srgbClr val="FFFFFF"/>
                </a:highlight>
                <a:latin typeface="Consolas" panose="020B0609020204030204" pitchFamily="49" charset="0"/>
              </a:rPr>
              <a:t>[</a:t>
            </a:r>
            <a:r>
              <a:rPr lang="en-US" sz="1400" err="1">
                <a:solidFill>
                  <a:srgbClr val="000000"/>
                </a:solidFill>
                <a:highlight>
                  <a:srgbClr val="FFFFFF"/>
                </a:highlight>
                <a:latin typeface="Consolas" panose="020B0609020204030204" pitchFamily="49" charset="0"/>
              </a:rPr>
              <a:t>i</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void</a:t>
            </a:r>
            <a:r>
              <a:rPr lang="en-US" sz="1400">
                <a:solidFill>
                  <a:srgbClr val="000000"/>
                </a:solidFill>
                <a:highlight>
                  <a:srgbClr val="FFFFFF"/>
                </a:highlight>
                <a:latin typeface="Consolas" panose="020B0609020204030204" pitchFamily="49" charset="0"/>
              </a:rPr>
              <a:t> main(){</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  int</a:t>
            </a:r>
            <a:r>
              <a:rPr lang="en-US" sz="1400">
                <a:solidFill>
                  <a:srgbClr val="000000"/>
                </a:solidFill>
                <a:highlight>
                  <a:srgbClr val="FFFFFF"/>
                </a:highlight>
                <a:latin typeface="Consolas" panose="020B0609020204030204" pitchFamily="49" charset="0"/>
              </a:rPr>
              <a:t> array[</a:t>
            </a:r>
            <a:r>
              <a:rPr lang="en-US" sz="1400" err="1">
                <a:solidFill>
                  <a:srgbClr val="000000"/>
                </a:solidFill>
                <a:highlight>
                  <a:srgbClr val="FFFFFF"/>
                </a:highlight>
                <a:latin typeface="Consolas" panose="020B0609020204030204" pitchFamily="49" charset="0"/>
              </a:rPr>
              <a:t>arrSize</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getData</a:t>
            </a:r>
            <a:r>
              <a:rPr lang="en-US" sz="1400">
                <a:solidFill>
                  <a:srgbClr val="000000"/>
                </a:solidFill>
                <a:highlight>
                  <a:srgbClr val="FFFFFF"/>
                </a:highlight>
                <a:latin typeface="Consolas" panose="020B0609020204030204" pitchFamily="49" charset="0"/>
              </a:rPr>
              <a:t>(array, </a:t>
            </a:r>
            <a:r>
              <a:rPr lang="en-US" sz="1400" err="1">
                <a:solidFill>
                  <a:srgbClr val="000000"/>
                </a:solidFill>
                <a:highlight>
                  <a:srgbClr val="FFFFFF"/>
                </a:highlight>
                <a:latin typeface="Consolas" panose="020B0609020204030204" pitchFamily="49" charset="0"/>
              </a:rPr>
              <a:t>arrSize</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  int</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sumPair</a:t>
            </a:r>
            <a:r>
              <a:rPr lang="en-US" sz="1400">
                <a:solidFill>
                  <a:srgbClr val="000000"/>
                </a:solidFill>
                <a:highlight>
                  <a:srgbClr val="FFFFFF"/>
                </a:highlight>
                <a:latin typeface="Consolas" panose="020B0609020204030204" pitchFamily="49" charset="0"/>
              </a:rPr>
              <a:t> = 0;</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"Enter a number : "</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cin</a:t>
            </a:r>
            <a:r>
              <a:rPr lang="en-US" sz="1400">
                <a:solidFill>
                  <a:srgbClr val="000000"/>
                </a:solidFill>
                <a:highlight>
                  <a:srgbClr val="FFFFFF"/>
                </a:highlight>
                <a:latin typeface="Consolas" panose="020B0609020204030204" pitchFamily="49" charset="0"/>
              </a:rPr>
              <a:t> &gt;&gt; </a:t>
            </a:r>
            <a:r>
              <a:rPr lang="en-US" sz="1400" err="1">
                <a:solidFill>
                  <a:srgbClr val="000000"/>
                </a:solidFill>
                <a:highlight>
                  <a:srgbClr val="FFFFFF"/>
                </a:highlight>
                <a:latin typeface="Consolas" panose="020B0609020204030204" pitchFamily="49" charset="0"/>
              </a:rPr>
              <a:t>sumPair</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"Array pairs whose sum equal to  "</a:t>
            </a:r>
            <a:r>
              <a:rPr lang="en-US" sz="1400">
                <a:solidFill>
                  <a:srgbClr val="000000"/>
                </a:solidFill>
                <a:highlight>
                  <a:srgbClr val="FFFFFF"/>
                </a:highlight>
                <a:latin typeface="Consolas" panose="020B0609020204030204" pitchFamily="49" charset="0"/>
              </a:rPr>
              <a:t> &lt;&lt; </a:t>
            </a:r>
            <a:r>
              <a:rPr lang="en-US" sz="1400" err="1">
                <a:solidFill>
                  <a:srgbClr val="000000"/>
                </a:solidFill>
                <a:highlight>
                  <a:srgbClr val="FFFFFF"/>
                </a:highlight>
                <a:latin typeface="Consolas" panose="020B0609020204030204" pitchFamily="49" charset="0"/>
              </a:rPr>
              <a:t>sumPair</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 :\n"</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  int</a:t>
            </a:r>
            <a:r>
              <a:rPr lang="en-US" sz="1400">
                <a:solidFill>
                  <a:srgbClr val="000000"/>
                </a:solidFill>
                <a:highlight>
                  <a:srgbClr val="FFFFFF"/>
                </a:highlight>
                <a:latin typeface="Consolas" panose="020B0609020204030204" pitchFamily="49" charset="0"/>
              </a:rPr>
              <a:t> counter = 0;</a:t>
            </a:r>
          </a:p>
          <a:p>
            <a:pPr>
              <a:spcBef>
                <a:spcPts val="0"/>
              </a:spcBef>
              <a:buClr>
                <a:srgbClr val="008000"/>
              </a:buClr>
              <a:buSzPct val="100000"/>
              <a:buFont typeface="+mj-lt"/>
              <a:buAutoNum type="arabicPeriod"/>
            </a:pPr>
            <a:r>
              <a:rPr lang="nn-NO" sz="1400">
                <a:solidFill>
                  <a:srgbClr val="0000FF"/>
                </a:solidFill>
                <a:highlight>
                  <a:srgbClr val="FFFFFF"/>
                </a:highlight>
                <a:latin typeface="Consolas" panose="020B0609020204030204" pitchFamily="49" charset="0"/>
              </a:rPr>
              <a:t>  for</a:t>
            </a:r>
            <a:r>
              <a:rPr lang="nn-NO" sz="1400">
                <a:solidFill>
                  <a:srgbClr val="000000"/>
                </a:solidFill>
                <a:highlight>
                  <a:srgbClr val="FFFFFF"/>
                </a:highlight>
                <a:latin typeface="Consolas" panose="020B0609020204030204" pitchFamily="49" charset="0"/>
              </a:rPr>
              <a:t> (</a:t>
            </a:r>
            <a:r>
              <a:rPr lang="nn-NO" sz="1400">
                <a:solidFill>
                  <a:srgbClr val="0000FF"/>
                </a:solidFill>
                <a:highlight>
                  <a:srgbClr val="FFFFFF"/>
                </a:highlight>
                <a:latin typeface="Consolas" panose="020B0609020204030204" pitchFamily="49" charset="0"/>
              </a:rPr>
              <a:t>int</a:t>
            </a:r>
            <a:r>
              <a:rPr lang="nn-NO" sz="1400">
                <a:solidFill>
                  <a:srgbClr val="000000"/>
                </a:solidFill>
                <a:highlight>
                  <a:srgbClr val="FFFFFF"/>
                </a:highlight>
                <a:latin typeface="Consolas" panose="020B0609020204030204" pitchFamily="49" charset="0"/>
              </a:rPr>
              <a:t> i = 0; i &lt; arrSize; i++)</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    for</a:t>
            </a:r>
            <a:r>
              <a:rPr lang="en-US" sz="1400">
                <a:solidFill>
                  <a:srgbClr val="000000"/>
                </a:solidFill>
                <a:highlight>
                  <a:srgbClr val="FFFFFF"/>
                </a:highlight>
                <a:latin typeface="Consolas" panose="020B0609020204030204" pitchFamily="49" charset="0"/>
              </a:rPr>
              <a:t> (</a:t>
            </a:r>
            <a:r>
              <a:rPr lang="en-US" sz="1400">
                <a:solidFill>
                  <a:srgbClr val="0000FF"/>
                </a:solidFill>
                <a:highlight>
                  <a:srgbClr val="FFFFFF"/>
                </a:highlight>
                <a:latin typeface="Consolas" panose="020B0609020204030204" pitchFamily="49" charset="0"/>
              </a:rPr>
              <a:t>int</a:t>
            </a:r>
            <a:r>
              <a:rPr lang="en-US" sz="1400">
                <a:solidFill>
                  <a:srgbClr val="000000"/>
                </a:solidFill>
                <a:highlight>
                  <a:srgbClr val="FFFFFF"/>
                </a:highlight>
                <a:latin typeface="Consolas" panose="020B0609020204030204" pitchFamily="49" charset="0"/>
              </a:rPr>
              <a:t> j = </a:t>
            </a:r>
            <a:r>
              <a:rPr lang="en-US" sz="1400" err="1">
                <a:solidFill>
                  <a:srgbClr val="000000"/>
                </a:solidFill>
                <a:highlight>
                  <a:srgbClr val="FFFFFF"/>
                </a:highlight>
                <a:latin typeface="Consolas" panose="020B0609020204030204" pitchFamily="49" charset="0"/>
              </a:rPr>
              <a:t>i</a:t>
            </a:r>
            <a:r>
              <a:rPr lang="en-US" sz="1400">
                <a:solidFill>
                  <a:srgbClr val="000000"/>
                </a:solidFill>
                <a:highlight>
                  <a:srgbClr val="FFFFFF"/>
                </a:highlight>
                <a:latin typeface="Consolas" panose="020B0609020204030204" pitchFamily="49" charset="0"/>
              </a:rPr>
              <a:t> + 1; j &lt; </a:t>
            </a:r>
            <a:r>
              <a:rPr lang="en-US" sz="1400" err="1">
                <a:solidFill>
                  <a:srgbClr val="000000"/>
                </a:solidFill>
                <a:highlight>
                  <a:srgbClr val="FFFFFF"/>
                </a:highlight>
                <a:latin typeface="Consolas" panose="020B0609020204030204" pitchFamily="49" charset="0"/>
              </a:rPr>
              <a:t>arrSize</a:t>
            </a: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j++</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highlight>
                  <a:srgbClr val="FFFFFF"/>
                </a:highlight>
                <a:latin typeface="Consolas" panose="020B0609020204030204" pitchFamily="49" charset="0"/>
              </a:rPr>
              <a:t>      if</a:t>
            </a:r>
            <a:r>
              <a:rPr lang="en-US" sz="1400">
                <a:solidFill>
                  <a:srgbClr val="000000"/>
                </a:solidFill>
                <a:highlight>
                  <a:srgbClr val="FFFFFF"/>
                </a:highlight>
                <a:latin typeface="Consolas" panose="020B0609020204030204" pitchFamily="49" charset="0"/>
              </a:rPr>
              <a:t> (array[</a:t>
            </a:r>
            <a:r>
              <a:rPr lang="en-US" sz="1400" err="1">
                <a:solidFill>
                  <a:srgbClr val="000000"/>
                </a:solidFill>
                <a:highlight>
                  <a:srgbClr val="FFFFFF"/>
                </a:highlight>
                <a:latin typeface="Consolas" panose="020B0609020204030204" pitchFamily="49" charset="0"/>
              </a:rPr>
              <a:t>i</a:t>
            </a:r>
            <a:r>
              <a:rPr lang="en-US" sz="1400">
                <a:solidFill>
                  <a:srgbClr val="000000"/>
                </a:solidFill>
                <a:highlight>
                  <a:srgbClr val="FFFFFF"/>
                </a:highlight>
                <a:latin typeface="Consolas" panose="020B0609020204030204" pitchFamily="49" charset="0"/>
              </a:rPr>
              <a:t>] + array[j] == </a:t>
            </a:r>
            <a:r>
              <a:rPr lang="en-US" sz="1400" err="1">
                <a:solidFill>
                  <a:srgbClr val="000000"/>
                </a:solidFill>
                <a:highlight>
                  <a:srgbClr val="FFFFFF"/>
                </a:highlight>
                <a:latin typeface="Consolas" panose="020B0609020204030204" pitchFamily="49" charset="0"/>
              </a:rPr>
              <a:t>sumPair</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array[</a:t>
            </a:r>
            <a:r>
              <a:rPr lang="en-US" sz="1400" err="1">
                <a:solidFill>
                  <a:srgbClr val="000000"/>
                </a:solidFill>
                <a:highlight>
                  <a:srgbClr val="FFFFFF"/>
                </a:highlight>
                <a:latin typeface="Consolas" panose="020B0609020204030204" pitchFamily="49" charset="0"/>
              </a:rPr>
              <a:t>i</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a:t>
            </a:r>
            <a:r>
              <a:rPr lang="en-US" sz="1400">
                <a:solidFill>
                  <a:srgbClr val="000000"/>
                </a:solidFill>
                <a:highlight>
                  <a:srgbClr val="FFFFFF"/>
                </a:highlight>
                <a:latin typeface="Consolas" panose="020B0609020204030204" pitchFamily="49" charset="0"/>
              </a:rPr>
              <a:t> &lt;&lt; array[j] &lt;&lt; </a:t>
            </a:r>
            <a:r>
              <a:rPr lang="en-US" sz="1400" err="1">
                <a:solidFill>
                  <a:srgbClr val="000000"/>
                </a:solidFill>
                <a:highlight>
                  <a:srgbClr val="FFFFFF"/>
                </a:highlight>
                <a:latin typeface="Consolas" panose="020B0609020204030204" pitchFamily="49" charset="0"/>
              </a:rPr>
              <a:t>endl</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counter++;</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"Number of pairs whose sum equal to "</a:t>
            </a:r>
            <a:r>
              <a:rPr lang="en-US" sz="1400">
                <a:solidFill>
                  <a:srgbClr val="000000"/>
                </a:solidFill>
                <a:highlight>
                  <a:srgbClr val="FFFFFF"/>
                </a:highlight>
                <a:latin typeface="Consolas" panose="020B0609020204030204" pitchFamily="49" charset="0"/>
              </a:rPr>
              <a:t> &lt;&lt; </a:t>
            </a:r>
            <a:r>
              <a:rPr lang="en-US" sz="1400" err="1">
                <a:solidFill>
                  <a:srgbClr val="000000"/>
                </a:solidFill>
                <a:highlight>
                  <a:srgbClr val="FFFFFF"/>
                </a:highlight>
                <a:latin typeface="Consolas" panose="020B0609020204030204" pitchFamily="49" charset="0"/>
              </a:rPr>
              <a:t>sumPair</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  </a:t>
            </a:r>
            <a:r>
              <a:rPr lang="en-US" sz="1400" err="1">
                <a:solidFill>
                  <a:srgbClr val="000000"/>
                </a:solidFill>
                <a:highlight>
                  <a:srgbClr val="FFFFFF"/>
                </a:highlight>
                <a:latin typeface="Consolas" panose="020B0609020204030204" pitchFamily="49" charset="0"/>
              </a:rPr>
              <a:t>cout</a:t>
            </a:r>
            <a:r>
              <a:rPr lang="en-US" sz="1400">
                <a:solidFill>
                  <a:srgbClr val="000000"/>
                </a:solidFill>
                <a:highlight>
                  <a:srgbClr val="FFFFFF"/>
                </a:highlight>
                <a:latin typeface="Consolas" panose="020B0609020204030204" pitchFamily="49" charset="0"/>
              </a:rPr>
              <a:t> &lt;&lt; </a:t>
            </a:r>
            <a:r>
              <a:rPr lang="en-US" sz="1400">
                <a:solidFill>
                  <a:srgbClr val="A31515"/>
                </a:solidFill>
                <a:highlight>
                  <a:srgbClr val="FFFFFF"/>
                </a:highlight>
                <a:latin typeface="Consolas" panose="020B0609020204030204" pitchFamily="49" charset="0"/>
              </a:rPr>
              <a:t>" is "</a:t>
            </a:r>
            <a:r>
              <a:rPr lang="en-US" sz="1400">
                <a:solidFill>
                  <a:srgbClr val="000000"/>
                </a:solidFill>
                <a:highlight>
                  <a:srgbClr val="FFFFFF"/>
                </a:highlight>
                <a:latin typeface="Consolas" panose="020B0609020204030204" pitchFamily="49" charset="0"/>
              </a:rPr>
              <a:t> &lt;&lt; counter &lt;&lt; </a:t>
            </a:r>
            <a:r>
              <a:rPr lang="en-US" sz="1400">
                <a:solidFill>
                  <a:srgbClr val="A31515"/>
                </a:solidFill>
                <a:highlight>
                  <a:srgbClr val="FFFFFF"/>
                </a:highlight>
                <a:latin typeface="Consolas" panose="020B0609020204030204" pitchFamily="49" charset="0"/>
              </a:rPr>
              <a:t>"\n"</a:t>
            </a:r>
            <a:r>
              <a:rPr lang="en-US" sz="1400">
                <a:solidFill>
                  <a:srgbClr val="000000"/>
                </a:solidFill>
                <a:highlight>
                  <a:srgbClr val="FFFFFF"/>
                </a:highlight>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highlight>
                  <a:srgbClr val="FFFFFF"/>
                </a:highlight>
                <a:latin typeface="Consolas" panose="020B0609020204030204" pitchFamily="49" charset="0"/>
              </a:rPr>
              <a:t>}</a:t>
            </a:r>
          </a:p>
        </p:txBody>
      </p:sp>
      <p:pic>
        <p:nvPicPr>
          <p:cNvPr id="5" name="Picture 4">
            <a:extLst>
              <a:ext uri="{FF2B5EF4-FFF2-40B4-BE49-F238E27FC236}">
                <a16:creationId xmlns:a16="http://schemas.microsoft.com/office/drawing/2014/main" id="{CE14218D-5C54-499E-BC8D-FFC76731235E}"/>
              </a:ext>
            </a:extLst>
          </p:cNvPr>
          <p:cNvPicPr>
            <a:picLocks noChangeAspect="1"/>
          </p:cNvPicPr>
          <p:nvPr/>
        </p:nvPicPr>
        <p:blipFill>
          <a:blip r:embed="rId2"/>
          <a:stretch>
            <a:fillRect/>
          </a:stretch>
        </p:blipFill>
        <p:spPr>
          <a:xfrm>
            <a:off x="6172200" y="157163"/>
            <a:ext cx="2847976" cy="2191338"/>
          </a:xfrm>
          <a:prstGeom prst="rect">
            <a:avLst/>
          </a:prstGeom>
        </p:spPr>
      </p:pic>
      <p:sp>
        <p:nvSpPr>
          <p:cNvPr id="6" name="Slide Number Placeholder 3">
            <a:extLst>
              <a:ext uri="{FF2B5EF4-FFF2-40B4-BE49-F238E27FC236}">
                <a16:creationId xmlns:a16="http://schemas.microsoft.com/office/drawing/2014/main" id="{13803BAF-9E4D-4248-B921-20AAB9D26247}"/>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78</a:t>
            </a:fld>
            <a:endParaRPr lang="en-US">
              <a:solidFill>
                <a:srgbClr val="000099"/>
              </a:solidFill>
            </a:endParaRPr>
          </a:p>
        </p:txBody>
      </p:sp>
    </p:spTree>
    <p:extLst>
      <p:ext uri="{BB962C8B-B14F-4D97-AF65-F5344CB8AC3E}">
        <p14:creationId xmlns:p14="http://schemas.microsoft.com/office/powerpoint/2010/main" val="4077067827"/>
      </p:ext>
    </p:extLst>
  </p:cSld>
  <p:clrMapOvr>
    <a:masterClrMapping/>
  </p:clrMapOvr>
  <p:transition>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28 : 1-Dim Array</a:t>
            </a:r>
            <a:endParaRPr lang="en-US" dirty="0"/>
          </a:p>
        </p:txBody>
      </p:sp>
      <p:sp>
        <p:nvSpPr>
          <p:cNvPr id="3" name="Content Placeholder 2"/>
          <p:cNvSpPr>
            <a:spLocks noGrp="1"/>
          </p:cNvSpPr>
          <p:nvPr>
            <p:ph idx="1"/>
          </p:nvPr>
        </p:nvSpPr>
        <p:spPr>
          <a:xfrm>
            <a:off x="609600" y="1524000"/>
            <a:ext cx="8410576" cy="5181600"/>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 = 10;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userInput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age[s];</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&lt; s)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"Enter a positive number less than 100 :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do</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cin</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userInput</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userInput</a:t>
            </a:r>
            <a:r>
              <a:rPr lang="en-US" sz="1400">
                <a:solidFill>
                  <a:srgbClr val="000000"/>
                </a:solidFill>
                <a:latin typeface="Consolas" panose="020B0609020204030204" pitchFamily="49" charset="0"/>
              </a:rPr>
              <a:t> &gt; 100)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number is greater than 100, enter again :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 </a:t>
            </a:r>
            <a:r>
              <a:rPr lang="en-US" sz="1400">
                <a:solidFill>
                  <a:srgbClr val="0000FF"/>
                </a:solidFill>
                <a:latin typeface="Consolas" panose="020B0609020204030204" pitchFamily="49" charset="0"/>
              </a:rPr>
              <a:t>while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userInput</a:t>
            </a:r>
            <a:r>
              <a:rPr lang="en-US" sz="1400">
                <a:solidFill>
                  <a:srgbClr val="000000"/>
                </a:solidFill>
                <a:latin typeface="Consolas" panose="020B0609020204030204" pitchFamily="49" charset="0"/>
              </a:rPr>
              <a:t> &gt; 100);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age[</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userInput</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counterOdd</a:t>
            </a:r>
            <a:r>
              <a:rPr lang="en-US" sz="1400">
                <a:solidFill>
                  <a:srgbClr val="000000"/>
                </a:solidFill>
                <a:latin typeface="Consolas" panose="020B0609020204030204" pitchFamily="49" charset="0"/>
              </a:rPr>
              <a:t> = 0, </a:t>
            </a:r>
            <a:r>
              <a:rPr lang="en-US" sz="1400" err="1">
                <a:solidFill>
                  <a:srgbClr val="000000"/>
                </a:solidFill>
                <a:latin typeface="Consolas" panose="020B0609020204030204" pitchFamily="49" charset="0"/>
              </a:rPr>
              <a:t>counterEven</a:t>
            </a:r>
            <a:r>
              <a:rPr lang="en-US" sz="1400">
                <a:solidFill>
                  <a:srgbClr val="000000"/>
                </a:solidFill>
                <a:latin typeface="Consolas" panose="020B0609020204030204" pitchFamily="49" charset="0"/>
              </a:rPr>
              <a:t> = 0;</a:t>
            </a:r>
          </a:p>
          <a:p>
            <a:pPr>
              <a:spcBef>
                <a:spcPts val="0"/>
              </a:spcBef>
              <a:buClr>
                <a:srgbClr val="008000"/>
              </a:buClr>
              <a:buSzPct val="100000"/>
              <a:buFont typeface="+mj-lt"/>
              <a:buAutoNum type="arabicPeriod"/>
            </a:pP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s;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if</a:t>
            </a:r>
            <a:r>
              <a:rPr lang="en-US" sz="1400">
                <a:solidFill>
                  <a:srgbClr val="000000"/>
                </a:solidFill>
                <a:latin typeface="Consolas" panose="020B0609020204030204" pitchFamily="49" charset="0"/>
              </a:rPr>
              <a:t> (age[</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2 == 0)	   </a:t>
            </a:r>
            <a:r>
              <a:rPr lang="en-US" sz="1400" err="1">
                <a:solidFill>
                  <a:srgbClr val="000000"/>
                </a:solidFill>
                <a:latin typeface="Consolas" panose="020B0609020204030204" pitchFamily="49" charset="0"/>
              </a:rPr>
              <a:t>counterEven</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else		</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counterOdd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number of even numbers entered is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counterEven</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number of odd numbers entered is :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counterOdd</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"\n"</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6" name="Picture 5"/>
          <p:cNvPicPr>
            <a:picLocks noChangeAspect="1"/>
          </p:cNvPicPr>
          <p:nvPr/>
        </p:nvPicPr>
        <p:blipFill>
          <a:blip r:embed="rId2"/>
          <a:stretch>
            <a:fillRect/>
          </a:stretch>
        </p:blipFill>
        <p:spPr>
          <a:xfrm>
            <a:off x="5867400" y="228600"/>
            <a:ext cx="3137536" cy="2606428"/>
          </a:xfrm>
          <a:prstGeom prst="rect">
            <a:avLst/>
          </a:prstGeom>
        </p:spPr>
      </p:pic>
      <p:sp>
        <p:nvSpPr>
          <p:cNvPr id="5" name="Slide Number Placeholder 3">
            <a:extLst>
              <a:ext uri="{FF2B5EF4-FFF2-40B4-BE49-F238E27FC236}">
                <a16:creationId xmlns:a16="http://schemas.microsoft.com/office/drawing/2014/main" id="{CA18F7F6-EC2D-4BDE-B621-F660D24FEEA6}"/>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79</a:t>
            </a:fld>
            <a:endParaRPr lang="en-US">
              <a:solidFill>
                <a:srgbClr val="000099"/>
              </a:solidFill>
            </a:endParaRPr>
          </a:p>
        </p:txBody>
      </p:sp>
    </p:spTree>
    <p:extLst>
      <p:ext uri="{BB962C8B-B14F-4D97-AF65-F5344CB8AC3E}">
        <p14:creationId xmlns:p14="http://schemas.microsoft.com/office/powerpoint/2010/main" val="2351617685"/>
      </p:ext>
    </p:extLst>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46404" y="1676400"/>
            <a:ext cx="5606796" cy="1143000"/>
          </a:xfrm>
        </p:spPr>
        <p:txBody>
          <a:bodyPr>
            <a:noAutofit/>
          </a:bodyPr>
          <a:lstStyle/>
          <a:p>
            <a:pPr eaLnBrk="1" hangingPunct="1"/>
            <a:r>
              <a:rPr lang="en-US" sz="4400" b="1" dirty="0">
                <a:solidFill>
                  <a:srgbClr val="002060"/>
                </a:solidFill>
                <a:latin typeface="Imprint MT Shadow" pitchFamily="82" charset="0"/>
              </a:rPr>
              <a:t>Introduction to Computing</a:t>
            </a:r>
          </a:p>
        </p:txBody>
      </p:sp>
      <p:sp>
        <p:nvSpPr>
          <p:cNvPr id="4099" name="Subtitle 3"/>
          <p:cNvSpPr>
            <a:spLocks noGrp="1"/>
          </p:cNvSpPr>
          <p:nvPr>
            <p:ph type="subTitle" idx="1"/>
          </p:nvPr>
        </p:nvSpPr>
        <p:spPr>
          <a:xfrm>
            <a:off x="2818607" y="3634154"/>
            <a:ext cx="3212123" cy="685800"/>
          </a:xfrm>
        </p:spPr>
        <p:txBody>
          <a:bodyPr>
            <a:normAutofit fontScale="62500" lnSpcReduction="20000"/>
          </a:bodyPr>
          <a:lstStyle/>
          <a:p>
            <a:r>
              <a:rPr lang="en-US" sz="6600" b="1">
                <a:latin typeface="Bradley Hand ITC"/>
              </a:rPr>
              <a:t>Lecture 1</a:t>
            </a:r>
            <a:endParaRPr lang="en-US" sz="6600" b="1" dirty="0">
              <a:latin typeface="Bradley Hand ITC" pitchFamily="66" charset="0"/>
            </a:endParaRPr>
          </a:p>
        </p:txBody>
      </p:sp>
      <p:sp>
        <p:nvSpPr>
          <p:cNvPr id="4" name="Subtitle 3"/>
          <p:cNvSpPr txBox="1">
            <a:spLocks/>
          </p:cNvSpPr>
          <p:nvPr/>
        </p:nvSpPr>
        <p:spPr>
          <a:xfrm>
            <a:off x="2650176" y="4319954"/>
            <a:ext cx="4714261" cy="68580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2800" b="1" dirty="0">
                <a:latin typeface="Bradley Hand ITC"/>
              </a:rPr>
              <a:t>functions</a:t>
            </a:r>
          </a:p>
        </p:txBody>
      </p:sp>
      <p:sp>
        <p:nvSpPr>
          <p:cNvPr id="5" name="Subtitle 3"/>
          <p:cNvSpPr txBox="1">
            <a:spLocks/>
          </p:cNvSpPr>
          <p:nvPr/>
        </p:nvSpPr>
        <p:spPr>
          <a:xfrm>
            <a:off x="2438400" y="5638800"/>
            <a:ext cx="4561861" cy="685800"/>
          </a:xfrm>
          <a:prstGeom prst="rect">
            <a:avLst/>
          </a:prstGeom>
        </p:spPr>
        <p:txBody>
          <a:bodyPr vert="horz" lIns="91440" tIns="45720" rIns="91440" bIns="45720" rtlCol="0" anchor="t">
            <a:normAutofit fontScale="5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fontAlgn="auto"/>
            <a:r>
              <a:rPr lang="en-US" sz="6600" b="1" dirty="0">
                <a:latin typeface="Bradley Hand ITC" pitchFamily="66" charset="0"/>
              </a:rPr>
              <a:t>Dr. Mostafa Salama</a:t>
            </a:r>
          </a:p>
        </p:txBody>
      </p:sp>
      <p:pic>
        <p:nvPicPr>
          <p:cNvPr id="6" name="Picture 5" descr="BUE final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808428"/>
      </p:ext>
    </p:extLst>
  </p:cSld>
  <p:clrMapOvr>
    <a:masterClrMapping/>
  </p:clrMapOvr>
  <p:transition>
    <p:zoom dir="in"/>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29 : Sorting</a:t>
            </a:r>
            <a:endParaRPr lang="en-US" dirty="0"/>
          </a:p>
        </p:txBody>
      </p:sp>
      <p:sp>
        <p:nvSpPr>
          <p:cNvPr id="3" name="Content Placeholder 2"/>
          <p:cNvSpPr>
            <a:spLocks noGrp="1"/>
          </p:cNvSpPr>
          <p:nvPr>
            <p:ph idx="1"/>
          </p:nvPr>
        </p:nvSpPr>
        <p:spPr>
          <a:xfrm>
            <a:off x="609600" y="1706808"/>
            <a:ext cx="8410576" cy="4998792"/>
          </a:xfrm>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a:t>
            </a:r>
            <a:r>
              <a:rPr lang="en-US" sz="1400" err="1">
                <a:solidFill>
                  <a:srgbClr val="A31515"/>
                </a:solidFill>
                <a:latin typeface="Consolas" panose="020B0609020204030204" pitchFamily="49" charset="0"/>
              </a:rPr>
              <a:t>iostream</a:t>
            </a:r>
            <a:r>
              <a:rPr lang="en-US" sz="1400">
                <a:solidFill>
                  <a:srgbClr val="A31515"/>
                </a:solidFill>
                <a:latin typeface="Consolas" panose="020B0609020204030204" pitchFamily="49" charset="0"/>
              </a:rPr>
              <a:t>&gt;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std</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sv-SE" sz="1400">
                <a:solidFill>
                  <a:srgbClr val="0000FF"/>
                </a:solidFill>
                <a:latin typeface="Consolas" panose="020B0609020204030204" pitchFamily="49" charset="0"/>
              </a:rPr>
              <a:t>void</a:t>
            </a:r>
            <a:r>
              <a:rPr lang="sv-SE" sz="1400">
                <a:solidFill>
                  <a:srgbClr val="000000"/>
                </a:solidFill>
                <a:latin typeface="Consolas" panose="020B0609020204030204" pitchFamily="49" charset="0"/>
              </a:rPr>
              <a:t> sortArr(</a:t>
            </a:r>
            <a:r>
              <a:rPr lang="sv-SE" sz="1400">
                <a:solidFill>
                  <a:srgbClr val="0000FF"/>
                </a:solidFill>
                <a:latin typeface="Consolas" panose="020B0609020204030204" pitchFamily="49" charset="0"/>
              </a:rPr>
              <a:t>int</a:t>
            </a:r>
            <a:r>
              <a:rPr lang="sv-SE" sz="1400">
                <a:solidFill>
                  <a:srgbClr val="000000"/>
                </a:solidFill>
                <a:latin typeface="Consolas" panose="020B0609020204030204" pitchFamily="49" charset="0"/>
              </a:rPr>
              <a:t> </a:t>
            </a:r>
            <a:r>
              <a:rPr lang="sv-SE" sz="1400">
                <a:solidFill>
                  <a:srgbClr val="808080"/>
                </a:solidFill>
                <a:latin typeface="Consolas" panose="020B0609020204030204" pitchFamily="49" charset="0"/>
              </a:rPr>
              <a:t>arr</a:t>
            </a:r>
            <a:r>
              <a:rPr lang="sv-SE" sz="1400">
                <a:solidFill>
                  <a:srgbClr val="000000"/>
                </a:solidFill>
                <a:latin typeface="Consolas" panose="020B0609020204030204" pitchFamily="49" charset="0"/>
              </a:rPr>
              <a:t>[], </a:t>
            </a:r>
            <a:r>
              <a:rPr lang="sv-SE" sz="1400">
                <a:solidFill>
                  <a:srgbClr val="0000FF"/>
                </a:solidFill>
                <a:latin typeface="Consolas" panose="020B0609020204030204" pitchFamily="49" charset="0"/>
              </a:rPr>
              <a:t>int</a:t>
            </a:r>
            <a:r>
              <a:rPr lang="sv-SE" sz="1400">
                <a:solidFill>
                  <a:srgbClr val="000000"/>
                </a:solidFill>
                <a:latin typeface="Consolas" panose="020B0609020204030204" pitchFamily="49" charset="0"/>
              </a:rPr>
              <a:t> </a:t>
            </a:r>
            <a:r>
              <a:rPr lang="sv-SE" sz="1400">
                <a:solidFill>
                  <a:srgbClr val="808080"/>
                </a:solidFill>
                <a:latin typeface="Consolas" panose="020B0609020204030204" pitchFamily="49" charset="0"/>
              </a:rPr>
              <a:t>s</a:t>
            </a:r>
            <a:r>
              <a:rPr lang="sv-SE"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+ 1; j &lt; </a:t>
            </a:r>
            <a:r>
              <a:rPr lang="en-US" sz="1400">
                <a:solidFill>
                  <a:srgbClr val="808080"/>
                </a:solidFill>
                <a:latin typeface="Consolas" panose="020B0609020204030204" pitchFamily="49" charset="0"/>
              </a:rPr>
              <a:t>s</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&gt;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temp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a:t>
            </a:r>
          </a:p>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 = temp;</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a:t>
            </a: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 = 10;</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age[s] = {13, 10, 20, 21, 31, 25, 14};</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sortArr</a:t>
            </a:r>
            <a:r>
              <a:rPr lang="en-US" sz="1400">
                <a:solidFill>
                  <a:srgbClr val="000000"/>
                </a:solidFill>
                <a:latin typeface="Consolas" panose="020B0609020204030204" pitchFamily="49" charset="0"/>
              </a:rPr>
              <a:t>(age, s);</a:t>
            </a:r>
          </a:p>
          <a:p>
            <a:pPr>
              <a:spcBef>
                <a:spcPts val="0"/>
              </a:spcBef>
              <a:buClr>
                <a:srgbClr val="008000"/>
              </a:buClr>
              <a:buSzPct val="100000"/>
              <a:buFont typeface="+mj-lt"/>
              <a:buAutoNum type="arabicPeriod"/>
            </a:pPr>
            <a:r>
              <a:rPr lang="en-US" sz="1400">
                <a:solidFill>
                  <a:srgbClr val="008000"/>
                </a:solidFill>
                <a:latin typeface="Consolas" panose="020B0609020204030204" pitchFamily="49" charset="0"/>
              </a:rPr>
              <a:t>  //print the array in a sorted order</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s;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age[</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5" name="Picture 4"/>
          <p:cNvPicPr>
            <a:picLocks noChangeAspect="1"/>
          </p:cNvPicPr>
          <p:nvPr/>
        </p:nvPicPr>
        <p:blipFill>
          <a:blip r:embed="rId2"/>
          <a:stretch>
            <a:fillRect/>
          </a:stretch>
        </p:blipFill>
        <p:spPr>
          <a:xfrm>
            <a:off x="5410200" y="1219200"/>
            <a:ext cx="3448050" cy="552450"/>
          </a:xfrm>
          <a:prstGeom prst="rect">
            <a:avLst/>
          </a:prstGeom>
        </p:spPr>
      </p:pic>
      <p:sp>
        <p:nvSpPr>
          <p:cNvPr id="6" name="Slide Number Placeholder 3">
            <a:extLst>
              <a:ext uri="{FF2B5EF4-FFF2-40B4-BE49-F238E27FC236}">
                <a16:creationId xmlns:a16="http://schemas.microsoft.com/office/drawing/2014/main" id="{9D1F3510-A114-4672-8622-7C24BF3BF398}"/>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80</a:t>
            </a:fld>
            <a:endParaRPr lang="en-US">
              <a:solidFill>
                <a:srgbClr val="000099"/>
              </a:solidFill>
            </a:endParaRPr>
          </a:p>
        </p:txBody>
      </p:sp>
    </p:spTree>
    <p:extLst>
      <p:ext uri="{BB962C8B-B14F-4D97-AF65-F5344CB8AC3E}">
        <p14:creationId xmlns:p14="http://schemas.microsoft.com/office/powerpoint/2010/main" val="592455252"/>
      </p:ext>
    </p:extLst>
  </p:cSld>
  <p:clrMapOvr>
    <a:masterClrMapping/>
  </p:clrMapOvr>
  <p:transition>
    <p:zoom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29 : Sorting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15"/>
            </a:pPr>
            <a:r>
              <a:rPr lang="en-US" sz="1400" err="1">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s = 10;</a:t>
            </a:r>
          </a:p>
          <a:p>
            <a:pPr>
              <a:spcBef>
                <a:spcPts val="0"/>
              </a:spcBef>
              <a:buClr>
                <a:srgbClr val="008000"/>
              </a:buClr>
              <a:buSzPct val="100000"/>
              <a:buFont typeface="+mj-lt"/>
              <a:buAutoNum type="arabicPeriod" startAt="15"/>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age[s] = {13, 10, 20, 21, 31, 25, 14};</a:t>
            </a:r>
          </a:p>
          <a:p>
            <a:pPr>
              <a:spcBef>
                <a:spcPts val="0"/>
              </a:spcBef>
              <a:buClr>
                <a:srgbClr val="008000"/>
              </a:buClr>
              <a:buSzPct val="100000"/>
              <a:buFont typeface="+mj-lt"/>
              <a:buAutoNum type="arabicPeriod" startAt="15"/>
            </a:pPr>
            <a:r>
              <a:rPr lang="en-US" sz="1400" err="1">
                <a:solidFill>
                  <a:srgbClr val="000000"/>
                </a:solidFill>
                <a:latin typeface="Consolas" panose="020B0609020204030204" pitchFamily="49" charset="0"/>
              </a:rPr>
              <a:t>sortArr</a:t>
            </a:r>
            <a:r>
              <a:rPr lang="en-US" sz="1400">
                <a:solidFill>
                  <a:srgbClr val="000000"/>
                </a:solidFill>
                <a:latin typeface="Consolas" panose="020B0609020204030204" pitchFamily="49" charset="0"/>
              </a:rPr>
              <a:t>(age, s);</a:t>
            </a:r>
          </a:p>
          <a:p>
            <a:pPr>
              <a:spcBef>
                <a:spcPts val="0"/>
              </a:spcBef>
              <a:buClr>
                <a:srgbClr val="008000"/>
              </a:buClr>
              <a:buSzPct val="100000"/>
              <a:buFont typeface="+mj-lt"/>
              <a:buAutoNum type="arabicPeriod" startAt="3"/>
            </a:pPr>
            <a:r>
              <a:rPr lang="sv-SE" sz="1400">
                <a:solidFill>
                  <a:srgbClr val="0000FF"/>
                </a:solidFill>
                <a:latin typeface="Consolas" panose="020B0609020204030204" pitchFamily="49" charset="0"/>
              </a:rPr>
              <a:t>void</a:t>
            </a:r>
            <a:r>
              <a:rPr lang="sv-SE" sz="1400">
                <a:solidFill>
                  <a:srgbClr val="000000"/>
                </a:solidFill>
                <a:latin typeface="Consolas" panose="020B0609020204030204" pitchFamily="49" charset="0"/>
              </a:rPr>
              <a:t> sortArr(</a:t>
            </a:r>
            <a:r>
              <a:rPr lang="sv-SE" sz="1400">
                <a:solidFill>
                  <a:srgbClr val="0000FF"/>
                </a:solidFill>
                <a:latin typeface="Consolas" panose="020B0609020204030204" pitchFamily="49" charset="0"/>
              </a:rPr>
              <a:t>int</a:t>
            </a:r>
            <a:r>
              <a:rPr lang="sv-SE" sz="1400">
                <a:solidFill>
                  <a:srgbClr val="000000"/>
                </a:solidFill>
                <a:latin typeface="Consolas" panose="020B0609020204030204" pitchFamily="49" charset="0"/>
              </a:rPr>
              <a:t> </a:t>
            </a:r>
            <a:r>
              <a:rPr lang="sv-SE" sz="1400">
                <a:solidFill>
                  <a:srgbClr val="808080"/>
                </a:solidFill>
                <a:latin typeface="Consolas" panose="020B0609020204030204" pitchFamily="49" charset="0"/>
              </a:rPr>
              <a:t>arr</a:t>
            </a:r>
            <a:r>
              <a:rPr lang="sv-SE" sz="1400">
                <a:solidFill>
                  <a:srgbClr val="000000"/>
                </a:solidFill>
                <a:latin typeface="Consolas" panose="020B0609020204030204" pitchFamily="49" charset="0"/>
              </a:rPr>
              <a:t>[], </a:t>
            </a:r>
            <a:r>
              <a:rPr lang="sv-SE" sz="1400">
                <a:solidFill>
                  <a:srgbClr val="0000FF"/>
                </a:solidFill>
                <a:latin typeface="Consolas" panose="020B0609020204030204" pitchFamily="49" charset="0"/>
              </a:rPr>
              <a:t>int</a:t>
            </a:r>
            <a:r>
              <a:rPr lang="sv-SE" sz="1400">
                <a:solidFill>
                  <a:srgbClr val="000000"/>
                </a:solidFill>
                <a:latin typeface="Consolas" panose="020B0609020204030204" pitchFamily="49" charset="0"/>
              </a:rPr>
              <a:t> </a:t>
            </a:r>
            <a:r>
              <a:rPr lang="sv-SE" sz="1400">
                <a:solidFill>
                  <a:srgbClr val="808080"/>
                </a:solidFill>
                <a:latin typeface="Consolas" panose="020B0609020204030204" pitchFamily="49" charset="0"/>
              </a:rPr>
              <a:t>s</a:t>
            </a:r>
            <a:r>
              <a:rPr lang="sv-SE"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3"/>
            </a:pPr>
            <a:r>
              <a:rPr lang="en-US" sz="1400">
                <a:solidFill>
                  <a:srgbClr val="000000"/>
                </a:solidFill>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2741503"/>
            <a:ext cx="8358892" cy="358765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15 defines an a constant integer </a:t>
            </a:r>
            <a:r>
              <a:rPr lang="en-US" sz="1400" b="1">
                <a:solidFill>
                  <a:srgbClr val="000000"/>
                </a:solidFill>
                <a:latin typeface="Consolas" panose="020B0609020204030204" pitchFamily="49" charset="0"/>
              </a:rPr>
              <a:t>s</a:t>
            </a:r>
            <a:r>
              <a:rPr lang="en-US" sz="1400">
                <a:solidFill>
                  <a:srgbClr val="000000"/>
                </a:solidFill>
                <a:latin typeface="Consolas" panose="020B0609020204030204" pitchFamily="49" charset="0"/>
              </a:rPr>
              <a:t> </a:t>
            </a:r>
            <a:r>
              <a:rPr lang="en-US" sz="1400"/>
              <a:t>of a value </a:t>
            </a:r>
            <a:r>
              <a:rPr lang="en-US" sz="1400" b="1">
                <a:solidFill>
                  <a:srgbClr val="000000"/>
                </a:solidFill>
                <a:latin typeface="Consolas" panose="020B0609020204030204" pitchFamily="49" charset="0"/>
              </a:rPr>
              <a:t>10</a:t>
            </a:r>
            <a:r>
              <a:rPr lang="en-US" sz="1400"/>
              <a:t>. Then line 16 uses this constant integer to set the size of the array of integers </a:t>
            </a:r>
            <a:r>
              <a:rPr lang="en-US" sz="1400" b="1">
                <a:solidFill>
                  <a:srgbClr val="000000"/>
                </a:solidFill>
                <a:latin typeface="Consolas" panose="020B0609020204030204" pitchFamily="49" charset="0"/>
              </a:rPr>
              <a:t>age</a:t>
            </a:r>
            <a:r>
              <a:rPr lang="en-US" sz="1400"/>
              <a:t>, and initializes the array by 10 elements. </a:t>
            </a:r>
          </a:p>
          <a:p>
            <a:pPr algn="just">
              <a:lnSpc>
                <a:spcPct val="110000"/>
              </a:lnSpc>
              <a:spcBef>
                <a:spcPts val="0"/>
              </a:spcBef>
            </a:pPr>
            <a:r>
              <a:rPr lang="en-US" sz="1400"/>
              <a:t>Then line 17 is a function call statement </a:t>
            </a:r>
            <a:r>
              <a:rPr lang="en-US" sz="1400" err="1">
                <a:solidFill>
                  <a:srgbClr val="000000"/>
                </a:solidFill>
                <a:latin typeface="Consolas" panose="020B0609020204030204" pitchFamily="49" charset="0"/>
              </a:rPr>
              <a:t>sortArr</a:t>
            </a:r>
            <a:r>
              <a:rPr lang="en-US" sz="1400">
                <a:solidFill>
                  <a:srgbClr val="000000"/>
                </a:solidFill>
                <a:latin typeface="Consolas" panose="020B0609020204030204" pitchFamily="49" charset="0"/>
              </a:rPr>
              <a:t>(age, s)</a:t>
            </a:r>
            <a:r>
              <a:rPr lang="en-US" sz="1400"/>
              <a:t>. This function call will hold the processing of the main function and start processing the code in the function </a:t>
            </a:r>
            <a:r>
              <a:rPr lang="en-US" sz="1400" err="1">
                <a:solidFill>
                  <a:srgbClr val="000000"/>
                </a:solidFill>
                <a:latin typeface="Consolas" panose="020B0609020204030204" pitchFamily="49" charset="0"/>
              </a:rPr>
              <a:t>sortArr</a:t>
            </a:r>
            <a:r>
              <a:rPr lang="en-US" sz="1400">
                <a:solidFill>
                  <a:srgbClr val="000000"/>
                </a:solidFill>
                <a:latin typeface="Consolas" panose="020B0609020204030204" pitchFamily="49" charset="0"/>
              </a:rPr>
              <a:t>()</a:t>
            </a:r>
            <a:r>
              <a:rPr lang="en-US" sz="1400"/>
              <a:t>. After finishing the code in the function, the code in the function resumes processing in line 19.</a:t>
            </a:r>
          </a:p>
          <a:p>
            <a:pPr algn="just">
              <a:lnSpc>
                <a:spcPct val="110000"/>
              </a:lnSpc>
              <a:spcBef>
                <a:spcPts val="0"/>
              </a:spcBef>
            </a:pPr>
            <a:r>
              <a:rPr lang="en-US" sz="1400"/>
              <a:t>The main function passes the array </a:t>
            </a:r>
            <a:r>
              <a:rPr lang="en-US" sz="1400" b="1">
                <a:solidFill>
                  <a:srgbClr val="000000"/>
                </a:solidFill>
                <a:latin typeface="Consolas" panose="020B0609020204030204" pitchFamily="49" charset="0"/>
              </a:rPr>
              <a:t>age</a:t>
            </a:r>
            <a:r>
              <a:rPr lang="en-US" sz="1400">
                <a:solidFill>
                  <a:srgbClr val="000000"/>
                </a:solidFill>
                <a:latin typeface="Consolas" panose="020B0609020204030204" pitchFamily="49" charset="0"/>
              </a:rPr>
              <a:t> </a:t>
            </a:r>
            <a:r>
              <a:rPr lang="en-US" sz="1400"/>
              <a:t>and the variable </a:t>
            </a:r>
            <a:r>
              <a:rPr lang="en-US" sz="1400" b="1">
                <a:solidFill>
                  <a:srgbClr val="000000"/>
                </a:solidFill>
                <a:latin typeface="Consolas" panose="020B0609020204030204" pitchFamily="49" charset="0"/>
              </a:rPr>
              <a:t>s</a:t>
            </a:r>
            <a:r>
              <a:rPr lang="en-US" sz="1400">
                <a:solidFill>
                  <a:srgbClr val="000000"/>
                </a:solidFill>
                <a:latin typeface="Consolas" panose="020B0609020204030204" pitchFamily="49" charset="0"/>
              </a:rPr>
              <a:t> </a:t>
            </a:r>
            <a:r>
              <a:rPr lang="en-US" sz="1400"/>
              <a:t>to the function </a:t>
            </a:r>
            <a:r>
              <a:rPr lang="en-US" sz="1400" b="1" err="1">
                <a:solidFill>
                  <a:srgbClr val="000000"/>
                </a:solidFill>
                <a:latin typeface="Consolas" panose="020B0609020204030204" pitchFamily="49" charset="0"/>
              </a:rPr>
              <a:t>sortArr</a:t>
            </a:r>
            <a:r>
              <a:rPr lang="en-US" sz="1400">
                <a:solidFill>
                  <a:srgbClr val="000000"/>
                </a:solidFill>
                <a:latin typeface="Consolas" panose="020B0609020204030204" pitchFamily="49" charset="0"/>
              </a:rPr>
              <a:t>(,)</a:t>
            </a:r>
            <a:r>
              <a:rPr lang="en-US" sz="1400"/>
              <a:t>. The array is passed by reference without using the address operator </a:t>
            </a:r>
            <a:r>
              <a:rPr lang="en-US" sz="1400" b="1">
                <a:solidFill>
                  <a:srgbClr val="000000"/>
                </a:solidFill>
                <a:latin typeface="Consolas" panose="020B0609020204030204" pitchFamily="49" charset="0"/>
              </a:rPr>
              <a:t>&amp;</a:t>
            </a:r>
            <a:r>
              <a:rPr lang="en-US" sz="1400"/>
              <a:t>. Pass by reference means that any change in the array elements or the order of these elements in the array, the change will be applied in the original array in the main function. The array is always passed by reference using its name only without the address operator.</a:t>
            </a:r>
          </a:p>
          <a:p>
            <a:pPr algn="just">
              <a:lnSpc>
                <a:spcPct val="110000"/>
              </a:lnSpc>
              <a:spcBef>
                <a:spcPts val="0"/>
              </a:spcBef>
            </a:pPr>
            <a:r>
              <a:rPr lang="en-US" sz="1400"/>
              <a:t>The function </a:t>
            </a:r>
            <a:r>
              <a:rPr lang="sv-SE" sz="1400" b="1">
                <a:solidFill>
                  <a:srgbClr val="000000"/>
                </a:solidFill>
                <a:latin typeface="Consolas" panose="020B0609020204030204" pitchFamily="49" charset="0"/>
              </a:rPr>
              <a:t>sortArr(</a:t>
            </a:r>
            <a:r>
              <a:rPr lang="sv-SE" sz="1400" b="1">
                <a:solidFill>
                  <a:srgbClr val="0000FF"/>
                </a:solidFill>
                <a:latin typeface="Consolas" panose="020B0609020204030204" pitchFamily="49" charset="0"/>
              </a:rPr>
              <a:t>int</a:t>
            </a:r>
            <a:r>
              <a:rPr lang="sv-SE" sz="1400" b="1">
                <a:solidFill>
                  <a:srgbClr val="000000"/>
                </a:solidFill>
                <a:latin typeface="Consolas" panose="020B0609020204030204" pitchFamily="49" charset="0"/>
              </a:rPr>
              <a:t> </a:t>
            </a:r>
            <a:r>
              <a:rPr lang="sv-SE" sz="1400" b="1">
                <a:solidFill>
                  <a:srgbClr val="808080"/>
                </a:solidFill>
                <a:latin typeface="Consolas" panose="020B0609020204030204" pitchFamily="49" charset="0"/>
              </a:rPr>
              <a:t>arr</a:t>
            </a:r>
            <a:r>
              <a:rPr lang="sv-SE" sz="1400" b="1">
                <a:solidFill>
                  <a:srgbClr val="000000"/>
                </a:solidFill>
                <a:latin typeface="Consolas" panose="020B0609020204030204" pitchFamily="49" charset="0"/>
              </a:rPr>
              <a:t>[], </a:t>
            </a:r>
            <a:r>
              <a:rPr lang="sv-SE" sz="1400" b="1">
                <a:solidFill>
                  <a:srgbClr val="0000FF"/>
                </a:solidFill>
                <a:latin typeface="Consolas" panose="020B0609020204030204" pitchFamily="49" charset="0"/>
              </a:rPr>
              <a:t>int</a:t>
            </a:r>
            <a:r>
              <a:rPr lang="sv-SE" sz="1400" b="1">
                <a:solidFill>
                  <a:srgbClr val="000000"/>
                </a:solidFill>
                <a:latin typeface="Consolas" panose="020B0609020204030204" pitchFamily="49" charset="0"/>
              </a:rPr>
              <a:t> </a:t>
            </a:r>
            <a:r>
              <a:rPr lang="sv-SE" sz="1400" b="1">
                <a:solidFill>
                  <a:srgbClr val="808080"/>
                </a:solidFill>
                <a:latin typeface="Consolas" panose="020B0609020204030204" pitchFamily="49" charset="0"/>
              </a:rPr>
              <a:t>s</a:t>
            </a:r>
            <a:r>
              <a:rPr lang="sv-SE" sz="1400" b="1">
                <a:solidFill>
                  <a:srgbClr val="000000"/>
                </a:solidFill>
                <a:latin typeface="Consolas" panose="020B0609020204030204" pitchFamily="49" charset="0"/>
              </a:rPr>
              <a:t>)</a:t>
            </a:r>
            <a:r>
              <a:rPr lang="sv-SE" sz="1400">
                <a:solidFill>
                  <a:srgbClr val="000000"/>
                </a:solidFill>
                <a:latin typeface="Consolas" panose="020B0609020204030204" pitchFamily="49" charset="0"/>
              </a:rPr>
              <a:t> </a:t>
            </a:r>
            <a:r>
              <a:rPr lang="en-US" sz="1400"/>
              <a:t>starts working after being called in line 17. This function does not return any data, as the return data type is void which means that it has no return statement. </a:t>
            </a:r>
          </a:p>
          <a:p>
            <a:pPr algn="just">
              <a:lnSpc>
                <a:spcPct val="110000"/>
              </a:lnSpc>
              <a:spcBef>
                <a:spcPts val="0"/>
              </a:spcBef>
            </a:pPr>
            <a:r>
              <a:rPr lang="en-US" sz="1400"/>
              <a:t>The role of this function is to change the order of the elements within the passed array. These elements are not sorted and the role of this function is to sort these elements in an ascending order. The original array will be changed after running the code in this function.</a:t>
            </a:r>
          </a:p>
        </p:txBody>
      </p:sp>
      <p:pic>
        <p:nvPicPr>
          <p:cNvPr id="10" name="Picture 9"/>
          <p:cNvPicPr>
            <a:picLocks noChangeAspect="1"/>
          </p:cNvPicPr>
          <p:nvPr/>
        </p:nvPicPr>
        <p:blipFill>
          <a:blip r:embed="rId3"/>
          <a:stretch>
            <a:fillRect/>
          </a:stretch>
        </p:blipFill>
        <p:spPr>
          <a:xfrm>
            <a:off x="5410200" y="1219200"/>
            <a:ext cx="3448050" cy="552450"/>
          </a:xfrm>
          <a:prstGeom prst="rect">
            <a:avLst/>
          </a:prstGeom>
        </p:spPr>
      </p:pic>
      <p:sp>
        <p:nvSpPr>
          <p:cNvPr id="8" name="Slide Number Placeholder 3">
            <a:extLst>
              <a:ext uri="{FF2B5EF4-FFF2-40B4-BE49-F238E27FC236}">
                <a16:creationId xmlns:a16="http://schemas.microsoft.com/office/drawing/2014/main" id="{C0243A70-2A67-4568-9A6E-4246BF080F09}"/>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81</a:t>
            </a:fld>
            <a:endParaRPr lang="en-US">
              <a:solidFill>
                <a:srgbClr val="000099"/>
              </a:solidFill>
            </a:endParaRPr>
          </a:p>
        </p:txBody>
      </p:sp>
    </p:spTree>
    <p:extLst>
      <p:ext uri="{BB962C8B-B14F-4D97-AF65-F5344CB8AC3E}">
        <p14:creationId xmlns:p14="http://schemas.microsoft.com/office/powerpoint/2010/main" val="3805224259"/>
      </p:ext>
    </p:extLst>
  </p:cSld>
  <p:clrMapOvr>
    <a:masterClrMapping/>
  </p:clrMapOvr>
  <p:transition>
    <p:zoom dir="in"/>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29 : Sorting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4"/>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+ 1; j &lt; </a:t>
            </a:r>
            <a:r>
              <a:rPr lang="en-US" sz="1400">
                <a:solidFill>
                  <a:srgbClr val="808080"/>
                </a:solidFill>
                <a:latin typeface="Consolas" panose="020B0609020204030204" pitchFamily="49" charset="0"/>
              </a:rPr>
              <a:t>s</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&gt;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temp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a:solidFill>
                  <a:srgbClr val="80808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a:t>
            </a:r>
          </a:p>
          <a:p>
            <a:pPr>
              <a:spcBef>
                <a:spcPts val="0"/>
              </a:spcBef>
              <a:buClr>
                <a:srgbClr val="008000"/>
              </a:buClr>
              <a:buSzPct val="100000"/>
              <a:buFont typeface="+mj-lt"/>
              <a:buAutoNum type="arabicPeriod" startAt="4"/>
            </a:pPr>
            <a:r>
              <a:rPr lang="en-US" sz="1400">
                <a:solidFill>
                  <a:srgbClr val="80808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 = temp;</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  }</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3505200"/>
            <a:ext cx="4329571" cy="26715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The code includes two nested loops in lines 4 and 5, and keep comparing each pair of elements in the array in line 6. Lines 7, 8 and 9 swap elements to place the smaller element before the largest elements in the array.</a:t>
            </a:r>
          </a:p>
          <a:p>
            <a:pPr algn="just">
              <a:lnSpc>
                <a:spcPct val="110000"/>
              </a:lnSpc>
              <a:spcBef>
                <a:spcPts val="0"/>
              </a:spcBef>
            </a:pPr>
            <a:r>
              <a:rPr lang="en-US" sz="1400"/>
              <a:t>In the first iteration in the outer-loop, the first element of index </a:t>
            </a:r>
            <a:r>
              <a:rPr lang="en-US" sz="1400" err="1"/>
              <a:t>i</a:t>
            </a:r>
            <a:r>
              <a:rPr lang="en-US" sz="1400"/>
              <a:t>=0 is 13 and is compared, by the second element of index j=1, if it is greater, then the two elements are swapped. Then the first element of index </a:t>
            </a:r>
            <a:r>
              <a:rPr lang="en-US" sz="1400" err="1"/>
              <a:t>i</a:t>
            </a:r>
            <a:r>
              <a:rPr lang="en-US" sz="1400"/>
              <a:t>=0 is compared to the third element of index j=2, if it is greater, then swapping and so on until the last element is reached in the array by the index j.</a:t>
            </a:r>
          </a:p>
        </p:txBody>
      </p:sp>
      <p:pic>
        <p:nvPicPr>
          <p:cNvPr id="10" name="Picture 9"/>
          <p:cNvPicPr>
            <a:picLocks noChangeAspect="1"/>
          </p:cNvPicPr>
          <p:nvPr/>
        </p:nvPicPr>
        <p:blipFill>
          <a:blip r:embed="rId3"/>
          <a:stretch>
            <a:fillRect/>
          </a:stretch>
        </p:blipFill>
        <p:spPr>
          <a:xfrm>
            <a:off x="5410200" y="1219200"/>
            <a:ext cx="3448050" cy="55245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452450887"/>
              </p:ext>
            </p:extLst>
          </p:nvPr>
        </p:nvGraphicFramePr>
        <p:xfrm>
          <a:off x="5562600" y="2162190"/>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13</a:t>
                      </a:r>
                    </a:p>
                  </a:txBody>
                  <a:tcPr anchor="ctr">
                    <a:solidFill>
                      <a:srgbClr val="008000"/>
                    </a:solidFill>
                  </a:tcPr>
                </a:tc>
                <a:tc>
                  <a:txBody>
                    <a:bodyPr/>
                    <a:lstStyle/>
                    <a:p>
                      <a:pPr algn="ctr"/>
                      <a:r>
                        <a:rPr lang="en-US" sz="900"/>
                        <a:t>10</a:t>
                      </a:r>
                    </a:p>
                  </a:txBody>
                  <a:tcPr anchor="ctr">
                    <a:solidFill>
                      <a:srgbClr val="008000"/>
                    </a:solidFill>
                  </a:tcPr>
                </a:tc>
                <a:tc>
                  <a:txBody>
                    <a:bodyPr/>
                    <a:lstStyle/>
                    <a:p>
                      <a:pPr algn="ctr"/>
                      <a:r>
                        <a:rPr lang="en-US" sz="900"/>
                        <a:t>20</a:t>
                      </a:r>
                    </a:p>
                  </a:txBody>
                  <a:tcPr anchor="ctr"/>
                </a:tc>
                <a:tc>
                  <a:txBody>
                    <a:bodyPr/>
                    <a:lstStyle/>
                    <a:p>
                      <a:pPr algn="ctr"/>
                      <a:r>
                        <a:rPr lang="en-US" sz="900"/>
                        <a:t>21</a:t>
                      </a:r>
                    </a:p>
                  </a:txBody>
                  <a:tcPr anchor="ct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0</a:t>
                      </a:r>
                    </a:p>
                  </a:txBody>
                  <a:tcPr anchor="ct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2583336798"/>
                  </a:ext>
                </a:extLst>
              </a:tr>
            </a:tbl>
          </a:graphicData>
        </a:graphic>
      </p:graphicFrame>
      <p:sp>
        <p:nvSpPr>
          <p:cNvPr id="5" name="Rectangle 4"/>
          <p:cNvSpPr/>
          <p:nvPr/>
        </p:nvSpPr>
        <p:spPr>
          <a:xfrm>
            <a:off x="4876800" y="2209800"/>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9" name="Rectangle 8"/>
          <p:cNvSpPr/>
          <p:nvPr/>
        </p:nvSpPr>
        <p:spPr>
          <a:xfrm>
            <a:off x="5553681"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11" name="Rectangle 10"/>
          <p:cNvSpPr/>
          <p:nvPr/>
        </p:nvSpPr>
        <p:spPr>
          <a:xfrm>
            <a:off x="58881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12" name="Rectangle 11"/>
          <p:cNvSpPr/>
          <p:nvPr/>
        </p:nvSpPr>
        <p:spPr>
          <a:xfrm>
            <a:off x="6192948" y="19050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13" name="Rectangle 12"/>
          <p:cNvSpPr/>
          <p:nvPr/>
        </p:nvSpPr>
        <p:spPr>
          <a:xfrm>
            <a:off x="65739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14" name="Rectangle 13"/>
          <p:cNvSpPr/>
          <p:nvPr/>
        </p:nvSpPr>
        <p:spPr>
          <a:xfrm>
            <a:off x="68787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15" name="Rectangle 14"/>
          <p:cNvSpPr/>
          <p:nvPr/>
        </p:nvSpPr>
        <p:spPr>
          <a:xfrm>
            <a:off x="72597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16" name="Rectangle 15"/>
          <p:cNvSpPr/>
          <p:nvPr/>
        </p:nvSpPr>
        <p:spPr>
          <a:xfrm>
            <a:off x="7543800"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17" name="Rectangle 16"/>
          <p:cNvSpPr/>
          <p:nvPr/>
        </p:nvSpPr>
        <p:spPr>
          <a:xfrm>
            <a:off x="7848600" y="19050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20" name="Rectangle 19"/>
          <p:cNvSpPr/>
          <p:nvPr/>
        </p:nvSpPr>
        <p:spPr>
          <a:xfrm>
            <a:off x="81741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21" name="Rectangle 20"/>
          <p:cNvSpPr/>
          <p:nvPr/>
        </p:nvSpPr>
        <p:spPr>
          <a:xfrm>
            <a:off x="8520444" y="1893275"/>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22" name="Rectangle 21"/>
          <p:cNvSpPr/>
          <p:nvPr/>
        </p:nvSpPr>
        <p:spPr>
          <a:xfrm>
            <a:off x="5562600" y="1752600"/>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23" name="Rectangle 22"/>
          <p:cNvSpPr/>
          <p:nvPr/>
        </p:nvSpPr>
        <p:spPr>
          <a:xfrm>
            <a:off x="5867400" y="1752600"/>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6" name="Rectangle 5"/>
          <p:cNvSpPr/>
          <p:nvPr/>
        </p:nvSpPr>
        <p:spPr>
          <a:xfrm>
            <a:off x="5736203" y="2678854"/>
            <a:ext cx="498696"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13</a:t>
            </a:r>
          </a:p>
        </p:txBody>
      </p:sp>
      <p:sp>
        <p:nvSpPr>
          <p:cNvPr id="25" name="Rectangle 24"/>
          <p:cNvSpPr/>
          <p:nvPr/>
        </p:nvSpPr>
        <p:spPr>
          <a:xfrm>
            <a:off x="5069401" y="2616402"/>
            <a:ext cx="582211"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temp</a:t>
            </a:r>
            <a:endParaRPr lang="en-US" sz="1400" b="1">
              <a:effectLst>
                <a:outerShdw blurRad="38100" dist="38100" dir="2700000" algn="tl">
                  <a:srgbClr val="000000">
                    <a:alpha val="43137"/>
                  </a:srgbClr>
                </a:outerShdw>
              </a:effectLst>
            </a:endParaRPr>
          </a:p>
        </p:txBody>
      </p:sp>
      <p:cxnSp>
        <p:nvCxnSpPr>
          <p:cNvPr id="26" name="Straight Arrow Connector 25"/>
          <p:cNvCxnSpPr/>
          <p:nvPr/>
        </p:nvCxnSpPr>
        <p:spPr>
          <a:xfrm>
            <a:off x="5736203" y="2428901"/>
            <a:ext cx="151945" cy="341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a:off x="5791200" y="2335628"/>
            <a:ext cx="152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6049138" y="2425924"/>
            <a:ext cx="46862" cy="3192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5019707" y="2462019"/>
            <a:ext cx="681597"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13&gt;10</a:t>
            </a:r>
            <a:endParaRPr lang="en-US" sz="1400" b="1">
              <a:effectLst>
                <a:outerShdw blurRad="38100" dist="38100" dir="2700000" algn="tl">
                  <a:srgbClr val="000000">
                    <a:alpha val="43137"/>
                  </a:srgbClr>
                </a:outerShdw>
              </a:effectLst>
            </a:endParaRPr>
          </a:p>
        </p:txBody>
      </p:sp>
      <p:sp>
        <p:nvSpPr>
          <p:cNvPr id="34" name="Rectangle 33"/>
          <p:cNvSpPr/>
          <p:nvPr/>
        </p:nvSpPr>
        <p:spPr>
          <a:xfrm>
            <a:off x="5723027" y="2455503"/>
            <a:ext cx="44114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Swap</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36" name="Rectangle 35"/>
          <p:cNvSpPr/>
          <p:nvPr/>
        </p:nvSpPr>
        <p:spPr>
          <a:xfrm>
            <a:off x="5643424" y="2509223"/>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1</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37" name="Rectangle 36"/>
          <p:cNvSpPr/>
          <p:nvPr/>
        </p:nvSpPr>
        <p:spPr>
          <a:xfrm>
            <a:off x="5826466" y="2163560"/>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2</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38" name="Rectangle 37"/>
          <p:cNvSpPr/>
          <p:nvPr/>
        </p:nvSpPr>
        <p:spPr>
          <a:xfrm>
            <a:off x="5995032" y="2506615"/>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3</a:t>
            </a:r>
            <a:endParaRPr lang="en-US" sz="900" b="1" i="1">
              <a:solidFill>
                <a:schemeClr val="bg1">
                  <a:lumMod val="50000"/>
                </a:schemeClr>
              </a:solidFill>
              <a:effectLst>
                <a:outerShdw blurRad="38100" dist="38100" dir="2700000" algn="tl">
                  <a:srgbClr val="000000">
                    <a:alpha val="43137"/>
                  </a:srgbClr>
                </a:outerShdw>
              </a:effectLst>
            </a:endParaRPr>
          </a:p>
        </p:txBody>
      </p:sp>
      <p:graphicFrame>
        <p:nvGraphicFramePr>
          <p:cNvPr id="39" name="Table 38"/>
          <p:cNvGraphicFramePr>
            <a:graphicFrameLocks noGrp="1"/>
          </p:cNvGraphicFramePr>
          <p:nvPr>
            <p:extLst>
              <p:ext uri="{D42A27DB-BD31-4B8C-83A1-F6EECF244321}">
                <p14:modId xmlns:p14="http://schemas.microsoft.com/office/powerpoint/2010/main" val="2277087484"/>
              </p:ext>
            </p:extLst>
          </p:nvPr>
        </p:nvGraphicFramePr>
        <p:xfrm>
          <a:off x="5562600" y="3305190"/>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10</a:t>
                      </a:r>
                    </a:p>
                  </a:txBody>
                  <a:tcPr anchor="ctr">
                    <a:solidFill>
                      <a:srgbClr val="008000"/>
                    </a:solidFill>
                  </a:tcPr>
                </a:tc>
                <a:tc>
                  <a:txBody>
                    <a:bodyPr/>
                    <a:lstStyle/>
                    <a:p>
                      <a:pPr algn="ctr"/>
                      <a:r>
                        <a:rPr lang="en-US" sz="900"/>
                        <a:t>13</a:t>
                      </a:r>
                    </a:p>
                  </a:txBody>
                  <a:tcPr anchor="ctr"/>
                </a:tc>
                <a:tc>
                  <a:txBody>
                    <a:bodyPr/>
                    <a:lstStyle/>
                    <a:p>
                      <a:pPr algn="ctr"/>
                      <a:r>
                        <a:rPr lang="en-US" sz="900"/>
                        <a:t>20</a:t>
                      </a:r>
                    </a:p>
                  </a:txBody>
                  <a:tcPr anchor="ctr">
                    <a:solidFill>
                      <a:srgbClr val="008000"/>
                    </a:solidFill>
                  </a:tcPr>
                </a:tc>
                <a:tc>
                  <a:txBody>
                    <a:bodyPr/>
                    <a:lstStyle/>
                    <a:p>
                      <a:pPr algn="ctr"/>
                      <a:r>
                        <a:rPr lang="en-US" sz="900"/>
                        <a:t>21</a:t>
                      </a:r>
                    </a:p>
                  </a:txBody>
                  <a:tcPr anchor="ct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0</a:t>
                      </a:r>
                    </a:p>
                  </a:txBody>
                  <a:tcPr anchor="ct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2583336798"/>
                  </a:ext>
                </a:extLst>
              </a:tr>
            </a:tbl>
          </a:graphicData>
        </a:graphic>
      </p:graphicFrame>
      <p:sp>
        <p:nvSpPr>
          <p:cNvPr id="40" name="Rectangle 39"/>
          <p:cNvSpPr/>
          <p:nvPr/>
        </p:nvSpPr>
        <p:spPr>
          <a:xfrm>
            <a:off x="4876800" y="3352800"/>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41" name="Rectangle 40"/>
          <p:cNvSpPr/>
          <p:nvPr/>
        </p:nvSpPr>
        <p:spPr>
          <a:xfrm>
            <a:off x="5553681" y="3050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42" name="Rectangle 41"/>
          <p:cNvSpPr/>
          <p:nvPr/>
        </p:nvSpPr>
        <p:spPr>
          <a:xfrm>
            <a:off x="5888148" y="3050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43" name="Rectangle 42"/>
          <p:cNvSpPr/>
          <p:nvPr/>
        </p:nvSpPr>
        <p:spPr>
          <a:xfrm>
            <a:off x="6192948" y="30480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44" name="Rectangle 43"/>
          <p:cNvSpPr/>
          <p:nvPr/>
        </p:nvSpPr>
        <p:spPr>
          <a:xfrm>
            <a:off x="6573948" y="3050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45" name="Rectangle 44"/>
          <p:cNvSpPr/>
          <p:nvPr/>
        </p:nvSpPr>
        <p:spPr>
          <a:xfrm>
            <a:off x="6878748" y="3050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46" name="Rectangle 45"/>
          <p:cNvSpPr/>
          <p:nvPr/>
        </p:nvSpPr>
        <p:spPr>
          <a:xfrm>
            <a:off x="7259748" y="3050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47" name="Rectangle 46"/>
          <p:cNvSpPr/>
          <p:nvPr/>
        </p:nvSpPr>
        <p:spPr>
          <a:xfrm>
            <a:off x="7543800" y="3050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48" name="Rectangle 47"/>
          <p:cNvSpPr/>
          <p:nvPr/>
        </p:nvSpPr>
        <p:spPr>
          <a:xfrm>
            <a:off x="7848600" y="30480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49" name="Rectangle 48"/>
          <p:cNvSpPr/>
          <p:nvPr/>
        </p:nvSpPr>
        <p:spPr>
          <a:xfrm>
            <a:off x="8174148" y="3050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50" name="Rectangle 49"/>
          <p:cNvSpPr/>
          <p:nvPr/>
        </p:nvSpPr>
        <p:spPr>
          <a:xfrm>
            <a:off x="8520444" y="3036275"/>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51" name="Rectangle 50"/>
          <p:cNvSpPr/>
          <p:nvPr/>
        </p:nvSpPr>
        <p:spPr>
          <a:xfrm>
            <a:off x="5562600" y="2895600"/>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52" name="Rectangle 51"/>
          <p:cNvSpPr/>
          <p:nvPr/>
        </p:nvSpPr>
        <p:spPr>
          <a:xfrm>
            <a:off x="6192948" y="2895600"/>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58" name="Rectangle 57"/>
          <p:cNvSpPr/>
          <p:nvPr/>
        </p:nvSpPr>
        <p:spPr>
          <a:xfrm>
            <a:off x="5019707" y="3605019"/>
            <a:ext cx="1774845"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(10 is not &gt; 20)</a:t>
            </a:r>
            <a:endParaRPr lang="en-US" sz="1400" b="1">
              <a:effectLst>
                <a:outerShdw blurRad="38100" dist="38100" dir="2700000" algn="tl">
                  <a:srgbClr val="000000">
                    <a:alpha val="43137"/>
                  </a:srgbClr>
                </a:outerShdw>
              </a:effectLst>
            </a:endParaRPr>
          </a:p>
        </p:txBody>
      </p:sp>
      <p:sp>
        <p:nvSpPr>
          <p:cNvPr id="59" name="Rectangle 58"/>
          <p:cNvSpPr/>
          <p:nvPr/>
        </p:nvSpPr>
        <p:spPr>
          <a:xfrm>
            <a:off x="5985193" y="3784311"/>
            <a:ext cx="633507"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No Swap</a:t>
            </a:r>
            <a:endParaRPr lang="en-US" sz="900" b="1" i="1">
              <a:solidFill>
                <a:schemeClr val="bg1">
                  <a:lumMod val="50000"/>
                </a:schemeClr>
              </a:solidFill>
              <a:effectLst>
                <a:outerShdw blurRad="38100" dist="38100" dir="2700000" algn="tl">
                  <a:srgbClr val="000000">
                    <a:alpha val="43137"/>
                  </a:srgbClr>
                </a:outerShdw>
              </a:effectLst>
            </a:endParaRPr>
          </a:p>
        </p:txBody>
      </p:sp>
      <p:graphicFrame>
        <p:nvGraphicFramePr>
          <p:cNvPr id="66" name="Table 65"/>
          <p:cNvGraphicFramePr>
            <a:graphicFrameLocks noGrp="1"/>
          </p:cNvGraphicFramePr>
          <p:nvPr>
            <p:extLst>
              <p:ext uri="{D42A27DB-BD31-4B8C-83A1-F6EECF244321}">
                <p14:modId xmlns:p14="http://schemas.microsoft.com/office/powerpoint/2010/main" val="4213879162"/>
              </p:ext>
            </p:extLst>
          </p:nvPr>
        </p:nvGraphicFramePr>
        <p:xfrm>
          <a:off x="5562600" y="4219590"/>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10</a:t>
                      </a:r>
                    </a:p>
                  </a:txBody>
                  <a:tcPr anchor="ctr">
                    <a:solidFill>
                      <a:srgbClr val="008000"/>
                    </a:solidFill>
                  </a:tcPr>
                </a:tc>
                <a:tc>
                  <a:txBody>
                    <a:bodyPr/>
                    <a:lstStyle/>
                    <a:p>
                      <a:pPr algn="ctr"/>
                      <a:r>
                        <a:rPr lang="en-US" sz="900"/>
                        <a:t>13</a:t>
                      </a:r>
                    </a:p>
                  </a:txBody>
                  <a:tcPr anchor="ctr"/>
                </a:tc>
                <a:tc>
                  <a:txBody>
                    <a:bodyPr/>
                    <a:lstStyle/>
                    <a:p>
                      <a:pPr algn="ctr"/>
                      <a:r>
                        <a:rPr lang="en-US" sz="900"/>
                        <a:t>20</a:t>
                      </a:r>
                    </a:p>
                  </a:txBody>
                  <a:tcPr anchor="ctr">
                    <a:solidFill>
                      <a:schemeClr val="accent1"/>
                    </a:solidFill>
                  </a:tcPr>
                </a:tc>
                <a:tc>
                  <a:txBody>
                    <a:bodyPr/>
                    <a:lstStyle/>
                    <a:p>
                      <a:pPr algn="ctr"/>
                      <a:r>
                        <a:rPr lang="en-US" sz="900"/>
                        <a:t>21</a:t>
                      </a:r>
                    </a:p>
                  </a:txBody>
                  <a:tcPr anchor="ctr">
                    <a:solidFill>
                      <a:srgbClr val="008000"/>
                    </a:solidFill>
                  </a:tcP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0</a:t>
                      </a:r>
                    </a:p>
                  </a:txBody>
                  <a:tcPr anchor="ct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2583336798"/>
                  </a:ext>
                </a:extLst>
              </a:tr>
            </a:tbl>
          </a:graphicData>
        </a:graphic>
      </p:graphicFrame>
      <p:sp>
        <p:nvSpPr>
          <p:cNvPr id="67" name="Rectangle 66"/>
          <p:cNvSpPr/>
          <p:nvPr/>
        </p:nvSpPr>
        <p:spPr>
          <a:xfrm>
            <a:off x="4876800" y="4267200"/>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68" name="Rectangle 67"/>
          <p:cNvSpPr/>
          <p:nvPr/>
        </p:nvSpPr>
        <p:spPr>
          <a:xfrm>
            <a:off x="5553681" y="39653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69" name="Rectangle 68"/>
          <p:cNvSpPr/>
          <p:nvPr/>
        </p:nvSpPr>
        <p:spPr>
          <a:xfrm>
            <a:off x="5888148" y="39653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70" name="Rectangle 69"/>
          <p:cNvSpPr/>
          <p:nvPr/>
        </p:nvSpPr>
        <p:spPr>
          <a:xfrm>
            <a:off x="6192948" y="39624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71" name="Rectangle 70"/>
          <p:cNvSpPr/>
          <p:nvPr/>
        </p:nvSpPr>
        <p:spPr>
          <a:xfrm>
            <a:off x="6573948" y="39653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72" name="Rectangle 71"/>
          <p:cNvSpPr/>
          <p:nvPr/>
        </p:nvSpPr>
        <p:spPr>
          <a:xfrm>
            <a:off x="6878748" y="39653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73" name="Rectangle 72"/>
          <p:cNvSpPr/>
          <p:nvPr/>
        </p:nvSpPr>
        <p:spPr>
          <a:xfrm>
            <a:off x="7259748" y="39653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74" name="Rectangle 73"/>
          <p:cNvSpPr/>
          <p:nvPr/>
        </p:nvSpPr>
        <p:spPr>
          <a:xfrm>
            <a:off x="7543800" y="39653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75" name="Rectangle 74"/>
          <p:cNvSpPr/>
          <p:nvPr/>
        </p:nvSpPr>
        <p:spPr>
          <a:xfrm>
            <a:off x="7848600" y="39624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76" name="Rectangle 75"/>
          <p:cNvSpPr/>
          <p:nvPr/>
        </p:nvSpPr>
        <p:spPr>
          <a:xfrm>
            <a:off x="8174148" y="39653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77" name="Rectangle 76"/>
          <p:cNvSpPr/>
          <p:nvPr/>
        </p:nvSpPr>
        <p:spPr>
          <a:xfrm>
            <a:off x="8520444" y="3950675"/>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78" name="Rectangle 77"/>
          <p:cNvSpPr/>
          <p:nvPr/>
        </p:nvSpPr>
        <p:spPr>
          <a:xfrm>
            <a:off x="5562600" y="3810000"/>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79" name="Rectangle 78"/>
          <p:cNvSpPr/>
          <p:nvPr/>
        </p:nvSpPr>
        <p:spPr>
          <a:xfrm>
            <a:off x="6573948" y="3810000"/>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80" name="Rectangle 79"/>
          <p:cNvSpPr/>
          <p:nvPr/>
        </p:nvSpPr>
        <p:spPr>
          <a:xfrm>
            <a:off x="5019707" y="4498777"/>
            <a:ext cx="1774845"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(10 is not &gt; 21)</a:t>
            </a:r>
            <a:endParaRPr lang="en-US" sz="1400" b="1">
              <a:effectLst>
                <a:outerShdw blurRad="38100" dist="38100" dir="2700000" algn="tl">
                  <a:srgbClr val="000000">
                    <a:alpha val="43137"/>
                  </a:srgbClr>
                </a:outerShdw>
              </a:effectLst>
            </a:endParaRPr>
          </a:p>
        </p:txBody>
      </p:sp>
      <p:sp>
        <p:nvSpPr>
          <p:cNvPr id="81" name="Rectangle 80"/>
          <p:cNvSpPr/>
          <p:nvPr/>
        </p:nvSpPr>
        <p:spPr>
          <a:xfrm>
            <a:off x="5985193" y="4651177"/>
            <a:ext cx="633507"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No Swap</a:t>
            </a:r>
            <a:endParaRPr lang="en-US" sz="900" b="1" i="1">
              <a:solidFill>
                <a:schemeClr val="bg1">
                  <a:lumMod val="50000"/>
                </a:schemeClr>
              </a:solidFill>
              <a:effectLst>
                <a:outerShdw blurRad="38100" dist="38100" dir="2700000" algn="tl">
                  <a:srgbClr val="000000">
                    <a:alpha val="43137"/>
                  </a:srgbClr>
                </a:outerShdw>
              </a:effectLst>
            </a:endParaRPr>
          </a:p>
        </p:txBody>
      </p:sp>
      <p:graphicFrame>
        <p:nvGraphicFramePr>
          <p:cNvPr id="82" name="Table 81"/>
          <p:cNvGraphicFramePr>
            <a:graphicFrameLocks noGrp="1"/>
          </p:cNvGraphicFramePr>
          <p:nvPr>
            <p:extLst>
              <p:ext uri="{D42A27DB-BD31-4B8C-83A1-F6EECF244321}">
                <p14:modId xmlns:p14="http://schemas.microsoft.com/office/powerpoint/2010/main" val="1641138205"/>
              </p:ext>
            </p:extLst>
          </p:nvPr>
        </p:nvGraphicFramePr>
        <p:xfrm>
          <a:off x="5562600" y="5208594"/>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10</a:t>
                      </a:r>
                    </a:p>
                  </a:txBody>
                  <a:tcPr anchor="ctr">
                    <a:solidFill>
                      <a:srgbClr val="008000"/>
                    </a:solidFill>
                  </a:tcPr>
                </a:tc>
                <a:tc>
                  <a:txBody>
                    <a:bodyPr/>
                    <a:lstStyle/>
                    <a:p>
                      <a:pPr algn="ctr"/>
                      <a:r>
                        <a:rPr lang="en-US" sz="900"/>
                        <a:t>13</a:t>
                      </a:r>
                    </a:p>
                  </a:txBody>
                  <a:tcPr anchor="ctr"/>
                </a:tc>
                <a:tc>
                  <a:txBody>
                    <a:bodyPr/>
                    <a:lstStyle/>
                    <a:p>
                      <a:pPr algn="ctr"/>
                      <a:r>
                        <a:rPr lang="en-US" sz="900"/>
                        <a:t>20</a:t>
                      </a:r>
                    </a:p>
                  </a:txBody>
                  <a:tcPr anchor="ctr">
                    <a:solidFill>
                      <a:schemeClr val="accent1"/>
                    </a:solidFill>
                  </a:tcPr>
                </a:tc>
                <a:tc>
                  <a:txBody>
                    <a:bodyPr/>
                    <a:lstStyle/>
                    <a:p>
                      <a:pPr algn="ctr"/>
                      <a:r>
                        <a:rPr lang="en-US" sz="900"/>
                        <a:t>21</a:t>
                      </a:r>
                    </a:p>
                  </a:txBody>
                  <a:tcPr anchor="ctr">
                    <a:solidFill>
                      <a:schemeClr val="accent1"/>
                    </a:solidFill>
                  </a:tcP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0</a:t>
                      </a:r>
                    </a:p>
                  </a:txBody>
                  <a:tcPr anchor="ctr">
                    <a:solidFill>
                      <a:srgbClr val="008000"/>
                    </a:solidFill>
                  </a:tcP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2583336798"/>
                  </a:ext>
                </a:extLst>
              </a:tr>
            </a:tbl>
          </a:graphicData>
        </a:graphic>
      </p:graphicFrame>
      <p:sp>
        <p:nvSpPr>
          <p:cNvPr id="83" name="Rectangle 82"/>
          <p:cNvSpPr/>
          <p:nvPr/>
        </p:nvSpPr>
        <p:spPr>
          <a:xfrm>
            <a:off x="4876800" y="5256204"/>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84" name="Rectangle 83"/>
          <p:cNvSpPr/>
          <p:nvPr/>
        </p:nvSpPr>
        <p:spPr>
          <a:xfrm>
            <a:off x="5553681" y="4954381"/>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85" name="Rectangle 84"/>
          <p:cNvSpPr/>
          <p:nvPr/>
        </p:nvSpPr>
        <p:spPr>
          <a:xfrm>
            <a:off x="5888148" y="4954381"/>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86" name="Rectangle 85"/>
          <p:cNvSpPr/>
          <p:nvPr/>
        </p:nvSpPr>
        <p:spPr>
          <a:xfrm>
            <a:off x="6192948" y="495140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87" name="Rectangle 86"/>
          <p:cNvSpPr/>
          <p:nvPr/>
        </p:nvSpPr>
        <p:spPr>
          <a:xfrm>
            <a:off x="6573948" y="4954381"/>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88" name="Rectangle 87"/>
          <p:cNvSpPr/>
          <p:nvPr/>
        </p:nvSpPr>
        <p:spPr>
          <a:xfrm>
            <a:off x="6878748" y="4954381"/>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89" name="Rectangle 88"/>
          <p:cNvSpPr/>
          <p:nvPr/>
        </p:nvSpPr>
        <p:spPr>
          <a:xfrm>
            <a:off x="7259748" y="4954381"/>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90" name="Rectangle 89"/>
          <p:cNvSpPr/>
          <p:nvPr/>
        </p:nvSpPr>
        <p:spPr>
          <a:xfrm>
            <a:off x="7543800" y="4954381"/>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91" name="Rectangle 90"/>
          <p:cNvSpPr/>
          <p:nvPr/>
        </p:nvSpPr>
        <p:spPr>
          <a:xfrm>
            <a:off x="7848600" y="495140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92" name="Rectangle 91"/>
          <p:cNvSpPr/>
          <p:nvPr/>
        </p:nvSpPr>
        <p:spPr>
          <a:xfrm>
            <a:off x="8174148" y="4954381"/>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93" name="Rectangle 92"/>
          <p:cNvSpPr/>
          <p:nvPr/>
        </p:nvSpPr>
        <p:spPr>
          <a:xfrm>
            <a:off x="8520444" y="4939679"/>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94" name="Rectangle 93"/>
          <p:cNvSpPr/>
          <p:nvPr/>
        </p:nvSpPr>
        <p:spPr>
          <a:xfrm>
            <a:off x="5562600" y="4797623"/>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95" name="Rectangle 94"/>
          <p:cNvSpPr/>
          <p:nvPr/>
        </p:nvSpPr>
        <p:spPr>
          <a:xfrm>
            <a:off x="6783409" y="4725781"/>
            <a:ext cx="482824"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a:t>
            </a:r>
            <a:endParaRPr lang="en-US" sz="1400" b="1">
              <a:solidFill>
                <a:srgbClr val="003399"/>
              </a:solidFill>
              <a:effectLst>
                <a:outerShdw blurRad="38100" dist="38100" dir="2700000" algn="tl">
                  <a:srgbClr val="000000">
                    <a:alpha val="43137"/>
                  </a:srgbClr>
                </a:outerShdw>
              </a:effectLst>
            </a:endParaRPr>
          </a:p>
        </p:txBody>
      </p:sp>
      <p:sp>
        <p:nvSpPr>
          <p:cNvPr id="96" name="Rectangle 95"/>
          <p:cNvSpPr/>
          <p:nvPr/>
        </p:nvSpPr>
        <p:spPr>
          <a:xfrm>
            <a:off x="5019707" y="5508423"/>
            <a:ext cx="979755"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(10 &gt; 0)</a:t>
            </a:r>
            <a:endParaRPr lang="en-US" sz="1400" b="1">
              <a:effectLst>
                <a:outerShdw blurRad="38100" dist="38100" dir="2700000" algn="tl">
                  <a:srgbClr val="000000">
                    <a:alpha val="43137"/>
                  </a:srgbClr>
                </a:outerShdw>
              </a:effectLst>
            </a:endParaRPr>
          </a:p>
        </p:txBody>
      </p:sp>
      <p:sp>
        <p:nvSpPr>
          <p:cNvPr id="98" name="Rectangle 97"/>
          <p:cNvSpPr/>
          <p:nvPr/>
        </p:nvSpPr>
        <p:spPr>
          <a:xfrm>
            <a:off x="7848600" y="4797623"/>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99" name="Rectangle 98"/>
          <p:cNvSpPr/>
          <p:nvPr/>
        </p:nvSpPr>
        <p:spPr>
          <a:xfrm>
            <a:off x="6883785" y="5709751"/>
            <a:ext cx="498696"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10</a:t>
            </a:r>
          </a:p>
        </p:txBody>
      </p:sp>
      <p:sp>
        <p:nvSpPr>
          <p:cNvPr id="100" name="Rectangle 99"/>
          <p:cNvSpPr/>
          <p:nvPr/>
        </p:nvSpPr>
        <p:spPr>
          <a:xfrm>
            <a:off x="6216983" y="5647299"/>
            <a:ext cx="582211"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temp</a:t>
            </a:r>
            <a:endParaRPr lang="en-US" sz="1400" b="1">
              <a:effectLst>
                <a:outerShdw blurRad="38100" dist="38100" dir="2700000" algn="tl">
                  <a:srgbClr val="000000">
                    <a:alpha val="43137"/>
                  </a:srgbClr>
                </a:outerShdw>
              </a:effectLst>
            </a:endParaRPr>
          </a:p>
        </p:txBody>
      </p:sp>
      <p:cxnSp>
        <p:nvCxnSpPr>
          <p:cNvPr id="101" name="Straight Arrow Connector 100"/>
          <p:cNvCxnSpPr/>
          <p:nvPr/>
        </p:nvCxnSpPr>
        <p:spPr>
          <a:xfrm>
            <a:off x="5745239" y="5468194"/>
            <a:ext cx="1300884" cy="365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H="1" flipV="1">
            <a:off x="5826466" y="5394015"/>
            <a:ext cx="2098334" cy="153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flipV="1">
            <a:off x="7252157" y="5443736"/>
            <a:ext cx="738469" cy="372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5" name="Rectangle 104"/>
          <p:cNvSpPr/>
          <p:nvPr/>
        </p:nvSpPr>
        <p:spPr>
          <a:xfrm>
            <a:off x="6922008" y="5512233"/>
            <a:ext cx="44114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Swap</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06" name="Rectangle 105"/>
          <p:cNvSpPr/>
          <p:nvPr/>
        </p:nvSpPr>
        <p:spPr>
          <a:xfrm>
            <a:off x="6715974" y="5601546"/>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1</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07" name="Rectangle 106"/>
          <p:cNvSpPr/>
          <p:nvPr/>
        </p:nvSpPr>
        <p:spPr>
          <a:xfrm>
            <a:off x="5815175" y="5213938"/>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2</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08" name="Rectangle 107"/>
          <p:cNvSpPr/>
          <p:nvPr/>
        </p:nvSpPr>
        <p:spPr>
          <a:xfrm>
            <a:off x="7312727" y="5534553"/>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3</a:t>
            </a:r>
            <a:endParaRPr lang="en-US" sz="900" b="1" i="1">
              <a:solidFill>
                <a:schemeClr val="bg1">
                  <a:lumMod val="50000"/>
                </a:schemeClr>
              </a:solidFill>
              <a:effectLst>
                <a:outerShdw blurRad="38100" dist="38100" dir="2700000" algn="tl">
                  <a:srgbClr val="000000">
                    <a:alpha val="43137"/>
                  </a:srgbClr>
                </a:outerShdw>
              </a:effectLst>
            </a:endParaRPr>
          </a:p>
        </p:txBody>
      </p:sp>
      <p:graphicFrame>
        <p:nvGraphicFramePr>
          <p:cNvPr id="116" name="Table 115"/>
          <p:cNvGraphicFramePr>
            <a:graphicFrameLocks noGrp="1"/>
          </p:cNvGraphicFramePr>
          <p:nvPr>
            <p:extLst>
              <p:ext uri="{D42A27DB-BD31-4B8C-83A1-F6EECF244321}">
                <p14:modId xmlns:p14="http://schemas.microsoft.com/office/powerpoint/2010/main" val="3178555922"/>
              </p:ext>
            </p:extLst>
          </p:nvPr>
        </p:nvGraphicFramePr>
        <p:xfrm>
          <a:off x="5562600" y="6232947"/>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0</a:t>
                      </a:r>
                    </a:p>
                  </a:txBody>
                  <a:tcPr anchor="ctr">
                    <a:solidFill>
                      <a:srgbClr val="008000"/>
                    </a:solidFill>
                  </a:tcPr>
                </a:tc>
                <a:tc>
                  <a:txBody>
                    <a:bodyPr/>
                    <a:lstStyle/>
                    <a:p>
                      <a:pPr algn="ctr"/>
                      <a:r>
                        <a:rPr lang="en-US" sz="900"/>
                        <a:t>13</a:t>
                      </a:r>
                    </a:p>
                  </a:txBody>
                  <a:tcPr anchor="ctr"/>
                </a:tc>
                <a:tc>
                  <a:txBody>
                    <a:bodyPr/>
                    <a:lstStyle/>
                    <a:p>
                      <a:pPr algn="ctr"/>
                      <a:r>
                        <a:rPr lang="en-US" sz="900"/>
                        <a:t>20</a:t>
                      </a:r>
                    </a:p>
                  </a:txBody>
                  <a:tcPr anchor="ctr">
                    <a:solidFill>
                      <a:schemeClr val="accent1"/>
                    </a:solidFill>
                  </a:tcPr>
                </a:tc>
                <a:tc>
                  <a:txBody>
                    <a:bodyPr/>
                    <a:lstStyle/>
                    <a:p>
                      <a:pPr algn="ctr"/>
                      <a:r>
                        <a:rPr lang="en-US" sz="900"/>
                        <a:t>21</a:t>
                      </a:r>
                    </a:p>
                  </a:txBody>
                  <a:tcPr anchor="ctr">
                    <a:solidFill>
                      <a:schemeClr val="accent1"/>
                    </a:solidFill>
                  </a:tcP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10</a:t>
                      </a:r>
                    </a:p>
                  </a:txBody>
                  <a:tcPr anchor="ctr">
                    <a:solidFill>
                      <a:schemeClr val="accent1"/>
                    </a:solidFill>
                  </a:tcP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2583336798"/>
                  </a:ext>
                </a:extLst>
              </a:tr>
            </a:tbl>
          </a:graphicData>
        </a:graphic>
      </p:graphicFrame>
      <p:sp>
        <p:nvSpPr>
          <p:cNvPr id="117" name="Rectangle 116"/>
          <p:cNvSpPr/>
          <p:nvPr/>
        </p:nvSpPr>
        <p:spPr>
          <a:xfrm>
            <a:off x="4876800" y="6280557"/>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118" name="Rectangle 117"/>
          <p:cNvSpPr/>
          <p:nvPr/>
        </p:nvSpPr>
        <p:spPr>
          <a:xfrm>
            <a:off x="5553681" y="597873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119" name="Rectangle 118"/>
          <p:cNvSpPr/>
          <p:nvPr/>
        </p:nvSpPr>
        <p:spPr>
          <a:xfrm>
            <a:off x="5888148" y="597873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120" name="Rectangle 119"/>
          <p:cNvSpPr/>
          <p:nvPr/>
        </p:nvSpPr>
        <p:spPr>
          <a:xfrm>
            <a:off x="6192948" y="597575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121" name="Rectangle 120"/>
          <p:cNvSpPr/>
          <p:nvPr/>
        </p:nvSpPr>
        <p:spPr>
          <a:xfrm>
            <a:off x="6573948" y="597873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122" name="Rectangle 121"/>
          <p:cNvSpPr/>
          <p:nvPr/>
        </p:nvSpPr>
        <p:spPr>
          <a:xfrm>
            <a:off x="6878748" y="597873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123" name="Rectangle 122"/>
          <p:cNvSpPr/>
          <p:nvPr/>
        </p:nvSpPr>
        <p:spPr>
          <a:xfrm>
            <a:off x="7259748" y="597873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124" name="Rectangle 123"/>
          <p:cNvSpPr/>
          <p:nvPr/>
        </p:nvSpPr>
        <p:spPr>
          <a:xfrm>
            <a:off x="7543800" y="597873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125" name="Rectangle 124"/>
          <p:cNvSpPr/>
          <p:nvPr/>
        </p:nvSpPr>
        <p:spPr>
          <a:xfrm>
            <a:off x="7848600" y="597575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126" name="Rectangle 125"/>
          <p:cNvSpPr/>
          <p:nvPr/>
        </p:nvSpPr>
        <p:spPr>
          <a:xfrm>
            <a:off x="8174148" y="597873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127" name="Rectangle 126"/>
          <p:cNvSpPr/>
          <p:nvPr/>
        </p:nvSpPr>
        <p:spPr>
          <a:xfrm>
            <a:off x="8520444" y="596403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128" name="Rectangle 127"/>
          <p:cNvSpPr/>
          <p:nvPr/>
        </p:nvSpPr>
        <p:spPr>
          <a:xfrm>
            <a:off x="5562600" y="5821976"/>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129" name="Rectangle 128"/>
          <p:cNvSpPr/>
          <p:nvPr/>
        </p:nvSpPr>
        <p:spPr>
          <a:xfrm>
            <a:off x="5019707" y="6532776"/>
            <a:ext cx="157607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 is not &gt; 0)</a:t>
            </a:r>
            <a:endParaRPr lang="en-US" sz="1400" b="1">
              <a:effectLst>
                <a:outerShdw blurRad="38100" dist="38100" dir="2700000" algn="tl">
                  <a:srgbClr val="000000">
                    <a:alpha val="43137"/>
                  </a:srgbClr>
                </a:outerShdw>
              </a:effectLst>
            </a:endParaRPr>
          </a:p>
        </p:txBody>
      </p:sp>
      <p:sp>
        <p:nvSpPr>
          <p:cNvPr id="130" name="Rectangle 129"/>
          <p:cNvSpPr/>
          <p:nvPr/>
        </p:nvSpPr>
        <p:spPr>
          <a:xfrm>
            <a:off x="8534400" y="5821976"/>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136" name="Rectangle 135"/>
          <p:cNvSpPr/>
          <p:nvPr/>
        </p:nvSpPr>
        <p:spPr>
          <a:xfrm>
            <a:off x="5815175" y="6238291"/>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2</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38" name="Rectangle 137"/>
          <p:cNvSpPr/>
          <p:nvPr/>
        </p:nvSpPr>
        <p:spPr>
          <a:xfrm>
            <a:off x="6529293" y="6579398"/>
            <a:ext cx="889987"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No Swapping</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39" name="Rectangle 138"/>
          <p:cNvSpPr/>
          <p:nvPr/>
        </p:nvSpPr>
        <p:spPr>
          <a:xfrm>
            <a:off x="7670576" y="5788223"/>
            <a:ext cx="482824"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a:t>
            </a:r>
            <a:endParaRPr lang="en-US" sz="1400" b="1">
              <a:solidFill>
                <a:srgbClr val="003399"/>
              </a:solidFill>
              <a:effectLst>
                <a:outerShdw blurRad="38100" dist="38100" dir="2700000" algn="tl">
                  <a:srgbClr val="000000">
                    <a:alpha val="43137"/>
                  </a:srgbClr>
                </a:outerShdw>
              </a:effectLst>
            </a:endParaRPr>
          </a:p>
        </p:txBody>
      </p:sp>
      <p:sp>
        <p:nvSpPr>
          <p:cNvPr id="140" name="Rectangle 139"/>
          <p:cNvSpPr/>
          <p:nvPr/>
        </p:nvSpPr>
        <p:spPr>
          <a:xfrm rot="16200000">
            <a:off x="1371600" y="2423218"/>
            <a:ext cx="582211" cy="307777"/>
          </a:xfrm>
          <a:prstGeom prst="rect">
            <a:avLst/>
          </a:prstGeom>
        </p:spPr>
        <p:txBody>
          <a:bodyPr wrap="none">
            <a:spAutoFit/>
          </a:bodyPr>
          <a:lstStyle/>
          <a:p>
            <a:r>
              <a:rPr lang="en-US" sz="14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Swap</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41" name="Left Brace 140"/>
          <p:cNvSpPr/>
          <p:nvPr/>
        </p:nvSpPr>
        <p:spPr>
          <a:xfrm>
            <a:off x="1719087" y="2286000"/>
            <a:ext cx="185913" cy="64583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9" name="Slide Number Placeholder 3">
            <a:extLst>
              <a:ext uri="{FF2B5EF4-FFF2-40B4-BE49-F238E27FC236}">
                <a16:creationId xmlns:a16="http://schemas.microsoft.com/office/drawing/2014/main" id="{4A2E19A2-2E16-4276-BDBB-A9BF591F853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82</a:t>
            </a:fld>
            <a:endParaRPr lang="en-US">
              <a:solidFill>
                <a:srgbClr val="000099"/>
              </a:solidFill>
            </a:endParaRPr>
          </a:p>
        </p:txBody>
      </p:sp>
    </p:spTree>
    <p:extLst>
      <p:ext uri="{BB962C8B-B14F-4D97-AF65-F5344CB8AC3E}">
        <p14:creationId xmlns:p14="http://schemas.microsoft.com/office/powerpoint/2010/main" val="1787510223"/>
      </p:ext>
    </p:extLst>
  </p:cSld>
  <p:clrMapOvr>
    <a:masterClrMapping/>
  </p:clrMapOvr>
  <p:transition>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29 : Sorting</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4"/>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s</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+ 1; j &lt; </a:t>
            </a:r>
            <a:r>
              <a:rPr lang="en-US" sz="1400">
                <a:solidFill>
                  <a:srgbClr val="808080"/>
                </a:solidFill>
                <a:latin typeface="Consolas" panose="020B0609020204030204" pitchFamily="49" charset="0"/>
              </a:rPr>
              <a:t>s</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&gt;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temp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a:solidFill>
                  <a:srgbClr val="80808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a:t>
            </a:r>
          </a:p>
          <a:p>
            <a:pPr>
              <a:spcBef>
                <a:spcPts val="0"/>
              </a:spcBef>
              <a:buClr>
                <a:srgbClr val="008000"/>
              </a:buClr>
              <a:buSzPct val="100000"/>
              <a:buFont typeface="+mj-lt"/>
              <a:buAutoNum type="arabicPeriod" startAt="4"/>
            </a:pPr>
            <a:r>
              <a:rPr lang="en-US" sz="1400">
                <a:solidFill>
                  <a:srgbClr val="80808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[j] = temp;</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  }</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3505200"/>
            <a:ext cx="4329571" cy="267155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In the second iteration in the outer-loop, the second element of index </a:t>
            </a:r>
            <a:r>
              <a:rPr lang="en-US" sz="1400" err="1"/>
              <a:t>i</a:t>
            </a:r>
            <a:r>
              <a:rPr lang="en-US" sz="1400"/>
              <a:t>=1 is 13 and is compared, by the third element of index j=2, if it is greater, then the two elements are swapped. Then the second element is compared to the fourth element of index j=3, if it is greater, then swapping and so on until the last element is reached in the array by the index j.</a:t>
            </a:r>
          </a:p>
          <a:p>
            <a:pPr algn="just">
              <a:lnSpc>
                <a:spcPct val="110000"/>
              </a:lnSpc>
              <a:spcBef>
                <a:spcPts val="0"/>
              </a:spcBef>
            </a:pPr>
            <a:r>
              <a:rPr lang="en-US" sz="1400"/>
              <a:t>This process continues until all the elements in the array are sorted in an ascending order.</a:t>
            </a:r>
          </a:p>
        </p:txBody>
      </p:sp>
      <p:pic>
        <p:nvPicPr>
          <p:cNvPr id="10" name="Picture 9"/>
          <p:cNvPicPr>
            <a:picLocks noChangeAspect="1"/>
          </p:cNvPicPr>
          <p:nvPr/>
        </p:nvPicPr>
        <p:blipFill>
          <a:blip r:embed="rId3"/>
          <a:stretch>
            <a:fillRect/>
          </a:stretch>
        </p:blipFill>
        <p:spPr>
          <a:xfrm>
            <a:off x="5410200" y="1219200"/>
            <a:ext cx="3448050" cy="552450"/>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2825194208"/>
              </p:ext>
            </p:extLst>
          </p:nvPr>
        </p:nvGraphicFramePr>
        <p:xfrm>
          <a:off x="5562600" y="2162190"/>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0</a:t>
                      </a:r>
                    </a:p>
                  </a:txBody>
                  <a:tcPr anchor="ctr">
                    <a:solidFill>
                      <a:srgbClr val="C00000"/>
                    </a:solidFill>
                  </a:tcPr>
                </a:tc>
                <a:tc>
                  <a:txBody>
                    <a:bodyPr/>
                    <a:lstStyle/>
                    <a:p>
                      <a:pPr algn="ctr"/>
                      <a:r>
                        <a:rPr lang="en-US" sz="900"/>
                        <a:t>13</a:t>
                      </a:r>
                    </a:p>
                  </a:txBody>
                  <a:tcPr anchor="ctr">
                    <a:solidFill>
                      <a:srgbClr val="008000"/>
                    </a:solidFill>
                  </a:tcPr>
                </a:tc>
                <a:tc>
                  <a:txBody>
                    <a:bodyPr/>
                    <a:lstStyle/>
                    <a:p>
                      <a:pPr algn="ctr"/>
                      <a:r>
                        <a:rPr lang="en-US" sz="900"/>
                        <a:t>20</a:t>
                      </a:r>
                    </a:p>
                  </a:txBody>
                  <a:tcPr anchor="ctr">
                    <a:solidFill>
                      <a:srgbClr val="008000"/>
                    </a:solidFill>
                  </a:tcPr>
                </a:tc>
                <a:tc>
                  <a:txBody>
                    <a:bodyPr/>
                    <a:lstStyle/>
                    <a:p>
                      <a:pPr algn="ctr"/>
                      <a:r>
                        <a:rPr lang="en-US" sz="900"/>
                        <a:t>21</a:t>
                      </a:r>
                    </a:p>
                  </a:txBody>
                  <a:tcPr anchor="ct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0</a:t>
                      </a:r>
                    </a:p>
                  </a:txBody>
                  <a:tcPr anchor="ct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2583336798"/>
                  </a:ext>
                </a:extLst>
              </a:tr>
            </a:tbl>
          </a:graphicData>
        </a:graphic>
      </p:graphicFrame>
      <p:sp>
        <p:nvSpPr>
          <p:cNvPr id="5" name="Rectangle 4"/>
          <p:cNvSpPr/>
          <p:nvPr/>
        </p:nvSpPr>
        <p:spPr>
          <a:xfrm>
            <a:off x="4876800" y="2209800"/>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9" name="Rectangle 8"/>
          <p:cNvSpPr/>
          <p:nvPr/>
        </p:nvSpPr>
        <p:spPr>
          <a:xfrm>
            <a:off x="5553681"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11" name="Rectangle 10"/>
          <p:cNvSpPr/>
          <p:nvPr/>
        </p:nvSpPr>
        <p:spPr>
          <a:xfrm>
            <a:off x="58881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12" name="Rectangle 11"/>
          <p:cNvSpPr/>
          <p:nvPr/>
        </p:nvSpPr>
        <p:spPr>
          <a:xfrm>
            <a:off x="6192948" y="19050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13" name="Rectangle 12"/>
          <p:cNvSpPr/>
          <p:nvPr/>
        </p:nvSpPr>
        <p:spPr>
          <a:xfrm>
            <a:off x="65739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14" name="Rectangle 13"/>
          <p:cNvSpPr/>
          <p:nvPr/>
        </p:nvSpPr>
        <p:spPr>
          <a:xfrm>
            <a:off x="68787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15" name="Rectangle 14"/>
          <p:cNvSpPr/>
          <p:nvPr/>
        </p:nvSpPr>
        <p:spPr>
          <a:xfrm>
            <a:off x="72597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16" name="Rectangle 15"/>
          <p:cNvSpPr/>
          <p:nvPr/>
        </p:nvSpPr>
        <p:spPr>
          <a:xfrm>
            <a:off x="7543800"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17" name="Rectangle 16"/>
          <p:cNvSpPr/>
          <p:nvPr/>
        </p:nvSpPr>
        <p:spPr>
          <a:xfrm>
            <a:off x="7848600" y="19050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20" name="Rectangle 19"/>
          <p:cNvSpPr/>
          <p:nvPr/>
        </p:nvSpPr>
        <p:spPr>
          <a:xfrm>
            <a:off x="8174148" y="1907977"/>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21" name="Rectangle 20"/>
          <p:cNvSpPr/>
          <p:nvPr/>
        </p:nvSpPr>
        <p:spPr>
          <a:xfrm>
            <a:off x="8520444" y="1893275"/>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22" name="Rectangle 21"/>
          <p:cNvSpPr/>
          <p:nvPr/>
        </p:nvSpPr>
        <p:spPr>
          <a:xfrm>
            <a:off x="5876361" y="1745928"/>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23" name="Rectangle 22"/>
          <p:cNvSpPr/>
          <p:nvPr/>
        </p:nvSpPr>
        <p:spPr>
          <a:xfrm>
            <a:off x="6193054" y="1733656"/>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33" name="Rectangle 32"/>
          <p:cNvSpPr/>
          <p:nvPr/>
        </p:nvSpPr>
        <p:spPr>
          <a:xfrm>
            <a:off x="5019707" y="2462019"/>
            <a:ext cx="1774845"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(13 is not &gt; 21)</a:t>
            </a:r>
            <a:endParaRPr lang="en-US" sz="1400" b="1">
              <a:effectLst>
                <a:outerShdw blurRad="38100" dist="38100" dir="2700000" algn="tl">
                  <a:srgbClr val="000000">
                    <a:alpha val="43137"/>
                  </a:srgbClr>
                </a:outerShdw>
              </a:effectLst>
            </a:endParaRPr>
          </a:p>
        </p:txBody>
      </p:sp>
      <p:sp>
        <p:nvSpPr>
          <p:cNvPr id="36" name="Rectangle 35"/>
          <p:cNvSpPr/>
          <p:nvPr/>
        </p:nvSpPr>
        <p:spPr>
          <a:xfrm>
            <a:off x="5837733" y="2628529"/>
            <a:ext cx="889987"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No Swapping</a:t>
            </a:r>
            <a:endParaRPr lang="en-US" sz="900" b="1" i="1">
              <a:solidFill>
                <a:schemeClr val="bg1">
                  <a:lumMod val="50000"/>
                </a:schemeClr>
              </a:solidFill>
              <a:effectLst>
                <a:outerShdw blurRad="38100" dist="38100" dir="2700000" algn="tl">
                  <a:srgbClr val="000000">
                    <a:alpha val="43137"/>
                  </a:srgbClr>
                </a:outerShdw>
              </a:effectLst>
            </a:endParaRPr>
          </a:p>
        </p:txBody>
      </p:sp>
      <p:graphicFrame>
        <p:nvGraphicFramePr>
          <p:cNvPr id="109" name="Table 108"/>
          <p:cNvGraphicFramePr>
            <a:graphicFrameLocks noGrp="1"/>
          </p:cNvGraphicFramePr>
          <p:nvPr>
            <p:extLst>
              <p:ext uri="{D42A27DB-BD31-4B8C-83A1-F6EECF244321}">
                <p14:modId xmlns:p14="http://schemas.microsoft.com/office/powerpoint/2010/main" val="1212074420"/>
              </p:ext>
            </p:extLst>
          </p:nvPr>
        </p:nvGraphicFramePr>
        <p:xfrm>
          <a:off x="5562600" y="3189029"/>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0</a:t>
                      </a:r>
                    </a:p>
                  </a:txBody>
                  <a:tcPr anchor="ctr">
                    <a:solidFill>
                      <a:srgbClr val="C00000"/>
                    </a:solidFill>
                  </a:tcPr>
                </a:tc>
                <a:tc>
                  <a:txBody>
                    <a:bodyPr/>
                    <a:lstStyle/>
                    <a:p>
                      <a:pPr algn="ctr"/>
                      <a:r>
                        <a:rPr lang="en-US" sz="900"/>
                        <a:t>13</a:t>
                      </a:r>
                    </a:p>
                  </a:txBody>
                  <a:tcPr anchor="ctr">
                    <a:solidFill>
                      <a:srgbClr val="008000"/>
                    </a:solidFill>
                  </a:tcPr>
                </a:tc>
                <a:tc>
                  <a:txBody>
                    <a:bodyPr/>
                    <a:lstStyle/>
                    <a:p>
                      <a:pPr algn="ctr"/>
                      <a:r>
                        <a:rPr lang="en-US" sz="900"/>
                        <a:t>20</a:t>
                      </a:r>
                    </a:p>
                  </a:txBody>
                  <a:tcPr anchor="ctr">
                    <a:solidFill>
                      <a:schemeClr val="accent1"/>
                    </a:solidFill>
                  </a:tcPr>
                </a:tc>
                <a:tc>
                  <a:txBody>
                    <a:bodyPr/>
                    <a:lstStyle/>
                    <a:p>
                      <a:pPr algn="ctr"/>
                      <a:r>
                        <a:rPr lang="en-US" sz="900"/>
                        <a:t>21</a:t>
                      </a:r>
                    </a:p>
                  </a:txBody>
                  <a:tcPr anchor="ct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0</a:t>
                      </a:r>
                    </a:p>
                  </a:txBody>
                  <a:tcPr anchor="ctr">
                    <a:solidFill>
                      <a:srgbClr val="008000"/>
                    </a:solidFill>
                  </a:tcPr>
                </a:tc>
                <a:tc>
                  <a:txBody>
                    <a:bodyPr/>
                    <a:lstStyle/>
                    <a:p>
                      <a:pPr algn="ctr"/>
                      <a:r>
                        <a:rPr lang="en-US" sz="900"/>
                        <a:t>0</a:t>
                      </a:r>
                    </a:p>
                  </a:txBody>
                  <a:tcPr anchor="ctr"/>
                </a:tc>
                <a:tc>
                  <a:txBody>
                    <a:bodyPr/>
                    <a:lstStyle/>
                    <a:p>
                      <a:pPr algn="ctr"/>
                      <a:r>
                        <a:rPr lang="en-US" sz="900"/>
                        <a:t>0</a:t>
                      </a:r>
                    </a:p>
                  </a:txBody>
                  <a:tcPr anchor="ctr"/>
                </a:tc>
                <a:extLst>
                  <a:ext uri="{0D108BD9-81ED-4DB2-BD59-A6C34878D82A}">
                    <a16:rowId xmlns:a16="http://schemas.microsoft.com/office/drawing/2014/main" val="2583336798"/>
                  </a:ext>
                </a:extLst>
              </a:tr>
            </a:tbl>
          </a:graphicData>
        </a:graphic>
      </p:graphicFrame>
      <p:sp>
        <p:nvSpPr>
          <p:cNvPr id="110" name="Rectangle 109"/>
          <p:cNvSpPr/>
          <p:nvPr/>
        </p:nvSpPr>
        <p:spPr>
          <a:xfrm>
            <a:off x="4876800" y="3236639"/>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111" name="Rectangle 110"/>
          <p:cNvSpPr/>
          <p:nvPr/>
        </p:nvSpPr>
        <p:spPr>
          <a:xfrm>
            <a:off x="5553681" y="2934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112" name="Rectangle 111"/>
          <p:cNvSpPr/>
          <p:nvPr/>
        </p:nvSpPr>
        <p:spPr>
          <a:xfrm>
            <a:off x="5888148" y="2934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113" name="Rectangle 112"/>
          <p:cNvSpPr/>
          <p:nvPr/>
        </p:nvSpPr>
        <p:spPr>
          <a:xfrm>
            <a:off x="6192948" y="2931839"/>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114" name="Rectangle 113"/>
          <p:cNvSpPr/>
          <p:nvPr/>
        </p:nvSpPr>
        <p:spPr>
          <a:xfrm>
            <a:off x="6573948" y="2934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115" name="Rectangle 114"/>
          <p:cNvSpPr/>
          <p:nvPr/>
        </p:nvSpPr>
        <p:spPr>
          <a:xfrm>
            <a:off x="6878748" y="2934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131" name="Rectangle 130"/>
          <p:cNvSpPr/>
          <p:nvPr/>
        </p:nvSpPr>
        <p:spPr>
          <a:xfrm>
            <a:off x="7259748" y="2934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132" name="Rectangle 131"/>
          <p:cNvSpPr/>
          <p:nvPr/>
        </p:nvSpPr>
        <p:spPr>
          <a:xfrm>
            <a:off x="7543800" y="2934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133" name="Rectangle 132"/>
          <p:cNvSpPr/>
          <p:nvPr/>
        </p:nvSpPr>
        <p:spPr>
          <a:xfrm>
            <a:off x="7848600" y="2931839"/>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134" name="Rectangle 133"/>
          <p:cNvSpPr/>
          <p:nvPr/>
        </p:nvSpPr>
        <p:spPr>
          <a:xfrm>
            <a:off x="8174148" y="2934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135" name="Rectangle 134"/>
          <p:cNvSpPr/>
          <p:nvPr/>
        </p:nvSpPr>
        <p:spPr>
          <a:xfrm>
            <a:off x="8520444" y="292011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137" name="Rectangle 136"/>
          <p:cNvSpPr/>
          <p:nvPr/>
        </p:nvSpPr>
        <p:spPr>
          <a:xfrm>
            <a:off x="5876361" y="2772767"/>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139" name="Rectangle 138"/>
          <p:cNvSpPr/>
          <p:nvPr/>
        </p:nvSpPr>
        <p:spPr>
          <a:xfrm>
            <a:off x="7869348" y="2760495"/>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140" name="Rectangle 139"/>
          <p:cNvSpPr/>
          <p:nvPr/>
        </p:nvSpPr>
        <p:spPr>
          <a:xfrm>
            <a:off x="5019707" y="3488858"/>
            <a:ext cx="979755"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(13 &gt; 0)</a:t>
            </a:r>
            <a:endParaRPr lang="en-US" sz="1400" b="1">
              <a:effectLst>
                <a:outerShdw blurRad="38100" dist="38100" dir="2700000" algn="tl">
                  <a:srgbClr val="000000">
                    <a:alpha val="43137"/>
                  </a:srgbClr>
                </a:outerShdw>
              </a:effectLst>
            </a:endParaRPr>
          </a:p>
        </p:txBody>
      </p:sp>
      <p:sp>
        <p:nvSpPr>
          <p:cNvPr id="141" name="Rectangle 140"/>
          <p:cNvSpPr/>
          <p:nvPr/>
        </p:nvSpPr>
        <p:spPr>
          <a:xfrm>
            <a:off x="6720796" y="3524018"/>
            <a:ext cx="44114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Swap</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42" name="Rectangle 141"/>
          <p:cNvSpPr/>
          <p:nvPr/>
        </p:nvSpPr>
        <p:spPr>
          <a:xfrm>
            <a:off x="7445457" y="2795001"/>
            <a:ext cx="482824"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a:t>
            </a:r>
            <a:endParaRPr lang="en-US" sz="1400" b="1">
              <a:solidFill>
                <a:srgbClr val="003399"/>
              </a:solidFill>
              <a:effectLst>
                <a:outerShdw blurRad="38100" dist="38100" dir="2700000" algn="tl">
                  <a:srgbClr val="000000">
                    <a:alpha val="43137"/>
                  </a:srgbClr>
                </a:outerShdw>
              </a:effectLst>
            </a:endParaRPr>
          </a:p>
        </p:txBody>
      </p:sp>
      <p:sp>
        <p:nvSpPr>
          <p:cNvPr id="143" name="Rectangle 142"/>
          <p:cNvSpPr/>
          <p:nvPr/>
        </p:nvSpPr>
        <p:spPr>
          <a:xfrm>
            <a:off x="6686602" y="3772226"/>
            <a:ext cx="498696"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a:t>13</a:t>
            </a:r>
          </a:p>
        </p:txBody>
      </p:sp>
      <p:sp>
        <p:nvSpPr>
          <p:cNvPr id="144" name="Rectangle 143"/>
          <p:cNvSpPr/>
          <p:nvPr/>
        </p:nvSpPr>
        <p:spPr>
          <a:xfrm>
            <a:off x="6019800" y="3709774"/>
            <a:ext cx="582211"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temp</a:t>
            </a:r>
            <a:endParaRPr lang="en-US" sz="1400" b="1">
              <a:effectLst>
                <a:outerShdw blurRad="38100" dist="38100" dir="2700000" algn="tl">
                  <a:srgbClr val="000000">
                    <a:alpha val="43137"/>
                  </a:srgbClr>
                </a:outerShdw>
              </a:effectLst>
            </a:endParaRPr>
          </a:p>
        </p:txBody>
      </p:sp>
      <p:cxnSp>
        <p:nvCxnSpPr>
          <p:cNvPr id="145" name="Straight Arrow Connector 144"/>
          <p:cNvCxnSpPr/>
          <p:nvPr/>
        </p:nvCxnSpPr>
        <p:spPr>
          <a:xfrm>
            <a:off x="6019800" y="3429000"/>
            <a:ext cx="818747" cy="434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p:nvPr/>
        </p:nvCxnSpPr>
        <p:spPr>
          <a:xfrm flipH="1" flipV="1">
            <a:off x="6172200" y="3331909"/>
            <a:ext cx="1818427" cy="4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p:cNvCxnSpPr/>
          <p:nvPr/>
        </p:nvCxnSpPr>
        <p:spPr>
          <a:xfrm flipV="1">
            <a:off x="6999537" y="3488858"/>
            <a:ext cx="1001463" cy="3497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9" name="Rectangle 148"/>
          <p:cNvSpPr/>
          <p:nvPr/>
        </p:nvSpPr>
        <p:spPr>
          <a:xfrm>
            <a:off x="6520203" y="3716198"/>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1</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50" name="Rectangle 149"/>
          <p:cNvSpPr/>
          <p:nvPr/>
        </p:nvSpPr>
        <p:spPr>
          <a:xfrm>
            <a:off x="7685826" y="3517329"/>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3</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51" name="Rectangle 150"/>
          <p:cNvSpPr/>
          <p:nvPr/>
        </p:nvSpPr>
        <p:spPr>
          <a:xfrm>
            <a:off x="6195761" y="3147468"/>
            <a:ext cx="248786"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2</a:t>
            </a:r>
            <a:endParaRPr lang="en-US" sz="900" b="1" i="1">
              <a:solidFill>
                <a:schemeClr val="bg1">
                  <a:lumMod val="50000"/>
                </a:schemeClr>
              </a:solidFill>
              <a:effectLst>
                <a:outerShdw blurRad="38100" dist="38100" dir="2700000" algn="tl">
                  <a:srgbClr val="000000">
                    <a:alpha val="43137"/>
                  </a:srgbClr>
                </a:outerShdw>
              </a:effectLst>
            </a:endParaRPr>
          </a:p>
        </p:txBody>
      </p:sp>
      <p:graphicFrame>
        <p:nvGraphicFramePr>
          <p:cNvPr id="152" name="Table 151"/>
          <p:cNvGraphicFramePr>
            <a:graphicFrameLocks noGrp="1"/>
          </p:cNvGraphicFramePr>
          <p:nvPr>
            <p:extLst>
              <p:ext uri="{D42A27DB-BD31-4B8C-83A1-F6EECF244321}">
                <p14:modId xmlns:p14="http://schemas.microsoft.com/office/powerpoint/2010/main" val="84387941"/>
              </p:ext>
            </p:extLst>
          </p:nvPr>
        </p:nvGraphicFramePr>
        <p:xfrm>
          <a:off x="5543550" y="4332029"/>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0</a:t>
                      </a:r>
                    </a:p>
                  </a:txBody>
                  <a:tcPr anchor="ctr">
                    <a:solidFill>
                      <a:srgbClr val="C00000"/>
                    </a:solidFill>
                  </a:tcPr>
                </a:tc>
                <a:tc>
                  <a:txBody>
                    <a:bodyPr/>
                    <a:lstStyle/>
                    <a:p>
                      <a:pPr algn="ctr"/>
                      <a:r>
                        <a:rPr lang="en-US" sz="900"/>
                        <a:t>0</a:t>
                      </a:r>
                    </a:p>
                  </a:txBody>
                  <a:tcPr anchor="ctr">
                    <a:solidFill>
                      <a:srgbClr val="008000"/>
                    </a:solidFill>
                  </a:tcPr>
                </a:tc>
                <a:tc>
                  <a:txBody>
                    <a:bodyPr/>
                    <a:lstStyle/>
                    <a:p>
                      <a:pPr algn="ctr"/>
                      <a:r>
                        <a:rPr lang="en-US" sz="900"/>
                        <a:t>20</a:t>
                      </a:r>
                    </a:p>
                  </a:txBody>
                  <a:tcPr anchor="ctr">
                    <a:solidFill>
                      <a:srgbClr val="008000"/>
                    </a:solidFill>
                  </a:tcPr>
                </a:tc>
                <a:tc>
                  <a:txBody>
                    <a:bodyPr/>
                    <a:lstStyle/>
                    <a:p>
                      <a:pPr algn="ctr"/>
                      <a:r>
                        <a:rPr lang="en-US" sz="900"/>
                        <a:t>21</a:t>
                      </a:r>
                    </a:p>
                  </a:txBody>
                  <a:tcPr anchor="ct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13</a:t>
                      </a:r>
                    </a:p>
                  </a:txBody>
                  <a:tcPr anchor="ctr"/>
                </a:tc>
                <a:tc>
                  <a:txBody>
                    <a:bodyPr/>
                    <a:lstStyle/>
                    <a:p>
                      <a:pPr algn="ctr"/>
                      <a:r>
                        <a:rPr lang="en-US" sz="900"/>
                        <a:t>0</a:t>
                      </a:r>
                    </a:p>
                  </a:txBody>
                  <a:tcPr anchor="ctr"/>
                </a:tc>
                <a:tc>
                  <a:txBody>
                    <a:bodyPr/>
                    <a:lstStyle/>
                    <a:p>
                      <a:pPr algn="ctr"/>
                      <a:r>
                        <a:rPr lang="en-US" sz="900"/>
                        <a:t>0</a:t>
                      </a:r>
                    </a:p>
                  </a:txBody>
                  <a:tcPr anchor="ctr">
                    <a:solidFill>
                      <a:srgbClr val="008000"/>
                    </a:solidFill>
                  </a:tcPr>
                </a:tc>
                <a:extLst>
                  <a:ext uri="{0D108BD9-81ED-4DB2-BD59-A6C34878D82A}">
                    <a16:rowId xmlns:a16="http://schemas.microsoft.com/office/drawing/2014/main" val="2583336798"/>
                  </a:ext>
                </a:extLst>
              </a:tr>
            </a:tbl>
          </a:graphicData>
        </a:graphic>
      </p:graphicFrame>
      <p:sp>
        <p:nvSpPr>
          <p:cNvPr id="153" name="Rectangle 152"/>
          <p:cNvSpPr/>
          <p:nvPr/>
        </p:nvSpPr>
        <p:spPr>
          <a:xfrm>
            <a:off x="4857750" y="4379639"/>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154" name="Rectangle 153"/>
          <p:cNvSpPr/>
          <p:nvPr/>
        </p:nvSpPr>
        <p:spPr>
          <a:xfrm>
            <a:off x="5534631" y="4077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155" name="Rectangle 154"/>
          <p:cNvSpPr/>
          <p:nvPr/>
        </p:nvSpPr>
        <p:spPr>
          <a:xfrm>
            <a:off x="5869098" y="4077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156" name="Rectangle 155"/>
          <p:cNvSpPr/>
          <p:nvPr/>
        </p:nvSpPr>
        <p:spPr>
          <a:xfrm>
            <a:off x="6173898" y="4074839"/>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157" name="Rectangle 156"/>
          <p:cNvSpPr/>
          <p:nvPr/>
        </p:nvSpPr>
        <p:spPr>
          <a:xfrm>
            <a:off x="6554898" y="4077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158" name="Rectangle 157"/>
          <p:cNvSpPr/>
          <p:nvPr/>
        </p:nvSpPr>
        <p:spPr>
          <a:xfrm>
            <a:off x="6859698" y="4077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159" name="Rectangle 158"/>
          <p:cNvSpPr/>
          <p:nvPr/>
        </p:nvSpPr>
        <p:spPr>
          <a:xfrm>
            <a:off x="7240698" y="4077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160" name="Rectangle 159"/>
          <p:cNvSpPr/>
          <p:nvPr/>
        </p:nvSpPr>
        <p:spPr>
          <a:xfrm>
            <a:off x="7524750" y="4077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161" name="Rectangle 160"/>
          <p:cNvSpPr/>
          <p:nvPr/>
        </p:nvSpPr>
        <p:spPr>
          <a:xfrm>
            <a:off x="7829550" y="4074839"/>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162" name="Rectangle 161"/>
          <p:cNvSpPr/>
          <p:nvPr/>
        </p:nvSpPr>
        <p:spPr>
          <a:xfrm>
            <a:off x="8155098" y="4077816"/>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163" name="Rectangle 162"/>
          <p:cNvSpPr/>
          <p:nvPr/>
        </p:nvSpPr>
        <p:spPr>
          <a:xfrm>
            <a:off x="8501394" y="4063114"/>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164" name="Rectangle 163"/>
          <p:cNvSpPr/>
          <p:nvPr/>
        </p:nvSpPr>
        <p:spPr>
          <a:xfrm>
            <a:off x="5857311" y="3915767"/>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165" name="Rectangle 164"/>
          <p:cNvSpPr/>
          <p:nvPr/>
        </p:nvSpPr>
        <p:spPr>
          <a:xfrm>
            <a:off x="8478948" y="3903495"/>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166" name="Rectangle 165"/>
          <p:cNvSpPr/>
          <p:nvPr/>
        </p:nvSpPr>
        <p:spPr>
          <a:xfrm>
            <a:off x="5000657" y="4631858"/>
            <a:ext cx="157607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 is not &gt; 0)</a:t>
            </a:r>
            <a:endParaRPr lang="en-US" sz="1400" b="1">
              <a:effectLst>
                <a:outerShdw blurRad="38100" dist="38100" dir="2700000" algn="tl">
                  <a:srgbClr val="000000">
                    <a:alpha val="43137"/>
                  </a:srgbClr>
                </a:outerShdw>
              </a:effectLst>
            </a:endParaRPr>
          </a:p>
        </p:txBody>
      </p:sp>
      <p:sp>
        <p:nvSpPr>
          <p:cNvPr id="167" name="Rectangle 166"/>
          <p:cNvSpPr/>
          <p:nvPr/>
        </p:nvSpPr>
        <p:spPr>
          <a:xfrm>
            <a:off x="5818683" y="4798368"/>
            <a:ext cx="889987"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No Swapping</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68" name="Rectangle 167"/>
          <p:cNvSpPr/>
          <p:nvPr/>
        </p:nvSpPr>
        <p:spPr>
          <a:xfrm>
            <a:off x="8073251" y="3915595"/>
            <a:ext cx="482824"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a:t>
            </a:r>
            <a:endParaRPr lang="en-US" sz="1400" b="1">
              <a:solidFill>
                <a:srgbClr val="003399"/>
              </a:solidFill>
              <a:effectLst>
                <a:outerShdw blurRad="38100" dist="38100" dir="2700000" algn="tl">
                  <a:srgbClr val="000000">
                    <a:alpha val="43137"/>
                  </a:srgbClr>
                </a:outerShdw>
              </a:effectLst>
            </a:endParaRPr>
          </a:p>
        </p:txBody>
      </p:sp>
      <p:graphicFrame>
        <p:nvGraphicFramePr>
          <p:cNvPr id="169" name="Table 168"/>
          <p:cNvGraphicFramePr>
            <a:graphicFrameLocks noGrp="1"/>
          </p:cNvGraphicFramePr>
          <p:nvPr>
            <p:extLst>
              <p:ext uri="{D42A27DB-BD31-4B8C-83A1-F6EECF244321}">
                <p14:modId xmlns:p14="http://schemas.microsoft.com/office/powerpoint/2010/main" val="3524655381"/>
              </p:ext>
            </p:extLst>
          </p:nvPr>
        </p:nvGraphicFramePr>
        <p:xfrm>
          <a:off x="5562600" y="5374315"/>
          <a:ext cx="3295650" cy="370840"/>
        </p:xfrm>
        <a:graphic>
          <a:graphicData uri="http://schemas.openxmlformats.org/drawingml/2006/table">
            <a:tbl>
              <a:tblPr firstRow="1" bandRow="1">
                <a:tableStyleId>{5C22544A-7EE6-4342-B048-85BDC9FD1C3A}</a:tableStyleId>
              </a:tblPr>
              <a:tblGrid>
                <a:gridCol w="329565">
                  <a:extLst>
                    <a:ext uri="{9D8B030D-6E8A-4147-A177-3AD203B41FA5}">
                      <a16:colId xmlns:a16="http://schemas.microsoft.com/office/drawing/2014/main" val="1892886316"/>
                    </a:ext>
                  </a:extLst>
                </a:gridCol>
                <a:gridCol w="329565">
                  <a:extLst>
                    <a:ext uri="{9D8B030D-6E8A-4147-A177-3AD203B41FA5}">
                      <a16:colId xmlns:a16="http://schemas.microsoft.com/office/drawing/2014/main" val="1851894559"/>
                    </a:ext>
                  </a:extLst>
                </a:gridCol>
                <a:gridCol w="329565">
                  <a:extLst>
                    <a:ext uri="{9D8B030D-6E8A-4147-A177-3AD203B41FA5}">
                      <a16:colId xmlns:a16="http://schemas.microsoft.com/office/drawing/2014/main" val="3782682863"/>
                    </a:ext>
                  </a:extLst>
                </a:gridCol>
                <a:gridCol w="329565">
                  <a:extLst>
                    <a:ext uri="{9D8B030D-6E8A-4147-A177-3AD203B41FA5}">
                      <a16:colId xmlns:a16="http://schemas.microsoft.com/office/drawing/2014/main" val="955599948"/>
                    </a:ext>
                  </a:extLst>
                </a:gridCol>
                <a:gridCol w="329565">
                  <a:extLst>
                    <a:ext uri="{9D8B030D-6E8A-4147-A177-3AD203B41FA5}">
                      <a16:colId xmlns:a16="http://schemas.microsoft.com/office/drawing/2014/main" val="785013342"/>
                    </a:ext>
                  </a:extLst>
                </a:gridCol>
                <a:gridCol w="329565">
                  <a:extLst>
                    <a:ext uri="{9D8B030D-6E8A-4147-A177-3AD203B41FA5}">
                      <a16:colId xmlns:a16="http://schemas.microsoft.com/office/drawing/2014/main" val="2297713551"/>
                    </a:ext>
                  </a:extLst>
                </a:gridCol>
                <a:gridCol w="329565">
                  <a:extLst>
                    <a:ext uri="{9D8B030D-6E8A-4147-A177-3AD203B41FA5}">
                      <a16:colId xmlns:a16="http://schemas.microsoft.com/office/drawing/2014/main" val="2269290596"/>
                    </a:ext>
                  </a:extLst>
                </a:gridCol>
                <a:gridCol w="329565">
                  <a:extLst>
                    <a:ext uri="{9D8B030D-6E8A-4147-A177-3AD203B41FA5}">
                      <a16:colId xmlns:a16="http://schemas.microsoft.com/office/drawing/2014/main" val="2485730747"/>
                    </a:ext>
                  </a:extLst>
                </a:gridCol>
                <a:gridCol w="329565">
                  <a:extLst>
                    <a:ext uri="{9D8B030D-6E8A-4147-A177-3AD203B41FA5}">
                      <a16:colId xmlns:a16="http://schemas.microsoft.com/office/drawing/2014/main" val="1310941932"/>
                    </a:ext>
                  </a:extLst>
                </a:gridCol>
                <a:gridCol w="329565">
                  <a:extLst>
                    <a:ext uri="{9D8B030D-6E8A-4147-A177-3AD203B41FA5}">
                      <a16:colId xmlns:a16="http://schemas.microsoft.com/office/drawing/2014/main" val="3756163710"/>
                    </a:ext>
                  </a:extLst>
                </a:gridCol>
              </a:tblGrid>
              <a:tr h="370840">
                <a:tc>
                  <a:txBody>
                    <a:bodyPr/>
                    <a:lstStyle/>
                    <a:p>
                      <a:pPr algn="ctr"/>
                      <a:r>
                        <a:rPr lang="en-US" sz="900"/>
                        <a:t>0</a:t>
                      </a:r>
                    </a:p>
                  </a:txBody>
                  <a:tcPr anchor="ctr">
                    <a:solidFill>
                      <a:srgbClr val="C00000"/>
                    </a:solidFill>
                  </a:tcPr>
                </a:tc>
                <a:tc>
                  <a:txBody>
                    <a:bodyPr/>
                    <a:lstStyle/>
                    <a:p>
                      <a:pPr algn="ctr"/>
                      <a:r>
                        <a:rPr lang="en-US" sz="900"/>
                        <a:t>0</a:t>
                      </a:r>
                    </a:p>
                  </a:txBody>
                  <a:tcPr anchor="ctr">
                    <a:solidFill>
                      <a:srgbClr val="C00000"/>
                    </a:solidFill>
                  </a:tcPr>
                </a:tc>
                <a:tc>
                  <a:txBody>
                    <a:bodyPr/>
                    <a:lstStyle/>
                    <a:p>
                      <a:pPr algn="ctr"/>
                      <a:r>
                        <a:rPr lang="en-US" sz="900"/>
                        <a:t>20</a:t>
                      </a:r>
                    </a:p>
                  </a:txBody>
                  <a:tcPr anchor="ctr">
                    <a:solidFill>
                      <a:srgbClr val="008000"/>
                    </a:solidFill>
                  </a:tcPr>
                </a:tc>
                <a:tc>
                  <a:txBody>
                    <a:bodyPr/>
                    <a:lstStyle/>
                    <a:p>
                      <a:pPr algn="ctr"/>
                      <a:r>
                        <a:rPr lang="en-US" sz="900"/>
                        <a:t>21</a:t>
                      </a:r>
                    </a:p>
                  </a:txBody>
                  <a:tcPr anchor="ctr">
                    <a:solidFill>
                      <a:srgbClr val="008000"/>
                    </a:solidFill>
                  </a:tcPr>
                </a:tc>
                <a:tc>
                  <a:txBody>
                    <a:bodyPr/>
                    <a:lstStyle/>
                    <a:p>
                      <a:pPr algn="ctr"/>
                      <a:r>
                        <a:rPr lang="en-US" sz="900"/>
                        <a:t>31</a:t>
                      </a:r>
                    </a:p>
                  </a:txBody>
                  <a:tcPr anchor="ctr"/>
                </a:tc>
                <a:tc>
                  <a:txBody>
                    <a:bodyPr/>
                    <a:lstStyle/>
                    <a:p>
                      <a:pPr algn="ctr"/>
                      <a:r>
                        <a:rPr lang="en-US" sz="900"/>
                        <a:t>25</a:t>
                      </a:r>
                    </a:p>
                  </a:txBody>
                  <a:tcPr anchor="ctr"/>
                </a:tc>
                <a:tc>
                  <a:txBody>
                    <a:bodyPr/>
                    <a:lstStyle/>
                    <a:p>
                      <a:pPr algn="ctr"/>
                      <a:r>
                        <a:rPr lang="en-US" sz="900"/>
                        <a:t>14</a:t>
                      </a:r>
                    </a:p>
                  </a:txBody>
                  <a:tcPr anchor="ctr"/>
                </a:tc>
                <a:tc>
                  <a:txBody>
                    <a:bodyPr/>
                    <a:lstStyle/>
                    <a:p>
                      <a:pPr algn="ctr"/>
                      <a:r>
                        <a:rPr lang="en-US" sz="900"/>
                        <a:t>13</a:t>
                      </a:r>
                    </a:p>
                  </a:txBody>
                  <a:tcPr anchor="ctr"/>
                </a:tc>
                <a:tc>
                  <a:txBody>
                    <a:bodyPr/>
                    <a:lstStyle/>
                    <a:p>
                      <a:pPr algn="ctr"/>
                      <a:r>
                        <a:rPr lang="en-US" sz="900"/>
                        <a:t>0</a:t>
                      </a:r>
                    </a:p>
                  </a:txBody>
                  <a:tcPr anchor="ctr"/>
                </a:tc>
                <a:tc>
                  <a:txBody>
                    <a:bodyPr/>
                    <a:lstStyle/>
                    <a:p>
                      <a:pPr algn="ctr"/>
                      <a:r>
                        <a:rPr lang="en-US" sz="900"/>
                        <a:t>0</a:t>
                      </a:r>
                    </a:p>
                  </a:txBody>
                  <a:tcPr anchor="ctr">
                    <a:solidFill>
                      <a:schemeClr val="accent1"/>
                    </a:solidFill>
                  </a:tcPr>
                </a:tc>
                <a:extLst>
                  <a:ext uri="{0D108BD9-81ED-4DB2-BD59-A6C34878D82A}">
                    <a16:rowId xmlns:a16="http://schemas.microsoft.com/office/drawing/2014/main" val="2583336798"/>
                  </a:ext>
                </a:extLst>
              </a:tr>
            </a:tbl>
          </a:graphicData>
        </a:graphic>
      </p:graphicFrame>
      <p:sp>
        <p:nvSpPr>
          <p:cNvPr id="170" name="Rectangle 169"/>
          <p:cNvSpPr/>
          <p:nvPr/>
        </p:nvSpPr>
        <p:spPr>
          <a:xfrm>
            <a:off x="4876800" y="5421925"/>
            <a:ext cx="681597" cy="307777"/>
          </a:xfrm>
          <a:prstGeom prst="rect">
            <a:avLst/>
          </a:prstGeom>
        </p:spPr>
        <p:txBody>
          <a:bodyPr wrap="none">
            <a:spAutoFit/>
          </a:bodyPr>
          <a:lstStyle/>
          <a:p>
            <a:r>
              <a:rPr lang="en-US" sz="1400" b="1" err="1">
                <a:effectLst>
                  <a:outerShdw blurRad="38100" dist="38100" dir="2700000" algn="tl">
                    <a:srgbClr val="000000">
                      <a:alpha val="43137"/>
                    </a:srgbClr>
                  </a:outerShdw>
                </a:effectLst>
                <a:latin typeface="Consolas" panose="020B0609020204030204" pitchFamily="49" charset="0"/>
              </a:rPr>
              <a:t>arr</a:t>
            </a:r>
            <a:r>
              <a:rPr lang="en-US" sz="1400" b="1">
                <a:effectLst>
                  <a:outerShdw blurRad="38100" dist="38100" dir="2700000" algn="tl">
                    <a:srgbClr val="000000">
                      <a:alpha val="43137"/>
                    </a:srgbClr>
                  </a:outerShdw>
                </a:effectLst>
                <a:latin typeface="Consolas" panose="020B0609020204030204" pitchFamily="49" charset="0"/>
              </a:rPr>
              <a:t>[]</a:t>
            </a:r>
            <a:endParaRPr lang="en-US" sz="1400" b="1">
              <a:effectLst>
                <a:outerShdw blurRad="38100" dist="38100" dir="2700000" algn="tl">
                  <a:srgbClr val="000000">
                    <a:alpha val="43137"/>
                  </a:srgbClr>
                </a:outerShdw>
              </a:effectLst>
            </a:endParaRPr>
          </a:p>
        </p:txBody>
      </p:sp>
      <p:sp>
        <p:nvSpPr>
          <p:cNvPr id="171" name="Rectangle 170"/>
          <p:cNvSpPr/>
          <p:nvPr/>
        </p:nvSpPr>
        <p:spPr>
          <a:xfrm>
            <a:off x="5553681" y="512010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0</a:t>
            </a:r>
            <a:endParaRPr lang="en-US" sz="1400" b="1">
              <a:effectLst>
                <a:outerShdw blurRad="38100" dist="38100" dir="2700000" algn="tl">
                  <a:srgbClr val="000000">
                    <a:alpha val="43137"/>
                  </a:srgbClr>
                </a:outerShdw>
              </a:effectLst>
            </a:endParaRPr>
          </a:p>
        </p:txBody>
      </p:sp>
      <p:sp>
        <p:nvSpPr>
          <p:cNvPr id="172" name="Rectangle 171"/>
          <p:cNvSpPr/>
          <p:nvPr/>
        </p:nvSpPr>
        <p:spPr>
          <a:xfrm>
            <a:off x="5888148" y="512010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1</a:t>
            </a:r>
            <a:endParaRPr lang="en-US" sz="1400" b="1">
              <a:effectLst>
                <a:outerShdw blurRad="38100" dist="38100" dir="2700000" algn="tl">
                  <a:srgbClr val="000000">
                    <a:alpha val="43137"/>
                  </a:srgbClr>
                </a:outerShdw>
              </a:effectLst>
            </a:endParaRPr>
          </a:p>
        </p:txBody>
      </p:sp>
      <p:sp>
        <p:nvSpPr>
          <p:cNvPr id="173" name="Rectangle 172"/>
          <p:cNvSpPr/>
          <p:nvPr/>
        </p:nvSpPr>
        <p:spPr>
          <a:xfrm>
            <a:off x="6192948" y="5117125"/>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a:t>
            </a:r>
            <a:endParaRPr lang="en-US" sz="1400" b="1">
              <a:effectLst>
                <a:outerShdw blurRad="38100" dist="38100" dir="2700000" algn="tl">
                  <a:srgbClr val="000000">
                    <a:alpha val="43137"/>
                  </a:srgbClr>
                </a:outerShdw>
              </a:effectLst>
            </a:endParaRPr>
          </a:p>
        </p:txBody>
      </p:sp>
      <p:sp>
        <p:nvSpPr>
          <p:cNvPr id="174" name="Rectangle 173"/>
          <p:cNvSpPr/>
          <p:nvPr/>
        </p:nvSpPr>
        <p:spPr>
          <a:xfrm>
            <a:off x="6573948" y="512010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3</a:t>
            </a:r>
            <a:endParaRPr lang="en-US" sz="1400" b="1">
              <a:effectLst>
                <a:outerShdw blurRad="38100" dist="38100" dir="2700000" algn="tl">
                  <a:srgbClr val="000000">
                    <a:alpha val="43137"/>
                  </a:srgbClr>
                </a:outerShdw>
              </a:effectLst>
            </a:endParaRPr>
          </a:p>
        </p:txBody>
      </p:sp>
      <p:sp>
        <p:nvSpPr>
          <p:cNvPr id="175" name="Rectangle 174"/>
          <p:cNvSpPr/>
          <p:nvPr/>
        </p:nvSpPr>
        <p:spPr>
          <a:xfrm>
            <a:off x="6878748" y="512010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4</a:t>
            </a:r>
            <a:endParaRPr lang="en-US" sz="1400" b="1">
              <a:effectLst>
                <a:outerShdw blurRad="38100" dist="38100" dir="2700000" algn="tl">
                  <a:srgbClr val="000000">
                    <a:alpha val="43137"/>
                  </a:srgbClr>
                </a:outerShdw>
              </a:effectLst>
            </a:endParaRPr>
          </a:p>
        </p:txBody>
      </p:sp>
      <p:sp>
        <p:nvSpPr>
          <p:cNvPr id="176" name="Rectangle 175"/>
          <p:cNvSpPr/>
          <p:nvPr/>
        </p:nvSpPr>
        <p:spPr>
          <a:xfrm>
            <a:off x="7259748" y="512010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5</a:t>
            </a:r>
            <a:endParaRPr lang="en-US" sz="1400" b="1">
              <a:effectLst>
                <a:outerShdw blurRad="38100" dist="38100" dir="2700000" algn="tl">
                  <a:srgbClr val="000000">
                    <a:alpha val="43137"/>
                  </a:srgbClr>
                </a:outerShdw>
              </a:effectLst>
            </a:endParaRPr>
          </a:p>
        </p:txBody>
      </p:sp>
      <p:sp>
        <p:nvSpPr>
          <p:cNvPr id="177" name="Rectangle 176"/>
          <p:cNvSpPr/>
          <p:nvPr/>
        </p:nvSpPr>
        <p:spPr>
          <a:xfrm>
            <a:off x="7543800" y="512010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6</a:t>
            </a:r>
            <a:endParaRPr lang="en-US" sz="1400" b="1">
              <a:effectLst>
                <a:outerShdw blurRad="38100" dist="38100" dir="2700000" algn="tl">
                  <a:srgbClr val="000000">
                    <a:alpha val="43137"/>
                  </a:srgbClr>
                </a:outerShdw>
              </a:effectLst>
            </a:endParaRPr>
          </a:p>
        </p:txBody>
      </p:sp>
      <p:sp>
        <p:nvSpPr>
          <p:cNvPr id="178" name="Rectangle 177"/>
          <p:cNvSpPr/>
          <p:nvPr/>
        </p:nvSpPr>
        <p:spPr>
          <a:xfrm>
            <a:off x="7848600" y="5117125"/>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7</a:t>
            </a:r>
            <a:endParaRPr lang="en-US" sz="1400" b="1">
              <a:effectLst>
                <a:outerShdw blurRad="38100" dist="38100" dir="2700000" algn="tl">
                  <a:srgbClr val="000000">
                    <a:alpha val="43137"/>
                  </a:srgbClr>
                </a:outerShdw>
              </a:effectLst>
            </a:endParaRPr>
          </a:p>
        </p:txBody>
      </p:sp>
      <p:sp>
        <p:nvSpPr>
          <p:cNvPr id="179" name="Rectangle 178"/>
          <p:cNvSpPr/>
          <p:nvPr/>
        </p:nvSpPr>
        <p:spPr>
          <a:xfrm>
            <a:off x="8174148" y="5120102"/>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8</a:t>
            </a:r>
            <a:endParaRPr lang="en-US" sz="1400" b="1">
              <a:effectLst>
                <a:outerShdw blurRad="38100" dist="38100" dir="2700000" algn="tl">
                  <a:srgbClr val="000000">
                    <a:alpha val="43137"/>
                  </a:srgbClr>
                </a:outerShdw>
              </a:effectLst>
            </a:endParaRPr>
          </a:p>
        </p:txBody>
      </p:sp>
      <p:sp>
        <p:nvSpPr>
          <p:cNvPr id="180" name="Rectangle 179"/>
          <p:cNvSpPr/>
          <p:nvPr/>
        </p:nvSpPr>
        <p:spPr>
          <a:xfrm>
            <a:off x="8520444" y="5105400"/>
            <a:ext cx="284052"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9</a:t>
            </a:r>
          </a:p>
        </p:txBody>
      </p:sp>
      <p:sp>
        <p:nvSpPr>
          <p:cNvPr id="181" name="Rectangle 180"/>
          <p:cNvSpPr/>
          <p:nvPr/>
        </p:nvSpPr>
        <p:spPr>
          <a:xfrm>
            <a:off x="5019707" y="5674144"/>
            <a:ext cx="1774845" cy="307777"/>
          </a:xfrm>
          <a:prstGeom prst="rect">
            <a:avLst/>
          </a:prstGeom>
        </p:spPr>
        <p:txBody>
          <a:bodyPr wrap="none">
            <a:spAutoFit/>
          </a:bodyPr>
          <a:lstStyle/>
          <a:p>
            <a:r>
              <a:rPr lang="en-US" sz="1400" b="1">
                <a:effectLst>
                  <a:outerShdw blurRad="38100" dist="38100" dir="2700000" algn="tl">
                    <a:srgbClr val="000000">
                      <a:alpha val="43137"/>
                    </a:srgbClr>
                  </a:outerShdw>
                </a:effectLst>
                <a:latin typeface="Consolas" panose="020B0609020204030204" pitchFamily="49" charset="0"/>
              </a:rPr>
              <a:t>(20 is not &gt; 21)</a:t>
            </a:r>
            <a:endParaRPr lang="en-US" sz="1400" b="1">
              <a:effectLst>
                <a:outerShdw blurRad="38100" dist="38100" dir="2700000" algn="tl">
                  <a:srgbClr val="000000">
                    <a:alpha val="43137"/>
                  </a:srgbClr>
                </a:outerShdw>
              </a:effectLst>
            </a:endParaRPr>
          </a:p>
        </p:txBody>
      </p:sp>
      <p:sp>
        <p:nvSpPr>
          <p:cNvPr id="182" name="Rectangle 181"/>
          <p:cNvSpPr/>
          <p:nvPr/>
        </p:nvSpPr>
        <p:spPr>
          <a:xfrm>
            <a:off x="5837733" y="5840654"/>
            <a:ext cx="889987" cy="230832"/>
          </a:xfrm>
          <a:prstGeom prst="rect">
            <a:avLst/>
          </a:prstGeom>
        </p:spPr>
        <p:txBody>
          <a:bodyPr wrap="none">
            <a:spAutoFit/>
          </a:bodyPr>
          <a:lstStyle/>
          <a:p>
            <a:r>
              <a:rPr lang="en-US" sz="9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No Swapping</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183" name="Rectangle 182"/>
          <p:cNvSpPr/>
          <p:nvPr/>
        </p:nvSpPr>
        <p:spPr>
          <a:xfrm>
            <a:off x="6192948" y="4987403"/>
            <a:ext cx="284052" cy="307777"/>
          </a:xfrm>
          <a:prstGeom prst="rect">
            <a:avLst/>
          </a:prstGeom>
        </p:spPr>
        <p:txBody>
          <a:bodyPr wrap="none">
            <a:spAutoFit/>
          </a:bodyPr>
          <a:lstStyle/>
          <a:p>
            <a:r>
              <a:rPr lang="en-US" sz="1400" b="1" err="1">
                <a:solidFill>
                  <a:srgbClr val="003399"/>
                </a:solidFill>
                <a:effectLst>
                  <a:outerShdw blurRad="38100" dist="38100" dir="2700000" algn="tl">
                    <a:srgbClr val="000000">
                      <a:alpha val="43137"/>
                    </a:srgbClr>
                  </a:outerShdw>
                </a:effectLst>
                <a:latin typeface="Consolas" panose="020B0609020204030204" pitchFamily="49" charset="0"/>
              </a:rPr>
              <a:t>i</a:t>
            </a:r>
            <a:endParaRPr lang="en-US" sz="1400" b="1">
              <a:solidFill>
                <a:srgbClr val="003399"/>
              </a:solidFill>
              <a:effectLst>
                <a:outerShdw blurRad="38100" dist="38100" dir="2700000" algn="tl">
                  <a:srgbClr val="000000">
                    <a:alpha val="43137"/>
                  </a:srgbClr>
                </a:outerShdw>
              </a:effectLst>
            </a:endParaRPr>
          </a:p>
        </p:txBody>
      </p:sp>
      <p:sp>
        <p:nvSpPr>
          <p:cNvPr id="184" name="Rectangle 183"/>
          <p:cNvSpPr/>
          <p:nvPr/>
        </p:nvSpPr>
        <p:spPr>
          <a:xfrm>
            <a:off x="6573948" y="4987007"/>
            <a:ext cx="284052" cy="307777"/>
          </a:xfrm>
          <a:prstGeom prst="rect">
            <a:avLst/>
          </a:prstGeom>
        </p:spPr>
        <p:txBody>
          <a:bodyPr wrap="none">
            <a:spAutoFit/>
          </a:bodyPr>
          <a:lstStyle/>
          <a:p>
            <a:r>
              <a:rPr lang="en-US" sz="1400" b="1">
                <a:solidFill>
                  <a:srgbClr val="003399"/>
                </a:solidFill>
                <a:effectLst>
                  <a:outerShdw blurRad="38100" dist="38100" dir="2700000" algn="tl">
                    <a:srgbClr val="000000">
                      <a:alpha val="43137"/>
                    </a:srgbClr>
                  </a:outerShdw>
                </a:effectLst>
                <a:latin typeface="Consolas" panose="020B0609020204030204" pitchFamily="49" charset="0"/>
              </a:rPr>
              <a:t>j</a:t>
            </a:r>
            <a:endParaRPr lang="en-US" sz="1400" b="1">
              <a:solidFill>
                <a:srgbClr val="003399"/>
              </a:solidFill>
              <a:effectLst>
                <a:outerShdw blurRad="38100" dist="38100" dir="2700000" algn="tl">
                  <a:srgbClr val="000000">
                    <a:alpha val="43137"/>
                  </a:srgbClr>
                </a:outerShdw>
              </a:effectLst>
            </a:endParaRPr>
          </a:p>
        </p:txBody>
      </p:sp>
      <p:sp>
        <p:nvSpPr>
          <p:cNvPr id="201" name="Rectangle 200"/>
          <p:cNvSpPr/>
          <p:nvPr/>
        </p:nvSpPr>
        <p:spPr>
          <a:xfrm rot="16200000">
            <a:off x="1371600" y="2423218"/>
            <a:ext cx="582211" cy="307777"/>
          </a:xfrm>
          <a:prstGeom prst="rect">
            <a:avLst/>
          </a:prstGeom>
        </p:spPr>
        <p:txBody>
          <a:bodyPr wrap="none">
            <a:spAutoFit/>
          </a:bodyPr>
          <a:lstStyle/>
          <a:p>
            <a:r>
              <a:rPr lang="en-US" sz="1400" b="1" i="1">
                <a:solidFill>
                  <a:schemeClr val="bg1">
                    <a:lumMod val="50000"/>
                  </a:schemeClr>
                </a:solidFill>
                <a:effectLst>
                  <a:outerShdw blurRad="38100" dist="38100" dir="2700000" algn="tl">
                    <a:srgbClr val="000000">
                      <a:alpha val="43137"/>
                    </a:srgbClr>
                  </a:outerShdw>
                </a:effectLst>
                <a:latin typeface="Consolas" panose="020B0609020204030204" pitchFamily="49" charset="0"/>
              </a:rPr>
              <a:t>Swap</a:t>
            </a:r>
            <a:endParaRPr lang="en-US" sz="900" b="1" i="1">
              <a:solidFill>
                <a:schemeClr val="bg1">
                  <a:lumMod val="50000"/>
                </a:schemeClr>
              </a:solidFill>
              <a:effectLst>
                <a:outerShdw blurRad="38100" dist="38100" dir="2700000" algn="tl">
                  <a:srgbClr val="000000">
                    <a:alpha val="43137"/>
                  </a:srgbClr>
                </a:outerShdw>
              </a:effectLst>
            </a:endParaRPr>
          </a:p>
        </p:txBody>
      </p:sp>
      <p:sp>
        <p:nvSpPr>
          <p:cNvPr id="27" name="Left Brace 26"/>
          <p:cNvSpPr/>
          <p:nvPr/>
        </p:nvSpPr>
        <p:spPr>
          <a:xfrm>
            <a:off x="1719087" y="2286000"/>
            <a:ext cx="185913" cy="64583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3" name="Slide Number Placeholder 3">
            <a:extLst>
              <a:ext uri="{FF2B5EF4-FFF2-40B4-BE49-F238E27FC236}">
                <a16:creationId xmlns:a16="http://schemas.microsoft.com/office/drawing/2014/main" id="{6FC442B1-737C-4D57-B178-6FF063AEFD7B}"/>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83</a:t>
            </a:fld>
            <a:endParaRPr lang="en-US">
              <a:solidFill>
                <a:srgbClr val="000099"/>
              </a:solidFill>
            </a:endParaRPr>
          </a:p>
        </p:txBody>
      </p:sp>
    </p:spTree>
    <p:extLst>
      <p:ext uri="{BB962C8B-B14F-4D97-AF65-F5344CB8AC3E}">
        <p14:creationId xmlns:p14="http://schemas.microsoft.com/office/powerpoint/2010/main" val="2356852323"/>
      </p:ext>
    </p:extLst>
  </p:cSld>
  <p:clrMapOvr>
    <a:masterClrMapping/>
  </p:clrMapOvr>
  <p:transition>
    <p:zoom dir="in"/>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30 : 2-Dim Array</a:t>
            </a:r>
            <a:endParaRPr lang="en-US" dirty="0"/>
          </a:p>
        </p:txBody>
      </p:sp>
      <p:sp>
        <p:nvSpPr>
          <p:cNvPr id="3" name="Content Placeholder 2"/>
          <p:cNvSpPr>
            <a:spLocks noGrp="1"/>
          </p:cNvSpPr>
          <p:nvPr>
            <p:ph idx="1"/>
          </p:nvPr>
        </p:nvSpPr>
        <p:spPr>
          <a:xfrm>
            <a:off x="685800" y="1524000"/>
            <a:ext cx="7507125" cy="5181600"/>
          </a:xfrm>
          <a:ln>
            <a:noFill/>
          </a:ln>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rows = 2, cols = 4;</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grades[rows][cols] = { {73, 35, 63, 81}, {63, 56, 31, 21}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total size of the array in bytes :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sizeof</a:t>
            </a:r>
            <a:r>
              <a:rPr lang="en-US" sz="1400">
                <a:solidFill>
                  <a:srgbClr val="000000"/>
                </a:solidFill>
                <a:latin typeface="Consolas" panose="020B0609020204030204" pitchFamily="49" charset="0"/>
              </a:rPr>
              <a:t>(grades)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avgTotal</a:t>
            </a:r>
            <a:r>
              <a:rPr lang="en-US" sz="1400">
                <a:solidFill>
                  <a:srgbClr val="000000"/>
                </a:solidFill>
                <a:latin typeface="Consolas" panose="020B0609020204030204" pitchFamily="49" charset="0"/>
              </a:rPr>
              <a:t> = 0;</a:t>
            </a:r>
          </a:p>
          <a:p>
            <a:pPr>
              <a:spcBef>
                <a:spcPts val="0"/>
              </a:spcBef>
              <a:buClr>
                <a:srgbClr val="008000"/>
              </a:buClr>
              <a:buSzPct val="100000"/>
              <a:buFont typeface="+mj-lt"/>
              <a:buAutoNum type="arabicPeriod"/>
            </a:pP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rows;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0; j &lt; cols;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grades[</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][j];</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cols;</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average value of the values in row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is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avgTotal</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avgTotal</a:t>
            </a:r>
            <a:r>
              <a:rPr lang="en-US" sz="1400">
                <a:solidFill>
                  <a:srgbClr val="000000"/>
                </a:solidFill>
                <a:latin typeface="Consolas" panose="020B0609020204030204" pitchFamily="49" charset="0"/>
              </a:rPr>
              <a:t> /= rows;</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The average value of the average of all rows"</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is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avgTotal</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return</a:t>
            </a:r>
            <a:r>
              <a:rPr lang="en-US" sz="140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5" name="Picture 4"/>
          <p:cNvPicPr>
            <a:picLocks noChangeAspect="1"/>
          </p:cNvPicPr>
          <p:nvPr/>
        </p:nvPicPr>
        <p:blipFill>
          <a:blip r:embed="rId3"/>
          <a:stretch>
            <a:fillRect/>
          </a:stretch>
        </p:blipFill>
        <p:spPr>
          <a:xfrm>
            <a:off x="5943600" y="809397"/>
            <a:ext cx="3048000" cy="101917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2342097"/>
              </p:ext>
            </p:extLst>
          </p:nvPr>
        </p:nvGraphicFramePr>
        <p:xfrm>
          <a:off x="6621517" y="3378200"/>
          <a:ext cx="2360572" cy="584200"/>
        </p:xfrm>
        <a:graphic>
          <a:graphicData uri="http://schemas.openxmlformats.org/drawingml/2006/table">
            <a:tbl>
              <a:tblPr firstRow="1" bandRow="1">
                <a:tableStyleId>{5C22544A-7EE6-4342-B048-85BDC9FD1C3A}</a:tableStyleId>
              </a:tblPr>
              <a:tblGrid>
                <a:gridCol w="576730">
                  <a:extLst>
                    <a:ext uri="{9D8B030D-6E8A-4147-A177-3AD203B41FA5}">
                      <a16:colId xmlns:a16="http://schemas.microsoft.com/office/drawing/2014/main" val="20000"/>
                    </a:ext>
                  </a:extLst>
                </a:gridCol>
                <a:gridCol w="594614">
                  <a:extLst>
                    <a:ext uri="{9D8B030D-6E8A-4147-A177-3AD203B41FA5}">
                      <a16:colId xmlns:a16="http://schemas.microsoft.com/office/drawing/2014/main" val="20001"/>
                    </a:ext>
                  </a:extLst>
                </a:gridCol>
                <a:gridCol w="594614">
                  <a:extLst>
                    <a:ext uri="{9D8B030D-6E8A-4147-A177-3AD203B41FA5}">
                      <a16:colId xmlns:a16="http://schemas.microsoft.com/office/drawing/2014/main" val="20002"/>
                    </a:ext>
                  </a:extLst>
                </a:gridCol>
                <a:gridCol w="594614">
                  <a:extLst>
                    <a:ext uri="{9D8B030D-6E8A-4147-A177-3AD203B41FA5}">
                      <a16:colId xmlns:a16="http://schemas.microsoft.com/office/drawing/2014/main" val="20003"/>
                    </a:ext>
                  </a:extLst>
                </a:gridCol>
              </a:tblGrid>
              <a:tr h="27940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480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7" name="Straight Arrow Connector 6"/>
          <p:cNvCxnSpPr/>
          <p:nvPr/>
        </p:nvCxnSpPr>
        <p:spPr>
          <a:xfrm>
            <a:off x="6376231" y="3525075"/>
            <a:ext cx="233776" cy="5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198210" y="3302122"/>
            <a:ext cx="447862" cy="400110"/>
          </a:xfrm>
          <a:prstGeom prst="rect">
            <a:avLst/>
          </a:prstGeom>
          <a:noFill/>
          <a:ln>
            <a:noFill/>
          </a:ln>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row</a:t>
            </a:r>
          </a:p>
        </p:txBody>
      </p:sp>
      <p:sp>
        <p:nvSpPr>
          <p:cNvPr id="10" name="TextBox 9"/>
          <p:cNvSpPr txBox="1"/>
          <p:nvPr/>
        </p:nvSpPr>
        <p:spPr>
          <a:xfrm>
            <a:off x="6093754" y="3577435"/>
            <a:ext cx="564953" cy="400110"/>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Second row</a:t>
            </a:r>
          </a:p>
        </p:txBody>
      </p:sp>
      <p:cxnSp>
        <p:nvCxnSpPr>
          <p:cNvPr id="11" name="Straight Arrow Connector 10"/>
          <p:cNvCxnSpPr/>
          <p:nvPr/>
        </p:nvCxnSpPr>
        <p:spPr>
          <a:xfrm flipH="1">
            <a:off x="6908103" y="3153317"/>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511560" y="3090734"/>
            <a:ext cx="699709"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col</a:t>
            </a:r>
          </a:p>
        </p:txBody>
      </p:sp>
      <p:sp>
        <p:nvSpPr>
          <p:cNvPr id="14" name="TextBox 13"/>
          <p:cNvSpPr txBox="1"/>
          <p:nvPr/>
        </p:nvSpPr>
        <p:spPr>
          <a:xfrm>
            <a:off x="7180717" y="3077999"/>
            <a:ext cx="625912"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 col</a:t>
            </a:r>
          </a:p>
        </p:txBody>
      </p:sp>
      <p:sp>
        <p:nvSpPr>
          <p:cNvPr id="17" name="TextBox 16"/>
          <p:cNvSpPr txBox="1"/>
          <p:nvPr/>
        </p:nvSpPr>
        <p:spPr>
          <a:xfrm>
            <a:off x="8315589" y="3073103"/>
            <a:ext cx="676011"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Four col</a:t>
            </a:r>
          </a:p>
        </p:txBody>
      </p:sp>
      <p:sp>
        <p:nvSpPr>
          <p:cNvPr id="18" name="TextBox 17"/>
          <p:cNvSpPr txBox="1"/>
          <p:nvPr/>
        </p:nvSpPr>
        <p:spPr>
          <a:xfrm>
            <a:off x="7694087" y="3084366"/>
            <a:ext cx="685799"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Third col</a:t>
            </a:r>
          </a:p>
        </p:txBody>
      </p:sp>
      <p:cxnSp>
        <p:nvCxnSpPr>
          <p:cNvPr id="29" name="Straight Arrow Connector 28"/>
          <p:cNvCxnSpPr/>
          <p:nvPr/>
        </p:nvCxnSpPr>
        <p:spPr>
          <a:xfrm flipH="1">
            <a:off x="7514338" y="3149160"/>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111762" y="3149159"/>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8721362" y="3141482"/>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nvGraphicFramePr>
        <p:xfrm>
          <a:off x="6617401" y="4777918"/>
          <a:ext cx="2378456" cy="518160"/>
        </p:xfrm>
        <a:graphic>
          <a:graphicData uri="http://schemas.openxmlformats.org/drawingml/2006/table">
            <a:tbl>
              <a:tblPr firstRow="1" bandRow="1">
                <a:tableStyleId>{5C22544A-7EE6-4342-B048-85BDC9FD1C3A}</a:tableStyleId>
              </a:tblPr>
              <a:tblGrid>
                <a:gridCol w="594614">
                  <a:extLst>
                    <a:ext uri="{9D8B030D-6E8A-4147-A177-3AD203B41FA5}">
                      <a16:colId xmlns:a16="http://schemas.microsoft.com/office/drawing/2014/main" val="20000"/>
                    </a:ext>
                  </a:extLst>
                </a:gridCol>
                <a:gridCol w="594614">
                  <a:extLst>
                    <a:ext uri="{9D8B030D-6E8A-4147-A177-3AD203B41FA5}">
                      <a16:colId xmlns:a16="http://schemas.microsoft.com/office/drawing/2014/main" val="20001"/>
                    </a:ext>
                  </a:extLst>
                </a:gridCol>
                <a:gridCol w="594614">
                  <a:extLst>
                    <a:ext uri="{9D8B030D-6E8A-4147-A177-3AD203B41FA5}">
                      <a16:colId xmlns:a16="http://schemas.microsoft.com/office/drawing/2014/main" val="20002"/>
                    </a:ext>
                  </a:extLst>
                </a:gridCol>
                <a:gridCol w="594614">
                  <a:extLst>
                    <a:ext uri="{9D8B030D-6E8A-4147-A177-3AD203B41FA5}">
                      <a16:colId xmlns:a16="http://schemas.microsoft.com/office/drawing/2014/main" val="20003"/>
                    </a:ext>
                  </a:extLst>
                </a:gridCol>
              </a:tblGrid>
              <a:tr h="258783">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73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35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5878">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63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56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55" name="Rectangle 54"/>
          <p:cNvSpPr/>
          <p:nvPr/>
        </p:nvSpPr>
        <p:spPr>
          <a:xfrm>
            <a:off x="7111159" y="2850254"/>
            <a:ext cx="1377300" cy="307777"/>
          </a:xfrm>
          <a:prstGeom prst="rect">
            <a:avLst/>
          </a:prstGeom>
        </p:spPr>
        <p:txBody>
          <a:bodyPr wrap="none">
            <a:spAutoFit/>
          </a:bodyPr>
          <a:lstStyle/>
          <a:p>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grades[2][4]</a:t>
            </a:r>
            <a:endParaRPr lang="en-US" sz="1400" b="1">
              <a:effectLst>
                <a:outerShdw blurRad="38100" dist="38100" dir="2700000" algn="tl">
                  <a:srgbClr val="000000">
                    <a:alpha val="43137"/>
                  </a:srgbClr>
                </a:outerShdw>
              </a:effectLst>
            </a:endParaRPr>
          </a:p>
        </p:txBody>
      </p:sp>
      <p:sp>
        <p:nvSpPr>
          <p:cNvPr id="56" name="Rectangle 55"/>
          <p:cNvSpPr/>
          <p:nvPr/>
        </p:nvSpPr>
        <p:spPr>
          <a:xfrm>
            <a:off x="6810375" y="4470141"/>
            <a:ext cx="1973617" cy="307777"/>
          </a:xfrm>
          <a:prstGeom prst="rect">
            <a:avLst/>
          </a:prstGeom>
        </p:spPr>
        <p:txBody>
          <a:bodyPr wrap="none">
            <a:spAutoFit/>
          </a:bodyPr>
          <a:lstStyle/>
          <a:p>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grades[rows][cols]</a:t>
            </a:r>
            <a:endParaRPr lang="en-US" sz="1400" b="1">
              <a:effectLst>
                <a:outerShdw blurRad="38100" dist="38100" dir="2700000" algn="tl">
                  <a:srgbClr val="000000">
                    <a:alpha val="43137"/>
                  </a:srgbClr>
                </a:outerShdw>
              </a:effectLst>
            </a:endParaRPr>
          </a:p>
        </p:txBody>
      </p:sp>
      <p:cxnSp>
        <p:nvCxnSpPr>
          <p:cNvPr id="57" name="Straight Arrow Connector 56"/>
          <p:cNvCxnSpPr/>
          <p:nvPr/>
        </p:nvCxnSpPr>
        <p:spPr>
          <a:xfrm>
            <a:off x="6376231" y="3782298"/>
            <a:ext cx="233776" cy="5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Slide Number Placeholder 3">
            <a:extLst>
              <a:ext uri="{FF2B5EF4-FFF2-40B4-BE49-F238E27FC236}">
                <a16:creationId xmlns:a16="http://schemas.microsoft.com/office/drawing/2014/main" id="{A3864A7C-70F1-4D5C-B9AF-33C7EDB0BEEE}"/>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84</a:t>
            </a:fld>
            <a:endParaRPr lang="en-US">
              <a:solidFill>
                <a:srgbClr val="000099"/>
              </a:solidFill>
            </a:endParaRPr>
          </a:p>
        </p:txBody>
      </p:sp>
    </p:spTree>
    <p:extLst>
      <p:ext uri="{BB962C8B-B14F-4D97-AF65-F5344CB8AC3E}">
        <p14:creationId xmlns:p14="http://schemas.microsoft.com/office/powerpoint/2010/main" val="863087624"/>
      </p:ext>
    </p:extLst>
  </p:cSld>
  <p:clrMapOvr>
    <a:masterClrMapping/>
  </p:clrMapOvr>
  <p:transition>
    <p:zoom dir="in"/>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3"/>
          <p:cNvSpPr>
            <a:spLocks noGrp="1"/>
          </p:cNvSpPr>
          <p:nvPr>
            <p:ph type="subTitle" idx="1"/>
          </p:nvPr>
        </p:nvSpPr>
        <p:spPr>
          <a:xfrm>
            <a:off x="2818607" y="3634154"/>
            <a:ext cx="3212123" cy="685800"/>
          </a:xfrm>
        </p:spPr>
        <p:txBody>
          <a:bodyPr>
            <a:normAutofit fontScale="62500" lnSpcReduction="20000"/>
          </a:bodyPr>
          <a:lstStyle/>
          <a:p>
            <a:r>
              <a:rPr lang="en-US" sz="6600" b="1" dirty="0">
                <a:latin typeface="Bradley Hand ITC"/>
              </a:rPr>
              <a:t>Lecture 4</a:t>
            </a:r>
            <a:endParaRPr lang="en-US" sz="6600" b="1" dirty="0">
              <a:latin typeface="Bradley Hand ITC" pitchFamily="66" charset="0"/>
            </a:endParaRPr>
          </a:p>
        </p:txBody>
      </p:sp>
      <p:sp>
        <p:nvSpPr>
          <p:cNvPr id="4" name="Subtitle 3"/>
          <p:cNvSpPr txBox="1">
            <a:spLocks/>
          </p:cNvSpPr>
          <p:nvPr/>
        </p:nvSpPr>
        <p:spPr>
          <a:xfrm>
            <a:off x="2667000" y="4319954"/>
            <a:ext cx="4561861" cy="685800"/>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6600" b="1" dirty="0">
                <a:latin typeface="Bradley Hand ITC"/>
              </a:rPr>
              <a:t>2dim-Arrays</a:t>
            </a:r>
          </a:p>
        </p:txBody>
      </p:sp>
      <p:sp>
        <p:nvSpPr>
          <p:cNvPr id="5" name="Subtitle 3"/>
          <p:cNvSpPr txBox="1">
            <a:spLocks/>
          </p:cNvSpPr>
          <p:nvPr/>
        </p:nvSpPr>
        <p:spPr>
          <a:xfrm>
            <a:off x="2438400" y="5638800"/>
            <a:ext cx="4561861" cy="685800"/>
          </a:xfrm>
          <a:prstGeom prst="rect">
            <a:avLst/>
          </a:prstGeom>
        </p:spPr>
        <p:txBody>
          <a:bodyPr vert="horz" lIns="91440" tIns="45720" rIns="91440" bIns="45720" rtlCol="0" anchor="t">
            <a:normAutofit fontScale="5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fontAlgn="auto"/>
            <a:r>
              <a:rPr lang="en-US" sz="6600" b="1">
                <a:latin typeface="Bradley Hand ITC" pitchFamily="66" charset="0"/>
              </a:rPr>
              <a:t>Dr. Mostafa Salama</a:t>
            </a:r>
          </a:p>
        </p:txBody>
      </p:sp>
      <p:pic>
        <p:nvPicPr>
          <p:cNvPr id="6" name="Picture 5" descr="BUE final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760782A2-D136-4CA0-84CB-7FDDD231B134}"/>
              </a:ext>
            </a:extLst>
          </p:cNvPr>
          <p:cNvSpPr txBox="1">
            <a:spLocks/>
          </p:cNvSpPr>
          <p:nvPr/>
        </p:nvSpPr>
        <p:spPr>
          <a:xfrm>
            <a:off x="609599" y="609600"/>
            <a:ext cx="6781801"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pPr>
            <a:r>
              <a:rPr lang="en-US" sz="3600" b="1">
                <a:solidFill>
                  <a:srgbClr val="002060"/>
                </a:solidFill>
                <a:latin typeface="Imprint MT Shadow" pitchFamily="82" charset="0"/>
              </a:rPr>
              <a:t>Introduction to 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p>
        </p:txBody>
      </p:sp>
      <p:sp>
        <p:nvSpPr>
          <p:cNvPr id="7" name="Slide Number Placeholder 3">
            <a:extLst>
              <a:ext uri="{FF2B5EF4-FFF2-40B4-BE49-F238E27FC236}">
                <a16:creationId xmlns:a16="http://schemas.microsoft.com/office/drawing/2014/main" id="{01058C8F-0395-40DB-B35F-92E076463863}"/>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85</a:t>
            </a:fld>
            <a:endParaRPr lang="en-US">
              <a:solidFill>
                <a:srgbClr val="000099"/>
              </a:solidFill>
            </a:endParaRPr>
          </a:p>
        </p:txBody>
      </p:sp>
    </p:spTree>
    <p:extLst>
      <p:ext uri="{BB962C8B-B14F-4D97-AF65-F5344CB8AC3E}">
        <p14:creationId xmlns:p14="http://schemas.microsoft.com/office/powerpoint/2010/main" val="3266386764"/>
      </p:ext>
    </p:extLst>
  </p:cSld>
  <p:clrMapOvr>
    <a:masterClrMapping/>
  </p:clrMapOvr>
  <p:transition>
    <p:zoom dir="in"/>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30 : 2-Dim Array</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rows = 2, cols = 4;</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grades[rows][cols] = { {73, 35, 63, 81}, {63, 56, 31, 21} };</a:t>
            </a:r>
          </a:p>
          <a:p>
            <a:pPr>
              <a:spcBef>
                <a:spcPts val="0"/>
              </a:spcBef>
              <a:buClr>
                <a:srgbClr val="008000"/>
              </a:buClr>
              <a:buSzPct val="100000"/>
              <a:buFont typeface="+mj-lt"/>
              <a:buAutoNum type="arabicPeriod" startAt="6"/>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total size of the array in bytes :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6"/>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FF"/>
                </a:solidFill>
                <a:latin typeface="Consolas" panose="020B0609020204030204" pitchFamily="49" charset="0"/>
              </a:rPr>
              <a:t>sizeof</a:t>
            </a:r>
            <a:r>
              <a:rPr lang="en-US" sz="1400">
                <a:solidFill>
                  <a:srgbClr val="000000"/>
                </a:solidFill>
                <a:latin typeface="Consolas" panose="020B0609020204030204" pitchFamily="49" charset="0"/>
              </a:rPr>
              <a:t>(grades)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endParaRPr lang="en-US" sz="140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2700455"/>
            <a:ext cx="5624971" cy="37973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Lines 4 defines two constant integers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rows</a:t>
            </a:r>
            <a:r>
              <a:rPr lang="en-US" sz="1400"/>
              <a:t> of value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2</a:t>
            </a:r>
            <a:r>
              <a:rPr lang="en-US" sz="1400"/>
              <a:t> and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cols</a:t>
            </a:r>
            <a:r>
              <a:rPr lang="en-US" sz="1400"/>
              <a:t> of value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4</a:t>
            </a:r>
            <a:r>
              <a:rPr lang="en-US" sz="1400"/>
              <a:t>.</a:t>
            </a:r>
          </a:p>
          <a:p>
            <a:pPr algn="just">
              <a:lnSpc>
                <a:spcPct val="110000"/>
              </a:lnSpc>
              <a:spcBef>
                <a:spcPts val="0"/>
              </a:spcBef>
            </a:pPr>
            <a:r>
              <a:rPr lang="en-US" sz="1400"/>
              <a:t>Line 5 defines an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 </a:t>
            </a:r>
            <a:r>
              <a:rPr lang="en-US" sz="1400"/>
              <a:t>of two dimensions. A one dimensional array includes only one row or series of elements, while a two dimensional array includes more than one row of elements. A two dimensional array many include two rows like the above example, and it may include more rows like 3, 4, 5, and as much as possible.</a:t>
            </a:r>
          </a:p>
          <a:p>
            <a:pPr algn="just">
              <a:lnSpc>
                <a:spcPct val="110000"/>
              </a:lnSpc>
              <a:spcBef>
                <a:spcPts val="0"/>
              </a:spcBef>
            </a:pPr>
            <a:r>
              <a:rPr lang="en-US" sz="1400"/>
              <a:t>The first box bracket in the two dimensional array represents the number of rows in the array, the and second box bracket represents the number of cols in the array.</a:t>
            </a:r>
          </a:p>
          <a:p>
            <a:pPr algn="just">
              <a:lnSpc>
                <a:spcPct val="110000"/>
              </a:lnSpc>
              <a:spcBef>
                <a:spcPts val="0"/>
              </a:spcBef>
            </a:pPr>
            <a:r>
              <a:rPr lang="en-US" sz="1400"/>
              <a:t>Line 7 print out the size of the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 </a:t>
            </a:r>
            <a:r>
              <a:rPr lang="en-US" sz="1400"/>
              <a:t>array. This array contains 2*4=8 integers, and the size of each integer is 4 bytes. Then the size this array is printed as 32, which means 32 byte.</a:t>
            </a:r>
          </a:p>
          <a:p>
            <a:pPr algn="just">
              <a:lnSpc>
                <a:spcPct val="110000"/>
              </a:lnSpc>
              <a:spcBef>
                <a:spcPts val="0"/>
              </a:spcBef>
            </a:pPr>
            <a:r>
              <a:rPr lang="en-US" sz="1400"/>
              <a:t>Line 4 can be initialized in this way which is acceptable and provides the same meaning.</a:t>
            </a:r>
          </a:p>
        </p:txBody>
      </p:sp>
      <p:pic>
        <p:nvPicPr>
          <p:cNvPr id="8" name="Picture 7"/>
          <p:cNvPicPr>
            <a:picLocks noChangeAspect="1"/>
          </p:cNvPicPr>
          <p:nvPr/>
        </p:nvPicPr>
        <p:blipFill>
          <a:blip r:embed="rId3"/>
          <a:stretch>
            <a:fillRect/>
          </a:stretch>
        </p:blipFill>
        <p:spPr>
          <a:xfrm>
            <a:off x="5943600" y="809397"/>
            <a:ext cx="3048000" cy="1019175"/>
          </a:xfrm>
          <a:prstGeom prst="rect">
            <a:avLst/>
          </a:prstGeom>
        </p:spPr>
      </p:pic>
      <p:graphicFrame>
        <p:nvGraphicFramePr>
          <p:cNvPr id="9" name="Table 8"/>
          <p:cNvGraphicFramePr>
            <a:graphicFrameLocks noGrp="1"/>
          </p:cNvGraphicFramePr>
          <p:nvPr/>
        </p:nvGraphicFramePr>
        <p:xfrm>
          <a:off x="6603633" y="3378200"/>
          <a:ext cx="2378456" cy="584200"/>
        </p:xfrm>
        <a:graphic>
          <a:graphicData uri="http://schemas.openxmlformats.org/drawingml/2006/table">
            <a:tbl>
              <a:tblPr firstRow="1" bandRow="1">
                <a:tableStyleId>{5C22544A-7EE6-4342-B048-85BDC9FD1C3A}</a:tableStyleId>
              </a:tblPr>
              <a:tblGrid>
                <a:gridCol w="594614">
                  <a:extLst>
                    <a:ext uri="{9D8B030D-6E8A-4147-A177-3AD203B41FA5}">
                      <a16:colId xmlns:a16="http://schemas.microsoft.com/office/drawing/2014/main" val="20000"/>
                    </a:ext>
                  </a:extLst>
                </a:gridCol>
                <a:gridCol w="594614">
                  <a:extLst>
                    <a:ext uri="{9D8B030D-6E8A-4147-A177-3AD203B41FA5}">
                      <a16:colId xmlns:a16="http://schemas.microsoft.com/office/drawing/2014/main" val="20001"/>
                    </a:ext>
                  </a:extLst>
                </a:gridCol>
                <a:gridCol w="594614">
                  <a:extLst>
                    <a:ext uri="{9D8B030D-6E8A-4147-A177-3AD203B41FA5}">
                      <a16:colId xmlns:a16="http://schemas.microsoft.com/office/drawing/2014/main" val="20002"/>
                    </a:ext>
                  </a:extLst>
                </a:gridCol>
                <a:gridCol w="594614">
                  <a:extLst>
                    <a:ext uri="{9D8B030D-6E8A-4147-A177-3AD203B41FA5}">
                      <a16:colId xmlns:a16="http://schemas.microsoft.com/office/drawing/2014/main" val="20003"/>
                    </a:ext>
                  </a:extLst>
                </a:gridCol>
              </a:tblGrid>
              <a:tr h="27940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480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1" name="Straight Arrow Connector 10"/>
          <p:cNvCxnSpPr/>
          <p:nvPr/>
        </p:nvCxnSpPr>
        <p:spPr>
          <a:xfrm>
            <a:off x="6376231" y="3525075"/>
            <a:ext cx="233776" cy="5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98210" y="3302122"/>
            <a:ext cx="447862" cy="400110"/>
          </a:xfrm>
          <a:prstGeom prst="rect">
            <a:avLst/>
          </a:prstGeom>
          <a:noFill/>
          <a:ln>
            <a:noFill/>
          </a:ln>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row</a:t>
            </a:r>
          </a:p>
        </p:txBody>
      </p:sp>
      <p:sp>
        <p:nvSpPr>
          <p:cNvPr id="13" name="TextBox 12"/>
          <p:cNvSpPr txBox="1"/>
          <p:nvPr/>
        </p:nvSpPr>
        <p:spPr>
          <a:xfrm>
            <a:off x="6093754" y="3577435"/>
            <a:ext cx="564953" cy="400110"/>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Second row</a:t>
            </a:r>
          </a:p>
        </p:txBody>
      </p:sp>
      <p:cxnSp>
        <p:nvCxnSpPr>
          <p:cNvPr id="14" name="Straight Arrow Connector 13"/>
          <p:cNvCxnSpPr/>
          <p:nvPr/>
        </p:nvCxnSpPr>
        <p:spPr>
          <a:xfrm flipH="1">
            <a:off x="6908103" y="3153317"/>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11560" y="3090734"/>
            <a:ext cx="699709"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col</a:t>
            </a:r>
          </a:p>
        </p:txBody>
      </p:sp>
      <p:sp>
        <p:nvSpPr>
          <p:cNvPr id="16" name="TextBox 15"/>
          <p:cNvSpPr txBox="1"/>
          <p:nvPr/>
        </p:nvSpPr>
        <p:spPr>
          <a:xfrm>
            <a:off x="7180717" y="3077999"/>
            <a:ext cx="625912"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 col</a:t>
            </a:r>
          </a:p>
        </p:txBody>
      </p:sp>
      <p:sp>
        <p:nvSpPr>
          <p:cNvPr id="17" name="TextBox 16"/>
          <p:cNvSpPr txBox="1"/>
          <p:nvPr/>
        </p:nvSpPr>
        <p:spPr>
          <a:xfrm>
            <a:off x="8315589" y="3073103"/>
            <a:ext cx="676011"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Four col</a:t>
            </a:r>
          </a:p>
        </p:txBody>
      </p:sp>
      <p:sp>
        <p:nvSpPr>
          <p:cNvPr id="18" name="TextBox 17"/>
          <p:cNvSpPr txBox="1"/>
          <p:nvPr/>
        </p:nvSpPr>
        <p:spPr>
          <a:xfrm>
            <a:off x="7694087" y="3084366"/>
            <a:ext cx="685799"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Third col</a:t>
            </a:r>
          </a:p>
        </p:txBody>
      </p:sp>
      <p:cxnSp>
        <p:nvCxnSpPr>
          <p:cNvPr id="19" name="Straight Arrow Connector 18"/>
          <p:cNvCxnSpPr/>
          <p:nvPr/>
        </p:nvCxnSpPr>
        <p:spPr>
          <a:xfrm flipH="1">
            <a:off x="7514338" y="3149160"/>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111762" y="3149159"/>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721362" y="3141482"/>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6617401" y="4777918"/>
          <a:ext cx="2378456" cy="518160"/>
        </p:xfrm>
        <a:graphic>
          <a:graphicData uri="http://schemas.openxmlformats.org/drawingml/2006/table">
            <a:tbl>
              <a:tblPr firstRow="1" bandRow="1">
                <a:tableStyleId>{5C22544A-7EE6-4342-B048-85BDC9FD1C3A}</a:tableStyleId>
              </a:tblPr>
              <a:tblGrid>
                <a:gridCol w="594614">
                  <a:extLst>
                    <a:ext uri="{9D8B030D-6E8A-4147-A177-3AD203B41FA5}">
                      <a16:colId xmlns:a16="http://schemas.microsoft.com/office/drawing/2014/main" val="20000"/>
                    </a:ext>
                  </a:extLst>
                </a:gridCol>
                <a:gridCol w="594614">
                  <a:extLst>
                    <a:ext uri="{9D8B030D-6E8A-4147-A177-3AD203B41FA5}">
                      <a16:colId xmlns:a16="http://schemas.microsoft.com/office/drawing/2014/main" val="20001"/>
                    </a:ext>
                  </a:extLst>
                </a:gridCol>
                <a:gridCol w="594614">
                  <a:extLst>
                    <a:ext uri="{9D8B030D-6E8A-4147-A177-3AD203B41FA5}">
                      <a16:colId xmlns:a16="http://schemas.microsoft.com/office/drawing/2014/main" val="20002"/>
                    </a:ext>
                  </a:extLst>
                </a:gridCol>
                <a:gridCol w="594614">
                  <a:extLst>
                    <a:ext uri="{9D8B030D-6E8A-4147-A177-3AD203B41FA5}">
                      <a16:colId xmlns:a16="http://schemas.microsoft.com/office/drawing/2014/main" val="20003"/>
                    </a:ext>
                  </a:extLst>
                </a:gridCol>
              </a:tblGrid>
              <a:tr h="258783">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73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35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5878">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63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56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3" name="Rectangle 22"/>
          <p:cNvSpPr/>
          <p:nvPr/>
        </p:nvSpPr>
        <p:spPr>
          <a:xfrm>
            <a:off x="7111159" y="2850254"/>
            <a:ext cx="1377300" cy="307777"/>
          </a:xfrm>
          <a:prstGeom prst="rect">
            <a:avLst/>
          </a:prstGeom>
        </p:spPr>
        <p:txBody>
          <a:bodyPr wrap="none">
            <a:spAutoFit/>
          </a:bodyPr>
          <a:lstStyle/>
          <a:p>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grades[2][4]</a:t>
            </a:r>
            <a:endParaRPr lang="en-US" sz="1400" b="1">
              <a:effectLst>
                <a:outerShdw blurRad="38100" dist="38100" dir="2700000" algn="tl">
                  <a:srgbClr val="000000">
                    <a:alpha val="43137"/>
                  </a:srgbClr>
                </a:outerShdw>
              </a:effectLst>
            </a:endParaRPr>
          </a:p>
        </p:txBody>
      </p:sp>
      <p:sp>
        <p:nvSpPr>
          <p:cNvPr id="24" name="Rectangle 23"/>
          <p:cNvSpPr/>
          <p:nvPr/>
        </p:nvSpPr>
        <p:spPr>
          <a:xfrm>
            <a:off x="6810375" y="4470141"/>
            <a:ext cx="1973617" cy="307777"/>
          </a:xfrm>
          <a:prstGeom prst="rect">
            <a:avLst/>
          </a:prstGeom>
        </p:spPr>
        <p:txBody>
          <a:bodyPr wrap="none">
            <a:spAutoFit/>
          </a:bodyPr>
          <a:lstStyle/>
          <a:p>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grades[rows][cols]</a:t>
            </a:r>
            <a:endParaRPr lang="en-US" sz="1400" b="1">
              <a:effectLst>
                <a:outerShdw blurRad="38100" dist="38100" dir="2700000" algn="tl">
                  <a:srgbClr val="000000">
                    <a:alpha val="43137"/>
                  </a:srgbClr>
                </a:outerShdw>
              </a:effectLst>
            </a:endParaRPr>
          </a:p>
        </p:txBody>
      </p:sp>
      <p:cxnSp>
        <p:nvCxnSpPr>
          <p:cNvPr id="25" name="Straight Arrow Connector 24"/>
          <p:cNvCxnSpPr/>
          <p:nvPr/>
        </p:nvCxnSpPr>
        <p:spPr>
          <a:xfrm>
            <a:off x="6376231" y="3782298"/>
            <a:ext cx="233776" cy="5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Slide Number Placeholder 3">
            <a:extLst>
              <a:ext uri="{FF2B5EF4-FFF2-40B4-BE49-F238E27FC236}">
                <a16:creationId xmlns:a16="http://schemas.microsoft.com/office/drawing/2014/main" id="{3FCC5317-7C55-43E0-A025-3B11B9620994}"/>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86</a:t>
            </a:fld>
            <a:endParaRPr lang="en-US">
              <a:solidFill>
                <a:srgbClr val="000099"/>
              </a:solidFill>
            </a:endParaRPr>
          </a:p>
        </p:txBody>
      </p:sp>
      <p:sp>
        <p:nvSpPr>
          <p:cNvPr id="4" name="Rectangle 3">
            <a:extLst>
              <a:ext uri="{FF2B5EF4-FFF2-40B4-BE49-F238E27FC236}">
                <a16:creationId xmlns:a16="http://schemas.microsoft.com/office/drawing/2014/main" id="{F7B85249-D8F0-4C99-A9ED-5530F0CE87B7}"/>
              </a:ext>
            </a:extLst>
          </p:cNvPr>
          <p:cNvSpPr/>
          <p:nvPr/>
        </p:nvSpPr>
        <p:spPr>
          <a:xfrm>
            <a:off x="674669" y="6497805"/>
            <a:ext cx="7794662" cy="307777"/>
          </a:xfrm>
          <a:prstGeom prst="rect">
            <a:avLst/>
          </a:prstGeom>
        </p:spPr>
        <p:txBody>
          <a:bodyPr wrap="square">
            <a:spAutoFit/>
          </a:bodyPr>
          <a:lstStyle/>
          <a:p>
            <a:pPr>
              <a:spcBef>
                <a:spcPts val="0"/>
              </a:spcBef>
              <a:buClr>
                <a:srgbClr val="008000"/>
              </a:buClr>
              <a:buSzPct val="100000"/>
              <a:buFont typeface="+mj-lt"/>
              <a:buAutoNum type="arabicPeriod" startAt="4"/>
            </a:pPr>
            <a:r>
              <a:rPr lang="en-US" sz="1400" b="1">
                <a:solidFill>
                  <a:srgbClr val="0000FF"/>
                </a:solidFill>
                <a:latin typeface="Consolas" panose="020B0609020204030204" pitchFamily="49" charset="0"/>
              </a:rPr>
              <a:t>int</a:t>
            </a:r>
            <a:r>
              <a:rPr lang="en-US" sz="1400" b="1">
                <a:solidFill>
                  <a:srgbClr val="000000"/>
                </a:solidFill>
                <a:latin typeface="Consolas" panose="020B0609020204030204" pitchFamily="49" charset="0"/>
              </a:rPr>
              <a:t> grades[rows][cols] = { 73, 35, 63, 81, 63, 56, 31, 21 };</a:t>
            </a:r>
          </a:p>
        </p:txBody>
      </p:sp>
    </p:spTree>
    <p:extLst>
      <p:ext uri="{BB962C8B-B14F-4D97-AF65-F5344CB8AC3E}">
        <p14:creationId xmlns:p14="http://schemas.microsoft.com/office/powerpoint/2010/main" val="1819055450"/>
      </p:ext>
    </p:extLst>
  </p:cSld>
  <p:clrMapOvr>
    <a:masterClrMapping/>
  </p:clrMapOvr>
  <p:transition>
    <p:zoom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30 : 2-Array</a:t>
            </a:r>
            <a:endParaRPr lang="en-US" dirty="0"/>
          </a:p>
        </p:txBody>
      </p:sp>
      <p:sp>
        <p:nvSpPr>
          <p:cNvPr id="3" name="Content Placeholder 2"/>
          <p:cNvSpPr>
            <a:spLocks noGrp="1"/>
          </p:cNvSpPr>
          <p:nvPr>
            <p:ph idx="1"/>
          </p:nvPr>
        </p:nvSpPr>
        <p:spPr>
          <a:xfrm>
            <a:off x="674669" y="1579452"/>
            <a:ext cx="8458201" cy="1412572"/>
          </a:xfrm>
        </p:spPr>
        <p:txBody>
          <a:bodyPr>
            <a:normAutofit/>
          </a:bodyPr>
          <a:lstStyle/>
          <a:p>
            <a:pPr lvl="0">
              <a:spcBef>
                <a:spcPts val="0"/>
              </a:spcBef>
              <a:buClr>
                <a:srgbClr val="008000"/>
              </a:buClr>
              <a:buSzPct val="100000"/>
              <a:buFont typeface="+mj-lt"/>
              <a:buAutoNum type="arabicPeriod" startAt="9"/>
            </a:pPr>
            <a:r>
              <a:rPr lang="nn-NO" sz="1400">
                <a:solidFill>
                  <a:srgbClr val="0000FF"/>
                </a:solidFill>
                <a:latin typeface="Consolas" panose="020B0609020204030204" pitchFamily="49" charset="0"/>
              </a:rPr>
              <a:t>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rows; i++) {</a:t>
            </a:r>
          </a:p>
          <a:p>
            <a:pPr lvl="0">
              <a:spcBef>
                <a:spcPts val="0"/>
              </a:spcBef>
              <a:buClr>
                <a:srgbClr val="008000"/>
              </a:buClr>
              <a:buSzPct val="100000"/>
              <a:buFont typeface="+mj-lt"/>
              <a:buAutoNum type="arabicPeriod" startAt="9"/>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0;</a:t>
            </a:r>
          </a:p>
          <a:p>
            <a:pPr lvl="0">
              <a:spcBef>
                <a:spcPts val="0"/>
              </a:spcBef>
              <a:buClr>
                <a:srgbClr val="008000"/>
              </a:buClr>
              <a:buSzPct val="100000"/>
              <a:buFont typeface="+mj-lt"/>
              <a:buAutoNum type="arabicPeriod" startAt="9"/>
            </a:pP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0; j &lt; cols;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 {</a:t>
            </a:r>
          </a:p>
          <a:p>
            <a:pPr lvl="0">
              <a:spcBef>
                <a:spcPts val="0"/>
              </a:spcBef>
              <a:buClr>
                <a:srgbClr val="008000"/>
              </a:buClr>
              <a:buSzPct val="100000"/>
              <a:buFont typeface="+mj-lt"/>
              <a:buAutoNum type="arabicPeriod" startAt="9"/>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grades[</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][j];</a:t>
            </a:r>
          </a:p>
          <a:p>
            <a:pPr lvl="0">
              <a:spcBef>
                <a:spcPts val="0"/>
              </a:spcBef>
              <a:buClr>
                <a:srgbClr val="008000"/>
              </a:buClr>
              <a:buSzPct val="100000"/>
              <a:buFont typeface="+mj-lt"/>
              <a:buAutoNum type="arabicPeriod" startAt="9"/>
            </a:pPr>
            <a:r>
              <a:rPr lang="en-US" sz="1400">
                <a:solidFill>
                  <a:srgbClr val="000000"/>
                </a:solidFill>
                <a:latin typeface="Consolas" panose="020B0609020204030204" pitchFamily="49" charset="0"/>
              </a:rPr>
              <a:t> }</a:t>
            </a:r>
          </a:p>
          <a:p>
            <a:pPr lvl="0">
              <a:spcBef>
                <a:spcPts val="0"/>
              </a:spcBef>
              <a:buClr>
                <a:srgbClr val="008000"/>
              </a:buClr>
              <a:buSzPct val="100000"/>
              <a:buFont typeface="+mj-lt"/>
              <a:buAutoNum type="arabicPeriod" startAt="9"/>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avgPerRow</a:t>
            </a:r>
            <a:r>
              <a:rPr lang="en-US" sz="1400">
                <a:solidFill>
                  <a:srgbClr val="000000"/>
                </a:solidFill>
                <a:latin typeface="Consolas" panose="020B0609020204030204" pitchFamily="49" charset="0"/>
              </a:rPr>
              <a:t> /= cols;</a:t>
            </a:r>
          </a:p>
          <a:p>
            <a:pPr>
              <a:spcBef>
                <a:spcPts val="0"/>
              </a:spcBef>
              <a:buClr>
                <a:srgbClr val="008000"/>
              </a:buClr>
              <a:buSzPct val="100000"/>
              <a:buFont typeface="+mj-lt"/>
              <a:buAutoNum type="arabicPeriod" startAt="4"/>
            </a:pPr>
            <a:endParaRPr lang="en-US" sz="140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3073103"/>
            <a:ext cx="5624971" cy="325605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One for loop statements is required to go through the elements within a one-dimensional array. Two nested for loops are required to go through all the elements within a two-dimensional array.</a:t>
            </a:r>
          </a:p>
          <a:p>
            <a:pPr algn="just">
              <a:lnSpc>
                <a:spcPct val="110000"/>
              </a:lnSpc>
              <a:spcBef>
                <a:spcPts val="0"/>
              </a:spcBef>
            </a:pPr>
            <a:r>
              <a:rPr lang="en-US" sz="1400"/>
              <a:t>The outer for-loop in line 9 iterates through rows in the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a:t>
            </a:r>
            <a:r>
              <a:rPr lang="en-US" sz="1400">
                <a:solidFill>
                  <a:srgbClr val="000000"/>
                </a:solidFill>
                <a:latin typeface="Consolas" panose="020B0609020204030204" pitchFamily="49" charset="0"/>
              </a:rPr>
              <a:t>rows</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a:t>
            </a:r>
            <a:r>
              <a:rPr lang="en-US" sz="1400">
                <a:solidFill>
                  <a:srgbClr val="000000"/>
                </a:solidFill>
                <a:latin typeface="Consolas" panose="020B0609020204030204" pitchFamily="49" charset="0"/>
              </a:rPr>
              <a:t>cols</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a:t>
            </a:r>
            <a:r>
              <a:rPr lang="en-US" sz="1400"/>
              <a:t>. Each row in this array contains a number of columns.</a:t>
            </a:r>
          </a:p>
          <a:p>
            <a:pPr algn="just">
              <a:lnSpc>
                <a:spcPct val="110000"/>
              </a:lnSpc>
              <a:spcBef>
                <a:spcPts val="0"/>
              </a:spcBef>
            </a:pPr>
            <a:r>
              <a:rPr lang="en-US" sz="1400"/>
              <a:t>The inner for-loop in line 11 iterates through the elements (columns) in each row in the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a:t>
            </a:r>
            <a:r>
              <a:rPr lang="en-US" sz="1400">
                <a:solidFill>
                  <a:srgbClr val="000000"/>
                </a:solidFill>
                <a:latin typeface="Consolas" panose="020B0609020204030204" pitchFamily="49" charset="0"/>
              </a:rPr>
              <a:t>rows</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a:t>
            </a:r>
            <a:r>
              <a:rPr lang="en-US" sz="1400">
                <a:solidFill>
                  <a:srgbClr val="000000"/>
                </a:solidFill>
                <a:latin typeface="Consolas" panose="020B0609020204030204" pitchFamily="49" charset="0"/>
              </a:rPr>
              <a:t>cols</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a:t>
            </a:r>
            <a:r>
              <a:rPr lang="en-US" sz="1400"/>
              <a:t>.</a:t>
            </a:r>
          </a:p>
          <a:p>
            <a:pPr algn="just">
              <a:lnSpc>
                <a:spcPct val="110000"/>
              </a:lnSpc>
              <a:spcBef>
                <a:spcPts val="0"/>
              </a:spcBef>
            </a:pPr>
            <a:r>
              <a:rPr lang="en-US" sz="1400"/>
              <a:t>Line 12 retrieve the values of each element in first row in the array </a:t>
            </a:r>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 </a:t>
            </a:r>
            <a:r>
              <a:rPr lang="en-US" sz="1400"/>
              <a:t>to calculate the average value. This is done in the first iteration in the outer-loop. Then the same is done for all values in the second row within the second iteration in the outer-loop. </a:t>
            </a:r>
          </a:p>
          <a:p>
            <a:pPr algn="just">
              <a:lnSpc>
                <a:spcPct val="110000"/>
              </a:lnSpc>
              <a:spcBef>
                <a:spcPts val="0"/>
              </a:spcBef>
            </a:pPr>
            <a:endParaRPr lang="en-US" sz="1400"/>
          </a:p>
          <a:p>
            <a:pPr algn="just">
              <a:lnSpc>
                <a:spcPct val="110000"/>
              </a:lnSpc>
              <a:spcBef>
                <a:spcPts val="0"/>
              </a:spcBef>
            </a:pPr>
            <a:endParaRPr lang="en-US" sz="1400"/>
          </a:p>
        </p:txBody>
      </p:sp>
      <p:pic>
        <p:nvPicPr>
          <p:cNvPr id="8" name="Picture 7"/>
          <p:cNvPicPr>
            <a:picLocks noChangeAspect="1"/>
          </p:cNvPicPr>
          <p:nvPr/>
        </p:nvPicPr>
        <p:blipFill>
          <a:blip r:embed="rId3"/>
          <a:stretch>
            <a:fillRect/>
          </a:stretch>
        </p:blipFill>
        <p:spPr>
          <a:xfrm>
            <a:off x="5334000" y="809397"/>
            <a:ext cx="3657600" cy="1019175"/>
          </a:xfrm>
          <a:prstGeom prst="rect">
            <a:avLst/>
          </a:prstGeom>
        </p:spPr>
      </p:pic>
      <p:graphicFrame>
        <p:nvGraphicFramePr>
          <p:cNvPr id="9" name="Table 8"/>
          <p:cNvGraphicFramePr>
            <a:graphicFrameLocks noGrp="1"/>
          </p:cNvGraphicFramePr>
          <p:nvPr/>
        </p:nvGraphicFramePr>
        <p:xfrm>
          <a:off x="6603633" y="3378200"/>
          <a:ext cx="2378456" cy="584200"/>
        </p:xfrm>
        <a:graphic>
          <a:graphicData uri="http://schemas.openxmlformats.org/drawingml/2006/table">
            <a:tbl>
              <a:tblPr firstRow="1" bandRow="1">
                <a:tableStyleId>{5C22544A-7EE6-4342-B048-85BDC9FD1C3A}</a:tableStyleId>
              </a:tblPr>
              <a:tblGrid>
                <a:gridCol w="594614">
                  <a:extLst>
                    <a:ext uri="{9D8B030D-6E8A-4147-A177-3AD203B41FA5}">
                      <a16:colId xmlns:a16="http://schemas.microsoft.com/office/drawing/2014/main" val="20000"/>
                    </a:ext>
                  </a:extLst>
                </a:gridCol>
                <a:gridCol w="594614">
                  <a:extLst>
                    <a:ext uri="{9D8B030D-6E8A-4147-A177-3AD203B41FA5}">
                      <a16:colId xmlns:a16="http://schemas.microsoft.com/office/drawing/2014/main" val="20001"/>
                    </a:ext>
                  </a:extLst>
                </a:gridCol>
                <a:gridCol w="594614">
                  <a:extLst>
                    <a:ext uri="{9D8B030D-6E8A-4147-A177-3AD203B41FA5}">
                      <a16:colId xmlns:a16="http://schemas.microsoft.com/office/drawing/2014/main" val="20002"/>
                    </a:ext>
                  </a:extLst>
                </a:gridCol>
                <a:gridCol w="594614">
                  <a:extLst>
                    <a:ext uri="{9D8B030D-6E8A-4147-A177-3AD203B41FA5}">
                      <a16:colId xmlns:a16="http://schemas.microsoft.com/office/drawing/2014/main" val="20003"/>
                    </a:ext>
                  </a:extLst>
                </a:gridCol>
              </a:tblGrid>
              <a:tr h="27940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4800">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[1][0]</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[1][1]</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1" name="Straight Arrow Connector 10"/>
          <p:cNvCxnSpPr/>
          <p:nvPr/>
        </p:nvCxnSpPr>
        <p:spPr>
          <a:xfrm>
            <a:off x="6376231" y="3525075"/>
            <a:ext cx="233776" cy="5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98210" y="3302122"/>
            <a:ext cx="447862" cy="400110"/>
          </a:xfrm>
          <a:prstGeom prst="rect">
            <a:avLst/>
          </a:prstGeom>
          <a:noFill/>
          <a:ln>
            <a:noFill/>
          </a:ln>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row</a:t>
            </a:r>
          </a:p>
        </p:txBody>
      </p:sp>
      <p:sp>
        <p:nvSpPr>
          <p:cNvPr id="13" name="TextBox 12"/>
          <p:cNvSpPr txBox="1"/>
          <p:nvPr/>
        </p:nvSpPr>
        <p:spPr>
          <a:xfrm>
            <a:off x="6093754" y="3577435"/>
            <a:ext cx="564953" cy="400110"/>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Second row</a:t>
            </a:r>
          </a:p>
        </p:txBody>
      </p:sp>
      <p:cxnSp>
        <p:nvCxnSpPr>
          <p:cNvPr id="14" name="Straight Arrow Connector 13"/>
          <p:cNvCxnSpPr/>
          <p:nvPr/>
        </p:nvCxnSpPr>
        <p:spPr>
          <a:xfrm flipH="1">
            <a:off x="6908103" y="3153317"/>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511560" y="3090734"/>
            <a:ext cx="699709"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col</a:t>
            </a:r>
          </a:p>
        </p:txBody>
      </p:sp>
      <p:sp>
        <p:nvSpPr>
          <p:cNvPr id="16" name="TextBox 15"/>
          <p:cNvSpPr txBox="1"/>
          <p:nvPr/>
        </p:nvSpPr>
        <p:spPr>
          <a:xfrm>
            <a:off x="7180717" y="3077999"/>
            <a:ext cx="625912"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 col</a:t>
            </a:r>
          </a:p>
        </p:txBody>
      </p:sp>
      <p:sp>
        <p:nvSpPr>
          <p:cNvPr id="17" name="TextBox 16"/>
          <p:cNvSpPr txBox="1"/>
          <p:nvPr/>
        </p:nvSpPr>
        <p:spPr>
          <a:xfrm>
            <a:off x="8315589" y="3073103"/>
            <a:ext cx="676011"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Four col</a:t>
            </a:r>
          </a:p>
        </p:txBody>
      </p:sp>
      <p:sp>
        <p:nvSpPr>
          <p:cNvPr id="18" name="TextBox 17"/>
          <p:cNvSpPr txBox="1"/>
          <p:nvPr/>
        </p:nvSpPr>
        <p:spPr>
          <a:xfrm>
            <a:off x="7694087" y="3084366"/>
            <a:ext cx="685799" cy="246221"/>
          </a:xfrm>
          <a:prstGeom prst="rect">
            <a:avLst/>
          </a:prstGeom>
          <a:noFill/>
        </p:spPr>
        <p:txBody>
          <a:bodyPr wrap="square" rtlCol="0">
            <a:spAutoFit/>
          </a:bodyPr>
          <a:lstStyle/>
          <a:p>
            <a:pPr algn="ctr"/>
            <a:r>
              <a:rPr lang="en-US" sz="1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Third col</a:t>
            </a:r>
          </a:p>
        </p:txBody>
      </p:sp>
      <p:cxnSp>
        <p:nvCxnSpPr>
          <p:cNvPr id="19" name="Straight Arrow Connector 18"/>
          <p:cNvCxnSpPr/>
          <p:nvPr/>
        </p:nvCxnSpPr>
        <p:spPr>
          <a:xfrm flipH="1">
            <a:off x="7514338" y="3149160"/>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8111762" y="3149159"/>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8721362" y="3141482"/>
            <a:ext cx="1" cy="2254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6617401" y="4777918"/>
          <a:ext cx="2378456" cy="518160"/>
        </p:xfrm>
        <a:graphic>
          <a:graphicData uri="http://schemas.openxmlformats.org/drawingml/2006/table">
            <a:tbl>
              <a:tblPr firstRow="1" bandRow="1">
                <a:tableStyleId>{5C22544A-7EE6-4342-B048-85BDC9FD1C3A}</a:tableStyleId>
              </a:tblPr>
              <a:tblGrid>
                <a:gridCol w="594614">
                  <a:extLst>
                    <a:ext uri="{9D8B030D-6E8A-4147-A177-3AD203B41FA5}">
                      <a16:colId xmlns:a16="http://schemas.microsoft.com/office/drawing/2014/main" val="20000"/>
                    </a:ext>
                  </a:extLst>
                </a:gridCol>
                <a:gridCol w="594614">
                  <a:extLst>
                    <a:ext uri="{9D8B030D-6E8A-4147-A177-3AD203B41FA5}">
                      <a16:colId xmlns:a16="http://schemas.microsoft.com/office/drawing/2014/main" val="20001"/>
                    </a:ext>
                  </a:extLst>
                </a:gridCol>
                <a:gridCol w="594614">
                  <a:extLst>
                    <a:ext uri="{9D8B030D-6E8A-4147-A177-3AD203B41FA5}">
                      <a16:colId xmlns:a16="http://schemas.microsoft.com/office/drawing/2014/main" val="20002"/>
                    </a:ext>
                  </a:extLst>
                </a:gridCol>
                <a:gridCol w="594614">
                  <a:extLst>
                    <a:ext uri="{9D8B030D-6E8A-4147-A177-3AD203B41FA5}">
                      <a16:colId xmlns:a16="http://schemas.microsoft.com/office/drawing/2014/main" val="20003"/>
                    </a:ext>
                  </a:extLst>
                </a:gridCol>
              </a:tblGrid>
              <a:tr h="258783">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73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35</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5878">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63</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56</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sz="1100" b="1">
                          <a:solidFill>
                            <a:srgbClr val="003399"/>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3" name="Rectangle 22"/>
          <p:cNvSpPr/>
          <p:nvPr/>
        </p:nvSpPr>
        <p:spPr>
          <a:xfrm>
            <a:off x="7111159" y="2850254"/>
            <a:ext cx="1377300" cy="307777"/>
          </a:xfrm>
          <a:prstGeom prst="rect">
            <a:avLst/>
          </a:prstGeom>
        </p:spPr>
        <p:txBody>
          <a:bodyPr wrap="none">
            <a:spAutoFit/>
          </a:bodyPr>
          <a:lstStyle/>
          <a:p>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grades[2][4]</a:t>
            </a:r>
            <a:endParaRPr lang="en-US" sz="1400" b="1">
              <a:effectLst>
                <a:outerShdw blurRad="38100" dist="38100" dir="2700000" algn="tl">
                  <a:srgbClr val="000000">
                    <a:alpha val="43137"/>
                  </a:srgbClr>
                </a:outerShdw>
              </a:effectLst>
            </a:endParaRPr>
          </a:p>
        </p:txBody>
      </p:sp>
      <p:sp>
        <p:nvSpPr>
          <p:cNvPr id="24" name="Rectangle 23"/>
          <p:cNvSpPr/>
          <p:nvPr/>
        </p:nvSpPr>
        <p:spPr>
          <a:xfrm>
            <a:off x="6810375" y="4470141"/>
            <a:ext cx="1973617" cy="307777"/>
          </a:xfrm>
          <a:prstGeom prst="rect">
            <a:avLst/>
          </a:prstGeom>
        </p:spPr>
        <p:txBody>
          <a:bodyPr wrap="none">
            <a:spAutoFit/>
          </a:bodyPr>
          <a:lstStyle/>
          <a:p>
            <a:r>
              <a:rPr lang="en-US" sz="1400" b="1">
                <a:solidFill>
                  <a:srgbClr val="000000"/>
                </a:solidFill>
                <a:effectLst>
                  <a:outerShdw blurRad="38100" dist="38100" dir="2700000" algn="tl">
                    <a:srgbClr val="000000">
                      <a:alpha val="43137"/>
                    </a:srgbClr>
                  </a:outerShdw>
                </a:effectLst>
                <a:latin typeface="Consolas" panose="020B0609020204030204" pitchFamily="49" charset="0"/>
              </a:rPr>
              <a:t>grades[rows][cols]</a:t>
            </a:r>
            <a:endParaRPr lang="en-US" sz="1400" b="1">
              <a:effectLst>
                <a:outerShdw blurRad="38100" dist="38100" dir="2700000" algn="tl">
                  <a:srgbClr val="000000">
                    <a:alpha val="43137"/>
                  </a:srgbClr>
                </a:outerShdw>
              </a:effectLst>
            </a:endParaRPr>
          </a:p>
        </p:txBody>
      </p:sp>
      <p:cxnSp>
        <p:nvCxnSpPr>
          <p:cNvPr id="25" name="Straight Arrow Connector 24"/>
          <p:cNvCxnSpPr/>
          <p:nvPr/>
        </p:nvCxnSpPr>
        <p:spPr>
          <a:xfrm>
            <a:off x="6376231" y="3782298"/>
            <a:ext cx="233776" cy="55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3014AD4-7E16-49D3-A0DD-E6B3ED5838AD}"/>
              </a:ext>
            </a:extLst>
          </p:cNvPr>
          <p:cNvSpPr/>
          <p:nvPr/>
        </p:nvSpPr>
        <p:spPr>
          <a:xfrm>
            <a:off x="6595928" y="5509949"/>
            <a:ext cx="2407761"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nSpc>
                <a:spcPct val="100000"/>
              </a:lnSpc>
              <a:spcBef>
                <a:spcPts val="0"/>
              </a:spcBef>
              <a:spcAft>
                <a:spcPts val="0"/>
              </a:spcAft>
              <a:buNone/>
            </a:pPr>
            <a:r>
              <a:rPr lang="en-US" sz="1200" b="1">
                <a:solidFill>
                  <a:srgbClr val="000099"/>
                </a:solidFill>
              </a:rPr>
              <a:t>for ( int </a:t>
            </a:r>
            <a:r>
              <a:rPr lang="en-US" sz="1200" b="1" err="1">
                <a:solidFill>
                  <a:srgbClr val="FF0000"/>
                </a:solidFill>
                <a:effectLst>
                  <a:outerShdw blurRad="38100" dist="38100" dir="2700000" algn="tl">
                    <a:srgbClr val="000000">
                      <a:alpha val="43137"/>
                    </a:srgbClr>
                  </a:outerShdw>
                </a:effectLst>
              </a:rPr>
              <a:t>i</a:t>
            </a:r>
            <a:r>
              <a:rPr lang="en-US" sz="1200" b="1">
                <a:solidFill>
                  <a:srgbClr val="000099"/>
                </a:solidFill>
              </a:rPr>
              <a:t> = 0; </a:t>
            </a:r>
            <a:r>
              <a:rPr lang="en-US" sz="1200" b="1" err="1">
                <a:solidFill>
                  <a:srgbClr val="FF0000"/>
                </a:solidFill>
                <a:effectLst>
                  <a:outerShdw blurRad="38100" dist="38100" dir="2700000" algn="tl">
                    <a:srgbClr val="000000">
                      <a:alpha val="43137"/>
                    </a:srgbClr>
                  </a:outerShdw>
                </a:effectLst>
              </a:rPr>
              <a:t>i</a:t>
            </a:r>
            <a:r>
              <a:rPr lang="en-US" sz="1200" b="1">
                <a:solidFill>
                  <a:srgbClr val="000099"/>
                </a:solidFill>
              </a:rPr>
              <a:t> &lt;2; </a:t>
            </a:r>
            <a:r>
              <a:rPr lang="en-US" sz="1200" b="1" err="1">
                <a:solidFill>
                  <a:srgbClr val="FF0000"/>
                </a:solidFill>
                <a:effectLst>
                  <a:outerShdw blurRad="38100" dist="38100" dir="2700000" algn="tl">
                    <a:srgbClr val="000000">
                      <a:alpha val="43137"/>
                    </a:srgbClr>
                  </a:outerShdw>
                </a:effectLst>
              </a:rPr>
              <a:t>i</a:t>
            </a:r>
            <a:r>
              <a:rPr lang="en-US" sz="1200" b="1">
                <a:solidFill>
                  <a:srgbClr val="000099"/>
                </a:solidFill>
              </a:rPr>
              <a:t> ++){</a:t>
            </a:r>
          </a:p>
          <a:p>
            <a:pPr marL="0" indent="0">
              <a:lnSpc>
                <a:spcPct val="100000"/>
              </a:lnSpc>
              <a:spcBef>
                <a:spcPts val="0"/>
              </a:spcBef>
              <a:spcAft>
                <a:spcPts val="0"/>
              </a:spcAft>
              <a:buNone/>
            </a:pPr>
            <a:r>
              <a:rPr lang="en-US" sz="1200" b="1">
                <a:solidFill>
                  <a:srgbClr val="000099"/>
                </a:solidFill>
              </a:rPr>
              <a:t>  for ( int </a:t>
            </a:r>
            <a:r>
              <a:rPr lang="en-US" sz="1200" b="1" i="1">
                <a:solidFill>
                  <a:srgbClr val="008000"/>
                </a:solidFill>
                <a:effectLst>
                  <a:outerShdw blurRad="38100" dist="38100" dir="2700000" algn="tl">
                    <a:srgbClr val="000000">
                      <a:alpha val="43137"/>
                    </a:srgbClr>
                  </a:outerShdw>
                </a:effectLst>
              </a:rPr>
              <a:t>j</a:t>
            </a:r>
            <a:r>
              <a:rPr lang="en-US" sz="1200" b="1">
                <a:solidFill>
                  <a:srgbClr val="000099"/>
                </a:solidFill>
              </a:rPr>
              <a:t> = 0; </a:t>
            </a:r>
            <a:r>
              <a:rPr lang="en-US" sz="1200" b="1" i="1">
                <a:solidFill>
                  <a:srgbClr val="008000"/>
                </a:solidFill>
                <a:effectLst>
                  <a:outerShdw blurRad="38100" dist="38100" dir="2700000" algn="tl">
                    <a:srgbClr val="000000">
                      <a:alpha val="43137"/>
                    </a:srgbClr>
                  </a:outerShdw>
                </a:effectLst>
              </a:rPr>
              <a:t>j</a:t>
            </a:r>
            <a:r>
              <a:rPr lang="en-US" sz="1200" b="1">
                <a:solidFill>
                  <a:srgbClr val="000099"/>
                </a:solidFill>
              </a:rPr>
              <a:t> &lt; 4; </a:t>
            </a:r>
            <a:r>
              <a:rPr lang="en-US" sz="1200" b="1" i="1" err="1">
                <a:solidFill>
                  <a:srgbClr val="008000"/>
                </a:solidFill>
                <a:effectLst>
                  <a:outerShdw blurRad="38100" dist="38100" dir="2700000" algn="tl">
                    <a:srgbClr val="000000">
                      <a:alpha val="43137"/>
                    </a:srgbClr>
                  </a:outerShdw>
                </a:effectLst>
              </a:rPr>
              <a:t>j</a:t>
            </a:r>
            <a:r>
              <a:rPr lang="en-US" sz="1200" b="1" err="1">
                <a:solidFill>
                  <a:srgbClr val="000099"/>
                </a:solidFill>
              </a:rPr>
              <a:t>++</a:t>
            </a:r>
            <a:r>
              <a:rPr lang="en-US" sz="1200" b="1">
                <a:solidFill>
                  <a:srgbClr val="000099"/>
                </a:solidFill>
              </a:rPr>
              <a:t>){</a:t>
            </a:r>
          </a:p>
          <a:p>
            <a:pPr marL="0" indent="0">
              <a:lnSpc>
                <a:spcPct val="100000"/>
              </a:lnSpc>
              <a:spcBef>
                <a:spcPts val="0"/>
              </a:spcBef>
              <a:spcAft>
                <a:spcPts val="0"/>
              </a:spcAft>
              <a:buNone/>
            </a:pPr>
            <a:r>
              <a:rPr lang="en-US" sz="1200" b="1">
                <a:solidFill>
                  <a:srgbClr val="000099"/>
                </a:solidFill>
              </a:rPr>
              <a:t>    avg += grades[</a:t>
            </a:r>
            <a:r>
              <a:rPr lang="en-US" sz="1200" b="1" err="1">
                <a:solidFill>
                  <a:srgbClr val="FF0000"/>
                </a:solidFill>
                <a:effectLst>
                  <a:outerShdw blurRad="38100" dist="38100" dir="2700000" algn="tl">
                    <a:srgbClr val="000000">
                      <a:alpha val="43137"/>
                    </a:srgbClr>
                  </a:outerShdw>
                </a:effectLst>
              </a:rPr>
              <a:t>i</a:t>
            </a:r>
            <a:r>
              <a:rPr lang="en-US" sz="1200" b="1">
                <a:solidFill>
                  <a:srgbClr val="000099"/>
                </a:solidFill>
              </a:rPr>
              <a:t>][</a:t>
            </a:r>
            <a:r>
              <a:rPr lang="en-US" sz="1200" b="1" i="1">
                <a:solidFill>
                  <a:srgbClr val="008000"/>
                </a:solidFill>
                <a:effectLst>
                  <a:outerShdw blurRad="38100" dist="38100" dir="2700000" algn="tl">
                    <a:srgbClr val="000000">
                      <a:alpha val="43137"/>
                    </a:srgbClr>
                  </a:outerShdw>
                </a:effectLst>
              </a:rPr>
              <a:t>j</a:t>
            </a:r>
            <a:r>
              <a:rPr lang="en-US" sz="1200" b="1">
                <a:solidFill>
                  <a:srgbClr val="000099"/>
                </a:solidFill>
              </a:rPr>
              <a:t>];</a:t>
            </a:r>
          </a:p>
          <a:p>
            <a:pPr marL="0" indent="0">
              <a:lnSpc>
                <a:spcPct val="100000"/>
              </a:lnSpc>
              <a:spcBef>
                <a:spcPts val="0"/>
              </a:spcBef>
              <a:spcAft>
                <a:spcPts val="0"/>
              </a:spcAft>
              <a:buNone/>
            </a:pPr>
            <a:r>
              <a:rPr lang="en-US" sz="1200" b="1">
                <a:solidFill>
                  <a:srgbClr val="000099"/>
                </a:solidFill>
              </a:rPr>
              <a:t>  } </a:t>
            </a:r>
          </a:p>
          <a:p>
            <a:pPr marL="0" indent="0">
              <a:lnSpc>
                <a:spcPct val="100000"/>
              </a:lnSpc>
              <a:spcBef>
                <a:spcPts val="0"/>
              </a:spcBef>
              <a:spcAft>
                <a:spcPts val="0"/>
              </a:spcAft>
              <a:buNone/>
            </a:pPr>
            <a:r>
              <a:rPr lang="en-US" sz="1200" b="1">
                <a:solidFill>
                  <a:srgbClr val="000099"/>
                </a:solidFill>
              </a:rPr>
              <a:t>}</a:t>
            </a:r>
          </a:p>
        </p:txBody>
      </p:sp>
      <p:sp>
        <p:nvSpPr>
          <p:cNvPr id="26" name="Slide Number Placeholder 3">
            <a:extLst>
              <a:ext uri="{FF2B5EF4-FFF2-40B4-BE49-F238E27FC236}">
                <a16:creationId xmlns:a16="http://schemas.microsoft.com/office/drawing/2014/main" id="{76BC03A5-1AE6-4BA3-94DD-C5966CC765F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87</a:t>
            </a:fld>
            <a:endParaRPr lang="en-US">
              <a:solidFill>
                <a:srgbClr val="000099"/>
              </a:solidFill>
            </a:endParaRPr>
          </a:p>
        </p:txBody>
      </p:sp>
    </p:spTree>
    <p:extLst>
      <p:ext uri="{BB962C8B-B14F-4D97-AF65-F5344CB8AC3E}">
        <p14:creationId xmlns:p14="http://schemas.microsoft.com/office/powerpoint/2010/main" val="911928534"/>
      </p:ext>
    </p:extLst>
  </p:cSld>
  <p:clrMapOvr>
    <a:masterClrMapping/>
  </p:clrMapOvr>
  <p:transition>
    <p:zoom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31 : Pass 2-Dim Array</a:t>
            </a:r>
            <a:endParaRPr lang="en-US" dirty="0"/>
          </a:p>
        </p:txBody>
      </p:sp>
      <p:sp>
        <p:nvSpPr>
          <p:cNvPr id="3" name="Content Placeholder 2"/>
          <p:cNvSpPr>
            <a:spLocks noGrp="1"/>
          </p:cNvSpPr>
          <p:nvPr>
            <p:ph idx="1"/>
          </p:nvPr>
        </p:nvSpPr>
        <p:spPr>
          <a:xfrm>
            <a:off x="685800" y="1524000"/>
            <a:ext cx="7507125" cy="5181600"/>
          </a:xfrm>
          <a:ln>
            <a:noFill/>
          </a:ln>
        </p:spPr>
        <p:txBody>
          <a:bodyPr>
            <a:noAutofit/>
          </a:bodyPr>
          <a:lstStyle/>
          <a:p>
            <a:pPr>
              <a:spcBef>
                <a:spcPts val="0"/>
              </a:spcBef>
              <a:buClr>
                <a:srgbClr val="008000"/>
              </a:buClr>
              <a:buSzPct val="100000"/>
              <a:buFont typeface="+mj-lt"/>
              <a:buAutoNum type="arabicPeriod"/>
            </a:pPr>
            <a:r>
              <a:rPr lang="en-US" sz="1400">
                <a:solidFill>
                  <a:srgbClr val="808080"/>
                </a:solidFill>
                <a:latin typeface="Consolas" panose="020B0609020204030204" pitchFamily="49" charset="0"/>
              </a:rPr>
              <a:t>#include</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&lt;iostream&gt;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using</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namespace</a:t>
            </a:r>
            <a:r>
              <a:rPr lang="en-US" sz="1400">
                <a:solidFill>
                  <a:srgbClr val="000000"/>
                </a:solidFill>
                <a:latin typeface="Consolas" panose="020B0609020204030204" pitchFamily="49" charset="0"/>
              </a:rPr>
              <a:t> std;</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Cols = 3;  </a:t>
            </a:r>
            <a:r>
              <a:rPr lang="en-US" sz="1400">
                <a:solidFill>
                  <a:srgbClr val="008000"/>
                </a:solidFill>
                <a:latin typeface="Consolas" panose="020B0609020204030204" pitchFamily="49" charset="0"/>
              </a:rPr>
              <a:t>//Global constant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getMax</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[][Cols],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R</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max = 0;</a:t>
            </a: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R</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0; j &lt; Cols;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(max &lt;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][j])   max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][j];</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max;</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Rows = 3; </a:t>
            </a:r>
            <a:r>
              <a:rPr lang="en-US" sz="1400">
                <a:solidFill>
                  <a:srgbClr val="008000"/>
                </a:solidFill>
                <a:latin typeface="Consolas" panose="020B0609020204030204" pitchFamily="49" charset="0"/>
              </a:rPr>
              <a:t>//Local constant </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array[Rows][Cols];</a:t>
            </a:r>
          </a:p>
          <a:p>
            <a:pPr>
              <a:spcBef>
                <a:spcPts val="0"/>
              </a:spcBef>
              <a:buClr>
                <a:srgbClr val="008000"/>
              </a:buClr>
              <a:buSzPct val="100000"/>
              <a:buFont typeface="+mj-lt"/>
              <a:buAutoNum type="arabicPeriod"/>
            </a:pPr>
            <a:r>
              <a:rPr lang="en-US" sz="1400">
                <a:solidFill>
                  <a:srgbClr val="2B91AF"/>
                </a:solidFill>
                <a:latin typeface="Consolas" panose="020B0609020204030204" pitchFamily="49" charset="0"/>
              </a:rPr>
              <a:t>  string</a:t>
            </a:r>
            <a:r>
              <a:rPr lang="en-US" sz="1400">
                <a:solidFill>
                  <a:srgbClr val="000000"/>
                </a:solidFill>
                <a:latin typeface="Consolas" panose="020B0609020204030204" pitchFamily="49" charset="0"/>
              </a:rPr>
              <a:t> number[Rows] = { </a:t>
            </a:r>
            <a:r>
              <a:rPr lang="en-US" sz="1400">
                <a:solidFill>
                  <a:srgbClr val="A31515"/>
                </a:solidFill>
                <a:latin typeface="Consolas" panose="020B0609020204030204" pitchFamily="49" charset="0"/>
              </a:rPr>
              <a:t>"first"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"second"</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"third"</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Rows; i++)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"The entry of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number[</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row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endl</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FF"/>
                </a:solidFill>
                <a:latin typeface="Consolas" panose="020B0609020204030204" pitchFamily="49" charset="0"/>
              </a:rPr>
              <a:t>    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0; j &lt; Cols;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Enter the "</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number[j]</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 column: "</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cin</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&gt;&gt;</a:t>
            </a:r>
            <a:r>
              <a:rPr lang="en-US" sz="1400">
                <a:solidFill>
                  <a:srgbClr val="000000"/>
                </a:solidFill>
                <a:latin typeface="Consolas" panose="020B0609020204030204" pitchFamily="49" charset="0"/>
              </a:rPr>
              <a:t> array[</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][j];</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"Maximum Value is : "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getMax</a:t>
            </a:r>
            <a:r>
              <a:rPr lang="en-US" sz="1400">
                <a:solidFill>
                  <a:srgbClr val="000000"/>
                </a:solidFill>
                <a:latin typeface="Consolas" panose="020B0609020204030204" pitchFamily="49" charset="0"/>
              </a:rPr>
              <a:t>(array, 2);</a:t>
            </a:r>
          </a:p>
          <a:p>
            <a:pPr>
              <a:spcBef>
                <a:spcPts val="0"/>
              </a:spcBef>
              <a:buClr>
                <a:srgbClr val="008000"/>
              </a:buClr>
              <a:buSzPct val="100000"/>
              <a:buFont typeface="+mj-lt"/>
              <a:buAutoNum type="arabicPeriod"/>
            </a:pPr>
            <a:r>
              <a:rPr lang="en-US" sz="1400">
                <a:solidFill>
                  <a:srgbClr val="000000"/>
                </a:solidFill>
                <a:latin typeface="Consolas" panose="020B0609020204030204" pitchFamily="49" charset="0"/>
              </a:rPr>
              <a:t>}</a:t>
            </a:r>
          </a:p>
        </p:txBody>
      </p:sp>
      <p:pic>
        <p:nvPicPr>
          <p:cNvPr id="5" name="Picture 4">
            <a:extLst>
              <a:ext uri="{FF2B5EF4-FFF2-40B4-BE49-F238E27FC236}">
                <a16:creationId xmlns:a16="http://schemas.microsoft.com/office/drawing/2014/main" id="{61821B24-F7EA-42B1-86E5-89CFE4B52B26}"/>
              </a:ext>
            </a:extLst>
          </p:cNvPr>
          <p:cNvPicPr>
            <a:picLocks noChangeAspect="1"/>
          </p:cNvPicPr>
          <p:nvPr/>
        </p:nvPicPr>
        <p:blipFill>
          <a:blip r:embed="rId3"/>
          <a:stretch>
            <a:fillRect/>
          </a:stretch>
        </p:blipFill>
        <p:spPr>
          <a:xfrm>
            <a:off x="6934200" y="269857"/>
            <a:ext cx="2108956" cy="2209800"/>
          </a:xfrm>
          <a:prstGeom prst="rect">
            <a:avLst/>
          </a:prstGeom>
        </p:spPr>
      </p:pic>
      <p:sp>
        <p:nvSpPr>
          <p:cNvPr id="6" name="Slide Number Placeholder 3">
            <a:extLst>
              <a:ext uri="{FF2B5EF4-FFF2-40B4-BE49-F238E27FC236}">
                <a16:creationId xmlns:a16="http://schemas.microsoft.com/office/drawing/2014/main" id="{3CF90EA8-04BB-4ECE-A07A-4CE1E3B27E10}"/>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88</a:t>
            </a:fld>
            <a:endParaRPr lang="en-US">
              <a:solidFill>
                <a:srgbClr val="000099"/>
              </a:solidFill>
            </a:endParaRPr>
          </a:p>
        </p:txBody>
      </p:sp>
    </p:spTree>
    <p:extLst>
      <p:ext uri="{BB962C8B-B14F-4D97-AF65-F5344CB8AC3E}">
        <p14:creationId xmlns:p14="http://schemas.microsoft.com/office/powerpoint/2010/main" val="2666254625"/>
      </p:ext>
    </p:extLst>
  </p:cSld>
  <p:clrMapOvr>
    <a:masterClrMapping/>
  </p:clrMapOvr>
  <p:transition>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31 : Pass 2-Dim Array</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3"/>
            </a:pP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Cols = 3;  </a:t>
            </a:r>
            <a:r>
              <a:rPr lang="en-US" sz="1400">
                <a:solidFill>
                  <a:srgbClr val="008000"/>
                </a:solidFill>
                <a:latin typeface="Consolas" panose="020B0609020204030204" pitchFamily="49" charset="0"/>
              </a:rPr>
              <a:t>//Global constant</a:t>
            </a:r>
            <a:endParaRPr lang="en-US" sz="1400">
              <a:solidFill>
                <a:srgbClr val="000000"/>
              </a:solidFill>
              <a:latin typeface="Consolas" panose="020B0609020204030204" pitchFamily="49" charset="0"/>
            </a:endParaRPr>
          </a:p>
          <a:p>
            <a:pPr>
              <a:spcBef>
                <a:spcPts val="0"/>
              </a:spcBef>
              <a:buClr>
                <a:srgbClr val="008000"/>
              </a:buClr>
              <a:buSzPct val="100000"/>
              <a:buFont typeface="+mj-lt"/>
              <a:buAutoNum type="arabicPeriod" startAt="13"/>
            </a:pPr>
            <a:r>
              <a:rPr lang="en-US" sz="1400">
                <a:solidFill>
                  <a:srgbClr val="0000FF"/>
                </a:solidFill>
                <a:latin typeface="Consolas" panose="020B0609020204030204" pitchFamily="49" charset="0"/>
              </a:rPr>
              <a:t>const</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Rows = 3; </a:t>
            </a:r>
            <a:r>
              <a:rPr lang="en-US" sz="1400">
                <a:solidFill>
                  <a:srgbClr val="008000"/>
                </a:solidFill>
                <a:latin typeface="Consolas" panose="020B0609020204030204" pitchFamily="49" charset="0"/>
              </a:rPr>
              <a:t>//Local constant </a:t>
            </a:r>
          </a:p>
          <a:p>
            <a:pPr>
              <a:spcBef>
                <a:spcPts val="0"/>
              </a:spcBef>
              <a:buClr>
                <a:srgbClr val="008000"/>
              </a:buClr>
              <a:buSzPct val="100000"/>
              <a:buFont typeface="+mj-lt"/>
              <a:buAutoNum type="arabicPeriod" startAt="13"/>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array[Rows][Cols];</a:t>
            </a:r>
          </a:p>
          <a:p>
            <a:pPr>
              <a:spcBef>
                <a:spcPts val="0"/>
              </a:spcBef>
              <a:buClr>
                <a:srgbClr val="008000"/>
              </a:buClr>
              <a:buSzPct val="100000"/>
              <a:buFont typeface="+mj-lt"/>
              <a:buAutoNum type="arabicPeriod" startAt="13"/>
            </a:pPr>
            <a:r>
              <a:rPr lang="en-US" sz="1400">
                <a:solidFill>
                  <a:srgbClr val="2B91AF"/>
                </a:solidFill>
                <a:latin typeface="Consolas" panose="020B0609020204030204" pitchFamily="49" charset="0"/>
              </a:rPr>
              <a:t>string</a:t>
            </a:r>
            <a:r>
              <a:rPr lang="en-US" sz="1400">
                <a:solidFill>
                  <a:srgbClr val="000000"/>
                </a:solidFill>
                <a:latin typeface="Consolas" panose="020B0609020204030204" pitchFamily="49" charset="0"/>
              </a:rPr>
              <a:t> number[Rows] = { </a:t>
            </a:r>
            <a:r>
              <a:rPr lang="en-US" sz="1400">
                <a:solidFill>
                  <a:srgbClr val="A31515"/>
                </a:solidFill>
                <a:latin typeface="Consolas" panose="020B0609020204030204" pitchFamily="49" charset="0"/>
              </a:rPr>
              <a:t>"first"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"second"</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"third"</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13"/>
            </a:pPr>
            <a:endParaRPr lang="en-US" sz="1400">
              <a:solidFill>
                <a:srgbClr val="000000"/>
              </a:solidFill>
              <a:latin typeface="Consolas" panose="020B0609020204030204" pitchFamily="49" charset="0"/>
            </a:endParaRP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2741503"/>
            <a:ext cx="8358892" cy="358765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 3 defines a global constant integer </a:t>
            </a:r>
            <a:r>
              <a:rPr lang="en-US" sz="1400" b="1">
                <a:solidFill>
                  <a:srgbClr val="000000"/>
                </a:solidFill>
                <a:latin typeface="Consolas" panose="020B0609020204030204" pitchFamily="49" charset="0"/>
              </a:rPr>
              <a:t>Cols</a:t>
            </a:r>
            <a:r>
              <a:rPr lang="en-US" sz="1400"/>
              <a:t> of a value 3. This constant integer is defined as global because it is defined outside any function. This constant can be accessed from </a:t>
            </a:r>
            <a:r>
              <a:rPr lang="en-US" sz="1400" b="1" u="sng"/>
              <a:t>any</a:t>
            </a:r>
            <a:r>
              <a:rPr lang="en-US" sz="1400"/>
              <a:t> function, either </a:t>
            </a:r>
            <a:r>
              <a:rPr lang="en-US" sz="1400" b="1">
                <a:solidFill>
                  <a:srgbClr val="000000"/>
                </a:solidFill>
                <a:latin typeface="Consolas" panose="020B0609020204030204" pitchFamily="49" charset="0"/>
              </a:rPr>
              <a:t>main() </a:t>
            </a:r>
            <a:r>
              <a:rPr lang="en-US" sz="1400"/>
              <a:t>or </a:t>
            </a:r>
            <a:r>
              <a:rPr lang="en-US" sz="1400" b="1" err="1">
                <a:solidFill>
                  <a:srgbClr val="000000"/>
                </a:solidFill>
                <a:latin typeface="Consolas" panose="020B0609020204030204" pitchFamily="49" charset="0"/>
              </a:rPr>
              <a:t>getMax</a:t>
            </a:r>
            <a:r>
              <a:rPr lang="en-US" sz="1400" b="1">
                <a:solidFill>
                  <a:srgbClr val="000000"/>
                </a:solidFill>
                <a:latin typeface="Consolas" panose="020B0609020204030204" pitchFamily="49" charset="0"/>
              </a:rPr>
              <a:t>() </a:t>
            </a:r>
            <a:r>
              <a:rPr lang="en-US" sz="1400"/>
              <a:t>functions.</a:t>
            </a:r>
          </a:p>
          <a:p>
            <a:pPr algn="just">
              <a:lnSpc>
                <a:spcPct val="110000"/>
              </a:lnSpc>
              <a:spcBef>
                <a:spcPts val="0"/>
              </a:spcBef>
            </a:pPr>
            <a:r>
              <a:rPr lang="en-US" sz="1400"/>
              <a:t>Line 13 defines a local constant integer </a:t>
            </a:r>
            <a:r>
              <a:rPr lang="en-US" sz="1400" b="1">
                <a:solidFill>
                  <a:srgbClr val="000000"/>
                </a:solidFill>
                <a:latin typeface="Consolas" panose="020B0609020204030204" pitchFamily="49" charset="0"/>
              </a:rPr>
              <a:t>Rows</a:t>
            </a:r>
            <a:r>
              <a:rPr lang="en-US" sz="1400"/>
              <a:t> of a value 3. This constant is defined as local because it is defined within the </a:t>
            </a:r>
            <a:r>
              <a:rPr lang="en-US" sz="1400" b="1">
                <a:solidFill>
                  <a:srgbClr val="000000"/>
                </a:solidFill>
                <a:latin typeface="Consolas" panose="020B0609020204030204" pitchFamily="49" charset="0"/>
              </a:rPr>
              <a:t>main()</a:t>
            </a:r>
            <a:r>
              <a:rPr lang="en-US" sz="1400"/>
              <a:t> function. This constant can be accessed from the main() function </a:t>
            </a:r>
            <a:r>
              <a:rPr lang="en-US" sz="1400" b="1" u="sng"/>
              <a:t>only </a:t>
            </a:r>
            <a:r>
              <a:rPr lang="en-US" sz="1400"/>
              <a:t>that is defined within.</a:t>
            </a:r>
          </a:p>
          <a:p>
            <a:pPr algn="just">
              <a:lnSpc>
                <a:spcPct val="110000"/>
              </a:lnSpc>
              <a:spcBef>
                <a:spcPts val="0"/>
              </a:spcBef>
            </a:pPr>
            <a:r>
              <a:rPr lang="en-US" sz="1400"/>
              <a:t>Line 14 defined an array of two dimensions, the first dimension of size [</a:t>
            </a:r>
            <a:r>
              <a:rPr lang="en-US" sz="1400" b="1">
                <a:solidFill>
                  <a:srgbClr val="000000"/>
                </a:solidFill>
                <a:latin typeface="Consolas" panose="020B0609020204030204" pitchFamily="49" charset="0"/>
              </a:rPr>
              <a:t>Rows</a:t>
            </a:r>
            <a:r>
              <a:rPr lang="en-US" sz="1400"/>
              <a:t>] and the second dimension of size [</a:t>
            </a:r>
            <a:r>
              <a:rPr lang="en-US" sz="1400" b="1">
                <a:solidFill>
                  <a:srgbClr val="000000"/>
                </a:solidFill>
                <a:latin typeface="Consolas" panose="020B0609020204030204" pitchFamily="49" charset="0"/>
              </a:rPr>
              <a:t>Cols</a:t>
            </a:r>
            <a:r>
              <a:rPr lang="en-US" sz="1400"/>
              <a:t>].</a:t>
            </a:r>
          </a:p>
          <a:p>
            <a:pPr algn="just">
              <a:lnSpc>
                <a:spcPct val="110000"/>
              </a:lnSpc>
              <a:spcBef>
                <a:spcPts val="0"/>
              </a:spcBef>
            </a:pPr>
            <a:r>
              <a:rPr lang="en-US" sz="1400"/>
              <a:t>Line 15 defines an array of strings of size [</a:t>
            </a:r>
            <a:r>
              <a:rPr lang="en-US" sz="1400" b="1">
                <a:solidFill>
                  <a:srgbClr val="000000"/>
                </a:solidFill>
                <a:latin typeface="Consolas" panose="020B0609020204030204" pitchFamily="49" charset="0"/>
              </a:rPr>
              <a:t>Rows</a:t>
            </a:r>
            <a:r>
              <a:rPr lang="en-US" sz="1400"/>
              <a:t>]. This array is used for text representation of the rows in the two-dimensional array.</a:t>
            </a:r>
          </a:p>
          <a:p>
            <a:pPr lvl="1" algn="just">
              <a:lnSpc>
                <a:spcPct val="110000"/>
              </a:lnSpc>
              <a:spcBef>
                <a:spcPts val="0"/>
              </a:spcBef>
            </a:pPr>
            <a:r>
              <a:rPr lang="en-US" sz="1400"/>
              <a:t>The first row in the array is of index 0</a:t>
            </a:r>
          </a:p>
          <a:p>
            <a:pPr lvl="1" algn="just">
              <a:lnSpc>
                <a:spcPct val="110000"/>
              </a:lnSpc>
              <a:spcBef>
                <a:spcPts val="0"/>
              </a:spcBef>
            </a:pPr>
            <a:r>
              <a:rPr lang="en-US" sz="1400"/>
              <a:t>The first row in the array is of index 1</a:t>
            </a:r>
          </a:p>
          <a:p>
            <a:pPr lvl="1" algn="just">
              <a:lnSpc>
                <a:spcPct val="110000"/>
              </a:lnSpc>
              <a:spcBef>
                <a:spcPts val="0"/>
              </a:spcBef>
            </a:pPr>
            <a:r>
              <a:rPr lang="en-US" sz="1400"/>
              <a:t>The first row in the array is of index 2</a:t>
            </a:r>
          </a:p>
          <a:p>
            <a:pPr lvl="1" algn="just">
              <a:lnSpc>
                <a:spcPct val="110000"/>
              </a:lnSpc>
              <a:spcBef>
                <a:spcPts val="0"/>
              </a:spcBef>
            </a:pPr>
            <a:endParaRPr lang="en-US" sz="1200"/>
          </a:p>
          <a:p>
            <a:pPr lvl="1" algn="just">
              <a:lnSpc>
                <a:spcPct val="110000"/>
              </a:lnSpc>
              <a:spcBef>
                <a:spcPts val="0"/>
              </a:spcBef>
            </a:pPr>
            <a:endParaRPr lang="en-US" sz="1200"/>
          </a:p>
          <a:p>
            <a:pPr algn="just">
              <a:lnSpc>
                <a:spcPct val="110000"/>
              </a:lnSpc>
              <a:spcBef>
                <a:spcPts val="0"/>
              </a:spcBef>
            </a:pPr>
            <a:endParaRPr lang="en-US" sz="1400"/>
          </a:p>
        </p:txBody>
      </p:sp>
      <p:pic>
        <p:nvPicPr>
          <p:cNvPr id="9" name="Picture 8">
            <a:extLst>
              <a:ext uri="{FF2B5EF4-FFF2-40B4-BE49-F238E27FC236}">
                <a16:creationId xmlns:a16="http://schemas.microsoft.com/office/drawing/2014/main" id="{6AB163FC-8A4F-421B-99F7-00F447D78CC5}"/>
              </a:ext>
            </a:extLst>
          </p:cNvPr>
          <p:cNvPicPr>
            <a:picLocks noChangeAspect="1"/>
          </p:cNvPicPr>
          <p:nvPr/>
        </p:nvPicPr>
        <p:blipFill>
          <a:blip r:embed="rId3"/>
          <a:stretch>
            <a:fillRect/>
          </a:stretch>
        </p:blipFill>
        <p:spPr>
          <a:xfrm>
            <a:off x="6934200" y="269857"/>
            <a:ext cx="2108956" cy="2209800"/>
          </a:xfrm>
          <a:prstGeom prst="rect">
            <a:avLst/>
          </a:prstGeom>
        </p:spPr>
      </p:pic>
      <p:sp>
        <p:nvSpPr>
          <p:cNvPr id="8" name="Slide Number Placeholder 3">
            <a:extLst>
              <a:ext uri="{FF2B5EF4-FFF2-40B4-BE49-F238E27FC236}">
                <a16:creationId xmlns:a16="http://schemas.microsoft.com/office/drawing/2014/main" id="{2646B171-57D2-4795-BA67-E94EE5B25AA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89</a:t>
            </a:fld>
            <a:endParaRPr lang="en-US">
              <a:solidFill>
                <a:srgbClr val="000099"/>
              </a:solidFill>
            </a:endParaRPr>
          </a:p>
        </p:txBody>
      </p:sp>
      <p:sp>
        <p:nvSpPr>
          <p:cNvPr id="4" name="Rectangle: Rounded Corners 3">
            <a:extLst>
              <a:ext uri="{FF2B5EF4-FFF2-40B4-BE49-F238E27FC236}">
                <a16:creationId xmlns:a16="http://schemas.microsoft.com/office/drawing/2014/main" id="{DABFCF02-4944-4C23-8A87-E9A34E25DC61}"/>
              </a:ext>
            </a:extLst>
          </p:cNvPr>
          <p:cNvSpPr/>
          <p:nvPr/>
        </p:nvSpPr>
        <p:spPr>
          <a:xfrm>
            <a:off x="7527916" y="685800"/>
            <a:ext cx="473084" cy="457200"/>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AAB64F1-D963-41C4-830F-D76984A327F9}"/>
              </a:ext>
            </a:extLst>
          </p:cNvPr>
          <p:cNvSpPr/>
          <p:nvPr/>
        </p:nvSpPr>
        <p:spPr>
          <a:xfrm>
            <a:off x="7543800" y="1219200"/>
            <a:ext cx="473084" cy="457200"/>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29BD65D-EFB2-487D-A9D0-CEA62F4AAEFC}"/>
              </a:ext>
            </a:extLst>
          </p:cNvPr>
          <p:cNvSpPr/>
          <p:nvPr/>
        </p:nvSpPr>
        <p:spPr>
          <a:xfrm>
            <a:off x="7543800" y="1752600"/>
            <a:ext cx="473084" cy="457200"/>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1539920"/>
      </p:ext>
    </p:extLst>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t>Program 1 : Functions in C++</a:t>
            </a:r>
          </a:p>
        </p:txBody>
      </p:sp>
      <p:sp>
        <p:nvSpPr>
          <p:cNvPr id="3" name="Content Placeholder 2"/>
          <p:cNvSpPr>
            <a:spLocks noGrp="1"/>
          </p:cNvSpPr>
          <p:nvPr>
            <p:ph idx="1"/>
          </p:nvPr>
        </p:nvSpPr>
        <p:spPr>
          <a:xfrm>
            <a:off x="609600" y="1981200"/>
            <a:ext cx="8410576" cy="4545010"/>
          </a:xfrm>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//Any C++ program must contain a main function.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//This program contains also another function named "</a:t>
            </a:r>
            <a:r>
              <a:rPr lang="en-US" sz="1400" dirty="0" err="1">
                <a:solidFill>
                  <a:srgbClr val="008000"/>
                </a:solidFill>
                <a:latin typeface="Consolas" panose="020B0609020204030204" pitchFamily="49" charset="0"/>
              </a:rPr>
              <a:t>dispMsg</a:t>
            </a:r>
            <a:r>
              <a:rPr lang="en-US"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Function definition - display Message</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dispMsg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//This is a function header.</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b="1" u="sng" dirty="0">
                <a:solidFill>
                  <a:srgbClr val="A31515"/>
                </a:solidFill>
                <a:latin typeface="Consolas" panose="020B0609020204030204" pitchFamily="49" charset="0"/>
              </a:rPr>
              <a:t>Hello</a:t>
            </a:r>
            <a:r>
              <a:rPr lang="en-US" sz="1400" dirty="0">
                <a:solidFill>
                  <a:srgbClr val="A31515"/>
                </a:solidFill>
                <a:latin typeface="Consolas" panose="020B0609020204030204" pitchFamily="49" charset="0"/>
              </a:rPr>
              <a:t> from the function </a:t>
            </a:r>
            <a:r>
              <a:rPr lang="en-US" sz="1400" b="1" u="sng" dirty="0" err="1">
                <a:solidFill>
                  <a:srgbClr val="A31515"/>
                </a:solidFill>
                <a:latin typeface="Consolas" panose="020B0609020204030204" pitchFamily="49" charset="0"/>
              </a:rPr>
              <a:t>dispMsg</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Function main()</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r>
              <a:rPr lang="en-US" sz="1400" dirty="0">
                <a:solidFill>
                  <a:srgbClr val="008000"/>
                </a:solidFill>
                <a:latin typeface="Consolas" panose="020B0609020204030204" pitchFamily="49" charset="0"/>
              </a:rPr>
              <a:t>//This is the main function header.</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b="1" u="sng" dirty="0">
                <a:solidFill>
                  <a:srgbClr val="A31515"/>
                </a:solidFill>
                <a:latin typeface="Consolas" panose="020B0609020204030204" pitchFamily="49" charset="0"/>
              </a:rPr>
              <a:t>Hello</a:t>
            </a:r>
            <a:r>
              <a:rPr lang="en-US" sz="1400" dirty="0">
                <a:solidFill>
                  <a:srgbClr val="A31515"/>
                </a:solidFill>
                <a:latin typeface="Consolas" panose="020B0609020204030204" pitchFamily="49" charset="0"/>
              </a:rPr>
              <a:t> from the </a:t>
            </a:r>
            <a:r>
              <a:rPr lang="en-US" sz="1400" b="1" u="sng" dirty="0">
                <a:solidFill>
                  <a:srgbClr val="A31515"/>
                </a:solidFill>
                <a:latin typeface="Consolas" panose="020B0609020204030204" pitchFamily="49" charset="0"/>
              </a:rPr>
              <a:t>main</a:t>
            </a:r>
            <a:r>
              <a:rPr lang="en-US" sz="1400" dirty="0">
                <a:solidFill>
                  <a:srgbClr val="A31515"/>
                </a:solidFill>
                <a:latin typeface="Consolas" panose="020B0609020204030204" pitchFamily="49" charset="0"/>
              </a:rPr>
              <a:t> function.\n"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dispMsg</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//This is a function call.</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b="1" u="sng" dirty="0">
                <a:solidFill>
                  <a:srgbClr val="A31515"/>
                </a:solidFill>
                <a:latin typeface="Consolas" panose="020B0609020204030204" pitchFamily="49" charset="0"/>
              </a:rPr>
              <a:t>Back</a:t>
            </a:r>
            <a:r>
              <a:rPr lang="en-US" sz="1400" dirty="0">
                <a:solidFill>
                  <a:srgbClr val="A31515"/>
                </a:solidFill>
                <a:latin typeface="Consolas" panose="020B0609020204030204" pitchFamily="49" charset="0"/>
              </a:rPr>
              <a:t> again to the </a:t>
            </a:r>
            <a:r>
              <a:rPr lang="en-US" sz="1400" b="1" u="sng" dirty="0">
                <a:solidFill>
                  <a:srgbClr val="A31515"/>
                </a:solidFill>
                <a:latin typeface="Consolas" panose="020B0609020204030204" pitchFamily="49" charset="0"/>
              </a:rPr>
              <a:t>main</a:t>
            </a:r>
            <a:r>
              <a:rPr lang="en-US" sz="1400" dirty="0">
                <a:solidFill>
                  <a:srgbClr val="A31515"/>
                </a:solidFill>
                <a:latin typeface="Consolas" panose="020B0609020204030204" pitchFamily="49" charset="0"/>
              </a:rPr>
              <a:t> function.\n"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p:pic>
        <p:nvPicPr>
          <p:cNvPr id="4" name="Picture 3"/>
          <p:cNvPicPr>
            <a:picLocks noChangeAspect="1"/>
          </p:cNvPicPr>
          <p:nvPr/>
        </p:nvPicPr>
        <p:blipFill>
          <a:blip r:embed="rId3"/>
          <a:stretch>
            <a:fillRect/>
          </a:stretch>
        </p:blipFill>
        <p:spPr>
          <a:xfrm>
            <a:off x="5565079" y="1198777"/>
            <a:ext cx="3448050" cy="847725"/>
          </a:xfrm>
          <a:prstGeom prst="rect">
            <a:avLst/>
          </a:prstGeom>
        </p:spPr>
      </p:pic>
      <p:cxnSp>
        <p:nvCxnSpPr>
          <p:cNvPr id="8" name="Straight Arrow Connector 7"/>
          <p:cNvCxnSpPr>
            <a:stCxn id="67" idx="4"/>
            <a:endCxn id="62" idx="0"/>
          </p:cNvCxnSpPr>
          <p:nvPr/>
        </p:nvCxnSpPr>
        <p:spPr bwMode="auto">
          <a:xfrm flipH="1">
            <a:off x="7086217" y="2888082"/>
            <a:ext cx="1" cy="15991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1" name="Straight Arrow Connector 10"/>
          <p:cNvCxnSpPr>
            <a:stCxn id="59" idx="4"/>
            <a:endCxn id="60" idx="0"/>
          </p:cNvCxnSpPr>
          <p:nvPr/>
        </p:nvCxnSpPr>
        <p:spPr bwMode="auto">
          <a:xfrm flipH="1">
            <a:off x="8390926" y="4414485"/>
            <a:ext cx="1" cy="157515"/>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12" name="Shape 13"/>
          <p:cNvCxnSpPr>
            <a:stCxn id="18" idx="3"/>
            <a:endCxn id="59" idx="0"/>
          </p:cNvCxnSpPr>
          <p:nvPr/>
        </p:nvCxnSpPr>
        <p:spPr bwMode="auto">
          <a:xfrm>
            <a:off x="7570414" y="3753063"/>
            <a:ext cx="820513" cy="209337"/>
          </a:xfrm>
          <a:prstGeom prst="bentConnector2">
            <a:avLst/>
          </a:prstGeom>
          <a:solidFill>
            <a:schemeClr val="accent1"/>
          </a:solidFill>
          <a:ln w="28575" cap="flat" cmpd="sng" algn="ctr">
            <a:solidFill>
              <a:srgbClr val="003399"/>
            </a:solidFill>
            <a:prstDash val="solid"/>
            <a:miter lim="800000"/>
            <a:headEnd type="none" w="med" len="med"/>
            <a:tailEnd type="arrow"/>
          </a:ln>
          <a:effectLst/>
        </p:spPr>
      </p:cxnSp>
      <p:sp>
        <p:nvSpPr>
          <p:cNvPr id="18" name="Rectangle 17"/>
          <p:cNvSpPr/>
          <p:nvPr/>
        </p:nvSpPr>
        <p:spPr>
          <a:xfrm>
            <a:off x="6602019" y="3581400"/>
            <a:ext cx="968395" cy="343326"/>
          </a:xfrm>
          <a:prstGeom prst="rect">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Call function</a:t>
            </a:r>
          </a:p>
          <a:p>
            <a:pPr algn="ctr"/>
            <a:r>
              <a:rPr lang="en-US" sz="900" b="1" dirty="0" err="1">
                <a:latin typeface="Tahoma" pitchFamily="34" charset="0"/>
              </a:rPr>
              <a:t>dispMsg</a:t>
            </a:r>
            <a:r>
              <a:rPr lang="en-US" sz="900" b="1" dirty="0">
                <a:latin typeface="Tahoma" pitchFamily="34" charset="0"/>
              </a:rPr>
              <a:t>()</a:t>
            </a:r>
            <a:endParaRPr lang="en-US" sz="900" b="1" dirty="0">
              <a:solidFill>
                <a:schemeClr val="tx1"/>
              </a:solidFill>
              <a:latin typeface="Tahoma" pitchFamily="34" charset="0"/>
              <a:cs typeface="Times New Roman" charset="0"/>
            </a:endParaRPr>
          </a:p>
        </p:txBody>
      </p:sp>
      <p:cxnSp>
        <p:nvCxnSpPr>
          <p:cNvPr id="19" name="Straight Arrow Connector 18"/>
          <p:cNvCxnSpPr>
            <a:stCxn id="62" idx="4"/>
            <a:endCxn id="18" idx="0"/>
          </p:cNvCxnSpPr>
          <p:nvPr/>
        </p:nvCxnSpPr>
        <p:spPr bwMode="auto">
          <a:xfrm>
            <a:off x="7086217" y="3377178"/>
            <a:ext cx="0" cy="204222"/>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38" name="Rectangle 37"/>
          <p:cNvSpPr/>
          <p:nvPr/>
        </p:nvSpPr>
        <p:spPr>
          <a:xfrm>
            <a:off x="7696200" y="3810000"/>
            <a:ext cx="1295400" cy="1828800"/>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bwMode="auto">
          <a:xfrm>
            <a:off x="8060645" y="3962400"/>
            <a:ext cx="660563"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err="1">
                <a:latin typeface="Tahoma" pitchFamily="34" charset="0"/>
              </a:rPr>
              <a:t>dispMsg</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0" name="Parallelogram 59"/>
          <p:cNvSpPr/>
          <p:nvPr/>
        </p:nvSpPr>
        <p:spPr bwMode="auto">
          <a:xfrm>
            <a:off x="7848600" y="4572000"/>
            <a:ext cx="1084652" cy="398402"/>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t>
            </a:r>
          </a:p>
          <a:p>
            <a:pPr algn="ctr"/>
            <a:r>
              <a:rPr lang="en-US" sz="900" b="1" dirty="0">
                <a:latin typeface="Tahoma" pitchFamily="34" charset="0"/>
              </a:rPr>
              <a:t>“Hello </a:t>
            </a:r>
            <a:r>
              <a:rPr lang="en-US" sz="900" b="1" dirty="0" err="1">
                <a:latin typeface="Tahoma" pitchFamily="34" charset="0"/>
              </a:rPr>
              <a:t>dispMsg</a:t>
            </a:r>
            <a:r>
              <a:rPr lang="en-US" sz="900" b="1" dirty="0">
                <a:latin typeface="Tahoma" pitchFamily="34" charset="0"/>
              </a:rPr>
              <a:t>”</a:t>
            </a:r>
            <a:endParaRPr lang="ar-EG" sz="900" b="1" dirty="0">
              <a:latin typeface="Tahoma" pitchFamily="34" charset="0"/>
            </a:endParaRPr>
          </a:p>
        </p:txBody>
      </p:sp>
      <p:sp>
        <p:nvSpPr>
          <p:cNvPr id="61" name="Parallelogram 60"/>
          <p:cNvSpPr/>
          <p:nvPr/>
        </p:nvSpPr>
        <p:spPr bwMode="auto">
          <a:xfrm>
            <a:off x="6535839" y="5867400"/>
            <a:ext cx="1084652" cy="398402"/>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t>
            </a:r>
          </a:p>
          <a:p>
            <a:pPr algn="ctr"/>
            <a:r>
              <a:rPr lang="en-US" sz="900" b="1" dirty="0">
                <a:latin typeface="Tahoma" pitchFamily="34" charset="0"/>
              </a:rPr>
              <a:t>“Back main”</a:t>
            </a:r>
            <a:endParaRPr lang="ar-EG" sz="900" b="1" dirty="0">
              <a:latin typeface="Tahoma" pitchFamily="34" charset="0"/>
            </a:endParaRPr>
          </a:p>
        </p:txBody>
      </p:sp>
      <p:sp>
        <p:nvSpPr>
          <p:cNvPr id="62" name="Parallelogram 61"/>
          <p:cNvSpPr/>
          <p:nvPr/>
        </p:nvSpPr>
        <p:spPr bwMode="auto">
          <a:xfrm>
            <a:off x="6543891" y="3048000"/>
            <a:ext cx="1084652" cy="329178"/>
          </a:xfrm>
          <a:prstGeom prst="parallelogram">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45720" rIns="91440" bIns="45720" numCol="1" rtlCol="1" anchor="ctr" anchorCtr="0" compatLnSpc="1">
            <a:prstTxWarp prst="textNoShape">
              <a:avLst/>
            </a:prstTxWarp>
          </a:bodyPr>
          <a:lstStyle/>
          <a:p>
            <a:pPr algn="ctr"/>
            <a:r>
              <a:rPr lang="en-US" sz="900" b="1" dirty="0">
                <a:latin typeface="Tahoma" pitchFamily="34" charset="0"/>
              </a:rPr>
              <a:t>Print </a:t>
            </a:r>
          </a:p>
          <a:p>
            <a:pPr algn="ctr"/>
            <a:r>
              <a:rPr lang="en-US" sz="900" b="1" dirty="0">
                <a:latin typeface="Tahoma" pitchFamily="34" charset="0"/>
              </a:rPr>
              <a:t>“Hello main”</a:t>
            </a:r>
            <a:endParaRPr lang="ar-EG" sz="900" b="1" dirty="0">
              <a:latin typeface="Tahoma" pitchFamily="34" charset="0"/>
            </a:endParaRPr>
          </a:p>
        </p:txBody>
      </p:sp>
      <p:sp>
        <p:nvSpPr>
          <p:cNvPr id="67" name="Oval 66"/>
          <p:cNvSpPr/>
          <p:nvPr/>
        </p:nvSpPr>
        <p:spPr bwMode="auto">
          <a:xfrm>
            <a:off x="6755936" y="2514600"/>
            <a:ext cx="660563" cy="373482"/>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Start</a:t>
            </a:r>
          </a:p>
          <a:p>
            <a:pPr marL="0" marR="0" indent="0" algn="ctr" defTabSz="914400" rtl="0" eaLnBrk="1" fontAlgn="base" latinLnBrk="0" hangingPunct="1">
              <a:lnSpc>
                <a:spcPct val="100000"/>
              </a:lnSpc>
              <a:spcBef>
                <a:spcPct val="0"/>
              </a:spcBef>
              <a:spcAft>
                <a:spcPct val="0"/>
              </a:spcAft>
              <a:buClrTx/>
              <a:buSzTx/>
              <a:buFontTx/>
              <a:buNone/>
              <a:tabLst/>
            </a:pP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sp>
        <p:nvSpPr>
          <p:cNvPr id="69" name="Oval 68"/>
          <p:cNvSpPr/>
          <p:nvPr/>
        </p:nvSpPr>
        <p:spPr bwMode="auto">
          <a:xfrm>
            <a:off x="8060644" y="5105400"/>
            <a:ext cx="660563" cy="452085"/>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err="1">
                <a:latin typeface="Tahoma" pitchFamily="34" charset="0"/>
              </a:rPr>
              <a:t>dispMsg</a:t>
            </a:r>
            <a:r>
              <a:rPr lang="en-US" sz="900" b="1" dirty="0">
                <a:latin typeface="Tahoma" pitchFamily="34" charset="0"/>
              </a:rPr>
              <a:t>()</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83" name="Straight Arrow Connector 82"/>
          <p:cNvCxnSpPr>
            <a:stCxn id="60" idx="4"/>
            <a:endCxn id="69" idx="0"/>
          </p:cNvCxnSpPr>
          <p:nvPr/>
        </p:nvCxnSpPr>
        <p:spPr bwMode="auto">
          <a:xfrm>
            <a:off x="8390926" y="4970402"/>
            <a:ext cx="0" cy="134998"/>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cxnSp>
        <p:nvCxnSpPr>
          <p:cNvPr id="91" name="Shape 13"/>
          <p:cNvCxnSpPr>
            <a:stCxn id="69" idx="4"/>
            <a:endCxn id="61" idx="0"/>
          </p:cNvCxnSpPr>
          <p:nvPr/>
        </p:nvCxnSpPr>
        <p:spPr bwMode="auto">
          <a:xfrm rot="5400000">
            <a:off x="7579589" y="5056062"/>
            <a:ext cx="309915" cy="1312761"/>
          </a:xfrm>
          <a:prstGeom prst="bentConnector3">
            <a:avLst>
              <a:gd name="adj1" fmla="val 40379"/>
            </a:avLst>
          </a:prstGeom>
          <a:solidFill>
            <a:schemeClr val="accent1"/>
          </a:solidFill>
          <a:ln w="28575" cap="flat" cmpd="sng" algn="ctr">
            <a:solidFill>
              <a:srgbClr val="003399"/>
            </a:solidFill>
            <a:prstDash val="solid"/>
            <a:miter lim="800000"/>
            <a:headEnd type="none" w="med" len="med"/>
            <a:tailEnd type="arrow"/>
          </a:ln>
          <a:effectLst/>
        </p:spPr>
      </p:cxnSp>
      <p:sp>
        <p:nvSpPr>
          <p:cNvPr id="105" name="Oval 104"/>
          <p:cNvSpPr/>
          <p:nvPr/>
        </p:nvSpPr>
        <p:spPr bwMode="auto">
          <a:xfrm>
            <a:off x="6747883" y="6414948"/>
            <a:ext cx="660563" cy="410947"/>
          </a:xfrm>
          <a:prstGeom prst="ellipse">
            <a:avLst/>
          </a:prstGeom>
          <a:solidFill>
            <a:schemeClr val="bg1">
              <a:lumMod val="75000"/>
            </a:schemeClr>
          </a:solidFill>
          <a:ln w="31750" cap="flat" cmpd="sng" algn="ctr">
            <a:solidFill>
              <a:schemeClr val="tx1"/>
            </a:solidFill>
            <a:prstDash val="solid"/>
            <a:miter lim="800000"/>
            <a:headEnd type="none" w="med" len="med"/>
            <a:tailEnd type="none" w="med" len="med"/>
          </a:ln>
          <a:effectLst/>
        </p:spPr>
        <p:txBody>
          <a:bodyPr vert="horz" wrap="none" lIns="91440" tIns="0" rIns="91440" bIns="45720" numCol="1" rtlCol="1"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Tahoma" pitchFamily="34" charset="0"/>
                <a:cs typeface="Times New Roman" charset="0"/>
              </a:rPr>
              <a:t>end</a:t>
            </a:r>
          </a:p>
          <a:p>
            <a:pPr algn="ctr"/>
            <a:r>
              <a:rPr lang="en-US" sz="900" b="1" dirty="0">
                <a:latin typeface="Tahoma" pitchFamily="34" charset="0"/>
              </a:rPr>
              <a:t>main()</a:t>
            </a:r>
            <a:endParaRPr kumimoji="0" lang="ar-EG" sz="900" b="1" i="0" u="none" strike="noStrike" cap="none" normalizeH="0" baseline="0" dirty="0">
              <a:ln>
                <a:noFill/>
              </a:ln>
              <a:solidFill>
                <a:schemeClr val="tx1"/>
              </a:solidFill>
              <a:effectLst/>
              <a:latin typeface="Tahoma" pitchFamily="34" charset="0"/>
              <a:cs typeface="Times New Roman" charset="0"/>
            </a:endParaRPr>
          </a:p>
        </p:txBody>
      </p:sp>
      <p:cxnSp>
        <p:nvCxnSpPr>
          <p:cNvPr id="106" name="Straight Arrow Connector 105"/>
          <p:cNvCxnSpPr>
            <a:stCxn id="61" idx="4"/>
            <a:endCxn id="105" idx="0"/>
          </p:cNvCxnSpPr>
          <p:nvPr/>
        </p:nvCxnSpPr>
        <p:spPr bwMode="auto">
          <a:xfrm>
            <a:off x="7078165" y="6265802"/>
            <a:ext cx="0" cy="149146"/>
          </a:xfrm>
          <a:prstGeom prst="straightConnector1">
            <a:avLst/>
          </a:prstGeom>
          <a:solidFill>
            <a:schemeClr val="accent1"/>
          </a:solidFill>
          <a:ln w="19050" cap="flat" cmpd="sng" algn="ctr">
            <a:solidFill>
              <a:schemeClr val="tx1"/>
            </a:solidFill>
            <a:prstDash val="solid"/>
            <a:miter lim="800000"/>
            <a:headEnd type="none" w="med" len="med"/>
            <a:tailEnd type="arrow"/>
          </a:ln>
          <a:effectLst/>
        </p:spPr>
      </p:cxnSp>
      <p:sp>
        <p:nvSpPr>
          <p:cNvPr id="111" name="Rectangle 110"/>
          <p:cNvSpPr/>
          <p:nvPr/>
        </p:nvSpPr>
        <p:spPr>
          <a:xfrm>
            <a:off x="6574343" y="4148158"/>
            <a:ext cx="1042368" cy="1200329"/>
          </a:xfrm>
          <a:prstGeom prst="rect">
            <a:avLst/>
          </a:prstGeom>
          <a:solidFill>
            <a:schemeClr val="bg1">
              <a:lumMod val="85000"/>
            </a:schemeClr>
          </a:solidFill>
          <a:ln>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bodyPr>
          <a:lstStyle/>
          <a:p>
            <a:pPr algn="ctr"/>
            <a:r>
              <a:rPr lang="en-US" sz="1200" dirty="0" err="1">
                <a:ln w="0"/>
                <a:solidFill>
                  <a:srgbClr val="003399"/>
                </a:solidFill>
                <a:effectLst>
                  <a:outerShdw blurRad="38100" dist="25400" dir="5400000" algn="ctr" rotWithShape="0">
                    <a:srgbClr val="6E747A">
                      <a:alpha val="43000"/>
                    </a:srgbClr>
                  </a:outerShdw>
                </a:effectLst>
              </a:rPr>
              <a:t>Here,main</a:t>
            </a:r>
            <a:r>
              <a:rPr lang="en-US" sz="1200" dirty="0">
                <a:ln w="0"/>
                <a:solidFill>
                  <a:srgbClr val="003399"/>
                </a:solidFill>
                <a:effectLst>
                  <a:outerShdw blurRad="38100" dist="25400" dir="5400000" algn="ctr" rotWithShape="0">
                    <a:srgbClr val="6E747A">
                      <a:alpha val="43000"/>
                    </a:srgbClr>
                  </a:outerShdw>
                </a:effectLst>
              </a:rPr>
              <a:t>() function is waiting until </a:t>
            </a:r>
            <a:r>
              <a:rPr lang="en-US" sz="1200" dirty="0" err="1">
                <a:ln w="0"/>
                <a:solidFill>
                  <a:srgbClr val="003399"/>
                </a:solidFill>
                <a:effectLst>
                  <a:outerShdw blurRad="38100" dist="25400" dir="5400000" algn="ctr" rotWithShape="0">
                    <a:srgbClr val="6E747A">
                      <a:alpha val="43000"/>
                    </a:srgbClr>
                  </a:outerShdw>
                </a:effectLst>
              </a:rPr>
              <a:t>dispMesg</a:t>
            </a:r>
            <a:r>
              <a:rPr lang="en-US" sz="1200" dirty="0">
                <a:ln w="0"/>
                <a:solidFill>
                  <a:srgbClr val="003399"/>
                </a:solidFill>
                <a:effectLst>
                  <a:outerShdw blurRad="38100" dist="25400" dir="5400000" algn="ctr" rotWithShape="0">
                    <a:srgbClr val="6E747A">
                      <a:alpha val="43000"/>
                    </a:srgbClr>
                  </a:outerShdw>
                </a:effectLst>
              </a:rPr>
              <a:t>() function ends</a:t>
            </a:r>
          </a:p>
        </p:txBody>
      </p:sp>
    </p:spTree>
    <p:extLst>
      <p:ext uri="{BB962C8B-B14F-4D97-AF65-F5344CB8AC3E}">
        <p14:creationId xmlns:p14="http://schemas.microsoft.com/office/powerpoint/2010/main" val="916495231"/>
      </p:ext>
    </p:extLst>
  </p:cSld>
  <p:clrMapOvr>
    <a:masterClrMapping/>
  </p:clrMapOvr>
  <p:transition>
    <p:zoom dir="in"/>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918317" cy="1320800"/>
          </a:xfrm>
        </p:spPr>
        <p:txBody>
          <a:bodyPr>
            <a:normAutofit/>
          </a:bodyPr>
          <a:lstStyle/>
          <a:p>
            <a:r>
              <a:rPr lang="en-US" dirty="0">
                <a:ea typeface="+mj-lt"/>
                <a:cs typeface="+mj-lt"/>
              </a:rPr>
              <a:t>Program 31 : Pass 2-Dim Array</a:t>
            </a:r>
            <a:endParaRPr lang="en-US" dirty="0"/>
          </a:p>
        </p:txBody>
      </p:sp>
      <p:sp>
        <p:nvSpPr>
          <p:cNvPr id="3" name="Content Placeholder 2"/>
          <p:cNvSpPr>
            <a:spLocks noGrp="1"/>
          </p:cNvSpPr>
          <p:nvPr>
            <p:ph idx="1"/>
          </p:nvPr>
        </p:nvSpPr>
        <p:spPr>
          <a:xfrm>
            <a:off x="674669" y="1579452"/>
            <a:ext cx="8458201" cy="4545010"/>
          </a:xfrm>
        </p:spPr>
        <p:txBody>
          <a:bodyPr>
            <a:normAutofit/>
          </a:bodyPr>
          <a:lstStyle/>
          <a:p>
            <a:pPr>
              <a:spcBef>
                <a:spcPts val="0"/>
              </a:spcBef>
              <a:buClr>
                <a:srgbClr val="008000"/>
              </a:buClr>
              <a:buSzPct val="100000"/>
              <a:buFont typeface="+mj-lt"/>
              <a:buAutoNum type="arabicPeriod" startAt="23"/>
            </a:pPr>
            <a:r>
              <a:rPr lang="en-US" sz="1400" err="1">
                <a:solidFill>
                  <a:srgbClr val="000000"/>
                </a:solidFill>
                <a:latin typeface="Consolas" panose="020B0609020204030204" pitchFamily="49" charset="0"/>
              </a:rPr>
              <a:t>cout</a:t>
            </a:r>
            <a:r>
              <a:rPr lang="en-US" sz="1400">
                <a:solidFill>
                  <a:srgbClr val="000000"/>
                </a:solidFill>
                <a:latin typeface="Consolas" panose="020B0609020204030204" pitchFamily="49" charset="0"/>
              </a:rPr>
              <a:t>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a:solidFill>
                  <a:srgbClr val="A31515"/>
                </a:solidFill>
                <a:latin typeface="Consolas" panose="020B0609020204030204" pitchFamily="49" charset="0"/>
              </a:rPr>
              <a:t>"Maximum Value is : " </a:t>
            </a:r>
            <a:r>
              <a:rPr lang="en-US" sz="1400">
                <a:solidFill>
                  <a:srgbClr val="008080"/>
                </a:solidFill>
                <a:latin typeface="Consolas" panose="020B0609020204030204" pitchFamily="49" charset="0"/>
              </a:rPr>
              <a:t>&lt;&lt;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getMax</a:t>
            </a:r>
            <a:r>
              <a:rPr lang="en-US" sz="1400">
                <a:solidFill>
                  <a:srgbClr val="000000"/>
                </a:solidFill>
                <a:latin typeface="Consolas" panose="020B0609020204030204" pitchFamily="49" charset="0"/>
              </a:rPr>
              <a:t>(array, 2);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000000"/>
                </a:solidFill>
                <a:latin typeface="Consolas" panose="020B0609020204030204" pitchFamily="49" charset="0"/>
              </a:rPr>
              <a:t>getMax</a:t>
            </a:r>
            <a:r>
              <a:rPr lang="en-US" sz="1400">
                <a:solidFill>
                  <a:srgbClr val="000000"/>
                </a:solidFill>
                <a:latin typeface="Consolas" panose="020B0609020204030204" pitchFamily="49" charset="0"/>
              </a:rPr>
              <a:t>(</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[][C],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a:t>
            </a:r>
            <a:r>
              <a:rPr lang="en-US" sz="1400">
                <a:solidFill>
                  <a:srgbClr val="808080"/>
                </a:solidFill>
                <a:latin typeface="Consolas" panose="020B0609020204030204" pitchFamily="49" charset="0"/>
              </a:rPr>
              <a:t>R</a:t>
            </a: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int</a:t>
            </a:r>
            <a:r>
              <a:rPr lang="en-US" sz="1400">
                <a:solidFill>
                  <a:srgbClr val="000000"/>
                </a:solidFill>
                <a:latin typeface="Consolas" panose="020B0609020204030204" pitchFamily="49" charset="0"/>
              </a:rPr>
              <a:t> max = 0;</a:t>
            </a:r>
          </a:p>
          <a:p>
            <a:pPr>
              <a:spcBef>
                <a:spcPts val="0"/>
              </a:spcBef>
              <a:buClr>
                <a:srgbClr val="008000"/>
              </a:buClr>
              <a:buSzPct val="100000"/>
              <a:buFont typeface="+mj-lt"/>
              <a:buAutoNum type="arabicPeriod" startAt="4"/>
            </a:pPr>
            <a:r>
              <a:rPr lang="nn-NO" sz="1400">
                <a:solidFill>
                  <a:srgbClr val="0000FF"/>
                </a:solidFill>
                <a:latin typeface="Consolas" panose="020B0609020204030204" pitchFamily="49" charset="0"/>
              </a:rPr>
              <a:t>  for</a:t>
            </a:r>
            <a:r>
              <a:rPr lang="nn-NO" sz="1400">
                <a:solidFill>
                  <a:srgbClr val="000000"/>
                </a:solidFill>
                <a:latin typeface="Consolas" panose="020B0609020204030204" pitchFamily="49" charset="0"/>
              </a:rPr>
              <a:t> (</a:t>
            </a:r>
            <a:r>
              <a:rPr lang="nn-NO" sz="1400">
                <a:solidFill>
                  <a:srgbClr val="0000FF"/>
                </a:solidFill>
                <a:latin typeface="Consolas" panose="020B0609020204030204" pitchFamily="49" charset="0"/>
              </a:rPr>
              <a:t>int</a:t>
            </a:r>
            <a:r>
              <a:rPr lang="nn-NO" sz="1400">
                <a:solidFill>
                  <a:srgbClr val="000000"/>
                </a:solidFill>
                <a:latin typeface="Consolas" panose="020B0609020204030204" pitchFamily="49" charset="0"/>
              </a:rPr>
              <a:t> i = 0; i &lt; </a:t>
            </a:r>
            <a:r>
              <a:rPr lang="nn-NO" sz="1400">
                <a:solidFill>
                  <a:srgbClr val="808080"/>
                </a:solidFill>
                <a:latin typeface="Consolas" panose="020B0609020204030204" pitchFamily="49" charset="0"/>
              </a:rPr>
              <a:t>R</a:t>
            </a:r>
            <a:r>
              <a:rPr lang="nn-NO" sz="1400">
                <a:solidFill>
                  <a:srgbClr val="000000"/>
                </a:solidFill>
                <a:latin typeface="Consolas" panose="020B0609020204030204" pitchFamily="49" charset="0"/>
              </a:rPr>
              <a:t>; i++)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for</a:t>
            </a:r>
            <a:r>
              <a:rPr lang="en-US" sz="1400">
                <a:solidFill>
                  <a:srgbClr val="000000"/>
                </a:solidFill>
                <a:latin typeface="Consolas" panose="020B0609020204030204" pitchFamily="49" charset="0"/>
              </a:rPr>
              <a:t> (</a:t>
            </a:r>
            <a:r>
              <a:rPr lang="en-US" sz="1400">
                <a:solidFill>
                  <a:srgbClr val="0000FF"/>
                </a:solidFill>
                <a:latin typeface="Consolas" panose="020B0609020204030204" pitchFamily="49" charset="0"/>
              </a:rPr>
              <a:t>int</a:t>
            </a:r>
            <a:r>
              <a:rPr lang="en-US" sz="1400">
                <a:solidFill>
                  <a:srgbClr val="000000"/>
                </a:solidFill>
                <a:latin typeface="Consolas" panose="020B0609020204030204" pitchFamily="49" charset="0"/>
              </a:rPr>
              <a:t> j = 0; j &lt; C; </a:t>
            </a:r>
            <a:r>
              <a:rPr lang="en-US" sz="1400" err="1">
                <a:solidFill>
                  <a:srgbClr val="000000"/>
                </a:solidFill>
                <a:latin typeface="Consolas" panose="020B0609020204030204" pitchFamily="49" charset="0"/>
              </a:rPr>
              <a:t>j++</a:t>
            </a:r>
            <a:r>
              <a:rPr lang="en-US" sz="1400">
                <a:solidFill>
                  <a:srgbClr val="000000"/>
                </a:solidFill>
                <a:latin typeface="Consolas" panose="020B0609020204030204" pitchFamily="49" charset="0"/>
              </a:rPr>
              <a:t>)</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if</a:t>
            </a:r>
            <a:r>
              <a:rPr lang="en-US" sz="1400">
                <a:solidFill>
                  <a:srgbClr val="000000"/>
                </a:solidFill>
                <a:latin typeface="Consolas" panose="020B0609020204030204" pitchFamily="49" charset="0"/>
              </a:rPr>
              <a:t> (max &lt;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][j])   max = </a:t>
            </a:r>
            <a:r>
              <a:rPr lang="en-US" sz="1400" err="1">
                <a:solidFill>
                  <a:srgbClr val="808080"/>
                </a:solidFill>
                <a:latin typeface="Consolas" panose="020B0609020204030204" pitchFamily="49" charset="0"/>
              </a:rPr>
              <a:t>arr</a:t>
            </a:r>
            <a:r>
              <a:rPr lang="en-US" sz="1400">
                <a:solidFill>
                  <a:srgbClr val="000000"/>
                </a:solidFill>
                <a:latin typeface="Consolas" panose="020B0609020204030204" pitchFamily="49" charset="0"/>
              </a:rPr>
              <a:t>[</a:t>
            </a:r>
            <a:r>
              <a:rPr lang="en-US" sz="1400" err="1">
                <a:solidFill>
                  <a:srgbClr val="000000"/>
                </a:solidFill>
                <a:latin typeface="Consolas" panose="020B0609020204030204" pitchFamily="49" charset="0"/>
              </a:rPr>
              <a:t>i</a:t>
            </a:r>
            <a:r>
              <a:rPr lang="en-US" sz="1400">
                <a:solidFill>
                  <a:srgbClr val="000000"/>
                </a:solidFill>
                <a:latin typeface="Consolas" panose="020B0609020204030204" pitchFamily="49" charset="0"/>
              </a:rPr>
              <a:t>][j];</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  }</a:t>
            </a:r>
          </a:p>
          <a:p>
            <a:pPr>
              <a:spcBef>
                <a:spcPts val="0"/>
              </a:spcBef>
              <a:buClr>
                <a:srgbClr val="008000"/>
              </a:buClr>
              <a:buSzPct val="100000"/>
              <a:buFont typeface="+mj-lt"/>
              <a:buAutoNum type="arabicPeriod" startAt="4"/>
            </a:pPr>
            <a:r>
              <a:rPr lang="en-US" sz="1400">
                <a:solidFill>
                  <a:srgbClr val="0000FF"/>
                </a:solidFill>
                <a:latin typeface="Consolas" panose="020B0609020204030204" pitchFamily="49" charset="0"/>
              </a:rPr>
              <a:t>  return</a:t>
            </a:r>
            <a:r>
              <a:rPr lang="en-US" sz="1400">
                <a:solidFill>
                  <a:srgbClr val="000000"/>
                </a:solidFill>
                <a:latin typeface="Consolas" panose="020B0609020204030204" pitchFamily="49" charset="0"/>
              </a:rPr>
              <a:t> max;</a:t>
            </a:r>
          </a:p>
          <a:p>
            <a:pPr>
              <a:spcBef>
                <a:spcPts val="0"/>
              </a:spcBef>
              <a:buClr>
                <a:srgbClr val="008000"/>
              </a:buClr>
              <a:buSzPct val="100000"/>
              <a:buFont typeface="+mj-lt"/>
              <a:buAutoNum type="arabicPeriod" startAt="4"/>
            </a:pPr>
            <a:r>
              <a:rPr lang="en-US" sz="1400">
                <a:solidFill>
                  <a:srgbClr val="000000"/>
                </a:solidFill>
                <a:latin typeface="Consolas" panose="020B0609020204030204" pitchFamily="49" charset="0"/>
              </a:rPr>
              <a:t>}</a:t>
            </a:r>
          </a:p>
        </p:txBody>
      </p:sp>
      <p:sp>
        <p:nvSpPr>
          <p:cNvPr id="7" name="Content Placeholder 2"/>
          <p:cNvSpPr txBox="1">
            <a:spLocks/>
          </p:cNvSpPr>
          <p:nvPr/>
        </p:nvSpPr>
        <p:spPr>
          <a:xfrm>
            <a:off x="392554" y="3200400"/>
            <a:ext cx="7075046" cy="350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gn="just" fontAlgn="auto"/>
            <a:endParaRPr lang="en-US"/>
          </a:p>
        </p:txBody>
      </p:sp>
      <p:sp>
        <p:nvSpPr>
          <p:cNvPr id="35" name="Content Placeholder 2"/>
          <p:cNvSpPr txBox="1">
            <a:spLocks/>
          </p:cNvSpPr>
          <p:nvPr/>
        </p:nvSpPr>
        <p:spPr>
          <a:xfrm>
            <a:off x="394829" y="3581400"/>
            <a:ext cx="8358892" cy="3124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10000"/>
              </a:lnSpc>
              <a:spcBef>
                <a:spcPts val="0"/>
              </a:spcBef>
            </a:pPr>
            <a:r>
              <a:rPr lang="en-US" sz="1400"/>
              <a:t>Line 23 calls the function </a:t>
            </a:r>
            <a:r>
              <a:rPr lang="en-US" sz="1400" b="1" err="1">
                <a:solidFill>
                  <a:srgbClr val="000000"/>
                </a:solidFill>
                <a:latin typeface="Consolas" panose="020B0609020204030204" pitchFamily="49" charset="0"/>
              </a:rPr>
              <a:t>getMax</a:t>
            </a:r>
            <a:r>
              <a:rPr lang="en-US" sz="1400" b="1">
                <a:solidFill>
                  <a:srgbClr val="000000"/>
                </a:solidFill>
                <a:latin typeface="Consolas" panose="020B0609020204030204" pitchFamily="49" charset="0"/>
              </a:rPr>
              <a:t>(array, 2)</a:t>
            </a:r>
            <a:r>
              <a:rPr lang="en-US" sz="1400">
                <a:solidFill>
                  <a:srgbClr val="000000"/>
                </a:solidFill>
                <a:latin typeface="Consolas" panose="020B0609020204030204" pitchFamily="49" charset="0"/>
              </a:rPr>
              <a:t> </a:t>
            </a:r>
            <a:r>
              <a:rPr lang="en-US" sz="1400"/>
              <a:t>and passes to this function the two-dimensional array </a:t>
            </a:r>
            <a:r>
              <a:rPr lang="en-US" sz="1400" b="1" err="1">
                <a:solidFill>
                  <a:srgbClr val="000000"/>
                </a:solidFill>
                <a:latin typeface="Consolas" panose="020B0609020204030204" pitchFamily="49" charset="0"/>
              </a:rPr>
              <a:t>array</a:t>
            </a:r>
            <a:r>
              <a:rPr lang="en-US" sz="1400"/>
              <a:t>, and an integer R that represents the number of rows in this array.</a:t>
            </a:r>
          </a:p>
          <a:p>
            <a:pPr algn="just">
              <a:lnSpc>
                <a:spcPct val="110000"/>
              </a:lnSpc>
              <a:spcBef>
                <a:spcPts val="0"/>
              </a:spcBef>
            </a:pPr>
            <a:r>
              <a:rPr lang="en-US" sz="1400"/>
              <a:t>Line 4 defines the function header “</a:t>
            </a:r>
            <a:r>
              <a:rPr lang="en-US" sz="1400" b="1">
                <a:solidFill>
                  <a:srgbClr val="0000FF"/>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err="1">
                <a:solidFill>
                  <a:srgbClr val="000000"/>
                </a:solidFill>
                <a:latin typeface="Consolas" panose="020B0609020204030204" pitchFamily="49" charset="0"/>
              </a:rPr>
              <a:t>getMax</a:t>
            </a:r>
            <a:r>
              <a:rPr lang="en-US" sz="1400" b="1">
                <a:solidFill>
                  <a:srgbClr val="000000"/>
                </a:solidFill>
                <a:latin typeface="Consolas" panose="020B0609020204030204" pitchFamily="49" charset="0"/>
              </a:rPr>
              <a:t>(</a:t>
            </a:r>
            <a:r>
              <a:rPr lang="en-US" sz="1400" b="1">
                <a:solidFill>
                  <a:srgbClr val="0000FF"/>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err="1">
                <a:solidFill>
                  <a:srgbClr val="808080"/>
                </a:solidFill>
                <a:latin typeface="Consolas" panose="020B0609020204030204" pitchFamily="49" charset="0"/>
              </a:rPr>
              <a:t>arr</a:t>
            </a:r>
            <a:r>
              <a:rPr lang="en-US" sz="1400" b="1">
                <a:solidFill>
                  <a:srgbClr val="000000"/>
                </a:solidFill>
                <a:latin typeface="Consolas" panose="020B0609020204030204" pitchFamily="49" charset="0"/>
              </a:rPr>
              <a:t>[][C], </a:t>
            </a:r>
            <a:r>
              <a:rPr lang="en-US" sz="1400" b="1">
                <a:solidFill>
                  <a:srgbClr val="0000FF"/>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808080"/>
                </a:solidFill>
                <a:latin typeface="Consolas" panose="020B0609020204030204" pitchFamily="49" charset="0"/>
              </a:rPr>
              <a:t>R</a:t>
            </a:r>
            <a:r>
              <a:rPr lang="en-US" sz="1400" b="1">
                <a:solidFill>
                  <a:srgbClr val="000000"/>
                </a:solidFill>
                <a:latin typeface="Consolas" panose="020B0609020204030204" pitchFamily="49" charset="0"/>
              </a:rPr>
              <a:t>)</a:t>
            </a:r>
            <a:r>
              <a:rPr lang="en-US" sz="1400"/>
              <a:t>”. The first parameter of this function is array “</a:t>
            </a:r>
            <a:r>
              <a:rPr lang="en-US" sz="1400" b="1">
                <a:solidFill>
                  <a:srgbClr val="0000FF"/>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err="1">
                <a:solidFill>
                  <a:srgbClr val="808080"/>
                </a:solidFill>
                <a:latin typeface="Consolas" panose="020B0609020204030204" pitchFamily="49" charset="0"/>
              </a:rPr>
              <a:t>arr</a:t>
            </a:r>
            <a:r>
              <a:rPr lang="en-US" sz="1400" b="1">
                <a:solidFill>
                  <a:srgbClr val="000000"/>
                </a:solidFill>
                <a:latin typeface="Consolas" panose="020B0609020204030204" pitchFamily="49" charset="0"/>
              </a:rPr>
              <a:t>[][C]</a:t>
            </a:r>
            <a:r>
              <a:rPr lang="en-US" sz="1400"/>
              <a:t>”.</a:t>
            </a:r>
          </a:p>
          <a:p>
            <a:pPr lvl="1" algn="just">
              <a:lnSpc>
                <a:spcPct val="110000"/>
              </a:lnSpc>
              <a:spcBef>
                <a:spcPts val="0"/>
              </a:spcBef>
            </a:pPr>
            <a:r>
              <a:rPr lang="en-US" sz="1400"/>
              <a:t>The first box bracket that represents the size of the rows of the array </a:t>
            </a:r>
            <a:r>
              <a:rPr lang="en-US" sz="1400" b="1" err="1">
                <a:solidFill>
                  <a:srgbClr val="808080"/>
                </a:solidFill>
                <a:latin typeface="Consolas" panose="020B0609020204030204" pitchFamily="49" charset="0"/>
              </a:rPr>
              <a:t>arr</a:t>
            </a:r>
            <a:r>
              <a:rPr lang="en-US" sz="1400">
                <a:solidFill>
                  <a:srgbClr val="808080"/>
                </a:solidFill>
                <a:latin typeface="Consolas" panose="020B0609020204030204" pitchFamily="49" charset="0"/>
              </a:rPr>
              <a:t> </a:t>
            </a:r>
            <a:r>
              <a:rPr lang="en-US" sz="1400"/>
              <a:t>is empty. It is unknown to the function and should be passed separately through the second parameter “</a:t>
            </a:r>
            <a:r>
              <a:rPr lang="en-US" sz="1400" b="1">
                <a:solidFill>
                  <a:srgbClr val="0000FF"/>
                </a:solidFill>
                <a:latin typeface="Consolas" panose="020B0609020204030204" pitchFamily="49" charset="0"/>
              </a:rPr>
              <a:t>int</a:t>
            </a:r>
            <a:r>
              <a:rPr lang="en-US" sz="1400" b="1">
                <a:solidFill>
                  <a:srgbClr val="000000"/>
                </a:solidFill>
                <a:latin typeface="Consolas" panose="020B0609020204030204" pitchFamily="49" charset="0"/>
              </a:rPr>
              <a:t> </a:t>
            </a:r>
            <a:r>
              <a:rPr lang="en-US" sz="1400" b="1">
                <a:solidFill>
                  <a:srgbClr val="808080"/>
                </a:solidFill>
                <a:latin typeface="Consolas" panose="020B0609020204030204" pitchFamily="49" charset="0"/>
              </a:rPr>
              <a:t>R</a:t>
            </a:r>
            <a:r>
              <a:rPr lang="en-US" sz="1400"/>
              <a:t>” of the function.</a:t>
            </a:r>
          </a:p>
          <a:p>
            <a:pPr lvl="1" algn="just">
              <a:lnSpc>
                <a:spcPct val="110000"/>
              </a:lnSpc>
              <a:spcBef>
                <a:spcPts val="0"/>
              </a:spcBef>
            </a:pPr>
            <a:r>
              <a:rPr lang="en-US" sz="1400"/>
              <a:t>The second box bracket that represents the size of columns of the array </a:t>
            </a:r>
            <a:r>
              <a:rPr lang="en-US" sz="1400" b="1" err="1">
                <a:solidFill>
                  <a:srgbClr val="808080"/>
                </a:solidFill>
                <a:latin typeface="Consolas" panose="020B0609020204030204" pitchFamily="49" charset="0"/>
              </a:rPr>
              <a:t>arr</a:t>
            </a:r>
            <a:r>
              <a:rPr lang="en-US" sz="1400" b="1">
                <a:solidFill>
                  <a:srgbClr val="808080"/>
                </a:solidFill>
                <a:latin typeface="Consolas" panose="020B0609020204030204" pitchFamily="49" charset="0"/>
              </a:rPr>
              <a:t> </a:t>
            </a:r>
            <a:r>
              <a:rPr lang="en-US" sz="1400"/>
              <a:t>is the global constant </a:t>
            </a:r>
            <a:r>
              <a:rPr lang="en-US" sz="1400" b="1">
                <a:solidFill>
                  <a:srgbClr val="000000"/>
                </a:solidFill>
                <a:latin typeface="Consolas" panose="020B0609020204030204" pitchFamily="49" charset="0"/>
              </a:rPr>
              <a:t>C</a:t>
            </a:r>
            <a:r>
              <a:rPr lang="en-US" sz="1400"/>
              <a:t>. In C++, the two-dimensional array parameter in a function definition must include the size of columns.</a:t>
            </a:r>
          </a:p>
          <a:p>
            <a:pPr algn="just">
              <a:lnSpc>
                <a:spcPct val="110000"/>
              </a:lnSpc>
              <a:spcBef>
                <a:spcPts val="0"/>
              </a:spcBef>
            </a:pPr>
            <a:r>
              <a:rPr lang="en-US" sz="1400"/>
              <a:t>The two nested loops in lines 6 and 7 go through all the elements in the array </a:t>
            </a:r>
            <a:r>
              <a:rPr lang="en-US" sz="1400" b="1">
                <a:solidFill>
                  <a:srgbClr val="808080"/>
                </a:solidFill>
                <a:latin typeface="Consolas" panose="020B0609020204030204" pitchFamily="49" charset="0"/>
              </a:rPr>
              <a:t>arr</a:t>
            </a:r>
            <a:r>
              <a:rPr lang="en-US" sz="1400"/>
              <a:t>. These two nested loops search for the maximum value among a group of positive value, such that the minimum value must be zero. The initial value of the maximum </a:t>
            </a:r>
            <a:r>
              <a:rPr lang="en-US" sz="1400" b="1">
                <a:solidFill>
                  <a:srgbClr val="000000"/>
                </a:solidFill>
                <a:latin typeface="Consolas" panose="020B0609020204030204" pitchFamily="49" charset="0"/>
              </a:rPr>
              <a:t>max</a:t>
            </a:r>
            <a:r>
              <a:rPr lang="en-US" sz="1400">
                <a:solidFill>
                  <a:srgbClr val="000000"/>
                </a:solidFill>
                <a:latin typeface="Consolas" panose="020B0609020204030204" pitchFamily="49" charset="0"/>
              </a:rPr>
              <a:t> </a:t>
            </a:r>
            <a:r>
              <a:rPr lang="en-US" sz="1400"/>
              <a:t>is zero as defined in line 5.</a:t>
            </a:r>
          </a:p>
        </p:txBody>
      </p:sp>
      <p:pic>
        <p:nvPicPr>
          <p:cNvPr id="9" name="Picture 8">
            <a:extLst>
              <a:ext uri="{FF2B5EF4-FFF2-40B4-BE49-F238E27FC236}">
                <a16:creationId xmlns:a16="http://schemas.microsoft.com/office/drawing/2014/main" id="{6AB163FC-8A4F-421B-99F7-00F447D78CC5}"/>
              </a:ext>
            </a:extLst>
          </p:cNvPr>
          <p:cNvPicPr>
            <a:picLocks noChangeAspect="1"/>
          </p:cNvPicPr>
          <p:nvPr/>
        </p:nvPicPr>
        <p:blipFill>
          <a:blip r:embed="rId3"/>
          <a:stretch>
            <a:fillRect/>
          </a:stretch>
        </p:blipFill>
        <p:spPr>
          <a:xfrm>
            <a:off x="6934200" y="269857"/>
            <a:ext cx="2108956" cy="2209800"/>
          </a:xfrm>
          <a:prstGeom prst="rect">
            <a:avLst/>
          </a:prstGeom>
        </p:spPr>
      </p:pic>
      <p:sp>
        <p:nvSpPr>
          <p:cNvPr id="8" name="Slide Number Placeholder 3">
            <a:extLst>
              <a:ext uri="{FF2B5EF4-FFF2-40B4-BE49-F238E27FC236}">
                <a16:creationId xmlns:a16="http://schemas.microsoft.com/office/drawing/2014/main" id="{2646B171-57D2-4795-BA67-E94EE5B25AAD}"/>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90</a:t>
            </a:fld>
            <a:endParaRPr lang="en-US">
              <a:solidFill>
                <a:srgbClr val="000099"/>
              </a:solidFill>
            </a:endParaRPr>
          </a:p>
        </p:txBody>
      </p:sp>
      <p:sp>
        <p:nvSpPr>
          <p:cNvPr id="4" name="Rectangle: Rounded Corners 3">
            <a:extLst>
              <a:ext uri="{FF2B5EF4-FFF2-40B4-BE49-F238E27FC236}">
                <a16:creationId xmlns:a16="http://schemas.microsoft.com/office/drawing/2014/main" id="{DABFCF02-4944-4C23-8A87-E9A34E25DC61}"/>
              </a:ext>
            </a:extLst>
          </p:cNvPr>
          <p:cNvSpPr/>
          <p:nvPr/>
        </p:nvSpPr>
        <p:spPr>
          <a:xfrm>
            <a:off x="7527916" y="685800"/>
            <a:ext cx="473084" cy="457200"/>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AAB64F1-D963-41C4-830F-D76984A327F9}"/>
              </a:ext>
            </a:extLst>
          </p:cNvPr>
          <p:cNvSpPr/>
          <p:nvPr/>
        </p:nvSpPr>
        <p:spPr>
          <a:xfrm>
            <a:off x="7543800" y="1219200"/>
            <a:ext cx="473084" cy="457200"/>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29BD65D-EFB2-487D-A9D0-CEA62F4AAEFC}"/>
              </a:ext>
            </a:extLst>
          </p:cNvPr>
          <p:cNvSpPr/>
          <p:nvPr/>
        </p:nvSpPr>
        <p:spPr>
          <a:xfrm>
            <a:off x="7543800" y="1752600"/>
            <a:ext cx="473084" cy="457200"/>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1772298"/>
      </p:ext>
    </p:extLst>
  </p:cSld>
  <p:clrMapOvr>
    <a:masterClrMapping/>
  </p:clrMapOvr>
  <p:transition>
    <p:zoom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696201" cy="1320800"/>
          </a:xfrm>
        </p:spPr>
        <p:txBody>
          <a:bodyPr>
            <a:normAutofit/>
          </a:bodyPr>
          <a:lstStyle/>
          <a:p>
            <a:r>
              <a:rPr lang="en-US" dirty="0">
                <a:ea typeface="+mj-lt"/>
                <a:cs typeface="+mj-lt"/>
              </a:rPr>
              <a:t>Program 32 : Pass 2-Dim Array</a:t>
            </a:r>
            <a:endParaRPr lang="en-US" dirty="0"/>
          </a:p>
        </p:txBody>
      </p:sp>
      <p:sp>
        <p:nvSpPr>
          <p:cNvPr id="3" name="Content Placeholder 2"/>
          <p:cNvSpPr>
            <a:spLocks noGrp="1"/>
          </p:cNvSpPr>
          <p:nvPr>
            <p:ph idx="1"/>
          </p:nvPr>
        </p:nvSpPr>
        <p:spPr>
          <a:xfrm>
            <a:off x="685800" y="1524000"/>
            <a:ext cx="7507125" cy="5181600"/>
          </a:xfrm>
          <a:ln>
            <a:noFill/>
          </a:ln>
        </p:spPr>
        <p:txBody>
          <a:bodyPr>
            <a:noAutofit/>
          </a:bodyPr>
          <a:lstStyle/>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symmetric or not.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808080"/>
                </a:solidFill>
                <a:latin typeface="Consolas" panose="020B0609020204030204" pitchFamily="49" charset="0"/>
              </a:rPr>
              <a:t>#include</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&lt;</a:t>
            </a:r>
            <a:r>
              <a:rPr lang="en-US" sz="1400" dirty="0" err="1">
                <a:solidFill>
                  <a:srgbClr val="A31515"/>
                </a:solidFill>
                <a:latin typeface="Consolas" panose="020B0609020204030204" pitchFamily="49" charset="0"/>
              </a:rPr>
              <a:t>iostream</a:t>
            </a:r>
            <a:r>
              <a:rPr lang="en-US" sz="1400" dirty="0">
                <a:solidFill>
                  <a:srgbClr val="A31515"/>
                </a:solidFill>
                <a:latin typeface="Consolas" panose="020B0609020204030204" pitchFamily="49" charset="0"/>
              </a:rPr>
              <a:t>&gt;</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std</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err="1">
                <a:solidFill>
                  <a:srgbClr val="0000FF"/>
                </a:solidFill>
                <a:latin typeface="Consolas" panose="020B0609020204030204" pitchFamily="49" charset="0"/>
              </a:rPr>
              <a:t>const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cols = 3;</a:t>
            </a: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Returns true if mat[N][N] is symmetric, </a:t>
            </a:r>
          </a:p>
          <a:p>
            <a:pPr>
              <a:spcBef>
                <a:spcPts val="0"/>
              </a:spcBef>
              <a:buClr>
                <a:srgbClr val="008000"/>
              </a:buClr>
              <a:buSzPct val="100000"/>
              <a:buFont typeface="+mj-lt"/>
              <a:buAutoNum type="arabicPeriod"/>
            </a:pPr>
            <a:r>
              <a:rPr lang="en-US" sz="1400" dirty="0">
                <a:solidFill>
                  <a:srgbClr val="008000"/>
                </a:solidFill>
                <a:latin typeface="Consolas" panose="020B0609020204030204" pitchFamily="49" charset="0"/>
              </a:rPr>
              <a:t>// else false </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isSymmetric</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mat</a:t>
            </a:r>
            <a:r>
              <a:rPr lang="en-US" sz="1400" dirty="0">
                <a:solidFill>
                  <a:srgbClr val="000000"/>
                </a:solidFill>
                <a:latin typeface="Consolas" panose="020B0609020204030204" pitchFamily="49" charset="0"/>
              </a:rPr>
              <a:t>[][cols],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a:t>
            </a:r>
          </a:p>
          <a:p>
            <a:pPr>
              <a:spcBef>
                <a:spcPts val="0"/>
              </a:spcBef>
              <a:buClr>
                <a:srgbClr val="008000"/>
              </a:buClr>
              <a:buSzPct val="100000"/>
              <a:buFont typeface="+mj-lt"/>
              <a:buAutoNum type="arabicPeriod"/>
            </a:pPr>
            <a:r>
              <a:rPr lang="nn-NO" sz="1400" dirty="0">
                <a:solidFill>
                  <a:srgbClr val="0000FF"/>
                </a:solidFill>
                <a:latin typeface="Consolas" panose="020B0609020204030204" pitchFamily="49" charset="0"/>
              </a:rPr>
              <a:t>  for</a:t>
            </a:r>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int</a:t>
            </a:r>
            <a:r>
              <a:rPr lang="nn-NO" sz="1400" dirty="0">
                <a:solidFill>
                  <a:srgbClr val="000000"/>
                </a:solidFill>
                <a:latin typeface="Consolas" panose="020B0609020204030204" pitchFamily="49" charset="0"/>
              </a:rPr>
              <a:t> i = 0; i &lt; </a:t>
            </a:r>
            <a:r>
              <a:rPr lang="nn-NO" sz="1400" dirty="0">
                <a:solidFill>
                  <a:srgbClr val="808080"/>
                </a:solidFill>
                <a:latin typeface="Consolas" panose="020B0609020204030204" pitchFamily="49" charset="0"/>
              </a:rPr>
              <a:t>N</a:t>
            </a:r>
            <a:r>
              <a:rPr lang="nn-NO" sz="1400" dirty="0">
                <a:solidFill>
                  <a:srgbClr val="000000"/>
                </a:solidFill>
                <a:latin typeface="Consolas" panose="020B0609020204030204" pitchFamily="49" charset="0"/>
              </a:rPr>
              <a:t>; i++)</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for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j = 0; j &lt;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a:t>
            </a:r>
            <a:r>
              <a:rPr lang="pl-PL" sz="1400" dirty="0">
                <a:solidFill>
                  <a:srgbClr val="0000FF"/>
                </a:solidFill>
                <a:latin typeface="Consolas" panose="020B0609020204030204" pitchFamily="49" charset="0"/>
              </a:rPr>
              <a:t>if</a:t>
            </a:r>
            <a:r>
              <a:rPr lang="pl-PL" sz="1400" dirty="0">
                <a:solidFill>
                  <a:srgbClr val="000000"/>
                </a:solidFill>
                <a:latin typeface="Consolas" panose="020B0609020204030204" pitchFamily="49" charset="0"/>
              </a:rPr>
              <a:t> (</a:t>
            </a:r>
            <a:r>
              <a:rPr lang="pl-PL" sz="1400" dirty="0">
                <a:solidFill>
                  <a:srgbClr val="808080"/>
                </a:solidFill>
                <a:latin typeface="Consolas" panose="020B0609020204030204" pitchFamily="49" charset="0"/>
              </a:rPr>
              <a:t>mat</a:t>
            </a:r>
            <a:r>
              <a:rPr lang="pl-PL" sz="1400" dirty="0">
                <a:solidFill>
                  <a:srgbClr val="000000"/>
                </a:solidFill>
                <a:latin typeface="Consolas" panose="020B0609020204030204" pitchFamily="49" charset="0"/>
              </a:rPr>
              <a:t>[i][j] != </a:t>
            </a:r>
            <a:r>
              <a:rPr lang="pl-PL" sz="1400" dirty="0">
                <a:solidFill>
                  <a:srgbClr val="808080"/>
                </a:solidFill>
                <a:latin typeface="Consolas" panose="020B0609020204030204" pitchFamily="49" charset="0"/>
              </a:rPr>
              <a:t>mat</a:t>
            </a:r>
            <a:r>
              <a:rPr lang="pl-PL" sz="1400" dirty="0">
                <a:solidFill>
                  <a:srgbClr val="000000"/>
                </a:solidFill>
                <a:latin typeface="Consolas" panose="020B0609020204030204" pitchFamily="49" charset="0"/>
              </a:rPr>
              <a:t>[j][i])</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false</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 {</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int</a:t>
            </a:r>
            <a:r>
              <a:rPr lang="en-US" sz="1400" dirty="0">
                <a:solidFill>
                  <a:srgbClr val="000000"/>
                </a:solidFill>
                <a:latin typeface="Consolas" panose="020B0609020204030204" pitchFamily="49" charset="0"/>
              </a:rPr>
              <a:t> mat[][cols] = { { 1, 3, 5 },{ 3, 2, 4 }, { 5, 4, 1 } };</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 { 1, 3, 5 },{ 3, 2, 4 }, { 5, 4, 1 } }\n"</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isSymmetric</a:t>
            </a:r>
            <a:r>
              <a:rPr lang="en-US" sz="1400" dirty="0">
                <a:solidFill>
                  <a:srgbClr val="000000"/>
                </a:solidFill>
                <a:latin typeface="Consolas" panose="020B0609020204030204" pitchFamily="49" charset="0"/>
              </a:rPr>
              <a:t>(mat, 3))</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"This matrix is symmetric."</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else</a:t>
            </a:r>
            <a:endParaRPr lang="en-US" sz="1400" dirty="0">
              <a:solidFill>
                <a:srgbClr val="000000"/>
              </a:solidFill>
              <a:latin typeface="Consolas" panose="020B0609020204030204" pitchFamily="49" charset="0"/>
            </a:endParaRP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"This matrix is not symmetric."</a:t>
            </a:r>
            <a:r>
              <a:rPr lang="en-US" sz="1400" dirty="0">
                <a:solidFill>
                  <a:srgbClr val="000000"/>
                </a:solidFill>
                <a:latin typeface="Consolas" panose="020B0609020204030204" pitchFamily="49" charset="0"/>
              </a:rPr>
              <a:t>;</a:t>
            </a:r>
          </a:p>
          <a:p>
            <a:pPr>
              <a:spcBef>
                <a:spcPts val="0"/>
              </a:spcBef>
              <a:buClr>
                <a:srgbClr val="008000"/>
              </a:buClr>
              <a:buSzPct val="100000"/>
              <a:buFont typeface="+mj-lt"/>
              <a:buAutoNum type="arabicPeriod"/>
            </a:pPr>
            <a:r>
              <a:rPr lang="en-US" sz="1400" dirty="0">
                <a:solidFill>
                  <a:srgbClr val="0000FF"/>
                </a:solidFill>
                <a:latin typeface="Consolas" panose="020B0609020204030204" pitchFamily="49" charset="0"/>
              </a:rPr>
              <a:t>  return</a:t>
            </a:r>
            <a:r>
              <a:rPr lang="en-US" sz="1400" dirty="0">
                <a:solidFill>
                  <a:srgbClr val="000000"/>
                </a:solidFill>
                <a:latin typeface="Consolas" panose="020B0609020204030204" pitchFamily="49" charset="0"/>
              </a:rPr>
              <a:t> 0;</a:t>
            </a:r>
          </a:p>
          <a:p>
            <a:pPr>
              <a:spcBef>
                <a:spcPts val="0"/>
              </a:spcBef>
              <a:buClr>
                <a:srgbClr val="008000"/>
              </a:buClr>
              <a:buSzPct val="100000"/>
              <a:buFont typeface="+mj-lt"/>
              <a:buAutoNum type="arabicPeriod"/>
            </a:pPr>
            <a:r>
              <a:rPr lang="en-US" sz="1400" dirty="0">
                <a:solidFill>
                  <a:srgbClr val="000000"/>
                </a:solidFill>
                <a:latin typeface="Consolas" panose="020B0609020204030204" pitchFamily="49"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4A4321-EB0A-4825-AC23-52D6E2A37880}"/>
                  </a:ext>
                </a:extLst>
              </p:cNvPr>
              <p:cNvSpPr txBox="1"/>
              <p:nvPr/>
            </p:nvSpPr>
            <p:spPr>
              <a:xfrm>
                <a:off x="7461163" y="5361633"/>
                <a:ext cx="1463523" cy="10764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r>
                                  <a:rPr lang="en-US">
                                    <a:latin typeface="Cambria Math" panose="02040503050406030204" pitchFamily="18" charset="0"/>
                                  </a:rPr>
                                  <m:t>1</m:t>
                                </m:r>
                              </m:e>
                              <m:e>
                                <m:r>
                                  <a:rPr lang="en-US" i="0">
                                    <a:latin typeface="Cambria Math" panose="02040503050406030204" pitchFamily="18" charset="0"/>
                                  </a:rPr>
                                  <m:t>3</m:t>
                                </m:r>
                              </m:e>
                              <m:e>
                                <m:r>
                                  <a:rPr lang="en-US" i="0">
                                    <a:latin typeface="Cambria Math" panose="02040503050406030204" pitchFamily="18" charset="0"/>
                                  </a:rPr>
                                  <m:t>5</m:t>
                                </m:r>
                              </m:e>
                            </m:mr>
                            <m:mr>
                              <m:e>
                                <m:r>
                                  <a:rPr lang="en-US" i="0">
                                    <a:latin typeface="Cambria Math" panose="02040503050406030204" pitchFamily="18" charset="0"/>
                                  </a:rPr>
                                  <m:t>3</m:t>
                                </m:r>
                              </m:e>
                              <m:e>
                                <m:r>
                                  <a:rPr lang="en-US" i="0">
                                    <a:latin typeface="Cambria Math" panose="02040503050406030204" pitchFamily="18" charset="0"/>
                                  </a:rPr>
                                  <m:t>2</m:t>
                                </m:r>
                              </m:e>
                              <m:e>
                                <m:r>
                                  <a:rPr lang="en-US" i="0">
                                    <a:latin typeface="Cambria Math" panose="02040503050406030204" pitchFamily="18" charset="0"/>
                                  </a:rPr>
                                  <m:t>4</m:t>
                                </m:r>
                              </m:e>
                            </m:mr>
                            <m:mr>
                              <m:e>
                                <m:r>
                                  <a:rPr lang="en-US" i="0">
                                    <a:latin typeface="Cambria Math" panose="02040503050406030204" pitchFamily="18" charset="0"/>
                                  </a:rPr>
                                  <m:t>5</m:t>
                                </m:r>
                              </m:e>
                              <m:e>
                                <m:r>
                                  <a:rPr lang="en-US" i="0">
                                    <a:latin typeface="Cambria Math" panose="02040503050406030204" pitchFamily="18" charset="0"/>
                                  </a:rPr>
                                  <m:t>4</m:t>
                                </m:r>
                              </m:e>
                              <m:e>
                                <m:r>
                                  <a:rPr lang="en-US" i="0">
                                    <a:latin typeface="Cambria Math" panose="02040503050406030204" pitchFamily="18" charset="0"/>
                                  </a:rPr>
                                  <m:t>1</m:t>
                                </m:r>
                              </m:e>
                            </m:mr>
                          </m:m>
                        </m:e>
                      </m:d>
                    </m:oMath>
                  </m:oMathPara>
                </a14:m>
                <a:endParaRPr lang="en-US"/>
              </a:p>
            </p:txBody>
          </p:sp>
        </mc:Choice>
        <mc:Fallback xmlns="">
          <p:sp>
            <p:nvSpPr>
              <p:cNvPr id="6" name="TextBox 5">
                <a:extLst>
                  <a:ext uri="{FF2B5EF4-FFF2-40B4-BE49-F238E27FC236}">
                    <a16:creationId xmlns:a16="http://schemas.microsoft.com/office/drawing/2014/main" id="{5B4A4321-EB0A-4825-AC23-52D6E2A37880}"/>
                  </a:ext>
                </a:extLst>
              </p:cNvPr>
              <p:cNvSpPr txBox="1">
                <a:spLocks noRot="1" noChangeAspect="1" noMove="1" noResize="1" noEditPoints="1" noAdjustHandles="1" noChangeArrowheads="1" noChangeShapeType="1" noTextEdit="1"/>
              </p:cNvSpPr>
              <p:nvPr/>
            </p:nvSpPr>
            <p:spPr>
              <a:xfrm>
                <a:off x="7461163" y="5361633"/>
                <a:ext cx="1463523" cy="1076449"/>
              </a:xfrm>
              <a:prstGeom prst="rect">
                <a:avLst/>
              </a:prstGeo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C7CEC2A-8840-4978-BB7B-ADA32E919DBF}"/>
              </a:ext>
            </a:extLst>
          </p:cNvPr>
          <p:cNvPicPr>
            <a:picLocks noChangeAspect="1"/>
          </p:cNvPicPr>
          <p:nvPr/>
        </p:nvPicPr>
        <p:blipFill>
          <a:blip r:embed="rId3"/>
          <a:stretch>
            <a:fillRect/>
          </a:stretch>
        </p:blipFill>
        <p:spPr>
          <a:xfrm>
            <a:off x="4996514" y="1500484"/>
            <a:ext cx="3914775" cy="628650"/>
          </a:xfrm>
          <a:prstGeom prst="rect">
            <a:avLst/>
          </a:prstGeom>
        </p:spPr>
      </p:pic>
      <p:pic>
        <p:nvPicPr>
          <p:cNvPr id="9" name="Picture 8" descr="Symmetric matrix">
            <a:extLst>
              <a:ext uri="{FF2B5EF4-FFF2-40B4-BE49-F238E27FC236}">
                <a16:creationId xmlns:a16="http://schemas.microsoft.com/office/drawing/2014/main" id="{2C5C954E-94A9-485B-A2AF-E56F68E63A3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826612" y="2477093"/>
            <a:ext cx="2082165" cy="1085850"/>
          </a:xfrm>
          <a:prstGeom prst="rect">
            <a:avLst/>
          </a:prstGeom>
          <a:noFill/>
          <a:ln>
            <a:noFill/>
          </a:ln>
        </p:spPr>
      </p:pic>
      <p:sp>
        <p:nvSpPr>
          <p:cNvPr id="8" name="Slide Number Placeholder 3">
            <a:extLst>
              <a:ext uri="{FF2B5EF4-FFF2-40B4-BE49-F238E27FC236}">
                <a16:creationId xmlns:a16="http://schemas.microsoft.com/office/drawing/2014/main" id="{66931970-7CE3-450D-9E5D-A4FD47CD91A7}"/>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91</a:t>
            </a:fld>
            <a:endParaRPr lang="en-US">
              <a:solidFill>
                <a:srgbClr val="000099"/>
              </a:solidFill>
            </a:endParaRPr>
          </a:p>
        </p:txBody>
      </p:sp>
    </p:spTree>
    <p:extLst>
      <p:ext uri="{BB962C8B-B14F-4D97-AF65-F5344CB8AC3E}">
        <p14:creationId xmlns:p14="http://schemas.microsoft.com/office/powerpoint/2010/main" val="1702037057"/>
      </p:ext>
    </p:extLst>
  </p:cSld>
  <p:clrMapOvr>
    <a:masterClrMapping/>
  </p:clrMapOvr>
  <p:transition>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DBA1-53F4-484B-9F0D-9735C500A71D}"/>
              </a:ext>
            </a:extLst>
          </p:cNvPr>
          <p:cNvSpPr>
            <a:spLocks noGrp="1"/>
          </p:cNvSpPr>
          <p:nvPr>
            <p:ph type="title"/>
          </p:nvPr>
        </p:nvSpPr>
        <p:spPr>
          <a:xfrm>
            <a:off x="609599" y="609600"/>
            <a:ext cx="8001000" cy="1320800"/>
          </a:xfrm>
        </p:spPr>
        <p:txBody>
          <a:bodyPr/>
          <a:lstStyle/>
          <a:p>
            <a:r>
              <a:rPr lang="en-US"/>
              <a:t>Sample Problem: to be solved by the students for training.</a:t>
            </a:r>
          </a:p>
        </p:txBody>
      </p:sp>
      <p:sp>
        <p:nvSpPr>
          <p:cNvPr id="3" name="Content Placeholder 2">
            <a:extLst>
              <a:ext uri="{FF2B5EF4-FFF2-40B4-BE49-F238E27FC236}">
                <a16:creationId xmlns:a16="http://schemas.microsoft.com/office/drawing/2014/main" id="{30C28F2B-5670-4423-AE55-A813A2093E4F}"/>
              </a:ext>
            </a:extLst>
          </p:cNvPr>
          <p:cNvSpPr>
            <a:spLocks noGrp="1"/>
          </p:cNvSpPr>
          <p:nvPr>
            <p:ph idx="1"/>
          </p:nvPr>
        </p:nvSpPr>
        <p:spPr>
          <a:xfrm>
            <a:off x="609598" y="2160590"/>
            <a:ext cx="8001001" cy="4486016"/>
          </a:xfrm>
        </p:spPr>
        <p:txBody>
          <a:bodyPr>
            <a:normAutofit fontScale="92500" lnSpcReduction="20000"/>
          </a:bodyPr>
          <a:lstStyle/>
          <a:p>
            <a:pPr marL="400050" lvl="1">
              <a:lnSpc>
                <a:spcPct val="106000"/>
              </a:lnSpc>
              <a:spcBef>
                <a:spcPts val="0"/>
              </a:spcBef>
              <a:spcAft>
                <a:spcPts val="800"/>
              </a:spcAft>
            </a:pPr>
            <a:r>
              <a:rPr lang="en-US" b="1" u="sng" dirty="0">
                <a:effectLst/>
                <a:latin typeface="Times New Roman" panose="02020603050405020304" pitchFamily="18" charset="0"/>
                <a:ea typeface="Calibri" panose="020F0502020204030204" pitchFamily="34" charset="0"/>
                <a:cs typeface="Arial" panose="020B0604020202020204" pitchFamily="34" charset="0"/>
              </a:rPr>
              <a:t>Write a C++ program to get from the user the results of 10 students, then saves the results in a file: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5000"/>
              </a:lnSpc>
              <a:spcBef>
                <a:spcPts val="600"/>
              </a:spcBef>
              <a:spcAft>
                <a:spcPts val="0"/>
              </a:spcAft>
              <a:buFont typeface="+mj-lt"/>
              <a:buAutoNum type="arabicPeriod"/>
            </a:pPr>
            <a:r>
              <a:rPr lang="en-US" sz="1700" dirty="0">
                <a:effectLst/>
                <a:latin typeface="Times New Roman" panose="02020603050405020304" pitchFamily="18" charset="0"/>
                <a:ea typeface="Calibri" panose="020F0502020204030204" pitchFamily="34" charset="0"/>
                <a:cs typeface="Arial" panose="020B0604020202020204" pitchFamily="34" charset="0"/>
              </a:rPr>
              <a:t>Define in the “</a:t>
            </a:r>
            <a:r>
              <a:rPr lang="en-US" sz="1700" b="1" i="1" dirty="0">
                <a:effectLst/>
                <a:latin typeface="Times New Roman" panose="02020603050405020304" pitchFamily="18" charset="0"/>
                <a:ea typeface="Calibri" panose="020F0502020204030204" pitchFamily="34" charset="0"/>
                <a:cs typeface="Arial" panose="020B0604020202020204" pitchFamily="34" charset="0"/>
              </a:rPr>
              <a:t>main()</a:t>
            </a:r>
            <a:r>
              <a:rPr lang="en-US" sz="1700" dirty="0">
                <a:effectLst/>
                <a:latin typeface="Times New Roman" panose="02020603050405020304" pitchFamily="18" charset="0"/>
                <a:ea typeface="Calibri" panose="020F0502020204030204" pitchFamily="34" charset="0"/>
                <a:cs typeface="Arial" panose="020B0604020202020204" pitchFamily="34" charset="0"/>
              </a:rPr>
              <a:t>“ function two-dimensional array of name “</a:t>
            </a:r>
            <a:r>
              <a:rPr lang="en-US" sz="1700" b="1" dirty="0">
                <a:effectLst/>
                <a:latin typeface="Times New Roman" panose="02020603050405020304" pitchFamily="18" charset="0"/>
                <a:ea typeface="Calibri" panose="020F0502020204030204" pitchFamily="34" charset="0"/>
                <a:cs typeface="Arial" panose="020B0604020202020204" pitchFamily="34" charset="0"/>
              </a:rPr>
              <a:t>results</a:t>
            </a:r>
            <a:r>
              <a:rPr lang="en-US" sz="1700" dirty="0">
                <a:effectLst/>
                <a:latin typeface="Times New Roman" panose="02020603050405020304" pitchFamily="18" charset="0"/>
                <a:ea typeface="Calibri" panose="020F0502020204030204" pitchFamily="34" charset="0"/>
                <a:cs typeface="Arial" panose="020B0604020202020204" pitchFamily="34" charset="0"/>
              </a:rPr>
              <a:t>” of 2 columns and 10 rows, the first column in this array is for physics module and the second column is for math. [2 marks]</a:t>
            </a:r>
          </a:p>
          <a:p>
            <a:pPr marL="342900" marR="0" lvl="0" indent="-342900" algn="just">
              <a:lnSpc>
                <a:spcPct val="115000"/>
              </a:lnSpc>
              <a:spcBef>
                <a:spcPts val="600"/>
              </a:spcBef>
              <a:spcAft>
                <a:spcPts val="0"/>
              </a:spcAft>
              <a:buFont typeface="+mj-lt"/>
              <a:buAutoNum type="arabicPeriod"/>
            </a:pPr>
            <a:r>
              <a:rPr lang="en-US" sz="1700" dirty="0">
                <a:effectLst/>
                <a:latin typeface="Times New Roman" panose="02020603050405020304" pitchFamily="18" charset="0"/>
                <a:ea typeface="Calibri" panose="020F0502020204030204" pitchFamily="34" charset="0"/>
                <a:cs typeface="Arial" panose="020B0604020202020204" pitchFamily="34" charset="0"/>
              </a:rPr>
              <a:t>In the “</a:t>
            </a:r>
            <a:r>
              <a:rPr lang="en-US" sz="1700" b="1" i="1" dirty="0">
                <a:effectLst/>
                <a:latin typeface="Times New Roman" panose="02020603050405020304" pitchFamily="18" charset="0"/>
                <a:ea typeface="Calibri" panose="020F0502020204030204" pitchFamily="34" charset="0"/>
                <a:cs typeface="Arial" panose="020B0604020202020204" pitchFamily="34" charset="0"/>
              </a:rPr>
              <a:t>main()</a:t>
            </a:r>
            <a:r>
              <a:rPr lang="en-US" sz="1700" dirty="0">
                <a:effectLst/>
                <a:latin typeface="Times New Roman" panose="02020603050405020304" pitchFamily="18" charset="0"/>
                <a:ea typeface="Calibri" panose="020F0502020204030204" pitchFamily="34" charset="0"/>
                <a:cs typeface="Arial" panose="020B0604020202020204" pitchFamily="34" charset="0"/>
              </a:rPr>
              <a:t>“ function, get from the user the values of the “</a:t>
            </a:r>
            <a:r>
              <a:rPr lang="en-US" sz="1700" b="1" dirty="0">
                <a:effectLst/>
                <a:latin typeface="Times New Roman" panose="02020603050405020304" pitchFamily="18" charset="0"/>
                <a:ea typeface="Calibri" panose="020F0502020204030204" pitchFamily="34" charset="0"/>
                <a:cs typeface="Arial" panose="020B0604020202020204" pitchFamily="34" charset="0"/>
              </a:rPr>
              <a:t>results</a:t>
            </a:r>
            <a:r>
              <a:rPr lang="en-US" sz="1700" dirty="0">
                <a:effectLst/>
                <a:latin typeface="Times New Roman" panose="02020603050405020304" pitchFamily="18" charset="0"/>
                <a:ea typeface="Calibri" panose="020F0502020204030204" pitchFamily="34" charset="0"/>
                <a:cs typeface="Arial" panose="020B0604020202020204" pitchFamily="34" charset="0"/>
              </a:rPr>
              <a:t>” array. Then call the function </a:t>
            </a:r>
            <a:r>
              <a:rPr lang="en-US" sz="1700" b="1" dirty="0">
                <a:effectLst/>
                <a:latin typeface="Times New Roman" panose="02020603050405020304" pitchFamily="18" charset="0"/>
                <a:ea typeface="Calibri" panose="020F0502020204030204" pitchFamily="34" charset="0"/>
                <a:cs typeface="Arial" panose="020B0604020202020204" pitchFamily="34" charset="0"/>
              </a:rPr>
              <a:t>passed(</a:t>
            </a:r>
            <a:r>
              <a:rPr lang="en-US" sz="1700" b="1" i="1" dirty="0">
                <a:effectLst/>
                <a:latin typeface="Times New Roman" panose="02020603050405020304" pitchFamily="18" charset="0"/>
                <a:ea typeface="Calibri" panose="020F0502020204030204" pitchFamily="34" charset="0"/>
                <a:cs typeface="Arial" panose="020B0604020202020204" pitchFamily="34" charset="0"/>
              </a:rPr>
              <a:t>results</a:t>
            </a:r>
            <a:r>
              <a:rPr lang="en-US" sz="1700" b="1" dirty="0">
                <a:effectLst/>
                <a:latin typeface="Times New Roman" panose="02020603050405020304" pitchFamily="18" charset="0"/>
                <a:ea typeface="Calibri" panose="020F0502020204030204" pitchFamily="34" charset="0"/>
                <a:cs typeface="Arial" panose="020B0604020202020204" pitchFamily="34" charset="0"/>
              </a:rPr>
              <a:t>) </a:t>
            </a:r>
            <a:r>
              <a:rPr lang="en-US" sz="1700" dirty="0">
                <a:effectLst/>
                <a:latin typeface="Times New Roman" panose="02020603050405020304" pitchFamily="18" charset="0"/>
                <a:ea typeface="Calibri" panose="020F0502020204030204" pitchFamily="34" charset="0"/>
                <a:cs typeface="Arial" panose="020B0604020202020204" pitchFamily="34" charset="0"/>
              </a:rPr>
              <a:t>to and print the returned value from this function. Then ask the user to enter a specific string variable “</a:t>
            </a:r>
            <a:r>
              <a:rPr lang="en-US" sz="1700" b="1" i="1" dirty="0">
                <a:effectLst/>
                <a:latin typeface="Times New Roman" panose="02020603050405020304" pitchFamily="18" charset="0"/>
                <a:ea typeface="Calibri" panose="020F0502020204030204" pitchFamily="34" charset="0"/>
                <a:cs typeface="Arial" panose="020B0604020202020204" pitchFamily="34" charset="0"/>
              </a:rPr>
              <a:t>name</a:t>
            </a:r>
            <a:r>
              <a:rPr lang="en-US" sz="1700" dirty="0">
                <a:effectLst/>
                <a:latin typeface="Times New Roman" panose="02020603050405020304" pitchFamily="18" charset="0"/>
                <a:ea typeface="Calibri" panose="020F0502020204030204" pitchFamily="34" charset="0"/>
                <a:cs typeface="Arial" panose="020B0604020202020204" pitchFamily="34" charset="0"/>
              </a:rPr>
              <a:t>” and call the function </a:t>
            </a:r>
            <a:r>
              <a:rPr lang="en-US" sz="1700" b="1" dirty="0" err="1">
                <a:effectLst/>
                <a:latin typeface="Times New Roman" panose="02020603050405020304" pitchFamily="18" charset="0"/>
                <a:ea typeface="Calibri" panose="020F0502020204030204" pitchFamily="34" charset="0"/>
                <a:cs typeface="Arial" panose="020B0604020202020204" pitchFamily="34" charset="0"/>
              </a:rPr>
              <a:t>saveResults</a:t>
            </a:r>
            <a:r>
              <a:rPr lang="en-US" sz="1700" b="1" dirty="0">
                <a:effectLst/>
                <a:latin typeface="Times New Roman" panose="02020603050405020304" pitchFamily="18" charset="0"/>
                <a:ea typeface="Calibri" panose="020F0502020204030204" pitchFamily="34" charset="0"/>
                <a:cs typeface="Arial" panose="020B0604020202020204" pitchFamily="34" charset="0"/>
              </a:rPr>
              <a:t>(</a:t>
            </a:r>
            <a:r>
              <a:rPr lang="en-US" sz="1700" b="1" i="1" dirty="0">
                <a:effectLst/>
                <a:latin typeface="Times New Roman" panose="02020603050405020304" pitchFamily="18" charset="0"/>
                <a:ea typeface="Calibri" panose="020F0502020204030204" pitchFamily="34" charset="0"/>
                <a:cs typeface="Arial" panose="020B0604020202020204" pitchFamily="34" charset="0"/>
              </a:rPr>
              <a:t>results, name</a:t>
            </a:r>
            <a:r>
              <a:rPr lang="en-US" sz="1700" b="1" dirty="0">
                <a:effectLst/>
                <a:latin typeface="Times New Roman" panose="02020603050405020304" pitchFamily="18" charset="0"/>
                <a:ea typeface="Calibri" panose="020F0502020204030204" pitchFamily="34" charset="0"/>
                <a:cs typeface="Arial" panose="020B0604020202020204" pitchFamily="34" charset="0"/>
              </a:rPr>
              <a:t>)</a:t>
            </a:r>
            <a:r>
              <a:rPr lang="en-US" sz="1700" dirty="0">
                <a:effectLst/>
                <a:latin typeface="Times New Roman" panose="02020603050405020304" pitchFamily="18" charset="0"/>
                <a:ea typeface="Calibri" panose="020F0502020204030204" pitchFamily="34" charset="0"/>
                <a:cs typeface="Arial" panose="020B0604020202020204" pitchFamily="34" charset="0"/>
              </a:rPr>
              <a:t>. [2 marks]</a:t>
            </a:r>
          </a:p>
          <a:p>
            <a:pPr marL="342900" marR="0" lvl="0" indent="-342900" algn="just">
              <a:lnSpc>
                <a:spcPct val="115000"/>
              </a:lnSpc>
              <a:spcBef>
                <a:spcPts val="600"/>
              </a:spcBef>
              <a:spcAft>
                <a:spcPts val="0"/>
              </a:spcAft>
              <a:buFont typeface="+mj-lt"/>
              <a:buAutoNum type="arabicPeriod"/>
            </a:pPr>
            <a:r>
              <a:rPr lang="en-US" sz="1700" dirty="0">
                <a:effectLst/>
                <a:latin typeface="Times New Roman" panose="02020603050405020304" pitchFamily="18" charset="0"/>
                <a:ea typeface="Calibri" panose="020F0502020204030204" pitchFamily="34" charset="0"/>
                <a:cs typeface="Arial" panose="020B0604020202020204" pitchFamily="34" charset="0"/>
              </a:rPr>
              <a:t>Pass the </a:t>
            </a:r>
            <a:r>
              <a:rPr lang="en-US" sz="1700" b="1" dirty="0">
                <a:effectLst/>
                <a:latin typeface="Times New Roman" panose="02020603050405020304" pitchFamily="18" charset="0"/>
                <a:ea typeface="Calibri" panose="020F0502020204030204" pitchFamily="34" charset="0"/>
                <a:cs typeface="Arial" panose="020B0604020202020204" pitchFamily="34" charset="0"/>
              </a:rPr>
              <a:t>results</a:t>
            </a:r>
            <a:r>
              <a:rPr lang="en-US" sz="1700" dirty="0">
                <a:effectLst/>
                <a:latin typeface="Times New Roman" panose="02020603050405020304" pitchFamily="18" charset="0"/>
                <a:ea typeface="Calibri" panose="020F0502020204030204" pitchFamily="34" charset="0"/>
                <a:cs typeface="Arial" panose="020B0604020202020204" pitchFamily="34" charset="0"/>
              </a:rPr>
              <a:t> array</a:t>
            </a:r>
            <a:r>
              <a:rPr lang="en-US" sz="1700" b="1" i="1" dirty="0">
                <a:effectLst/>
                <a:latin typeface="Times New Roman" panose="02020603050405020304" pitchFamily="18" charset="0"/>
                <a:ea typeface="Calibri" panose="020F0502020204030204" pitchFamily="34" charset="0"/>
                <a:cs typeface="Arial" panose="020B0604020202020204" pitchFamily="34" charset="0"/>
              </a:rPr>
              <a:t> </a:t>
            </a:r>
            <a:r>
              <a:rPr lang="en-US" sz="1700" dirty="0">
                <a:effectLst/>
                <a:latin typeface="Times New Roman" panose="02020603050405020304" pitchFamily="18" charset="0"/>
                <a:ea typeface="Calibri" panose="020F0502020204030204" pitchFamily="34" charset="0"/>
                <a:cs typeface="Arial" panose="020B0604020202020204" pitchFamily="34" charset="0"/>
              </a:rPr>
              <a:t>to a function </a:t>
            </a:r>
            <a:r>
              <a:rPr lang="en-US" sz="1700" b="1" dirty="0">
                <a:effectLst/>
                <a:latin typeface="Times New Roman" panose="02020603050405020304" pitchFamily="18" charset="0"/>
                <a:ea typeface="Calibri" panose="020F0502020204030204" pitchFamily="34" charset="0"/>
                <a:cs typeface="Arial" panose="020B0604020202020204" pitchFamily="34" charset="0"/>
              </a:rPr>
              <a:t>passed(</a:t>
            </a:r>
            <a:r>
              <a:rPr lang="en-US" sz="1700" b="1" i="1" dirty="0">
                <a:effectLst/>
                <a:latin typeface="Times New Roman" panose="02020603050405020304" pitchFamily="18" charset="0"/>
                <a:ea typeface="Calibri" panose="020F0502020204030204" pitchFamily="34" charset="0"/>
                <a:cs typeface="Arial" panose="020B0604020202020204" pitchFamily="34" charset="0"/>
              </a:rPr>
              <a:t>results</a:t>
            </a:r>
            <a:r>
              <a:rPr lang="en-US" sz="1700" b="1" dirty="0">
                <a:effectLst/>
                <a:latin typeface="Times New Roman" panose="02020603050405020304" pitchFamily="18" charset="0"/>
                <a:ea typeface="Calibri" panose="020F0502020204030204" pitchFamily="34" charset="0"/>
                <a:cs typeface="Arial" panose="020B0604020202020204" pitchFamily="34" charset="0"/>
              </a:rPr>
              <a:t>)</a:t>
            </a:r>
            <a:r>
              <a:rPr lang="en-US" sz="1700" dirty="0">
                <a:effectLst/>
                <a:latin typeface="Times New Roman" panose="02020603050405020304" pitchFamily="18" charset="0"/>
                <a:ea typeface="Calibri" panose="020F0502020204030204" pitchFamily="34" charset="0"/>
                <a:cs typeface="Arial" panose="020B0604020202020204" pitchFamily="34" charset="0"/>
              </a:rPr>
              <a:t>, this function includes one parameter which is the </a:t>
            </a:r>
            <a:r>
              <a:rPr lang="en-US" sz="1700" b="1" dirty="0">
                <a:effectLst/>
                <a:latin typeface="Times New Roman" panose="02020603050405020304" pitchFamily="18" charset="0"/>
                <a:ea typeface="Calibri" panose="020F0502020204030204" pitchFamily="34" charset="0"/>
                <a:cs typeface="Arial" panose="020B0604020202020204" pitchFamily="34" charset="0"/>
              </a:rPr>
              <a:t>results</a:t>
            </a:r>
            <a:r>
              <a:rPr lang="en-US" sz="1700" dirty="0">
                <a:effectLst/>
                <a:latin typeface="Times New Roman" panose="02020603050405020304" pitchFamily="18" charset="0"/>
                <a:ea typeface="Calibri" panose="020F0502020204030204" pitchFamily="34" charset="0"/>
                <a:cs typeface="Arial" panose="020B0604020202020204" pitchFamily="34" charset="0"/>
              </a:rPr>
              <a:t> array. This function counts the number of students who passed in the two modules, if the two values are greater than 40. his function has an integer return type, it returns the counted number of passed students. [3 marks]</a:t>
            </a:r>
          </a:p>
          <a:p>
            <a:pPr marL="342900" marR="0" lvl="0" indent="-342900" algn="just">
              <a:lnSpc>
                <a:spcPct val="115000"/>
              </a:lnSpc>
              <a:spcBef>
                <a:spcPts val="600"/>
              </a:spcBef>
              <a:spcAft>
                <a:spcPts val="1000"/>
              </a:spcAft>
              <a:buFont typeface="+mj-lt"/>
              <a:buAutoNum type="arabicPeriod"/>
            </a:pPr>
            <a:r>
              <a:rPr lang="en-US" sz="1700" dirty="0">
                <a:effectLst/>
                <a:latin typeface="Times New Roman" panose="02020603050405020304" pitchFamily="18" charset="0"/>
                <a:ea typeface="Calibri" panose="020F0502020204030204" pitchFamily="34" charset="0"/>
              </a:rPr>
              <a:t>Pass the </a:t>
            </a:r>
            <a:r>
              <a:rPr lang="en-US" sz="1700" b="1" dirty="0">
                <a:effectLst/>
                <a:latin typeface="Times New Roman" panose="02020603050405020304" pitchFamily="18" charset="0"/>
                <a:ea typeface="Calibri" panose="020F0502020204030204" pitchFamily="34" charset="0"/>
              </a:rPr>
              <a:t>results</a:t>
            </a:r>
            <a:r>
              <a:rPr lang="en-US" sz="1700" dirty="0">
                <a:effectLst/>
                <a:latin typeface="Times New Roman" panose="02020603050405020304" pitchFamily="18" charset="0"/>
                <a:ea typeface="Calibri" panose="020F0502020204030204" pitchFamily="34" charset="0"/>
              </a:rPr>
              <a:t> array</a:t>
            </a:r>
            <a:r>
              <a:rPr lang="en-US" sz="1700" b="1" i="1" dirty="0">
                <a:effectLst/>
                <a:latin typeface="Times New Roman" panose="02020603050405020304" pitchFamily="18" charset="0"/>
                <a:ea typeface="Calibri" panose="020F0502020204030204" pitchFamily="34" charset="0"/>
              </a:rPr>
              <a:t> </a:t>
            </a:r>
            <a:r>
              <a:rPr lang="en-US" sz="1700" dirty="0">
                <a:effectLst/>
                <a:latin typeface="Times New Roman" panose="02020603050405020304" pitchFamily="18" charset="0"/>
                <a:ea typeface="Calibri" panose="020F0502020204030204" pitchFamily="34" charset="0"/>
              </a:rPr>
              <a:t>to a function </a:t>
            </a:r>
            <a:r>
              <a:rPr lang="en-US" sz="1700" b="1" dirty="0" err="1">
                <a:effectLst/>
                <a:latin typeface="Times New Roman" panose="02020603050405020304" pitchFamily="18" charset="0"/>
                <a:ea typeface="Calibri" panose="020F0502020204030204" pitchFamily="34" charset="0"/>
              </a:rPr>
              <a:t>saveResults</a:t>
            </a:r>
            <a:r>
              <a:rPr lang="en-US" sz="1700" b="1" dirty="0">
                <a:effectLst/>
                <a:latin typeface="Times New Roman" panose="02020603050405020304" pitchFamily="18" charset="0"/>
                <a:ea typeface="Calibri" panose="020F0502020204030204" pitchFamily="34" charset="0"/>
              </a:rPr>
              <a:t>(</a:t>
            </a:r>
            <a:r>
              <a:rPr lang="en-US" sz="1700" b="1" i="1" dirty="0">
                <a:effectLst/>
                <a:latin typeface="Times New Roman" panose="02020603050405020304" pitchFamily="18" charset="0"/>
                <a:ea typeface="Calibri" panose="020F0502020204030204" pitchFamily="34" charset="0"/>
              </a:rPr>
              <a:t>results</a:t>
            </a:r>
            <a:r>
              <a:rPr lang="en-US" sz="1700" b="1" dirty="0">
                <a:effectLst/>
                <a:latin typeface="Times New Roman" panose="02020603050405020304" pitchFamily="18" charset="0"/>
                <a:ea typeface="Calibri" panose="020F0502020204030204" pitchFamily="34" charset="0"/>
              </a:rPr>
              <a:t>, </a:t>
            </a:r>
            <a:r>
              <a:rPr lang="en-US" sz="1700" b="1" i="1" dirty="0">
                <a:effectLst/>
                <a:latin typeface="Times New Roman" panose="02020603050405020304" pitchFamily="18" charset="0"/>
                <a:ea typeface="Calibri" panose="020F0502020204030204" pitchFamily="34" charset="0"/>
              </a:rPr>
              <a:t>name</a:t>
            </a:r>
            <a:r>
              <a:rPr lang="en-US" sz="1700" b="1" dirty="0">
                <a:effectLst/>
                <a:latin typeface="Times New Roman" panose="02020603050405020304" pitchFamily="18" charset="0"/>
                <a:ea typeface="Calibri" panose="020F0502020204030204" pitchFamily="34" charset="0"/>
              </a:rPr>
              <a:t>)</a:t>
            </a:r>
            <a:r>
              <a:rPr lang="en-US" sz="1700" dirty="0">
                <a:effectLst/>
                <a:latin typeface="Times New Roman" panose="02020603050405020304" pitchFamily="18" charset="0"/>
                <a:ea typeface="Calibri" panose="020F0502020204030204" pitchFamily="34" charset="0"/>
              </a:rPr>
              <a:t>, this function includes two parameter,  the </a:t>
            </a:r>
            <a:r>
              <a:rPr lang="en-US" sz="1700" b="1" i="1" dirty="0">
                <a:effectLst/>
                <a:latin typeface="Times New Roman" panose="02020603050405020304" pitchFamily="18" charset="0"/>
                <a:ea typeface="Calibri" panose="020F0502020204030204" pitchFamily="34" charset="0"/>
              </a:rPr>
              <a:t>results</a:t>
            </a:r>
            <a:r>
              <a:rPr lang="en-US" sz="1700" dirty="0">
                <a:effectLst/>
                <a:latin typeface="Times New Roman" panose="02020603050405020304" pitchFamily="18" charset="0"/>
                <a:ea typeface="Calibri" panose="020F0502020204030204" pitchFamily="34" charset="0"/>
              </a:rPr>
              <a:t> array and a string </a:t>
            </a:r>
            <a:r>
              <a:rPr lang="en-US" sz="1700" b="1" i="1" dirty="0">
                <a:effectLst/>
                <a:latin typeface="Times New Roman" panose="02020603050405020304" pitchFamily="18" charset="0"/>
                <a:ea typeface="Calibri" panose="020F0502020204030204" pitchFamily="34" charset="0"/>
              </a:rPr>
              <a:t>name</a:t>
            </a:r>
            <a:r>
              <a:rPr lang="en-US" sz="1700" dirty="0">
                <a:effectLst/>
                <a:latin typeface="Times New Roman" panose="02020603050405020304" pitchFamily="18" charset="0"/>
                <a:ea typeface="Calibri" panose="020F0502020204030204" pitchFamily="34" charset="0"/>
              </a:rPr>
              <a:t>. This function saves values in the </a:t>
            </a:r>
            <a:r>
              <a:rPr lang="en-US" sz="1700" b="1" i="1" dirty="0">
                <a:effectLst/>
                <a:latin typeface="Times New Roman" panose="02020603050405020304" pitchFamily="18" charset="0"/>
                <a:ea typeface="Calibri" panose="020F0502020204030204" pitchFamily="34" charset="0"/>
              </a:rPr>
              <a:t>results</a:t>
            </a:r>
            <a:r>
              <a:rPr lang="en-US" sz="1700" dirty="0">
                <a:effectLst/>
                <a:latin typeface="Times New Roman" panose="02020603050405020304" pitchFamily="18" charset="0"/>
                <a:ea typeface="Calibri" panose="020F0502020204030204" pitchFamily="34" charset="0"/>
              </a:rPr>
              <a:t> array in a text file, the name of this file is the string </a:t>
            </a:r>
            <a:r>
              <a:rPr lang="en-US" sz="1700" b="1" dirty="0">
                <a:effectLst/>
                <a:latin typeface="Times New Roman" panose="02020603050405020304" pitchFamily="18" charset="0"/>
                <a:ea typeface="Calibri" panose="020F0502020204030204" pitchFamily="34" charset="0"/>
              </a:rPr>
              <a:t>name</a:t>
            </a:r>
            <a:r>
              <a:rPr lang="en-US" sz="1700" dirty="0">
                <a:effectLst/>
                <a:latin typeface="Times New Roman" panose="02020603050405020304" pitchFamily="18" charset="0"/>
                <a:ea typeface="Calibri" panose="020F0502020204030204" pitchFamily="34" charset="0"/>
              </a:rPr>
              <a:t>. This function has no return type. [3 marks]</a:t>
            </a:r>
            <a:endParaRPr lang="en-US" sz="1700" dirty="0"/>
          </a:p>
        </p:txBody>
      </p:sp>
      <p:sp>
        <p:nvSpPr>
          <p:cNvPr id="4" name="Slide Number Placeholder 3">
            <a:extLst>
              <a:ext uri="{FF2B5EF4-FFF2-40B4-BE49-F238E27FC236}">
                <a16:creationId xmlns:a16="http://schemas.microsoft.com/office/drawing/2014/main" id="{A25197D8-3B05-4F3F-87E1-57878DF1A64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92</a:t>
            </a:fld>
            <a:endParaRPr lang="en-US">
              <a:solidFill>
                <a:srgbClr val="000099"/>
              </a:solidFill>
            </a:endParaRPr>
          </a:p>
        </p:txBody>
      </p:sp>
    </p:spTree>
    <p:extLst>
      <p:ext uri="{BB962C8B-B14F-4D97-AF65-F5344CB8AC3E}">
        <p14:creationId xmlns:p14="http://schemas.microsoft.com/office/powerpoint/2010/main" val="3244578014"/>
      </p:ext>
    </p:extLst>
  </p:cSld>
  <p:clrMapOvr>
    <a:masterClrMapping/>
  </p:clrMapOvr>
  <p:transition>
    <p:zoom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DBA1-53F4-484B-9F0D-9735C500A71D}"/>
              </a:ext>
            </a:extLst>
          </p:cNvPr>
          <p:cNvSpPr>
            <a:spLocks noGrp="1"/>
          </p:cNvSpPr>
          <p:nvPr>
            <p:ph type="title"/>
          </p:nvPr>
        </p:nvSpPr>
        <p:spPr>
          <a:xfrm>
            <a:off x="609599" y="609600"/>
            <a:ext cx="8001000" cy="1320800"/>
          </a:xfrm>
        </p:spPr>
        <p:txBody>
          <a:bodyPr/>
          <a:lstStyle/>
          <a:p>
            <a:r>
              <a:rPr lang="en-US"/>
              <a:t>Sample Problem: to be solved by the students for training.</a:t>
            </a:r>
          </a:p>
        </p:txBody>
      </p:sp>
      <p:sp>
        <p:nvSpPr>
          <p:cNvPr id="3" name="Content Placeholder 2">
            <a:extLst>
              <a:ext uri="{FF2B5EF4-FFF2-40B4-BE49-F238E27FC236}">
                <a16:creationId xmlns:a16="http://schemas.microsoft.com/office/drawing/2014/main" id="{30C28F2B-5670-4423-AE55-A813A2093E4F}"/>
              </a:ext>
            </a:extLst>
          </p:cNvPr>
          <p:cNvSpPr>
            <a:spLocks noGrp="1"/>
          </p:cNvSpPr>
          <p:nvPr>
            <p:ph idx="1"/>
          </p:nvPr>
        </p:nvSpPr>
        <p:spPr>
          <a:xfrm>
            <a:off x="609598" y="2160590"/>
            <a:ext cx="8001001" cy="4087810"/>
          </a:xfrm>
        </p:spPr>
        <p:txBody>
          <a:bodyPr>
            <a:normAutofit fontScale="92500"/>
          </a:bodyPr>
          <a:lstStyle/>
          <a:p>
            <a:pPr algn="just"/>
            <a:r>
              <a:rPr lang="en-US" b="1" u="sng"/>
              <a:t>Write a C++ program the get from a teacher the grades of a group of students to do some operations as follows:</a:t>
            </a:r>
          </a:p>
          <a:p>
            <a:pPr lvl="1" algn="just"/>
            <a:r>
              <a:rPr lang="en-US"/>
              <a:t>In the </a:t>
            </a:r>
            <a:r>
              <a:rPr lang="en-US" b="1" i="1">
                <a:effectLst>
                  <a:outerShdw blurRad="38100" dist="38100" dir="2700000" algn="tl">
                    <a:srgbClr val="000000">
                      <a:alpha val="43137"/>
                    </a:srgbClr>
                  </a:outerShdw>
                </a:effectLst>
              </a:rPr>
              <a:t>main()</a:t>
            </a:r>
            <a:r>
              <a:rPr lang="en-US"/>
              <a:t> function, get from the teacher the grades of 10 students for 5 subjects. Then save these grades in a two-dimensional array </a:t>
            </a:r>
            <a:r>
              <a:rPr lang="en-US" b="1" i="1">
                <a:effectLst>
                  <a:outerShdw blurRad="38100" dist="38100" dir="2700000" algn="tl">
                    <a:srgbClr val="000000">
                      <a:alpha val="43137"/>
                    </a:srgbClr>
                  </a:outerShdw>
                </a:effectLst>
              </a:rPr>
              <a:t>grades</a:t>
            </a:r>
            <a:r>
              <a:rPr lang="en-US"/>
              <a:t>.</a:t>
            </a:r>
          </a:p>
          <a:p>
            <a:pPr lvl="1" algn="just"/>
            <a:r>
              <a:rPr lang="en-US"/>
              <a:t>Pass the array </a:t>
            </a:r>
            <a:r>
              <a:rPr lang="en-US" b="1" i="1">
                <a:effectLst>
                  <a:outerShdw blurRad="38100" dist="38100" dir="2700000" algn="tl">
                    <a:srgbClr val="000000">
                      <a:alpha val="43137"/>
                    </a:srgbClr>
                  </a:outerShdw>
                </a:effectLst>
              </a:rPr>
              <a:t>grades </a:t>
            </a:r>
            <a:r>
              <a:rPr lang="en-US"/>
              <a:t>to a function </a:t>
            </a:r>
            <a:r>
              <a:rPr lang="en-US" b="1" err="1"/>
              <a:t>avgStudentGrade</a:t>
            </a:r>
            <a:r>
              <a:rPr lang="en-US" b="1"/>
              <a:t>()</a:t>
            </a:r>
            <a:r>
              <a:rPr lang="en-US"/>
              <a:t>, this function includes a parameter that represents the index of a students (from 0 to 9). This function will calculate and return the average grade of the five subjects for the passed index. </a:t>
            </a:r>
          </a:p>
          <a:p>
            <a:pPr lvl="1" algn="just"/>
            <a:r>
              <a:rPr lang="en-US"/>
              <a:t>Call the function </a:t>
            </a:r>
            <a:r>
              <a:rPr lang="en-US" b="1" err="1"/>
              <a:t>avgStudentGrade</a:t>
            </a:r>
            <a:r>
              <a:rPr lang="en-US" b="1"/>
              <a:t>() </a:t>
            </a:r>
            <a:r>
              <a:rPr lang="en-US"/>
              <a:t>from the </a:t>
            </a:r>
            <a:r>
              <a:rPr lang="en-US" b="1" i="1">
                <a:effectLst>
                  <a:outerShdw blurRad="38100" dist="38100" dir="2700000" algn="tl">
                    <a:srgbClr val="000000">
                      <a:alpha val="43137"/>
                    </a:srgbClr>
                  </a:outerShdw>
                </a:effectLst>
              </a:rPr>
              <a:t>main()</a:t>
            </a:r>
            <a:r>
              <a:rPr lang="en-US"/>
              <a:t> function to print the average grade of every student.</a:t>
            </a:r>
          </a:p>
          <a:p>
            <a:pPr lvl="1" algn="just"/>
            <a:r>
              <a:rPr lang="en-US"/>
              <a:t>Pass the array </a:t>
            </a:r>
            <a:r>
              <a:rPr lang="en-US" b="1" i="1">
                <a:effectLst>
                  <a:outerShdw blurRad="38100" dist="38100" dir="2700000" algn="tl">
                    <a:srgbClr val="000000">
                      <a:alpha val="43137"/>
                    </a:srgbClr>
                  </a:outerShdw>
                </a:effectLst>
              </a:rPr>
              <a:t>grades </a:t>
            </a:r>
            <a:r>
              <a:rPr lang="en-US"/>
              <a:t>to a function </a:t>
            </a:r>
            <a:r>
              <a:rPr lang="en-US" b="1" err="1"/>
              <a:t>avgSubjectGrade</a:t>
            </a:r>
            <a:r>
              <a:rPr lang="en-US" b="1"/>
              <a:t>()</a:t>
            </a:r>
            <a:r>
              <a:rPr lang="en-US"/>
              <a:t>, this function includes a parameter that represents the index of a subject (from 0 to 4). This function will calculate and return the average grade of the ten students for the passed index. </a:t>
            </a:r>
          </a:p>
          <a:p>
            <a:pPr lvl="1" algn="just"/>
            <a:r>
              <a:rPr lang="en-US"/>
              <a:t>Call the function </a:t>
            </a:r>
            <a:r>
              <a:rPr lang="en-US" b="1" err="1"/>
              <a:t>avgSubjectGrade</a:t>
            </a:r>
            <a:r>
              <a:rPr lang="en-US" b="1"/>
              <a:t>() </a:t>
            </a:r>
            <a:r>
              <a:rPr lang="en-US"/>
              <a:t>from the </a:t>
            </a:r>
            <a:r>
              <a:rPr lang="en-US" b="1" i="1">
                <a:effectLst>
                  <a:outerShdw blurRad="38100" dist="38100" dir="2700000" algn="tl">
                    <a:srgbClr val="000000">
                      <a:alpha val="43137"/>
                    </a:srgbClr>
                  </a:outerShdw>
                </a:effectLst>
              </a:rPr>
              <a:t>main()</a:t>
            </a:r>
            <a:r>
              <a:rPr lang="en-US"/>
              <a:t> function to print the average grade of every </a:t>
            </a:r>
            <a:r>
              <a:rPr lang="en-US" err="1"/>
              <a:t>subect</a:t>
            </a:r>
            <a:r>
              <a:rPr lang="en-US"/>
              <a:t>.</a:t>
            </a:r>
          </a:p>
          <a:p>
            <a:pPr lvl="1" algn="just"/>
            <a:endParaRPr lang="en-US"/>
          </a:p>
          <a:p>
            <a:pPr lvl="1" algn="just"/>
            <a:endParaRPr lang="en-US"/>
          </a:p>
        </p:txBody>
      </p:sp>
      <p:sp>
        <p:nvSpPr>
          <p:cNvPr id="4" name="Slide Number Placeholder 3">
            <a:extLst>
              <a:ext uri="{FF2B5EF4-FFF2-40B4-BE49-F238E27FC236}">
                <a16:creationId xmlns:a16="http://schemas.microsoft.com/office/drawing/2014/main" id="{A25197D8-3B05-4F3F-87E1-57878DF1A64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93</a:t>
            </a:fld>
            <a:endParaRPr lang="en-US">
              <a:solidFill>
                <a:srgbClr val="000099"/>
              </a:solidFill>
            </a:endParaRPr>
          </a:p>
        </p:txBody>
      </p:sp>
    </p:spTree>
    <p:extLst>
      <p:ext uri="{BB962C8B-B14F-4D97-AF65-F5344CB8AC3E}">
        <p14:creationId xmlns:p14="http://schemas.microsoft.com/office/powerpoint/2010/main" val="2944780106"/>
      </p:ext>
    </p:extLst>
  </p:cSld>
  <p:clrMapOvr>
    <a:masterClrMapping/>
  </p:clrMapOvr>
  <p:transition>
    <p:zoom dir="in"/>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76200" y="1752600"/>
            <a:ext cx="3962400" cy="4924297"/>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&lt;string&gt;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fstream</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&gt;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string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probFile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"example.txt";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const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numOfStr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6;</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string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ArrOrder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numOfStr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ofstream</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yofile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probFile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yofile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"none,\</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tfirst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tsecond</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yofile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"third,\</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tfourth</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tfifth</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ifstream</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myfile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probFile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numOfStr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myfile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&gt;&gt;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ArrOrder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myfile.close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//Printing the output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numOfStr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ArrOrder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none, first, second, third, fourth, fifth</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err="1">
                <a:latin typeface="Times New Roman" panose="02020603050405020304" pitchFamily="18" charset="0"/>
                <a:ea typeface="Calibri" panose="020F0502020204030204" pitchFamily="34" charset="0"/>
                <a:cs typeface="Times New Roman" panose="02020603050405020304" pitchFamily="18" charset="0"/>
              </a:rPr>
              <a:t>none,first,second,third,fourth,fifth</a:t>
            </a: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nothing is printed</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none,\</a:t>
            </a:r>
            <a:r>
              <a:rPr lang="en-US" sz="1200" err="1">
                <a:latin typeface="Times New Roman" panose="02020603050405020304" pitchFamily="18" charset="0"/>
                <a:ea typeface="Calibri" panose="020F0502020204030204" pitchFamily="34" charset="0"/>
                <a:cs typeface="Times New Roman" panose="02020603050405020304" pitchFamily="18" charset="0"/>
              </a:rPr>
              <a:t>tfirst</a:t>
            </a:r>
            <a:r>
              <a:rPr lang="en-US" sz="1200">
                <a:latin typeface="Times New Roman" panose="02020603050405020304" pitchFamily="18" charset="0"/>
                <a:ea typeface="Calibri" panose="020F0502020204030204" pitchFamily="34" charset="0"/>
                <a:cs typeface="Times New Roman" panose="02020603050405020304" pitchFamily="18" charset="0"/>
              </a:rPr>
              <a:t>,\</a:t>
            </a:r>
            <a:r>
              <a:rPr lang="en-US" sz="1200" err="1">
                <a:latin typeface="Times New Roman" panose="02020603050405020304" pitchFamily="18" charset="0"/>
                <a:ea typeface="Calibri" panose="020F0502020204030204" pitchFamily="34" charset="0"/>
                <a:cs typeface="Times New Roman" panose="02020603050405020304" pitchFamily="18" charset="0"/>
              </a:rPr>
              <a:t>tsecond</a:t>
            </a:r>
            <a:r>
              <a:rPr lang="en-US" sz="1200">
                <a:latin typeface="Times New Roman" panose="02020603050405020304" pitchFamily="18" charset="0"/>
                <a:ea typeface="Calibri" panose="020F0502020204030204" pitchFamily="34" charset="0"/>
                <a:cs typeface="Times New Roman" panose="02020603050405020304" pitchFamily="18" charset="0"/>
              </a:rPr>
              <a:t>,\</a:t>
            </a:r>
            <a:r>
              <a:rPr lang="en-US" sz="1200" err="1">
                <a:latin typeface="Times New Roman" panose="02020603050405020304" pitchFamily="18" charset="0"/>
                <a:ea typeface="Calibri" panose="020F0502020204030204" pitchFamily="34" charset="0"/>
                <a:cs typeface="Times New Roman" panose="02020603050405020304" pitchFamily="18" charset="0"/>
              </a:rPr>
              <a:t>tthird</a:t>
            </a:r>
            <a:r>
              <a:rPr lang="en-US" sz="1200">
                <a:latin typeface="Times New Roman" panose="02020603050405020304" pitchFamily="18" charset="0"/>
                <a:ea typeface="Calibri" panose="020F0502020204030204" pitchFamily="34" charset="0"/>
                <a:cs typeface="Times New Roman" panose="02020603050405020304" pitchFamily="18" charset="0"/>
              </a:rPr>
              <a:t>,\</a:t>
            </a:r>
            <a:r>
              <a:rPr lang="en-US" sz="1200" err="1">
                <a:latin typeface="Times New Roman" panose="02020603050405020304" pitchFamily="18" charset="0"/>
                <a:ea typeface="Calibri" panose="020F0502020204030204" pitchFamily="34" charset="0"/>
                <a:cs typeface="Times New Roman" panose="02020603050405020304" pitchFamily="18" charset="0"/>
              </a:rPr>
              <a:t>tfourth</a:t>
            </a:r>
            <a:r>
              <a:rPr lang="en-US" sz="1200">
                <a:latin typeface="Times New Roman" panose="02020603050405020304" pitchFamily="18" charset="0"/>
                <a:ea typeface="Calibri" panose="020F0502020204030204" pitchFamily="34" charset="0"/>
                <a:cs typeface="Times New Roman" panose="02020603050405020304" pitchFamily="18" charset="0"/>
              </a:rPr>
              <a:t>,\</a:t>
            </a:r>
            <a:r>
              <a:rPr lang="en-US" sz="1200" err="1">
                <a:latin typeface="Times New Roman" panose="02020603050405020304" pitchFamily="18" charset="0"/>
                <a:ea typeface="Calibri" panose="020F0502020204030204" pitchFamily="34" charset="0"/>
                <a:cs typeface="Times New Roman" panose="02020603050405020304" pitchFamily="18" charset="0"/>
              </a:rPr>
              <a:t>tfifth</a:t>
            </a: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Error in line 10</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267200" y="1752600"/>
            <a:ext cx="4717700" cy="3473130"/>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2"/>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int y = 2;</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int proc2(int d) { return (d + y++);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int proc1(int d) { return (d + ++y + proc2(d));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g = 1;</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proc1(g) + proc2(g);</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string name[4] = { "Egyptian", "British",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"Arabian", "American"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 &lt;&lt; name[2][2];</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13-a</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10-a</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11-E</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12-a</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14-a</a:t>
            </a:r>
          </a:p>
        </p:txBody>
      </p:sp>
      <p:sp>
        <p:nvSpPr>
          <p:cNvPr id="7" name="Slide Number Placeholder 3">
            <a:extLst>
              <a:ext uri="{FF2B5EF4-FFF2-40B4-BE49-F238E27FC236}">
                <a16:creationId xmlns:a16="http://schemas.microsoft.com/office/drawing/2014/main" id="{9E4E33F5-3AD3-4D1D-8620-3E038197BD91}"/>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94</a:t>
            </a:fld>
            <a:endParaRPr lang="en-US">
              <a:solidFill>
                <a:srgbClr val="000099"/>
              </a:solidFill>
            </a:endParaRPr>
          </a:p>
        </p:txBody>
      </p:sp>
    </p:spTree>
    <p:extLst>
      <p:ext uri="{BB962C8B-B14F-4D97-AF65-F5344CB8AC3E}">
        <p14:creationId xmlns:p14="http://schemas.microsoft.com/office/powerpoint/2010/main" val="239122029"/>
      </p:ext>
    </p:extLst>
  </p:cSld>
  <p:clrMapOvr>
    <a:masterClrMapping/>
  </p:clrMapOvr>
  <p:transition>
    <p:zoom dir="in"/>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228600" y="1752600"/>
            <a:ext cx="4184301" cy="4004045"/>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3"/>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const int a = 3, b = 3;</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int calc(int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[][b])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temp = 0;</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 a;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 (int j = 0; j &lt; b;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j++</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temp +=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[0][j];</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return temp;</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array[a][b] = { {1, 2, 3}, {2, 3, 4}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calc(array)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12</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18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15</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“Compile time Error in line 4”</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“Compile time Error in line 12”</a:t>
            </a:r>
          </a:p>
        </p:txBody>
      </p:sp>
      <p:sp>
        <p:nvSpPr>
          <p:cNvPr id="3" name="Rectangle 2"/>
          <p:cNvSpPr/>
          <p:nvPr/>
        </p:nvSpPr>
        <p:spPr>
          <a:xfrm>
            <a:off x="4412901" y="1752600"/>
            <a:ext cx="4724399" cy="4357988"/>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4"/>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const int a = 7;</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calc(int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g, int t)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t =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[g];</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[g] =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[g + 1];</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[g + 1] = 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array[a] = { 3, 4, 7, 1, 9, 1, 6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calc(array, 3, 2);</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calc(array, 5, 4);</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(a - 1);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&gt;= 0;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array[</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6 1 9 1 7 4 3</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6 1 9 7 1 3 4</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3 4 7 9 1 6 1</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3 4 7 1 9 1 6</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1 6 1 9 7 4 3</a:t>
            </a:r>
          </a:p>
        </p:txBody>
      </p:sp>
      <p:sp>
        <p:nvSpPr>
          <p:cNvPr id="6" name="Slide Number Placeholder 3">
            <a:extLst>
              <a:ext uri="{FF2B5EF4-FFF2-40B4-BE49-F238E27FC236}">
                <a16:creationId xmlns:a16="http://schemas.microsoft.com/office/drawing/2014/main" id="{64150198-7BD6-4C11-A0EF-502F486B8700}"/>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95</a:t>
            </a:fld>
            <a:endParaRPr lang="en-US">
              <a:solidFill>
                <a:srgbClr val="000099"/>
              </a:solidFill>
            </a:endParaRPr>
          </a:p>
        </p:txBody>
      </p:sp>
    </p:spTree>
    <p:extLst>
      <p:ext uri="{BB962C8B-B14F-4D97-AF65-F5344CB8AC3E}">
        <p14:creationId xmlns:p14="http://schemas.microsoft.com/office/powerpoint/2010/main" val="1816443279"/>
      </p:ext>
    </p:extLst>
  </p:cSld>
  <p:clrMapOvr>
    <a:masterClrMapping/>
  </p:clrMapOvr>
  <p:transition>
    <p:zoom dir="in"/>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228601" y="1752600"/>
            <a:ext cx="3810000" cy="4251805"/>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5"/>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string s = "Faster";</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char as[] = "Safer";</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1;</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if (as[</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s.at(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as[</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 &lt;&lt; as[++</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 at "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endl</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else</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"nothing";</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err="1">
                <a:latin typeface="Times New Roman" panose="02020603050405020304" pitchFamily="18" charset="0"/>
                <a:ea typeface="Calibri" panose="020F0502020204030204" pitchFamily="34" charset="0"/>
                <a:cs typeface="Times New Roman" panose="02020603050405020304" pitchFamily="18" charset="0"/>
              </a:rPr>
              <a:t>f,e</a:t>
            </a:r>
            <a:r>
              <a:rPr lang="en-US" sz="1200">
                <a:latin typeface="Times New Roman" panose="02020603050405020304" pitchFamily="18" charset="0"/>
                <a:ea typeface="Calibri" panose="020F0502020204030204" pitchFamily="34" charset="0"/>
                <a:cs typeface="Times New Roman" panose="02020603050405020304" pitchFamily="18" charset="0"/>
              </a:rPr>
              <a:t> at 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nothing</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err="1">
                <a:latin typeface="Times New Roman" panose="02020603050405020304" pitchFamily="18" charset="0"/>
                <a:ea typeface="Calibri" panose="020F0502020204030204" pitchFamily="34" charset="0"/>
                <a:cs typeface="Times New Roman" panose="02020603050405020304" pitchFamily="18" charset="0"/>
              </a:rPr>
              <a:t>s,t</a:t>
            </a:r>
            <a:r>
              <a:rPr lang="en-US" sz="1200">
                <a:latin typeface="Times New Roman" panose="02020603050405020304" pitchFamily="18" charset="0"/>
                <a:ea typeface="Calibri" panose="020F0502020204030204" pitchFamily="34" charset="0"/>
                <a:cs typeface="Times New Roman" panose="02020603050405020304" pitchFamily="18" charset="0"/>
              </a:rPr>
              <a:t> at 2</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“Compile time error in line 7”, can-not compare a string to an array.</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err="1">
                <a:latin typeface="Times New Roman" panose="02020603050405020304" pitchFamily="18" charset="0"/>
                <a:ea typeface="Calibri" panose="020F0502020204030204" pitchFamily="34" charset="0"/>
                <a:cs typeface="Times New Roman" panose="02020603050405020304" pitchFamily="18" charset="0"/>
              </a:rPr>
              <a:t>f,e</a:t>
            </a:r>
            <a:r>
              <a:rPr lang="en-US" sz="1200">
                <a:latin typeface="Times New Roman" panose="02020603050405020304" pitchFamily="18" charset="0"/>
                <a:ea typeface="Calibri" panose="020F0502020204030204" pitchFamily="34" charset="0"/>
                <a:cs typeface="Times New Roman" panose="02020603050405020304" pitchFamily="18" charset="0"/>
              </a:rPr>
              <a:t> at 2</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267201" y="1752600"/>
            <a:ext cx="4870100" cy="4039439"/>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6"/>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#include&lt;iostream&gt;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const int n = 3, y = 3;</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r = 0;</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[n][y] = { {9, 4, 2}, { 1, 9, 8}, { 3, 3, 3}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n - 1;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&gt;= 1;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 (int j = y - 1; j &gt;= 0; j--)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r +=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][j] % n;</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r;</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8</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Error in line 6, array size miss-matching</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[Nothing is Printed]</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Run time error</a:t>
            </a:r>
          </a:p>
          <a:p>
            <a:pPr marL="342900" marR="0" lvl="0" indent="-342900">
              <a:lnSpc>
                <a:spcPct val="115000"/>
              </a:lnSpc>
              <a:spcBef>
                <a:spcPts val="0"/>
              </a:spcBef>
              <a:spcAft>
                <a:spcPts val="0"/>
              </a:spcAft>
              <a:buFont typeface="Times New Roman" panose="02020603050405020304" pitchFamily="18" charset="0"/>
              <a:buAutoNum type="alphaLcParenR"/>
            </a:pPr>
            <a:endParaRPr lang="pt-BR"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64150198-7BD6-4C11-A0EF-502F486B8700}"/>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96</a:t>
            </a:fld>
            <a:endParaRPr lang="en-US">
              <a:solidFill>
                <a:srgbClr val="000099"/>
              </a:solidFill>
            </a:endParaRPr>
          </a:p>
        </p:txBody>
      </p:sp>
    </p:spTree>
    <p:extLst>
      <p:ext uri="{BB962C8B-B14F-4D97-AF65-F5344CB8AC3E}">
        <p14:creationId xmlns:p14="http://schemas.microsoft.com/office/powerpoint/2010/main" val="1477904353"/>
      </p:ext>
    </p:extLst>
  </p:cSld>
  <p:clrMapOvr>
    <a:masterClrMapping/>
  </p:clrMapOvr>
  <p:transition>
    <p:zoom dir="in"/>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228601" y="1752600"/>
            <a:ext cx="4038600" cy="4747325"/>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7"/>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#include&lt;iostream&gt;</a:t>
            </a:r>
          </a:p>
          <a:p>
            <a:pPr marL="74295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int rec(int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[][4], int s1)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if (s1 == 0)</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return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[s1][s1 % 3] + 2;</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else</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[s1 % 3][s1] += 3;</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rec(</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s1 - 1);</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data[5][4] = { { 1, 2, 3, 4 },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2, 3, 9, 8 },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1, 5, 15, 10 },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7, 7, 7, 7 }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rec(data, 2);</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5</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2</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3</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Error in the function call in line 11</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Error in the array definition in line 10</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267201" y="1752600"/>
            <a:ext cx="4870100" cy="3543919"/>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8"/>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#include&lt;iostream&gt;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 2, 2, 1 };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string name =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alye</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sizeof</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sizeof</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(name.at(0)) +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5</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15</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14</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13</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2</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endParaRPr lang="pt-BR"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64150198-7BD6-4C11-A0EF-502F486B8700}"/>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97</a:t>
            </a:fld>
            <a:endParaRPr lang="en-US">
              <a:solidFill>
                <a:srgbClr val="000099"/>
              </a:solidFill>
            </a:endParaRPr>
          </a:p>
        </p:txBody>
      </p:sp>
    </p:spTree>
    <p:extLst>
      <p:ext uri="{BB962C8B-B14F-4D97-AF65-F5344CB8AC3E}">
        <p14:creationId xmlns:p14="http://schemas.microsoft.com/office/powerpoint/2010/main" val="2531333495"/>
      </p:ext>
    </p:extLst>
  </p:cSld>
  <p:clrMapOvr>
    <a:masterClrMapping/>
  </p:clrMapOvr>
  <p:transition>
    <p:zoom dir="in"/>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
          <p:cNvSpPr>
            <a:spLocks noGrp="1"/>
          </p:cNvSpPr>
          <p:nvPr>
            <p:ph type="title"/>
          </p:nvPr>
        </p:nvSpPr>
        <p:spPr>
          <a:xfrm>
            <a:off x="609599" y="609600"/>
            <a:ext cx="6347713" cy="1320800"/>
          </a:xfrm>
        </p:spPr>
        <p:txBody>
          <a:bodyPr>
            <a:normAutofit/>
          </a:bodyPr>
          <a:lstStyle/>
          <a:p>
            <a:r>
              <a:rPr lang="en-US"/>
              <a:t>Sample MCQ for Programming So far :</a:t>
            </a:r>
          </a:p>
        </p:txBody>
      </p:sp>
      <p:sp>
        <p:nvSpPr>
          <p:cNvPr id="2" name="Rectangle 1"/>
          <p:cNvSpPr/>
          <p:nvPr/>
        </p:nvSpPr>
        <p:spPr>
          <a:xfrm>
            <a:off x="228601" y="1752600"/>
            <a:ext cx="4038600" cy="3720890"/>
          </a:xfrm>
          <a:prstGeom prst="rect">
            <a:avLst/>
          </a:prstGeom>
          <a:solidFill>
            <a:schemeClr val="bg1">
              <a:lumMod val="95000"/>
            </a:schemeClr>
          </a:solidFill>
        </p:spPr>
        <p:txBody>
          <a:bodyPr wrap="square">
            <a:spAutoFit/>
          </a:bodyPr>
          <a:lstStyle/>
          <a:p>
            <a:pPr marL="342900" lvl="0" indent="-342900">
              <a:lnSpc>
                <a:spcPct val="115000"/>
              </a:lnSpc>
              <a:spcBef>
                <a:spcPts val="0"/>
              </a:spcBef>
              <a:spcAft>
                <a:spcPts val="0"/>
              </a:spcAft>
              <a:buSzPts val="1200"/>
              <a:buFont typeface="+mj-lt"/>
              <a:buAutoNum type="arabicPeriod" startAt="9"/>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#include&lt;iostream&gt;</a:t>
            </a:r>
          </a:p>
          <a:p>
            <a:pPr marL="74295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bool r[5] = { true, false, true };</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for(int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 0;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 5;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r[</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i</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err="1">
                <a:latin typeface="Times New Roman" panose="02020603050405020304" pitchFamily="18" charset="0"/>
                <a:ea typeface="Calibri" panose="020F0502020204030204" pitchFamily="34" charset="0"/>
                <a:cs typeface="Times New Roman" panose="02020603050405020304" pitchFamily="18" charset="0"/>
              </a:rPr>
              <a:t>truefalsetrue</a:t>
            </a: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101</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10100</a:t>
            </a:r>
          </a:p>
          <a:p>
            <a:pPr marL="342900" marR="0" lvl="0" indent="-342900">
              <a:lnSpc>
                <a:spcPct val="115000"/>
              </a:lnSpc>
              <a:spcBef>
                <a:spcPts val="0"/>
              </a:spcBef>
              <a:spcAft>
                <a:spcPts val="0"/>
              </a:spcAft>
              <a:buFont typeface="Times New Roman" panose="02020603050405020304" pitchFamily="18" charset="0"/>
              <a:buAutoNum type="alphaLcParenR"/>
            </a:pPr>
            <a:r>
              <a:rPr lang="en-US" sz="1200" err="1">
                <a:latin typeface="Times New Roman" panose="02020603050405020304" pitchFamily="18" charset="0"/>
                <a:ea typeface="Calibri" panose="020F0502020204030204" pitchFamily="34" charset="0"/>
                <a:cs typeface="Times New Roman" panose="02020603050405020304" pitchFamily="18" charset="0"/>
              </a:rPr>
              <a:t>Truefalsetruefalsefalse</a:t>
            </a: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en-US" sz="1200">
                <a:latin typeface="Times New Roman" panose="02020603050405020304" pitchFamily="18" charset="0"/>
                <a:ea typeface="Calibri" panose="020F0502020204030204" pitchFamily="34" charset="0"/>
                <a:cs typeface="Times New Roman" panose="02020603050405020304" pitchFamily="18" charset="0"/>
              </a:rPr>
              <a:t>01011</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267201" y="1752600"/>
            <a:ext cx="4870100" cy="3543919"/>
          </a:xfrm>
          <a:prstGeom prst="rect">
            <a:avLst/>
          </a:prstGeom>
          <a:solidFill>
            <a:schemeClr val="bg1">
              <a:lumMod val="95000"/>
            </a:schemeClr>
          </a:solidFill>
        </p:spPr>
        <p:txBody>
          <a:bodyPr wrap="square">
            <a:spAutoFit/>
          </a:bodyPr>
          <a:lstStyle/>
          <a:p>
            <a:pPr marL="342900" marR="0" lvl="0" indent="-342900">
              <a:lnSpc>
                <a:spcPct val="115000"/>
              </a:lnSpc>
              <a:spcBef>
                <a:spcPts val="0"/>
              </a:spcBef>
              <a:spcAft>
                <a:spcPts val="0"/>
              </a:spcAft>
              <a:buSzPts val="1200"/>
              <a:buFont typeface="+mj-lt"/>
              <a:buAutoNum type="arabicPeriod" startAt="10"/>
            </a:pPr>
            <a:r>
              <a:rPr lang="en-US" sz="1200" b="1">
                <a:latin typeface="Times New Roman" panose="02020603050405020304" pitchFamily="18" charset="0"/>
                <a:ea typeface="Calibri" panose="020F0502020204030204" pitchFamily="34" charset="0"/>
                <a:cs typeface="Arial" panose="020B0604020202020204" pitchFamily="34" charset="0"/>
              </a:rPr>
              <a:t>What is the output of the following Program? </a:t>
            </a:r>
            <a:endParaRPr lang="en-US" sz="1100">
              <a:latin typeface="Calibri" panose="020F0502020204030204" pitchFamily="34"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#include &lt;iostream&gt;</a:t>
            </a:r>
          </a:p>
          <a:p>
            <a:pPr marL="74295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using namespace std;</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void main()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int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[4] = { 1, 2, 3, 4 };</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sizeof</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(int) * 2);</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cout</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 &lt;&lt; ", " &lt;&lt; (</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sizeof</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r>
              <a:rPr lang="en-US" sz="1000" err="1">
                <a:solidFill>
                  <a:srgbClr val="0000FF"/>
                </a:solidFill>
                <a:latin typeface="Consolas" panose="020B0609020204030204" pitchFamily="49" charset="0"/>
                <a:ea typeface="Calibri" panose="020F0502020204030204" pitchFamily="34" charset="0"/>
                <a:cs typeface="Arial" panose="020B0604020202020204" pitchFamily="34" charset="0"/>
              </a:rPr>
              <a:t>arr</a:t>
            </a: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r>
              <a:rPr lang="en-US" sz="1000">
                <a:solidFill>
                  <a:srgbClr val="0000FF"/>
                </a:solidFill>
                <a:latin typeface="Consolas" panose="020B0609020204030204" pitchFamily="49" charset="0"/>
                <a:ea typeface="Calibri" panose="020F0502020204030204" pitchFamily="34" charset="0"/>
                <a:cs typeface="Arial" panose="020B0604020202020204" pitchFamily="34" charset="0"/>
              </a:rPr>
              <a:t>}</a:t>
            </a: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742950" marR="0" lvl="1" indent="-285750">
              <a:lnSpc>
                <a:spcPct val="115000"/>
              </a:lnSpc>
              <a:spcBef>
                <a:spcPts val="0"/>
              </a:spcBef>
              <a:spcAft>
                <a:spcPts val="0"/>
              </a:spcAft>
              <a:buSzPts val="1000"/>
              <a:buFont typeface="+mj-lt"/>
              <a:buAutoNum type="arabicPeriod"/>
            </a:pPr>
            <a:endParaRPr lang="en-US" sz="1000">
              <a:solidFill>
                <a:srgbClr val="0000FF"/>
              </a:solidFill>
              <a:latin typeface="Consolas" panose="020B0609020204030204" pitchFamily="49" charset="0"/>
              <a:ea typeface="Calibri" panose="020F0502020204030204" pitchFamily="34" charset="0"/>
              <a:cs typeface="Arial" panose="020B0604020202020204" pitchFamily="34" charset="0"/>
            </a:endParaRP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16, 8</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8, 16</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8, 8</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16, 16</a:t>
            </a:r>
          </a:p>
          <a:p>
            <a:pPr marL="342900" marR="0" lvl="0" indent="-342900">
              <a:lnSpc>
                <a:spcPct val="115000"/>
              </a:lnSpc>
              <a:spcBef>
                <a:spcPts val="0"/>
              </a:spcBef>
              <a:spcAft>
                <a:spcPts val="0"/>
              </a:spcAft>
              <a:buFont typeface="Times New Roman" panose="02020603050405020304" pitchFamily="18" charset="0"/>
              <a:buAutoNum type="alphaLcParenR"/>
            </a:pPr>
            <a:r>
              <a:rPr lang="pt-BR" sz="1200">
                <a:latin typeface="Times New Roman" panose="02020603050405020304" pitchFamily="18" charset="0"/>
                <a:ea typeface="Calibri" panose="020F0502020204030204" pitchFamily="34" charset="0"/>
                <a:cs typeface="Times New Roman" panose="02020603050405020304" pitchFamily="18" charset="0"/>
              </a:rPr>
              <a:t>8, 4</a:t>
            </a:r>
          </a:p>
          <a:p>
            <a:pPr marL="342900" marR="0" lvl="0" indent="-342900">
              <a:lnSpc>
                <a:spcPct val="115000"/>
              </a:lnSpc>
              <a:spcBef>
                <a:spcPts val="0"/>
              </a:spcBef>
              <a:spcAft>
                <a:spcPts val="0"/>
              </a:spcAft>
              <a:buFont typeface="Times New Roman" panose="02020603050405020304" pitchFamily="18" charset="0"/>
              <a:buAutoNum type="alphaLcParenR"/>
            </a:pPr>
            <a:endParaRPr lang="en-US" sz="120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Times New Roman" panose="02020603050405020304" pitchFamily="18" charset="0"/>
              <a:buAutoNum type="alphaLcParenR"/>
            </a:pPr>
            <a:endParaRPr lang="pt-BR" sz="12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3">
            <a:extLst>
              <a:ext uri="{FF2B5EF4-FFF2-40B4-BE49-F238E27FC236}">
                <a16:creationId xmlns:a16="http://schemas.microsoft.com/office/drawing/2014/main" id="{64150198-7BD6-4C11-A0EF-502F486B8700}"/>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98</a:t>
            </a:fld>
            <a:endParaRPr lang="en-US">
              <a:solidFill>
                <a:srgbClr val="000099"/>
              </a:solidFill>
            </a:endParaRPr>
          </a:p>
        </p:txBody>
      </p:sp>
    </p:spTree>
    <p:extLst>
      <p:ext uri="{BB962C8B-B14F-4D97-AF65-F5344CB8AC3E}">
        <p14:creationId xmlns:p14="http://schemas.microsoft.com/office/powerpoint/2010/main" val="889367626"/>
      </p:ext>
    </p:extLst>
  </p:cSld>
  <p:clrMapOvr>
    <a:masterClrMapping/>
  </p:clrMapOvr>
  <p:transition>
    <p:zoom dir="in"/>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ubtitle 3"/>
          <p:cNvSpPr>
            <a:spLocks noGrp="1"/>
          </p:cNvSpPr>
          <p:nvPr>
            <p:ph type="subTitle" idx="1"/>
          </p:nvPr>
        </p:nvSpPr>
        <p:spPr>
          <a:xfrm>
            <a:off x="2818607" y="3634154"/>
            <a:ext cx="3212123" cy="685800"/>
          </a:xfrm>
        </p:spPr>
        <p:txBody>
          <a:bodyPr>
            <a:normAutofit fontScale="62500" lnSpcReduction="20000"/>
          </a:bodyPr>
          <a:lstStyle/>
          <a:p>
            <a:r>
              <a:rPr lang="en-US" sz="6600" b="1" dirty="0">
                <a:latin typeface="Bradley Hand ITC"/>
              </a:rPr>
              <a:t>Lecture 5</a:t>
            </a:r>
            <a:endParaRPr lang="en-US" sz="6600" b="1" dirty="0">
              <a:latin typeface="Bradley Hand ITC" pitchFamily="66" charset="0"/>
            </a:endParaRPr>
          </a:p>
        </p:txBody>
      </p:sp>
      <p:sp>
        <p:nvSpPr>
          <p:cNvPr id="4" name="Subtitle 3"/>
          <p:cNvSpPr txBox="1">
            <a:spLocks/>
          </p:cNvSpPr>
          <p:nvPr/>
        </p:nvSpPr>
        <p:spPr>
          <a:xfrm>
            <a:off x="2586190" y="4319954"/>
            <a:ext cx="4561861" cy="685800"/>
          </a:xfrm>
          <a:prstGeom prst="rect">
            <a:avLst/>
          </a:prstGeom>
        </p:spPr>
        <p:txBody>
          <a:bodyPr vert="horz" lIns="91440" tIns="45720" rIns="91440" bIns="45720" rtlCol="0" anchor="t">
            <a:normAutofit fontScale="625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sz="6600" b="1">
                <a:latin typeface="Bradley Hand ITC"/>
              </a:rPr>
              <a:t>Pointers</a:t>
            </a:r>
          </a:p>
        </p:txBody>
      </p:sp>
      <p:sp>
        <p:nvSpPr>
          <p:cNvPr id="5" name="Subtitle 3"/>
          <p:cNvSpPr txBox="1">
            <a:spLocks/>
          </p:cNvSpPr>
          <p:nvPr/>
        </p:nvSpPr>
        <p:spPr>
          <a:xfrm>
            <a:off x="2438400" y="5638800"/>
            <a:ext cx="4561861" cy="685800"/>
          </a:xfrm>
          <a:prstGeom prst="rect">
            <a:avLst/>
          </a:prstGeom>
        </p:spPr>
        <p:txBody>
          <a:bodyPr vert="horz" lIns="91440" tIns="45720" rIns="91440" bIns="45720" rtlCol="0" anchor="t">
            <a:normAutofit fontScale="5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fontAlgn="auto"/>
            <a:r>
              <a:rPr lang="en-US" sz="6600" b="1">
                <a:latin typeface="Bradley Hand ITC" pitchFamily="66" charset="0"/>
              </a:rPr>
              <a:t>Dr. Mostafa Salama</a:t>
            </a:r>
          </a:p>
        </p:txBody>
      </p:sp>
      <p:pic>
        <p:nvPicPr>
          <p:cNvPr id="6" name="Picture 5" descr="BUE final 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0" y="152400"/>
            <a:ext cx="2105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760782A2-D136-4CA0-84CB-7FDDD231B134}"/>
              </a:ext>
            </a:extLst>
          </p:cNvPr>
          <p:cNvSpPr txBox="1">
            <a:spLocks/>
          </p:cNvSpPr>
          <p:nvPr/>
        </p:nvSpPr>
        <p:spPr>
          <a:xfrm>
            <a:off x="609599" y="609600"/>
            <a:ext cx="6781801"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fontAlgn="auto">
              <a:spcAft>
                <a:spcPts val="0"/>
              </a:spcAft>
            </a:pPr>
            <a:r>
              <a:rPr lang="en-US" sz="3600" b="1">
                <a:solidFill>
                  <a:srgbClr val="002060"/>
                </a:solidFill>
                <a:latin typeface="Imprint MT Shadow" pitchFamily="82" charset="0"/>
              </a:rPr>
              <a:t>Introduction to Programming</a:t>
            </a:r>
            <a:br>
              <a:rPr lang="en-US" sz="3600" b="1">
                <a:solidFill>
                  <a:srgbClr val="002060"/>
                </a:solidFill>
                <a:latin typeface="Imprint MT Shadow" pitchFamily="82" charset="0"/>
              </a:rPr>
            </a:br>
            <a:r>
              <a:rPr lang="en-US" sz="3600" b="1">
                <a:solidFill>
                  <a:srgbClr val="002060"/>
                </a:solidFill>
                <a:latin typeface="Imprint MT Shadow" pitchFamily="82" charset="0"/>
              </a:rPr>
              <a:t>and Problem Solving</a:t>
            </a:r>
          </a:p>
        </p:txBody>
      </p:sp>
      <p:sp>
        <p:nvSpPr>
          <p:cNvPr id="7" name="Slide Number Placeholder 3">
            <a:extLst>
              <a:ext uri="{FF2B5EF4-FFF2-40B4-BE49-F238E27FC236}">
                <a16:creationId xmlns:a16="http://schemas.microsoft.com/office/drawing/2014/main" id="{659694EE-6F36-4996-A863-FEB040B66013}"/>
              </a:ext>
            </a:extLst>
          </p:cNvPr>
          <p:cNvSpPr>
            <a:spLocks noGrp="1"/>
          </p:cNvSpPr>
          <p:nvPr>
            <p:ph type="sldNum" sz="quarter" idx="12"/>
          </p:nvPr>
        </p:nvSpPr>
        <p:spPr>
          <a:xfrm>
            <a:off x="8631362" y="6478590"/>
            <a:ext cx="512638" cy="365125"/>
          </a:xfrm>
        </p:spPr>
        <p:txBody>
          <a:bodyPr/>
          <a:lstStyle/>
          <a:p>
            <a:pPr>
              <a:defRPr/>
            </a:pPr>
            <a:fld id="{1EB90CF4-1310-45E7-8318-E943539E770D}" type="slidenum">
              <a:rPr lang="en-US" smtClean="0">
                <a:solidFill>
                  <a:srgbClr val="000099"/>
                </a:solidFill>
              </a:rPr>
              <a:pPr>
                <a:defRPr/>
              </a:pPr>
              <a:t>99</a:t>
            </a:fld>
            <a:endParaRPr lang="en-US">
              <a:solidFill>
                <a:srgbClr val="000099"/>
              </a:solidFill>
            </a:endParaRPr>
          </a:p>
        </p:txBody>
      </p:sp>
    </p:spTree>
    <p:extLst>
      <p:ext uri="{BB962C8B-B14F-4D97-AF65-F5344CB8AC3E}">
        <p14:creationId xmlns:p14="http://schemas.microsoft.com/office/powerpoint/2010/main" val="3729985367"/>
      </p:ext>
    </p:extLst>
  </p:cSld>
  <p:clrMapOvr>
    <a:masterClrMapping/>
  </p:clrMapOvr>
  <p:transition>
    <p:zoom dir="in"/>
  </p:transition>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0BE9D1BDB150E4AB2D225C0A732611D" ma:contentTypeVersion="13" ma:contentTypeDescription="Create a new document." ma:contentTypeScope="" ma:versionID="f49d08fef1e4c12d17aa4db6e012e4d1">
  <xsd:schema xmlns:xsd="http://www.w3.org/2001/XMLSchema" xmlns:xs="http://www.w3.org/2001/XMLSchema" xmlns:p="http://schemas.microsoft.com/office/2006/metadata/properties" xmlns:ns3="e66b5bcc-0354-440b-be1d-5ee5864e4cb3" xmlns:ns4="2315b2d6-24f7-48d3-b6e7-d369ec2dac97" targetNamespace="http://schemas.microsoft.com/office/2006/metadata/properties" ma:root="true" ma:fieldsID="98af07a1a7543ebe5021f0713831e749" ns3:_="" ns4:_="">
    <xsd:import namespace="e66b5bcc-0354-440b-be1d-5ee5864e4cb3"/>
    <xsd:import namespace="2315b2d6-24f7-48d3-b6e7-d369ec2dac9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GenerationTime" minOccurs="0"/>
                <xsd:element ref="ns4:MediaServiceEventHashCode" minOccurs="0"/>
                <xsd:element ref="ns4:MediaServiceOCR"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6b5bcc-0354-440b-be1d-5ee5864e4cb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15b2d6-24f7-48d3-b6e7-d369ec2dac9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A7D1A6-7225-423C-AE53-AE66CA662169}">
  <ds:schemaRefs>
    <ds:schemaRef ds:uri="http://www.w3.org/XML/1998/namespace"/>
    <ds:schemaRef ds:uri="http://purl.org/dc/dcmitype/"/>
    <ds:schemaRef ds:uri="http://purl.org/dc/terms/"/>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e66b5bcc-0354-440b-be1d-5ee5864e4cb3"/>
    <ds:schemaRef ds:uri="2315b2d6-24f7-48d3-b6e7-d369ec2dac97"/>
    <ds:schemaRef ds:uri="http://schemas.microsoft.com/office/2006/metadata/properties"/>
  </ds:schemaRefs>
</ds:datastoreItem>
</file>

<file path=customXml/itemProps2.xml><?xml version="1.0" encoding="utf-8"?>
<ds:datastoreItem xmlns:ds="http://schemas.openxmlformats.org/officeDocument/2006/customXml" ds:itemID="{645EAF93-4275-4706-B6F0-C11B6E535F79}">
  <ds:schemaRefs>
    <ds:schemaRef ds:uri="2315b2d6-24f7-48d3-b6e7-d369ec2dac97"/>
    <ds:schemaRef ds:uri="e66b5bcc-0354-440b-be1d-5ee5864e4c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E4D9871-CA42-4B56-81C7-41FE57C99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2282</TotalTime>
  <Words>24968</Words>
  <Application>Microsoft Office PowerPoint</Application>
  <PresentationFormat>On-screen Show (4:3)</PresentationFormat>
  <Paragraphs>3075</Paragraphs>
  <Slides>115</Slides>
  <Notes>62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115</vt:i4>
      </vt:variant>
    </vt:vector>
  </HeadingPairs>
  <TitlesOfParts>
    <vt:vector size="126" baseType="lpstr">
      <vt:lpstr>Arial</vt:lpstr>
      <vt:lpstr>Bradley Hand ITC</vt:lpstr>
      <vt:lpstr>Calibri</vt:lpstr>
      <vt:lpstr>Cambria Math</vt:lpstr>
      <vt:lpstr>Consolas</vt:lpstr>
      <vt:lpstr>Imprint MT Shadow</vt:lpstr>
      <vt:lpstr>Tahoma</vt:lpstr>
      <vt:lpstr>Times New Roman</vt:lpstr>
      <vt:lpstr>Trebuchet MS</vt:lpstr>
      <vt:lpstr>Wingdings 3</vt:lpstr>
      <vt:lpstr>Facet</vt:lpstr>
      <vt:lpstr>Informatics  &amp;  Computer Sciences</vt:lpstr>
      <vt:lpstr>Introduction to Programming and Problem Solving</vt:lpstr>
      <vt:lpstr>Introduction to Programming and Problem Solving</vt:lpstr>
      <vt:lpstr>Introduction to Programming and Problem Solving</vt:lpstr>
      <vt:lpstr>Introduction to Programming and Problem Solving</vt:lpstr>
      <vt:lpstr>So far learned in C++</vt:lpstr>
      <vt:lpstr>So far learned in C++</vt:lpstr>
      <vt:lpstr>Introduction to Computing</vt:lpstr>
      <vt:lpstr>Program 1 : Functions in C++</vt:lpstr>
      <vt:lpstr>Program 1 : Functions in C++</vt:lpstr>
      <vt:lpstr>Program 1 : Functions in C++</vt:lpstr>
      <vt:lpstr>Program 1 : Functions in C++</vt:lpstr>
      <vt:lpstr>Program 1 : Functions in C++</vt:lpstr>
      <vt:lpstr>Program 1 : Functions in C++</vt:lpstr>
      <vt:lpstr>Program 2 : Functions in C++</vt:lpstr>
      <vt:lpstr>Program 2 : Functions in C++</vt:lpstr>
      <vt:lpstr>Program 3 : Functions in C++</vt:lpstr>
      <vt:lpstr>Program 3 : Functions in C++</vt:lpstr>
      <vt:lpstr>Program 4 : Functions in C++</vt:lpstr>
      <vt:lpstr>Program 5 : Functions in C++</vt:lpstr>
      <vt:lpstr>Program 6 : Functions in C++</vt:lpstr>
      <vt:lpstr>Program 6 : Functions in C++</vt:lpstr>
      <vt:lpstr>Program 6 : Functions in C++</vt:lpstr>
      <vt:lpstr>Program 7 : Functions in C++</vt:lpstr>
      <vt:lpstr>Program 7 : Functions in C++</vt:lpstr>
      <vt:lpstr>Program 7 : Functions in C++</vt:lpstr>
      <vt:lpstr>Program 8 : Functions in C++</vt:lpstr>
      <vt:lpstr>Program 8 : Functions in C++</vt:lpstr>
      <vt:lpstr>Program 9 : Functions in C++</vt:lpstr>
      <vt:lpstr>Program 10 : Functions</vt:lpstr>
      <vt:lpstr>Program 10 : Functions in C++</vt:lpstr>
      <vt:lpstr>Program 10 : Functions in C++</vt:lpstr>
      <vt:lpstr>Program 11 : Functions in C++</vt:lpstr>
      <vt:lpstr>Program 12 : Functions in C++</vt:lpstr>
      <vt:lpstr>Sample MCQ for Programming So far :</vt:lpstr>
      <vt:lpstr>Sample MCQ for Programming So far :</vt:lpstr>
      <vt:lpstr>Sample MCQ for Programming So far :</vt:lpstr>
      <vt:lpstr>Sample MCQ for Programming So far :</vt:lpstr>
      <vt:lpstr>PowerPoint Presentation</vt:lpstr>
      <vt:lpstr>Program 13 : Files</vt:lpstr>
      <vt:lpstr>Program 13 : Files</vt:lpstr>
      <vt:lpstr>Program 13 : Files</vt:lpstr>
      <vt:lpstr>Program 13 : Files</vt:lpstr>
      <vt:lpstr>Program 14 : Writing to files</vt:lpstr>
      <vt:lpstr>Program 14 : Writing to files </vt:lpstr>
      <vt:lpstr>Program 15 : Reading from files </vt:lpstr>
      <vt:lpstr>Program 15 : Reading from files</vt:lpstr>
      <vt:lpstr>Program 16 : Reading</vt:lpstr>
      <vt:lpstr>Program 16 : Reading from files</vt:lpstr>
      <vt:lpstr>Program 17 : Reading &amp; Writing</vt:lpstr>
      <vt:lpstr>Program 17 : Reading &amp; Writing</vt:lpstr>
      <vt:lpstr>Program 17 : Reading &amp; Writing</vt:lpstr>
      <vt:lpstr>Program 18 : Reading &amp; Writing</vt:lpstr>
      <vt:lpstr>Program 18 : Reading &amp; Writing</vt:lpstr>
      <vt:lpstr>Program 18 : Reading &amp; Writing</vt:lpstr>
      <vt:lpstr>Program 18 : Reading &amp; Writing</vt:lpstr>
      <vt:lpstr>Program 19 : Reading &amp; Writing</vt:lpstr>
      <vt:lpstr>Program 19 : Reading &amp; Writing</vt:lpstr>
      <vt:lpstr>Sample Problem: to be solved by the student for training.</vt:lpstr>
      <vt:lpstr>Sample MCQ for Programming So far :</vt:lpstr>
      <vt:lpstr>PowerPoint Presentation</vt:lpstr>
      <vt:lpstr>Program 20 : 1-Dim Array</vt:lpstr>
      <vt:lpstr>Program 20 : 1-Dim Array</vt:lpstr>
      <vt:lpstr>Program 20 : 1-Dim Array</vt:lpstr>
      <vt:lpstr>Program 21 : Looping in Array</vt:lpstr>
      <vt:lpstr>Program 21 : Looping in Array</vt:lpstr>
      <vt:lpstr>Program 22 : Array Size Constant</vt:lpstr>
      <vt:lpstr>Program 22 : Array Size Constant</vt:lpstr>
      <vt:lpstr>Program 22 : Array Size Constant</vt:lpstr>
      <vt:lpstr>Program 23 : Function call</vt:lpstr>
      <vt:lpstr>Program 23 : Function call</vt:lpstr>
      <vt:lpstr>Program 23 : Function call</vt:lpstr>
      <vt:lpstr>Program 24 : Array of characters</vt:lpstr>
      <vt:lpstr>Program 24 : Array of characters</vt:lpstr>
      <vt:lpstr>Program 25 : Save to File</vt:lpstr>
      <vt:lpstr>Program 25 : Save to File</vt:lpstr>
      <vt:lpstr>Program 26 : 1-Dim Array</vt:lpstr>
      <vt:lpstr>Program 27: 1-Dim Array</vt:lpstr>
      <vt:lpstr>Program 28 : 1-Dim Array</vt:lpstr>
      <vt:lpstr>Program 29 : Sorting</vt:lpstr>
      <vt:lpstr>Program 29 : Sorting</vt:lpstr>
      <vt:lpstr>Program 29 : Sorting</vt:lpstr>
      <vt:lpstr>Program 29 : Sorting</vt:lpstr>
      <vt:lpstr>Program 30 : 2-Dim Array</vt:lpstr>
      <vt:lpstr>PowerPoint Presentation</vt:lpstr>
      <vt:lpstr>Program 30 : 2-Dim Array</vt:lpstr>
      <vt:lpstr>Program 30 : 2-Array</vt:lpstr>
      <vt:lpstr>Program 31 : Pass 2-Dim Array</vt:lpstr>
      <vt:lpstr>Program 31 : Pass 2-Dim Array</vt:lpstr>
      <vt:lpstr>Program 31 : Pass 2-Dim Array</vt:lpstr>
      <vt:lpstr>Program 32 : Pass 2-Dim Array</vt:lpstr>
      <vt:lpstr>Sample Problem: to be solved by the students for training.</vt:lpstr>
      <vt:lpstr>Sample Problem: to be solved by the students for training.</vt:lpstr>
      <vt:lpstr>Sample MCQ for Programming So far :</vt:lpstr>
      <vt:lpstr>Sample MCQ for Programming So far :</vt:lpstr>
      <vt:lpstr>Sample MCQ for Programming So far :</vt:lpstr>
      <vt:lpstr>Sample MCQ for Programming So far :</vt:lpstr>
      <vt:lpstr>Sample MCQ for Programming So far :</vt:lpstr>
      <vt:lpstr>PowerPoint Presentation</vt:lpstr>
      <vt:lpstr>Program 33 : Pointers</vt:lpstr>
      <vt:lpstr>Program 33 : Pointers</vt:lpstr>
      <vt:lpstr>Program 33 : Pointers</vt:lpstr>
      <vt:lpstr>Program 34 : Pointers</vt:lpstr>
      <vt:lpstr>Program 34 : Pointers</vt:lpstr>
      <vt:lpstr>Program 34 : Pointers</vt:lpstr>
      <vt:lpstr>Program 34 : Pointers</vt:lpstr>
      <vt:lpstr>Program 35 : Pointers</vt:lpstr>
      <vt:lpstr>Program 35 : Pointers</vt:lpstr>
      <vt:lpstr>Program 35 : Pointers</vt:lpstr>
      <vt:lpstr>Sample MCQ for Programming So far :</vt:lpstr>
      <vt:lpstr>Sample MCQ for Programming So far :</vt:lpstr>
      <vt:lpstr>Sample MCQ for Programming So far :</vt:lpstr>
      <vt:lpstr>Sample MCQ for Programming So far :</vt:lpstr>
      <vt:lpstr>Sample MCQ for Programming So far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dc:title>
  <dc:creator>rave</dc:creator>
  <cp:lastModifiedBy>Mostafa Salama</cp:lastModifiedBy>
  <cp:revision>33</cp:revision>
  <dcterms:created xsi:type="dcterms:W3CDTF">2003-01-26T17:27:30Z</dcterms:created>
  <dcterms:modified xsi:type="dcterms:W3CDTF">2023-02-06T13:16:56Z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0x01010010BE9D1BDB150E4AB2D225C0A732611D</vt:lpwstr>
  </property>
</Properties>
</file>