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8" r:id="rId3"/>
    <p:sldId id="257" r:id="rId4"/>
    <p:sldId id="258" r:id="rId5"/>
    <p:sldId id="259" r:id="rId6"/>
    <p:sldId id="260" r:id="rId7"/>
    <p:sldId id="30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5" r:id="rId22"/>
    <p:sldId id="300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6" r:id="rId44"/>
    <p:sldId id="295" r:id="rId45"/>
    <p:sldId id="297" r:id="rId46"/>
    <p:sldId id="299" r:id="rId47"/>
    <p:sldId id="303" r:id="rId48"/>
    <p:sldId id="30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7147-33B6-9944-9CFD-878B274B8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14668-8912-BA47-931A-05E3EDB9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5AD3-067E-C449-89F4-EF583C28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D7DF5-B57A-6D4E-B17B-7474806E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ED20-BCE6-8046-83A6-4952BA3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0DAF-47ED-7249-9749-3A59B14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61EB5-65A1-F340-8303-7FB116A78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C17D-E627-1847-B769-882A3502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38AE-7EEC-9B4B-A44E-DCA24ED5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F037-770E-6042-B186-36DD8FD0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2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B0A08-C973-E844-A927-E1F28A4E6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F71F6-4DD2-E047-B4D0-C01B9CE1F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0E33-73E6-5C4F-B7A6-4A8E98BA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3AF95-5696-BA43-803F-352A797C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23EE-1122-B043-9AD3-9446831E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A4A2-D81F-AC45-8E93-42D0D6DE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7F2F-831D-E54C-98C6-6565A12A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4B22-F5C9-7740-8949-2631D2DF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676DE-313A-CE45-9677-33E4AD55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6501-F518-0846-8DCA-24C0D8EE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6F2A-BCC9-F243-96D0-27E7951B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EE7E-2993-734D-B784-A36C64DA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E9ED-658D-4744-92BB-0633B8DB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E8AB-CE92-D849-9B0A-6045F4E0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591A-A928-C540-908E-C8857ED2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2A96-EC5D-7347-884F-48C7934F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6A23-5381-9549-957E-E7BEE59D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8DE66-5599-BF4C-97D0-7F59CE705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9487D-9D8B-6843-A2AC-855D5AA0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A3A09-E2AC-3841-835B-5A33BD9F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A9A3B-CA1E-6D4C-9E3F-04493FA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B740-F198-1141-8157-93B775C8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9DD3-252E-6349-8FC1-B9EDD3CB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B1C0-45AC-D34E-A95D-2BCC348E3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62CFA-2067-4047-9781-5D8BE5A46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11BDB-18EA-3541-96DE-76BDCCE2E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362D9-60A4-4548-B2B8-D088E04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482A8-C0B0-9D49-A292-82662CF3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55568-F09C-DF42-8A65-18BE1F94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0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962F-0DEF-5145-937F-3D8975C1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49B14-7CEC-FA48-AF62-91506E15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3067C-9F84-1945-8325-84E623CB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E376F-E480-1B41-8CD4-52C1CC5E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1A59C-8327-2248-B268-2417B316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1A18F-BDD8-D241-A2DE-F7775ED2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188B9-B09B-8D48-B202-BD28CD07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B646-D808-3B48-AF5C-4DBF1080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96E1-0688-E54A-896F-55E37DC7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15C25-CDF0-4940-9551-C0ECF8FB9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C375-AA65-B94A-80AD-5813AC57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C570B-90AB-B649-A93B-02570965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FBB2C-A306-BD4D-A964-FB7FF979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56A2-E61E-204E-BF82-BA7E9A97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2C3A1-B01A-DF49-8103-964C882A4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10167-DF8B-994D-96A8-736C8D675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3C734-CEA2-BB40-8EE8-B28A03AA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3C75B-6EC4-3945-9A2E-A75D8146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CE055-45DA-3749-BC0E-EBC22AF5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8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DB530-4B8C-C346-AF54-7DB0F4DC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322C6-3F04-744C-B1E0-B7C1A872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E50D9-84E1-8141-89F2-148889157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4C35-5BA4-EF45-AAD2-B598BD34072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3A4A-C13A-E64F-A1BC-F81B5B11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9367-E6DD-A94E-AB74-F3CC9AEE7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0E8F1-E453-E94D-8C20-5BDB891C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382E-1259-FA46-9690-0809200FF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385763"/>
            <a:ext cx="12077700" cy="38387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Strata 1.0</a:t>
            </a:r>
            <a:b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IN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What is the best approach to become a Data Scientist ??</a:t>
            </a:r>
            <a:br>
              <a:rPr lang="en-IN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b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27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Abdullah Khilji,  Banavath Shalini, Aniket Agarwalla</a:t>
            </a:r>
            <a:br>
              <a:rPr lang="en-US" sz="27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br>
              <a:rPr lang="en-US" sz="27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27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abdullahkhilji.nits@gmail.com</a:t>
            </a:r>
            <a:b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0062F-7782-774B-822D-CF6C16FE0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150" y="5730876"/>
            <a:ext cx="9144000" cy="1655762"/>
          </a:xfrm>
        </p:spPr>
        <p:txBody>
          <a:bodyPr/>
          <a:lstStyle/>
          <a:p>
            <a:r>
              <a:rPr lang="en-US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ATIONAL </a:t>
            </a:r>
            <a:r>
              <a:rPr lang="en-US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NSTITUTE OF </a:t>
            </a:r>
            <a:r>
              <a:rPr lang="en-US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ECHNOLOGY </a:t>
            </a:r>
            <a:r>
              <a:rPr lang="en-US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ILCHAR</a:t>
            </a:r>
          </a:p>
        </p:txBody>
      </p:sp>
      <p:pic>
        <p:nvPicPr>
          <p:cNvPr id="1028" name="Picture 4" descr="https://lh5.googleusercontent.com/pEJcJCwBFWxNx2eDXaWv4lNZyTF4GnvobNssSaptSG-3uEfC_R4-oJxOv5QqSxeLMLAmQLSZN5ZCVwV3yiw2go3O6nc7I9AqY5aePdSyEwu9ykQsWL4g4OvjSsomNZw-vBDkvqVb7Jk">
            <a:extLst>
              <a:ext uri="{FF2B5EF4-FFF2-40B4-BE49-F238E27FC236}">
                <a16:creationId xmlns:a16="http://schemas.microsoft.com/office/drawing/2014/main" id="{9AF287FC-1EC7-5A47-8A71-B1ABC674C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66" y="4298239"/>
            <a:ext cx="1533567" cy="143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2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C2D-CEDC-FE40-A672-04D19839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 Distribution of India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CC680-851D-1E40-B251-FE14181B3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9530"/>
            <a:ext cx="11029765" cy="5042695"/>
          </a:xfrm>
        </p:spPr>
      </p:pic>
    </p:spTree>
    <p:extLst>
      <p:ext uri="{BB962C8B-B14F-4D97-AF65-F5344CB8AC3E}">
        <p14:creationId xmlns:p14="http://schemas.microsoft.com/office/powerpoint/2010/main" val="289674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D98B-13D8-2141-B0C2-D58ACA31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 Distribution of The United States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656A97A-9F5A-464E-A0BE-82982A6BA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1690687"/>
            <a:ext cx="10263189" cy="4729932"/>
          </a:xfrm>
        </p:spPr>
      </p:pic>
    </p:spTree>
    <p:extLst>
      <p:ext uri="{BB962C8B-B14F-4D97-AF65-F5344CB8AC3E}">
        <p14:creationId xmlns:p14="http://schemas.microsoft.com/office/powerpoint/2010/main" val="295842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310D-8AC5-2743-AC3D-44DF18D0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963400" cy="1325563"/>
          </a:xfrm>
        </p:spPr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Comparative study of United States and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F77D-A056-664C-AB51-EFCA74BE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Compared to United States, more of younger Indian population have taken up this field.</a:t>
            </a:r>
          </a:p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the United States, the population get into when they have a good knowledge of the field, compared to India where more of a younger population around the age of 20-25 have participated.</a:t>
            </a:r>
          </a:p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Whereas in US population around 30 are prevalent.</a:t>
            </a:r>
          </a:p>
          <a:p>
            <a:r>
              <a:rPr lang="en-US" sz="2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This can also be attributed to the higher gradient change at a earlier age on the Indian side.</a:t>
            </a:r>
          </a:p>
        </p:txBody>
      </p:sp>
    </p:spTree>
    <p:extLst>
      <p:ext uri="{BB962C8B-B14F-4D97-AF65-F5344CB8AC3E}">
        <p14:creationId xmlns:p14="http://schemas.microsoft.com/office/powerpoint/2010/main" val="30278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B7FB-4637-6245-90A8-90D605C9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Graphical Distribution on Education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3E3AAE-21DB-1645-B70C-8C3F0329B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9334501" cy="4524375"/>
          </a:xfrm>
        </p:spPr>
      </p:pic>
    </p:spTree>
    <p:extLst>
      <p:ext uri="{BB962C8B-B14F-4D97-AF65-F5344CB8AC3E}">
        <p14:creationId xmlns:p14="http://schemas.microsoft.com/office/powerpoint/2010/main" val="292315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19AE-4AB9-CD4F-91CF-35A22441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65125"/>
            <a:ext cx="11182350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Analysis/ Insights on Educational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F617-D9E0-F94F-9E1D-68E683DC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 is clearly evident that most of the surveyed candidates have a Master’s Degree.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Having a Bachelor’s degree is a must have.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Given the majority candidate’s having a Master’s degree, it is worth the effort.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6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4D96-D280-034B-A0D2-19E4C16D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in Office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084C3A-4DC8-9548-82B8-506193D3C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7677151" cy="4935311"/>
          </a:xfrm>
        </p:spPr>
      </p:pic>
    </p:spTree>
    <p:extLst>
      <p:ext uri="{BB962C8B-B14F-4D97-AF65-F5344CB8AC3E}">
        <p14:creationId xmlns:p14="http://schemas.microsoft.com/office/powerpoint/2010/main" val="68690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8738-8CF3-9047-8807-C6616836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 from the Duration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6165-2F5A-6B49-A584-FBCA1E5F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 is clearly evident from the data that, since the field is relatively new it is difficult to find a very experienced Data Scientist.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And furthermore, most of the candidates are working with less experience.</a:t>
            </a:r>
          </a:p>
        </p:txBody>
      </p:sp>
    </p:spTree>
    <p:extLst>
      <p:ext uri="{BB962C8B-B14F-4D97-AF65-F5344CB8AC3E}">
        <p14:creationId xmlns:p14="http://schemas.microsoft.com/office/powerpoint/2010/main" val="64697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4D53-2D9C-B74F-A026-C064C1F3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Is career switch a right option?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340EB-C060-4149-8ACD-C65B9E6DF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412" y="1533525"/>
            <a:ext cx="7877176" cy="5063899"/>
          </a:xfrm>
        </p:spPr>
      </p:pic>
    </p:spTree>
    <p:extLst>
      <p:ext uri="{BB962C8B-B14F-4D97-AF65-F5344CB8AC3E}">
        <p14:creationId xmlns:p14="http://schemas.microsoft.com/office/powerpoint/2010/main" val="365638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EF47-44BA-5949-A9A3-23B703A5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Yes sure, why not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96E9-902F-E147-84AB-AB9CAC54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According to the survey conducted, majority of the candidates, had opted for career change option.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Data Scientist is a very appealing field for all age trying to adapt to new technologies, so why not get the best ..?</a:t>
            </a:r>
          </a:p>
        </p:txBody>
      </p:sp>
    </p:spTree>
    <p:extLst>
      <p:ext uri="{BB962C8B-B14F-4D97-AF65-F5344CB8AC3E}">
        <p14:creationId xmlns:p14="http://schemas.microsoft.com/office/powerpoint/2010/main" val="43269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520-1142-0848-B744-CD66210C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From where should we learn?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CCD8D-DCD9-564D-BAD6-9BC42F9C4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06" y="1825625"/>
            <a:ext cx="6344588" cy="4351338"/>
          </a:xfrm>
        </p:spPr>
      </p:pic>
    </p:spTree>
    <p:extLst>
      <p:ext uri="{BB962C8B-B14F-4D97-AF65-F5344CB8AC3E}">
        <p14:creationId xmlns:p14="http://schemas.microsoft.com/office/powerpoint/2010/main" val="151088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6B0A-966C-8747-B5C5-F04D4021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 find a specific way to be a 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6FBB-DCD2-D84C-BB79-3723361B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‘Data Scientist’ is regarded as a broad job title and so it comes in many forms, with the specific demands dependent on the industry, the business, and the purpose/output of the role in question. </a:t>
            </a:r>
          </a:p>
          <a:p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 a result, certain skillsets suit certain positions better than others, and this is why the path to data science is not uniform and can be via a diverse range of fields such as statistics, computer science and other scientific disciplines.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1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7833-E697-D54A-811F-55B976A6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Analysis/Insights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6947-CFBB-0B4D-9D54-E4BCDF420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Kaggle has been the most promising resource for Learners.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Online courses has been placed on the second position.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This is so because, large number of surveyed candidates at least had some knowledge of this field. 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Now, let’s see for beginner’s what MOOC’s should they prefer …</a:t>
            </a:r>
          </a:p>
        </p:txBody>
      </p:sp>
    </p:spTree>
    <p:extLst>
      <p:ext uri="{BB962C8B-B14F-4D97-AF65-F5344CB8AC3E}">
        <p14:creationId xmlns:p14="http://schemas.microsoft.com/office/powerpoint/2010/main" val="4027568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10A9-F13E-FA4F-BB3D-6E438BB6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MOOC’s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0D2E7-50C2-964C-9D37-6169E7C29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581" y="1690688"/>
            <a:ext cx="7462838" cy="5035604"/>
          </a:xfrm>
        </p:spPr>
      </p:pic>
    </p:spTree>
    <p:extLst>
      <p:ext uri="{BB962C8B-B14F-4D97-AF65-F5344CB8AC3E}">
        <p14:creationId xmlns:p14="http://schemas.microsoft.com/office/powerpoint/2010/main" val="183577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0DCB-285D-F84B-AC35-E1F862DE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 note on MOOC’s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A2C7-9009-2D43-81FB-AEE10BDD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 is seen that Coursera has clearly an edge among all online platforms, due to the greater flexibility offered by the platform.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Moreover, it is worth to note that it also offers an option for Financial Aid…</a:t>
            </a:r>
          </a:p>
        </p:txBody>
      </p:sp>
    </p:spTree>
    <p:extLst>
      <p:ext uri="{BB962C8B-B14F-4D97-AF65-F5344CB8AC3E}">
        <p14:creationId xmlns:p14="http://schemas.microsoft.com/office/powerpoint/2010/main" val="2469688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AC20-5199-9443-A994-EB8969CB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hardware to start from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9DCFA-E711-7842-BE74-A0D4EC27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141" y="1825625"/>
            <a:ext cx="8837717" cy="4351338"/>
          </a:xfrm>
        </p:spPr>
      </p:pic>
    </p:spTree>
    <p:extLst>
      <p:ext uri="{BB962C8B-B14F-4D97-AF65-F5344CB8AC3E}">
        <p14:creationId xmlns:p14="http://schemas.microsoft.com/office/powerpoint/2010/main" val="395552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95C4-E897-8B40-9B98-3FAD39E0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Will it cost you much, to begin with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93B7-D8F2-284F-91D1-5CD4E172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 ! Definitely Not ..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majority of them had a basic notebook, any specific hardware is not required.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Though a GPU enabled machine is preferred.</a:t>
            </a:r>
          </a:p>
        </p:txBody>
      </p:sp>
    </p:spTree>
    <p:extLst>
      <p:ext uri="{BB962C8B-B14F-4D97-AF65-F5344CB8AC3E}">
        <p14:creationId xmlns:p14="http://schemas.microsoft.com/office/powerpoint/2010/main" val="930053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6D7B-F61C-EB44-8F6C-496DB822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Which Language to use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16BA7-76E2-DA4B-A881-0C325B667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74" y="1690688"/>
            <a:ext cx="7231063" cy="4939872"/>
          </a:xfrm>
        </p:spPr>
      </p:pic>
    </p:spTree>
    <p:extLst>
      <p:ext uri="{BB962C8B-B14F-4D97-AF65-F5344CB8AC3E}">
        <p14:creationId xmlns:p14="http://schemas.microsoft.com/office/powerpoint/2010/main" val="1946737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5F4-37F6-1A40-9662-1CDC6C96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Clearly Python is the winner here.</a:t>
            </a:r>
            <a:b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b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Let’s see if having knowledge of R helps or not…</a:t>
            </a:r>
            <a:b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b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89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BE09-D35E-974D-8F1B-F4313FFB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78" y="39032"/>
            <a:ext cx="10515600" cy="1325563"/>
          </a:xfrm>
        </p:spPr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Profession using Python and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20249-EB64-4944-8108-B59CD76A4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1007406"/>
            <a:ext cx="6464586" cy="5636281"/>
          </a:xfrm>
        </p:spPr>
      </p:pic>
    </p:spTree>
    <p:extLst>
      <p:ext uri="{BB962C8B-B14F-4D97-AF65-F5344CB8AC3E}">
        <p14:creationId xmlns:p14="http://schemas.microsoft.com/office/powerpoint/2010/main" val="1902483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8332-F4D2-F545-91E9-5D7D641D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Inference..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6018-948A-C642-AB2A-DF1C4652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Almost all professions tend to prefer </a:t>
            </a:r>
            <a:r>
              <a:rPr lang="en-IN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Python</a:t>
            </a:r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 as their Language Recommendation of Choice. An important exception are the </a:t>
            </a:r>
            <a:r>
              <a:rPr lang="en-IN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Statisticians</a:t>
            </a:r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 who generally tend to prefer R. The only other profession that uses R more than Python is the </a:t>
            </a:r>
            <a:r>
              <a:rPr lang="en-IN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Operations Research Practitioner.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357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49DB-24F3-DB4A-BC04-3752F9B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Which Technology should we prefer?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48FF6-AC3B-4748-B67C-1FD308B1C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837" y="2097881"/>
            <a:ext cx="9902826" cy="4472244"/>
          </a:xfrm>
        </p:spPr>
      </p:pic>
    </p:spTree>
    <p:extLst>
      <p:ext uri="{BB962C8B-B14F-4D97-AF65-F5344CB8AC3E}">
        <p14:creationId xmlns:p14="http://schemas.microsoft.com/office/powerpoint/2010/main" val="256400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3EB8-5849-8E44-B236-D5D86453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Gender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4CE6D-8967-1E42-9975-07D81EA88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4463"/>
            <a:ext cx="9875090" cy="5443537"/>
          </a:xfrm>
        </p:spPr>
      </p:pic>
    </p:spTree>
    <p:extLst>
      <p:ext uri="{BB962C8B-B14F-4D97-AF65-F5344CB8AC3E}">
        <p14:creationId xmlns:p14="http://schemas.microsoft.com/office/powerpoint/2010/main" val="83173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213B-875F-4B40-89CE-022CFA18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Who’s the winner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36C6-5003-B34F-A8B9-0C1D28AE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TensorFlow</a:t>
            </a:r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 is the clear winner here. The Deep Learning framework from Google has gained a huge amount of popularity in the recent past due to its power and ease of use.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58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BD8E-9B19-FC43-8274-DC3F27B0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Which DS Method should I Master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6FB18-4532-A74C-B7C3-B7D7A2A1E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7868"/>
            <a:ext cx="10091738" cy="4596579"/>
          </a:xfrm>
        </p:spPr>
      </p:pic>
    </p:spTree>
    <p:extLst>
      <p:ext uri="{BB962C8B-B14F-4D97-AF65-F5344CB8AC3E}">
        <p14:creationId xmlns:p14="http://schemas.microsoft.com/office/powerpoint/2010/main" val="2427410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93A-FF64-2A41-B579-4469E785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answer is Deep Learning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426E-044A-894C-8ECF-78838F63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 investment into learning these technologies (Neural Networks, Deep Learning and TensorFlow) can have huge benefits in the near future.</a:t>
            </a:r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65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91BC-80F5-A44C-AF82-4D6D3ED5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365125"/>
            <a:ext cx="120491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 once you have learned, how to prove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03187-5C76-3947-A46D-24CBA53D2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1848258"/>
            <a:ext cx="11677446" cy="3195230"/>
          </a:xfrm>
        </p:spPr>
      </p:pic>
    </p:spTree>
    <p:extLst>
      <p:ext uri="{BB962C8B-B14F-4D97-AF65-F5344CB8AC3E}">
        <p14:creationId xmlns:p14="http://schemas.microsoft.com/office/powerpoint/2010/main" val="34539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7941-9C11-6349-9B1A-13D84B9C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C7FD-4208-0C41-940A-8E106A7E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best way to prove your abilities is by working in companies.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Or it would also be great if you could participate in some good Kaggle competitions.</a:t>
            </a:r>
          </a:p>
        </p:txBody>
      </p:sp>
    </p:spTree>
    <p:extLst>
      <p:ext uri="{BB962C8B-B14F-4D97-AF65-F5344CB8AC3E}">
        <p14:creationId xmlns:p14="http://schemas.microsoft.com/office/powerpoint/2010/main" val="326735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81AE-D088-9742-9A62-78A4BDB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Where to look for a job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6128A-A20F-C94C-868B-8614779FC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4287"/>
            <a:ext cx="10515600" cy="3634013"/>
          </a:xfrm>
        </p:spPr>
      </p:pic>
    </p:spTree>
    <p:extLst>
      <p:ext uri="{BB962C8B-B14F-4D97-AF65-F5344CB8AC3E}">
        <p14:creationId xmlns:p14="http://schemas.microsoft.com/office/powerpoint/2010/main" val="238989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5360-1D15-3645-8553-A1F3349A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F10F-707A-814F-91D2-0F07D762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Most of them took opinion of their relatives or their friends, as it is the most easiest option amongst all.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could also get recruited by a company HR.</a:t>
            </a:r>
          </a:p>
        </p:txBody>
      </p:sp>
    </p:spTree>
    <p:extLst>
      <p:ext uri="{BB962C8B-B14F-4D97-AF65-F5344CB8AC3E}">
        <p14:creationId xmlns:p14="http://schemas.microsoft.com/office/powerpoint/2010/main" val="197831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6DBD-A7DD-5147-A31B-154B0868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What to do to keep learning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29F9E-7AF1-7F41-86EE-F396FDA6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5575"/>
            <a:ext cx="9705975" cy="5099120"/>
          </a:xfrm>
        </p:spPr>
      </p:pic>
    </p:spTree>
    <p:extLst>
      <p:ext uri="{BB962C8B-B14F-4D97-AF65-F5344CB8AC3E}">
        <p14:creationId xmlns:p14="http://schemas.microsoft.com/office/powerpoint/2010/main" val="4046870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BDEC-69C4-B84F-86C8-C13BBE57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2A94-A72D-AA4A-BDCF-5CE484E2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best way is by learning through online research papers and by </a:t>
            </a:r>
            <a:r>
              <a: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completing good </a:t>
            </a: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projects.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Though various blogs are also of great importance.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51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E174-7448-A94B-9E92-3597690F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How much time should I spend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7C039-7125-6449-9433-346548D69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9205913" cy="5206623"/>
          </a:xfrm>
        </p:spPr>
      </p:pic>
    </p:spTree>
    <p:extLst>
      <p:ext uri="{BB962C8B-B14F-4D97-AF65-F5344CB8AC3E}">
        <p14:creationId xmlns:p14="http://schemas.microsoft.com/office/powerpoint/2010/main" val="239890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9323-6223-9744-9D0C-0047AECF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Analysis/Insights of the gender data.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F077D2-3211-9740-BDB0-792BEFAD3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07235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648765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4334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Candidates Surveyed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8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(Most Dominated)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5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2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 (Data NA/ Non Traditional)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821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3C02E1-F3C6-CD43-ADE8-60F953865EC0}"/>
              </a:ext>
            </a:extLst>
          </p:cNvPr>
          <p:cNvSpPr txBox="1"/>
          <p:nvPr/>
        </p:nvSpPr>
        <p:spPr>
          <a:xfrm>
            <a:off x="838200" y="4457700"/>
            <a:ext cx="11048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Thus it can be said with great confidence (as the data is largely consistent), that the field is male dominated.</a:t>
            </a:r>
          </a:p>
        </p:txBody>
      </p:sp>
    </p:spTree>
    <p:extLst>
      <p:ext uri="{BB962C8B-B14F-4D97-AF65-F5344CB8AC3E}">
        <p14:creationId xmlns:p14="http://schemas.microsoft.com/office/powerpoint/2010/main" val="3923182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7C9E-7D50-1C40-AB01-9B8C6C97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What does the data say 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15EB-8197-8341-ADE4-E0155D4D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 would do if you are practice consistently and research on various techniques and algorithms for at-least 2 – 10 hours a day.</a:t>
            </a:r>
          </a:p>
        </p:txBody>
      </p:sp>
    </p:spTree>
    <p:extLst>
      <p:ext uri="{BB962C8B-B14F-4D97-AF65-F5344CB8AC3E}">
        <p14:creationId xmlns:p14="http://schemas.microsoft.com/office/powerpoint/2010/main" val="4173800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D458-BB17-1F48-82AB-2001201E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1179512"/>
            <a:ext cx="11034713" cy="2992438"/>
          </a:xfrm>
        </p:spPr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Now let’s see where the surveyed candidates good for our purpose?</a:t>
            </a:r>
          </a:p>
        </p:txBody>
      </p:sp>
    </p:spTree>
    <p:extLst>
      <p:ext uri="{BB962C8B-B14F-4D97-AF65-F5344CB8AC3E}">
        <p14:creationId xmlns:p14="http://schemas.microsoft.com/office/powerpoint/2010/main" val="1843441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8C9D-31F4-FB49-91EC-84FAD2EA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What proportion where actually Data Scientists 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9B5DB-D5AC-054F-8D67-3BD231CA9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1" y="1943894"/>
            <a:ext cx="7391401" cy="4751615"/>
          </a:xfrm>
        </p:spPr>
      </p:pic>
    </p:spTree>
    <p:extLst>
      <p:ext uri="{BB962C8B-B14F-4D97-AF65-F5344CB8AC3E}">
        <p14:creationId xmlns:p14="http://schemas.microsoft.com/office/powerpoint/2010/main" val="2906361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4967-85DA-B842-AA9D-00D703C9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And, were they employed 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8F4ED6-80AA-DB4A-92FA-3A51CC303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388" y="1825625"/>
            <a:ext cx="7972425" cy="4351338"/>
          </a:xfrm>
        </p:spPr>
      </p:pic>
    </p:spTree>
    <p:extLst>
      <p:ext uri="{BB962C8B-B14F-4D97-AF65-F5344CB8AC3E}">
        <p14:creationId xmlns:p14="http://schemas.microsoft.com/office/powerpoint/2010/main" val="2943664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E78A-968E-6841-AAA5-B393394F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Yes, the data was quite good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03C9-8454-F74D-A4EB-8DF777A1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data given had a good mixture of all the different levels of what it takes to be a data scientist.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Thus we had a good taste of our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458932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F24E-C629-1F40-99AC-9E2905A5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Final Insights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274B-DDEC-234E-BF57-BCAABF2E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Overall if you are in either USA or India you would have greater opportunity given the large number professionals in these two countries.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Furthermore, if you are keenly interested in the field, it would be great if you could pursue MS after your graduation, as it is indicates by the greater professionalism shown at a later age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095973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1494-F263-AC47-B597-3A581C2B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Further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AAF-F3F0-1042-9E2D-669E391B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If you are a beginner you should start with various online MOOC’s especially Coursera as a greater portion of them got a tacit agreement that it as quality content.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this duration it would be great if you could have a mastery on Python.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And after pursuing the right courses you should move on various internships and job prospects.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And definitely you shouldn’t worry about your machine though a GPU enabled one would be great !</a:t>
            </a:r>
          </a:p>
        </p:txBody>
      </p:sp>
    </p:spTree>
    <p:extLst>
      <p:ext uri="{BB962C8B-B14F-4D97-AF65-F5344CB8AC3E}">
        <p14:creationId xmlns:p14="http://schemas.microsoft.com/office/powerpoint/2010/main" val="3309648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D7FE-FE52-9B4E-9A18-312F6657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What if I get stuck somewhere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F62E-E1B5-CC43-8C66-FD1AF393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Stack Overflow will definitely come in handy.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And some great blogs are:</a:t>
            </a:r>
          </a:p>
          <a:p>
            <a:pPr lvl="1"/>
            <a:r>
              <a:rPr lang="en-IN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Science Central</a:t>
            </a:r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. Run By: Vincent Granville.</a:t>
            </a:r>
          </a:p>
          <a:p>
            <a:pPr lvl="1"/>
            <a:r>
              <a:rPr lang="en-IN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SmartData Collective</a:t>
            </a:r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. Run By: Social Media Today.</a:t>
            </a:r>
          </a:p>
          <a:p>
            <a:pPr lvl="1"/>
            <a:r>
              <a:rPr lang="en-IN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Simply Statistics. </a:t>
            </a:r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Run By: Jeff Leek, Roger Peng, and </a:t>
            </a:r>
            <a:r>
              <a:rPr lang="en-IN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Rafa</a:t>
            </a:r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Irizarry.</a:t>
            </a:r>
          </a:p>
          <a:p>
            <a:pPr lvl="1"/>
            <a:endParaRPr lang="en-IN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And, do be updated by different Research Papers that your college has to offer.</a:t>
            </a:r>
          </a:p>
          <a:p>
            <a:r>
              <a:rPr lang="en-IN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And finally, make great colleagues and friends throughout your journey !</a:t>
            </a:r>
          </a:p>
          <a:p>
            <a:pPr lvl="1"/>
            <a:endParaRPr lang="en-IN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457200" lvl="1" indent="0">
              <a:buNone/>
            </a:pPr>
            <a:endParaRPr lang="en-IN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lvl="1"/>
            <a:endParaRPr lang="en-IN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lvl="1"/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27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3ABB-0FDD-E84E-AE60-71F41A73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422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467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E15C-B051-4046-9995-10F14F78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Nationality Distribution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744479-F356-014B-AA55-B101E8BC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660" y="1285875"/>
            <a:ext cx="8529639" cy="5483339"/>
          </a:xfrm>
        </p:spPr>
      </p:pic>
    </p:spTree>
    <p:extLst>
      <p:ext uri="{BB962C8B-B14F-4D97-AF65-F5344CB8AC3E}">
        <p14:creationId xmlns:p14="http://schemas.microsoft.com/office/powerpoint/2010/main" val="179495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D9D3-1F68-0440-B5EB-5517287C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93" y="365125"/>
            <a:ext cx="11301413" cy="1325563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 of Nationality from 52 Unique Countries</a:t>
            </a:r>
            <a:endParaRPr lang="en-US" sz="3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54409-C4BE-F944-A902-46EBEF4B1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506" y="1825625"/>
            <a:ext cx="10324988" cy="4351338"/>
          </a:xfrm>
        </p:spPr>
      </p:pic>
    </p:spTree>
    <p:extLst>
      <p:ext uri="{BB962C8B-B14F-4D97-AF65-F5344CB8AC3E}">
        <p14:creationId xmlns:p14="http://schemas.microsoft.com/office/powerpoint/2010/main" val="423234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BA05-B688-6B4D-B106-7057BCC6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5BBA-7BE8-F84F-943F-E5A03361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It is clearly evident that India and The United States amount for nearly one – third of the total Data Scientist all over the world.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Thus, if you happen to be in one of these countries, you are simply lucky !</a:t>
            </a:r>
          </a:p>
        </p:txBody>
      </p:sp>
    </p:spTree>
    <p:extLst>
      <p:ext uri="{BB962C8B-B14F-4D97-AF65-F5344CB8AC3E}">
        <p14:creationId xmlns:p14="http://schemas.microsoft.com/office/powerpoint/2010/main" val="110064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0C1F-01C5-7645-A38E-D3CD48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Analysis from the Graphical Representation.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2DEA5F-B825-6649-8873-B9D590A7C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6820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768800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455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Percentage of Candidates Surveyed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2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24.98 %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3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16.09 %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57.73 %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Data 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MU Serif Roman" panose="02000603000000000000" pitchFamily="2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a:t>1.2 %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41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6E79-D598-AC42-87F8-8A83A8C3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 Distribution of all 52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18DA8-A675-9249-8D78-4ECB05789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0142"/>
            <a:ext cx="9920288" cy="5327196"/>
          </a:xfrm>
        </p:spPr>
      </p:pic>
    </p:spTree>
    <p:extLst>
      <p:ext uri="{BB962C8B-B14F-4D97-AF65-F5344CB8AC3E}">
        <p14:creationId xmlns:p14="http://schemas.microsoft.com/office/powerpoint/2010/main" val="175606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1114</Words>
  <Application>Microsoft Macintosh PowerPoint</Application>
  <PresentationFormat>Widescreen</PresentationFormat>
  <Paragraphs>121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CMU Serif</vt:lpstr>
      <vt:lpstr>CMU Serif Roman</vt:lpstr>
      <vt:lpstr>Office Theme</vt:lpstr>
      <vt:lpstr>Data Strata 1.0 What is the best approach to become a Data Scientist ??  Abdullah Khilji,  Banavath Shalini, Aniket Agarwalla  abdullahkhilji.nits@gmail.com </vt:lpstr>
      <vt:lpstr>Why find a specific way to be a Data Scientist</vt:lpstr>
      <vt:lpstr>Gender Distribution</vt:lpstr>
      <vt:lpstr>Analysis/Insights of the gender data.</vt:lpstr>
      <vt:lpstr>Nationality Distribution</vt:lpstr>
      <vt:lpstr>Analysis of Nationality from 52 Unique Countries</vt:lpstr>
      <vt:lpstr>Analysis </vt:lpstr>
      <vt:lpstr>Analysis from the Graphical Representation.</vt:lpstr>
      <vt:lpstr>Age Distribution of all 52 Countries</vt:lpstr>
      <vt:lpstr>Age Distribution of India</vt:lpstr>
      <vt:lpstr>Age Distribution of The United States</vt:lpstr>
      <vt:lpstr>Comparative study of United States and India</vt:lpstr>
      <vt:lpstr>Graphical Distribution on Education</vt:lpstr>
      <vt:lpstr>Analysis/ Insights on Educational Distribution</vt:lpstr>
      <vt:lpstr>Duration in Office</vt:lpstr>
      <vt:lpstr>Analysis from the Duration Data</vt:lpstr>
      <vt:lpstr>Is career switch a right option?</vt:lpstr>
      <vt:lpstr>Yes sure, why not ?</vt:lpstr>
      <vt:lpstr>From where should we learn?</vt:lpstr>
      <vt:lpstr>Analysis/Insights</vt:lpstr>
      <vt:lpstr>MOOC’s </vt:lpstr>
      <vt:lpstr>A note on MOOC’s</vt:lpstr>
      <vt:lpstr>What hardware to start from ?</vt:lpstr>
      <vt:lpstr>Will it cost you much, to begin with ?</vt:lpstr>
      <vt:lpstr>Which Language to use ?</vt:lpstr>
      <vt:lpstr>Clearly Python is the winner here.  Let’s see if having knowledge of R helps or not…  </vt:lpstr>
      <vt:lpstr>Profession using Python and R</vt:lpstr>
      <vt:lpstr>Inference..</vt:lpstr>
      <vt:lpstr>Which Technology should we prefer?</vt:lpstr>
      <vt:lpstr>Who’s the winner here?</vt:lpstr>
      <vt:lpstr>Which DS Method should I Master ?</vt:lpstr>
      <vt:lpstr>The answer is Deep Learning …</vt:lpstr>
      <vt:lpstr>So once you have learned, how to prove ?</vt:lpstr>
      <vt:lpstr>Analysis</vt:lpstr>
      <vt:lpstr>Where to look for a job ?</vt:lpstr>
      <vt:lpstr>Inference</vt:lpstr>
      <vt:lpstr>What to do to keep learning ?</vt:lpstr>
      <vt:lpstr>Inference</vt:lpstr>
      <vt:lpstr>How much time should I spend ?</vt:lpstr>
      <vt:lpstr>What does the data say ? </vt:lpstr>
      <vt:lpstr>Now let’s see where the surveyed candidates good for our purpose?</vt:lpstr>
      <vt:lpstr>What proportion where actually Data Scientists ..</vt:lpstr>
      <vt:lpstr>And, were they employed ?</vt:lpstr>
      <vt:lpstr>Yes, the data was quite good !!</vt:lpstr>
      <vt:lpstr>Final Insights and Conclusions</vt:lpstr>
      <vt:lpstr>Further Insights</vt:lpstr>
      <vt:lpstr>What if I get stuck somewhere ?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Strata 1.0  </dc:title>
  <dc:creator>Microsoft Office User</dc:creator>
  <cp:lastModifiedBy>Microsoft Office User</cp:lastModifiedBy>
  <cp:revision>31</cp:revision>
  <dcterms:created xsi:type="dcterms:W3CDTF">2018-10-28T02:33:10Z</dcterms:created>
  <dcterms:modified xsi:type="dcterms:W3CDTF">2018-10-28T09:33:13Z</dcterms:modified>
</cp:coreProperties>
</file>