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57" r:id="rId4"/>
    <p:sldId id="261" r:id="rId5"/>
    <p:sldId id="262" r:id="rId6"/>
    <p:sldId id="263" r:id="rId7"/>
    <p:sldId id="275" r:id="rId8"/>
    <p:sldId id="265" r:id="rId9"/>
    <p:sldId id="266" r:id="rId10"/>
    <p:sldId id="267" r:id="rId11"/>
    <p:sldId id="268" r:id="rId12"/>
    <p:sldId id="264" r:id="rId13"/>
    <p:sldId id="272" r:id="rId14"/>
    <p:sldId id="27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71" autoAdjust="0"/>
  </p:normalViewPr>
  <p:slideViewPr>
    <p:cSldViewPr>
      <p:cViewPr>
        <p:scale>
          <a:sx n="77" d="100"/>
          <a:sy n="77" d="100"/>
        </p:scale>
        <p:origin x="-306" y="-42"/>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3231782D-CA13-4863-B235-1E39DE501032}" type="datetimeFigureOut">
              <a:rPr lang="en-US" smtClean="0"/>
              <a:pPr/>
              <a:t>7/7/2015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A0A0A604-B9E1-4DF6-BCA4-FDE047784DF9}"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31782D-CA13-4863-B235-1E39DE501032}" type="datetimeFigureOut">
              <a:rPr lang="en-US" smtClean="0"/>
              <a:pPr/>
              <a:t>7/7/2015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0A604-B9E1-4DF6-BCA4-FDE047784D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31782D-CA13-4863-B235-1E39DE501032}" type="datetimeFigureOut">
              <a:rPr lang="en-US" smtClean="0"/>
              <a:pPr/>
              <a:t>7/7/2015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0A604-B9E1-4DF6-BCA4-FDE047784D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31782D-CA13-4863-B235-1E39DE501032}" type="datetimeFigureOut">
              <a:rPr lang="en-US" smtClean="0"/>
              <a:pPr/>
              <a:t>7/7/2015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0A604-B9E1-4DF6-BCA4-FDE047784D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231782D-CA13-4863-B235-1E39DE501032}" type="datetimeFigureOut">
              <a:rPr lang="en-US" smtClean="0"/>
              <a:pPr/>
              <a:t>7/7/2015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A0A0A604-B9E1-4DF6-BCA4-FDE047784DF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231782D-CA13-4863-B235-1E39DE501032}" type="datetimeFigureOut">
              <a:rPr lang="en-US" smtClean="0"/>
              <a:pPr/>
              <a:t>7/7/2015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0A604-B9E1-4DF6-BCA4-FDE047784D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231782D-CA13-4863-B235-1E39DE501032}" type="datetimeFigureOut">
              <a:rPr lang="en-US" smtClean="0"/>
              <a:pPr/>
              <a:t>7/7/2015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A0A604-B9E1-4DF6-BCA4-FDE047784D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231782D-CA13-4863-B235-1E39DE501032}" type="datetimeFigureOut">
              <a:rPr lang="en-US" smtClean="0"/>
              <a:pPr/>
              <a:t>7/7/2015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A0A604-B9E1-4DF6-BCA4-FDE047784D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31782D-CA13-4863-B235-1E39DE501032}" type="datetimeFigureOut">
              <a:rPr lang="en-US" smtClean="0"/>
              <a:pPr/>
              <a:t>7/7/2015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A0A604-B9E1-4DF6-BCA4-FDE047784D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231782D-CA13-4863-B235-1E39DE501032}" type="datetimeFigureOut">
              <a:rPr lang="en-US" smtClean="0"/>
              <a:pPr/>
              <a:t>7/7/2015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0A604-B9E1-4DF6-BCA4-FDE047784D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231782D-CA13-4863-B235-1E39DE501032}" type="datetimeFigureOut">
              <a:rPr lang="en-US" smtClean="0"/>
              <a:pPr/>
              <a:t>7/7/2015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0A604-B9E1-4DF6-BCA4-FDE047784D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3231782D-CA13-4863-B235-1E39DE501032}" type="datetimeFigureOut">
              <a:rPr lang="en-US" smtClean="0"/>
              <a:pPr/>
              <a:t>7/7/2015</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A0A0A604-B9E1-4DF6-BCA4-FDE047784DF9}"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5600"/>
            <a:ext cx="8001000" cy="1470025"/>
          </a:xfrm>
        </p:spPr>
        <p:txBody>
          <a:bodyPr>
            <a:normAutofit fontScale="90000"/>
          </a:bodyPr>
          <a:lstStyle/>
          <a:p>
            <a:r>
              <a:rPr lang="en-US" dirty="0" smtClean="0"/>
              <a:t>Alexander Grothendieck: The Man</a:t>
            </a:r>
            <a:endParaRPr lang="en-US" dirty="0"/>
          </a:p>
        </p:txBody>
      </p:sp>
      <p:sp>
        <p:nvSpPr>
          <p:cNvPr id="3" name="Subtitle 2"/>
          <p:cNvSpPr>
            <a:spLocks noGrp="1"/>
          </p:cNvSpPr>
          <p:nvPr>
            <p:ph type="subTitle" idx="1"/>
          </p:nvPr>
        </p:nvSpPr>
        <p:spPr>
          <a:xfrm>
            <a:off x="914400" y="4876800"/>
            <a:ext cx="7467600" cy="1752600"/>
          </a:xfrm>
        </p:spPr>
        <p:txBody>
          <a:bodyPr>
            <a:normAutofit/>
          </a:bodyPr>
          <a:lstStyle/>
          <a:p>
            <a:r>
              <a:rPr lang="en-US" dirty="0" smtClean="0"/>
              <a:t>Abdullah Naeem Malik</a:t>
            </a:r>
            <a:br>
              <a:rPr lang="en-US" dirty="0" smtClean="0"/>
            </a:br>
            <a:r>
              <a:rPr lang="en-US" dirty="0" err="1" smtClean="0"/>
              <a:t>Mphil</a:t>
            </a:r>
            <a:r>
              <a:rPr lang="en-US" dirty="0" smtClean="0"/>
              <a:t> 3rd</a:t>
            </a:r>
            <a:r>
              <a:rPr lang="en-US" dirty="0" smtClean="0"/>
              <a:t/>
            </a:r>
            <a:br>
              <a:rPr lang="en-US" dirty="0" smtClean="0"/>
            </a:br>
            <a:r>
              <a:rPr lang="en-US" dirty="0" smtClean="0"/>
              <a:t>QAU</a:t>
            </a:r>
            <a:endParaRPr lang="en-US" dirty="0"/>
          </a:p>
        </p:txBody>
      </p:sp>
      <p:pic>
        <p:nvPicPr>
          <p:cNvPr id="3074" name="Picture 2"/>
          <p:cNvPicPr>
            <a:picLocks noChangeAspect="1" noChangeArrowheads="1"/>
          </p:cNvPicPr>
          <p:nvPr/>
        </p:nvPicPr>
        <p:blipFill>
          <a:blip r:embed="rId2"/>
          <a:srcRect l="3704"/>
          <a:stretch>
            <a:fillRect/>
          </a:stretch>
        </p:blipFill>
        <p:spPr bwMode="auto">
          <a:xfrm>
            <a:off x="381000" y="457200"/>
            <a:ext cx="1981200" cy="2310186"/>
          </a:xfrm>
          <a:prstGeom prst="rect">
            <a:avLst/>
          </a:prstGeom>
          <a:noFill/>
          <a:ln w="9525">
            <a:noFill/>
            <a:miter lim="800000"/>
            <a:headEnd/>
            <a:tailEnd/>
          </a:ln>
          <a:effectLst/>
        </p:spPr>
      </p:pic>
      <p:sp>
        <p:nvSpPr>
          <p:cNvPr id="4" name="Rectangle 3"/>
          <p:cNvSpPr/>
          <p:nvPr/>
        </p:nvSpPr>
        <p:spPr>
          <a:xfrm>
            <a:off x="4081818" y="457200"/>
            <a:ext cx="4572000" cy="2862322"/>
          </a:xfrm>
          <a:prstGeom prst="rect">
            <a:avLst/>
          </a:prstGeom>
        </p:spPr>
        <p:txBody>
          <a:bodyPr>
            <a:spAutoFit/>
          </a:bodyPr>
          <a:lstStyle/>
          <a:p>
            <a:pPr algn="just"/>
            <a:r>
              <a:rPr lang="en-US" dirty="0">
                <a:solidFill>
                  <a:srgbClr val="000000"/>
                </a:solidFill>
                <a:latin typeface="Times New Roman" panose="02020603050405020304" pitchFamily="18" charset="0"/>
              </a:rPr>
              <a:t>Mathematics requires a small dose, not of genius, but of an imaginative freedom which, in a larger dose, would be insanity. And if mathematicians tend to burn out early in their careers, it is probably because life has forced them to acquire too much common sense, thereby rendering them too sane to work. But by then they are sane enough to teach, so a use can still be found for them.</a:t>
            </a:r>
          </a:p>
          <a:p>
            <a:pPr algn="r"/>
            <a:r>
              <a:rPr lang="en-US" dirty="0">
                <a:solidFill>
                  <a:srgbClr val="000000"/>
                </a:solidFill>
                <a:latin typeface="Times New Roman" panose="02020603050405020304" pitchFamily="18" charset="0"/>
              </a:rPr>
              <a:t>--Angus K. Rodgers</a:t>
            </a:r>
            <a:endParaRPr lang="en-US"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95546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Rejection of </a:t>
            </a:r>
            <a:r>
              <a:rPr lang="en-US" dirty="0" err="1"/>
              <a:t>Crafoord</a:t>
            </a:r>
            <a:r>
              <a:rPr lang="en-US" dirty="0"/>
              <a:t> Prize: Letter</a:t>
            </a:r>
          </a:p>
        </p:txBody>
      </p:sp>
      <p:sp>
        <p:nvSpPr>
          <p:cNvPr id="3" name="Content Placeholder 2"/>
          <p:cNvSpPr>
            <a:spLocks noGrp="1"/>
          </p:cNvSpPr>
          <p:nvPr>
            <p:ph idx="1"/>
          </p:nvPr>
        </p:nvSpPr>
        <p:spPr/>
        <p:txBody>
          <a:bodyPr>
            <a:normAutofit/>
          </a:bodyPr>
          <a:lstStyle/>
          <a:p>
            <a:r>
              <a:rPr lang="en-US" dirty="0"/>
              <a:t>(2) (sic. A misprint) Those labors which now earn me the approbation of the Royal Academy were carried out 25 years ago, at a time when I was still integrated into the scientific milieu and shared both its worldview and its values. But I departed from this milieu in 1970. Since then, while not in the least renouncing my passion for scientific research, I have continued to put some distance between myself and scientific circles. </a:t>
            </a:r>
          </a:p>
          <a:p>
            <a:endParaRPr lang="en-US" dirty="0"/>
          </a:p>
        </p:txBody>
      </p:sp>
    </p:spTree>
    <p:extLst>
      <p:ext uri="{BB962C8B-B14F-4D97-AF65-F5344CB8AC3E}">
        <p14:creationId xmlns:p14="http://schemas.microsoft.com/office/powerpoint/2010/main" val="5502354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Rejection of </a:t>
            </a:r>
            <a:r>
              <a:rPr lang="en-US" dirty="0" err="1"/>
              <a:t>Crafoord</a:t>
            </a:r>
            <a:r>
              <a:rPr lang="en-US" dirty="0"/>
              <a:t> Prize: Letter</a:t>
            </a:r>
          </a:p>
        </p:txBody>
      </p:sp>
      <p:sp>
        <p:nvSpPr>
          <p:cNvPr id="3" name="Content Placeholder 2"/>
          <p:cNvSpPr>
            <a:spLocks noGrp="1"/>
          </p:cNvSpPr>
          <p:nvPr>
            <p:ph idx="1"/>
          </p:nvPr>
        </p:nvSpPr>
        <p:spPr/>
        <p:txBody>
          <a:bodyPr>
            <a:noAutofit/>
          </a:bodyPr>
          <a:lstStyle/>
          <a:p>
            <a:r>
              <a:rPr lang="en-US" sz="1600" dirty="0"/>
              <a:t>In the two decades that have intervened the ethical standards of the sciences (certainly in mathematics) have been degraded to such an extent that the most bare-faced plagiarism between colleagues (often at the expense of those who can't defend themselves), seems to have become the norm. At least it is generally tolerated, even in exceptionally flagrant instances.</a:t>
            </a:r>
          </a:p>
          <a:p>
            <a:r>
              <a:rPr lang="en-US" sz="1600" dirty="0"/>
              <a:t>Given this situation, were I to agree to enter into the game of prizes and rewards, it would be equivalent to my giving stamp of approval to a state of affairs in today's sciences that I see as being profoundly unhealthy. Their spiritual state, even their intellectual and material states, are nothing less than suicidal, hence they are destined to vanish in the near future.</a:t>
            </a:r>
          </a:p>
          <a:p>
            <a:r>
              <a:rPr lang="en-US" sz="1600" dirty="0"/>
              <a:t>It is this third reason which, for me, is the most compelling. If I've gone out of my way to make an issue of it, you should not thereby conclude that I intend any criticism of the Royal Academy, or in its administration of the funds under its command.</a:t>
            </a:r>
          </a:p>
          <a:p>
            <a:r>
              <a:rPr lang="en-US" sz="1600" dirty="0"/>
              <a:t>I firmly believe that we can expect totally unprecedented upheavals before the end of the century which will transform, from top to bottom, our very notion of what is called "science", or its objectives, and the spirit in which it is done. I am certain that the Royal Academy will be among those institutions, and individuals, who will have useful roles to play in a revival without historical precedent, after a total destruction of civilization also without historical precedent</a:t>
            </a:r>
            <a:r>
              <a:rPr lang="en-US" sz="1600" dirty="0" smtClean="0"/>
              <a:t>.</a:t>
            </a:r>
            <a:endParaRPr lang="en-US" sz="1600" dirty="0"/>
          </a:p>
        </p:txBody>
      </p:sp>
    </p:spTree>
    <p:extLst>
      <p:ext uri="{BB962C8B-B14F-4D97-AF65-F5344CB8AC3E}">
        <p14:creationId xmlns:p14="http://schemas.microsoft.com/office/powerpoint/2010/main" val="4742197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Religion</a:t>
            </a:r>
            <a:endParaRPr lang="en-US" dirty="0"/>
          </a:p>
        </p:txBody>
      </p:sp>
      <p:sp>
        <p:nvSpPr>
          <p:cNvPr id="3" name="Content Placeholder 2"/>
          <p:cNvSpPr>
            <a:spLocks noGrp="1"/>
          </p:cNvSpPr>
          <p:nvPr>
            <p:ph idx="1"/>
          </p:nvPr>
        </p:nvSpPr>
        <p:spPr>
          <a:xfrm>
            <a:off x="457200" y="1600200"/>
            <a:ext cx="4495800" cy="4709160"/>
          </a:xfrm>
        </p:spPr>
        <p:txBody>
          <a:bodyPr/>
          <a:lstStyle/>
          <a:p>
            <a:r>
              <a:rPr lang="en-US" dirty="0" smtClean="0"/>
              <a:t>Buddhism (1974)</a:t>
            </a:r>
          </a:p>
          <a:p>
            <a:r>
              <a:rPr lang="en-US" dirty="0" smtClean="0"/>
              <a:t>Christianity (1980)</a:t>
            </a:r>
          </a:p>
          <a:p>
            <a:pPr lvl="1"/>
            <a:r>
              <a:rPr lang="en-US" dirty="0" smtClean="0"/>
              <a:t>Delusions</a:t>
            </a:r>
          </a:p>
          <a:p>
            <a:r>
              <a:rPr lang="en-US" dirty="0" smtClean="0"/>
              <a:t>Hermit life (1991)</a:t>
            </a:r>
          </a:p>
          <a:p>
            <a:r>
              <a:rPr lang="en-US" dirty="0" smtClean="0"/>
              <a:t>Death on November </a:t>
            </a:r>
            <a:r>
              <a:rPr lang="en-US" dirty="0"/>
              <a:t>13, </a:t>
            </a:r>
            <a:r>
              <a:rPr lang="en-US" dirty="0" smtClean="0"/>
              <a:t>2014 last heard “</a:t>
            </a:r>
            <a:r>
              <a:rPr lang="en-US" dirty="0"/>
              <a:t>raging about the </a:t>
            </a:r>
            <a:r>
              <a:rPr lang="en-US" dirty="0" smtClean="0"/>
              <a:t>devil”</a:t>
            </a:r>
            <a:endParaRPr lang="en-US" dirty="0"/>
          </a:p>
        </p:txBody>
      </p:sp>
      <p:pic>
        <p:nvPicPr>
          <p:cNvPr id="4" name="Picture 2"/>
          <p:cNvPicPr>
            <a:picLocks noChangeAspect="1" noChangeArrowheads="1"/>
          </p:cNvPicPr>
          <p:nvPr/>
        </p:nvPicPr>
        <p:blipFill>
          <a:blip r:embed="rId2"/>
          <a:srcRect l="2111" b="17438"/>
          <a:stretch>
            <a:fillRect/>
          </a:stretch>
        </p:blipFill>
        <p:spPr bwMode="auto">
          <a:xfrm>
            <a:off x="5334000" y="1524000"/>
            <a:ext cx="3533775" cy="4419600"/>
          </a:xfrm>
          <a:prstGeom prst="rect">
            <a:avLst/>
          </a:prstGeom>
          <a:noFill/>
          <a:ln w="9525">
            <a:noFill/>
            <a:miter lim="800000"/>
            <a:headEnd/>
            <a:tailEnd/>
          </a:ln>
          <a:effectLst/>
        </p:spPr>
      </p:pic>
    </p:spTree>
    <p:extLst>
      <p:ext uri="{BB962C8B-B14F-4D97-AF65-F5344CB8AC3E}">
        <p14:creationId xmlns:p14="http://schemas.microsoft.com/office/powerpoint/2010/main" val="41768449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295400" y="228600"/>
            <a:ext cx="6400800" cy="65460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srcRect/>
          <a:stretch>
            <a:fillRect/>
          </a:stretch>
        </p:blipFill>
        <p:spPr bwMode="auto">
          <a:xfrm>
            <a:off x="1219200" y="304800"/>
            <a:ext cx="2066925" cy="3095625"/>
          </a:xfrm>
          <a:prstGeom prst="rect">
            <a:avLst/>
          </a:prstGeom>
          <a:noFill/>
          <a:ln w="9525">
            <a:noFill/>
            <a:miter lim="800000"/>
            <a:headEnd/>
            <a:tailEnd/>
          </a:ln>
          <a:effectLst/>
        </p:spPr>
      </p:pic>
      <p:pic>
        <p:nvPicPr>
          <p:cNvPr id="8" name="Picture 5"/>
          <p:cNvPicPr>
            <a:picLocks noChangeAspect="1" noChangeArrowheads="1"/>
          </p:cNvPicPr>
          <p:nvPr/>
        </p:nvPicPr>
        <p:blipFill>
          <a:blip r:embed="rId3"/>
          <a:srcRect/>
          <a:stretch>
            <a:fillRect/>
          </a:stretch>
        </p:blipFill>
        <p:spPr bwMode="auto">
          <a:xfrm>
            <a:off x="6096000" y="4114800"/>
            <a:ext cx="2057400" cy="2522483"/>
          </a:xfrm>
          <a:prstGeom prst="rect">
            <a:avLst/>
          </a:prstGeom>
          <a:noFill/>
          <a:ln w="9525">
            <a:noFill/>
            <a:miter lim="800000"/>
            <a:headEnd/>
            <a:tailEnd/>
          </a:ln>
          <a:effectLst/>
        </p:spPr>
      </p:pic>
      <p:pic>
        <p:nvPicPr>
          <p:cNvPr id="10" name="Picture 3"/>
          <p:cNvPicPr>
            <a:picLocks noChangeAspect="1" noChangeArrowheads="1"/>
          </p:cNvPicPr>
          <p:nvPr/>
        </p:nvPicPr>
        <p:blipFill>
          <a:blip r:embed="rId4"/>
          <a:srcRect/>
          <a:stretch>
            <a:fillRect/>
          </a:stretch>
        </p:blipFill>
        <p:spPr bwMode="auto">
          <a:xfrm>
            <a:off x="5334000" y="533400"/>
            <a:ext cx="3124200" cy="3131431"/>
          </a:xfrm>
          <a:prstGeom prst="rect">
            <a:avLst/>
          </a:prstGeom>
          <a:noFill/>
          <a:ln w="9525">
            <a:noFill/>
            <a:miter lim="800000"/>
            <a:headEnd/>
            <a:tailEnd/>
          </a:ln>
          <a:effectLst/>
        </p:spPr>
      </p:pic>
      <p:pic>
        <p:nvPicPr>
          <p:cNvPr id="11" name="Picture 4"/>
          <p:cNvPicPr>
            <a:picLocks noChangeAspect="1" noChangeArrowheads="1"/>
          </p:cNvPicPr>
          <p:nvPr/>
        </p:nvPicPr>
        <p:blipFill>
          <a:blip r:embed="rId5"/>
          <a:srcRect/>
          <a:stretch>
            <a:fillRect/>
          </a:stretch>
        </p:blipFill>
        <p:spPr bwMode="auto">
          <a:xfrm>
            <a:off x="990600" y="3657600"/>
            <a:ext cx="2367152" cy="3035653"/>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90800"/>
            <a:ext cx="8229600" cy="1143000"/>
          </a:xfrm>
        </p:spPr>
        <p:txBody>
          <a:bodyPr>
            <a:normAutofit/>
          </a:bodyPr>
          <a:lstStyle/>
          <a:p>
            <a:r>
              <a:rPr lang="en-US" dirty="0" smtClean="0"/>
              <a:t>Disclaimer</a:t>
            </a:r>
            <a:endParaRPr lang="en-US" dirty="0"/>
          </a:p>
        </p:txBody>
      </p:sp>
    </p:spTree>
    <p:extLst>
      <p:ext uri="{BB962C8B-B14F-4D97-AF65-F5344CB8AC3E}">
        <p14:creationId xmlns:p14="http://schemas.microsoft.com/office/powerpoint/2010/main" val="989503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Biographical Highlight</a:t>
            </a:r>
            <a:endParaRPr lang="en-US" dirty="0"/>
          </a:p>
        </p:txBody>
      </p:sp>
      <p:sp>
        <p:nvSpPr>
          <p:cNvPr id="3" name="Content Placeholder 2"/>
          <p:cNvSpPr>
            <a:spLocks noGrp="1"/>
          </p:cNvSpPr>
          <p:nvPr>
            <p:ph idx="1"/>
          </p:nvPr>
        </p:nvSpPr>
        <p:spPr>
          <a:xfrm>
            <a:off x="152400" y="1600200"/>
            <a:ext cx="7772400" cy="4709160"/>
          </a:xfrm>
        </p:spPr>
        <p:txBody>
          <a:bodyPr/>
          <a:lstStyle/>
          <a:p>
            <a:r>
              <a:rPr lang="en-US" dirty="0" smtClean="0"/>
              <a:t>Born </a:t>
            </a:r>
            <a:r>
              <a:rPr lang="en-US" dirty="0"/>
              <a:t>28 March </a:t>
            </a:r>
            <a:r>
              <a:rPr lang="en-US" dirty="0" smtClean="0"/>
              <a:t>1928 in Berlin</a:t>
            </a:r>
          </a:p>
          <a:p>
            <a:r>
              <a:rPr lang="en-US" dirty="0" smtClean="0"/>
              <a:t>Father: Alexander "</a:t>
            </a:r>
            <a:r>
              <a:rPr lang="en-US" dirty="0" err="1" smtClean="0"/>
              <a:t>Sascha</a:t>
            </a:r>
            <a:r>
              <a:rPr lang="en-US" dirty="0" smtClean="0"/>
              <a:t>" Schapiro</a:t>
            </a:r>
          </a:p>
          <a:p>
            <a:r>
              <a:rPr lang="en-US" dirty="0" smtClean="0"/>
              <a:t>Met </a:t>
            </a:r>
            <a:r>
              <a:rPr lang="en-US" dirty="0" err="1" smtClean="0"/>
              <a:t>Hanka</a:t>
            </a:r>
            <a:r>
              <a:rPr lang="en-US" dirty="0" smtClean="0"/>
              <a:t> </a:t>
            </a:r>
            <a:r>
              <a:rPr lang="en-US" dirty="0" err="1" smtClean="0"/>
              <a:t>Grothendieck</a:t>
            </a:r>
            <a:r>
              <a:rPr lang="en-US" dirty="0" smtClean="0"/>
              <a:t> in 1927</a:t>
            </a:r>
          </a:p>
          <a:p>
            <a:endParaRPr lang="en-US" dirty="0" smtClean="0"/>
          </a:p>
          <a:p>
            <a:endParaRPr lang="en-US" dirty="0" smtClean="0"/>
          </a:p>
        </p:txBody>
      </p:sp>
      <p:pic>
        <p:nvPicPr>
          <p:cNvPr id="5" name="Picture 3"/>
          <p:cNvPicPr>
            <a:picLocks noChangeAspect="1" noChangeArrowheads="1"/>
          </p:cNvPicPr>
          <p:nvPr/>
        </p:nvPicPr>
        <p:blipFill>
          <a:blip r:embed="rId2"/>
          <a:srcRect t="9055"/>
          <a:stretch>
            <a:fillRect/>
          </a:stretch>
        </p:blipFill>
        <p:spPr bwMode="auto">
          <a:xfrm>
            <a:off x="6477000" y="3962400"/>
            <a:ext cx="1600200" cy="2714015"/>
          </a:xfrm>
          <a:prstGeom prst="rect">
            <a:avLst/>
          </a:prstGeom>
          <a:noFill/>
          <a:ln w="9525">
            <a:noFill/>
            <a:miter lim="800000"/>
            <a:headEnd/>
            <a:tailEnd/>
          </a:ln>
          <a:effectLst/>
        </p:spPr>
      </p:pic>
      <p:pic>
        <p:nvPicPr>
          <p:cNvPr id="6" name="Picture 4"/>
          <p:cNvPicPr>
            <a:picLocks noChangeAspect="1" noChangeArrowheads="1"/>
          </p:cNvPicPr>
          <p:nvPr/>
        </p:nvPicPr>
        <p:blipFill>
          <a:blip r:embed="rId3"/>
          <a:srcRect/>
          <a:stretch>
            <a:fillRect/>
          </a:stretch>
        </p:blipFill>
        <p:spPr bwMode="auto">
          <a:xfrm>
            <a:off x="958978" y="3962400"/>
            <a:ext cx="1708022" cy="2667000"/>
          </a:xfrm>
          <a:prstGeom prst="rect">
            <a:avLst/>
          </a:prstGeom>
          <a:noFill/>
          <a:ln w="9525">
            <a:noFill/>
            <a:miter lim="800000"/>
            <a:headEnd/>
            <a:tailEnd/>
          </a:ln>
          <a:effectLst/>
        </p:spPr>
      </p:pic>
      <p:pic>
        <p:nvPicPr>
          <p:cNvPr id="7" name="Picture 7"/>
          <p:cNvPicPr>
            <a:picLocks noChangeAspect="1" noChangeArrowheads="1"/>
          </p:cNvPicPr>
          <p:nvPr/>
        </p:nvPicPr>
        <p:blipFill>
          <a:blip r:embed="rId4"/>
          <a:srcRect/>
          <a:stretch>
            <a:fillRect/>
          </a:stretch>
        </p:blipFill>
        <p:spPr bwMode="auto">
          <a:xfrm>
            <a:off x="3657601" y="4038600"/>
            <a:ext cx="1831152" cy="2590800"/>
          </a:xfrm>
          <a:prstGeom prst="rect">
            <a:avLst/>
          </a:prstGeom>
          <a:noFill/>
          <a:ln w="9525">
            <a:noFill/>
            <a:miter lim="800000"/>
            <a:headEnd/>
            <a:tailEnd/>
          </a:ln>
          <a:effectLst/>
        </p:spPr>
      </p:pic>
    </p:spTree>
    <p:extLst>
      <p:ext uri="{BB962C8B-B14F-4D97-AF65-F5344CB8AC3E}">
        <p14:creationId xmlns:p14="http://schemas.microsoft.com/office/powerpoint/2010/main" val="218912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Biographical Highlight</a:t>
            </a:r>
            <a:endParaRPr lang="en-US" dirty="0"/>
          </a:p>
        </p:txBody>
      </p:sp>
      <p:sp>
        <p:nvSpPr>
          <p:cNvPr id="3" name="Content Placeholder 2"/>
          <p:cNvSpPr>
            <a:spLocks noGrp="1"/>
          </p:cNvSpPr>
          <p:nvPr>
            <p:ph idx="1"/>
          </p:nvPr>
        </p:nvSpPr>
        <p:spPr>
          <a:xfrm>
            <a:off x="228600" y="1524000"/>
            <a:ext cx="7696200" cy="4709160"/>
          </a:xfrm>
        </p:spPr>
        <p:txBody>
          <a:bodyPr>
            <a:normAutofit lnSpcReduction="10000"/>
          </a:bodyPr>
          <a:lstStyle/>
          <a:p>
            <a:pPr>
              <a:lnSpc>
                <a:spcPct val="150000"/>
              </a:lnSpc>
            </a:pPr>
            <a:r>
              <a:rPr lang="en-US" dirty="0" smtClean="0"/>
              <a:t>Lived with parents + </a:t>
            </a:r>
            <a:r>
              <a:rPr lang="en-US" dirty="0" err="1" smtClean="0"/>
              <a:t>Maidi</a:t>
            </a:r>
            <a:r>
              <a:rPr lang="en-US" dirty="0" smtClean="0"/>
              <a:t> first five years</a:t>
            </a:r>
          </a:p>
          <a:p>
            <a:pPr>
              <a:lnSpc>
                <a:spcPct val="150000"/>
              </a:lnSpc>
            </a:pPr>
            <a:r>
              <a:rPr lang="en-US" dirty="0" smtClean="0"/>
              <a:t>Moved to Hamburg in 1933; tutored by a Pastor, ex-army officer Wilhelm </a:t>
            </a:r>
            <a:r>
              <a:rPr lang="en-US" dirty="0" err="1" smtClean="0"/>
              <a:t>Heydon</a:t>
            </a:r>
            <a:endParaRPr lang="en-US" dirty="0" smtClean="0"/>
          </a:p>
          <a:p>
            <a:pPr>
              <a:lnSpc>
                <a:spcPct val="150000"/>
              </a:lnSpc>
            </a:pPr>
            <a:r>
              <a:rPr lang="en-US" dirty="0" smtClean="0"/>
              <a:t>Moved to Paris in 1939</a:t>
            </a:r>
          </a:p>
          <a:p>
            <a:pPr>
              <a:lnSpc>
                <a:spcPct val="150000"/>
              </a:lnSpc>
            </a:pPr>
            <a:r>
              <a:rPr lang="en-US" dirty="0" smtClean="0"/>
              <a:t>World War II</a:t>
            </a:r>
          </a:p>
          <a:p>
            <a:pPr>
              <a:lnSpc>
                <a:spcPct val="150000"/>
              </a:lnSpc>
            </a:pPr>
            <a:r>
              <a:rPr lang="en-US" dirty="0" smtClean="0"/>
              <a:t>Moved to Montpellier in 1945</a:t>
            </a:r>
          </a:p>
          <a:p>
            <a:pPr>
              <a:lnSpc>
                <a:spcPct val="150000"/>
              </a:lnSpc>
            </a:pPr>
            <a:r>
              <a:rPr lang="en-US" dirty="0" smtClean="0"/>
              <a:t>Paris 1948</a:t>
            </a:r>
          </a:p>
          <a:p>
            <a:endParaRPr lang="en-US" dirty="0" smtClean="0"/>
          </a:p>
          <a:p>
            <a:endParaRPr lang="en-US" dirty="0" smtClean="0"/>
          </a:p>
        </p:txBody>
      </p:sp>
      <p:pic>
        <p:nvPicPr>
          <p:cNvPr id="5" name="Picture 2"/>
          <p:cNvPicPr>
            <a:picLocks noChangeAspect="1" noChangeArrowheads="1"/>
          </p:cNvPicPr>
          <p:nvPr/>
        </p:nvPicPr>
        <p:blipFill>
          <a:blip r:embed="rId2"/>
          <a:srcRect l="6929" t="16120" r="19308" b="5582"/>
          <a:stretch>
            <a:fillRect/>
          </a:stretch>
        </p:blipFill>
        <p:spPr bwMode="auto">
          <a:xfrm>
            <a:off x="5865446" y="4038600"/>
            <a:ext cx="3126154" cy="2438400"/>
          </a:xfrm>
          <a:prstGeom prst="rect">
            <a:avLst/>
          </a:prstGeom>
          <a:noFill/>
          <a:ln w="9525">
            <a:noFill/>
            <a:miter lim="800000"/>
            <a:headEnd/>
            <a:tailEnd/>
          </a:ln>
          <a:effectLst/>
        </p:spPr>
      </p:pic>
    </p:spTree>
    <p:extLst>
      <p:ext uri="{BB962C8B-B14F-4D97-AF65-F5344CB8AC3E}">
        <p14:creationId xmlns:p14="http://schemas.microsoft.com/office/powerpoint/2010/main" val="2062644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Biographical Highlight</a:t>
            </a:r>
            <a:endParaRPr lang="en-US" dirty="0"/>
          </a:p>
        </p:txBody>
      </p:sp>
      <p:sp>
        <p:nvSpPr>
          <p:cNvPr id="3" name="Content Placeholder 2"/>
          <p:cNvSpPr>
            <a:spLocks noGrp="1"/>
          </p:cNvSpPr>
          <p:nvPr>
            <p:ph idx="1"/>
          </p:nvPr>
        </p:nvSpPr>
        <p:spPr>
          <a:xfrm>
            <a:off x="381000" y="2148840"/>
            <a:ext cx="8229600" cy="4709160"/>
          </a:xfrm>
        </p:spPr>
        <p:txBody>
          <a:bodyPr/>
          <a:lstStyle/>
          <a:p>
            <a:r>
              <a:rPr lang="en-US" dirty="0" smtClean="0"/>
              <a:t>Birth of Serge in Nancy</a:t>
            </a:r>
          </a:p>
          <a:p>
            <a:r>
              <a:rPr lang="en-US" dirty="0" smtClean="0"/>
              <a:t>Relationship with son</a:t>
            </a:r>
          </a:p>
          <a:p>
            <a:r>
              <a:rPr lang="en-US" dirty="0" smtClean="0"/>
              <a:t>Family ties</a:t>
            </a:r>
          </a:p>
          <a:p>
            <a:endParaRPr lang="en-US" dirty="0"/>
          </a:p>
        </p:txBody>
      </p:sp>
      <p:pic>
        <p:nvPicPr>
          <p:cNvPr id="5" name="Picture 2"/>
          <p:cNvPicPr>
            <a:picLocks noChangeAspect="1" noChangeArrowheads="1"/>
          </p:cNvPicPr>
          <p:nvPr/>
        </p:nvPicPr>
        <p:blipFill>
          <a:blip r:embed="rId2"/>
          <a:srcRect r="1818"/>
          <a:stretch>
            <a:fillRect/>
          </a:stretch>
        </p:blipFill>
        <p:spPr bwMode="auto">
          <a:xfrm>
            <a:off x="5105400" y="2057400"/>
            <a:ext cx="3581400" cy="3556530"/>
          </a:xfrm>
          <a:prstGeom prst="rect">
            <a:avLst/>
          </a:prstGeom>
          <a:noFill/>
          <a:ln w="9525">
            <a:noFill/>
            <a:miter lim="800000"/>
            <a:headEnd/>
            <a:tailEnd/>
          </a:ln>
          <a:effectLst/>
        </p:spPr>
      </p:pic>
    </p:spTree>
    <p:extLst>
      <p:ext uri="{BB962C8B-B14F-4D97-AF65-F5344CB8AC3E}">
        <p14:creationId xmlns:p14="http://schemas.microsoft.com/office/powerpoint/2010/main" val="42354970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Character</a:t>
            </a:r>
            <a:endParaRPr lang="en-US" dirty="0"/>
          </a:p>
        </p:txBody>
      </p:sp>
      <p:sp>
        <p:nvSpPr>
          <p:cNvPr id="3" name="Content Placeholder 2"/>
          <p:cNvSpPr>
            <a:spLocks noGrp="1"/>
          </p:cNvSpPr>
          <p:nvPr>
            <p:ph idx="1"/>
          </p:nvPr>
        </p:nvSpPr>
        <p:spPr>
          <a:xfrm>
            <a:off x="381000" y="1295400"/>
            <a:ext cx="8229600" cy="4709160"/>
          </a:xfrm>
        </p:spPr>
        <p:txBody>
          <a:bodyPr>
            <a:noAutofit/>
          </a:bodyPr>
          <a:lstStyle/>
          <a:p>
            <a:pPr>
              <a:lnSpc>
                <a:spcPct val="150000"/>
              </a:lnSpc>
            </a:pPr>
            <a:r>
              <a:rPr lang="en-US" sz="2400" dirty="0" smtClean="0"/>
              <a:t>Antimilitary</a:t>
            </a:r>
          </a:p>
          <a:p>
            <a:pPr lvl="1"/>
            <a:r>
              <a:rPr lang="en-US" dirty="0"/>
              <a:t>Stateless (Nansen passport till 1980s)</a:t>
            </a:r>
            <a:endParaRPr lang="en-US" dirty="0" smtClean="0"/>
          </a:p>
          <a:p>
            <a:pPr lvl="1"/>
            <a:r>
              <a:rPr lang="en-US" dirty="0" smtClean="0"/>
              <a:t>Algerian War (1954 – 1962)</a:t>
            </a:r>
          </a:p>
          <a:p>
            <a:pPr lvl="1"/>
            <a:r>
              <a:rPr lang="en-US" dirty="0" smtClean="0"/>
              <a:t>Harvard Visit: Correspondence with Zariski</a:t>
            </a:r>
          </a:p>
          <a:p>
            <a:pPr lvl="1"/>
            <a:r>
              <a:rPr lang="en-US" dirty="0" smtClean="0"/>
              <a:t>Employment issues + Math as a career</a:t>
            </a:r>
          </a:p>
          <a:p>
            <a:pPr lvl="1"/>
            <a:r>
              <a:rPr lang="en-US" dirty="0" smtClean="0"/>
              <a:t>Student Revolution May 1968</a:t>
            </a:r>
          </a:p>
          <a:p>
            <a:pPr lvl="1"/>
            <a:r>
              <a:rPr lang="en-US" dirty="0" smtClean="0"/>
              <a:t>Resignation from IHES in 1970</a:t>
            </a:r>
          </a:p>
          <a:p>
            <a:pPr lvl="1"/>
            <a:r>
              <a:rPr lang="en-US" dirty="0" smtClean="0"/>
              <a:t>Vietnam War (1955 – 1975)</a:t>
            </a:r>
          </a:p>
          <a:p>
            <a:pPr lvl="1"/>
            <a:r>
              <a:rPr lang="en-US" dirty="0" smtClean="0"/>
              <a:t>Pacifist (1970 Survival Group and failure) + ecologist</a:t>
            </a:r>
          </a:p>
          <a:p>
            <a:pPr lvl="2"/>
            <a:r>
              <a:rPr lang="en-US" sz="2400" dirty="0" smtClean="0"/>
              <a:t>1970 ICM Nice</a:t>
            </a:r>
          </a:p>
          <a:p>
            <a:pPr lvl="3"/>
            <a:r>
              <a:rPr lang="en-US" sz="2400" dirty="0" smtClean="0"/>
              <a:t>Plagiarism</a:t>
            </a:r>
          </a:p>
        </p:txBody>
      </p:sp>
      <p:pic>
        <p:nvPicPr>
          <p:cNvPr id="7" name="Picture 6"/>
          <p:cNvPicPr>
            <a:picLocks noChangeAspect="1" noChangeArrowheads="1"/>
          </p:cNvPicPr>
          <p:nvPr/>
        </p:nvPicPr>
        <p:blipFill>
          <a:blip r:embed="rId2"/>
          <a:srcRect l="901" t="3048" r="5405" b="10095"/>
          <a:stretch>
            <a:fillRect/>
          </a:stretch>
        </p:blipFill>
        <p:spPr bwMode="auto">
          <a:xfrm>
            <a:off x="7128043" y="0"/>
            <a:ext cx="2015957" cy="2209800"/>
          </a:xfrm>
          <a:prstGeom prst="rect">
            <a:avLst/>
          </a:prstGeom>
          <a:noFill/>
          <a:ln w="9525">
            <a:noFill/>
            <a:miter lim="800000"/>
            <a:headEnd/>
            <a:tailEnd/>
          </a:ln>
          <a:effectLst/>
        </p:spPr>
      </p:pic>
    </p:spTree>
    <p:extLst>
      <p:ext uri="{BB962C8B-B14F-4D97-AF65-F5344CB8AC3E}">
        <p14:creationId xmlns:p14="http://schemas.microsoft.com/office/powerpoint/2010/main" val="30796050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a:t>
            </a:r>
            <a:r>
              <a:rPr lang="en-US" dirty="0" err="1" smtClean="0"/>
              <a:t>cotd</a:t>
            </a:r>
            <a:r>
              <a:rPr lang="en-US" dirty="0" smtClean="0"/>
              <a:t>.)</a:t>
            </a:r>
            <a:endParaRPr lang="en-US" dirty="0"/>
          </a:p>
        </p:txBody>
      </p:sp>
      <p:sp>
        <p:nvSpPr>
          <p:cNvPr id="3" name="Content Placeholder 2"/>
          <p:cNvSpPr>
            <a:spLocks noGrp="1"/>
          </p:cNvSpPr>
          <p:nvPr>
            <p:ph idx="1"/>
          </p:nvPr>
        </p:nvSpPr>
        <p:spPr/>
        <p:txBody>
          <a:bodyPr>
            <a:normAutofit fontScale="92500"/>
          </a:bodyPr>
          <a:lstStyle/>
          <a:p>
            <a:pPr>
              <a:lnSpc>
                <a:spcPct val="150000"/>
              </a:lnSpc>
            </a:pPr>
            <a:r>
              <a:rPr lang="en-US" dirty="0"/>
              <a:t>Simple life</a:t>
            </a:r>
          </a:p>
          <a:p>
            <a:pPr lvl="1"/>
            <a:r>
              <a:rPr lang="en-US" sz="2800" dirty="0" smtClean="0"/>
              <a:t>Rejection </a:t>
            </a:r>
            <a:r>
              <a:rPr lang="en-US" sz="2800" dirty="0"/>
              <a:t>of </a:t>
            </a:r>
            <a:r>
              <a:rPr lang="en-US" sz="2800" dirty="0" err="1"/>
              <a:t>Crafoord</a:t>
            </a:r>
            <a:r>
              <a:rPr lang="en-US" sz="2800" dirty="0"/>
              <a:t> </a:t>
            </a:r>
            <a:r>
              <a:rPr lang="en-US" sz="2800" dirty="0" smtClean="0"/>
              <a:t>Prize + Fields Medal</a:t>
            </a:r>
            <a:endParaRPr lang="en-US" sz="2800" dirty="0"/>
          </a:p>
          <a:p>
            <a:pPr lvl="1"/>
            <a:r>
              <a:rPr lang="en-US" sz="2800" dirty="0" smtClean="0"/>
              <a:t>Bursts of Generosity</a:t>
            </a:r>
          </a:p>
          <a:p>
            <a:pPr>
              <a:lnSpc>
                <a:spcPct val="150000"/>
              </a:lnSpc>
            </a:pPr>
            <a:r>
              <a:rPr lang="en-US" dirty="0"/>
              <a:t>Charismatic but brash</a:t>
            </a:r>
          </a:p>
          <a:p>
            <a:pPr lvl="2">
              <a:lnSpc>
                <a:spcPct val="150000"/>
              </a:lnSpc>
            </a:pPr>
            <a:r>
              <a:rPr lang="en-US" sz="2800" dirty="0"/>
              <a:t>Charles </a:t>
            </a:r>
            <a:r>
              <a:rPr lang="en-US" sz="2800" dirty="0" err="1"/>
              <a:t>Ehresmann</a:t>
            </a:r>
            <a:r>
              <a:rPr lang="en-US" sz="2800" dirty="0"/>
              <a:t> at </a:t>
            </a:r>
            <a:r>
              <a:rPr lang="en-US" sz="2800" dirty="0" err="1"/>
              <a:t>Bourbaki</a:t>
            </a:r>
            <a:r>
              <a:rPr lang="en-US" sz="2800" dirty="0"/>
              <a:t> </a:t>
            </a:r>
            <a:r>
              <a:rPr lang="en-US" sz="2800" dirty="0" err="1"/>
              <a:t>Serminar</a:t>
            </a:r>
            <a:r>
              <a:rPr lang="en-US" sz="2800" dirty="0"/>
              <a:t> 1949</a:t>
            </a:r>
          </a:p>
          <a:p>
            <a:pPr lvl="2">
              <a:lnSpc>
                <a:spcPct val="150000"/>
              </a:lnSpc>
            </a:pPr>
            <a:r>
              <a:rPr lang="en-US" sz="2800" dirty="0"/>
              <a:t>Visit of Arthur Wightman to IHES</a:t>
            </a:r>
          </a:p>
          <a:p>
            <a:pPr lvl="2">
              <a:lnSpc>
                <a:spcPct val="150000"/>
              </a:lnSpc>
            </a:pPr>
            <a:r>
              <a:rPr lang="en-US" sz="2800" dirty="0"/>
              <a:t>Strained relations with colleagues and </a:t>
            </a:r>
            <a:r>
              <a:rPr lang="en-US" sz="2800" dirty="0" smtClean="0"/>
              <a:t>students</a:t>
            </a:r>
            <a:endParaRPr lang="en-US" sz="2800" dirty="0"/>
          </a:p>
        </p:txBody>
      </p:sp>
    </p:spTree>
    <p:extLst>
      <p:ext uri="{BB962C8B-B14F-4D97-AF65-F5344CB8AC3E}">
        <p14:creationId xmlns:p14="http://schemas.microsoft.com/office/powerpoint/2010/main" val="477984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Rejection of </a:t>
            </a:r>
            <a:r>
              <a:rPr lang="en-US" dirty="0" err="1" smtClean="0"/>
              <a:t>Crafoord</a:t>
            </a:r>
            <a:r>
              <a:rPr lang="en-US" dirty="0" smtClean="0"/>
              <a:t> Prize: Letter</a:t>
            </a:r>
            <a:endParaRPr lang="en-US" dirty="0"/>
          </a:p>
        </p:txBody>
      </p:sp>
      <p:sp>
        <p:nvSpPr>
          <p:cNvPr id="3" name="Content Placeholder 2"/>
          <p:cNvSpPr>
            <a:spLocks noGrp="1"/>
          </p:cNvSpPr>
          <p:nvPr>
            <p:ph idx="1"/>
          </p:nvPr>
        </p:nvSpPr>
        <p:spPr/>
        <p:txBody>
          <a:bodyPr>
            <a:normAutofit lnSpcReduction="10000"/>
          </a:bodyPr>
          <a:lstStyle/>
          <a:p>
            <a:r>
              <a:rPr lang="en-US" dirty="0"/>
              <a:t>(1) My professor's salary, combined with my pension beginning in October, is, by far, more than enough for my needs and for those to whom I am responsible. In other words, I don't need the money. As for the esteem accorded to certain research that I've done on the fundamentals of mathematics, it is my strong conviction that the only decisive test of the viability of an idea, or of a new vision of the world, is that of time. The fertility of an idea is to be judged by the quality of its offspring, and not through honors. </a:t>
            </a:r>
          </a:p>
        </p:txBody>
      </p:sp>
    </p:spTree>
    <p:extLst>
      <p:ext uri="{BB962C8B-B14F-4D97-AF65-F5344CB8AC3E}">
        <p14:creationId xmlns:p14="http://schemas.microsoft.com/office/powerpoint/2010/main" val="14717513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Rejection of </a:t>
            </a:r>
            <a:r>
              <a:rPr lang="en-US" dirty="0" err="1"/>
              <a:t>Crafoord</a:t>
            </a:r>
            <a:r>
              <a:rPr lang="en-US" dirty="0"/>
              <a:t> Prize: Letter</a:t>
            </a:r>
          </a:p>
        </p:txBody>
      </p:sp>
      <p:sp>
        <p:nvSpPr>
          <p:cNvPr id="3" name="Content Placeholder 2"/>
          <p:cNvSpPr>
            <a:spLocks noGrp="1"/>
          </p:cNvSpPr>
          <p:nvPr>
            <p:ph idx="1"/>
          </p:nvPr>
        </p:nvSpPr>
        <p:spPr/>
        <p:txBody>
          <a:bodyPr>
            <a:normAutofit/>
          </a:bodyPr>
          <a:lstStyle/>
          <a:p>
            <a:r>
              <a:rPr lang="en-US" dirty="0"/>
              <a:t>(2) In addition I've observed that those research workers at high levels to whom prizes like the </a:t>
            </a:r>
            <a:r>
              <a:rPr lang="en-US" dirty="0" err="1"/>
              <a:t>Crafoord</a:t>
            </a:r>
            <a:r>
              <a:rPr lang="en-US" dirty="0"/>
              <a:t> Prize are given, have already attained to such a level of eminence in society, that they have more than they need of material benefits and prestige among their colleagues, as well as the authority and perks that accompany these things. Is it not obvious, however, that these excessive rewards to the few must come at the expense of the many? </a:t>
            </a:r>
          </a:p>
          <a:p>
            <a:endParaRPr lang="en-US" dirty="0"/>
          </a:p>
        </p:txBody>
      </p:sp>
    </p:spTree>
    <p:extLst>
      <p:ext uri="{BB962C8B-B14F-4D97-AF65-F5344CB8AC3E}">
        <p14:creationId xmlns:p14="http://schemas.microsoft.com/office/powerpoint/2010/main" val="26162166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508</TotalTime>
  <Words>883</Words>
  <Application>Microsoft Office PowerPoint</Application>
  <PresentationFormat>On-screen Show (4:3)</PresentationFormat>
  <Paragraphs>57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Apex</vt:lpstr>
      <vt:lpstr>Alexander Grothendieck: The Man</vt:lpstr>
      <vt:lpstr>Disclaimer</vt:lpstr>
      <vt:lpstr>Biographical Highlight</vt:lpstr>
      <vt:lpstr>Biographical Highlight</vt:lpstr>
      <vt:lpstr>Biographical Highlight</vt:lpstr>
      <vt:lpstr>Character</vt:lpstr>
      <vt:lpstr>Character (cotd.)</vt:lpstr>
      <vt:lpstr>Rejection of Crafoord Prize: Letter</vt:lpstr>
      <vt:lpstr>Rejection of Crafoord Prize: Letter</vt:lpstr>
      <vt:lpstr>Rejection of Crafoord Prize: Letter</vt:lpstr>
      <vt:lpstr>Rejection of Crafoord Prize: Letter</vt:lpstr>
      <vt:lpstr>Religion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Alexander Grothendieck</dc:title>
  <dc:creator>Vcomsat-Math</dc:creator>
  <cp:lastModifiedBy>Vcomsat-Math</cp:lastModifiedBy>
  <cp:revision>79</cp:revision>
  <dcterms:created xsi:type="dcterms:W3CDTF">2015-03-04T10:21:49Z</dcterms:created>
  <dcterms:modified xsi:type="dcterms:W3CDTF">2015-07-07T07:48:18Z</dcterms:modified>
</cp:coreProperties>
</file>