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Open Sans"/>
                <a:ea typeface="Open Sans"/>
                <a:cs typeface="Open Sans"/>
                <a:sym typeface="Open Sans"/>
              </a:rPr>
              <a:t>Business Value Impact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Feasibility</a:t>
            </a:r>
            <a:endParaRPr b="1">
              <a:latin typeface="Open Sans"/>
              <a:ea typeface="Open Sans"/>
              <a:cs typeface="Open Sans"/>
              <a:sym typeface="Open Sans"/>
            </a:endParaRPr>
          </a:p>
          <a:p>
            <a:pPr marL="0" lvl="0" indent="0" algn="ctr" rtl="0">
              <a:spcBef>
                <a:spcPts val="0"/>
              </a:spcBef>
              <a:spcAft>
                <a:spcPts val="0"/>
              </a:spcAft>
              <a:buNone/>
            </a:pPr>
            <a:r>
              <a:rPr lang="en" b="1">
                <a:latin typeface="Open Sans"/>
                <a:ea typeface="Open Sans"/>
                <a:cs typeface="Open Sans"/>
                <a:sym typeface="Open Sans"/>
              </a:rPr>
              <a:t>(Time + Investment)</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1097032543"/>
              </p:ext>
            </p:extLst>
          </p:nvPr>
        </p:nvGraphicFramePr>
        <p:xfrm>
          <a:off x="6425100" y="1348613"/>
          <a:ext cx="2791700" cy="1418844"/>
        </p:xfrm>
        <a:graphic>
          <a:graphicData uri="http://schemas.openxmlformats.org/drawingml/2006/table">
            <a:tbl>
              <a:tblPr>
                <a:noFill/>
                <a:tableStyleId>{40FE8716-26F0-4574-A3BE-1CC9830168C7}</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4375">
                <a:tc>
                  <a:txBody>
                    <a:bodyPr/>
                    <a:lstStyle/>
                    <a:p>
                      <a:pPr marL="0" lvl="0" indent="0" algn="r" rtl="0">
                        <a:lnSpc>
                          <a:spcPct val="115000"/>
                        </a:lnSpc>
                        <a:spcBef>
                          <a:spcPts val="0"/>
                        </a:spcBef>
                        <a:spcAft>
                          <a:spcPts val="0"/>
                        </a:spcAft>
                        <a:buNone/>
                      </a:pPr>
                      <a:r>
                        <a:rPr lang="en" sz="800" b="1"/>
                        <a:t>Project 1:</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b="0" i="0" u="none" strike="noStrike" cap="none" dirty="0">
                          <a:solidFill>
                            <a:srgbClr val="000000"/>
                          </a:solidFill>
                          <a:effectLst/>
                          <a:latin typeface="Arial"/>
                          <a:ea typeface="Arial"/>
                          <a:cs typeface="Arial"/>
                          <a:sym typeface="Arial"/>
                        </a:rPr>
                        <a:t>power plant with chatbot</a:t>
                      </a:r>
                      <a:r>
                        <a:rPr lang="en" sz="800" dirty="0"/>
                        <a:t>]</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800" b="1" dirty="0"/>
                        <a:t>Project 2:</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b="0" i="0" u="none" strike="noStrike" cap="none" dirty="0">
                          <a:solidFill>
                            <a:srgbClr val="000000"/>
                          </a:solidFill>
                          <a:effectLst/>
                          <a:latin typeface="Arial"/>
                          <a:ea typeface="Arial"/>
                          <a:cs typeface="Arial"/>
                          <a:sym typeface="Arial"/>
                        </a:rPr>
                        <a:t>grid electricity with drone data for a mobile application</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b="0" i="0" u="none" strike="noStrike" cap="none" dirty="0">
                          <a:solidFill>
                            <a:srgbClr val="000000"/>
                          </a:solidFill>
                          <a:effectLst/>
                          <a:latin typeface="Arial"/>
                          <a:ea typeface="Arial"/>
                          <a:cs typeface="Arial"/>
                          <a:sym typeface="Arial"/>
                        </a:rPr>
                        <a:t>car spare part manufacturing with dashboard]</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93209">
                <a:tc>
                  <a:txBody>
                    <a:bodyPr/>
                    <a:lstStyle/>
                    <a:p>
                      <a:pPr marL="0" lvl="0" indent="0" algn="r" rtl="0">
                        <a:lnSpc>
                          <a:spcPct val="115000"/>
                        </a:lnSpc>
                        <a:spcBef>
                          <a:spcPts val="0"/>
                        </a:spcBef>
                        <a:spcAft>
                          <a:spcPts val="0"/>
                        </a:spcAft>
                        <a:buNone/>
                      </a:pPr>
                      <a:r>
                        <a:rPr lang="en" sz="800" b="1" dirty="0"/>
                        <a:t>Project 4:</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b="0" i="0" u="none" strike="noStrike" cap="none" dirty="0">
                          <a:solidFill>
                            <a:srgbClr val="000000"/>
                          </a:solidFill>
                          <a:effectLst/>
                          <a:latin typeface="Arial"/>
                          <a:ea typeface="Arial"/>
                          <a:cs typeface="Arial"/>
                          <a:sym typeface="Arial"/>
                        </a:rPr>
                        <a:t>coal company with drone data for a mobile application]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US" sz="800" b="0" i="0" u="none" strike="noStrike" cap="none" dirty="0">
                          <a:solidFill>
                            <a:srgbClr val="000000"/>
                          </a:solidFill>
                          <a:effectLst/>
                          <a:latin typeface="Arial"/>
                          <a:ea typeface="Arial"/>
                          <a:cs typeface="Arial"/>
                          <a:sym typeface="Arial"/>
                        </a:rPr>
                        <a:t>truck company with truck transportation application</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[Insert Project Name]</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73689"/>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4" name="Google Shape;84;p13"/>
          <p:cNvSpPr/>
          <p:nvPr/>
        </p:nvSpPr>
        <p:spPr>
          <a:xfrm>
            <a:off x="5056212" y="1107556"/>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P#3</a:t>
            </a:r>
            <a:endParaRPr sz="900" b="1" dirty="0"/>
          </a:p>
        </p:txBody>
      </p:sp>
      <p:sp>
        <p:nvSpPr>
          <p:cNvPr id="85" name="Google Shape;85;p13"/>
          <p:cNvSpPr/>
          <p:nvPr/>
        </p:nvSpPr>
        <p:spPr>
          <a:xfrm>
            <a:off x="2330375" y="1194443"/>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P1#</a:t>
            </a:r>
            <a:endParaRPr sz="900" b="1" dirty="0"/>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Copy and edit these to represent each of your projects ("P1" = "Project 1" and so forth)</a:t>
            </a:r>
            <a:endParaRPr b="1">
              <a:latin typeface="Lato"/>
              <a:ea typeface="Lato"/>
              <a:cs typeface="Lato"/>
              <a:sym typeface="Lato"/>
            </a:endParaRPr>
          </a:p>
        </p:txBody>
      </p:sp>
      <p:cxnSp>
        <p:nvCxnSpPr>
          <p:cNvPr id="88" name="Google Shape;88;p13"/>
          <p:cNvCxnSpPr>
            <a:stCxn id="87"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
        <p:nvSpPr>
          <p:cNvPr id="8" name="Google Shape;84;p13">
            <a:extLst>
              <a:ext uri="{FF2B5EF4-FFF2-40B4-BE49-F238E27FC236}">
                <a16:creationId xmlns:a16="http://schemas.microsoft.com/office/drawing/2014/main" id="{84AA608F-9BB1-2AF1-0294-CFF4D4CAB10F}"/>
              </a:ext>
            </a:extLst>
          </p:cNvPr>
          <p:cNvSpPr/>
          <p:nvPr/>
        </p:nvSpPr>
        <p:spPr>
          <a:xfrm>
            <a:off x="4442521" y="1130977"/>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P#5</a:t>
            </a:r>
            <a:endParaRPr sz="900" b="1" dirty="0"/>
          </a:p>
        </p:txBody>
      </p:sp>
      <p:sp>
        <p:nvSpPr>
          <p:cNvPr id="9" name="Google Shape;84;p13">
            <a:extLst>
              <a:ext uri="{FF2B5EF4-FFF2-40B4-BE49-F238E27FC236}">
                <a16:creationId xmlns:a16="http://schemas.microsoft.com/office/drawing/2014/main" id="{CE58858F-E3ED-4539-5594-B3E33BB5755B}"/>
              </a:ext>
            </a:extLst>
          </p:cNvPr>
          <p:cNvSpPr/>
          <p:nvPr/>
        </p:nvSpPr>
        <p:spPr>
          <a:xfrm>
            <a:off x="3917794" y="11234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P#6</a:t>
            </a:r>
            <a:endParaRPr sz="900" b="1" dirty="0"/>
          </a:p>
        </p:txBody>
      </p:sp>
      <p:sp>
        <p:nvSpPr>
          <p:cNvPr id="10" name="Google Shape;84;p13">
            <a:extLst>
              <a:ext uri="{FF2B5EF4-FFF2-40B4-BE49-F238E27FC236}">
                <a16:creationId xmlns:a16="http://schemas.microsoft.com/office/drawing/2014/main" id="{8047FD2A-01FA-1372-D6CD-5235CBF2DF96}"/>
              </a:ext>
            </a:extLst>
          </p:cNvPr>
          <p:cNvSpPr/>
          <p:nvPr/>
        </p:nvSpPr>
        <p:spPr>
          <a:xfrm>
            <a:off x="3421105" y="1153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P#4</a:t>
            </a:r>
            <a:endParaRPr sz="900" b="1" dirty="0"/>
          </a:p>
        </p:txBody>
      </p:sp>
      <p:sp>
        <p:nvSpPr>
          <p:cNvPr id="11" name="Google Shape;84;p13">
            <a:extLst>
              <a:ext uri="{FF2B5EF4-FFF2-40B4-BE49-F238E27FC236}">
                <a16:creationId xmlns:a16="http://schemas.microsoft.com/office/drawing/2014/main" id="{5AD82BAA-8783-10DA-1373-7D6E27478A3E}"/>
              </a:ext>
            </a:extLst>
          </p:cNvPr>
          <p:cNvSpPr/>
          <p:nvPr/>
        </p:nvSpPr>
        <p:spPr>
          <a:xfrm>
            <a:off x="2871799" y="113919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P#2</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77544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1:	[</a:t>
            </a:r>
            <a:r>
              <a:rPr lang="en-US" dirty="0">
                <a:effectLst/>
                <a:latin typeface="Arial" panose="020B0604020202020204" pitchFamily="34" charset="0"/>
                <a:ea typeface="Arial" panose="020B0604020202020204" pitchFamily="34" charset="0"/>
              </a:rPr>
              <a:t>drive strategy from top-down and engaging leadership all the way</a:t>
            </a:r>
            <a:r>
              <a:rPr lang="en" dirty="0">
                <a:latin typeface="Roboto"/>
                <a:ea typeface="Roboto"/>
                <a:cs typeface="Roboto"/>
                <a:sym typeface="Roboto"/>
              </a:rPr>
              <a:t>]</a:t>
            </a:r>
            <a:endParaRPr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2:	[</a:t>
            </a:r>
            <a:r>
              <a:rPr lang="en-US" dirty="0">
                <a:effectLst/>
                <a:latin typeface="Arial" panose="020B0604020202020204" pitchFamily="34" charset="0"/>
                <a:ea typeface="Arial" panose="020B0604020202020204" pitchFamily="34" charset="0"/>
              </a:rPr>
              <a:t>sharing the objectives and achievements of your data science initiatives</a:t>
            </a:r>
            <a:r>
              <a:rPr lang="en" dirty="0">
                <a:latin typeface="Roboto"/>
                <a:ea typeface="Roboto"/>
                <a:cs typeface="Roboto"/>
                <a:sym typeface="Roboto"/>
              </a:rPr>
              <a:t>]</a:t>
            </a:r>
            <a:endParaRPr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3:	[</a:t>
            </a:r>
            <a:r>
              <a:rPr lang="en-US" dirty="0">
                <a:effectLst/>
                <a:latin typeface="Arial" panose="020B0604020202020204" pitchFamily="34" charset="0"/>
                <a:ea typeface="Arial" panose="020B0604020202020204" pitchFamily="34" charset="0"/>
              </a:rPr>
              <a:t>drive projects initially towards proof of concept</a:t>
            </a:r>
            <a:r>
              <a:rPr lang="en" dirty="0">
                <a:latin typeface="Roboto"/>
                <a:ea typeface="Roboto"/>
                <a:cs typeface="Roboto"/>
                <a:sym typeface="Roboto"/>
              </a:rPr>
              <a:t>]	</a:t>
            </a:r>
            <a:endParaRPr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4:	[</a:t>
            </a:r>
            <a:r>
              <a:rPr lang="en-US" dirty="0">
                <a:effectLst/>
                <a:latin typeface="Arial" panose="020B0604020202020204" pitchFamily="34" charset="0"/>
                <a:ea typeface="Arial" panose="020B0604020202020204" pitchFamily="34" charset="0"/>
              </a:rPr>
              <a:t>encourage employees to asking colleagues to provide data to support decision</a:t>
            </a:r>
            <a:r>
              <a:rPr lang="en" dirty="0">
                <a:latin typeface="Roboto"/>
                <a:ea typeface="Roboto"/>
                <a:cs typeface="Roboto"/>
                <a:sym typeface="Roboto"/>
              </a:rPr>
              <a:t>]</a:t>
            </a:r>
            <a:endParaRPr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5:	[</a:t>
            </a:r>
            <a:r>
              <a:rPr lang="en-US" dirty="0">
                <a:effectLst/>
                <a:latin typeface="Arial" panose="020B0604020202020204" pitchFamily="34" charset="0"/>
                <a:ea typeface="Arial" panose="020B0604020202020204" pitchFamily="34" charset="0"/>
              </a:rPr>
              <a:t>provide company wide access to core data via platforms</a:t>
            </a:r>
            <a:r>
              <a:rPr lang="en" dirty="0">
                <a:latin typeface="Roboto"/>
                <a:ea typeface="Roboto"/>
                <a:cs typeface="Roboto"/>
                <a:sym typeface="Roboto"/>
              </a:rPr>
              <a:t>]</a:t>
            </a:r>
            <a:endParaRPr dirty="0">
              <a:latin typeface="Roboto"/>
              <a:ea typeface="Roboto"/>
              <a:cs typeface="Roboto"/>
              <a:sym typeface="Roboto"/>
            </a:endParaRPr>
          </a:p>
          <a:p>
            <a:pPr marL="914400" lvl="0" indent="-914400" algn="l" rtl="0">
              <a:lnSpc>
                <a:spcPct val="115000"/>
              </a:lnSpc>
              <a:spcBef>
                <a:spcPts val="1000"/>
              </a:spcBef>
              <a:spcAft>
                <a:spcPts val="1000"/>
              </a:spcAft>
              <a:buNone/>
            </a:pPr>
            <a:r>
              <a:rPr lang="en" dirty="0">
                <a:latin typeface="Roboto"/>
                <a:ea typeface="Roboto"/>
                <a:cs typeface="Roboto"/>
                <a:sym typeface="Roboto"/>
              </a:rPr>
              <a:t>Strategy 6:	[</a:t>
            </a:r>
            <a:r>
              <a:rPr lang="en-US" dirty="0">
                <a:effectLst/>
                <a:latin typeface="Arial" panose="020B0604020202020204" pitchFamily="34" charset="0"/>
                <a:ea typeface="Arial" panose="020B0604020202020204" pitchFamily="34" charset="0"/>
              </a:rPr>
              <a:t>provide access to education and training modules through online platforms</a:t>
            </a:r>
            <a:r>
              <a:rPr lang="en" dirty="0">
                <a:latin typeface="Roboto"/>
                <a:ea typeface="Roboto"/>
                <a:cs typeface="Roboto"/>
                <a:sym typeface="Roboto"/>
              </a:rPr>
              <a:t>]</a:t>
            </a:r>
            <a:endParaRPr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You may want to break up this table into two separate slides</a:t>
            </a:r>
            <a:endParaRPr b="1">
              <a:latin typeface="Lato"/>
              <a:ea typeface="Lato"/>
              <a:cs typeface="Lato"/>
              <a:sym typeface="Lato"/>
            </a:endParaRPr>
          </a:p>
        </p:txBody>
      </p:sp>
      <p:graphicFrame>
        <p:nvGraphicFramePr>
          <p:cNvPr id="207" name="Google Shape;207;p23"/>
          <p:cNvGraphicFramePr/>
          <p:nvPr>
            <p:extLst>
              <p:ext uri="{D42A27DB-BD31-4B8C-83A1-F6EECF244321}">
                <p14:modId xmlns:p14="http://schemas.microsoft.com/office/powerpoint/2010/main" val="1842170277"/>
              </p:ext>
            </p:extLst>
          </p:nvPr>
        </p:nvGraphicFramePr>
        <p:xfrm>
          <a:off x="232125" y="936650"/>
          <a:ext cx="8679750" cy="6896905"/>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Data Requirements</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What data should be included in the Data Strategy?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b="0" i="0" u="none" strike="noStrike" cap="none" dirty="0">
                          <a:solidFill>
                            <a:srgbClr val="000000"/>
                          </a:solidFill>
                          <a:effectLst/>
                          <a:latin typeface="Arial"/>
                          <a:ea typeface="Arial"/>
                          <a:cs typeface="Arial"/>
                          <a:sym typeface="Arial"/>
                        </a:rPr>
                        <a:t>Individual data platforms through company.</a:t>
                      </a:r>
                    </a:p>
                    <a:p>
                      <a:r>
                        <a:rPr lang="en-US" sz="1400" b="0" i="0" u="none" strike="noStrike" cap="none" dirty="0">
                          <a:solidFill>
                            <a:srgbClr val="000000"/>
                          </a:solidFill>
                          <a:effectLst/>
                          <a:latin typeface="Arial"/>
                          <a:ea typeface="Arial"/>
                          <a:cs typeface="Arial"/>
                          <a:sym typeface="Arial"/>
                        </a:rPr>
                        <a:t>create ETL pipelines from Individual data platforms through company in order to bring any data to the point of analytics (focus on only the most necessary components at the very beginning) </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4">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Governance</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Availability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b="0" i="0" u="none" strike="noStrike" cap="none" dirty="0">
                          <a:solidFill>
                            <a:srgbClr val="000000"/>
                          </a:solidFill>
                          <a:effectLst/>
                          <a:latin typeface="Arial"/>
                          <a:ea typeface="Arial"/>
                          <a:cs typeface="Arial"/>
                          <a:sym typeface="Arial"/>
                        </a:rPr>
                        <a:t>1-All employees should be given read access to the data.</a:t>
                      </a:r>
                    </a:p>
                    <a:p>
                      <a:r>
                        <a:rPr lang="en-US" sz="1400" b="0" i="0" u="none" strike="noStrike" cap="none" dirty="0">
                          <a:solidFill>
                            <a:srgbClr val="000000"/>
                          </a:solidFill>
                          <a:effectLst/>
                          <a:latin typeface="Arial"/>
                          <a:ea typeface="Arial"/>
                          <a:cs typeface="Arial"/>
                          <a:sym typeface="Arial"/>
                        </a:rPr>
                        <a:t>2- Training will be provided on an as-needed basis through online resources</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b="0" i="0" u="none" strike="noStrike" cap="none" dirty="0">
                          <a:solidFill>
                            <a:srgbClr val="000000"/>
                          </a:solidFill>
                          <a:effectLst/>
                          <a:latin typeface="Arial"/>
                          <a:ea typeface="Arial"/>
                          <a:cs typeface="Arial"/>
                          <a:sym typeface="Arial"/>
                        </a:rPr>
                        <a:t>1-comprehensive data dictionaries can guide employees regarding what data is available and how it is represented.</a:t>
                      </a:r>
                    </a:p>
                    <a:p>
                      <a:r>
                        <a:rPr lang="en-US" sz="1400" b="0" i="0" u="none" strike="noStrike" cap="none" dirty="0">
                          <a:solidFill>
                            <a:srgbClr val="000000"/>
                          </a:solidFill>
                          <a:effectLst/>
                          <a:latin typeface="Arial"/>
                          <a:ea typeface="Arial"/>
                          <a:cs typeface="Arial"/>
                          <a:sym typeface="Arial"/>
                        </a:rPr>
                        <a:t>2-a single source of truth data in the warehouse can be supplemented with categories, tags, and indexes to promote usability</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b="0" i="0" u="none" strike="noStrike" cap="none" dirty="0">
                          <a:solidFill>
                            <a:srgbClr val="000000"/>
                          </a:solidFill>
                          <a:effectLst/>
                          <a:latin typeface="Arial"/>
                          <a:ea typeface="Arial"/>
                          <a:cs typeface="Arial"/>
                          <a:sym typeface="Arial"/>
                        </a:rPr>
                        <a:t>1-checks could be built into ETL processes to ensure that data accuracy is maintained as it is moved into the data warehouse.</a:t>
                      </a:r>
                    </a:p>
                    <a:p>
                      <a:r>
                        <a:rPr lang="en-US" sz="1400" b="0" i="0" u="none" strike="noStrike" cap="none" dirty="0">
                          <a:solidFill>
                            <a:srgbClr val="000000"/>
                          </a:solidFill>
                          <a:effectLst/>
                          <a:latin typeface="Arial"/>
                          <a:ea typeface="Arial"/>
                          <a:cs typeface="Arial"/>
                          <a:sym typeface="Arial"/>
                        </a:rPr>
                        <a:t>2-tracing steps can be built in so that any process is repeatable which will aid root cause analysis when things go wrong</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5427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a:t>[</a:t>
                      </a:r>
                      <a:r>
                        <a:rPr lang="en-US" sz="1400" b="0" i="0" u="none" strike="noStrike" cap="none" dirty="0">
                          <a:solidFill>
                            <a:srgbClr val="000000"/>
                          </a:solidFill>
                          <a:effectLst/>
                          <a:latin typeface="Arial"/>
                          <a:ea typeface="Arial"/>
                          <a:cs typeface="Arial"/>
                          <a:sym typeface="Arial"/>
                        </a:rPr>
                        <a:t>1-it would be wise to train employees with respect to proper methods for data handling data access, and data storage.</a:t>
                      </a:r>
                    </a:p>
                    <a:p>
                      <a:r>
                        <a:rPr lang="en-US" sz="1400" b="0" i="0" u="none" strike="noStrike" cap="none" dirty="0">
                          <a:solidFill>
                            <a:srgbClr val="000000"/>
                          </a:solidFill>
                          <a:effectLst/>
                          <a:latin typeface="Arial"/>
                          <a:ea typeface="Arial"/>
                          <a:cs typeface="Arial"/>
                          <a:sym typeface="Arial"/>
                        </a:rPr>
                        <a:t>2-all data should be maintained within the firewall except when passed to the machine learning architecture</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9000">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Technology</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Architecture Components</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a:t>[</a:t>
                      </a:r>
                      <a:r>
                        <a:rPr lang="en-US" sz="1400" b="0" i="0" u="none" strike="noStrike" cap="none" dirty="0">
                          <a:solidFill>
                            <a:srgbClr val="000000"/>
                          </a:solidFill>
                          <a:effectLst/>
                          <a:latin typeface="Arial"/>
                          <a:ea typeface="Arial"/>
                          <a:cs typeface="Arial"/>
                          <a:sym typeface="Arial"/>
                        </a:rPr>
                        <a:t>relational database</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68117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Skills and Capacity</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literacy skills and organizational capacity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US" sz="1400" b="0" i="0" u="none" strike="noStrike" cap="none" dirty="0">
                          <a:solidFill>
                            <a:srgbClr val="000000"/>
                          </a:solidFill>
                          <a:effectLst/>
                          <a:latin typeface="Arial"/>
                          <a:ea typeface="Arial"/>
                          <a:cs typeface="Arial"/>
                          <a:sym typeface="Arial"/>
                        </a:rPr>
                        <a:t>[-Company provide just-in- time training for employees to develop skills related to data analysis and data science.</a:t>
                      </a:r>
                    </a:p>
                    <a:p>
                      <a:r>
                        <a:rPr lang="en-US" sz="1400" b="0" i="0" u="none" strike="noStrike" cap="none" dirty="0">
                          <a:solidFill>
                            <a:srgbClr val="000000"/>
                          </a:solidFill>
                          <a:effectLst/>
                          <a:latin typeface="Arial"/>
                          <a:ea typeface="Arial"/>
                          <a:cs typeface="Arial"/>
                          <a:sym typeface="Arial"/>
                        </a:rPr>
                        <a:t>-the business should promote a culture of data driven exploration and experimentation.</a:t>
                      </a:r>
                    </a:p>
                    <a:p>
                      <a:r>
                        <a:rPr lang="en-US" sz="1400" b="0" i="0" u="none" strike="noStrike" cap="none" dirty="0">
                          <a:solidFill>
                            <a:srgbClr val="000000"/>
                          </a:solidFill>
                          <a:effectLst/>
                          <a:latin typeface="Arial"/>
                          <a:ea typeface="Arial"/>
                          <a:cs typeface="Arial"/>
                          <a:sym typeface="Arial"/>
                        </a:rPr>
                        <a:t>-should promote and reward examples of employees who undertake data-driven projects</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6802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Support for Machine Learning</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a:t>[</a:t>
                      </a:r>
                      <a:r>
                        <a:rPr lang="en-US" sz="1400" b="0" i="0" u="none" strike="noStrike" cap="none" dirty="0">
                          <a:solidFill>
                            <a:srgbClr val="000000"/>
                          </a:solidFill>
                          <a:effectLst/>
                          <a:latin typeface="Arial"/>
                          <a:ea typeface="Arial"/>
                          <a:cs typeface="Arial"/>
                          <a:sym typeface="Arial"/>
                        </a:rPr>
                        <a:t>machine learning architecture is process of designing a system so that it learns from experience and improves its performance over time . in building a machine learning model we will use training data and test data. We build machine learning in-house throughout API endpoint</a:t>
                      </a:r>
                      <a:r>
                        <a:rPr lang="en" sz="1000" dirty="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Technical Infrastructure Needed to Support the Data Science Organization </a:t>
            </a:r>
            <a:endParaRPr sz="1500"/>
          </a:p>
        </p:txBody>
      </p:sp>
      <p:cxnSp>
        <p:nvCxnSpPr>
          <p:cNvPr id="209" name="Google Shape;209;p23"/>
          <p:cNvCxnSpPr>
            <a:stCxn id="206"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XYZ Business</a:t>
            </a:r>
            <a:endParaRPr sz="1700" b="1">
              <a:solidFill>
                <a:schemeClr val="dk1"/>
              </a:solidFill>
              <a:latin typeface="Open Sans"/>
              <a:ea typeface="Open Sans"/>
              <a:cs typeface="Open Sans"/>
              <a:sym typeface="Open Sans"/>
            </a:endParaRPr>
          </a:p>
          <a:p>
            <a:pPr marL="0" lvl="0" indent="0" algn="l" rtl="0">
              <a:spcBef>
                <a:spcPts val="0"/>
              </a:spcBef>
              <a:spcAft>
                <a:spcPts val="0"/>
              </a:spcAft>
              <a:buNone/>
            </a:pPr>
            <a:endParaRPr sz="2000" b="1"/>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tx1">
                    <a:lumMod val="75000"/>
                  </a:schemeClr>
                </a:solidFill>
                <a:effectLst/>
                <a:latin typeface="Open Sans" panose="020B0606030504020204" pitchFamily="34" charset="0"/>
                <a:ea typeface="Open Sans" panose="020B0606030504020204" pitchFamily="34" charset="0"/>
              </a:rPr>
              <a:t>car spare part manufacturing with dashboard</a:t>
            </a:r>
            <a:endParaRPr lang="en-US" sz="2000" dirty="0">
              <a:solidFill>
                <a:schemeClr val="tx1">
                  <a:lumMod val="75000"/>
                </a:schemeClr>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Name  Abdullah Alomar</a:t>
            </a:r>
            <a:endParaRPr b="1" dirty="0">
              <a:solidFill>
                <a:schemeClr val="dk1"/>
              </a:solidFill>
            </a:endParaRPr>
          </a:p>
          <a:p>
            <a:pPr marL="0" lvl="0" indent="0" algn="l" rtl="0">
              <a:spcBef>
                <a:spcPts val="0"/>
              </a:spcBef>
              <a:spcAft>
                <a:spcPts val="0"/>
              </a:spcAft>
              <a:buNone/>
            </a:pPr>
            <a:r>
              <a:rPr lang="en" b="1" dirty="0">
                <a:solidFill>
                  <a:schemeClr val="dk1"/>
                </a:solidFill>
              </a:rPr>
              <a:t>Position  data analysis</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Date 18/1/2023</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223930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p>
          <a:p>
            <a:pPr marL="0" lvl="0" indent="0" algn="l" rtl="0">
              <a:spcBef>
                <a:spcPts val="0"/>
              </a:spcBef>
              <a:spcAft>
                <a:spcPts val="0"/>
              </a:spcAft>
              <a:buNone/>
            </a:pPr>
            <a:r>
              <a:rPr lang="en-US" sz="1800" dirty="0">
                <a:latin typeface="Roboto"/>
                <a:ea typeface="Roboto"/>
                <a:cs typeface="Roboto"/>
                <a:sym typeface="Roboto"/>
              </a:rPr>
              <a:t>-</a:t>
            </a:r>
            <a:r>
              <a:rPr lang="en-US" sz="1800" dirty="0">
                <a:effectLst/>
                <a:latin typeface="Open Sans" panose="020B0606030504020204" pitchFamily="34" charset="0"/>
                <a:ea typeface="Open Sans" panose="020B0606030504020204" pitchFamily="34" charset="0"/>
              </a:rPr>
              <a:t>descriptive</a:t>
            </a:r>
            <a:endParaRPr sz="1800" dirty="0">
              <a:latin typeface="Roboto"/>
              <a:ea typeface="Roboto"/>
              <a:cs typeface="Roboto"/>
              <a:sym typeface="Roboto"/>
            </a:endParaRPr>
          </a:p>
        </p:txBody>
      </p:sp>
      <p:sp>
        <p:nvSpPr>
          <p:cNvPr id="101" name="Google Shape;101;p15"/>
          <p:cNvSpPr txBox="1"/>
          <p:nvPr/>
        </p:nvSpPr>
        <p:spPr>
          <a:xfrm>
            <a:off x="226500" y="341185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p>
          <a:p>
            <a:pPr marL="0" lvl="0" indent="0" algn="l" rtl="0">
              <a:spcBef>
                <a:spcPts val="0"/>
              </a:spcBef>
              <a:spcAft>
                <a:spcPts val="0"/>
              </a:spcAft>
              <a:buNone/>
            </a:pPr>
            <a:r>
              <a:rPr lang="en" sz="1800" dirty="0">
                <a:latin typeface="Roboto"/>
                <a:ea typeface="Roboto"/>
                <a:cs typeface="Roboto"/>
                <a:sym typeface="Roboto"/>
              </a:rPr>
              <a:t>increase revenue and  reduce cost.</a:t>
            </a:r>
            <a:endParaRPr sz="1800"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1133275"/>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139700" lvl="2">
              <a:buSzPts val="1400"/>
            </a:pPr>
            <a:r>
              <a:rPr lang="en" dirty="0">
                <a:latin typeface="Roboto"/>
                <a:ea typeface="Roboto"/>
                <a:cs typeface="Roboto"/>
                <a:sym typeface="Roboto"/>
              </a:rPr>
              <a:t>-I went to built dashboard platform that helps to control in expenses that effect directly </a:t>
            </a:r>
            <a:r>
              <a:rPr lang="en-US" dirty="0">
                <a:latin typeface="Roboto"/>
                <a:ea typeface="Roboto"/>
                <a:cs typeface="Roboto"/>
                <a:sym typeface="Roboto"/>
              </a:rPr>
              <a:t>in the annual budget.</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499" y="1133274"/>
            <a:ext cx="7717799" cy="4336797"/>
          </a:xfrm>
          <a:prstGeom prst="rect">
            <a:avLst/>
          </a:prstGeom>
          <a:noFill/>
          <a:ln>
            <a:noFill/>
          </a:ln>
        </p:spPr>
        <p:txBody>
          <a:bodyPr spcFirstLastPara="1" wrap="square" lIns="91425" tIns="91425" rIns="91425" bIns="91425" anchor="t" anchorCtr="0">
            <a:noAutofit/>
          </a:bodyPr>
          <a:lstStyle/>
          <a:p>
            <a:pPr marL="457200" indent="-349250">
              <a:lnSpc>
                <a:spcPct val="115000"/>
              </a:lnSpc>
              <a:spcBef>
                <a:spcPts val="1000"/>
              </a:spcBef>
              <a:spcAft>
                <a:spcPts val="1000"/>
              </a:spcAft>
              <a:buSzPts val="1900"/>
              <a:buFont typeface="Roboto"/>
              <a:buChar char="●"/>
            </a:pPr>
            <a:r>
              <a:rPr lang="en" sz="1900" b="1" dirty="0">
                <a:latin typeface="Roboto"/>
                <a:ea typeface="Roboto"/>
                <a:cs typeface="Roboto"/>
                <a:sym typeface="Roboto"/>
              </a:rPr>
              <a:t>[</a:t>
            </a:r>
            <a:r>
              <a:rPr lang="en" sz="1900" dirty="0">
                <a:latin typeface="Roboto"/>
                <a:ea typeface="Roboto"/>
                <a:cs typeface="Roboto"/>
                <a:sym typeface="Roboto"/>
              </a:rPr>
              <a:t>in our company, the </a:t>
            </a:r>
            <a:r>
              <a:rPr lang="en-US" sz="1800" dirty="0">
                <a:effectLst/>
                <a:latin typeface="Open Sans" panose="020B0606030504020204" pitchFamily="34" charset="0"/>
                <a:ea typeface="Open Sans" panose="020B0606030504020204" pitchFamily="34" charset="0"/>
              </a:rPr>
              <a:t>Business Functional Area is manufacturing</a:t>
            </a:r>
            <a:r>
              <a:rPr lang="en" sz="1900" dirty="0">
                <a:effectLst/>
                <a:latin typeface="Roboto"/>
                <a:ea typeface="Roboto"/>
                <a:cs typeface="Roboto"/>
                <a:sym typeface="Roboto"/>
              </a:rPr>
              <a:t> . </a:t>
            </a:r>
            <a:r>
              <a:rPr lang="en-US" sz="1900" dirty="0">
                <a:effectLst/>
                <a:latin typeface="Roboto"/>
                <a:ea typeface="Roboto"/>
                <a:cs typeface="Roboto"/>
                <a:sym typeface="Roboto"/>
              </a:rPr>
              <a:t>We  </a:t>
            </a:r>
            <a:r>
              <a:rPr lang="en-US" sz="1900" dirty="0">
                <a:latin typeface="Roboto"/>
                <a:ea typeface="Roboto"/>
                <a:cs typeface="Roboto"/>
                <a:sym typeface="Roboto"/>
              </a:rPr>
              <a:t>work in this function area and figure out the problems that face this area and we find the reason behand increase  some spare parts in the inventory and stay useless because there are no demand on it, but  other hand some spare parts are rare in the inventory because there are huge demand on it. All of that we will figure out by create dashboard that visualization data that we had, and we will put in place our project plan</a:t>
            </a:r>
            <a:r>
              <a:rPr lang="en-US" sz="1900" b="1" dirty="0">
                <a:latin typeface="Roboto"/>
                <a:ea typeface="Roboto"/>
                <a:cs typeface="Roboto"/>
                <a:sym typeface="Roboto"/>
              </a:rPr>
              <a:t>]</a:t>
            </a:r>
          </a:p>
          <a:p>
            <a:pPr marL="457200" lvl="0" indent="-349250" algn="l" rtl="0">
              <a:lnSpc>
                <a:spcPct val="115000"/>
              </a:lnSpc>
              <a:spcBef>
                <a:spcPts val="1000"/>
              </a:spcBef>
              <a:spcAft>
                <a:spcPts val="1000"/>
              </a:spcAft>
              <a:buSzPts val="1900"/>
              <a:buFont typeface="Roboto"/>
              <a:buChar char="●"/>
            </a:pPr>
            <a:endParaRPr sz="1900"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2419952382"/>
              </p:ext>
            </p:extLst>
          </p:nvPr>
        </p:nvGraphicFramePr>
        <p:xfrm>
          <a:off x="16329" y="1164500"/>
          <a:ext cx="8555221" cy="12227309"/>
        </p:xfrm>
        <a:graphic>
          <a:graphicData uri="http://schemas.openxmlformats.org/drawingml/2006/table">
            <a:tbl>
              <a:tblPr>
                <a:noFill/>
                <a:tableStyleId>{7B33E20B-FB17-4BFF-8D7F-3647E2731627}</a:tableStyleId>
              </a:tblPr>
              <a:tblGrid>
                <a:gridCol w="2312596">
                  <a:extLst>
                    <a:ext uri="{9D8B030D-6E8A-4147-A177-3AD203B41FA5}">
                      <a16:colId xmlns:a16="http://schemas.microsoft.com/office/drawing/2014/main" val="20000"/>
                    </a:ext>
                  </a:extLst>
                </a:gridCol>
                <a:gridCol w="1647082">
                  <a:extLst>
                    <a:ext uri="{9D8B030D-6E8A-4147-A177-3AD203B41FA5}">
                      <a16:colId xmlns:a16="http://schemas.microsoft.com/office/drawing/2014/main" val="20001"/>
                    </a:ext>
                  </a:extLst>
                </a:gridCol>
                <a:gridCol w="4595543">
                  <a:extLst>
                    <a:ext uri="{9D8B030D-6E8A-4147-A177-3AD203B41FA5}">
                      <a16:colId xmlns:a16="http://schemas.microsoft.com/office/drawing/2014/main" val="20002"/>
                    </a:ext>
                  </a:extLst>
                </a:gridCol>
              </a:tblGrid>
              <a:tr h="752475">
                <a:tc>
                  <a:txBody>
                    <a:bodyPr/>
                    <a:lstStyle/>
                    <a:p>
                      <a:pPr marL="0" lvl="0" indent="0" algn="l" rtl="0">
                        <a:lnSpc>
                          <a:spcPct val="115000"/>
                        </a:lnSpc>
                        <a:spcBef>
                          <a:spcPts val="0"/>
                        </a:spcBef>
                        <a:spcAft>
                          <a:spcPts val="0"/>
                        </a:spcAft>
                        <a:buNone/>
                      </a:pP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Functional Area</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Project Description</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1:</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car spare part manufacturing with dashboard]</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manufacturing</a:t>
                      </a:r>
                      <a:r>
                        <a:rPr lang="en" sz="1000" b="0" dirty="0">
                          <a:latin typeface="Open Sans"/>
                          <a:ea typeface="Open Sans"/>
                          <a:cs typeface="Open Sans"/>
                          <a:sym typeface="Open Sans"/>
                        </a:rPr>
                        <a:t>]</a:t>
                      </a:r>
                      <a:endParaRPr sz="1000" b="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 sz="1000" b="0" i="0" u="none" strike="noStrike" cap="none" dirty="0">
                          <a:solidFill>
                            <a:srgbClr val="000000"/>
                          </a:solidFill>
                          <a:effectLst/>
                          <a:latin typeface="Open Sans"/>
                          <a:ea typeface="Open Sans"/>
                          <a:cs typeface="Open Sans"/>
                          <a:sym typeface="Open Sans"/>
                        </a:rPr>
                        <a:t>[</a:t>
                      </a:r>
                      <a:r>
                        <a:rPr lang="en" sz="1400" b="0" i="0" u="none" strike="noStrike" cap="none" dirty="0">
                          <a:solidFill>
                            <a:srgbClr val="000000"/>
                          </a:solidFill>
                          <a:effectLst/>
                          <a:latin typeface="Open Sans"/>
                          <a:ea typeface="Open Sans"/>
                          <a:cs typeface="Open Sans"/>
                          <a:sym typeface="Open Sans"/>
                        </a:rPr>
                        <a:t>our business problem is </a:t>
                      </a:r>
                      <a:r>
                        <a:rPr lang="en-US" sz="1400" b="0" i="0" u="none" strike="noStrike" cap="none" dirty="0">
                          <a:solidFill>
                            <a:srgbClr val="000000"/>
                          </a:solidFill>
                          <a:effectLst/>
                          <a:latin typeface="Arial"/>
                          <a:ea typeface="Arial"/>
                          <a:cs typeface="Arial"/>
                          <a:sym typeface="Arial"/>
                        </a:rPr>
                        <a:t>spare parts stockpiling in inventory so we will create new dashboard from our database include categories of spare parts. Targeted business objectives are reducing cost in produce spare parts that don’t demand in the market and more produce of spare parts that have more demand (optimization ) so we will also increase revenue and customer acquisition]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2:</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truck company with truck transportation application]</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marketing</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trucks owners find it difficult to communicate with goods owners so we will create an application to connect the shipper and the carrier. Our targeted business objectives are improving efficiency, increase revenue and customer acquisition</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3:</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car insurance services with accidents dashboard</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finance</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400" b="0" i="0" u="none" strike="noStrike" cap="none" dirty="0">
                          <a:solidFill>
                            <a:srgbClr val="000000"/>
                          </a:solidFill>
                          <a:effectLst/>
                          <a:latin typeface="Open Sans"/>
                          <a:ea typeface="Open Sans"/>
                          <a:cs typeface="Open Sans"/>
                          <a:sym typeface="Open Sans"/>
                        </a:rPr>
                        <a:t>O</a:t>
                      </a:r>
                      <a:r>
                        <a:rPr lang="en" sz="1400" b="0" i="0" u="none" strike="noStrike" cap="none" dirty="0">
                          <a:solidFill>
                            <a:srgbClr val="000000"/>
                          </a:solidFill>
                          <a:effectLst/>
                          <a:latin typeface="Open Sans"/>
                          <a:ea typeface="Open Sans"/>
                          <a:cs typeface="Open Sans"/>
                          <a:sym typeface="Open Sans"/>
                        </a:rPr>
                        <a:t>ur </a:t>
                      </a:r>
                      <a:r>
                        <a:rPr lang="en-US" sz="1400" b="0" i="0" u="none" strike="noStrike" cap="none" dirty="0">
                          <a:solidFill>
                            <a:srgbClr val="000000"/>
                          </a:solidFill>
                          <a:effectLst/>
                          <a:latin typeface="Arial"/>
                          <a:ea typeface="Arial"/>
                          <a:cs typeface="Arial"/>
                          <a:sym typeface="Arial"/>
                        </a:rPr>
                        <a:t>Business Problem is increasing accidents and then increasing expenses so we will create dashboard from database include places of accidents and cost related to each accident. Targeted business objectives are reducing cost and increasing revenue</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4:</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coal company with drone data for a mobile application</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legal</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Open Sans"/>
                          <a:ea typeface="Open Sans"/>
                          <a:cs typeface="Open Sans"/>
                          <a:sym typeface="Open Sans"/>
                        </a:rPr>
                        <a:t>[</a:t>
                      </a:r>
                      <a:r>
                        <a:rPr lang="en-US" sz="1400" b="0" i="0" u="none" strike="noStrike" cap="none" dirty="0">
                          <a:solidFill>
                            <a:srgbClr val="000000"/>
                          </a:solidFill>
                          <a:effectLst/>
                          <a:latin typeface="Open Sans"/>
                          <a:ea typeface="Open Sans"/>
                          <a:cs typeface="Open Sans"/>
                          <a:sym typeface="Open Sans"/>
                        </a:rPr>
                        <a:t>O</a:t>
                      </a:r>
                      <a:r>
                        <a:rPr lang="en" sz="1400" b="0" i="0" u="none" strike="noStrike" cap="none" dirty="0">
                          <a:solidFill>
                            <a:srgbClr val="000000"/>
                          </a:solidFill>
                          <a:effectLst/>
                          <a:latin typeface="Open Sans"/>
                          <a:ea typeface="Open Sans"/>
                          <a:cs typeface="Open Sans"/>
                          <a:sym typeface="Open Sans"/>
                        </a:rPr>
                        <a:t>ur </a:t>
                      </a:r>
                      <a:r>
                        <a:rPr lang="en-US" sz="1400" b="0" i="0" u="none" strike="noStrike" cap="none" dirty="0">
                          <a:solidFill>
                            <a:srgbClr val="000000"/>
                          </a:solidFill>
                          <a:effectLst/>
                          <a:latin typeface="Arial"/>
                          <a:ea typeface="Arial"/>
                          <a:cs typeface="Arial"/>
                          <a:sym typeface="Arial"/>
                        </a:rPr>
                        <a:t>Business Problem is difficult in uncover coal in the large area of the land so our Data science team will work on pictures that pick up from drone and do machine learning process to uncover coal throw application. Targeted business objectives are saving time and reducing cost for my company  to discover coal and maximize revenue</a:t>
                      </a:r>
                      <a:r>
                        <a:rPr lang="en" sz="1400" b="0" dirty="0">
                          <a:latin typeface="Open Sans"/>
                          <a:ea typeface="Open Sans"/>
                          <a:cs typeface="Open Sans"/>
                          <a:sym typeface="Open Sans"/>
                        </a:rPr>
                        <a:t>]</a:t>
                      </a:r>
                      <a:endParaRPr sz="1400" b="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5:</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grid electricity with drone data for a mobile application</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supply chain</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many electricity grids cover mountainous areas.  It is hard to hire people to check situations in them so, we use drones. our Data science team will work on pictures that pick up from drones and do a machine- learning process to check the status of electricity grids throw an application. Targeted business objectives are saving  time for my engineer to make decisions to maintain electricity grids  before defects occur and avoid an outage for electricity services</a:t>
                      </a:r>
                      <a:r>
                        <a:rPr lang="en" sz="1400" b="1" dirty="0">
                          <a:latin typeface="Open Sans"/>
                          <a:ea typeface="Open Sans"/>
                          <a:cs typeface="Open Sans"/>
                          <a:sym typeface="Open Sans"/>
                        </a:rPr>
                        <a:t>]</a:t>
                      </a:r>
                      <a:endParaRPr sz="14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6:</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power plant with chatbot</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product</a:t>
                      </a:r>
                      <a:r>
                        <a:rPr lang="en" sz="1000" dirty="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employees that have knowledge and expertise retire and new employees need fast action when a problem occurs. lessons learned and guidelines written in many thousands of documents, so it is difficult to refer quickly to this document, so we will work on virtual assistance (chatbot) that learns from Knowledge and lesson learned (unstructured data) from employees then do a user interface with a new engineer to be able to understand their question. Our Targeted business objective are saving time for my engineer to give him plenty of time to make decision and to understand patterns and chatbot represent the historical data instead from spend a long of time in document reading</a:t>
                      </a:r>
                      <a:r>
                        <a:rPr lang="en" sz="1000" dirty="0">
                          <a:latin typeface="Open Sans"/>
                          <a:ea typeface="Open Sans"/>
                          <a:cs typeface="Open Sans"/>
                          <a:sym typeface="Open Sans"/>
                        </a:rPr>
                        <a: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t>[</a:t>
            </a:r>
            <a:r>
              <a:rPr lang="en-US" sz="1100" dirty="0">
                <a:effectLst/>
                <a:latin typeface="Arial" panose="020B0604020202020204" pitchFamily="34" charset="0"/>
                <a:ea typeface="Arial" panose="020B0604020202020204" pitchFamily="34" charset="0"/>
              </a:rPr>
              <a:t>because this project is high business value impact and high feasibility and high likelihood of value capture</a:t>
            </a:r>
            <a:r>
              <a:rPr lang="en" sz="1000" dirty="0"/>
              <a:t>]</a:t>
            </a:r>
            <a:endParaRPr sz="1600" dirty="0"/>
          </a:p>
        </p:txBody>
      </p:sp>
      <p:sp>
        <p:nvSpPr>
          <p:cNvPr id="122" name="Google Shape;122;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3:</a:t>
            </a:r>
            <a:endParaRPr sz="1100" b="1" dirty="0"/>
          </a:p>
          <a:p>
            <a:pPr marL="0" lvl="0" indent="0" algn="l" rtl="0">
              <a:lnSpc>
                <a:spcPct val="115000"/>
              </a:lnSpc>
              <a:spcBef>
                <a:spcPts val="0"/>
              </a:spcBef>
              <a:spcAft>
                <a:spcPts val="0"/>
              </a:spcAft>
              <a:buNone/>
            </a:pPr>
            <a:r>
              <a:rPr lang="en" sz="1100" dirty="0"/>
              <a:t>[</a:t>
            </a:r>
            <a:r>
              <a:rPr lang="en-US" sz="1100" dirty="0">
                <a:effectLst/>
                <a:latin typeface="Open Sans" panose="020B0606030504020204" pitchFamily="34" charset="0"/>
                <a:ea typeface="Open Sans" panose="020B0606030504020204" pitchFamily="34" charset="0"/>
              </a:rPr>
              <a:t>car spare part manufacturing with dashboard</a:t>
            </a:r>
            <a:r>
              <a:rPr lang="en" sz="1100" dirty="0"/>
              <a:t>]</a:t>
            </a:r>
            <a:endParaRPr sz="1100" dirty="0"/>
          </a:p>
        </p:txBody>
      </p:sp>
      <p:sp>
        <p:nvSpPr>
          <p:cNvPr id="123" name="Google Shape;123;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5:</a:t>
            </a:r>
            <a:endParaRPr sz="1100" b="1" dirty="0"/>
          </a:p>
          <a:p>
            <a:pPr marL="0" lvl="0" indent="0" algn="l" rtl="0">
              <a:lnSpc>
                <a:spcPct val="115000"/>
              </a:lnSpc>
              <a:spcBef>
                <a:spcPts val="0"/>
              </a:spcBef>
              <a:spcAft>
                <a:spcPts val="0"/>
              </a:spcAft>
              <a:buNone/>
            </a:pPr>
            <a:r>
              <a:rPr lang="en" sz="1100" dirty="0"/>
              <a:t>[</a:t>
            </a:r>
            <a:r>
              <a:rPr lang="en-US" sz="1100" dirty="0">
                <a:effectLst/>
                <a:latin typeface="Open Sans" panose="020B0606030504020204" pitchFamily="34" charset="0"/>
                <a:ea typeface="Open Sans" panose="020B0606030504020204" pitchFamily="34" charset="0"/>
              </a:rPr>
              <a:t>truck company with truck transportation application</a:t>
            </a:r>
            <a:r>
              <a:rPr lang="en" sz="1100" dirty="0"/>
              <a:t>]</a:t>
            </a:r>
            <a:endParaRPr sz="1700" dirty="0"/>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6:</a:t>
            </a:r>
            <a:endParaRPr sz="1100" b="1" dirty="0"/>
          </a:p>
          <a:p>
            <a:pPr marL="0" lvl="0" indent="0" algn="l" rtl="0">
              <a:lnSpc>
                <a:spcPct val="115000"/>
              </a:lnSpc>
              <a:spcBef>
                <a:spcPts val="0"/>
              </a:spcBef>
              <a:spcAft>
                <a:spcPts val="0"/>
              </a:spcAft>
              <a:buNone/>
            </a:pPr>
            <a:r>
              <a:rPr lang="en" sz="1100" dirty="0"/>
              <a:t>[</a:t>
            </a:r>
            <a:r>
              <a:rPr lang="en-US" sz="1100" dirty="0">
                <a:effectLst/>
                <a:latin typeface="Open Sans" panose="020B0606030504020204" pitchFamily="34" charset="0"/>
                <a:ea typeface="Open Sans" panose="020B0606030504020204" pitchFamily="34" charset="0"/>
              </a:rPr>
              <a:t>car insurance services with accidents dashboard</a:t>
            </a:r>
            <a:r>
              <a:rPr lang="en" sz="1100" dirty="0"/>
              <a:t>]</a:t>
            </a:r>
            <a:endParaRPr sz="1700" dirty="0"/>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4:</a:t>
            </a:r>
            <a:endParaRPr sz="1100" b="1" dirty="0"/>
          </a:p>
          <a:p>
            <a:pPr lvl="0">
              <a:lnSpc>
                <a:spcPct val="115000"/>
              </a:lnSpc>
            </a:pPr>
            <a:r>
              <a:rPr lang="en" sz="1100" dirty="0"/>
              <a:t>[</a:t>
            </a:r>
            <a:r>
              <a:rPr lang="en-US" sz="1100" dirty="0">
                <a:latin typeface="Open Sans" panose="020B0606030504020204" pitchFamily="34" charset="0"/>
                <a:ea typeface="Open Sans" panose="020B0606030504020204" pitchFamily="34" charset="0"/>
              </a:rPr>
              <a:t>coal company with drone data for a mobile application]</a:t>
            </a:r>
            <a:endParaRPr sz="1100" dirty="0"/>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t>[</a:t>
            </a:r>
            <a:r>
              <a:rPr lang="en-US" sz="1100" dirty="0">
                <a:effectLst/>
                <a:latin typeface="Arial" panose="020B0604020202020204" pitchFamily="34" charset="0"/>
                <a:ea typeface="Arial" panose="020B0604020202020204" pitchFamily="34" charset="0"/>
              </a:rPr>
              <a:t>because this project is high business value impact and medium feasibility and high likelihood of value capture and more cost than project#2</a:t>
            </a:r>
            <a:r>
              <a:rPr lang="en" sz="1100" dirty="0"/>
              <a:t>]</a:t>
            </a:r>
            <a:endParaRPr sz="1100" dirty="0"/>
          </a:p>
        </p:txBody>
      </p:sp>
      <p:sp>
        <p:nvSpPr>
          <p:cNvPr id="134" name="Google Shape;134;p18"/>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t>[</a:t>
            </a:r>
            <a:r>
              <a:rPr lang="en-US" sz="1100" dirty="0">
                <a:effectLst/>
                <a:latin typeface="Arial" panose="020B0604020202020204" pitchFamily="34" charset="0"/>
                <a:ea typeface="Arial" panose="020B0604020202020204" pitchFamily="34" charset="0"/>
              </a:rPr>
              <a:t>because this project is high business value impact and medium feasibility and high likelihood of value capture</a:t>
            </a:r>
            <a:r>
              <a:rPr lang="en" sz="1000" dirty="0"/>
              <a:t>]</a:t>
            </a:r>
            <a:endParaRPr sz="1600" dirty="0"/>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t>[</a:t>
            </a:r>
            <a:r>
              <a:rPr lang="en-US" sz="1100" dirty="0">
                <a:effectLst/>
                <a:latin typeface="Arial" panose="020B0604020202020204" pitchFamily="34" charset="0"/>
                <a:ea typeface="Arial" panose="020B0604020202020204" pitchFamily="34" charset="0"/>
              </a:rPr>
              <a:t>because this project is high business value impact and medium feasibility and high likelihood of value capture and more </a:t>
            </a:r>
            <a:r>
              <a:rPr lang="en-US" sz="1100" dirty="0">
                <a:effectLst/>
                <a:latin typeface="Open Sans" panose="020B0606030504020204" pitchFamily="34" charset="0"/>
                <a:ea typeface="Open Sans" panose="020B0606030504020204" pitchFamily="34" charset="0"/>
              </a:rPr>
              <a:t>Complexity of Implementation</a:t>
            </a:r>
            <a:r>
              <a:rPr lang="en-US" sz="1100" dirty="0">
                <a:effectLst/>
                <a:latin typeface="Arial" panose="020B0604020202020204" pitchFamily="34" charset="0"/>
                <a:ea typeface="Arial" panose="020B0604020202020204" pitchFamily="34" charset="0"/>
              </a:rPr>
              <a:t> than project#3</a:t>
            </a:r>
            <a:r>
              <a:rPr lang="en" sz="1000" dirty="0"/>
              <a:t>]</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[one month]</a:t>
            </a:r>
            <a:endParaRPr sz="1200" dirty="0"/>
          </a:p>
        </p:txBody>
      </p: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pSp>
        <p:nvGrpSpPr>
          <p:cNvPr id="145" name="Google Shape;145;p19"/>
          <p:cNvGrpSpPr/>
          <p:nvPr/>
        </p:nvGrpSpPr>
        <p:grpSpPr>
          <a:xfrm>
            <a:off x="907674" y="715078"/>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3215576"/>
              <a:chOff x="890894" y="1395900"/>
              <a:chExt cx="1546206" cy="3215576"/>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#:3</a:t>
                </a:r>
                <a:endParaRPr sz="1000" b="1" dirty="0"/>
              </a:p>
              <a:p>
                <a:pPr marL="0" lvl="0" indent="0" algn="ctr" rtl="0">
                  <a:lnSpc>
                    <a:spcPct val="115000"/>
                  </a:lnSpc>
                  <a:spcBef>
                    <a:spcPts val="0"/>
                  </a:spcBef>
                  <a:spcAft>
                    <a:spcPts val="0"/>
                  </a:spcAft>
                  <a:buNone/>
                </a:pPr>
                <a:r>
                  <a:rPr lang="en" sz="1000" dirty="0"/>
                  <a:t>[</a:t>
                </a:r>
                <a:r>
                  <a:rPr lang="en-US" sz="1000" dirty="0">
                    <a:effectLst/>
                    <a:latin typeface="Open Sans" panose="020B0606030504020204" pitchFamily="34" charset="0"/>
                    <a:ea typeface="Open Sans" panose="020B0606030504020204" pitchFamily="34" charset="0"/>
                  </a:rPr>
                  <a:t>car spare part manufacturing with dashboard</a:t>
                </a:r>
                <a:r>
                  <a:rPr lang="en" sz="1000" dirty="0"/>
                  <a:t>]</a:t>
                </a:r>
                <a:endParaRPr sz="16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2200626"/>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US" sz="1100" dirty="0"/>
                  <a:t>T</a:t>
                </a:r>
                <a:r>
                  <a:rPr lang="en" sz="1100" dirty="0"/>
                  <a:t>his project will adress a priority area for the company and it is most likely to deliever expected value</a:t>
                </a:r>
                <a:endParaRPr sz="1100" dirty="0"/>
              </a:p>
              <a:p>
                <a:pPr lvl="0" algn="l" rtl="0">
                  <a:spcBef>
                    <a:spcPts val="1000"/>
                  </a:spcBef>
                  <a:spcAft>
                    <a:spcPts val="0"/>
                  </a:spcAft>
                  <a:buSzPts val="1100"/>
                </a:pPr>
                <a:endParaRPr sz="1100" dirty="0"/>
              </a:p>
              <a:p>
                <a:pPr marL="0" lvl="0" indent="0" algn="l" rtl="0">
                  <a:spcBef>
                    <a:spcPts val="1000"/>
                  </a:spcBef>
                  <a:spcAft>
                    <a:spcPts val="0"/>
                  </a:spcAft>
                  <a:buNone/>
                </a:pPr>
                <a:endParaRPr sz="1100" dirty="0"/>
              </a:p>
            </p:txBody>
          </p:sp>
        </p:grpSp>
      </p:grpSp>
      <p:grpSp>
        <p:nvGrpSpPr>
          <p:cNvPr id="150" name="Google Shape;150;p19"/>
          <p:cNvGrpSpPr/>
          <p:nvPr/>
        </p:nvGrpSpPr>
        <p:grpSpPr>
          <a:xfrm>
            <a:off x="2737197" y="715078"/>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3215576"/>
              <a:chOff x="890894" y="1395900"/>
              <a:chExt cx="1546206" cy="3215576"/>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#:5</a:t>
                </a:r>
                <a:endParaRPr sz="1000" b="1" dirty="0"/>
              </a:p>
              <a:p>
                <a:pPr marL="0" lvl="0" indent="0" algn="ctr" rtl="0">
                  <a:lnSpc>
                    <a:spcPct val="115000"/>
                  </a:lnSpc>
                  <a:spcBef>
                    <a:spcPts val="0"/>
                  </a:spcBef>
                  <a:spcAft>
                    <a:spcPts val="0"/>
                  </a:spcAft>
                  <a:buNone/>
                </a:pPr>
                <a:r>
                  <a:rPr lang="en" sz="1000" dirty="0"/>
                  <a:t>[</a:t>
                </a:r>
                <a:r>
                  <a:rPr lang="en-US" sz="1000" dirty="0">
                    <a:effectLst/>
                    <a:latin typeface="Open Sans" panose="020B0606030504020204" pitchFamily="34" charset="0"/>
                    <a:ea typeface="Open Sans" panose="020B0606030504020204" pitchFamily="34" charset="0"/>
                  </a:rPr>
                  <a:t>truck company with truck transportation application</a:t>
                </a:r>
                <a:r>
                  <a:rPr lang="en" sz="1000" dirty="0"/>
                  <a:t>]</a:t>
                </a:r>
                <a:endParaRPr sz="16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49"/>
                <a:ext cx="1546200" cy="2200627"/>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1000"/>
                  </a:spcBef>
                  <a:spcAft>
                    <a:spcPts val="0"/>
                  </a:spcAft>
                  <a:buSzPts val="1100"/>
                </a:pPr>
                <a:r>
                  <a:rPr lang="en-US" sz="1100" dirty="0"/>
                  <a:t>This project </a:t>
                </a:r>
                <a:r>
                  <a:rPr lang="en" sz="1100" dirty="0"/>
                  <a:t>will adress a priority area for the company and it is most likely to deliever expected value</a:t>
                </a:r>
                <a:r>
                  <a:rPr lang="en-US" sz="1100" dirty="0"/>
                  <a:t> but may take more time and cost than project#3</a:t>
                </a:r>
                <a:endParaRPr sz="1100" dirty="0"/>
              </a:p>
              <a:p>
                <a:pPr marL="0" lvl="0" indent="0" algn="l" rtl="0">
                  <a:spcBef>
                    <a:spcPts val="1000"/>
                  </a:spcBef>
                  <a:spcAft>
                    <a:spcPts val="0"/>
                  </a:spcAft>
                  <a:buNone/>
                </a:pPr>
                <a:endParaRPr sz="1100" dirty="0"/>
              </a:p>
            </p:txBody>
          </p:sp>
        </p:grpSp>
      </p:grpSp>
      <p:grpSp>
        <p:nvGrpSpPr>
          <p:cNvPr id="156" name="Google Shape;156;p19"/>
          <p:cNvGrpSpPr/>
          <p:nvPr/>
        </p:nvGrpSpPr>
        <p:grpSpPr>
          <a:xfrm>
            <a:off x="4510118" y="748199"/>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3215578"/>
              <a:chOff x="890894" y="1395900"/>
              <a:chExt cx="1546206" cy="3215578"/>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#:6</a:t>
                </a:r>
                <a:endParaRPr sz="1000" b="1" dirty="0"/>
              </a:p>
              <a:p>
                <a:pPr marL="0" lvl="0" indent="0" algn="ctr" rtl="0">
                  <a:lnSpc>
                    <a:spcPct val="115000"/>
                  </a:lnSpc>
                  <a:spcBef>
                    <a:spcPts val="0"/>
                  </a:spcBef>
                  <a:spcAft>
                    <a:spcPts val="0"/>
                  </a:spcAft>
                  <a:buNone/>
                </a:pPr>
                <a:r>
                  <a:rPr lang="en" sz="1000" dirty="0"/>
                  <a:t>[</a:t>
                </a:r>
                <a:r>
                  <a:rPr lang="en-US" sz="1000" dirty="0">
                    <a:effectLst/>
                    <a:latin typeface="Open Sans" panose="020B0606030504020204" pitchFamily="34" charset="0"/>
                    <a:ea typeface="Open Sans" panose="020B0606030504020204" pitchFamily="34" charset="0"/>
                  </a:rPr>
                  <a:t>car insurance services with accidents dashboard</a:t>
                </a:r>
                <a:r>
                  <a:rPr lang="en" sz="1000" dirty="0"/>
                  <a:t>]</a:t>
                </a:r>
                <a:endParaRPr sz="16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50"/>
                <a:ext cx="1546200" cy="2200628"/>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spcBef>
                    <a:spcPts val="1000"/>
                  </a:spcBef>
                  <a:buSzPts val="1100"/>
                </a:pPr>
                <a:r>
                  <a:rPr lang="en-US" sz="1100" dirty="0"/>
                  <a:t>This project will address a priority area for the company, and it is most likely to deliver expected value but may take more time and cost than project#5</a:t>
                </a:r>
              </a:p>
              <a:p>
                <a:pPr lvl="0" algn="l" rtl="0">
                  <a:spcBef>
                    <a:spcPts val="1000"/>
                  </a:spcBef>
                  <a:spcAft>
                    <a:spcPts val="0"/>
                  </a:spcAft>
                  <a:buSzPts val="1100"/>
                </a:pPr>
                <a:endParaRPr sz="1100" dirty="0"/>
              </a:p>
              <a:p>
                <a:pPr marL="0" lvl="0" indent="0" algn="l" rtl="0">
                  <a:spcBef>
                    <a:spcPts val="1000"/>
                  </a:spcBef>
                  <a:spcAft>
                    <a:spcPts val="0"/>
                  </a:spcAft>
                  <a:buNone/>
                </a:pPr>
                <a:endParaRPr sz="1100" dirty="0"/>
              </a:p>
            </p:txBody>
          </p:sp>
        </p:grpSp>
      </p:grpSp>
      <p:grpSp>
        <p:nvGrpSpPr>
          <p:cNvPr id="162" name="Google Shape;162;p19"/>
          <p:cNvGrpSpPr/>
          <p:nvPr/>
        </p:nvGrpSpPr>
        <p:grpSpPr>
          <a:xfrm>
            <a:off x="6318786" y="748199"/>
            <a:ext cx="1395911" cy="4191193"/>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712350"/>
              <a:chOff x="890894" y="1395900"/>
              <a:chExt cx="1546206" cy="2712350"/>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#:4</a:t>
                </a:r>
                <a:endParaRPr sz="1000" b="1" dirty="0"/>
              </a:p>
              <a:p>
                <a:pPr marL="0" lvl="0" indent="0" algn="ctr" rtl="0">
                  <a:lnSpc>
                    <a:spcPct val="115000"/>
                  </a:lnSpc>
                  <a:spcBef>
                    <a:spcPts val="0"/>
                  </a:spcBef>
                  <a:spcAft>
                    <a:spcPts val="0"/>
                  </a:spcAft>
                  <a:buNone/>
                </a:pPr>
                <a:r>
                  <a:rPr lang="en" sz="1000" dirty="0"/>
                  <a:t>[</a:t>
                </a:r>
                <a:r>
                  <a:rPr lang="en-US" sz="1000" dirty="0">
                    <a:latin typeface="Open Sans" panose="020B0606030504020204" pitchFamily="34" charset="0"/>
                    <a:ea typeface="Open Sans" panose="020B0606030504020204" pitchFamily="34" charset="0"/>
                  </a:rPr>
                  <a:t>coal company with drone data for a mobile application</a:t>
                </a:r>
                <a:r>
                  <a:rPr lang="en" sz="1000" dirty="0"/>
                  <a:t>]</a:t>
                </a:r>
                <a:endParaRPr sz="16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indent="-184150">
                  <a:buSzPts val="1100"/>
                  <a:buFont typeface="Arial"/>
                  <a:buChar char="●"/>
                </a:pPr>
                <a:r>
                  <a:rPr lang="en-US" sz="1100" dirty="0"/>
                  <a:t> This project will address a priority area for the company, and it is most likely to deliver expected value but this project more </a:t>
                </a:r>
                <a:r>
                  <a:rPr lang="en-US" sz="1100" dirty="0" err="1"/>
                  <a:t>complwcity</a:t>
                </a:r>
                <a:r>
                  <a:rPr lang="en-US" sz="1100" dirty="0"/>
                  <a:t> of implementation than other project</a:t>
                </a:r>
              </a:p>
              <a:p>
                <a:pPr marL="171450" lvl="0" indent="-184150" algn="l" rtl="0">
                  <a:spcBef>
                    <a:spcPts val="0"/>
                  </a:spcBef>
                  <a:spcAft>
                    <a:spcPts val="0"/>
                  </a:spcAft>
                  <a:buSzPts val="1100"/>
                  <a:buChar char="●"/>
                </a:pPr>
                <a:endParaRPr lang="en-US"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cxnSp>
        <p:nvCxnSpPr>
          <p:cNvPr id="167" name="Google Shape;167;p19"/>
          <p:cNvCxnSpPr>
            <a:cxnSpLocks/>
            <a:stCxn id="149" idx="2"/>
            <a:endCxn id="142" idx="0"/>
          </p:cNvCxnSpPr>
          <p:nvPr/>
        </p:nvCxnSpPr>
        <p:spPr>
          <a:xfrm flipH="1" flipV="1">
            <a:off x="1605628" y="3913278"/>
            <a:ext cx="1" cy="17376"/>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9"/>
          <p:cNvSpPr txBox="1"/>
          <p:nvPr/>
        </p:nvSpPr>
        <p:spPr>
          <a:xfrm>
            <a:off x="251613" y="-12218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Provide 2-3 bullets describing justifying the project's place in the roadmap</a:t>
            </a:r>
            <a:endParaRPr b="1">
              <a:latin typeface="Lato"/>
              <a:ea typeface="Lato"/>
              <a:cs typeface="Lato"/>
              <a:sym typeface="Lato"/>
            </a:endParaRPr>
          </a:p>
        </p:txBody>
      </p:sp>
      <p:cxnSp>
        <p:nvCxnSpPr>
          <p:cNvPr id="172" name="Google Shape;172;p19"/>
          <p:cNvCxnSpPr>
            <a:stCxn id="171" idx="2"/>
          </p:cNvCxnSpPr>
          <p:nvPr/>
        </p:nvCxnSpPr>
        <p:spPr>
          <a:xfrm>
            <a:off x="1588863" y="-196125"/>
            <a:ext cx="1330500" cy="2775300"/>
          </a:xfrm>
          <a:prstGeom prst="straightConnector1">
            <a:avLst/>
          </a:prstGeom>
          <a:noFill/>
          <a:ln w="38100" cap="flat" cmpd="sng">
            <a:solidFill>
              <a:srgbClr val="FF9900"/>
            </a:solidFill>
            <a:prstDash val="solid"/>
            <a:round/>
            <a:headEnd type="none" w="med" len="med"/>
            <a:tailEnd type="triangle" w="med" len="med"/>
          </a:ln>
        </p:spPr>
      </p:cxn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[four months]</a:t>
            </a:r>
            <a:endParaRPr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[nine months]</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[one year]</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extLst>
              <p:ext uri="{D42A27DB-BD31-4B8C-83A1-F6EECF244321}">
                <p14:modId xmlns:p14="http://schemas.microsoft.com/office/powerpoint/2010/main" val="4148140570"/>
              </p:ext>
            </p:extLst>
          </p:nvPr>
        </p:nvGraphicFramePr>
        <p:xfrm>
          <a:off x="214350" y="1024400"/>
          <a:ext cx="8606457" cy="3501201"/>
        </p:xfrm>
        <a:graphic>
          <a:graphicData uri="http://schemas.openxmlformats.org/drawingml/2006/table">
            <a:tbl>
              <a:tblPr>
                <a:noFill/>
                <a:tableStyleId>{7B33E20B-FB17-4BFF-8D7F-3647E2731627}</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112482">
                  <a:extLst>
                    <a:ext uri="{9D8B030D-6E8A-4147-A177-3AD203B41FA5}">
                      <a16:colId xmlns:a16="http://schemas.microsoft.com/office/drawing/2014/main" val="20006"/>
                    </a:ext>
                  </a:extLst>
                </a:gridCol>
              </a:tblGrid>
              <a:tr h="312850">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Order</a:t>
                      </a: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Direct Alignment with Strategic Goals?</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Cost</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Complexity of Implementation</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Magnitude of Benefit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1=Small; 5=Large</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First</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3:</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car spare part manufacturing with dashboard]</a:t>
                      </a:r>
                      <a:r>
                        <a:rPr lang="en" sz="1600" b="1" dirty="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[low]</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[low]</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Second</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5: </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truck company with truck transportation application</a:t>
                      </a:r>
                      <a:r>
                        <a:rPr lang="en" sz="1600" b="1" dirty="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[low]</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[medium]</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a:t>[high]</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600"/>
            <a:ext cx="21264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endParaRPr sz="1300" dirty="0">
              <a:latin typeface="Lato"/>
              <a:ea typeface="Lato"/>
              <a:cs typeface="Lato"/>
              <a:sym typeface="Lato"/>
            </a:endParaRPr>
          </a:p>
          <a:p>
            <a:pPr marL="114300" lvl="0" indent="-114300" algn="l" rtl="0">
              <a:spcBef>
                <a:spcPts val="0"/>
              </a:spcBef>
              <a:spcAft>
                <a:spcPts val="0"/>
              </a:spcAft>
              <a:buNone/>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Initial Structure of the Data Science Team</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Data Science Leader</a:t>
            </a:r>
            <a:endParaRPr>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Team 1</a:t>
            </a:r>
            <a:endParaRPr dirty="0">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3</a:t>
            </a:r>
            <a:endParaRPr>
              <a:latin typeface="Lato"/>
              <a:ea typeface="Lato"/>
              <a:cs typeface="Lato"/>
              <a:sym typeface="Lato"/>
            </a:endParaRPr>
          </a:p>
        </p:txBody>
      </p:sp>
      <p:sp>
        <p:nvSpPr>
          <p:cNvPr id="192" name="Google Shape;192;p21"/>
          <p:cNvSpPr txBox="1"/>
          <p:nvPr/>
        </p:nvSpPr>
        <p:spPr>
          <a:xfrm>
            <a:off x="6494017" y="2605525"/>
            <a:ext cx="2044500" cy="5103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SzPts val="1300"/>
            </a:pPr>
            <a:endParaRPr sz="1300" dirty="0">
              <a:latin typeface="Lato"/>
              <a:ea typeface="Lato"/>
              <a:cs typeface="Lato"/>
              <a:sym typeface="Lato"/>
            </a:endParaRP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35394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2</a:t>
            </a:r>
            <a:endParaRPr>
              <a:latin typeface="Lato"/>
              <a:ea typeface="Lato"/>
              <a:cs typeface="Lato"/>
              <a:sym typeface="Lato"/>
            </a:endParaRPr>
          </a:p>
        </p:txBody>
      </p:sp>
      <p:sp>
        <p:nvSpPr>
          <p:cNvPr id="195" name="Google Shape;195;p21"/>
          <p:cNvSpPr txBox="1"/>
          <p:nvPr/>
        </p:nvSpPr>
        <p:spPr>
          <a:xfrm>
            <a:off x="3515125" y="2535600"/>
            <a:ext cx="2044500" cy="5103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SzPts val="1300"/>
            </a:pPr>
            <a:endParaRPr sz="1300" dirty="0">
              <a:latin typeface="Lato"/>
              <a:ea typeface="Lato"/>
              <a:cs typeface="Lato"/>
              <a:sym typeface="Lato"/>
            </a:endParaRPr>
          </a:p>
        </p:txBody>
      </p:sp>
      <p:graphicFrame>
        <p:nvGraphicFramePr>
          <p:cNvPr id="5" name="Table 4">
            <a:extLst>
              <a:ext uri="{FF2B5EF4-FFF2-40B4-BE49-F238E27FC236}">
                <a16:creationId xmlns:a16="http://schemas.microsoft.com/office/drawing/2014/main" id="{9965CEB6-1A0C-5C98-B83F-0F6101EA7344}"/>
              </a:ext>
            </a:extLst>
          </p:cNvPr>
          <p:cNvGraphicFramePr>
            <a:graphicFrameLocks noGrp="1"/>
          </p:cNvGraphicFramePr>
          <p:nvPr>
            <p:extLst>
              <p:ext uri="{D42A27DB-BD31-4B8C-83A1-F6EECF244321}">
                <p14:modId xmlns:p14="http://schemas.microsoft.com/office/powerpoint/2010/main" val="2304318926"/>
              </p:ext>
            </p:extLst>
          </p:nvPr>
        </p:nvGraphicFramePr>
        <p:xfrm>
          <a:off x="408626" y="2472987"/>
          <a:ext cx="2350904" cy="885825"/>
        </p:xfrm>
        <a:graphic>
          <a:graphicData uri="http://schemas.openxmlformats.org/drawingml/2006/table">
            <a:tbl>
              <a:tblPr>
                <a:tableStyleId>{40FE8716-26F0-4574-A3BE-1CC9830168C7}</a:tableStyleId>
              </a:tblPr>
              <a:tblGrid>
                <a:gridCol w="2350904">
                  <a:extLst>
                    <a:ext uri="{9D8B030D-6E8A-4147-A177-3AD203B41FA5}">
                      <a16:colId xmlns:a16="http://schemas.microsoft.com/office/drawing/2014/main" val="1426723098"/>
                    </a:ext>
                  </a:extLst>
                </a:gridCol>
              </a:tblGrid>
              <a:tr h="228600">
                <a:tc>
                  <a:txBody>
                    <a:bodyPr/>
                    <a:lstStyle/>
                    <a:p>
                      <a:pPr algn="ctr">
                        <a:lnSpc>
                          <a:spcPct val="115000"/>
                        </a:lnSpc>
                      </a:pPr>
                      <a:r>
                        <a:rPr lang="en-US" sz="1000">
                          <a:effectLst/>
                        </a:rPr>
                        <a:t>[Data Scientist]</a:t>
                      </a:r>
                      <a:endParaRPr lang="en-US"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789543450"/>
                  </a:ext>
                </a:extLst>
              </a:tr>
              <a:tr h="219075">
                <a:tc>
                  <a:txBody>
                    <a:bodyPr/>
                    <a:lstStyle/>
                    <a:p>
                      <a:pPr algn="ctr">
                        <a:lnSpc>
                          <a:spcPct val="115000"/>
                        </a:lnSpc>
                      </a:pPr>
                      <a:r>
                        <a:rPr lang="en-US" sz="1000">
                          <a:effectLst/>
                        </a:rPr>
                        <a:t>[Data Scientist]</a:t>
                      </a:r>
                      <a:endParaRPr lang="en-US"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72754673"/>
                  </a:ext>
                </a:extLst>
              </a:tr>
              <a:tr h="219075">
                <a:tc>
                  <a:txBody>
                    <a:bodyPr/>
                    <a:lstStyle/>
                    <a:p>
                      <a:pPr algn="ctr">
                        <a:lnSpc>
                          <a:spcPct val="115000"/>
                        </a:lnSpc>
                      </a:pPr>
                      <a:r>
                        <a:rPr lang="en-US" sz="1000">
                          <a:effectLst/>
                        </a:rPr>
                        <a:t>[Machine learning engineer]</a:t>
                      </a:r>
                      <a:endParaRPr lang="en-US"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924639565"/>
                  </a:ext>
                </a:extLst>
              </a:tr>
              <a:tr h="219075">
                <a:tc>
                  <a:txBody>
                    <a:bodyPr/>
                    <a:lstStyle/>
                    <a:p>
                      <a:pPr algn="ctr">
                        <a:lnSpc>
                          <a:spcPct val="115000"/>
                        </a:lnSpc>
                      </a:pPr>
                      <a:r>
                        <a:rPr lang="en-US" sz="1000" dirty="0">
                          <a:effectLst/>
                        </a:rPr>
                        <a:t>[data analysts]</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801264298"/>
                  </a:ext>
                </a:extLst>
              </a:tr>
            </a:tbl>
          </a:graphicData>
        </a:graphic>
      </p:graphicFrame>
      <p:graphicFrame>
        <p:nvGraphicFramePr>
          <p:cNvPr id="6" name="Table 5">
            <a:extLst>
              <a:ext uri="{FF2B5EF4-FFF2-40B4-BE49-F238E27FC236}">
                <a16:creationId xmlns:a16="http://schemas.microsoft.com/office/drawing/2014/main" id="{96EEC5C9-A97C-D041-2D06-BD85BD8C5DEC}"/>
              </a:ext>
            </a:extLst>
          </p:cNvPr>
          <p:cNvGraphicFramePr>
            <a:graphicFrameLocks noGrp="1"/>
          </p:cNvGraphicFramePr>
          <p:nvPr>
            <p:extLst>
              <p:ext uri="{D42A27DB-BD31-4B8C-83A1-F6EECF244321}">
                <p14:modId xmlns:p14="http://schemas.microsoft.com/office/powerpoint/2010/main" val="543695617"/>
              </p:ext>
            </p:extLst>
          </p:nvPr>
        </p:nvGraphicFramePr>
        <p:xfrm>
          <a:off x="3083725" y="2488757"/>
          <a:ext cx="2475900" cy="932996"/>
        </p:xfrm>
        <a:graphic>
          <a:graphicData uri="http://schemas.openxmlformats.org/drawingml/2006/table">
            <a:tbl>
              <a:tblPr>
                <a:tableStyleId>{40FE8716-26F0-4574-A3BE-1CC9830168C7}</a:tableStyleId>
              </a:tblPr>
              <a:tblGrid>
                <a:gridCol w="2475900">
                  <a:extLst>
                    <a:ext uri="{9D8B030D-6E8A-4147-A177-3AD203B41FA5}">
                      <a16:colId xmlns:a16="http://schemas.microsoft.com/office/drawing/2014/main" val="856487283"/>
                    </a:ext>
                  </a:extLst>
                </a:gridCol>
              </a:tblGrid>
              <a:tr h="219075">
                <a:tc>
                  <a:txBody>
                    <a:bodyPr/>
                    <a:lstStyle/>
                    <a:p>
                      <a:pPr algn="ctr">
                        <a:lnSpc>
                          <a:spcPct val="115000"/>
                        </a:lnSpc>
                      </a:pPr>
                      <a:r>
                        <a:rPr lang="en-US" sz="1000" dirty="0">
                          <a:effectLst/>
                        </a:rPr>
                        <a:t>[Data Scientist]</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482893627"/>
                  </a:ext>
                </a:extLst>
              </a:tr>
              <a:tr h="219075">
                <a:tc>
                  <a:txBody>
                    <a:bodyPr/>
                    <a:lstStyle/>
                    <a:p>
                      <a:pPr algn="ctr">
                        <a:lnSpc>
                          <a:spcPct val="115000"/>
                        </a:lnSpc>
                      </a:pPr>
                      <a:r>
                        <a:rPr lang="en-US" sz="1000" dirty="0">
                          <a:effectLst/>
                        </a:rPr>
                        <a:t>Data Scientist]</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4195377522"/>
                  </a:ext>
                </a:extLst>
              </a:tr>
              <a:tr h="219075">
                <a:tc>
                  <a:txBody>
                    <a:bodyPr/>
                    <a:lstStyle/>
                    <a:p>
                      <a:pPr algn="ctr">
                        <a:lnSpc>
                          <a:spcPct val="115000"/>
                        </a:lnSpc>
                      </a:pPr>
                      <a:r>
                        <a:rPr lang="en-US" sz="1000">
                          <a:effectLst/>
                        </a:rPr>
                        <a:t>[data analysts]</a:t>
                      </a:r>
                      <a:endParaRPr lang="en-US"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952896458"/>
                  </a:ext>
                </a:extLst>
              </a:tr>
              <a:tr h="275771">
                <a:tc>
                  <a:txBody>
                    <a:bodyPr/>
                    <a:lstStyle/>
                    <a:p>
                      <a:pPr algn="ctr">
                        <a:lnSpc>
                          <a:spcPct val="115000"/>
                        </a:lnSpc>
                      </a:pPr>
                      <a:r>
                        <a:rPr lang="en-US" sz="1000" dirty="0">
                          <a:effectLst/>
                        </a:rPr>
                        <a:t>[Machine learning engineer]</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666816447"/>
                  </a:ext>
                </a:extLst>
              </a:tr>
            </a:tbl>
          </a:graphicData>
        </a:graphic>
      </p:graphicFrame>
      <p:graphicFrame>
        <p:nvGraphicFramePr>
          <p:cNvPr id="8" name="Table 7">
            <a:extLst>
              <a:ext uri="{FF2B5EF4-FFF2-40B4-BE49-F238E27FC236}">
                <a16:creationId xmlns:a16="http://schemas.microsoft.com/office/drawing/2014/main" id="{0A50F7CD-5DAA-04C5-8E02-F1D28F022E85}"/>
              </a:ext>
            </a:extLst>
          </p:cNvPr>
          <p:cNvGraphicFramePr>
            <a:graphicFrameLocks noGrp="1"/>
          </p:cNvGraphicFramePr>
          <p:nvPr>
            <p:extLst>
              <p:ext uri="{D42A27DB-BD31-4B8C-83A1-F6EECF244321}">
                <p14:modId xmlns:p14="http://schemas.microsoft.com/office/powerpoint/2010/main" val="2751605640"/>
              </p:ext>
            </p:extLst>
          </p:nvPr>
        </p:nvGraphicFramePr>
        <p:xfrm>
          <a:off x="5883820" y="2498298"/>
          <a:ext cx="2204357" cy="456957"/>
        </p:xfrm>
        <a:graphic>
          <a:graphicData uri="http://schemas.openxmlformats.org/drawingml/2006/table">
            <a:tbl>
              <a:tblPr>
                <a:tableStyleId>{40FE8716-26F0-4574-A3BE-1CC9830168C7}</a:tableStyleId>
              </a:tblPr>
              <a:tblGrid>
                <a:gridCol w="2204357">
                  <a:extLst>
                    <a:ext uri="{9D8B030D-6E8A-4147-A177-3AD203B41FA5}">
                      <a16:colId xmlns:a16="http://schemas.microsoft.com/office/drawing/2014/main" val="364752809"/>
                    </a:ext>
                  </a:extLst>
                </a:gridCol>
              </a:tblGrid>
              <a:tr h="223617">
                <a:tc>
                  <a:txBody>
                    <a:bodyPr/>
                    <a:lstStyle/>
                    <a:p>
                      <a:pPr algn="ctr">
                        <a:lnSpc>
                          <a:spcPct val="115000"/>
                        </a:lnSpc>
                      </a:pPr>
                      <a:r>
                        <a:rPr lang="en-US" sz="1000" dirty="0">
                          <a:effectLst/>
                        </a:rPr>
                        <a:t>[data visualization engineer]</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869627554"/>
                  </a:ext>
                </a:extLst>
              </a:tr>
              <a:tr h="233340">
                <a:tc>
                  <a:txBody>
                    <a:bodyPr/>
                    <a:lstStyle/>
                    <a:p>
                      <a:pPr algn="ctr">
                        <a:lnSpc>
                          <a:spcPct val="115000"/>
                        </a:lnSpc>
                      </a:pPr>
                      <a:r>
                        <a:rPr lang="en-US" sz="1000" dirty="0">
                          <a:effectLst/>
                        </a:rPr>
                        <a:t>[data engineer]</a:t>
                      </a:r>
                      <a:endParaRPr lang="en-US"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3298527784"/>
                  </a:ext>
                </a:extLst>
              </a:tr>
            </a:tbl>
          </a:graphicData>
        </a:graphic>
      </p:graphicFrame>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1860</Words>
  <Application>Microsoft Office PowerPoint</Application>
  <PresentationFormat>On-screen Show (16:9)</PresentationFormat>
  <Paragraphs>200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Open Sans</vt:lpstr>
      <vt:lpstr>Arial</vt:lpstr>
      <vt:lpstr>Roboto</vt:lpstr>
      <vt:lpstr>Lato</vt:lpstr>
      <vt:lpstr>Raleway</vt:lpstr>
      <vt:lpstr>DSBL</vt:lpstr>
      <vt:lpstr>PowerPoint Presentation</vt:lpstr>
      <vt:lpstr>car spare part manufacturing with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abdullah  alomar</cp:lastModifiedBy>
  <cp:revision>14</cp:revision>
  <dcterms:modified xsi:type="dcterms:W3CDTF">2023-01-19T07:46:05Z</dcterms:modified>
</cp:coreProperties>
</file>