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5" r:id="rId4"/>
    <p:sldId id="259" r:id="rId5"/>
    <p:sldId id="260" r:id="rId6"/>
    <p:sldId id="261" r:id="rId7"/>
    <p:sldId id="268" r:id="rId8"/>
    <p:sldId id="262" r:id="rId9"/>
    <p:sldId id="272" r:id="rId10"/>
    <p:sldId id="273" r:id="rId11"/>
    <p:sldId id="274" r:id="rId12"/>
    <p:sldId id="264" r:id="rId13"/>
    <p:sldId id="265" r:id="rId14"/>
    <p:sldId id="266" r:id="rId15"/>
    <p:sldId id="269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3" autoAdjust="0"/>
    <p:restoredTop sz="69663" autoAdjust="0"/>
  </p:normalViewPr>
  <p:slideViewPr>
    <p:cSldViewPr snapToGrid="0">
      <p:cViewPr varScale="1">
        <p:scale>
          <a:sx n="79" d="100"/>
          <a:sy n="79" d="100"/>
        </p:scale>
        <p:origin x="17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7FC17C-5E0D-0143-8BE4-DA1486E20D50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1CA9D9-A7B0-124B-80A3-23C3FB3D0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56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rotect-au.mimecast.com/s/7UdsCGvmB5i1JEq9JFYXczc?domain=click.pstmrk.it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ydney.padlet.org/gareth_denyer1/d5u68uhkus37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Monday Week 3 – </a:t>
            </a:r>
            <a:r>
              <a:rPr lang="en-AU" dirty="0">
                <a:hlinkClick r:id="rId3" tooltip="https://protect-au.mimecast.com/s/7UdsCGvmB5i1JEq9JFYXczc?domain=click.pstmrk.it"/>
              </a:rPr>
              <a:t>https://sydney.padlet.org/gareth_denyer1/43kmqt9tnef0</a:t>
            </a:r>
            <a:endParaRPr lang="en-US" dirty="0"/>
          </a:p>
          <a:p>
            <a:r>
              <a:rPr lang="en-US" dirty="0"/>
              <a:t>Tuesday Week 3 - </a:t>
            </a:r>
            <a:r>
              <a:rPr lang="en-AU" dirty="0">
                <a:hlinkClick r:id="rId4"/>
              </a:rPr>
              <a:t>https://sydney.padlet.org/gareth_denyer1/d5u68uhkus37</a:t>
            </a:r>
            <a:endParaRPr lang="en-AU" dirty="0"/>
          </a:p>
          <a:p>
            <a:r>
              <a:rPr lang="en-AU" dirty="0"/>
              <a:t>Wednesday Week 3 - https://</a:t>
            </a:r>
            <a:r>
              <a:rPr lang="en-AU" dirty="0" err="1"/>
              <a:t>sydney.padlet.org</a:t>
            </a:r>
            <a:r>
              <a:rPr lang="en-AU" dirty="0"/>
              <a:t>/gareth_denyer1/eosv1rtbeb2n  </a:t>
            </a:r>
          </a:p>
          <a:p>
            <a:r>
              <a:rPr lang="en-AU" dirty="0"/>
              <a:t>Thursday Week 3 - https://</a:t>
            </a:r>
            <a:r>
              <a:rPr lang="en-AU" dirty="0" err="1"/>
              <a:t>sydney.padlet.org</a:t>
            </a:r>
            <a:r>
              <a:rPr lang="en-AU" dirty="0"/>
              <a:t>/gareth_denyer1/jmji91x91qsv </a:t>
            </a:r>
          </a:p>
          <a:p>
            <a:r>
              <a:rPr lang="en-AU" dirty="0"/>
              <a:t>Monday Week 4 - https://</a:t>
            </a:r>
            <a:r>
              <a:rPr lang="en-AU" dirty="0" err="1"/>
              <a:t>sydney.padlet.org</a:t>
            </a:r>
            <a:r>
              <a:rPr lang="en-AU" dirty="0"/>
              <a:t>/gareth_denyer1/n0e0j1cgeh3x </a:t>
            </a:r>
          </a:p>
          <a:p>
            <a:r>
              <a:rPr lang="en-AU" dirty="0"/>
              <a:t>Tuesday Week 4 – https://sydney.padlet.org/gareth_denyer1/1svn1grnq7uz</a:t>
            </a:r>
          </a:p>
          <a:p>
            <a:r>
              <a:rPr lang="en-AU" dirty="0"/>
              <a:t>Wednesday Week 4 – https://sydney.padlet.org/gareth_denyer1/v75ez9on4kqb</a:t>
            </a:r>
          </a:p>
          <a:p>
            <a:r>
              <a:rPr lang="en-AU" dirty="0"/>
              <a:t>Thursday Week 4 - https://sydney.padlet.org/gareth_denyer1/y90e0a4p6ec1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CA9D9-A7B0-124B-80A3-23C3FB3D03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68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CA9D9-A7B0-124B-80A3-23C3FB3D037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98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748C0-A359-4592-953A-E6E2CD16C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82A7AF-7D87-4995-888F-497BEB187A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2ADF9-F765-48E4-93A5-259509D69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F0EF-4D8F-43E2-8796-FC2175DA6DA3}" type="datetimeFigureOut">
              <a:rPr lang="en-AU" smtClean="0"/>
              <a:t>28/10/2020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2E35E-071B-4C61-83F9-8B8442468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0F098-950A-4B0E-A7AA-4BDE8D1C7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8845B-C8B6-41AD-8D27-FB415A4535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3139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762BA-CEEE-4513-973C-5DD98AC1B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9EE1D8-DB80-4E93-98F2-2933A902A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4ECFF-18D7-4340-97F5-4BB285981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F0EF-4D8F-43E2-8796-FC2175DA6DA3}" type="datetimeFigureOut">
              <a:rPr lang="en-AU" smtClean="0"/>
              <a:t>28/10/2020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CF456-2F7B-4F8B-8CE5-CB1F3495F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F545C-5AF8-4ECC-ADC3-CFAD759AD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8845B-C8B6-41AD-8D27-FB415A4535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9707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02038A-077D-4E06-9578-06580C12DD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E22CEE-3F46-4831-BA75-60164B71C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C6DBD-BB87-4142-866E-3494F3591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F0EF-4D8F-43E2-8796-FC2175DA6DA3}" type="datetimeFigureOut">
              <a:rPr lang="en-AU" smtClean="0"/>
              <a:t>28/10/2020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D965B-7BA7-47C6-A7DC-E7813FD92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7372F-6B6D-46BA-816D-A1CB0A332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8845B-C8B6-41AD-8D27-FB415A4535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3483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76744-4D6F-49E1-9BA7-FCB28B9EC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790F6-A0D4-4233-8CC4-F6D271556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D2F66-A57B-4213-81AE-8086167F1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F0EF-4D8F-43E2-8796-FC2175DA6DA3}" type="datetimeFigureOut">
              <a:rPr lang="en-AU" smtClean="0"/>
              <a:t>28/10/2020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0631B-2A92-41C5-9668-988C83956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725A1-01FB-4E89-837C-AC68D991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8845B-C8B6-41AD-8D27-FB415A4535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8264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5E8ED-AE07-4C88-8D91-24EE2759E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67C33-F4BE-4BD7-88EF-AEFC93FA9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420C0-803F-435A-9980-FA84AB385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F0EF-4D8F-43E2-8796-FC2175DA6DA3}" type="datetimeFigureOut">
              <a:rPr lang="en-AU" smtClean="0"/>
              <a:t>28/10/2020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B7EF7-C4B4-4FDF-B53D-AD140EC65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C8B67-AECE-4863-BD29-B5C50D007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8845B-C8B6-41AD-8D27-FB415A4535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38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86378-6861-4541-8168-F28B44DDB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F9C89-0294-4F41-A238-7137D83457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A1B82-D7B5-4FF2-BE01-BDD042E9E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D1B842-944A-413B-AB46-398DA95F9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F0EF-4D8F-43E2-8796-FC2175DA6DA3}" type="datetimeFigureOut">
              <a:rPr lang="en-AU" smtClean="0"/>
              <a:t>28/10/2020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05627D-681F-4551-A89B-DF980F75B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C004F-BD09-4024-9767-3C0470482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8845B-C8B6-41AD-8D27-FB415A4535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6694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604A5-5BEC-4EED-A408-C66926383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A304F-8EBC-4559-A48D-66BD89C33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EFD093-A84F-42D5-BDF0-D57C1B2EA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64B25-0DA8-4154-9282-FAB91316D3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7662B4-A914-4E87-AB25-76A74FD4B2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894398-165A-49CF-941A-E37E5876D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F0EF-4D8F-43E2-8796-FC2175DA6DA3}" type="datetimeFigureOut">
              <a:rPr lang="en-AU" smtClean="0"/>
              <a:t>28/10/2020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AA3EA2-5F0C-4B7D-BDB8-6417ACEE0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0AB310-AD6A-4504-8813-547D7A570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8845B-C8B6-41AD-8D27-FB415A4535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1545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C53A5-6B4C-46CD-AAB5-896320741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563812-6693-4AB5-9A69-1018CE2A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F0EF-4D8F-43E2-8796-FC2175DA6DA3}" type="datetimeFigureOut">
              <a:rPr lang="en-AU" smtClean="0"/>
              <a:t>28/10/2020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CA0B3A-4A45-4F99-ABBE-88B37DD44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5FA638-AAC3-4D41-8CA8-6F15851BC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8845B-C8B6-41AD-8D27-FB415A4535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2423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BD154C-E4AB-4360-9189-046AD88A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F0EF-4D8F-43E2-8796-FC2175DA6DA3}" type="datetimeFigureOut">
              <a:rPr lang="en-AU" smtClean="0"/>
              <a:t>28/10/2020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6BFF47-A9C6-450F-8CDE-CDA11B217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0625F9-FEEC-489A-BA75-6616C7E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8845B-C8B6-41AD-8D27-FB415A4535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6985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6D436-42E6-4D98-9B76-20A740DAA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50BDF-E641-419F-B096-EF8DA3C50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97B98-1CE7-419A-90AC-5FD519C67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CFD52-BEC3-44FD-B11F-1F8468EBE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F0EF-4D8F-43E2-8796-FC2175DA6DA3}" type="datetimeFigureOut">
              <a:rPr lang="en-AU" smtClean="0"/>
              <a:t>28/10/2020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BFE6-5836-4A1E-B47D-ECE25421D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570921-3E3F-4B6A-8744-27476F9B0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8845B-C8B6-41AD-8D27-FB415A4535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8024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CB5E7-DA1F-476F-B725-D7F61261B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44E00B-6337-4976-8F61-289E1091E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F8780F-DF4B-4D87-8CF5-ACF758B88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FE91F-C1BB-4512-B585-C20A10D44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F0EF-4D8F-43E2-8796-FC2175DA6DA3}" type="datetimeFigureOut">
              <a:rPr lang="en-AU" smtClean="0"/>
              <a:t>28/10/2020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21300-9259-4581-8DC6-5ECCAABFE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2F9C6-D8F6-4D51-A734-B28152934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8845B-C8B6-41AD-8D27-FB415A4535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6696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A3B34F-E8B7-46C6-A439-272E2E9D6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E5781-9152-41CF-B663-12A3F7FA8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D214D-6EF0-440D-9B19-67381662C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4F0EF-4D8F-43E2-8796-FC2175DA6DA3}" type="datetimeFigureOut">
              <a:rPr lang="en-AU" smtClean="0"/>
              <a:t>28/10/2020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2713E-7B77-4D7D-8D7B-7277CAE84A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A5EC7-ABE3-4F84-947C-6E61F055F2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8845B-C8B6-41AD-8D27-FB415A4535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321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peerwise.cs.auckland.ac.nz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watch?v=d_SjULmPBpg&amp;list=PL8ZUDrQBiaj6uTzIe6ql6HPm1vLERp54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ydney.padlet.org/gareth_denyer1/y90e0a4p6ec1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kb.ecampus.uconn.edu/2014/07/31/writing-cognitive-objective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DB388-8107-4B49-856F-61694A71B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33751"/>
            <a:ext cx="9144000" cy="1272875"/>
          </a:xfrm>
        </p:spPr>
        <p:txBody>
          <a:bodyPr/>
          <a:lstStyle/>
          <a:p>
            <a:r>
              <a:rPr lang="en-US" dirty="0" err="1"/>
              <a:t>PeerWise</a:t>
            </a:r>
            <a:r>
              <a:rPr lang="en-US" dirty="0"/>
              <a:t> Cycle 1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2587E3-7B7C-4BD6-A868-1E581B0937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7450"/>
            <a:ext cx="9144000" cy="1655762"/>
          </a:xfrm>
        </p:spPr>
        <p:txBody>
          <a:bodyPr/>
          <a:lstStyle/>
          <a:p>
            <a:r>
              <a:rPr lang="en-US" dirty="0"/>
              <a:t>Introduction to the Semester’s </a:t>
            </a:r>
            <a:r>
              <a:rPr lang="en-US" dirty="0" err="1"/>
              <a:t>PeerWise</a:t>
            </a:r>
            <a:r>
              <a:rPr lang="en-US" dirty="0"/>
              <a:t> Assignment Cycles</a:t>
            </a:r>
          </a:p>
          <a:p>
            <a:r>
              <a:rPr lang="en-US" dirty="0"/>
              <a:t>Details of Cycle 1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42785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C01B5C-64B8-DF45-8E72-4D899ABFB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665992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AB4A66E9-E16D-0140-B111-31E2039DB1E7}"/>
              </a:ext>
            </a:extLst>
          </p:cNvPr>
          <p:cNvSpPr/>
          <p:nvPr/>
        </p:nvSpPr>
        <p:spPr>
          <a:xfrm>
            <a:off x="479505" y="273792"/>
            <a:ext cx="301940" cy="26762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50B4132-282A-F54E-AF08-23D3F9B55855}"/>
              </a:ext>
            </a:extLst>
          </p:cNvPr>
          <p:cNvSpPr/>
          <p:nvPr/>
        </p:nvSpPr>
        <p:spPr>
          <a:xfrm>
            <a:off x="2509027" y="4042904"/>
            <a:ext cx="301940" cy="26762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DB67507-3C95-0A4D-80E8-8A8949046F07}"/>
              </a:ext>
            </a:extLst>
          </p:cNvPr>
          <p:cNvSpPr/>
          <p:nvPr/>
        </p:nvSpPr>
        <p:spPr>
          <a:xfrm>
            <a:off x="2509027" y="708690"/>
            <a:ext cx="301940" cy="26762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7194593-D918-D740-83A9-90C339A585F5}"/>
              </a:ext>
            </a:extLst>
          </p:cNvPr>
          <p:cNvSpPr/>
          <p:nvPr/>
        </p:nvSpPr>
        <p:spPr>
          <a:xfrm>
            <a:off x="2642842" y="1846115"/>
            <a:ext cx="301940" cy="26762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CD35167-97EF-6341-9941-37773543FF07}"/>
              </a:ext>
            </a:extLst>
          </p:cNvPr>
          <p:cNvSpPr/>
          <p:nvPr/>
        </p:nvSpPr>
        <p:spPr>
          <a:xfrm>
            <a:off x="6010510" y="2760515"/>
            <a:ext cx="301940" cy="26762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C89E423-F496-0F42-9A9C-290A3B906385}"/>
              </a:ext>
            </a:extLst>
          </p:cNvPr>
          <p:cNvSpPr/>
          <p:nvPr/>
        </p:nvSpPr>
        <p:spPr>
          <a:xfrm>
            <a:off x="8006578" y="909412"/>
            <a:ext cx="301940" cy="26762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0CEC8F-34E9-4249-A03E-1E3E169968F7}"/>
              </a:ext>
            </a:extLst>
          </p:cNvPr>
          <p:cNvSpPr/>
          <p:nvPr/>
        </p:nvSpPr>
        <p:spPr>
          <a:xfrm>
            <a:off x="8653349" y="2615550"/>
            <a:ext cx="301940" cy="26762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D1F8F19-F768-A04F-81F6-5456BBB93692}"/>
              </a:ext>
            </a:extLst>
          </p:cNvPr>
          <p:cNvSpPr/>
          <p:nvPr/>
        </p:nvSpPr>
        <p:spPr>
          <a:xfrm>
            <a:off x="8653349" y="3206564"/>
            <a:ext cx="301940" cy="26762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489B60E-D343-EA4F-8232-2E6C7257B3BD}"/>
              </a:ext>
            </a:extLst>
          </p:cNvPr>
          <p:cNvSpPr/>
          <p:nvPr/>
        </p:nvSpPr>
        <p:spPr>
          <a:xfrm>
            <a:off x="7582831" y="4410896"/>
            <a:ext cx="301940" cy="26762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86E0EC-9F66-AE4D-8373-7EF1558F83D5}"/>
              </a:ext>
            </a:extLst>
          </p:cNvPr>
          <p:cNvSpPr txBox="1"/>
          <p:nvPr/>
        </p:nvSpPr>
        <p:spPr>
          <a:xfrm>
            <a:off x="615749" y="5870360"/>
            <a:ext cx="202709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 – answer right/wrong</a:t>
            </a:r>
          </a:p>
          <a:p>
            <a:r>
              <a:rPr lang="en-US" sz="1400" dirty="0"/>
              <a:t>2 – comment… less</a:t>
            </a:r>
          </a:p>
          <a:p>
            <a:r>
              <a:rPr lang="en-US" sz="1400" dirty="0"/>
              <a:t>3 – comment… expanded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906DFF-FF69-F848-AE25-5C6D22EDBA49}"/>
              </a:ext>
            </a:extLst>
          </p:cNvPr>
          <p:cNvSpPr txBox="1"/>
          <p:nvPr/>
        </p:nvSpPr>
        <p:spPr>
          <a:xfrm>
            <a:off x="3236285" y="5870360"/>
            <a:ext cx="25508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 – sometimes its all you can say</a:t>
            </a:r>
          </a:p>
          <a:p>
            <a:r>
              <a:rPr lang="en-US" sz="1400" dirty="0"/>
              <a:t>5 – time spent on question</a:t>
            </a:r>
          </a:p>
          <a:p>
            <a:r>
              <a:rPr lang="en-US" sz="1400" dirty="0"/>
              <a:t>6 – time course of answering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1DE9AE-964F-E141-89B7-FB723ECA215C}"/>
              </a:ext>
            </a:extLst>
          </p:cNvPr>
          <p:cNvSpPr txBox="1"/>
          <p:nvPr/>
        </p:nvSpPr>
        <p:spPr>
          <a:xfrm>
            <a:off x="6771221" y="5870360"/>
            <a:ext cx="320805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 – when answering was started</a:t>
            </a:r>
          </a:p>
          <a:p>
            <a:r>
              <a:rPr lang="en-US" sz="1400" dirty="0"/>
              <a:t>8 – internally generated Peerwise metrics</a:t>
            </a:r>
          </a:p>
          <a:p>
            <a:r>
              <a:rPr lang="en-US" sz="1400" dirty="0"/>
              <a:t>9 – rating profile</a:t>
            </a:r>
          </a:p>
        </p:txBody>
      </p:sp>
    </p:spTree>
    <p:extLst>
      <p:ext uri="{BB962C8B-B14F-4D97-AF65-F5344CB8AC3E}">
        <p14:creationId xmlns:p14="http://schemas.microsoft.com/office/powerpoint/2010/main" val="2909156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15B996-69DD-5448-8457-D793C113C2C7}"/>
              </a:ext>
            </a:extLst>
          </p:cNvPr>
          <p:cNvSpPr txBox="1"/>
          <p:nvPr/>
        </p:nvSpPr>
        <p:spPr>
          <a:xfrm>
            <a:off x="2159753" y="5792802"/>
            <a:ext cx="6743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What do you note about this profile of engagement?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EEBFD7-942C-3F4A-AB71-F0CEE955E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579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285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7395B-2392-408F-A917-C3FC30E47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#2: Comment in </a:t>
            </a:r>
            <a:r>
              <a:rPr lang="en-US" dirty="0" err="1"/>
              <a:t>PeerWise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95AE6-7B65-47E4-A7B1-A5178BD84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933" y="1804540"/>
            <a:ext cx="5876586" cy="4351338"/>
          </a:xfrm>
        </p:spPr>
        <p:txBody>
          <a:bodyPr>
            <a:normAutofit/>
          </a:bodyPr>
          <a:lstStyle/>
          <a:p>
            <a:r>
              <a:rPr lang="en-US" dirty="0"/>
              <a:t>Create your </a:t>
            </a:r>
            <a:r>
              <a:rPr lang="en-US" dirty="0" err="1"/>
              <a:t>PeerWise</a:t>
            </a:r>
            <a:r>
              <a:rPr lang="en-US" dirty="0"/>
              <a:t> Account</a:t>
            </a:r>
          </a:p>
          <a:p>
            <a:pPr lvl="1"/>
            <a:r>
              <a:rPr lang="en-US" dirty="0">
                <a:hlinkClick r:id="rId2"/>
              </a:rPr>
              <a:t>https://peerwise.cs.auckland.ac.nz</a:t>
            </a:r>
            <a:endParaRPr lang="en-US" dirty="0"/>
          </a:p>
          <a:p>
            <a:pPr lvl="1"/>
            <a:r>
              <a:rPr lang="en-US" dirty="0"/>
              <a:t>Choose “University of Sydney”</a:t>
            </a:r>
          </a:p>
          <a:p>
            <a:pPr lvl="1"/>
            <a:r>
              <a:rPr lang="en-US" dirty="0"/>
              <a:t>First-time registration is two step</a:t>
            </a:r>
          </a:p>
          <a:p>
            <a:pPr lvl="2"/>
            <a:r>
              <a:rPr lang="en-US" dirty="0"/>
              <a:t>Choose a name/password for PEERWISE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Anything silly/personal is fine. NOT Uni stuff</a:t>
            </a:r>
          </a:p>
          <a:p>
            <a:pPr lvl="2"/>
            <a:r>
              <a:rPr lang="en-US" dirty="0"/>
              <a:t>Join a specific ‘course’ </a:t>
            </a:r>
          </a:p>
          <a:p>
            <a:pPr lvl="3"/>
            <a:r>
              <a:rPr lang="en-US" dirty="0"/>
              <a:t>Specific </a:t>
            </a:r>
            <a:r>
              <a:rPr lang="en-US" b="1" dirty="0"/>
              <a:t>Course ID </a:t>
            </a:r>
            <a:r>
              <a:rPr lang="en-US" dirty="0"/>
              <a:t>and </a:t>
            </a:r>
            <a:r>
              <a:rPr lang="en-US" b="1" dirty="0" err="1"/>
              <a:t>unikey</a:t>
            </a:r>
            <a:endParaRPr lang="en-US" b="1" dirty="0"/>
          </a:p>
          <a:p>
            <a:pPr lvl="3"/>
            <a:r>
              <a:rPr lang="en-US" dirty="0"/>
              <a:t>For </a:t>
            </a:r>
            <a:r>
              <a:rPr lang="en-US" b="1" dirty="0"/>
              <a:t>THIS</a:t>
            </a:r>
            <a:r>
              <a:rPr lang="en-US" dirty="0"/>
              <a:t> activity it is </a:t>
            </a:r>
            <a:r>
              <a:rPr lang="en-US" b="1" dirty="0"/>
              <a:t>21028</a:t>
            </a:r>
          </a:p>
          <a:p>
            <a:r>
              <a:rPr lang="en-US" dirty="0"/>
              <a:t>Comment on at least one of the questions using your criteria</a:t>
            </a: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48C7B2-5C0F-468B-9ED8-7E751B6CE3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731" r="50731" b="951"/>
          <a:stretch/>
        </p:blipFill>
        <p:spPr>
          <a:xfrm>
            <a:off x="7344387" y="1472577"/>
            <a:ext cx="3891220" cy="24172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FE6C23-E132-4DEF-B02A-212C9AD4DD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1382" y="4070388"/>
            <a:ext cx="4617231" cy="210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206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F6F7D-ACF3-4DCD-A872-E48FB50B4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Populating </a:t>
            </a:r>
            <a:r>
              <a:rPr lang="en-US" dirty="0" err="1"/>
              <a:t>Peerwise</a:t>
            </a:r>
            <a:r>
              <a:rPr lang="en-US" dirty="0"/>
              <a:t> with MCQs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B6BC6-4033-4C3B-9E05-B4FEEEE9F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937420" cy="466725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Each table allocated a topic from:</a:t>
            </a:r>
          </a:p>
          <a:p>
            <a:pPr lvl="1"/>
            <a:r>
              <a:rPr lang="en-US" sz="2200" dirty="0"/>
              <a:t>BCMB2 Mon/Tue – Lectures 1 and 2</a:t>
            </a:r>
          </a:p>
          <a:p>
            <a:pPr lvl="1"/>
            <a:r>
              <a:rPr lang="en-US" sz="2200" dirty="0"/>
              <a:t>BCMB2 Wed/Thu – Lectures 3 and 4</a:t>
            </a:r>
          </a:p>
          <a:p>
            <a:pPr lvl="1"/>
            <a:r>
              <a:rPr lang="en-US" sz="2200" dirty="0"/>
              <a:t>MEDS2 Mon/Tue – Lectures 5 and 6</a:t>
            </a:r>
          </a:p>
          <a:p>
            <a:pPr lvl="1"/>
            <a:r>
              <a:rPr lang="en-US" sz="2200" dirty="0"/>
              <a:t>MEDS2 Wed/Thu – Lectures 7 and 8</a:t>
            </a:r>
          </a:p>
          <a:p>
            <a:r>
              <a:rPr lang="en-US" dirty="0"/>
              <a:t>Finding a question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A simple web search for “DNA MCQ” brings up thousands…</a:t>
            </a:r>
          </a:p>
          <a:p>
            <a:pPr lvl="1"/>
            <a:r>
              <a:rPr lang="en-US" dirty="0"/>
              <a:t>Just tweak search a bit – </a:t>
            </a:r>
            <a:r>
              <a:rPr lang="en-US" dirty="0" err="1"/>
              <a:t>eg</a:t>
            </a:r>
            <a:r>
              <a:rPr lang="en-US" dirty="0"/>
              <a:t>, “DNA replication”</a:t>
            </a:r>
          </a:p>
          <a:p>
            <a:r>
              <a:rPr lang="en-US" dirty="0"/>
              <a:t>Discernment</a:t>
            </a:r>
          </a:p>
          <a:p>
            <a:pPr lvl="1"/>
            <a:r>
              <a:rPr lang="en-US" dirty="0"/>
              <a:t>Try to pick something good, but it doesn’t matter</a:t>
            </a:r>
          </a:p>
          <a:p>
            <a:pPr lvl="1"/>
            <a:r>
              <a:rPr lang="en-US" dirty="0"/>
              <a:t>ANYTHING vaguely on topic will be OK</a:t>
            </a:r>
          </a:p>
          <a:p>
            <a:pPr lvl="1"/>
            <a:r>
              <a:rPr lang="en-US" dirty="0"/>
              <a:t>Not being judged on Q choice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BUT the more effort you put in the better for ALL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4C474A-6A9D-4067-A100-C71D8026C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38" y="2112433"/>
            <a:ext cx="4709143" cy="43804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502AC7-FC3F-F347-B4CC-CD5FE5A6EAE9}"/>
              </a:ext>
            </a:extLst>
          </p:cNvPr>
          <p:cNvSpPr txBox="1"/>
          <p:nvPr/>
        </p:nvSpPr>
        <p:spPr>
          <a:xfrm>
            <a:off x="7045377" y="1743101"/>
            <a:ext cx="419724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For example</a:t>
            </a:r>
          </a:p>
        </p:txBody>
      </p:sp>
    </p:spTree>
    <p:extLst>
      <p:ext uri="{BB962C8B-B14F-4D97-AF65-F5344CB8AC3E}">
        <p14:creationId xmlns:p14="http://schemas.microsoft.com/office/powerpoint/2010/main" val="3238642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50223-EDB2-4603-ACD5-621F9BBBF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#3: Add MCQ to </a:t>
            </a:r>
            <a:r>
              <a:rPr lang="en-US" dirty="0" err="1"/>
              <a:t>PeerWise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9DF4C-C9E2-47C2-B3F9-EF0AD1AE5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21175"/>
          </a:xfrm>
        </p:spPr>
        <p:txBody>
          <a:bodyPr>
            <a:normAutofit/>
          </a:bodyPr>
          <a:lstStyle/>
          <a:p>
            <a:r>
              <a:rPr lang="en-US" sz="2400" dirty="0"/>
              <a:t>Add your chosen question to </a:t>
            </a:r>
            <a:r>
              <a:rPr lang="en-US" sz="2400" dirty="0" err="1"/>
              <a:t>PeerWise</a:t>
            </a:r>
            <a:endParaRPr lang="en-US" sz="2400" dirty="0"/>
          </a:p>
          <a:p>
            <a:r>
              <a:rPr lang="en-US" sz="2400" b="1" dirty="0">
                <a:solidFill>
                  <a:srgbClr val="7030A0"/>
                </a:solidFill>
              </a:rPr>
              <a:t>This time </a:t>
            </a:r>
            <a:r>
              <a:rPr lang="en-US" sz="2400" dirty="0"/>
              <a:t>to the specific course for your Day (</a:t>
            </a:r>
            <a:r>
              <a:rPr lang="en-US" sz="2400" dirty="0">
                <a:solidFill>
                  <a:srgbClr val="7030A0"/>
                </a:solidFill>
              </a:rPr>
              <a:t>as in table</a:t>
            </a:r>
            <a:r>
              <a:rPr lang="en-US" sz="2400" dirty="0"/>
              <a:t>)</a:t>
            </a:r>
          </a:p>
          <a:p>
            <a:r>
              <a:rPr lang="en-US" sz="2400" dirty="0"/>
              <a:t>Tag it appropriately</a:t>
            </a:r>
          </a:p>
          <a:p>
            <a:pPr lvl="1"/>
            <a:r>
              <a:rPr lang="en-US" sz="2000" dirty="0"/>
              <a:t>Your table</a:t>
            </a:r>
          </a:p>
          <a:p>
            <a:pPr lvl="1"/>
            <a:r>
              <a:rPr lang="en-US" sz="2000" dirty="0"/>
              <a:t>Tags are under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TOPICS</a:t>
            </a:r>
            <a:r>
              <a:rPr lang="en-US" sz="2000" dirty="0"/>
              <a:t> in Peerwise</a:t>
            </a:r>
          </a:p>
          <a:p>
            <a:r>
              <a:rPr lang="en-US" sz="2400" dirty="0"/>
              <a:t>In explanation field</a:t>
            </a:r>
          </a:p>
          <a:p>
            <a:pPr lvl="1"/>
            <a:r>
              <a:rPr lang="en-US" sz="2000" dirty="0"/>
              <a:t>Cite the source (book, website)</a:t>
            </a:r>
          </a:p>
          <a:p>
            <a:pPr lvl="1"/>
            <a:r>
              <a:rPr lang="en-US" sz="2000" dirty="0"/>
              <a:t>Include source explanation (or your own)</a:t>
            </a:r>
          </a:p>
          <a:p>
            <a:r>
              <a:rPr lang="en-US" sz="2400" dirty="0"/>
              <a:t>By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midnight tonight</a:t>
            </a:r>
            <a:endParaRPr lang="en-AU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858E5D5-B365-4B5B-BC95-5CC3A399DD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65169"/>
              </p:ext>
            </p:extLst>
          </p:nvPr>
        </p:nvGraphicFramePr>
        <p:xfrm>
          <a:off x="6409267" y="2316480"/>
          <a:ext cx="5554134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1378">
                  <a:extLst>
                    <a:ext uri="{9D8B030D-6E8A-4147-A177-3AD203B41FA5}">
                      <a16:colId xmlns:a16="http://schemas.microsoft.com/office/drawing/2014/main" val="3671811883"/>
                    </a:ext>
                  </a:extLst>
                </a:gridCol>
                <a:gridCol w="1851378">
                  <a:extLst>
                    <a:ext uri="{9D8B030D-6E8A-4147-A177-3AD203B41FA5}">
                      <a16:colId xmlns:a16="http://schemas.microsoft.com/office/drawing/2014/main" val="360172822"/>
                    </a:ext>
                  </a:extLst>
                </a:gridCol>
                <a:gridCol w="1851378">
                  <a:extLst>
                    <a:ext uri="{9D8B030D-6E8A-4147-A177-3AD203B41FA5}">
                      <a16:colId xmlns:a16="http://schemas.microsoft.com/office/drawing/2014/main" val="27188159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Course IDs</a:t>
                      </a:r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048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Day</a:t>
                      </a:r>
                      <a:endParaRPr lang="en-A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BCMB (Week 3)</a:t>
                      </a:r>
                      <a:endParaRPr lang="en-A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MEDS (Week 4)</a:t>
                      </a:r>
                      <a:endParaRPr lang="en-A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442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20995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21070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780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21037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21071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851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21038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21072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930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Thurs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21039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21073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298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9E09DDF-D628-4837-9697-334185C70F65}"/>
              </a:ext>
            </a:extLst>
          </p:cNvPr>
          <p:cNvSpPr txBox="1"/>
          <p:nvPr/>
        </p:nvSpPr>
        <p:spPr>
          <a:xfrm>
            <a:off x="8193687" y="5196570"/>
            <a:ext cx="2405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Identifier will be </a:t>
            </a:r>
            <a:r>
              <a:rPr lang="en-US" dirty="0" err="1">
                <a:solidFill>
                  <a:srgbClr val="7030A0"/>
                </a:solidFill>
              </a:rPr>
              <a:t>Unikey</a:t>
            </a:r>
            <a:endParaRPr lang="en-AU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127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7CDA8-32AA-48D9-B1D2-6CF9EA05C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Homework: Classify Peer Questions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F92C0-1594-4059-B3BD-332248135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1133"/>
            <a:ext cx="5257800" cy="4305830"/>
          </a:xfrm>
        </p:spPr>
        <p:txBody>
          <a:bodyPr>
            <a:normAutofit/>
          </a:bodyPr>
          <a:lstStyle/>
          <a:p>
            <a:r>
              <a:rPr lang="en-US" sz="2400" dirty="0"/>
              <a:t>In the same course that you submitted your Q</a:t>
            </a:r>
          </a:p>
          <a:p>
            <a:r>
              <a:rPr lang="en-US" sz="2400" dirty="0"/>
              <a:t>Comment on the questions submitted by </a:t>
            </a:r>
            <a:r>
              <a:rPr lang="en-US" sz="2400" dirty="0">
                <a:solidFill>
                  <a:srgbClr val="7030A0"/>
                </a:solidFill>
              </a:rPr>
              <a:t>Tables +1 and +2 </a:t>
            </a:r>
            <a:r>
              <a:rPr lang="en-US" sz="2400" dirty="0"/>
              <a:t>relative to you</a:t>
            </a:r>
          </a:p>
          <a:p>
            <a:pPr lvl="1"/>
            <a:r>
              <a:rPr lang="en-US" sz="2000" dirty="0"/>
              <a:t>1 does 2 and 3, 6 does 7 and 8</a:t>
            </a:r>
          </a:p>
          <a:p>
            <a:pPr lvl="1"/>
            <a:r>
              <a:rPr lang="en-US" sz="2000" dirty="0"/>
              <a:t>14 does 15 and 1</a:t>
            </a:r>
            <a:r>
              <a:rPr lang="en-US" sz="2000"/>
              <a:t>, 15 </a:t>
            </a:r>
            <a:r>
              <a:rPr lang="en-US" sz="2000" dirty="0"/>
              <a:t>does 1 and 2</a:t>
            </a:r>
          </a:p>
          <a:p>
            <a:pPr lvl="1"/>
            <a:r>
              <a:rPr lang="en-US" sz="2000" dirty="0" err="1"/>
              <a:t>Etc</a:t>
            </a:r>
            <a:r>
              <a:rPr lang="en-US" sz="2000" dirty="0"/>
              <a:t>, </a:t>
            </a:r>
            <a:r>
              <a:rPr lang="en-US" sz="2000" dirty="0" err="1"/>
              <a:t>etc</a:t>
            </a:r>
            <a:endParaRPr lang="en-US" sz="2000" dirty="0"/>
          </a:p>
          <a:p>
            <a:r>
              <a:rPr lang="en-US" sz="2400" dirty="0"/>
              <a:t>Comment on and classify 9-12 Qs</a:t>
            </a:r>
          </a:p>
          <a:p>
            <a:r>
              <a:rPr lang="en-US" sz="2400" dirty="0"/>
              <a:t>Judge freely!! Submitter does not own the Q… (may need to temper later!)</a:t>
            </a:r>
          </a:p>
          <a:p>
            <a:r>
              <a:rPr lang="en-US" sz="2400" dirty="0"/>
              <a:t>By </a:t>
            </a:r>
            <a:r>
              <a:rPr lang="en-US" sz="2400" dirty="0">
                <a:solidFill>
                  <a:srgbClr val="FF0000"/>
                </a:solidFill>
              </a:rPr>
              <a:t>midnight</a:t>
            </a:r>
            <a:r>
              <a:rPr lang="en-US" sz="2400" dirty="0"/>
              <a:t> on this day </a:t>
            </a:r>
            <a:r>
              <a:rPr lang="en-US" sz="2400" dirty="0">
                <a:solidFill>
                  <a:srgbClr val="FF0000"/>
                </a:solidFill>
              </a:rPr>
              <a:t>next week</a:t>
            </a:r>
            <a:endParaRPr lang="en-AU" sz="240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733DF7-AE25-4AD2-9517-43CFFA489F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71" r="-933"/>
          <a:stretch/>
        </p:blipFill>
        <p:spPr>
          <a:xfrm>
            <a:off x="6451600" y="2551548"/>
            <a:ext cx="5336438" cy="20090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8F2E4D-0350-48E9-A8A0-C86808220219}"/>
              </a:ext>
            </a:extLst>
          </p:cNvPr>
          <p:cNvSpPr txBox="1"/>
          <p:nvPr/>
        </p:nvSpPr>
        <p:spPr>
          <a:xfrm>
            <a:off x="7312964" y="4794280"/>
            <a:ext cx="3484993" cy="86177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Use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Quality</a:t>
            </a:r>
            <a:r>
              <a:rPr lang="en-US" dirty="0"/>
              <a:t> scale to rate by Blooms</a:t>
            </a:r>
          </a:p>
          <a:p>
            <a:r>
              <a:rPr lang="en-US" sz="1600" dirty="0"/>
              <a:t>0 = Bottom level: Remember, Recall</a:t>
            </a:r>
          </a:p>
          <a:p>
            <a:r>
              <a:rPr lang="en-US" sz="1600" dirty="0"/>
              <a:t>6 = Top Level: Create, design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56C772-A7A5-43D3-8102-8A2984CDB7FC}"/>
              </a:ext>
            </a:extLst>
          </p:cNvPr>
          <p:cNvSpPr txBox="1"/>
          <p:nvPr/>
        </p:nvSpPr>
        <p:spPr>
          <a:xfrm>
            <a:off x="6789967" y="1796274"/>
            <a:ext cx="477252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Trap for New Players:</a:t>
            </a:r>
          </a:p>
          <a:p>
            <a:r>
              <a:rPr lang="en-US" i="1" dirty="0"/>
              <a:t>Write comment, then save it before doing ratings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91304EB-73DF-41A9-A136-802C6E3860AC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7433734" y="2442605"/>
            <a:ext cx="1742496" cy="108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554D83-C9C5-41D3-A382-95C2EB632CD8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7056408" y="4330460"/>
            <a:ext cx="1999053" cy="46382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181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AD9A2-5205-42A9-88E6-106F48260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Cycle 1 Assignment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7923F-C877-4FAC-974A-8CD36E7AD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6774"/>
            <a:ext cx="10515600" cy="4351338"/>
          </a:xfrm>
        </p:spPr>
        <p:txBody>
          <a:bodyPr/>
          <a:lstStyle/>
          <a:p>
            <a:r>
              <a:rPr lang="en-US" dirty="0"/>
              <a:t>Question on </a:t>
            </a:r>
            <a:r>
              <a:rPr lang="en-US" dirty="0" err="1"/>
              <a:t>Peerwise</a:t>
            </a:r>
            <a:r>
              <a:rPr lang="en-US" dirty="0"/>
              <a:t> by </a:t>
            </a:r>
            <a:r>
              <a:rPr lang="en-US" dirty="0">
                <a:solidFill>
                  <a:srgbClr val="FF0000"/>
                </a:solidFill>
              </a:rPr>
              <a:t>midnight tonight</a:t>
            </a:r>
          </a:p>
          <a:p>
            <a:r>
              <a:rPr lang="en-US" dirty="0"/>
              <a:t>Comments by </a:t>
            </a:r>
            <a:r>
              <a:rPr lang="en-US" dirty="0">
                <a:solidFill>
                  <a:srgbClr val="FF0000"/>
                </a:solidFill>
              </a:rPr>
              <a:t>midnight</a:t>
            </a:r>
            <a:r>
              <a:rPr lang="en-US" dirty="0"/>
              <a:t> this day </a:t>
            </a:r>
            <a:r>
              <a:rPr lang="en-US" dirty="0">
                <a:solidFill>
                  <a:srgbClr val="FF0000"/>
                </a:solidFill>
              </a:rPr>
              <a:t>next week</a:t>
            </a:r>
          </a:p>
          <a:p>
            <a:r>
              <a:rPr lang="en-US" dirty="0"/>
              <a:t>1 mark total</a:t>
            </a:r>
          </a:p>
          <a:p>
            <a:pPr lvl="1"/>
            <a:r>
              <a:rPr lang="en-US" dirty="0"/>
              <a:t>Submit Q with stem, 4-5 options, source and source explanation (if any)</a:t>
            </a:r>
          </a:p>
          <a:p>
            <a:pPr lvl="1"/>
            <a:r>
              <a:rPr lang="en-US" dirty="0"/>
              <a:t>&gt;9 articulate comments/classifications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499454-8868-6341-9DAB-7EDEC080BA6F}"/>
              </a:ext>
            </a:extLst>
          </p:cNvPr>
          <p:cNvSpPr txBox="1"/>
          <p:nvPr/>
        </p:nvSpPr>
        <p:spPr>
          <a:xfrm>
            <a:off x="2799296" y="4156897"/>
            <a:ext cx="6593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You have logged into TWO Peerwise courses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F58A19B-E6FC-6842-BFBE-E26FE4F52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379064"/>
              </p:ext>
            </p:extLst>
          </p:nvPr>
        </p:nvGraphicFramePr>
        <p:xfrm>
          <a:off x="1882098" y="4944770"/>
          <a:ext cx="8127999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477738588"/>
                    </a:ext>
                  </a:extLst>
                </a:gridCol>
                <a:gridCol w="1404634">
                  <a:extLst>
                    <a:ext uri="{9D8B030D-6E8A-4147-A177-3AD203B41FA5}">
                      <a16:colId xmlns:a16="http://schemas.microsoft.com/office/drawing/2014/main" val="409953165"/>
                    </a:ext>
                  </a:extLst>
                </a:gridCol>
                <a:gridCol w="4014032">
                  <a:extLst>
                    <a:ext uri="{9D8B030D-6E8A-4147-A177-3AD203B41FA5}">
                      <a16:colId xmlns:a16="http://schemas.microsoft.com/office/drawing/2014/main" val="3997245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317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BCMB2MEDS2 Cycle 1 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Commenting on my 7 example MCQs – </a:t>
                      </a:r>
                      <a:r>
                        <a:rPr lang="en-US" i="1" dirty="0"/>
                        <a:t>not marked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750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Your Course and 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Varies </a:t>
                      </a:r>
                    </a:p>
                    <a:p>
                      <a:r>
                        <a:rPr lang="en-US" dirty="0"/>
                        <a:t>See Slide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Submit your MCQ, comment on Peers’ MCQs - </a:t>
                      </a:r>
                      <a:r>
                        <a:rPr lang="en-US" sz="1800" i="1" dirty="0"/>
                        <a:t>marked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62817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EC9C282-28A9-EB4F-8776-5FD65AA25CED}"/>
              </a:ext>
            </a:extLst>
          </p:cNvPr>
          <p:cNvSpPr txBox="1"/>
          <p:nvPr/>
        </p:nvSpPr>
        <p:spPr>
          <a:xfrm>
            <a:off x="8785276" y="1849876"/>
            <a:ext cx="2067604" cy="93829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 ADVANTAGE IN LIMITING YOURSELF or BE TOO QUICK….</a:t>
            </a:r>
          </a:p>
        </p:txBody>
      </p:sp>
    </p:spTree>
    <p:extLst>
      <p:ext uri="{BB962C8B-B14F-4D97-AF65-F5344CB8AC3E}">
        <p14:creationId xmlns:p14="http://schemas.microsoft.com/office/powerpoint/2010/main" val="1926727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220F4-C735-441B-8339-45473F9AF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PeerWise</a:t>
            </a:r>
            <a:r>
              <a:rPr lang="en-US" dirty="0"/>
              <a:t>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243B5-0CD8-454B-9FB9-56A338C85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1570"/>
            <a:ext cx="5545667" cy="2556934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Website where students create MCQs for other students</a:t>
            </a:r>
          </a:p>
          <a:p>
            <a:pPr lvl="1"/>
            <a:r>
              <a:rPr lang="en-US" sz="2000" dirty="0"/>
              <a:t>To </a:t>
            </a:r>
            <a:r>
              <a:rPr lang="en-US" sz="2000" b="1" dirty="0"/>
              <a:t>do</a:t>
            </a:r>
            <a:r>
              <a:rPr lang="en-US" sz="2000" dirty="0"/>
              <a:t>, and to </a:t>
            </a:r>
            <a:r>
              <a:rPr lang="en-US" sz="2000" b="1" dirty="0"/>
              <a:t>comment</a:t>
            </a:r>
            <a:r>
              <a:rPr lang="en-US" sz="2000" dirty="0"/>
              <a:t> on</a:t>
            </a:r>
          </a:p>
          <a:p>
            <a:r>
              <a:rPr lang="en-US" sz="2400" dirty="0"/>
              <a:t>Viral Engagement</a:t>
            </a:r>
          </a:p>
          <a:p>
            <a:r>
              <a:rPr lang="en-US" sz="2400" dirty="0"/>
              <a:t>Thousands of practice questions</a:t>
            </a:r>
          </a:p>
          <a:p>
            <a:r>
              <a:rPr lang="en-US" sz="2400" dirty="0"/>
              <a:t>Forces early interaction with material</a:t>
            </a:r>
          </a:p>
          <a:p>
            <a:r>
              <a:rPr lang="en-US" sz="2400" dirty="0"/>
              <a:t>Leverages benefits of Peer Teaching</a:t>
            </a: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00A71F-8E18-4C90-AA5C-721FEFAD57D9}"/>
              </a:ext>
            </a:extLst>
          </p:cNvPr>
          <p:cNvSpPr/>
          <p:nvPr/>
        </p:nvSpPr>
        <p:spPr>
          <a:xfrm>
            <a:off x="7360425" y="5845869"/>
            <a:ext cx="47751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hlinkClick r:id="rId2"/>
              </a:rPr>
              <a:t>https://www.youtube.com/watch?v=d_SjULmPBpg&amp;list=PL8ZUDrQBiaj6uTzIe6ql6HPm1vLERp54P</a:t>
            </a:r>
            <a:r>
              <a:rPr lang="en-AU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89563B-3233-45FE-9201-B078A3F82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6380" y="805113"/>
            <a:ext cx="3991532" cy="4982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F3BBB2-8E08-49B3-BD73-F44DAAA7A279}"/>
              </a:ext>
            </a:extLst>
          </p:cNvPr>
          <p:cNvSpPr txBox="1"/>
          <p:nvPr/>
        </p:nvSpPr>
        <p:spPr>
          <a:xfrm>
            <a:off x="838200" y="5138215"/>
            <a:ext cx="5832423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interested, just search for </a:t>
            </a:r>
            <a:r>
              <a:rPr lang="en-US" dirty="0">
                <a:solidFill>
                  <a:srgbClr val="7030A0"/>
                </a:solidFill>
              </a:rPr>
              <a:t>“PeerWise Symposium 2019</a:t>
            </a:r>
            <a:r>
              <a:rPr lang="en-US" dirty="0"/>
              <a:t>” on YouTube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2DB124-4EAA-4F4F-AC27-7057889D38B6}"/>
              </a:ext>
            </a:extLst>
          </p:cNvPr>
          <p:cNvSpPr txBox="1"/>
          <p:nvPr/>
        </p:nvSpPr>
        <p:spPr>
          <a:xfrm>
            <a:off x="10391619" y="1881570"/>
            <a:ext cx="148880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Postgrad Med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03D688-2548-4BFF-BAA9-7A38210042A0}"/>
              </a:ext>
            </a:extLst>
          </p:cNvPr>
          <p:cNvSpPr txBox="1"/>
          <p:nvPr/>
        </p:nvSpPr>
        <p:spPr>
          <a:xfrm>
            <a:off x="10391619" y="3059668"/>
            <a:ext cx="113633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Our work!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209A7D-2622-4E4C-9D81-9F45BC4FF2C2}"/>
              </a:ext>
            </a:extLst>
          </p:cNvPr>
          <p:cNvSpPr txBox="1"/>
          <p:nvPr/>
        </p:nvSpPr>
        <p:spPr>
          <a:xfrm>
            <a:off x="10411177" y="3684322"/>
            <a:ext cx="142103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UTS </a:t>
            </a:r>
            <a:r>
              <a:rPr lang="en-US" dirty="0" err="1"/>
              <a:t>Biochem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1C3725-51CE-4593-8E59-1830EA2B50DF}"/>
              </a:ext>
            </a:extLst>
          </p:cNvPr>
          <p:cNvSpPr txBox="1"/>
          <p:nvPr/>
        </p:nvSpPr>
        <p:spPr>
          <a:xfrm>
            <a:off x="10391619" y="4308976"/>
            <a:ext cx="126252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PW Creator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E1E8DF-5362-4B90-A1A4-9FF942C2D20F}"/>
              </a:ext>
            </a:extLst>
          </p:cNvPr>
          <p:cNvSpPr txBox="1"/>
          <p:nvPr/>
        </p:nvSpPr>
        <p:spPr>
          <a:xfrm>
            <a:off x="10391618" y="4870329"/>
            <a:ext cx="174400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Neuro-</a:t>
            </a:r>
            <a:r>
              <a:rPr lang="en-US" dirty="0" err="1"/>
              <a:t>cognative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44614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45D67-A6E5-774F-BC48-D9E2EF20C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Benefits of PeerWise are Sensational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FA07C-35B2-884A-B347-BF5627D28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1920391"/>
            <a:ext cx="5418667" cy="3836942"/>
          </a:xfrm>
        </p:spPr>
        <p:txBody>
          <a:bodyPr>
            <a:normAutofit/>
          </a:bodyPr>
          <a:lstStyle/>
          <a:p>
            <a:r>
              <a:rPr lang="en-US" sz="2400" dirty="0"/>
              <a:t>&gt;100 Research Studies show strong effect at all levels</a:t>
            </a:r>
          </a:p>
          <a:p>
            <a:r>
              <a:rPr lang="en-US" sz="2400" dirty="0"/>
              <a:t>Our research shows</a:t>
            </a:r>
          </a:p>
          <a:p>
            <a:pPr lvl="1"/>
            <a:r>
              <a:rPr lang="en-US" sz="2000" dirty="0"/>
              <a:t>Especially beneficial for borderline, ‘at-risk’ students</a:t>
            </a:r>
          </a:p>
          <a:p>
            <a:pPr lvl="1"/>
            <a:r>
              <a:rPr lang="en-US" sz="2000" dirty="0"/>
              <a:t>Average mark uplift for engagers &gt;5 </a:t>
            </a:r>
            <a:r>
              <a:rPr lang="en-US" sz="2000" i="1" dirty="0"/>
              <a:t>REAL</a:t>
            </a:r>
            <a:r>
              <a:rPr lang="en-US" sz="2000" dirty="0"/>
              <a:t> marks</a:t>
            </a:r>
          </a:p>
          <a:p>
            <a:pPr lvl="1"/>
            <a:r>
              <a:rPr lang="en-US" sz="2000" dirty="0"/>
              <a:t>Recent analysis (unpublished) shows large effect on Short Answer Question (SAQ) marks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6C1FCE-0D83-F043-86A0-B5B0DBD71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465" y="2020888"/>
            <a:ext cx="4973409" cy="33819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D4D3A8-54AC-4787-8B23-861EBC8D5CED}"/>
              </a:ext>
            </a:extLst>
          </p:cNvPr>
          <p:cNvSpPr txBox="1"/>
          <p:nvPr/>
        </p:nvSpPr>
        <p:spPr>
          <a:xfrm>
            <a:off x="3115733" y="5733007"/>
            <a:ext cx="5446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Ends up being a lot of work for us, but it is worth it</a:t>
            </a:r>
            <a:endParaRPr lang="en-AU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865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E5827-4899-46A1-9B0F-795471201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Semester </a:t>
            </a:r>
            <a:r>
              <a:rPr lang="en-US" dirty="0" err="1"/>
              <a:t>PeerWise</a:t>
            </a:r>
            <a:r>
              <a:rPr lang="en-US" dirty="0"/>
              <a:t> Activities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C1195-89EE-4841-A254-490BE0549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Cycle 1: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1 mark</a:t>
            </a:r>
          </a:p>
          <a:p>
            <a:pPr lvl="1"/>
            <a:r>
              <a:rPr lang="en-US" sz="2000" dirty="0"/>
              <a:t>Engage with </a:t>
            </a:r>
            <a:r>
              <a:rPr lang="en-US" sz="2000" dirty="0" err="1"/>
              <a:t>Peerwise</a:t>
            </a:r>
            <a:r>
              <a:rPr lang="en-US" sz="2000" dirty="0"/>
              <a:t>.  </a:t>
            </a:r>
          </a:p>
          <a:p>
            <a:pPr lvl="1"/>
            <a:r>
              <a:rPr lang="en-US" sz="2000" dirty="0"/>
              <a:t>Recognize good/bad MCQs. Practice articulating opinion</a:t>
            </a:r>
          </a:p>
          <a:p>
            <a:r>
              <a:rPr lang="en-US" sz="2400" dirty="0"/>
              <a:t>Cycle 2: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1 mark</a:t>
            </a:r>
          </a:p>
          <a:p>
            <a:pPr lvl="1"/>
            <a:r>
              <a:rPr lang="en-US" sz="2000" dirty="0"/>
              <a:t>Practice question design. Gathering intel on misconceptions and insights.</a:t>
            </a:r>
          </a:p>
          <a:p>
            <a:r>
              <a:rPr lang="en-US" sz="2400" dirty="0"/>
              <a:t>Cycle 3: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1 mark</a:t>
            </a:r>
          </a:p>
          <a:p>
            <a:pPr lvl="1"/>
            <a:r>
              <a:rPr lang="en-US" sz="2000" dirty="0"/>
              <a:t>Develop skill of giving, and responding to, feedback about questions</a:t>
            </a:r>
          </a:p>
          <a:p>
            <a:r>
              <a:rPr lang="en-US" sz="2400" dirty="0"/>
              <a:t>Cycle 4: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3.5 marks</a:t>
            </a:r>
          </a:p>
          <a:p>
            <a:pPr lvl="1"/>
            <a:r>
              <a:rPr lang="en-US" sz="2000" dirty="0"/>
              <a:t>Author an MCQ on Molecular Biology.  Contribute to peer MCQ development.</a:t>
            </a:r>
          </a:p>
          <a:p>
            <a:r>
              <a:rPr lang="en-US" sz="2400" dirty="0"/>
              <a:t>Cycle 5: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3.5 marks</a:t>
            </a:r>
          </a:p>
          <a:p>
            <a:pPr lvl="1"/>
            <a:r>
              <a:rPr lang="en-US" sz="2000" dirty="0"/>
              <a:t>Author an MCQ on Metabolism.  Contribute to peer MCQ development.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4240872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68AEA-B36B-4D36-B51B-DCC521CC4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#1: Discuss some MCQs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CB7A7-78E2-435F-B0DA-5B6DDD783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271" y="1825625"/>
            <a:ext cx="5687650" cy="4245391"/>
          </a:xfrm>
        </p:spPr>
        <p:txBody>
          <a:bodyPr>
            <a:normAutofit/>
          </a:bodyPr>
          <a:lstStyle/>
          <a:p>
            <a:r>
              <a:rPr lang="en-US" sz="2400" dirty="0"/>
              <a:t>Discuss the merits of the MCQs provided</a:t>
            </a:r>
          </a:p>
          <a:p>
            <a:r>
              <a:rPr lang="en-US" sz="2400" dirty="0"/>
              <a:t>What criteria would you use to rate their quality?</a:t>
            </a:r>
          </a:p>
          <a:p>
            <a:pPr lvl="1"/>
            <a:r>
              <a:rPr lang="en-US" sz="2000" dirty="0"/>
              <a:t>Accuracy?</a:t>
            </a:r>
          </a:p>
          <a:p>
            <a:pPr lvl="1"/>
            <a:r>
              <a:rPr lang="en-US" sz="2000" dirty="0"/>
              <a:t>Alignment with the syllabus?</a:t>
            </a:r>
          </a:p>
          <a:p>
            <a:pPr lvl="1"/>
            <a:r>
              <a:rPr lang="en-US" sz="2000" dirty="0"/>
              <a:t>Effect on your learning? </a:t>
            </a:r>
          </a:p>
          <a:p>
            <a:pPr lvl="2"/>
            <a:r>
              <a:rPr lang="en-US" sz="1800" dirty="0"/>
              <a:t>Your confidence? Insight? Enlightenment?</a:t>
            </a:r>
          </a:p>
          <a:p>
            <a:pPr lvl="1"/>
            <a:r>
              <a:rPr lang="en-US" sz="2000" dirty="0"/>
              <a:t>Level of detail?</a:t>
            </a:r>
          </a:p>
          <a:p>
            <a:pPr lvl="1"/>
            <a:r>
              <a:rPr lang="en-US" sz="2000" dirty="0"/>
              <a:t>Too hard or too easy?</a:t>
            </a:r>
          </a:p>
          <a:p>
            <a:pPr lvl="1"/>
            <a:r>
              <a:rPr lang="en-US" sz="2000" dirty="0"/>
              <a:t>Requirement for reasoning vs recall?</a:t>
            </a:r>
          </a:p>
          <a:p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823AF1-D5A5-9543-BD21-61E3681CF800}"/>
              </a:ext>
            </a:extLst>
          </p:cNvPr>
          <p:cNvSpPr txBox="1"/>
          <p:nvPr/>
        </p:nvSpPr>
        <p:spPr>
          <a:xfrm>
            <a:off x="7898391" y="1575544"/>
            <a:ext cx="28237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</a:rPr>
              <a:t>Let’s Try Padlet!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EB6EF6-60BB-DA42-9942-E40D4BE57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622" y="3574718"/>
            <a:ext cx="5107002" cy="19933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1EB4C5-089D-6F46-AA2D-FEB8DE73096F}"/>
              </a:ext>
            </a:extLst>
          </p:cNvPr>
          <p:cNvSpPr txBox="1"/>
          <p:nvPr/>
        </p:nvSpPr>
        <p:spPr>
          <a:xfrm>
            <a:off x="7584022" y="4192411"/>
            <a:ext cx="2069644" cy="10156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Just double click on the screen to make a note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970A80-5A14-E243-AF4F-7050924A5742}"/>
              </a:ext>
            </a:extLst>
          </p:cNvPr>
          <p:cNvSpPr txBox="1"/>
          <p:nvPr/>
        </p:nvSpPr>
        <p:spPr>
          <a:xfrm>
            <a:off x="6949023" y="5740720"/>
            <a:ext cx="430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*For previous URLs see Notes section below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1CD85F-DC67-D241-9AF8-DF13DA010F9B}"/>
              </a:ext>
            </a:extLst>
          </p:cNvPr>
          <p:cNvSpPr txBox="1"/>
          <p:nvPr/>
        </p:nvSpPr>
        <p:spPr>
          <a:xfrm>
            <a:off x="6949023" y="2364046"/>
            <a:ext cx="4615640" cy="461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For MEDS Thursday Week 4*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87FFD6-7251-774A-A8C4-CA8F90EA1553}"/>
              </a:ext>
            </a:extLst>
          </p:cNvPr>
          <p:cNvSpPr/>
          <p:nvPr/>
        </p:nvSpPr>
        <p:spPr>
          <a:xfrm>
            <a:off x="6581427" y="2968234"/>
            <a:ext cx="56519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hlinkClick r:id="rId4"/>
              </a:rPr>
              <a:t>https://sydney.padlet.org/gareth_denyer1/y90e0a4p6ec1</a:t>
            </a:r>
            <a:r>
              <a:rPr lang="en-AU" dirty="0"/>
              <a:t> 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B067DC-D0A4-6047-B874-EBE4B901E4D9}"/>
              </a:ext>
            </a:extLst>
          </p:cNvPr>
          <p:cNvSpPr txBox="1"/>
          <p:nvPr/>
        </p:nvSpPr>
        <p:spPr>
          <a:xfrm>
            <a:off x="838200" y="5740720"/>
            <a:ext cx="54811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Tables 1-7 – start at Q (your table number)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Tables 8-14 – start at Q (your table – 7)</a:t>
            </a:r>
          </a:p>
        </p:txBody>
      </p:sp>
    </p:spTree>
    <p:extLst>
      <p:ext uri="{BB962C8B-B14F-4D97-AF65-F5344CB8AC3E}">
        <p14:creationId xmlns:p14="http://schemas.microsoft.com/office/powerpoint/2010/main" val="2993728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204E4-9E11-417D-9BE5-FA93B4609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Blooms Taxonomy</a:t>
            </a:r>
            <a:endParaRPr lang="en-AU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37A70DF-7592-4110-AA7F-354856892A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55"/>
          <a:stretch/>
        </p:blipFill>
        <p:spPr>
          <a:xfrm>
            <a:off x="2463800" y="1554480"/>
            <a:ext cx="834136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40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6BB523-FBAC-4927-A4C6-EF74B488A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4" y="0"/>
            <a:ext cx="967489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9E38152-A032-46AD-A29E-30913000554D}"/>
              </a:ext>
            </a:extLst>
          </p:cNvPr>
          <p:cNvSpPr/>
          <p:nvPr/>
        </p:nvSpPr>
        <p:spPr>
          <a:xfrm>
            <a:off x="9922024" y="6488668"/>
            <a:ext cx="2365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hlinkClick r:id="rId3" tooltip="View page"/>
              </a:rPr>
              <a:t>kb.ecampus.uconn.edu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3B4425-64BC-44DA-96EB-B5CC6591C967}"/>
              </a:ext>
            </a:extLst>
          </p:cNvPr>
          <p:cNvSpPr txBox="1"/>
          <p:nvPr/>
        </p:nvSpPr>
        <p:spPr>
          <a:xfrm>
            <a:off x="8832754" y="5066454"/>
            <a:ext cx="31899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My recommendations in Cycle 2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85387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07C6A-385E-4974-B506-CB1E3FE52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Articulating Opinion on MCQs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3BFA6-234E-41DD-883A-66D4D1157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 set criteria that reflect some combination of:</a:t>
            </a:r>
          </a:p>
          <a:p>
            <a:pPr lvl="1"/>
            <a:r>
              <a:rPr lang="en-US" dirty="0"/>
              <a:t>Your values</a:t>
            </a:r>
          </a:p>
          <a:p>
            <a:pPr lvl="1"/>
            <a:r>
              <a:rPr lang="en-US" dirty="0"/>
              <a:t>What you think we want</a:t>
            </a:r>
          </a:p>
          <a:p>
            <a:r>
              <a:rPr lang="en-US" dirty="0"/>
              <a:t>Build a set of words that encapsulate those</a:t>
            </a:r>
          </a:p>
          <a:p>
            <a:r>
              <a:rPr lang="en-US" dirty="0"/>
              <a:t>This will make it very easy for you to give well articulated feedback from </a:t>
            </a:r>
            <a:r>
              <a:rPr lang="en-US" i="1" dirty="0"/>
              <a:t>your</a:t>
            </a:r>
            <a:r>
              <a:rPr lang="en-US" dirty="0"/>
              <a:t> perspective</a:t>
            </a:r>
          </a:p>
          <a:p>
            <a:r>
              <a:rPr lang="en-AU" dirty="0"/>
              <a:t>Ultimately, getting </a:t>
            </a:r>
            <a:r>
              <a:rPr lang="en-AU" i="1" dirty="0"/>
              <a:t>articulate</a:t>
            </a:r>
            <a:r>
              <a:rPr lang="en-AU" dirty="0"/>
              <a:t> feedback from a </a:t>
            </a:r>
            <a:r>
              <a:rPr lang="en-AU" i="1" dirty="0"/>
              <a:t>variety</a:t>
            </a:r>
            <a:r>
              <a:rPr lang="en-AU" dirty="0"/>
              <a:t> of viewpoints is best for the author</a:t>
            </a:r>
          </a:p>
        </p:txBody>
      </p:sp>
    </p:spTree>
    <p:extLst>
      <p:ext uri="{BB962C8B-B14F-4D97-AF65-F5344CB8AC3E}">
        <p14:creationId xmlns:p14="http://schemas.microsoft.com/office/powerpoint/2010/main" val="3819542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AC07F-D068-F24B-82AF-D7FEA7945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6417"/>
            <a:ext cx="10972800" cy="1143000"/>
          </a:xfrm>
        </p:spPr>
        <p:txBody>
          <a:bodyPr/>
          <a:lstStyle/>
          <a:p>
            <a:r>
              <a:rPr lang="en-US" dirty="0"/>
              <a:t>Driving the Culture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1F545-8DF9-C747-AE95-16FF5963B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59645"/>
            <a:ext cx="6225914" cy="3322022"/>
          </a:xfrm>
        </p:spPr>
        <p:txBody>
          <a:bodyPr/>
          <a:lstStyle/>
          <a:p>
            <a:r>
              <a:rPr lang="en-US" dirty="0"/>
              <a:t>Engage early</a:t>
            </a:r>
          </a:p>
          <a:p>
            <a:pPr lvl="1"/>
            <a:r>
              <a:rPr lang="en-US" dirty="0"/>
              <a:t>No point in a question or comment submitted just before the ‘deadline’</a:t>
            </a:r>
          </a:p>
          <a:p>
            <a:r>
              <a:rPr lang="en-US" dirty="0"/>
              <a:t>Contribute more than syrupy platitudes</a:t>
            </a:r>
          </a:p>
          <a:p>
            <a:pPr lvl="1"/>
            <a:r>
              <a:rPr lang="en-US" dirty="0"/>
              <a:t>Thoughtful, informed, constructive, critical, specific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397642-5A68-AA43-B58B-BC393435E9C1}"/>
              </a:ext>
            </a:extLst>
          </p:cNvPr>
          <p:cNvSpPr txBox="1"/>
          <p:nvPr/>
        </p:nvSpPr>
        <p:spPr>
          <a:xfrm>
            <a:off x="7343873" y="969825"/>
            <a:ext cx="4180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MCQ needs to be based on intel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743A20-B9A5-9449-A2E0-A0AE0BC77899}"/>
              </a:ext>
            </a:extLst>
          </p:cNvPr>
          <p:cNvSpPr txBox="1"/>
          <p:nvPr/>
        </p:nvSpPr>
        <p:spPr>
          <a:xfrm>
            <a:off x="7882482" y="2792847"/>
            <a:ext cx="3204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MCQ needs to be tested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C71A8B-0748-4340-BE44-C4B24FCF2C09}"/>
              </a:ext>
            </a:extLst>
          </p:cNvPr>
          <p:cNvSpPr txBox="1"/>
          <p:nvPr/>
        </p:nvSpPr>
        <p:spPr>
          <a:xfrm>
            <a:off x="7805537" y="4620002"/>
            <a:ext cx="3321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MCQ needs to be revised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A94C072B-658F-5243-B3E6-F279D85A92A7}"/>
              </a:ext>
            </a:extLst>
          </p:cNvPr>
          <p:cNvSpPr/>
          <p:nvPr/>
        </p:nvSpPr>
        <p:spPr>
          <a:xfrm>
            <a:off x="9367535" y="1627455"/>
            <a:ext cx="610360" cy="987873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F4454600-EC75-3041-8DD0-7FC7813063DE}"/>
              </a:ext>
            </a:extLst>
          </p:cNvPr>
          <p:cNvSpPr/>
          <p:nvPr/>
        </p:nvSpPr>
        <p:spPr>
          <a:xfrm>
            <a:off x="9367535" y="3462809"/>
            <a:ext cx="610360" cy="987873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0CCCA8-44CD-BA43-9205-89B25744C8E9}"/>
              </a:ext>
            </a:extLst>
          </p:cNvPr>
          <p:cNvSpPr txBox="1"/>
          <p:nvPr/>
        </p:nvSpPr>
        <p:spPr>
          <a:xfrm>
            <a:off x="2416434" y="5266250"/>
            <a:ext cx="4927439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NEED TO CONVINCE YOU I’M SERIOUS</a:t>
            </a:r>
          </a:p>
        </p:txBody>
      </p:sp>
    </p:spTree>
    <p:extLst>
      <p:ext uri="{BB962C8B-B14F-4D97-AF65-F5344CB8AC3E}">
        <p14:creationId xmlns:p14="http://schemas.microsoft.com/office/powerpoint/2010/main" val="3275154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1304</TotalTime>
  <Words>1204</Words>
  <Application>Microsoft Office PowerPoint</Application>
  <PresentationFormat>Widescreen</PresentationFormat>
  <Paragraphs>186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PeerWise Cycle 1</vt:lpstr>
      <vt:lpstr>What is PeerWise?</vt:lpstr>
      <vt:lpstr>The Benefits of PeerWise are Sensational</vt:lpstr>
      <vt:lpstr>Overview of Semester PeerWise Activities</vt:lpstr>
      <vt:lpstr>Activity #1: Discuss some MCQs</vt:lpstr>
      <vt:lpstr>Blooms Taxonomy</vt:lpstr>
      <vt:lpstr>PowerPoint Presentation</vt:lpstr>
      <vt:lpstr>Articulating Opinion on MCQs</vt:lpstr>
      <vt:lpstr>Driving the Culture</vt:lpstr>
      <vt:lpstr>PowerPoint Presentation</vt:lpstr>
      <vt:lpstr>PowerPoint Presentation</vt:lpstr>
      <vt:lpstr>ACTIVITY #2: Comment in PeerWise</vt:lpstr>
      <vt:lpstr>Populating Peerwise with MCQs</vt:lpstr>
      <vt:lpstr>ACTIVITY #3: Add MCQ to PeerWise</vt:lpstr>
      <vt:lpstr>Homework: Classify Peer Questions</vt:lpstr>
      <vt:lpstr>Summary Cycle 1 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Peerwise Cycle 1</dc:title>
  <dc:creator>Gareth Denyer</dc:creator>
  <cp:lastModifiedBy>Gareth Denyer</cp:lastModifiedBy>
  <cp:revision>56</cp:revision>
  <dcterms:created xsi:type="dcterms:W3CDTF">2020-03-07T23:50:27Z</dcterms:created>
  <dcterms:modified xsi:type="dcterms:W3CDTF">2020-10-28T03:35:44Z</dcterms:modified>
</cp:coreProperties>
</file>