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17C0-4FA3-4E01-AE3F-A441FF79A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CD52E-1A15-44A4-B8D1-5068ABBE2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20AE4-C515-4F4E-AA24-C448850B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E34D-B231-4C7B-A03D-5530F9266FEC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D0FB-42B2-4555-A175-5F8CE2F1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5E6A-54BA-4692-99B2-780BF56F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7160-6CA6-40F1-BB12-054D52760F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980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03A8-6BF3-4003-BA3D-DDD33DB6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9589F-49EC-4D09-8A0C-CC0749B5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1135-24CE-4A17-934B-EAB4AE82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E34D-B231-4C7B-A03D-5530F9266FEC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CAB3-68C3-44CD-9493-B1F9DB45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DAC33-78A0-4368-9FAE-4F50C9FA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7160-6CA6-40F1-BB12-054D52760F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278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A1895-6CDE-49F1-8A83-949D3B690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D3A55-071F-453B-9538-9B36A9381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2E8B-3491-4B26-8F51-2CAB9EB2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E34D-B231-4C7B-A03D-5530F9266FEC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4951-BC73-4FEB-8F54-F15C8FAA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2F77B-0731-46C3-870E-68438B2F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7160-6CA6-40F1-BB12-054D52760F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080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4E26-C2E3-4508-9864-D296C36D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3459-FD44-4AEB-BEAD-B192A4B6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9130F-CB05-4B2E-AEF4-D5D5F8B5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E34D-B231-4C7B-A03D-5530F9266FEC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7E8A1-863A-4037-8AE4-D1DA4C6A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B4DE3-200B-44AE-AA3E-6605C718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7160-6CA6-40F1-BB12-054D52760F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04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E25C-36C5-4AE7-B1AC-BD0255D6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74F50-2D98-4FD9-8C1A-9C5779B60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5F343-6166-4392-8E5E-B1E705E8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E34D-B231-4C7B-A03D-5530F9266FEC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3C598-FB01-4A27-990D-BFB3C88A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9205B-B728-4554-A91C-C6653A39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7160-6CA6-40F1-BB12-054D52760F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02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1D54-4343-44C2-9300-244745DD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71EA3-73A4-488C-8B50-C42984E44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F594A-FEB5-401F-AC5A-74CB7F1EF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6CADF-1FF1-46F2-8B1F-7FEBF3C8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E34D-B231-4C7B-A03D-5530F9266FEC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E8CBD-33E6-4CD3-B12A-4CA9BCF1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FF6B9-6054-42F3-8397-54772E0B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7160-6CA6-40F1-BB12-054D52760F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86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CE51-3D94-4CCF-8B12-18CFDABF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D9FFD-0316-4CB1-A5EF-AE2896490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91637-38BC-48FE-AEA1-D8F18C62E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DF4C8-B5B4-4825-B068-0A8C8C3B9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DDE50-D73C-4370-B03D-EF405B1BF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BD9F7-858A-4C0C-ACAE-C605D1D5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E34D-B231-4C7B-A03D-5530F9266FEC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484A5-63AC-4725-9175-0D275C2C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C0D3B-5BDB-4CBF-9D3C-6DEAC905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7160-6CA6-40F1-BB12-054D52760F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71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BBAB-661C-45FA-9F44-8FFC3AAC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3104-5FB7-4CE6-BC49-B0DBE009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E34D-B231-4C7B-A03D-5530F9266FEC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AC6B5-7106-4DAF-B2AE-AD470F06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A433A-F734-443C-8BF1-049B2B16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7160-6CA6-40F1-BB12-054D52760F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23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88C02-3B24-4E74-A959-2EDF2294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E34D-B231-4C7B-A03D-5530F9266FEC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91822-C0C6-4A4E-9AE0-ACD9FF39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9FFB7-3620-485F-9AEE-A505C852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7160-6CA6-40F1-BB12-054D52760F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58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A5CA-793D-4EBC-95D2-8D0B57FC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1832-85F6-4626-A55B-FC7FD446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9B4D4-C640-415B-A852-1BF90D985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00AD5-B4E9-4334-B8B0-289E48C0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E34D-B231-4C7B-A03D-5530F9266FEC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F4617-70C0-4195-B650-687BBD60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185B1-3A60-4F44-AAD0-9C857A38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7160-6CA6-40F1-BB12-054D52760F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8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4651-438A-432B-9F0D-116DBA54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6841B-196F-424C-8BCB-409E61A16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E7A8C-1314-41A9-A04D-A1CFBFFAF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2626C-1959-48CF-8E81-F530FC65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E34D-B231-4C7B-A03D-5530F9266FEC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81667-3D56-4448-9A7D-89FCA530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DA3C0-1C7A-412F-8277-C21ACDAB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7160-6CA6-40F1-BB12-054D52760F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8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4215C-B157-4DDE-B2D7-69767AD2B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3C8EC-2BCB-42D9-8A25-53C6CF1B4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CD95-F64D-4442-A50E-173A8A5D3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0E34D-B231-4C7B-A03D-5530F9266FEC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334D-B5DF-4ECD-BA0F-99849C6F8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B1A2C-3553-4B39-AC98-03EE9580C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37160-6CA6-40F1-BB12-054D52760F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63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43F9-BA60-4FF6-9E98-3A2454FBF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PeerWise</a:t>
            </a:r>
            <a:r>
              <a:rPr lang="en-US" dirty="0"/>
              <a:t> Cycle 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CA15F-6B6E-4628-8817-0ED00175F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Feedback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1EB5C-3009-4137-A1E5-6B80387C7B04}"/>
              </a:ext>
            </a:extLst>
          </p:cNvPr>
          <p:cNvSpPr txBox="1"/>
          <p:nvPr/>
        </p:nvSpPr>
        <p:spPr>
          <a:xfrm>
            <a:off x="998289" y="4810897"/>
            <a:ext cx="10083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Verbal commentary</a:t>
            </a:r>
          </a:p>
          <a:p>
            <a:r>
              <a:rPr lang="en-AU" dirty="0">
                <a:solidFill>
                  <a:srgbClr val="002060"/>
                </a:solidFill>
              </a:rPr>
              <a:t>https://sydney.instructuremedia.com/embed/af53551e-dde3-43a7-a8b1-2c5473466ea2</a:t>
            </a:r>
          </a:p>
        </p:txBody>
      </p:sp>
    </p:spTree>
    <p:extLst>
      <p:ext uri="{BB962C8B-B14F-4D97-AF65-F5344CB8AC3E}">
        <p14:creationId xmlns:p14="http://schemas.microsoft.com/office/powerpoint/2010/main" val="374179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C223-F924-2D47-97E8-44F4994F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1A569-DDFC-1C4B-A1CB-11ADEDBB7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first taste of creative authoring</a:t>
            </a:r>
          </a:p>
          <a:p>
            <a:r>
              <a:rPr lang="en-US" dirty="0"/>
              <a:t>Getting intel from your peers</a:t>
            </a:r>
          </a:p>
          <a:p>
            <a:pPr lvl="1"/>
            <a:r>
              <a:rPr lang="en-US" dirty="0"/>
              <a:t>Their misconceptions and their insights</a:t>
            </a:r>
          </a:p>
          <a:p>
            <a:r>
              <a:rPr lang="en-US" dirty="0"/>
              <a:t>Example of process in the tutorial</a:t>
            </a:r>
          </a:p>
          <a:p>
            <a:r>
              <a:rPr lang="en-US" dirty="0"/>
              <a:t>The draft -&gt; feedback -&gt; review/edit cycle</a:t>
            </a:r>
          </a:p>
          <a:p>
            <a:r>
              <a:rPr lang="en-US" dirty="0"/>
              <a:t>But only the start really….</a:t>
            </a:r>
          </a:p>
          <a:p>
            <a:pPr lvl="1"/>
            <a:r>
              <a:rPr lang="en-US" dirty="0"/>
              <a:t>Introduction to the importance of collecting performance metrics</a:t>
            </a:r>
          </a:p>
          <a:p>
            <a:pPr lvl="1"/>
            <a:r>
              <a:rPr lang="en-US" dirty="0"/>
              <a:t>THAT will be Cycle 3</a:t>
            </a:r>
          </a:p>
        </p:txBody>
      </p:sp>
    </p:spTree>
    <p:extLst>
      <p:ext uri="{BB962C8B-B14F-4D97-AF65-F5344CB8AC3E}">
        <p14:creationId xmlns:p14="http://schemas.microsoft.com/office/powerpoint/2010/main" val="118680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C825-1F9C-47C6-BB8A-0B62B079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Assessment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7466-58FD-4762-90A9-FA284E9D5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drafts must be submitted in good time</a:t>
            </a:r>
          </a:p>
          <a:p>
            <a:pPr lvl="1"/>
            <a:r>
              <a:rPr lang="en-US" dirty="0"/>
              <a:t>Other students have to have time to comment on them</a:t>
            </a:r>
          </a:p>
          <a:p>
            <a:r>
              <a:rPr lang="en-US" dirty="0"/>
              <a:t>Questions must be tagged properly</a:t>
            </a:r>
          </a:p>
          <a:p>
            <a:pPr lvl="1"/>
            <a:r>
              <a:rPr lang="en-US" dirty="0"/>
              <a:t>ONE tag only</a:t>
            </a:r>
          </a:p>
          <a:p>
            <a:r>
              <a:rPr lang="en-US" dirty="0"/>
              <a:t>Questions should be Revised</a:t>
            </a:r>
          </a:p>
          <a:p>
            <a:pPr lvl="1"/>
            <a:r>
              <a:rPr lang="en-US" dirty="0"/>
              <a:t>Although….</a:t>
            </a:r>
          </a:p>
          <a:p>
            <a:pPr lvl="2"/>
            <a:r>
              <a:rPr lang="en-US" dirty="0"/>
              <a:t>You can’t help it if others in the group don’t give you feedback in a timely manner</a:t>
            </a:r>
          </a:p>
          <a:p>
            <a:pPr lvl="2"/>
            <a:r>
              <a:rPr lang="en-US" dirty="0"/>
              <a:t>You can’t be expected to act on poor feedback</a:t>
            </a:r>
          </a:p>
          <a:p>
            <a:pPr lvl="2"/>
            <a:r>
              <a:rPr lang="en-US" dirty="0"/>
              <a:t>You are allowed to stand your ground….</a:t>
            </a:r>
          </a:p>
        </p:txBody>
      </p:sp>
    </p:spTree>
    <p:extLst>
      <p:ext uri="{BB962C8B-B14F-4D97-AF65-F5344CB8AC3E}">
        <p14:creationId xmlns:p14="http://schemas.microsoft.com/office/powerpoint/2010/main" val="225026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79B2-850E-4FE0-A29D-71A613E8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Judging Editing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2B99D-357B-4108-8788-89F08378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28857" cy="4351338"/>
          </a:xfrm>
        </p:spPr>
        <p:txBody>
          <a:bodyPr/>
          <a:lstStyle/>
          <a:p>
            <a:r>
              <a:rPr lang="en-US" dirty="0"/>
              <a:t>Were the comments received: </a:t>
            </a:r>
          </a:p>
          <a:p>
            <a:pPr lvl="1"/>
            <a:r>
              <a:rPr lang="en-US" dirty="0"/>
              <a:t>Actionable?</a:t>
            </a:r>
          </a:p>
          <a:p>
            <a:pPr lvl="1"/>
            <a:r>
              <a:rPr lang="en-US" dirty="0"/>
              <a:t>Given in a timely manner?</a:t>
            </a:r>
          </a:p>
          <a:p>
            <a:r>
              <a:rPr lang="en-US" dirty="0"/>
              <a:t>Has the author even looked at the feedback?</a:t>
            </a:r>
          </a:p>
          <a:p>
            <a:pPr lvl="1"/>
            <a:r>
              <a:rPr lang="en-US" dirty="0"/>
              <a:t>No replies</a:t>
            </a:r>
          </a:p>
          <a:p>
            <a:pPr lvl="1"/>
            <a:r>
              <a:rPr lang="en-US" dirty="0"/>
              <a:t>Not logged in since submission!</a:t>
            </a:r>
          </a:p>
          <a:p>
            <a:pPr lvl="1"/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E0435-4692-47CC-99B9-567170D2AC3B}"/>
              </a:ext>
            </a:extLst>
          </p:cNvPr>
          <p:cNvSpPr/>
          <p:nvPr/>
        </p:nvSpPr>
        <p:spPr>
          <a:xfrm>
            <a:off x="6290121" y="1027906"/>
            <a:ext cx="516308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All the below comments were given well before the editing phase.  The author didn’t edit their question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CEBC39-E80B-4EE7-9ADB-06536488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373" y="1690688"/>
            <a:ext cx="5079853" cy="31553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5D20EE-A49D-43D8-9880-3B9F0D4BA710}"/>
              </a:ext>
            </a:extLst>
          </p:cNvPr>
          <p:cNvSpPr/>
          <p:nvPr/>
        </p:nvSpPr>
        <p:spPr>
          <a:xfrm>
            <a:off x="9045657" y="4476682"/>
            <a:ext cx="2093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Deliberately fuzzy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54420A-2CF8-A146-AFFD-EEEFF8EEE62A}"/>
              </a:ext>
            </a:extLst>
          </p:cNvPr>
          <p:cNvSpPr/>
          <p:nvPr/>
        </p:nvSpPr>
        <p:spPr>
          <a:xfrm>
            <a:off x="1213462" y="5142509"/>
            <a:ext cx="93537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7030A0"/>
                </a:solidFill>
              </a:rPr>
              <a:t>Even if you you want to dismiss the feedback you get, editing at least gives the impression you have shown interest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And even misguided feedback can help your development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And even just looking at other questions helps you reflect on your own</a:t>
            </a:r>
            <a:endParaRPr lang="en-A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68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34BA63-432C-4DAF-BF1C-58CA0B55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35" y="1785684"/>
            <a:ext cx="8613560" cy="42995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34346D-92B4-4A5F-B264-4F54450DC32E}"/>
              </a:ext>
            </a:extLst>
          </p:cNvPr>
          <p:cNvSpPr/>
          <p:nvPr/>
        </p:nvSpPr>
        <p:spPr>
          <a:xfrm>
            <a:off x="3998265" y="2100404"/>
            <a:ext cx="1584357" cy="41827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07888-1F49-4EB8-9F1D-3D2F1F5CFC0B}"/>
              </a:ext>
            </a:extLst>
          </p:cNvPr>
          <p:cNvSpPr/>
          <p:nvPr/>
        </p:nvSpPr>
        <p:spPr>
          <a:xfrm>
            <a:off x="5715408" y="2118511"/>
            <a:ext cx="1584357" cy="41827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3F36B9-F6C8-41C9-954E-4B388595CDBE}"/>
              </a:ext>
            </a:extLst>
          </p:cNvPr>
          <p:cNvSpPr/>
          <p:nvPr/>
        </p:nvSpPr>
        <p:spPr>
          <a:xfrm>
            <a:off x="7432552" y="2118511"/>
            <a:ext cx="1409318" cy="41827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9DFB5F74-F256-4108-9704-053A8417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Metrics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DBE85-FC32-4F44-8007-4887B31BF0D4}"/>
              </a:ext>
            </a:extLst>
          </p:cNvPr>
          <p:cNvSpPr/>
          <p:nvPr/>
        </p:nvSpPr>
        <p:spPr>
          <a:xfrm>
            <a:off x="3733551" y="4209861"/>
            <a:ext cx="194866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Timing and status information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60E105-91B0-4DE2-ACD6-4E8C868AE433}"/>
              </a:ext>
            </a:extLst>
          </p:cNvPr>
          <p:cNvSpPr/>
          <p:nvPr/>
        </p:nvSpPr>
        <p:spPr>
          <a:xfrm>
            <a:off x="5814999" y="3311541"/>
            <a:ext cx="158435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Tagging – with check for accuracy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6251E4-1D20-4861-96A2-CAB1DA7A5756}"/>
              </a:ext>
            </a:extLst>
          </p:cNvPr>
          <p:cNvSpPr/>
          <p:nvPr/>
        </p:nvSpPr>
        <p:spPr>
          <a:xfrm>
            <a:off x="7603752" y="5821440"/>
            <a:ext cx="33709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Editing – with refection on timeliness and quality of comments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703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E3B6-19B8-44F3-8749-A9A6A4CC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Comments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BC134-8626-4D93-9FF0-30EF3647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288"/>
            <a:ext cx="505284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Must be given in a timely manner</a:t>
            </a:r>
          </a:p>
          <a:p>
            <a:pPr lvl="1"/>
            <a:r>
              <a:rPr lang="en-US" dirty="0"/>
              <a:t>Must be actionable</a:t>
            </a:r>
          </a:p>
          <a:p>
            <a:pPr lvl="1"/>
            <a:r>
              <a:rPr lang="en-US" dirty="0"/>
              <a:t>Must be on all your group members’ questions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Must NOT be the same to all!!!</a:t>
            </a:r>
          </a:p>
          <a:p>
            <a:r>
              <a:rPr lang="en-US" dirty="0"/>
              <a:t>You can’t help it if….</a:t>
            </a:r>
          </a:p>
          <a:p>
            <a:pPr lvl="1"/>
            <a:r>
              <a:rPr lang="en-US" dirty="0"/>
              <a:t>Few in your group submit questions</a:t>
            </a:r>
          </a:p>
          <a:p>
            <a:pPr lvl="1"/>
            <a:r>
              <a:rPr lang="en-US" dirty="0"/>
              <a:t>Your group is tardy with question submission</a:t>
            </a:r>
          </a:p>
          <a:p>
            <a:pPr lvl="1"/>
            <a:r>
              <a:rPr lang="en-US" dirty="0"/>
              <a:t>Your group don’t tag the questions properly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31AE5-D254-45FE-AC12-32E015032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519" y="3429000"/>
            <a:ext cx="3129481" cy="2533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FC08C-8539-46E3-8E68-E22A9CA49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19" y="696383"/>
            <a:ext cx="5582654" cy="29970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E950050-374E-44FF-B172-3D4BE5FBAF76}"/>
              </a:ext>
            </a:extLst>
          </p:cNvPr>
          <p:cNvSpPr/>
          <p:nvPr/>
        </p:nvSpPr>
        <p:spPr>
          <a:xfrm>
            <a:off x="9763532" y="3197984"/>
            <a:ext cx="2093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Deliberately fuzzy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05C36-A38F-4379-B11C-43609659910F}"/>
              </a:ext>
            </a:extLst>
          </p:cNvPr>
          <p:cNvSpPr/>
          <p:nvPr/>
        </p:nvSpPr>
        <p:spPr>
          <a:xfrm>
            <a:off x="7579611" y="324906"/>
            <a:ext cx="41249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Timing, Quality and Number of comments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361B2F-2EF1-4F57-951B-407D71AF2050}"/>
              </a:ext>
            </a:extLst>
          </p:cNvPr>
          <p:cNvSpPr/>
          <p:nvPr/>
        </p:nvSpPr>
        <p:spPr>
          <a:xfrm>
            <a:off x="6759492" y="3810579"/>
            <a:ext cx="235224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Number questions available for comment</a:t>
            </a:r>
          </a:p>
          <a:p>
            <a:r>
              <a:rPr lang="en-US" dirty="0"/>
              <a:t>(tagged correctly)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077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2933-D18F-794B-8BB9-ED387935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0ED3-E74A-6041-BF99-753394A68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students created new questions rather than editing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EE5F46-4ABC-D340-8998-0A29F056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287" y="2470059"/>
            <a:ext cx="7402919" cy="27108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5BB854-7FE3-0544-A732-70AD7495F1CB}"/>
              </a:ext>
            </a:extLst>
          </p:cNvPr>
          <p:cNvSpPr txBox="1"/>
          <p:nvPr/>
        </p:nvSpPr>
        <p:spPr>
          <a:xfrm>
            <a:off x="3003754" y="5520853"/>
            <a:ext cx="5371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Please don’t do this…..</a:t>
            </a:r>
          </a:p>
        </p:txBody>
      </p:sp>
    </p:spTree>
    <p:extLst>
      <p:ext uri="{BB962C8B-B14F-4D97-AF65-F5344CB8AC3E}">
        <p14:creationId xmlns:p14="http://schemas.microsoft.com/office/powerpoint/2010/main" val="149308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3E6D-6FB2-463B-A3DD-A8257DDC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Mark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7374-87B1-487F-B496-11F31FBBB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cycle the mark was approximately equally divided between:</a:t>
            </a:r>
          </a:p>
          <a:p>
            <a:pPr lvl="1"/>
            <a:r>
              <a:rPr lang="en-US" dirty="0"/>
              <a:t>Question creation and revision process</a:t>
            </a:r>
          </a:p>
          <a:p>
            <a:pPr lvl="1"/>
            <a:r>
              <a:rPr lang="en-US" dirty="0"/>
              <a:t>Commenting: quality, quantity and timing</a:t>
            </a:r>
          </a:p>
          <a:p>
            <a:r>
              <a:rPr lang="en-US" dirty="0"/>
              <a:t>REMEMBER: This is all just practice… </a:t>
            </a:r>
          </a:p>
          <a:p>
            <a:pPr lvl="1"/>
            <a:r>
              <a:rPr lang="en-US" dirty="0"/>
              <a:t>Low stakes – just ONE little mark</a:t>
            </a:r>
          </a:p>
          <a:p>
            <a:r>
              <a:rPr lang="en-US" dirty="0"/>
              <a:t>Purpose is preparation for Cycles 4 and 5</a:t>
            </a:r>
          </a:p>
          <a:p>
            <a:pPr lvl="1"/>
            <a:r>
              <a:rPr lang="en-US" dirty="0"/>
              <a:t>Our academic judgement of YOUR question</a:t>
            </a:r>
          </a:p>
          <a:p>
            <a:pPr lvl="1"/>
            <a:r>
              <a:rPr lang="en-US" dirty="0"/>
              <a:t>YOUR contribution to your peers’ questions</a:t>
            </a:r>
          </a:p>
          <a:p>
            <a:pPr lvl="1"/>
            <a:r>
              <a:rPr lang="en-US" dirty="0"/>
              <a:t>Your response to your peers’ feedback and performance metrics</a:t>
            </a:r>
          </a:p>
          <a:p>
            <a:pPr lvl="2"/>
            <a:r>
              <a:rPr lang="en-US" dirty="0"/>
              <a:t>It has to be </a:t>
            </a:r>
            <a:r>
              <a:rPr lang="en-US" i="1" dirty="0"/>
              <a:t>something</a:t>
            </a:r>
            <a:r>
              <a:rPr lang="en-US" dirty="0"/>
              <a:t> even if </a:t>
            </a:r>
            <a:r>
              <a:rPr lang="en-US"/>
              <a:t>sneering disrespect :-)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112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426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PeerWise Cycle 2</vt:lpstr>
      <vt:lpstr>Cycle 2</vt:lpstr>
      <vt:lpstr>Question Assessment</vt:lpstr>
      <vt:lpstr>Judging Editing</vt:lpstr>
      <vt:lpstr>Guiding Metrics</vt:lpstr>
      <vt:lpstr>Assessing Comments</vt:lpstr>
      <vt:lpstr>Technical Issues</vt:lpstr>
      <vt:lpstr>Overall 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Peerwise Cycle 2</dc:title>
  <dc:creator>Gareth Denyer</dc:creator>
  <cp:lastModifiedBy>Gareth Denyer</cp:lastModifiedBy>
  <cp:revision>12</cp:revision>
  <dcterms:created xsi:type="dcterms:W3CDTF">2020-04-10T03:13:13Z</dcterms:created>
  <dcterms:modified xsi:type="dcterms:W3CDTF">2020-10-28T03:38:12Z</dcterms:modified>
</cp:coreProperties>
</file>