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4" r:id="rId2"/>
    <p:sldId id="269" r:id="rId3"/>
    <p:sldId id="270" r:id="rId4"/>
    <p:sldId id="265" r:id="rId5"/>
    <p:sldId id="263" r:id="rId6"/>
    <p:sldId id="277" r:id="rId7"/>
    <p:sldId id="262" r:id="rId8"/>
    <p:sldId id="271" r:id="rId9"/>
    <p:sldId id="275" r:id="rId10"/>
    <p:sldId id="258" r:id="rId11"/>
    <p:sldId id="259" r:id="rId12"/>
    <p:sldId id="266" r:id="rId13"/>
    <p:sldId id="267" r:id="rId14"/>
    <p:sldId id="268" r:id="rId15"/>
    <p:sldId id="257" r:id="rId16"/>
    <p:sldId id="276" r:id="rId17"/>
    <p:sldId id="278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94"/>
  </p:normalViewPr>
  <p:slideViewPr>
    <p:cSldViewPr snapToGrid="0" snapToObjects="1">
      <p:cViewPr varScale="1">
        <p:scale>
          <a:sx n="133" d="100"/>
          <a:sy n="133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96CB-3779-AE48-A8B6-1137B061076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8AAD-15F9-D647-91CE-B90A940C0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45B532D9-E312-EA46-814E-E84C0AE08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D5CD84-856B-4245-9F7C-BDFC624F55F3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9F70D8B-4617-9446-952D-9D755CBB2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B72E9E-A230-5B43-BCDE-61E2FE4E1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92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2D01-0FB0-5240-A866-BB16A267FA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713C-8AF5-8947-8AD8-2D5FB06F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FCADB-1B52-A843-BA4A-6A6191B89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7F583-2B43-5D4D-93AB-7F226838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987B-CA28-3E4A-9CE9-978ECBBC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E9B1-9B43-C14D-8914-5FDB3BCC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9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F03E-2DF3-5347-83B7-C31131B0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D64B7-DFBD-2B4F-8CA4-D7FB59D4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B791-07A2-7042-8074-0ACAC5E2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16C9-DF10-F249-B243-9EA245C8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091-1FB2-FA49-9D0C-C6BF75A5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0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BBFD4-5BB8-3C42-AEF2-62E40A53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549B2-733C-C141-B787-AEB3A4F27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EABC-BA10-7A41-9489-E1E039BA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417D-1D48-F942-84D0-2A9D006D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C548-6BBF-B540-A9F1-F598E329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8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D6AB-1017-2D4D-83D5-36D81179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3E47-5DE7-1741-A0F7-348CBA5F2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E640-5119-4243-BC4A-391FFD03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BA92-1872-7B48-96AF-6BA6EA8B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56D5-8B4C-644E-AE70-6E3E0605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60B6-080F-4E4E-A476-853B4A6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019E-1A6F-E44C-AC34-29458784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E029-C0A5-AF44-826E-56C8FB22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716A-903C-C941-BC8C-C30B5587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47C0-E003-4A49-9B0F-8EA021EF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4E3D-1B65-1345-879A-89B84F20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51F6-29AC-F24B-A686-7BEAFD24C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E5DE9-994B-9844-919B-BE44D45C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830D-9736-9E40-BCC6-EACDEF98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DCEB1-2923-F847-894B-7A5D4093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4AF1C-BD43-5645-856E-2FA8EFF5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11F7-6DF6-A048-98FF-513F95A0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1F1F-6E72-DE47-A257-BBADB011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F9745-2044-3D44-B7EF-90C4D1266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DBF81-F91E-EE4C-B834-446623D8D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4C266-BF56-AA40-8700-78AC56FB6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E8228-93C7-F94E-8C89-51964B3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E8E33-73E0-4244-9307-B13D0DC3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7D4CD-B8F5-B84D-81F9-E32111B3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1671-ED44-8142-B534-83FC0928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3C567-EF97-9C49-8CAB-C3179D47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41136-C6AF-BA4B-ACCD-B0F7BD34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F64B3-EA6D-2F4A-8E22-BEA782B0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9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714A8-9B0C-C24A-9157-32E5FE60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C5A85-019A-7041-BF9F-9E85197B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499FC-EB90-BC46-BED0-F766DC11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125A-CF82-2C45-93C2-0A18416A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94D4-E411-5242-A47C-98B684287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6ADBC-DF24-7C48-89C9-005728BA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14AD3-7B8B-5A49-A561-3614EB24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A5C76-0C6C-4547-9AB2-57EB985E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33A3-943F-2546-A0A6-BC342B6A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DE44-72DE-344B-9D91-2E6A8AB7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B92A2-7EC2-764A-9506-566386094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677DB-E914-9F41-ADB1-3308BC87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EEBA-3BE6-0B4F-B6BE-5754F14A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5A44-EB81-2140-A87B-24ACFA74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983B-A53C-C940-BF66-4D656C11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3AC90-0139-1945-B4CF-4CA76E5A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41F46-6439-1A41-AD40-DE845500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5F2C-F76F-4C4E-973E-FC723071A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807C2-9D88-F44E-B627-F861E0ACA6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4B1C-7C3E-234B-B651-9DD136D2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4F0D-0D5A-7E4D-9EEC-199700CCE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6A0C-3491-3E48-8C1D-98EA81B5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B388-8107-4B49-856F-61694A71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46" y="197724"/>
            <a:ext cx="9144000" cy="1272875"/>
          </a:xfrm>
        </p:spPr>
        <p:txBody>
          <a:bodyPr/>
          <a:lstStyle/>
          <a:p>
            <a:r>
              <a:rPr lang="en-US" dirty="0"/>
              <a:t>PeerWise Cycle 2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EB3B6-A1E6-46D4-9319-963498B76B36}"/>
              </a:ext>
            </a:extLst>
          </p:cNvPr>
          <p:cNvSpPr/>
          <p:nvPr/>
        </p:nvSpPr>
        <p:spPr>
          <a:xfrm>
            <a:off x="8124827" y="2168570"/>
            <a:ext cx="2891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This is the Canvas page that has everything you need 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You should have watched the recording before this </a:t>
            </a:r>
            <a:r>
              <a:rPr lang="en-US" b="1" dirty="0" err="1">
                <a:solidFill>
                  <a:srgbClr val="7030A0"/>
                </a:solidFill>
              </a:rPr>
              <a:t>tute</a:t>
            </a:r>
            <a:r>
              <a:rPr lang="en-US" b="1" dirty="0">
                <a:solidFill>
                  <a:srgbClr val="7030A0"/>
                </a:solidFill>
              </a:rPr>
              <a:t>, but it doesn’t matter too much if you haven’t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03D7A4-34AE-4F88-AC14-1DFA520791C2}"/>
              </a:ext>
            </a:extLst>
          </p:cNvPr>
          <p:cNvSpPr/>
          <p:nvPr/>
        </p:nvSpPr>
        <p:spPr>
          <a:xfrm>
            <a:off x="8124827" y="4897866"/>
            <a:ext cx="2891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start for real at 1:05 pm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EB216-BB6C-4E1B-9EEA-1DC1B2F6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74" y="1796505"/>
            <a:ext cx="6734492" cy="42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2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48D3-5FC3-5842-8768-D9CD77B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Concept in Stem and Each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3528-AA91-7E46-BE7B-43901D1D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Which of the following statements A-E is FALSE?</a:t>
            </a:r>
            <a:br>
              <a:rPr lang="en-AU" dirty="0"/>
            </a:br>
            <a:r>
              <a:rPr lang="en-AU" dirty="0" err="1"/>
              <a:t>Difluoromethylornithine</a:t>
            </a:r>
            <a:r>
              <a:rPr lang="en-AU" dirty="0"/>
              <a:t> (DFMO) is a general inhibitor of ornithine decarboxylases (ODCs); it is anti-</a:t>
            </a:r>
            <a:r>
              <a:rPr lang="en-AU" dirty="0" err="1"/>
              <a:t>trypanosomal</a:t>
            </a:r>
            <a:r>
              <a:rPr lang="en-AU" dirty="0"/>
              <a:t> but innocuous to the mammalian host because: 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AU" sz="2400" dirty="0"/>
              <a:t>trypanothione which is derived from the ODC product acts as glutathione does in mammalian cells to maintain sulfhydryl groups in their correct oxidation states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AU" sz="2400" dirty="0"/>
              <a:t>although human ODC is a key enzyme for the biosynthesis of polyamines it is subject to the action of antizyme and has a short half life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AU" sz="2400" dirty="0"/>
              <a:t>it binds more tightly to the </a:t>
            </a:r>
            <a:r>
              <a:rPr lang="en-AU" sz="2400" dirty="0" err="1"/>
              <a:t>trypanosomal</a:t>
            </a:r>
            <a:r>
              <a:rPr lang="en-AU" sz="2400" dirty="0"/>
              <a:t> enzyme than to the human enzyme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AU" sz="2400" dirty="0"/>
              <a:t>for at least in the case of </a:t>
            </a:r>
            <a:r>
              <a:rPr lang="en-AU" sz="2400" i="1" dirty="0"/>
              <a:t>T. b. </a:t>
            </a:r>
            <a:r>
              <a:rPr lang="en-AU" sz="2400" i="1" dirty="0" err="1"/>
              <a:t>gambiense</a:t>
            </a:r>
            <a:r>
              <a:rPr lang="en-AU" sz="2400" dirty="0"/>
              <a:t>, the enzyme has a longer half-life than the human counterpart.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AU" sz="2400" dirty="0"/>
              <a:t>with an estimated </a:t>
            </a:r>
            <a:r>
              <a:rPr lang="en-AU" sz="2400" i="1" dirty="0"/>
              <a:t>in vivo</a:t>
            </a:r>
            <a:r>
              <a:rPr lang="en-AU" sz="2400" dirty="0"/>
              <a:t> half-life of about 20 minutes, upon one dose of DFMO, the irreversibly inhibited mammalian ODC protein will be degraded steadily at a high rate and replaced with active enzyme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6E94C-BA9D-5E4A-A792-6DAFF0E01227}"/>
              </a:ext>
            </a:extLst>
          </p:cNvPr>
          <p:cNvSpPr txBox="1"/>
          <p:nvPr/>
        </p:nvSpPr>
        <p:spPr>
          <a:xfrm rot="19388686">
            <a:off x="-376231" y="1661809"/>
            <a:ext cx="623061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THIS IS TERRIBLE FOR SO MANY REASONS</a:t>
            </a:r>
          </a:p>
        </p:txBody>
      </p:sp>
    </p:spTree>
    <p:extLst>
      <p:ext uri="{BB962C8B-B14F-4D97-AF65-F5344CB8AC3E}">
        <p14:creationId xmlns:p14="http://schemas.microsoft.com/office/powerpoint/2010/main" val="166124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1873-A1F5-D44C-AB58-D7555232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fan of the combination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AEFC-8144-194F-8596-2914C7B6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walk from Redfern Station to Uni you will see: (</a:t>
            </a:r>
            <a:r>
              <a:rPr lang="en-US" dirty="0" err="1"/>
              <a:t>i</a:t>
            </a:r>
            <a:r>
              <a:rPr lang="en-US" dirty="0"/>
              <a:t>) A ginger cat (ii) Coffee shops (iii) A Thai restaurant (iv) Tropical fish shop. And in which order do you see them in…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then (iii) only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then (ii) then (iii)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(iii) then (iv) only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), (ii) and (iii) all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4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>
            <a:extLst>
              <a:ext uri="{FF2B5EF4-FFF2-40B4-BE49-F238E27FC236}">
                <a16:creationId xmlns:a16="http://schemas.microsoft.com/office/drawing/2014/main" id="{E750B3B6-7602-F744-88E8-5048D0E8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345" y="3690009"/>
            <a:ext cx="807348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</a:rPr>
              <a:t>An </a:t>
            </a:r>
            <a:r>
              <a:rPr lang="en-US" altLang="en-US" sz="1600" dirty="0" err="1">
                <a:latin typeface="Times New Roman" panose="02020603050405020304" pitchFamily="18" charset="0"/>
              </a:rPr>
              <a:t>uncoupler</a:t>
            </a:r>
            <a:r>
              <a:rPr lang="en-US" altLang="en-US" sz="16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</a:rPr>
              <a:t>A lack of oxygen.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3.	Exposure to an excess of a compound that accepts electrons half way down the electron transport chain.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4.	An inhibitor of proton movement through the ATP-synthase.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US" altLang="en-US" sz="1600" dirty="0">
                <a:latin typeface="Times New Roman" panose="02020603050405020304" pitchFamily="18" charset="0"/>
              </a:rPr>
              <a:t>Rotenone -  which prevents the transfer of H/e- from NADH to the start of the electron transport chain.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US" altLang="en-US" sz="1600" dirty="0">
                <a:latin typeface="Times New Roman" panose="02020603050405020304" pitchFamily="18" charset="0"/>
              </a:rPr>
              <a:t>Cyanide – which inhibits the transfer of electrons from the end of the ET chain to oxygen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US" altLang="en-US" sz="1600" dirty="0">
                <a:latin typeface="Times New Roman" panose="02020603050405020304" pitchFamily="18" charset="0"/>
              </a:rPr>
              <a:t>A combination of (3) and (6)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US" altLang="en-US" sz="1600" dirty="0">
                <a:latin typeface="Times New Roman" panose="02020603050405020304" pitchFamily="18" charset="0"/>
              </a:rPr>
              <a:t>The feral animal ‘fox bait’ 1080 which inhibits the Krebs Cycle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endParaRPr lang="en-US" alt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14338" name="Picture 7">
            <a:extLst>
              <a:ext uri="{FF2B5EF4-FFF2-40B4-BE49-F238E27FC236}">
                <a16:creationId xmlns:a16="http://schemas.microsoft.com/office/drawing/2014/main" id="{15662F77-2470-E049-BD4D-ECCF9E2F8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073" y="463545"/>
            <a:ext cx="6534771" cy="30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C638B5-0A7E-FC4E-B083-C9D17F5B3CC7}"/>
              </a:ext>
            </a:extLst>
          </p:cNvPr>
          <p:cNvSpPr/>
          <p:nvPr/>
        </p:nvSpPr>
        <p:spPr>
          <a:xfrm>
            <a:off x="326665" y="590343"/>
            <a:ext cx="22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Although I </a:t>
            </a:r>
            <a:r>
              <a:rPr lang="en-US" u="sng" dirty="0">
                <a:solidFill>
                  <a:srgbClr val="FF0000"/>
                </a:solidFill>
              </a:rPr>
              <a:t>do</a:t>
            </a:r>
            <a:r>
              <a:rPr lang="en-US" dirty="0">
                <a:solidFill>
                  <a:srgbClr val="FF0000"/>
                </a:solidFill>
              </a:rPr>
              <a:t> like this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7C4F0-3B68-4946-BF30-B1D7F2106C1C}"/>
              </a:ext>
            </a:extLst>
          </p:cNvPr>
          <p:cNvSpPr/>
          <p:nvPr/>
        </p:nvSpPr>
        <p:spPr>
          <a:xfrm>
            <a:off x="5277807" y="3505343"/>
            <a:ext cx="562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Because the set up can be used to service many questions</a:t>
            </a:r>
          </a:p>
        </p:txBody>
      </p:sp>
    </p:spTree>
    <p:extLst>
      <p:ext uri="{BB962C8B-B14F-4D97-AF65-F5344CB8AC3E}">
        <p14:creationId xmlns:p14="http://schemas.microsoft.com/office/powerpoint/2010/main" val="384756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>
            <a:extLst>
              <a:ext uri="{FF2B5EF4-FFF2-40B4-BE49-F238E27FC236}">
                <a16:creationId xmlns:a16="http://schemas.microsoft.com/office/drawing/2014/main" id="{5E0F2125-C507-494C-AF91-F7D5D432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4" y="1812925"/>
            <a:ext cx="5976937" cy="3600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2" name="AutoShape 4">
            <a:extLst>
              <a:ext uri="{FF2B5EF4-FFF2-40B4-BE49-F238E27FC236}">
                <a16:creationId xmlns:a16="http://schemas.microsoft.com/office/drawing/2014/main" id="{D6C93DF9-34C1-1543-8757-8FA349004F6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4188" y="5254626"/>
            <a:ext cx="1331913" cy="1190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D94C4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5363" name="AutoShape 5">
            <a:extLst>
              <a:ext uri="{FF2B5EF4-FFF2-40B4-BE49-F238E27FC236}">
                <a16:creationId xmlns:a16="http://schemas.microsoft.com/office/drawing/2014/main" id="{54239E5A-EE86-4E49-85F8-6B600AD9CA3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49169" y="5253832"/>
            <a:ext cx="1331913" cy="1206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D94C4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5364" name="Oval 6">
            <a:extLst>
              <a:ext uri="{FF2B5EF4-FFF2-40B4-BE49-F238E27FC236}">
                <a16:creationId xmlns:a16="http://schemas.microsoft.com/office/drawing/2014/main" id="{7F179917-98E8-F946-9F11-EFAA33CE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5132388"/>
            <a:ext cx="484188" cy="442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5" name="Oval 7">
            <a:extLst>
              <a:ext uri="{FF2B5EF4-FFF2-40B4-BE49-F238E27FC236}">
                <a16:creationId xmlns:a16="http://schemas.microsoft.com/office/drawing/2014/main" id="{BB595E99-9A51-9C48-8101-31F4C439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4" y="5132388"/>
            <a:ext cx="485775" cy="442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6" name="Oval 8">
            <a:extLst>
              <a:ext uri="{FF2B5EF4-FFF2-40B4-BE49-F238E27FC236}">
                <a16:creationId xmlns:a16="http://schemas.microsoft.com/office/drawing/2014/main" id="{8E60696C-BB3B-7447-BF83-4429FD041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1" y="5132388"/>
            <a:ext cx="485775" cy="442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7" name="AutoShape 9">
            <a:extLst>
              <a:ext uri="{FF2B5EF4-FFF2-40B4-BE49-F238E27FC236}">
                <a16:creationId xmlns:a16="http://schemas.microsoft.com/office/drawing/2014/main" id="{58A04841-AB1A-3749-95E6-FE7208EF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5092700"/>
            <a:ext cx="444500" cy="120650"/>
          </a:xfrm>
          <a:prstGeom prst="curvedDownArrow">
            <a:avLst>
              <a:gd name="adj1" fmla="val 67561"/>
              <a:gd name="adj2" fmla="val 13510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8" name="AutoShape 10">
            <a:extLst>
              <a:ext uri="{FF2B5EF4-FFF2-40B4-BE49-F238E27FC236}">
                <a16:creationId xmlns:a16="http://schemas.microsoft.com/office/drawing/2014/main" id="{0A41074B-F5B5-0A4B-9834-B92BE9DF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092700"/>
            <a:ext cx="444500" cy="120650"/>
          </a:xfrm>
          <a:prstGeom prst="curvedDownArrow">
            <a:avLst>
              <a:gd name="adj1" fmla="val 67561"/>
              <a:gd name="adj2" fmla="val 13510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9" name="Rectangle 11">
            <a:extLst>
              <a:ext uri="{FF2B5EF4-FFF2-40B4-BE49-F238E27FC236}">
                <a16:creationId xmlns:a16="http://schemas.microsoft.com/office/drawing/2014/main" id="{626E3F0F-E04A-8945-A7DF-1227339B5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5" y="5102225"/>
            <a:ext cx="420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O</a:t>
            </a:r>
            <a:r>
              <a:rPr lang="en-US" altLang="en-US" sz="1600" baseline="-25000"/>
              <a:t>2</a:t>
            </a:r>
          </a:p>
        </p:txBody>
      </p:sp>
      <p:sp>
        <p:nvSpPr>
          <p:cNvPr id="15370" name="Rectangle 12">
            <a:extLst>
              <a:ext uri="{FF2B5EF4-FFF2-40B4-BE49-F238E27FC236}">
                <a16:creationId xmlns:a16="http://schemas.microsoft.com/office/drawing/2014/main" id="{6E238418-F52F-0F4F-B8DD-DD8BB596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289" y="4740275"/>
            <a:ext cx="51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</a:t>
            </a:r>
            <a:r>
              <a:rPr lang="en-US" altLang="en-US" sz="1600" baseline="-25000"/>
              <a:t>2</a:t>
            </a:r>
            <a:r>
              <a:rPr lang="en-US" altLang="en-US" sz="1600"/>
              <a:t>O</a:t>
            </a:r>
          </a:p>
        </p:txBody>
      </p:sp>
      <p:sp>
        <p:nvSpPr>
          <p:cNvPr id="15371" name="AutoShape 13">
            <a:extLst>
              <a:ext uri="{FF2B5EF4-FFF2-40B4-BE49-F238E27FC236}">
                <a16:creationId xmlns:a16="http://schemas.microsoft.com/office/drawing/2014/main" id="{FF23E153-98AF-2A44-9350-7488F291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1" y="5172076"/>
            <a:ext cx="403225" cy="80963"/>
          </a:xfrm>
          <a:prstGeom prst="curvedUpArrow">
            <a:avLst>
              <a:gd name="adj1" fmla="val 91330"/>
              <a:gd name="adj2" fmla="val 18263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19CA2A80-76B0-C54E-86E5-68910AFAFF44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015163" y="4889500"/>
            <a:ext cx="163512" cy="444500"/>
          </a:xfrm>
          <a:prstGeom prst="curvedLeftArrow">
            <a:avLst>
              <a:gd name="adj1" fmla="val 59303"/>
              <a:gd name="adj2" fmla="val 11860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73" name="Rectangle 15">
            <a:extLst>
              <a:ext uri="{FF2B5EF4-FFF2-40B4-BE49-F238E27FC236}">
                <a16:creationId xmlns:a16="http://schemas.microsoft.com/office/drawing/2014/main" id="{BE08F30B-5AC2-3044-8078-B544FCC0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4262439"/>
            <a:ext cx="377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</a:t>
            </a:r>
            <a:r>
              <a:rPr lang="en-US" altLang="en-US" sz="1600" baseline="30000"/>
              <a:t>+</a:t>
            </a:r>
          </a:p>
        </p:txBody>
      </p:sp>
      <p:sp>
        <p:nvSpPr>
          <p:cNvPr id="15374" name="Rectangle 16">
            <a:extLst>
              <a:ext uri="{FF2B5EF4-FFF2-40B4-BE49-F238E27FC236}">
                <a16:creationId xmlns:a16="http://schemas.microsoft.com/office/drawing/2014/main" id="{565AC837-507F-AC4F-9BD9-1C2925CB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4264025"/>
            <a:ext cx="380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</a:t>
            </a:r>
            <a:r>
              <a:rPr lang="en-US" altLang="en-US" sz="1600" baseline="30000"/>
              <a:t>+</a:t>
            </a:r>
          </a:p>
        </p:txBody>
      </p:sp>
      <p:sp>
        <p:nvSpPr>
          <p:cNvPr id="15375" name="Rectangle 17">
            <a:extLst>
              <a:ext uri="{FF2B5EF4-FFF2-40B4-BE49-F238E27FC236}">
                <a16:creationId xmlns:a16="http://schemas.microsoft.com/office/drawing/2014/main" id="{3971C924-4346-D24C-8048-3671944A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6059488"/>
            <a:ext cx="380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</a:t>
            </a:r>
            <a:r>
              <a:rPr lang="en-US" altLang="en-US" sz="1600" baseline="30000"/>
              <a:t>+</a:t>
            </a:r>
          </a:p>
        </p:txBody>
      </p:sp>
      <p:sp>
        <p:nvSpPr>
          <p:cNvPr id="15376" name="Rectangle 18">
            <a:extLst>
              <a:ext uri="{FF2B5EF4-FFF2-40B4-BE49-F238E27FC236}">
                <a16:creationId xmlns:a16="http://schemas.microsoft.com/office/drawing/2014/main" id="{F43BE78E-2EA4-5344-B0CF-5AB15CF3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6059488"/>
            <a:ext cx="380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</a:t>
            </a:r>
            <a:r>
              <a:rPr lang="en-US" altLang="en-US" sz="1600" baseline="30000"/>
              <a:t>+</a:t>
            </a:r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EEC08B95-7537-C746-A48A-6C56D866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3960814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NADH</a:t>
            </a: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841FDF4B-3DF3-E846-872E-55802A829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3490914"/>
            <a:ext cx="990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NAD</a:t>
            </a: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0C2D17CF-9E68-3A46-93C3-EAF25D32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463" y="2603500"/>
            <a:ext cx="704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Fuels</a:t>
            </a:r>
          </a:p>
        </p:txBody>
      </p:sp>
      <p:sp>
        <p:nvSpPr>
          <p:cNvPr id="15380" name="AutoShape 22">
            <a:extLst>
              <a:ext uri="{FF2B5EF4-FFF2-40B4-BE49-F238E27FC236}">
                <a16:creationId xmlns:a16="http://schemas.microsoft.com/office/drawing/2014/main" id="{EC93C099-F71F-0243-A5A0-DF58913D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6" y="3036888"/>
            <a:ext cx="358775" cy="1319212"/>
          </a:xfrm>
          <a:prstGeom prst="downArrow">
            <a:avLst>
              <a:gd name="adj1" fmla="val 50000"/>
              <a:gd name="adj2" fmla="val 1002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81" name="Rectangle 23">
            <a:extLst>
              <a:ext uri="{FF2B5EF4-FFF2-40B4-BE49-F238E27FC236}">
                <a16:creationId xmlns:a16="http://schemas.microsoft.com/office/drawing/2014/main" id="{036C9D90-F285-C74F-AC76-9B76928F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9" y="4356100"/>
            <a:ext cx="498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</a:t>
            </a:r>
            <a:r>
              <a:rPr lang="en-US" altLang="en-US" sz="1600" baseline="-25000"/>
              <a:t>2</a:t>
            </a:r>
          </a:p>
        </p:txBody>
      </p:sp>
      <p:sp>
        <p:nvSpPr>
          <p:cNvPr id="15382" name="AutoShape 24">
            <a:extLst>
              <a:ext uri="{FF2B5EF4-FFF2-40B4-BE49-F238E27FC236}">
                <a16:creationId xmlns:a16="http://schemas.microsoft.com/office/drawing/2014/main" id="{F3B8EC68-4004-C24B-9D53-F07CADF48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1" y="3622676"/>
            <a:ext cx="252413" cy="550863"/>
          </a:xfrm>
          <a:prstGeom prst="curvedRightArrow">
            <a:avLst>
              <a:gd name="adj1" fmla="val 47608"/>
              <a:gd name="adj2" fmla="val 9521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83" name="Oval 25">
            <a:extLst>
              <a:ext uri="{FF2B5EF4-FFF2-40B4-BE49-F238E27FC236}">
                <a16:creationId xmlns:a16="http://schemas.microsoft.com/office/drawing/2014/main" id="{28CB07F4-6DD2-474D-8817-08A610B8518F}"/>
              </a:ext>
            </a:extLst>
          </p:cNvPr>
          <p:cNvSpPr>
            <a:spLocks noChangeArrowheads="1"/>
          </p:cNvSpPr>
          <p:nvPr/>
        </p:nvSpPr>
        <p:spPr bwMode="auto">
          <a:xfrm rot="3287711">
            <a:off x="7664451" y="2062164"/>
            <a:ext cx="322263" cy="782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84" name="Oval 26">
            <a:extLst>
              <a:ext uri="{FF2B5EF4-FFF2-40B4-BE49-F238E27FC236}">
                <a16:creationId xmlns:a16="http://schemas.microsoft.com/office/drawing/2014/main" id="{53E9065F-AD3E-0947-A9FC-9AEA31020A40}"/>
              </a:ext>
            </a:extLst>
          </p:cNvPr>
          <p:cNvSpPr>
            <a:spLocks noChangeArrowheads="1"/>
          </p:cNvSpPr>
          <p:nvPr/>
        </p:nvSpPr>
        <p:spPr bwMode="auto">
          <a:xfrm rot="3287711">
            <a:off x="7710488" y="2201863"/>
            <a:ext cx="322262" cy="779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85" name="AutoShape 27">
            <a:extLst>
              <a:ext uri="{FF2B5EF4-FFF2-40B4-BE49-F238E27FC236}">
                <a16:creationId xmlns:a16="http://schemas.microsoft.com/office/drawing/2014/main" id="{98F209DA-2EE8-4B46-8BFC-17455B3CE12C}"/>
              </a:ext>
            </a:extLst>
          </p:cNvPr>
          <p:cNvSpPr>
            <a:spLocks noChangeArrowheads="1"/>
          </p:cNvSpPr>
          <p:nvPr/>
        </p:nvSpPr>
        <p:spPr bwMode="auto">
          <a:xfrm rot="13958967">
            <a:off x="8239126" y="1809751"/>
            <a:ext cx="322263" cy="550863"/>
          </a:xfrm>
          <a:prstGeom prst="can">
            <a:avLst>
              <a:gd name="adj" fmla="val 39181"/>
            </a:avLst>
          </a:prstGeom>
          <a:solidFill>
            <a:srgbClr val="AD726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86" name="AutoShape 28">
            <a:extLst>
              <a:ext uri="{FF2B5EF4-FFF2-40B4-BE49-F238E27FC236}">
                <a16:creationId xmlns:a16="http://schemas.microsoft.com/office/drawing/2014/main" id="{A7C7E731-F4DB-A944-8C85-42D0488D2061}"/>
              </a:ext>
            </a:extLst>
          </p:cNvPr>
          <p:cNvSpPr>
            <a:spLocks noChangeArrowheads="1"/>
          </p:cNvSpPr>
          <p:nvPr/>
        </p:nvSpPr>
        <p:spPr bwMode="auto">
          <a:xfrm rot="8608799">
            <a:off x="7021514" y="2246313"/>
            <a:ext cx="2160587" cy="13811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D94C4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5387" name="Oval 29">
            <a:extLst>
              <a:ext uri="{FF2B5EF4-FFF2-40B4-BE49-F238E27FC236}">
                <a16:creationId xmlns:a16="http://schemas.microsoft.com/office/drawing/2014/main" id="{409A9830-E17F-5D45-B9CA-5A219716CC18}"/>
              </a:ext>
            </a:extLst>
          </p:cNvPr>
          <p:cNvSpPr>
            <a:spLocks noChangeArrowheads="1"/>
          </p:cNvSpPr>
          <p:nvPr/>
        </p:nvSpPr>
        <p:spPr bwMode="auto">
          <a:xfrm rot="3287711">
            <a:off x="7619207" y="1924844"/>
            <a:ext cx="322262" cy="781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88" name="Oval 30">
            <a:extLst>
              <a:ext uri="{FF2B5EF4-FFF2-40B4-BE49-F238E27FC236}">
                <a16:creationId xmlns:a16="http://schemas.microsoft.com/office/drawing/2014/main" id="{404F69A3-2991-0F49-AFBC-EE589E4A5888}"/>
              </a:ext>
            </a:extLst>
          </p:cNvPr>
          <p:cNvSpPr>
            <a:spLocks noChangeArrowheads="1"/>
          </p:cNvSpPr>
          <p:nvPr/>
        </p:nvSpPr>
        <p:spPr bwMode="auto">
          <a:xfrm rot="3287711">
            <a:off x="7849394" y="2201069"/>
            <a:ext cx="322262" cy="781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89" name="Freeform 31">
            <a:extLst>
              <a:ext uri="{FF2B5EF4-FFF2-40B4-BE49-F238E27FC236}">
                <a16:creationId xmlns:a16="http://schemas.microsoft.com/office/drawing/2014/main" id="{2DF8AEBE-0E7A-2240-8EA2-4F83F272A807}"/>
              </a:ext>
            </a:extLst>
          </p:cNvPr>
          <p:cNvSpPr>
            <a:spLocks/>
          </p:cNvSpPr>
          <p:nvPr/>
        </p:nvSpPr>
        <p:spPr bwMode="auto">
          <a:xfrm rot="19178463">
            <a:off x="7480300" y="2476501"/>
            <a:ext cx="977900" cy="206375"/>
          </a:xfrm>
          <a:custGeom>
            <a:avLst/>
            <a:gdLst>
              <a:gd name="T0" fmla="*/ 2147483646 w 965"/>
              <a:gd name="T1" fmla="*/ 2147483646 h 203"/>
              <a:gd name="T2" fmla="*/ 2147483646 w 965"/>
              <a:gd name="T3" fmla="*/ 2147483646 h 203"/>
              <a:gd name="T4" fmla="*/ 2147483646 w 965"/>
              <a:gd name="T5" fmla="*/ 2147483646 h 203"/>
              <a:gd name="T6" fmla="*/ 2147483646 w 965"/>
              <a:gd name="T7" fmla="*/ 2147483646 h 203"/>
              <a:gd name="T8" fmla="*/ 2147483646 w 965"/>
              <a:gd name="T9" fmla="*/ 2147483646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5"/>
              <a:gd name="T16" fmla="*/ 0 h 203"/>
              <a:gd name="T17" fmla="*/ 965 w 965"/>
              <a:gd name="T18" fmla="*/ 203 h 2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5" h="203">
                <a:moveTo>
                  <a:pt x="2" y="16"/>
                </a:moveTo>
                <a:cubicBezTo>
                  <a:pt x="5" y="0"/>
                  <a:pt x="346" y="105"/>
                  <a:pt x="506" y="106"/>
                </a:cubicBezTo>
                <a:cubicBezTo>
                  <a:pt x="666" y="107"/>
                  <a:pt x="965" y="6"/>
                  <a:pt x="962" y="22"/>
                </a:cubicBezTo>
                <a:cubicBezTo>
                  <a:pt x="959" y="38"/>
                  <a:pt x="648" y="203"/>
                  <a:pt x="488" y="202"/>
                </a:cubicBezTo>
                <a:cubicBezTo>
                  <a:pt x="328" y="201"/>
                  <a:pt x="0" y="41"/>
                  <a:pt x="2" y="16"/>
                </a:cubicBezTo>
                <a:close/>
              </a:path>
            </a:pathLst>
          </a:custGeom>
          <a:solidFill>
            <a:srgbClr val="AD726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1599" tIns="50799" rIns="101599" bIns="50799"/>
          <a:lstStyle/>
          <a:p>
            <a:endParaRPr lang="en-US"/>
          </a:p>
        </p:txBody>
      </p:sp>
      <p:sp>
        <p:nvSpPr>
          <p:cNvPr id="15390" name="Oval 32">
            <a:extLst>
              <a:ext uri="{FF2B5EF4-FFF2-40B4-BE49-F238E27FC236}">
                <a16:creationId xmlns:a16="http://schemas.microsoft.com/office/drawing/2014/main" id="{2A1830D1-E435-474F-AADC-BA10BA529562}"/>
              </a:ext>
            </a:extLst>
          </p:cNvPr>
          <p:cNvSpPr>
            <a:spLocks noChangeArrowheads="1"/>
          </p:cNvSpPr>
          <p:nvPr/>
        </p:nvSpPr>
        <p:spPr bwMode="auto">
          <a:xfrm rot="3287711">
            <a:off x="7801769" y="2016919"/>
            <a:ext cx="322262" cy="781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91" name="Oval 33">
            <a:extLst>
              <a:ext uri="{FF2B5EF4-FFF2-40B4-BE49-F238E27FC236}">
                <a16:creationId xmlns:a16="http://schemas.microsoft.com/office/drawing/2014/main" id="{226BED42-3542-B64F-B4DB-8EEAA66EE5FA}"/>
              </a:ext>
            </a:extLst>
          </p:cNvPr>
          <p:cNvSpPr>
            <a:spLocks noChangeArrowheads="1"/>
          </p:cNvSpPr>
          <p:nvPr/>
        </p:nvSpPr>
        <p:spPr bwMode="auto">
          <a:xfrm rot="3287711">
            <a:off x="7894638" y="2154238"/>
            <a:ext cx="322263" cy="7826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92" name="Text Box 34">
            <a:extLst>
              <a:ext uri="{FF2B5EF4-FFF2-40B4-BE49-F238E27FC236}">
                <a16:creationId xmlns:a16="http://schemas.microsoft.com/office/drawing/2014/main" id="{639AFE77-1477-8145-86F5-21758B24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1957388"/>
            <a:ext cx="642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dirty="0"/>
              <a:t>ATP</a:t>
            </a:r>
          </a:p>
        </p:txBody>
      </p:sp>
      <p:sp>
        <p:nvSpPr>
          <p:cNvPr id="15393" name="Text Box 35">
            <a:extLst>
              <a:ext uri="{FF2B5EF4-FFF2-40B4-BE49-F238E27FC236}">
                <a16:creationId xmlns:a16="http://schemas.microsoft.com/office/drawing/2014/main" id="{25C9E563-B0D6-B245-85CC-B1E5C62CD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1957388"/>
            <a:ext cx="7683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ADP</a:t>
            </a:r>
          </a:p>
        </p:txBody>
      </p:sp>
      <p:sp>
        <p:nvSpPr>
          <p:cNvPr id="15394" name="AutoShape 36">
            <a:extLst>
              <a:ext uri="{FF2B5EF4-FFF2-40B4-BE49-F238E27FC236}">
                <a16:creationId xmlns:a16="http://schemas.microsoft.com/office/drawing/2014/main" id="{D111B3B7-F13D-0F43-9AB6-67E38315CFE7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851650" y="2246314"/>
            <a:ext cx="598488" cy="230187"/>
          </a:xfrm>
          <a:prstGeom prst="curvedDownArrow">
            <a:avLst>
              <a:gd name="adj1" fmla="val 47679"/>
              <a:gd name="adj2" fmla="val 9534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95" name="Rectangle 37">
            <a:extLst>
              <a:ext uri="{FF2B5EF4-FFF2-40B4-BE49-F238E27FC236}">
                <a16:creationId xmlns:a16="http://schemas.microsoft.com/office/drawing/2014/main" id="{D86B1317-1394-3B4F-8087-A8E5D010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200" y="1392238"/>
            <a:ext cx="380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</a:t>
            </a:r>
            <a:r>
              <a:rPr lang="en-US" altLang="en-US" sz="1600" baseline="30000"/>
              <a:t>+</a:t>
            </a:r>
          </a:p>
        </p:txBody>
      </p:sp>
      <p:sp>
        <p:nvSpPr>
          <p:cNvPr id="15396" name="Rectangle 38">
            <a:extLst>
              <a:ext uri="{FF2B5EF4-FFF2-40B4-BE49-F238E27FC236}">
                <a16:creationId xmlns:a16="http://schemas.microsoft.com/office/drawing/2014/main" id="{DF925DCD-D773-BC47-89F4-E64621DB1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905125"/>
            <a:ext cx="380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</a:t>
            </a:r>
            <a:r>
              <a:rPr lang="en-US" altLang="en-US" sz="1600" baseline="30000"/>
              <a:t>+</a:t>
            </a:r>
          </a:p>
        </p:txBody>
      </p:sp>
      <p:sp>
        <p:nvSpPr>
          <p:cNvPr id="15397" name="AutoShape 39">
            <a:extLst>
              <a:ext uri="{FF2B5EF4-FFF2-40B4-BE49-F238E27FC236}">
                <a16:creationId xmlns:a16="http://schemas.microsoft.com/office/drawing/2014/main" id="{11DD00B7-1D7A-EA4E-B969-FD53C7A85D3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67325" y="4333876"/>
            <a:ext cx="357188" cy="9366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5398" name="AutoShape 40">
            <a:extLst>
              <a:ext uri="{FF2B5EF4-FFF2-40B4-BE49-F238E27FC236}">
                <a16:creationId xmlns:a16="http://schemas.microsoft.com/office/drawing/2014/main" id="{BDC872F3-3A4A-3243-9177-5404EB682C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40351" y="3541714"/>
            <a:ext cx="288925" cy="43338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/>
          <a:p>
            <a:endParaRPr lang="en-US"/>
          </a:p>
        </p:txBody>
      </p:sp>
      <p:sp>
        <p:nvSpPr>
          <p:cNvPr id="15399" name="AutoShape 41">
            <a:extLst>
              <a:ext uri="{FF2B5EF4-FFF2-40B4-BE49-F238E27FC236}">
                <a16:creationId xmlns:a16="http://schemas.microsoft.com/office/drawing/2014/main" id="{724D4D32-5CEF-8046-99B5-70C8AA0E2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3829051"/>
            <a:ext cx="217488" cy="792163"/>
          </a:xfrm>
          <a:prstGeom prst="upArrow">
            <a:avLst>
              <a:gd name="adj1" fmla="val 50000"/>
              <a:gd name="adj2" fmla="val 993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400" name="Text Box 42">
            <a:extLst>
              <a:ext uri="{FF2B5EF4-FFF2-40B4-BE49-F238E27FC236}">
                <a16:creationId xmlns:a16="http://schemas.microsoft.com/office/drawing/2014/main" id="{BC5D07DC-435E-4D4A-9099-E3DA9DB6D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275" y="1092201"/>
            <a:ext cx="642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ATP</a:t>
            </a:r>
          </a:p>
        </p:txBody>
      </p:sp>
      <p:sp>
        <p:nvSpPr>
          <p:cNvPr id="15401" name="Text Box 43">
            <a:extLst>
              <a:ext uri="{FF2B5EF4-FFF2-40B4-BE49-F238E27FC236}">
                <a16:creationId xmlns:a16="http://schemas.microsoft.com/office/drawing/2014/main" id="{EEFFC7FC-DFDE-A647-9D50-9E2E0D48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1" y="1096964"/>
            <a:ext cx="766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ADP</a:t>
            </a:r>
          </a:p>
        </p:txBody>
      </p:sp>
      <p:sp>
        <p:nvSpPr>
          <p:cNvPr id="15402" name="AutoShape 44">
            <a:extLst>
              <a:ext uri="{FF2B5EF4-FFF2-40B4-BE49-F238E27FC236}">
                <a16:creationId xmlns:a16="http://schemas.microsoft.com/office/drawing/2014/main" id="{74865EB0-4B5C-AD4F-834B-4BCE4B031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0" y="1524000"/>
            <a:ext cx="215900" cy="431800"/>
          </a:xfrm>
          <a:prstGeom prst="upArrow">
            <a:avLst>
              <a:gd name="adj1" fmla="val 50000"/>
              <a:gd name="adj2" fmla="val 545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403" name="AutoShape 45">
            <a:extLst>
              <a:ext uri="{FF2B5EF4-FFF2-40B4-BE49-F238E27FC236}">
                <a16:creationId xmlns:a16="http://schemas.microsoft.com/office/drawing/2014/main" id="{0779D596-2434-7F44-AF6B-E76FD093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1163638"/>
            <a:ext cx="431800" cy="215900"/>
          </a:xfrm>
          <a:prstGeom prst="rightArrow">
            <a:avLst>
              <a:gd name="adj1" fmla="val 50000"/>
              <a:gd name="adj2" fmla="val 45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404" name="AutoShape 46">
            <a:extLst>
              <a:ext uri="{FF2B5EF4-FFF2-40B4-BE49-F238E27FC236}">
                <a16:creationId xmlns:a16="http://schemas.microsoft.com/office/drawing/2014/main" id="{789F8942-4750-674B-A766-FD40FA3F8183}"/>
              </a:ext>
            </a:extLst>
          </p:cNvPr>
          <p:cNvSpPr>
            <a:spLocks noChangeArrowheads="1"/>
          </p:cNvSpPr>
          <p:nvPr/>
        </p:nvSpPr>
        <p:spPr bwMode="auto">
          <a:xfrm rot="8494063">
            <a:off x="7275514" y="1644651"/>
            <a:ext cx="649287" cy="144463"/>
          </a:xfrm>
          <a:prstGeom prst="rightArrow">
            <a:avLst>
              <a:gd name="adj1" fmla="val 50000"/>
              <a:gd name="adj2" fmla="val 103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599" tIns="50799" rIns="101599" bIns="5079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405" name="Rectangle 47">
            <a:extLst>
              <a:ext uri="{FF2B5EF4-FFF2-40B4-BE49-F238E27FC236}">
                <a16:creationId xmlns:a16="http://schemas.microsoft.com/office/drawing/2014/main" id="{5358629E-E6AA-C941-B90F-53A71C96A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879976"/>
            <a:ext cx="378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H/e</a:t>
            </a:r>
            <a:endParaRPr lang="en-US" altLang="en-US" sz="1000" baseline="30000"/>
          </a:p>
        </p:txBody>
      </p:sp>
      <p:sp>
        <p:nvSpPr>
          <p:cNvPr id="15406" name="Rectangle 48">
            <a:extLst>
              <a:ext uri="{FF2B5EF4-FFF2-40B4-BE49-F238E27FC236}">
                <a16:creationId xmlns:a16="http://schemas.microsoft.com/office/drawing/2014/main" id="{FF050D09-DC72-C34B-AB86-33BBBBB4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9" y="4878388"/>
            <a:ext cx="3762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H/e</a:t>
            </a:r>
            <a:endParaRPr lang="en-US" altLang="en-US" sz="1000" baseline="30000"/>
          </a:p>
        </p:txBody>
      </p:sp>
      <p:sp>
        <p:nvSpPr>
          <p:cNvPr id="15407" name="Text Box 49">
            <a:extLst>
              <a:ext uri="{FF2B5EF4-FFF2-40B4-BE49-F238E27FC236}">
                <a16:creationId xmlns:a16="http://schemas.microsoft.com/office/drawing/2014/main" id="{70C03D03-BB2F-DB4E-863D-0A582122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1" y="850900"/>
            <a:ext cx="100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defTabSz="820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0541D5-0A68-C14C-B6AF-3AA16B29F565}"/>
              </a:ext>
            </a:extLst>
          </p:cNvPr>
          <p:cNvSpPr txBox="1"/>
          <p:nvPr/>
        </p:nvSpPr>
        <p:spPr>
          <a:xfrm>
            <a:off x="4975611" y="1930536"/>
            <a:ext cx="1803400" cy="3698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RATE ATP SYNTH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393F50-FFED-9B49-A697-6E6BB0C9CD0F}"/>
              </a:ext>
            </a:extLst>
          </p:cNvPr>
          <p:cNvSpPr txBox="1"/>
          <p:nvPr/>
        </p:nvSpPr>
        <p:spPr>
          <a:xfrm>
            <a:off x="6834189" y="5757864"/>
            <a:ext cx="1692275" cy="3714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RATE PUMPING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0D3499-D76E-BB49-AB90-35F8143625FB}"/>
              </a:ext>
            </a:extLst>
          </p:cNvPr>
          <p:cNvSpPr txBox="1"/>
          <p:nvPr/>
        </p:nvSpPr>
        <p:spPr>
          <a:xfrm>
            <a:off x="5592764" y="6405564"/>
            <a:ext cx="1633537" cy="369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SIZE GRADIENT</a:t>
            </a:r>
          </a:p>
        </p:txBody>
      </p:sp>
      <p:sp>
        <p:nvSpPr>
          <p:cNvPr id="15411" name="TextBox 53">
            <a:extLst>
              <a:ext uri="{FF2B5EF4-FFF2-40B4-BE49-F238E27FC236}">
                <a16:creationId xmlns:a16="http://schemas.microsoft.com/office/drawing/2014/main" id="{9E498410-91E2-7D44-889E-5A903DCCE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5027614"/>
            <a:ext cx="13922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77933C"/>
                </a:solidFill>
              </a:rPr>
              <a:t>RATE O</a:t>
            </a:r>
            <a:r>
              <a:rPr lang="en-US" altLang="en-US" sz="1800" b="1" baseline="-25000">
                <a:solidFill>
                  <a:srgbClr val="77933C"/>
                </a:solidFill>
              </a:rPr>
              <a:t>2</a:t>
            </a:r>
            <a:r>
              <a:rPr lang="en-US" altLang="en-US" sz="1800" b="1">
                <a:solidFill>
                  <a:srgbClr val="77933C"/>
                </a:solidFill>
              </a:rPr>
              <a:t> USE</a:t>
            </a:r>
          </a:p>
        </p:txBody>
      </p:sp>
      <p:sp>
        <p:nvSpPr>
          <p:cNvPr id="15412" name="TextBox 54">
            <a:extLst>
              <a:ext uri="{FF2B5EF4-FFF2-40B4-BE49-F238E27FC236}">
                <a16:creationId xmlns:a16="http://schemas.microsoft.com/office/drawing/2014/main" id="{A25F7272-BCED-FE4B-A799-126A1869D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9" y="3357563"/>
            <a:ext cx="1881187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46C0A"/>
                </a:solidFill>
              </a:rPr>
              <a:t>RATE METABOLIC PATHWAYS</a:t>
            </a:r>
          </a:p>
        </p:txBody>
      </p:sp>
      <p:sp>
        <p:nvSpPr>
          <p:cNvPr id="15413" name="TextBox 55">
            <a:extLst>
              <a:ext uri="{FF2B5EF4-FFF2-40B4-BE49-F238E27FC236}">
                <a16:creationId xmlns:a16="http://schemas.microsoft.com/office/drawing/2014/main" id="{7846E9CA-843D-4849-BC42-D285AEE2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4802189"/>
            <a:ext cx="16843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E46C0A"/>
                </a:solidFill>
              </a:rPr>
              <a:t>RATE CO</a:t>
            </a:r>
            <a:r>
              <a:rPr lang="en-US" altLang="en-US" sz="1800" baseline="-25000" dirty="0">
                <a:solidFill>
                  <a:srgbClr val="E46C0A"/>
                </a:solidFill>
              </a:rPr>
              <a:t>2</a:t>
            </a:r>
            <a:r>
              <a:rPr lang="en-US" altLang="en-US" sz="1800" dirty="0">
                <a:solidFill>
                  <a:srgbClr val="E46C0A"/>
                </a:solidFill>
              </a:rPr>
              <a:t> PROD</a:t>
            </a:r>
          </a:p>
        </p:txBody>
      </p:sp>
      <p:sp>
        <p:nvSpPr>
          <p:cNvPr id="15414" name="TextBox 56">
            <a:extLst>
              <a:ext uri="{FF2B5EF4-FFF2-40B4-BE49-F238E27FC236}">
                <a16:creationId xmlns:a16="http://schemas.microsoft.com/office/drawing/2014/main" id="{1152692A-385D-634E-B8E5-749A676E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6" y="2246314"/>
            <a:ext cx="174942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46C0A"/>
                </a:solidFill>
              </a:rPr>
              <a:t>RATE FUEL CONS</a:t>
            </a:r>
          </a:p>
        </p:txBody>
      </p:sp>
      <p:sp>
        <p:nvSpPr>
          <p:cNvPr id="15415" name="TextBox 57">
            <a:extLst>
              <a:ext uri="{FF2B5EF4-FFF2-40B4-BE49-F238E27FC236}">
                <a16:creationId xmlns:a16="http://schemas.microsoft.com/office/drawing/2014/main" id="{51E0DE89-0D73-0A45-9467-8708F805B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3121025"/>
            <a:ext cx="28908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46C0A"/>
                </a:solidFill>
              </a:rPr>
              <a:t>RATE NAD/NADH TURNOVER</a:t>
            </a:r>
          </a:p>
        </p:txBody>
      </p:sp>
      <p:sp>
        <p:nvSpPr>
          <p:cNvPr id="15416" name="TextBox 58">
            <a:extLst>
              <a:ext uri="{FF2B5EF4-FFF2-40B4-BE49-F238E27FC236}">
                <a16:creationId xmlns:a16="http://schemas.microsoft.com/office/drawing/2014/main" id="{BDCD4850-4C25-A449-84D8-7B96D0EC0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466" y="3925888"/>
            <a:ext cx="287813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E46C0A"/>
                </a:solidFill>
              </a:rPr>
              <a:t>RATE ELECTRON TRANSPORT</a:t>
            </a:r>
          </a:p>
        </p:txBody>
      </p:sp>
      <p:sp>
        <p:nvSpPr>
          <p:cNvPr id="15417" name="TextBox 59">
            <a:extLst>
              <a:ext uri="{FF2B5EF4-FFF2-40B4-BE49-F238E27FC236}">
                <a16:creationId xmlns:a16="http://schemas.microsoft.com/office/drawing/2014/main" id="{B597F17C-C9E0-7E48-A84A-3544070E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76" y="2009775"/>
            <a:ext cx="16224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46C0A"/>
                </a:solidFill>
              </a:rPr>
              <a:t>RATE H+ ENTRY</a:t>
            </a:r>
          </a:p>
        </p:txBody>
      </p:sp>
      <p:sp>
        <p:nvSpPr>
          <p:cNvPr id="15418" name="TextBox 60">
            <a:extLst>
              <a:ext uri="{FF2B5EF4-FFF2-40B4-BE49-F238E27FC236}">
                <a16:creationId xmlns:a16="http://schemas.microsoft.com/office/drawing/2014/main" id="{E98AAAB4-1C09-1547-B23D-E57BCE07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88" y="481014"/>
            <a:ext cx="174625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46C0A"/>
                </a:solidFill>
              </a:rPr>
              <a:t>RATE ATP USAGE</a:t>
            </a:r>
          </a:p>
        </p:txBody>
      </p:sp>
      <p:sp>
        <p:nvSpPr>
          <p:cNvPr id="15419" name="TextBox 61">
            <a:extLst>
              <a:ext uri="{FF2B5EF4-FFF2-40B4-BE49-F238E27FC236}">
                <a16:creationId xmlns:a16="http://schemas.microsoft.com/office/drawing/2014/main" id="{35D7F9FD-EF10-434A-834F-DD0363AF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576" y="1089025"/>
            <a:ext cx="17621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E46C0A"/>
                </a:solidFill>
              </a:rPr>
              <a:t>RATE ADP ENTRY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18B169-9CDD-9C46-9AB4-EB936170FA7A}"/>
              </a:ext>
            </a:extLst>
          </p:cNvPr>
          <p:cNvSpPr/>
          <p:nvPr/>
        </p:nvSpPr>
        <p:spPr>
          <a:xfrm>
            <a:off x="404320" y="512027"/>
            <a:ext cx="5559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Breaking a process up into component parts and players gives many ideas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33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64E485-0400-364A-94E2-2C36143D58AF}"/>
              </a:ext>
            </a:extLst>
          </p:cNvPr>
          <p:cNvSpPr/>
          <p:nvPr/>
        </p:nvSpPr>
        <p:spPr>
          <a:xfrm>
            <a:off x="541299" y="445047"/>
            <a:ext cx="5272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 like a graph or picture to interpret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F6116-0CDB-4C42-9F7C-F311ED7772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60" y="2716665"/>
            <a:ext cx="5257800" cy="31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F9682-1259-E745-AC43-E2249F363B32}"/>
              </a:ext>
            </a:extLst>
          </p:cNvPr>
          <p:cNvSpPr/>
          <p:nvPr/>
        </p:nvSpPr>
        <p:spPr>
          <a:xfrm>
            <a:off x="541299" y="116440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A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There are two inherited defects in galactose metabolism: </a:t>
            </a:r>
          </a:p>
          <a:p>
            <a:pPr>
              <a:spcAft>
                <a:spcPts val="0"/>
              </a:spcAft>
            </a:pPr>
            <a:r>
              <a:rPr lang="en-AU" sz="14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Gdef</a:t>
            </a:r>
            <a:r>
              <a:rPr lang="en-A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 - a deficiency in galactokinase </a:t>
            </a:r>
          </a:p>
          <a:p>
            <a:pPr>
              <a:spcAft>
                <a:spcPts val="0"/>
              </a:spcAft>
            </a:pPr>
            <a:r>
              <a:rPr lang="en-AU" sz="14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Edef</a:t>
            </a:r>
            <a:r>
              <a:rPr lang="en-A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 - a deficiency in UDP-glucose 4-epimerase.</a:t>
            </a:r>
          </a:p>
          <a:p>
            <a:pPr>
              <a:spcAft>
                <a:spcPts val="0"/>
              </a:spcAft>
            </a:pPr>
            <a:r>
              <a:rPr lang="en-A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 These conditions can be identified by giving a galactose tolerance test – an intravenous infusion of galactose.  The results of some of these tests are shown in the diagram</a:t>
            </a:r>
            <a:r>
              <a:rPr lang="en-AU" sz="1400" dirty="0"/>
              <a:t> 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77282-4E4A-E549-A15C-53D0A1C02C77}"/>
              </a:ext>
            </a:extLst>
          </p:cNvPr>
          <p:cNvSpPr/>
          <p:nvPr/>
        </p:nvSpPr>
        <p:spPr>
          <a:xfrm>
            <a:off x="6444474" y="445047"/>
            <a:ext cx="5445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Such stimulus material is best used for several questions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D3CCD-F6A6-874F-B997-05215376C004}"/>
              </a:ext>
            </a:extLst>
          </p:cNvPr>
          <p:cNvSpPr/>
          <p:nvPr/>
        </p:nvSpPr>
        <p:spPr>
          <a:xfrm>
            <a:off x="6824547" y="1164402"/>
            <a:ext cx="50649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44. Which result (A – E) would you expect to see in a person with </a:t>
            </a:r>
            <a:r>
              <a:rPr lang="en-US" sz="1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Gdef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AU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45. Which result (A – E) would you expect to see in a person with </a:t>
            </a:r>
            <a:r>
              <a:rPr lang="en-US" sz="1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Edef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AU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46. How would you expect a </a:t>
            </a:r>
            <a:r>
              <a:rPr lang="en-US" sz="1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Gdef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 patient to respond to consumption of lactose?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40385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A.	Blood lactate concentration rises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40385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B.	Liver enzymes appear in the blood stream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40385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C.	Blood uric acid concentration rises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40385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D.	A rise in blood galactose levels 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40385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E.	They would become hypoglycemic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AU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AU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47. What characteristics would you expect an </a:t>
            </a:r>
            <a:r>
              <a:rPr lang="en-US" sz="12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Edef</a:t>
            </a: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 patient to show.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40385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A.	Inability to make liver glycogen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40385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B.	Even a short period of starvation makes them 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hypogylcemic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40385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C.	Inability to absorb galactose from the gut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40385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D.	Lactose consumption makes liver enzymes appear in the blood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40385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E.	Excessive gas production after consuming lactose</a:t>
            </a:r>
            <a:endParaRPr lang="en-AU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50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A91-D578-6744-B453-BA7AD8DC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118B-3488-8A44-910D-6357D888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22578" cy="32051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defect in muscle glycogen phosphorylase (GP)  would have which consequence?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Muscles could not use glucose as a fuel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Muscles could not produce lactic acid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You could walk but not sprint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During exercise, muscles would be wholly reliant on fatty acids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dirty="0"/>
              <a:t>It will not be possible to maintain blood glucose above 4 </a:t>
            </a:r>
            <a:r>
              <a:rPr lang="en-US" sz="2400" dirty="0" err="1"/>
              <a:t>mM</a:t>
            </a:r>
            <a:r>
              <a:rPr lang="en-US" sz="2400" dirty="0"/>
              <a:t> during starvation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CD353-1EDB-6A42-BD02-604BB04268B0}"/>
              </a:ext>
            </a:extLst>
          </p:cNvPr>
          <p:cNvSpPr/>
          <p:nvPr/>
        </p:nvSpPr>
        <p:spPr>
          <a:xfrm>
            <a:off x="2024098" y="5155274"/>
            <a:ext cx="7259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Note the flexibility -  muscle GP could be replaced by glucose transporters, liver GP, PDH,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574F5E-4DCE-4B81-96EE-99ED54FB3187}"/>
              </a:ext>
            </a:extLst>
          </p:cNvPr>
          <p:cNvSpPr/>
          <p:nvPr/>
        </p:nvSpPr>
        <p:spPr>
          <a:xfrm>
            <a:off x="2024098" y="5845774"/>
            <a:ext cx="725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Although note that much of the time these things are conjecture!</a:t>
            </a:r>
          </a:p>
        </p:txBody>
      </p:sp>
    </p:spTree>
    <p:extLst>
      <p:ext uri="{BB962C8B-B14F-4D97-AF65-F5344CB8AC3E}">
        <p14:creationId xmlns:p14="http://schemas.microsoft.com/office/powerpoint/2010/main" val="402791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0223-EDB2-4603-ACD5-621F9BB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#3: Add MCQ to PeerWise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DF4C-C9E2-47C2-B3F9-EF0AD1AE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21175"/>
          </a:xfrm>
        </p:spPr>
        <p:txBody>
          <a:bodyPr>
            <a:normAutofit/>
          </a:bodyPr>
          <a:lstStyle/>
          <a:p>
            <a:r>
              <a:rPr lang="en-US" sz="2400" dirty="0"/>
              <a:t>To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specific course for your Day</a:t>
            </a:r>
          </a:p>
          <a:p>
            <a:r>
              <a:rPr lang="en-US" sz="2400" dirty="0">
                <a:solidFill>
                  <a:srgbClr val="7030A0"/>
                </a:solidFill>
              </a:rPr>
              <a:t>Tag it appropriately</a:t>
            </a:r>
          </a:p>
          <a:p>
            <a:pPr lvl="1"/>
            <a:r>
              <a:rPr lang="en-US" sz="2000" dirty="0"/>
              <a:t>Your group Number</a:t>
            </a:r>
          </a:p>
          <a:p>
            <a:pPr lvl="1"/>
            <a:r>
              <a:rPr lang="en-US" sz="2000" dirty="0"/>
              <a:t>Tags are under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TOPICS</a:t>
            </a:r>
            <a:r>
              <a:rPr lang="en-US" sz="2000" dirty="0"/>
              <a:t> in </a:t>
            </a:r>
            <a:r>
              <a:rPr lang="en-US" sz="2000" dirty="0" err="1"/>
              <a:t>Peerwise</a:t>
            </a:r>
            <a:endParaRPr lang="en-US" sz="2000" dirty="0"/>
          </a:p>
          <a:p>
            <a:pPr lvl="1"/>
            <a:r>
              <a:rPr lang="en-US" sz="2000" dirty="0"/>
              <a:t>This time there is a mark penalty</a:t>
            </a:r>
          </a:p>
          <a:p>
            <a:pPr lvl="1"/>
            <a:r>
              <a:rPr lang="en-US" sz="2000" dirty="0"/>
              <a:t>Only use </a:t>
            </a:r>
            <a:r>
              <a:rPr lang="en-US" sz="2000" dirty="0">
                <a:solidFill>
                  <a:srgbClr val="FF0000"/>
                </a:solidFill>
              </a:rPr>
              <a:t>ONE</a:t>
            </a:r>
            <a:r>
              <a:rPr lang="en-US" sz="2000" dirty="0"/>
              <a:t> tag please</a:t>
            </a:r>
          </a:p>
          <a:p>
            <a:r>
              <a:rPr lang="en-US" sz="2400" dirty="0"/>
              <a:t>By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midnight six days from now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58E5D5-B365-4B5B-BC95-5CC3A399D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66007"/>
              </p:ext>
            </p:extLst>
          </p:nvPr>
        </p:nvGraphicFramePr>
        <p:xfrm>
          <a:off x="6233099" y="1690688"/>
          <a:ext cx="555413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378">
                  <a:extLst>
                    <a:ext uri="{9D8B030D-6E8A-4147-A177-3AD203B41FA5}">
                      <a16:colId xmlns:a16="http://schemas.microsoft.com/office/drawing/2014/main" val="3671811883"/>
                    </a:ext>
                  </a:extLst>
                </a:gridCol>
                <a:gridCol w="1851378">
                  <a:extLst>
                    <a:ext uri="{9D8B030D-6E8A-4147-A177-3AD203B41FA5}">
                      <a16:colId xmlns:a16="http://schemas.microsoft.com/office/drawing/2014/main" val="360172822"/>
                    </a:ext>
                  </a:extLst>
                </a:gridCol>
                <a:gridCol w="1851378">
                  <a:extLst>
                    <a:ext uri="{9D8B030D-6E8A-4147-A177-3AD203B41FA5}">
                      <a16:colId xmlns:a16="http://schemas.microsoft.com/office/drawing/2014/main" val="271881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IDs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4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BCMB (Week 5)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MEDS (Week 6)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4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21140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21144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21141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21145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5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21142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21146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3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21143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21147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98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E09DDF-D628-4837-9697-334185C70F65}"/>
              </a:ext>
            </a:extLst>
          </p:cNvPr>
          <p:cNvSpPr txBox="1"/>
          <p:nvPr/>
        </p:nvSpPr>
        <p:spPr>
          <a:xfrm>
            <a:off x="9477066" y="1207727"/>
            <a:ext cx="24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Identifier is your </a:t>
            </a:r>
            <a:r>
              <a:rPr lang="en-US" dirty="0" err="1">
                <a:solidFill>
                  <a:srgbClr val="7030A0"/>
                </a:solidFill>
              </a:rPr>
              <a:t>Unikey</a:t>
            </a:r>
            <a:endParaRPr lang="en-AU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836DA-70BE-4DE1-89FB-74B3673A6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85" y="4549553"/>
            <a:ext cx="6037923" cy="1943322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587EA79E-3DD7-4D65-B817-AE5AC34DD53E}"/>
              </a:ext>
            </a:extLst>
          </p:cNvPr>
          <p:cNvSpPr/>
          <p:nvPr/>
        </p:nvSpPr>
        <p:spPr>
          <a:xfrm>
            <a:off x="6796071" y="4739779"/>
            <a:ext cx="695298" cy="604008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12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0FA1-FE6A-420D-BD81-74D4092A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#4: Give your Peers’ Feedback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1170-8872-407E-BF13-C367A917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only have to do this once</a:t>
            </a:r>
          </a:p>
          <a:p>
            <a:pPr lvl="1"/>
            <a:r>
              <a:rPr lang="en-US" dirty="0"/>
              <a:t>So FIVE comments in all</a:t>
            </a:r>
          </a:p>
          <a:p>
            <a:pPr lvl="1"/>
            <a:r>
              <a:rPr lang="en-US" dirty="0"/>
              <a:t>Perhaps wait until all questions done…. Liaise!!</a:t>
            </a:r>
          </a:p>
          <a:p>
            <a:r>
              <a:rPr lang="en-US" dirty="0"/>
              <a:t>Remember - </a:t>
            </a:r>
            <a:r>
              <a:rPr lang="en-US" dirty="0">
                <a:solidFill>
                  <a:srgbClr val="7030A0"/>
                </a:solidFill>
              </a:rPr>
              <a:t>ACTIONABLE</a:t>
            </a:r>
          </a:p>
          <a:p>
            <a:pPr lvl="1"/>
            <a:r>
              <a:rPr lang="en-US" dirty="0"/>
              <a:t>Specific, constructive, suggestive, insight, confessions</a:t>
            </a:r>
          </a:p>
          <a:p>
            <a:pPr lvl="1"/>
            <a:r>
              <a:rPr lang="en-US" dirty="0"/>
              <a:t>Certainly not “Good Question”!!!</a:t>
            </a:r>
          </a:p>
          <a:p>
            <a:r>
              <a:rPr lang="en-US" dirty="0"/>
              <a:t>By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midnight 12 days from now</a:t>
            </a:r>
          </a:p>
          <a:p>
            <a:pPr lvl="1"/>
            <a:r>
              <a:rPr lang="en-US" dirty="0"/>
              <a:t>See next slide for sub-deadlines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528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1CBBD4-36C9-47B1-87D5-FA3CB12CE063}"/>
              </a:ext>
            </a:extLst>
          </p:cNvPr>
          <p:cNvSpPr/>
          <p:nvPr/>
        </p:nvSpPr>
        <p:spPr>
          <a:xfrm>
            <a:off x="1802995" y="1989420"/>
            <a:ext cx="4511494" cy="2683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113C0-B821-453E-A2BB-A7631AE83CBE}"/>
              </a:ext>
            </a:extLst>
          </p:cNvPr>
          <p:cNvSpPr/>
          <p:nvPr/>
        </p:nvSpPr>
        <p:spPr>
          <a:xfrm>
            <a:off x="5410899" y="1989420"/>
            <a:ext cx="3607904" cy="2683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DE03EA-7050-4916-9FC0-6F3A87C52BC1}"/>
              </a:ext>
            </a:extLst>
          </p:cNvPr>
          <p:cNvSpPr/>
          <p:nvPr/>
        </p:nvSpPr>
        <p:spPr>
          <a:xfrm>
            <a:off x="9013355" y="1989419"/>
            <a:ext cx="983901" cy="2683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2220C-FE98-4343-B3DD-E4064F7D5947}"/>
              </a:ext>
            </a:extLst>
          </p:cNvPr>
          <p:cNvSpPr txBox="1"/>
          <p:nvPr/>
        </p:nvSpPr>
        <p:spPr>
          <a:xfrm>
            <a:off x="1507831" y="1078165"/>
            <a:ext cx="73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AC934-07F5-4418-8103-B1E0DCBE2ED4}"/>
              </a:ext>
            </a:extLst>
          </p:cNvPr>
          <p:cNvCxnSpPr/>
          <p:nvPr/>
        </p:nvCxnSpPr>
        <p:spPr>
          <a:xfrm>
            <a:off x="1802995" y="1447497"/>
            <a:ext cx="0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ADA3D4-51B0-46EF-9764-CAA0AC413EBC}"/>
              </a:ext>
            </a:extLst>
          </p:cNvPr>
          <p:cNvSpPr txBox="1"/>
          <p:nvPr/>
        </p:nvSpPr>
        <p:spPr>
          <a:xfrm>
            <a:off x="5031364" y="10613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days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7DF8A8-EF6D-49D4-889E-C27047A294FE}"/>
              </a:ext>
            </a:extLst>
          </p:cNvPr>
          <p:cNvCxnSpPr/>
          <p:nvPr/>
        </p:nvCxnSpPr>
        <p:spPr>
          <a:xfrm>
            <a:off x="5418650" y="1447497"/>
            <a:ext cx="0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903393-6590-47A9-81B1-81A1EE7C57B1}"/>
              </a:ext>
            </a:extLst>
          </p:cNvPr>
          <p:cNvSpPr txBox="1"/>
          <p:nvPr/>
        </p:nvSpPr>
        <p:spPr>
          <a:xfrm>
            <a:off x="8601135" y="104461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days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CB6B74-0388-4229-BF6F-47B0D744E269}"/>
              </a:ext>
            </a:extLst>
          </p:cNvPr>
          <p:cNvCxnSpPr/>
          <p:nvPr/>
        </p:nvCxnSpPr>
        <p:spPr>
          <a:xfrm>
            <a:off x="8988421" y="1430720"/>
            <a:ext cx="0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D1708B-4A04-49D6-9391-06505367121D}"/>
              </a:ext>
            </a:extLst>
          </p:cNvPr>
          <p:cNvSpPr txBox="1"/>
          <p:nvPr/>
        </p:nvSpPr>
        <p:spPr>
          <a:xfrm>
            <a:off x="9555632" y="802142"/>
            <a:ext cx="84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Cycle 3</a:t>
            </a:r>
          </a:p>
          <a:p>
            <a:pPr algn="ctr"/>
            <a:r>
              <a:rPr lang="en-US" dirty="0" err="1"/>
              <a:t>Tute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FDC7C0-9E4A-4174-B59B-A2A321C02527}"/>
              </a:ext>
            </a:extLst>
          </p:cNvPr>
          <p:cNvCxnSpPr/>
          <p:nvPr/>
        </p:nvCxnSpPr>
        <p:spPr>
          <a:xfrm>
            <a:off x="9978312" y="1448473"/>
            <a:ext cx="0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A7D10F-5BDE-4176-9B74-6FAC21589A87}"/>
              </a:ext>
            </a:extLst>
          </p:cNvPr>
          <p:cNvSpPr/>
          <p:nvPr/>
        </p:nvSpPr>
        <p:spPr>
          <a:xfrm>
            <a:off x="1802995" y="2512774"/>
            <a:ext cx="2383111" cy="847288"/>
          </a:xfrm>
          <a:prstGeom prst="righ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Liaise with group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8AF52DD-7D7B-4002-8EAC-EDE6786C599E}"/>
              </a:ext>
            </a:extLst>
          </p:cNvPr>
          <p:cNvSpPr/>
          <p:nvPr/>
        </p:nvSpPr>
        <p:spPr>
          <a:xfrm>
            <a:off x="3405292" y="3190373"/>
            <a:ext cx="2013358" cy="987981"/>
          </a:xfrm>
          <a:prstGeom prst="rightArrow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Each person submits MCQ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93D63EB-23FA-4088-A4B5-9241F848A073}"/>
              </a:ext>
            </a:extLst>
          </p:cNvPr>
          <p:cNvSpPr/>
          <p:nvPr/>
        </p:nvSpPr>
        <p:spPr>
          <a:xfrm>
            <a:off x="4781087" y="4017700"/>
            <a:ext cx="4207334" cy="847288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Feedback and Suggestion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465DBF1-2FDB-42EE-B7E5-194D95C436A0}"/>
              </a:ext>
            </a:extLst>
          </p:cNvPr>
          <p:cNvSpPr/>
          <p:nvPr/>
        </p:nvSpPr>
        <p:spPr>
          <a:xfrm>
            <a:off x="7850226" y="4694096"/>
            <a:ext cx="2128086" cy="84728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Revise and Edit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07FFA8-9839-45E3-B6A3-4A0A82F4DFE7}"/>
              </a:ext>
            </a:extLst>
          </p:cNvPr>
          <p:cNvSpPr txBox="1"/>
          <p:nvPr/>
        </p:nvSpPr>
        <p:spPr>
          <a:xfrm>
            <a:off x="1024121" y="5414876"/>
            <a:ext cx="484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Group membership and topics are on Canvas</a:t>
            </a:r>
            <a:endParaRPr lang="en-A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729BA-0443-4CD0-8537-39DA28444594}"/>
              </a:ext>
            </a:extLst>
          </p:cNvPr>
          <p:cNvSpPr txBox="1"/>
          <p:nvPr/>
        </p:nvSpPr>
        <p:spPr>
          <a:xfrm>
            <a:off x="4510539" y="2412156"/>
            <a:ext cx="136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 to check in with each other</a:t>
            </a:r>
            <a:endParaRPr lang="en-AU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496E3-90FF-4885-9FE5-702878354689}"/>
              </a:ext>
            </a:extLst>
          </p:cNvPr>
          <p:cNvSpPr txBox="1"/>
          <p:nvPr/>
        </p:nvSpPr>
        <p:spPr>
          <a:xfrm>
            <a:off x="8131278" y="2448806"/>
            <a:ext cx="136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 to check in with each other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9288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0AB0-76F9-4E23-BEC7-F811C89F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Important!!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86B4-0B50-49BD-AA2A-71A449E8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24288" cy="2072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Edit your question, DO NOT MAKE A NEW ONE</a:t>
            </a:r>
          </a:p>
          <a:p>
            <a:pPr lvl="1"/>
            <a:r>
              <a:rPr lang="en-US" dirty="0"/>
              <a:t>I see the edit history and all the comments and replies</a:t>
            </a:r>
          </a:p>
          <a:p>
            <a:r>
              <a:rPr lang="en-US" dirty="0"/>
              <a:t>Unless the first question is a disaster, don’t do multiple edits</a:t>
            </a:r>
          </a:p>
          <a:p>
            <a:pPr lvl="1"/>
            <a:r>
              <a:rPr lang="en-US" dirty="0"/>
              <a:t>This puts stress on your group members</a:t>
            </a:r>
          </a:p>
          <a:p>
            <a:pPr lvl="1"/>
            <a:r>
              <a:rPr lang="en-US" dirty="0"/>
              <a:t>Wait and then edit…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81F86-A636-4FAE-AC73-3B2E55B6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05" y="4421421"/>
            <a:ext cx="2483404" cy="836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FA295-C19B-4F3E-AF9E-AA550DC8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32" y="3776297"/>
            <a:ext cx="2915057" cy="2886478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57CA6F5-C618-4D8B-AEEA-ED5BDD6EE864}"/>
              </a:ext>
            </a:extLst>
          </p:cNvPr>
          <p:cNvSpPr/>
          <p:nvPr/>
        </p:nvSpPr>
        <p:spPr>
          <a:xfrm>
            <a:off x="3170458" y="4193566"/>
            <a:ext cx="1381540" cy="12920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B4045FB-EA04-4891-8D10-C5BE2D2ABBA8}"/>
              </a:ext>
            </a:extLst>
          </p:cNvPr>
          <p:cNvSpPr/>
          <p:nvPr/>
        </p:nvSpPr>
        <p:spPr>
          <a:xfrm>
            <a:off x="6081090" y="5665856"/>
            <a:ext cx="1381540" cy="12920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32C2EBAB-6B35-404D-8316-ACA6CB564FDA}"/>
              </a:ext>
            </a:extLst>
          </p:cNvPr>
          <p:cNvSpPr/>
          <p:nvPr/>
        </p:nvSpPr>
        <p:spPr>
          <a:xfrm>
            <a:off x="8450633" y="4001294"/>
            <a:ext cx="1082180" cy="1065402"/>
          </a:xfrm>
          <a:prstGeom prst="hear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4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41C4-7014-46A4-8848-E14A8203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E084-A36E-4045-9FA0-B60D12BE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Allocated to groups</a:t>
            </a:r>
            <a:r>
              <a:rPr lang="en-AU" dirty="0"/>
              <a:t> of ~6 students</a:t>
            </a:r>
          </a:p>
          <a:p>
            <a:pPr lvl="1"/>
            <a:r>
              <a:rPr lang="en-AU" dirty="0"/>
              <a:t>Each group is given a topic – list on Canvas</a:t>
            </a:r>
            <a:endParaRPr lang="en-US" dirty="0"/>
          </a:p>
          <a:p>
            <a:r>
              <a:rPr lang="en-US" dirty="0"/>
              <a:t>Before Cycle 3 (fortnight from now) </a:t>
            </a:r>
            <a:r>
              <a:rPr lang="en-US" i="1" dirty="0"/>
              <a:t>each student </a:t>
            </a:r>
            <a:r>
              <a:rPr lang="en-US" dirty="0"/>
              <a:t>makes an MCQ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Immediately</a:t>
            </a:r>
            <a:r>
              <a:rPr lang="en-US" dirty="0"/>
              <a:t>: Discussion with Peers – gaining intel, confessing, explaining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By Day 6: </a:t>
            </a:r>
            <a:r>
              <a:rPr lang="en-US" dirty="0"/>
              <a:t>Submit Draft MCQ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By Day 12: </a:t>
            </a:r>
            <a:r>
              <a:rPr lang="en-US" dirty="0"/>
              <a:t>Complete commenting – feedback and suggestion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By a fortnight from now: </a:t>
            </a:r>
            <a:r>
              <a:rPr lang="en-US" dirty="0"/>
              <a:t>Final MCQ revised</a:t>
            </a:r>
          </a:p>
          <a:p>
            <a:r>
              <a:rPr lang="en-US" dirty="0"/>
              <a:t>Another low stakes mark….</a:t>
            </a:r>
          </a:p>
          <a:p>
            <a:pPr lvl="1"/>
            <a:r>
              <a:rPr lang="en-US" dirty="0"/>
              <a:t>Just training for later…</a:t>
            </a:r>
          </a:p>
          <a:p>
            <a:pPr lvl="1"/>
            <a:r>
              <a:rPr lang="en-US" dirty="0"/>
              <a:t>How to get intel, going through the creation and revision process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157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BD5D-B096-4B9A-8C83-DB13806C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AF13-E904-4DF0-8D23-621D789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your group members – 1 hour?</a:t>
            </a:r>
          </a:p>
          <a:p>
            <a:r>
              <a:rPr lang="en-US" dirty="0"/>
              <a:t>Make ONE question – 1 hour?</a:t>
            </a:r>
          </a:p>
          <a:p>
            <a:r>
              <a:rPr lang="en-US" dirty="0"/>
              <a:t>Give FIVE comments – 30 min?</a:t>
            </a:r>
          </a:p>
          <a:p>
            <a:r>
              <a:rPr lang="en-US" dirty="0"/>
              <a:t>Revise your question – 30 min?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891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0394-09B7-438C-87BD-2CA7DF20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Allocations and Intel Gathering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62E9-1F4F-4F42-9DB3-7944AA8B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Groups provided with each others’ emails</a:t>
            </a:r>
          </a:p>
          <a:p>
            <a:r>
              <a:rPr lang="en-US" dirty="0"/>
              <a:t>Up to you if, and how, you get together to exchange ideas</a:t>
            </a:r>
          </a:p>
          <a:p>
            <a:r>
              <a:rPr lang="en-US" dirty="0"/>
              <a:t>In an in-person tutorial I’d get the table to </a:t>
            </a:r>
          </a:p>
          <a:p>
            <a:pPr lvl="1"/>
            <a:r>
              <a:rPr lang="en-US" dirty="0"/>
              <a:t>Draw pictures, explain ideas to each other, ask questions</a:t>
            </a:r>
          </a:p>
          <a:p>
            <a:pPr lvl="2"/>
            <a:r>
              <a:rPr lang="en-US" dirty="0"/>
              <a:t>See Alison explaining viruses as an example!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Instinctive is BEST… don’t look at the textbook/slides</a:t>
            </a:r>
          </a:p>
          <a:p>
            <a:pPr lvl="1"/>
            <a:r>
              <a:rPr lang="en-US" dirty="0"/>
              <a:t>All of this gives brilliant intel</a:t>
            </a:r>
          </a:p>
          <a:p>
            <a:r>
              <a:rPr lang="en-US" dirty="0"/>
              <a:t>Substitutes</a:t>
            </a:r>
          </a:p>
          <a:p>
            <a:pPr lvl="1"/>
            <a:r>
              <a:rPr lang="en-US" dirty="0"/>
              <a:t>You’ll have your </a:t>
            </a:r>
            <a:r>
              <a:rPr lang="en-US" dirty="0" err="1"/>
              <a:t>favourites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Padlet, Zoom chat, email, </a:t>
            </a:r>
            <a:r>
              <a:rPr lang="en-US" dirty="0" err="1"/>
              <a:t>etc</a:t>
            </a:r>
            <a:r>
              <a:rPr lang="en-US" dirty="0"/>
              <a:t>, anything that involves Show &amp; Tell</a:t>
            </a:r>
          </a:p>
          <a:p>
            <a:r>
              <a:rPr lang="en-US" dirty="0"/>
              <a:t>Assemble a list of insights/misconceptions and divvy them 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89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868-781E-E547-8C79-217B5A7B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#1: Confessions and Insights!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2288-6576-8147-B0A1-F33F494E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has been allocated a specific topic</a:t>
            </a:r>
          </a:p>
          <a:p>
            <a:pPr lvl="1"/>
            <a:r>
              <a:rPr lang="en-US" dirty="0"/>
              <a:t>Contribute your thoughts on this topic</a:t>
            </a:r>
          </a:p>
          <a:p>
            <a:r>
              <a:rPr lang="en-US" dirty="0"/>
              <a:t>Be INSTINCITIVE</a:t>
            </a:r>
          </a:p>
          <a:p>
            <a:r>
              <a:rPr lang="en-US" dirty="0"/>
              <a:t>Being </a:t>
            </a:r>
            <a:r>
              <a:rPr lang="en-US" b="1" dirty="0"/>
              <a:t>incorrect</a:t>
            </a:r>
            <a:r>
              <a:rPr lang="en-US" dirty="0"/>
              <a:t> is as good as being </a:t>
            </a:r>
            <a:r>
              <a:rPr lang="en-US" b="1" dirty="0"/>
              <a:t>insightful</a:t>
            </a:r>
          </a:p>
          <a:p>
            <a:pPr lvl="1"/>
            <a:r>
              <a:rPr lang="en-US" dirty="0"/>
              <a:t>And both are better than just being correct</a:t>
            </a:r>
          </a:p>
          <a:p>
            <a:r>
              <a:rPr lang="en-US" dirty="0">
                <a:solidFill>
                  <a:srgbClr val="7030A0"/>
                </a:solidFill>
              </a:rPr>
              <a:t>Don’t look at the textbook or lecture slides</a:t>
            </a:r>
          </a:p>
          <a:p>
            <a:r>
              <a:rPr lang="en-US" dirty="0"/>
              <a:t>Explore any aspect, even tangential</a:t>
            </a:r>
          </a:p>
          <a:p>
            <a:pPr lvl="1"/>
            <a:r>
              <a:rPr lang="en-US" dirty="0"/>
              <a:t>If the very basics confuse, someone could go down that path</a:t>
            </a:r>
          </a:p>
        </p:txBody>
      </p:sp>
    </p:spTree>
    <p:extLst>
      <p:ext uri="{BB962C8B-B14F-4D97-AF65-F5344CB8AC3E}">
        <p14:creationId xmlns:p14="http://schemas.microsoft.com/office/powerpoint/2010/main" val="11582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A456-B3E1-FB41-8F1F-E4ECCB43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#1: Gaining Intel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CF84-892D-9440-880D-293D8D4E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as many statements about this as you can think of</a:t>
            </a:r>
          </a:p>
          <a:p>
            <a:pPr lvl="1"/>
            <a:r>
              <a:rPr lang="en-US" dirty="0"/>
              <a:t>Does not matter if they are right/wrong</a:t>
            </a:r>
          </a:p>
          <a:p>
            <a:pPr lvl="1"/>
            <a:r>
              <a:rPr lang="en-US" dirty="0"/>
              <a:t>Instinctive is best</a:t>
            </a:r>
          </a:p>
          <a:p>
            <a:r>
              <a:rPr lang="en-US" dirty="0"/>
              <a:t>Listen to someone explaining the topic</a:t>
            </a:r>
          </a:p>
          <a:p>
            <a:pPr lvl="1"/>
            <a:r>
              <a:rPr lang="en-US" dirty="0"/>
              <a:t>Or describing a diagram</a:t>
            </a:r>
          </a:p>
          <a:p>
            <a:r>
              <a:rPr lang="en-US" dirty="0"/>
              <a:t>Try out T/F statements on your peers</a:t>
            </a:r>
          </a:p>
          <a:p>
            <a:pPr lvl="1"/>
            <a:r>
              <a:rPr lang="en-US" dirty="0"/>
              <a:t>Listen to them going through the reasoning process</a:t>
            </a:r>
          </a:p>
          <a:p>
            <a:pPr lvl="1"/>
            <a:r>
              <a:rPr lang="en-US" dirty="0"/>
              <a:t>This is surprisingly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8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74AD-E8D6-45B9-810A-5FEA8367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#2: Draft your MCQ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1A04-0050-4CC9-9243-2E546357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share the intel across your group</a:t>
            </a:r>
          </a:p>
          <a:p>
            <a:r>
              <a:rPr lang="en-US" dirty="0"/>
              <a:t>Good idea to store the intel in your </a:t>
            </a:r>
            <a:r>
              <a:rPr lang="en-US" dirty="0" err="1"/>
              <a:t>eNotebook</a:t>
            </a:r>
            <a:endParaRPr lang="en-US" dirty="0"/>
          </a:p>
          <a:p>
            <a:pPr lvl="1"/>
            <a:r>
              <a:rPr lang="en-US" dirty="0"/>
              <a:t>Make a new folder/page somewhere</a:t>
            </a:r>
          </a:p>
          <a:p>
            <a:pPr lvl="1"/>
            <a:r>
              <a:rPr lang="en-US" dirty="0"/>
              <a:t>Even just a link to a Padlet,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Remember the </a:t>
            </a:r>
            <a:r>
              <a:rPr lang="en-US" dirty="0" err="1"/>
              <a:t>eNotebook</a:t>
            </a:r>
            <a:r>
              <a:rPr lang="en-US" dirty="0"/>
              <a:t> is YOUR legacy</a:t>
            </a:r>
            <a:endParaRPr lang="en-AU" dirty="0"/>
          </a:p>
          <a:p>
            <a:r>
              <a:rPr lang="en-US" dirty="0"/>
              <a:t>Decide what direction each person could take</a:t>
            </a:r>
          </a:p>
        </p:txBody>
      </p:sp>
    </p:spTree>
    <p:extLst>
      <p:ext uri="{BB962C8B-B14F-4D97-AF65-F5344CB8AC3E}">
        <p14:creationId xmlns:p14="http://schemas.microsoft.com/office/powerpoint/2010/main" val="372277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1E8F-8E5A-4E4C-8A63-6D2D2C7B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Topic: Thinking Creatively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6156-E329-A841-A46B-919A5B6A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were the stumbling blocks in peoples’ explanations?</a:t>
            </a:r>
          </a:p>
          <a:p>
            <a:pPr lvl="1"/>
            <a:r>
              <a:rPr lang="en-US" dirty="0"/>
              <a:t>What insights got you through? Light-bulb moments?</a:t>
            </a:r>
          </a:p>
          <a:p>
            <a:pPr lvl="1"/>
            <a:r>
              <a:rPr lang="en-US" dirty="0"/>
              <a:t>How much worse could it have got?</a:t>
            </a:r>
          </a:p>
          <a:p>
            <a:r>
              <a:rPr lang="en-US" dirty="0"/>
              <a:t>Does anything strike you as strange or noteworthy?</a:t>
            </a:r>
          </a:p>
          <a:p>
            <a:pPr lvl="1"/>
            <a:r>
              <a:rPr lang="en-US" dirty="0"/>
              <a:t>What didn’t you understand about this?</a:t>
            </a:r>
          </a:p>
          <a:p>
            <a:pPr lvl="1"/>
            <a:r>
              <a:rPr lang="en-US" dirty="0"/>
              <a:t>What don’t your peers understand about this?</a:t>
            </a:r>
          </a:p>
          <a:p>
            <a:endParaRPr lang="en-US" dirty="0"/>
          </a:p>
          <a:p>
            <a:r>
              <a:rPr lang="en-US" dirty="0"/>
              <a:t>What would happen if a step was inhibited/activated</a:t>
            </a:r>
          </a:p>
          <a:p>
            <a:r>
              <a:rPr lang="en-US" dirty="0"/>
              <a:t>What would happen if a component was in excess/short supply?</a:t>
            </a:r>
          </a:p>
          <a:p>
            <a:r>
              <a:rPr lang="en-US" dirty="0"/>
              <a:t>Can you think of an analogy for this?</a:t>
            </a:r>
          </a:p>
          <a:p>
            <a:r>
              <a:rPr lang="en-US" dirty="0"/>
              <a:t>Can you build a scenario or context around this?</a:t>
            </a:r>
          </a:p>
        </p:txBody>
      </p:sp>
    </p:spTree>
    <p:extLst>
      <p:ext uri="{BB962C8B-B14F-4D97-AF65-F5344CB8AC3E}">
        <p14:creationId xmlns:p14="http://schemas.microsoft.com/office/powerpoint/2010/main" val="167767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262-CC9E-4AFA-83CD-224595E2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766F-0612-4008-A343-3EFB9EAE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analysis of the seven presented in Cycle 1 Tutorial was great</a:t>
            </a:r>
          </a:p>
          <a:p>
            <a:r>
              <a:rPr lang="en-US" dirty="0"/>
              <a:t>You already have a keen sense for what makes a good/bad MCQ</a:t>
            </a:r>
          </a:p>
          <a:p>
            <a:r>
              <a:rPr lang="en-US" dirty="0"/>
              <a:t>But now I’ll tell you my preferences…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13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2FED-0C22-4520-A3ED-53156854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D409-E402-4C06-BB69-9B8A6674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ones you spotted in Cycle 1</a:t>
            </a:r>
          </a:p>
          <a:p>
            <a:pPr lvl="1"/>
            <a:r>
              <a:rPr lang="en-US" dirty="0"/>
              <a:t>Too many negatives</a:t>
            </a:r>
            <a:endParaRPr lang="en-AU" dirty="0"/>
          </a:p>
          <a:p>
            <a:r>
              <a:rPr lang="en-US" dirty="0"/>
              <a:t>Explaining too much in the stem – too much background.</a:t>
            </a:r>
          </a:p>
          <a:p>
            <a:pPr lvl="1"/>
            <a:r>
              <a:rPr lang="en-US" dirty="0"/>
              <a:t>Get to the point ASAP</a:t>
            </a:r>
          </a:p>
          <a:p>
            <a:r>
              <a:rPr lang="en-US" dirty="0"/>
              <a:t>Options with multiple concepts</a:t>
            </a:r>
          </a:p>
        </p:txBody>
      </p:sp>
    </p:spTree>
    <p:extLst>
      <p:ext uri="{BB962C8B-B14F-4D97-AF65-F5344CB8AC3E}">
        <p14:creationId xmlns:p14="http://schemas.microsoft.com/office/powerpoint/2010/main" val="3561968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74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1628</Words>
  <Application>Microsoft Office PowerPoint</Application>
  <PresentationFormat>Widescreen</PresentationFormat>
  <Paragraphs>228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PeerWise Cycle 2</vt:lpstr>
      <vt:lpstr>Overview</vt:lpstr>
      <vt:lpstr>Group Allocations and Intel Gathering</vt:lpstr>
      <vt:lpstr>Activity #1: Confessions and Insights!</vt:lpstr>
      <vt:lpstr>Activity #1: Gaining Intel</vt:lpstr>
      <vt:lpstr>Activity #2: Draft your MCQ</vt:lpstr>
      <vt:lpstr>Exploring the Topic: Thinking Creatively </vt:lpstr>
      <vt:lpstr>MCQ Style</vt:lpstr>
      <vt:lpstr>Common Errors</vt:lpstr>
      <vt:lpstr>One Concept in Stem and Each Option</vt:lpstr>
      <vt:lpstr>Not a fan of the combination lock</vt:lpstr>
      <vt:lpstr>PowerPoint Presentation</vt:lpstr>
      <vt:lpstr>PowerPoint Presentation</vt:lpstr>
      <vt:lpstr>PowerPoint Presentation</vt:lpstr>
      <vt:lpstr>Simple Extrapolation</vt:lpstr>
      <vt:lpstr>ACTIVITY #3: Add MCQ to PeerWise</vt:lpstr>
      <vt:lpstr>ACTIVITY #4: Give your Peers’ Feedback</vt:lpstr>
      <vt:lpstr>PowerPoint Presentation</vt:lpstr>
      <vt:lpstr>Important!!</vt:lpstr>
      <vt:lpstr>Workload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Denyer</dc:creator>
  <cp:lastModifiedBy>Gareth Denyer</cp:lastModifiedBy>
  <cp:revision>34</cp:revision>
  <dcterms:created xsi:type="dcterms:W3CDTF">2020-03-12T21:11:17Z</dcterms:created>
  <dcterms:modified xsi:type="dcterms:W3CDTF">2020-03-30T02:59:43Z</dcterms:modified>
</cp:coreProperties>
</file>