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3788-F827-4EEE-8EB0-133D991EE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E1471-5375-44F3-BE09-98E8B80EC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E581-0F20-4343-8CE0-54D0FA37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D99D-6F48-4C40-A671-45F41410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BC20-E8F3-4CCA-9167-A1F3259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19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B37A-A021-437A-A052-6C157217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D4773-B22B-4C46-BCAC-9B4AD118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821-0F2A-4F4B-A28F-7BF60A45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78DF-2094-4BDA-9778-F293C4C2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8E27-6EAB-4D90-B006-133B5964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1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8BC18-7D1A-4237-A6D8-D57FDA760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48AFA-BBEA-4314-B354-0B8131FF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2C32-2FC9-45A9-AB2C-2BF1149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7BE1-1005-41AD-AF6D-F5D803C6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9778-730B-44C8-8B6F-B9E097E9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18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704F-3C51-4C68-AB6D-B95B9ED5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40C7-9BE4-4074-9583-F99652E6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64B48-6475-44FB-84EB-9BBDCB91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2C107-63D4-40E0-806F-DE51473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DEFB-2F13-4861-ACFC-B7DA31F2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B39-643C-415C-B5BB-F2D8F0F9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3476-8399-463E-8E7A-CEBF7C60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E846-204A-4585-8961-E110FA38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28E5-D08B-4A4B-B25C-912E2AAF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5C3C-44D4-497B-8139-E831C80A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3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BAB3-1A9C-49D5-B029-68BD8F4E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79AB-45A7-4A13-83FD-4E8D6150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9D09B-0FB9-47B7-A196-804B9BE7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719F-4F97-478A-ADC5-2C19E94D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4EE94-48E0-4475-A38D-53DDEEA7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4DE3-D827-4744-A1EA-89AED3E7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07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0947-874B-4B73-B90A-48E858D3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F82F-607C-4DFE-A260-94B02EDF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6440-1F94-4AB1-92F8-6910F8C1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C3C4C-35E1-4A73-9B74-635EDB40F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67340-1711-4802-9F31-9758C195C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BFD0F-D847-42F1-A55C-5056827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76118-779A-4293-9F08-36B3F743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40B4C-2DAD-404C-82A6-A974B58B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16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31CA-2A06-4DA2-B904-4E44C788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34085-FF5F-4718-9C4F-265FB1E7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4E563-CC9C-4408-BD53-0DB0920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9B787-CD94-4EAE-A3E1-444E8585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80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8C2BC-0A66-45FE-B872-88BEA9EB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A0DD8-BE12-48B0-B852-524D8FA6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19D6-3E56-4F5D-BE65-44491A77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2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196-CC21-43E8-A6BF-4BBBC5A7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5BA2-DB52-4BA9-957B-79C65FED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D7521-0946-4BF7-8272-A88384F7A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1C323-5DFE-4999-86CA-CB033FBC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31238-5EF5-4DCB-81BB-E4B088CC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23E32-D085-486D-950B-E347946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7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968F-4E2A-41F1-9200-07192FC8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CC462-2DD8-446C-B340-2DF22D9F6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78F4D-EE4E-496F-B64D-783F77DB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4DB9-806A-4056-9E81-7E0CC654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5567-377B-4F19-9DB3-E719B287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4259-0E70-4698-9ECD-793C443E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18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77161-9F60-403F-8653-B40221C5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F117D-D4CE-46B1-9B84-26562654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C8C2-1606-47F6-9660-63440B9A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7DA8-345C-475D-9138-7CABCAF144E9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68D5-8AF1-488E-96AA-BB54CD3E4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7697-42A8-433F-B827-D8D28A61D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EAEB-F790-4E14-A5D7-37446D42C9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FD92-8B94-4A98-950E-9C4CD0FAF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PeerWise Cycle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6250F-5558-4159-AC9B-28C44738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14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A5F3-D1EF-4729-8C1C-D1EEE30B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Quintiles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17F5-E97B-4161-BF75-2F8C33E5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351338"/>
          </a:xfrm>
        </p:spPr>
        <p:txBody>
          <a:bodyPr/>
          <a:lstStyle/>
          <a:p>
            <a:r>
              <a:rPr lang="en-US" dirty="0"/>
              <a:t>Students answering 40+ questions were sorted according to % correctness</a:t>
            </a:r>
            <a:endParaRPr lang="en-AU" dirty="0"/>
          </a:p>
          <a:p>
            <a:r>
              <a:rPr lang="en-AU" dirty="0"/>
              <a:t>And some other factors taken into some consideration</a:t>
            </a:r>
          </a:p>
          <a:p>
            <a:pPr lvl="1"/>
            <a:r>
              <a:rPr lang="en-AU" dirty="0"/>
              <a:t>Number of questions done</a:t>
            </a:r>
          </a:p>
          <a:p>
            <a:pPr lvl="1"/>
            <a:r>
              <a:rPr lang="en-AU" dirty="0"/>
              <a:t>Difficulty spread attempted</a:t>
            </a:r>
          </a:p>
          <a:p>
            <a:pPr lvl="1"/>
            <a:r>
              <a:rPr lang="en-AU" dirty="0"/>
              <a:t>Time spent</a:t>
            </a:r>
          </a:p>
          <a:p>
            <a:pPr lvl="1"/>
            <a:r>
              <a:rPr lang="en-AU" dirty="0"/>
              <a:t>Number of ‘quicks’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765D-9559-48D4-9595-E808FA2E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822" y="1027906"/>
            <a:ext cx="3410426" cy="2210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BF535-95C8-4BF1-9429-789DC4B8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21" y="3343063"/>
            <a:ext cx="3458058" cy="220058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E0935C3-CA5D-4C32-98E2-9CC49DC83DB1}"/>
              </a:ext>
            </a:extLst>
          </p:cNvPr>
          <p:cNvSpPr/>
          <p:nvPr/>
        </p:nvSpPr>
        <p:spPr>
          <a:xfrm>
            <a:off x="7354957" y="3120887"/>
            <a:ext cx="4015408" cy="457200"/>
          </a:xfrm>
          <a:custGeom>
            <a:avLst/>
            <a:gdLst>
              <a:gd name="connsiteX0" fmla="*/ 218660 w 4015408"/>
              <a:gd name="connsiteY0" fmla="*/ 0 h 457200"/>
              <a:gd name="connsiteX1" fmla="*/ 1749286 w 4015408"/>
              <a:gd name="connsiteY1" fmla="*/ 129209 h 457200"/>
              <a:gd name="connsiteX2" fmla="*/ 3170582 w 4015408"/>
              <a:gd name="connsiteY2" fmla="*/ 29817 h 457200"/>
              <a:gd name="connsiteX3" fmla="*/ 4015408 w 4015408"/>
              <a:gd name="connsiteY3" fmla="*/ 139148 h 457200"/>
              <a:gd name="connsiteX4" fmla="*/ 3160643 w 4015408"/>
              <a:gd name="connsiteY4" fmla="*/ 417443 h 457200"/>
              <a:gd name="connsiteX5" fmla="*/ 2454965 w 4015408"/>
              <a:gd name="connsiteY5" fmla="*/ 288235 h 457200"/>
              <a:gd name="connsiteX6" fmla="*/ 1759226 w 4015408"/>
              <a:gd name="connsiteY6" fmla="*/ 457200 h 457200"/>
              <a:gd name="connsiteX7" fmla="*/ 1023730 w 4015408"/>
              <a:gd name="connsiteY7" fmla="*/ 258417 h 457200"/>
              <a:gd name="connsiteX8" fmla="*/ 308113 w 4015408"/>
              <a:gd name="connsiteY8" fmla="*/ 447261 h 457200"/>
              <a:gd name="connsiteX9" fmla="*/ 0 w 4015408"/>
              <a:gd name="connsiteY9" fmla="*/ 159026 h 457200"/>
              <a:gd name="connsiteX10" fmla="*/ 218660 w 4015408"/>
              <a:gd name="connsiteY10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5408" h="457200">
                <a:moveTo>
                  <a:pt x="218660" y="0"/>
                </a:moveTo>
                <a:lnTo>
                  <a:pt x="1749286" y="129209"/>
                </a:lnTo>
                <a:lnTo>
                  <a:pt x="3170582" y="29817"/>
                </a:lnTo>
                <a:lnTo>
                  <a:pt x="4015408" y="139148"/>
                </a:lnTo>
                <a:lnTo>
                  <a:pt x="3160643" y="417443"/>
                </a:lnTo>
                <a:lnTo>
                  <a:pt x="2454965" y="288235"/>
                </a:lnTo>
                <a:lnTo>
                  <a:pt x="1759226" y="457200"/>
                </a:lnTo>
                <a:lnTo>
                  <a:pt x="1023730" y="258417"/>
                </a:lnTo>
                <a:lnTo>
                  <a:pt x="308113" y="447261"/>
                </a:lnTo>
                <a:lnTo>
                  <a:pt x="0" y="159026"/>
                </a:lnTo>
                <a:lnTo>
                  <a:pt x="21866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C3642-F60A-42E0-8078-3573C70C661F}"/>
              </a:ext>
            </a:extLst>
          </p:cNvPr>
          <p:cNvSpPr/>
          <p:nvPr/>
        </p:nvSpPr>
        <p:spPr>
          <a:xfrm>
            <a:off x="8308350" y="2132960"/>
            <a:ext cx="20664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AU" dirty="0"/>
              <a:t>Top 20% - Quintile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59B5B-A74D-4E77-99C7-BA53D326CF18}"/>
              </a:ext>
            </a:extLst>
          </p:cNvPr>
          <p:cNvSpPr/>
          <p:nvPr/>
        </p:nvSpPr>
        <p:spPr>
          <a:xfrm>
            <a:off x="8212277" y="4191534"/>
            <a:ext cx="24324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AU" dirty="0"/>
              <a:t>Bottom 20% - Quintile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4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B8947-E7A4-4B8D-A6C9-BC28F41C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21" y="1582868"/>
            <a:ext cx="6030167" cy="40867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4F062D-56FD-4011-93FF-2A2D75033B15}"/>
              </a:ext>
            </a:extLst>
          </p:cNvPr>
          <p:cNvSpPr/>
          <p:nvPr/>
        </p:nvSpPr>
        <p:spPr>
          <a:xfrm>
            <a:off x="1464243" y="580507"/>
            <a:ext cx="453374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AU" dirty="0"/>
              <a:t>Part of the question stem and options</a:t>
            </a:r>
          </a:p>
          <a:p>
            <a:r>
              <a:rPr lang="en-AU" dirty="0"/>
              <a:t>Just enough shown to recognise your question</a:t>
            </a:r>
          </a:p>
          <a:p>
            <a:r>
              <a:rPr lang="en-AU" dirty="0"/>
              <a:t>Horrid HTML not removed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33A43-DF4F-4D2C-8362-59A2523CB981}"/>
              </a:ext>
            </a:extLst>
          </p:cNvPr>
          <p:cNvSpPr/>
          <p:nvPr/>
        </p:nvSpPr>
        <p:spPr>
          <a:xfrm>
            <a:off x="3636746" y="1740931"/>
            <a:ext cx="6161406" cy="167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CFB846-005D-4B6A-A623-7419FC042F01}"/>
              </a:ext>
            </a:extLst>
          </p:cNvPr>
          <p:cNvCxnSpPr>
            <a:cxnSpLocks/>
          </p:cNvCxnSpPr>
          <p:nvPr/>
        </p:nvCxnSpPr>
        <p:spPr>
          <a:xfrm flipH="1" flipV="1">
            <a:off x="5997985" y="1505717"/>
            <a:ext cx="645896" cy="235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D30EFC-347F-4210-89A1-CFB7A2208C6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67027" y="3600836"/>
            <a:ext cx="758390" cy="23265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6FD4E-C998-4DE8-87E2-0EBF306255DD}"/>
              </a:ext>
            </a:extLst>
          </p:cNvPr>
          <p:cNvSpPr/>
          <p:nvPr/>
        </p:nvSpPr>
        <p:spPr>
          <a:xfrm>
            <a:off x="876666" y="3628147"/>
            <a:ext cx="1990359" cy="6463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The answer as set by the AUTHOR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70295F-ECB5-4DFF-B17C-C9DA721459FB}"/>
              </a:ext>
            </a:extLst>
          </p:cNvPr>
          <p:cNvSpPr/>
          <p:nvPr/>
        </p:nvSpPr>
        <p:spPr>
          <a:xfrm>
            <a:off x="707188" y="5479252"/>
            <a:ext cx="2329313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The number of people choosing each option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2BF88-C0F5-444E-AD8A-965F36238B12}"/>
              </a:ext>
            </a:extLst>
          </p:cNvPr>
          <p:cNvSpPr/>
          <p:nvPr/>
        </p:nvSpPr>
        <p:spPr>
          <a:xfrm>
            <a:off x="5524370" y="5827726"/>
            <a:ext cx="2712117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The number of people in the two extreme quintiles choosing each option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99B9F9-E868-4AD3-9D56-DD9CB06269DF}"/>
              </a:ext>
            </a:extLst>
          </p:cNvPr>
          <p:cNvSpPr/>
          <p:nvPr/>
        </p:nvSpPr>
        <p:spPr>
          <a:xfrm>
            <a:off x="9404425" y="3685297"/>
            <a:ext cx="2369217" cy="646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The </a:t>
            </a:r>
            <a:r>
              <a:rPr lang="en-AU" i="1" dirty="0"/>
              <a:t>objective</a:t>
            </a:r>
            <a:r>
              <a:rPr lang="en-AU" dirty="0"/>
              <a:t> measure of ‘difficulty’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A489B-63B9-457F-8A0C-BF0AEF27C535}"/>
              </a:ext>
            </a:extLst>
          </p:cNvPr>
          <p:cNvSpPr/>
          <p:nvPr/>
        </p:nvSpPr>
        <p:spPr>
          <a:xfrm>
            <a:off x="9354022" y="4832921"/>
            <a:ext cx="2369217" cy="646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i="1" dirty="0"/>
              <a:t>Subjective</a:t>
            </a:r>
            <a:r>
              <a:rPr lang="en-AU" dirty="0"/>
              <a:t> student ratings and their scales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17E4B2-4D1C-47DF-90D4-2404A8E4EAF0}"/>
              </a:ext>
            </a:extLst>
          </p:cNvPr>
          <p:cNvSpPr/>
          <p:nvPr/>
        </p:nvSpPr>
        <p:spPr>
          <a:xfrm>
            <a:off x="3625417" y="3448822"/>
            <a:ext cx="851333" cy="30402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58E37B-6B1D-4E2D-A5CB-2D5BDCCFDDF0}"/>
              </a:ext>
            </a:extLst>
          </p:cNvPr>
          <p:cNvSpPr/>
          <p:nvPr/>
        </p:nvSpPr>
        <p:spPr>
          <a:xfrm>
            <a:off x="4696980" y="3533283"/>
            <a:ext cx="684646" cy="21363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AAEDE2-9504-4AE7-80F9-6EB28C6ACE42}"/>
              </a:ext>
            </a:extLst>
          </p:cNvPr>
          <p:cNvSpPr/>
          <p:nvPr/>
        </p:nvSpPr>
        <p:spPr>
          <a:xfrm>
            <a:off x="5435978" y="3533283"/>
            <a:ext cx="1453845" cy="21363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7CBCB6-FE00-4A96-865A-721C5D317280}"/>
              </a:ext>
            </a:extLst>
          </p:cNvPr>
          <p:cNvCxnSpPr>
            <a:cxnSpLocks/>
          </p:cNvCxnSpPr>
          <p:nvPr/>
        </p:nvCxnSpPr>
        <p:spPr>
          <a:xfrm flipH="1">
            <a:off x="3066294" y="5066354"/>
            <a:ext cx="1630686" cy="64635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A5E2BE-2246-4308-B6B9-C0633773F807}"/>
              </a:ext>
            </a:extLst>
          </p:cNvPr>
          <p:cNvCxnSpPr>
            <a:cxnSpLocks/>
          </p:cNvCxnSpPr>
          <p:nvPr/>
        </p:nvCxnSpPr>
        <p:spPr>
          <a:xfrm>
            <a:off x="5955322" y="5701926"/>
            <a:ext cx="688559" cy="125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B2A7-04F5-4977-92EC-54B46653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0D8-008F-4859-9FF4-C10780C4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action necessary</a:t>
            </a:r>
          </a:p>
          <a:p>
            <a:r>
              <a:rPr lang="en-US" dirty="0"/>
              <a:t>Marks for your answering computed soon</a:t>
            </a:r>
          </a:p>
          <a:p>
            <a:r>
              <a:rPr lang="en-US" dirty="0"/>
              <a:t>If you want to (NOT compulsory)</a:t>
            </a:r>
          </a:p>
          <a:p>
            <a:pPr lvl="1"/>
            <a:r>
              <a:rPr lang="en-US" dirty="0"/>
              <a:t>Edit your question in Cycle 2</a:t>
            </a:r>
          </a:p>
          <a:p>
            <a:pPr lvl="1"/>
            <a:r>
              <a:rPr lang="en-US" dirty="0"/>
              <a:t>Will open Cycle 2 soon for this</a:t>
            </a:r>
          </a:p>
          <a:p>
            <a:r>
              <a:rPr lang="en-US" dirty="0"/>
              <a:t>Hassle me for more interesting metrics</a:t>
            </a:r>
          </a:p>
          <a:p>
            <a:pPr lvl="1"/>
            <a:r>
              <a:rPr lang="en-US" dirty="0"/>
              <a:t>Students can disagree with the answer – this triggers data</a:t>
            </a:r>
          </a:p>
          <a:p>
            <a:pPr lvl="1"/>
            <a:r>
              <a:rPr lang="en-US" dirty="0"/>
              <a:t>How did the past-paper questions fare vs the student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392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A4CB-A815-BB4E-AC74-07B9A5DD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6418-13C7-564D-97C6-27250D3E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Expected 40 questions done earnestly</a:t>
            </a:r>
          </a:p>
          <a:p>
            <a:r>
              <a:rPr lang="en-US" dirty="0"/>
              <a:t>Main indicators included</a:t>
            </a:r>
          </a:p>
          <a:p>
            <a:pPr lvl="1"/>
            <a:r>
              <a:rPr lang="en-US" dirty="0"/>
              <a:t>Time spent per question</a:t>
            </a:r>
          </a:p>
          <a:p>
            <a:pPr lvl="1"/>
            <a:r>
              <a:rPr lang="en-US" dirty="0"/>
              <a:t>Number of quicks – CONTAMINATION!</a:t>
            </a:r>
          </a:p>
          <a:p>
            <a:r>
              <a:rPr lang="en-US" dirty="0"/>
              <a:t>Other indicators of thoughtfulness (not taken into account unless borderline)</a:t>
            </a:r>
          </a:p>
          <a:p>
            <a:pPr lvl="1"/>
            <a:r>
              <a:rPr lang="en-US" dirty="0"/>
              <a:t>Challenge to answer</a:t>
            </a:r>
          </a:p>
          <a:p>
            <a:pPr lvl="1"/>
            <a:r>
              <a:rPr lang="en-US" dirty="0"/>
              <a:t>Periods of engagement</a:t>
            </a:r>
          </a:p>
          <a:p>
            <a:pPr lvl="1"/>
            <a:r>
              <a:rPr lang="en-US" dirty="0"/>
              <a:t>Correctness of answer</a:t>
            </a:r>
          </a:p>
          <a:p>
            <a:pPr lvl="1"/>
            <a:r>
              <a:rPr lang="en-US" dirty="0"/>
              <a:t>Leaving comments/ratings</a:t>
            </a:r>
          </a:p>
          <a:p>
            <a:pPr lvl="1"/>
            <a:r>
              <a:rPr lang="en-US" dirty="0"/>
              <a:t>Start date</a:t>
            </a:r>
          </a:p>
          <a:p>
            <a:pPr lvl="1"/>
            <a:r>
              <a:rPr lang="en-US" dirty="0"/>
              <a:t>And more…..</a:t>
            </a:r>
          </a:p>
        </p:txBody>
      </p:sp>
    </p:spTree>
    <p:extLst>
      <p:ext uri="{BB962C8B-B14F-4D97-AF65-F5344CB8AC3E}">
        <p14:creationId xmlns:p14="http://schemas.microsoft.com/office/powerpoint/2010/main" val="30447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E3E90A-56C1-8541-A0A1-21FACD4F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15"/>
            <a:ext cx="12192000" cy="6359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0C813D-64B5-41CB-94B3-DFD9A3C40518}"/>
              </a:ext>
            </a:extLst>
          </p:cNvPr>
          <p:cNvSpPr/>
          <p:nvPr/>
        </p:nvSpPr>
        <p:spPr>
          <a:xfrm>
            <a:off x="8320053" y="799489"/>
            <a:ext cx="199035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NOT thoughtful</a:t>
            </a:r>
          </a:p>
        </p:txBody>
      </p:sp>
    </p:spTree>
    <p:extLst>
      <p:ext uri="{BB962C8B-B14F-4D97-AF65-F5344CB8AC3E}">
        <p14:creationId xmlns:p14="http://schemas.microsoft.com/office/powerpoint/2010/main" val="6412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041FD-FEDA-6A46-AC89-D453FAA7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560"/>
            <a:ext cx="12192000" cy="63328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ED6226-6458-4410-87FF-F42C146CA9EC}"/>
              </a:ext>
            </a:extLst>
          </p:cNvPr>
          <p:cNvSpPr/>
          <p:nvPr/>
        </p:nvSpPr>
        <p:spPr>
          <a:xfrm>
            <a:off x="8405511" y="799489"/>
            <a:ext cx="199035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Thoughtful</a:t>
            </a:r>
          </a:p>
        </p:txBody>
      </p:sp>
    </p:spTree>
    <p:extLst>
      <p:ext uri="{BB962C8B-B14F-4D97-AF65-F5344CB8AC3E}">
        <p14:creationId xmlns:p14="http://schemas.microsoft.com/office/powerpoint/2010/main" val="296706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2B9B-2671-468A-AD35-EF4E733F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Criteria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BC049-FB47-4441-8CA5-F9D898FBD4CA}"/>
              </a:ext>
            </a:extLst>
          </p:cNvPr>
          <p:cNvSpPr/>
          <p:nvPr/>
        </p:nvSpPr>
        <p:spPr>
          <a:xfrm>
            <a:off x="5978732" y="2235005"/>
            <a:ext cx="5165211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85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Thoughtfulness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39D62-9E8A-4488-AC68-95A645C781A9}"/>
              </a:ext>
            </a:extLst>
          </p:cNvPr>
          <p:cNvSpPr/>
          <p:nvPr/>
        </p:nvSpPr>
        <p:spPr>
          <a:xfrm>
            <a:off x="5983633" y="3998632"/>
            <a:ext cx="5165211" cy="369332"/>
          </a:xfrm>
          <a:prstGeom prst="rect">
            <a:avLst/>
          </a:prstGeom>
          <a:gradFill flip="none" rotWithShape="1">
            <a:gsLst>
              <a:gs pos="40000">
                <a:schemeClr val="accent2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Contamination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F52F0-7023-4897-B3DB-E039965BD008}"/>
              </a:ext>
            </a:extLst>
          </p:cNvPr>
          <p:cNvSpPr/>
          <p:nvPr/>
        </p:nvSpPr>
        <p:spPr>
          <a:xfrm>
            <a:off x="5979238" y="5762258"/>
            <a:ext cx="5165211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63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Number Done on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C48CA-36AF-4616-AF02-8EDCB6D5EC2C}"/>
              </a:ext>
            </a:extLst>
          </p:cNvPr>
          <p:cNvSpPr/>
          <p:nvPr/>
        </p:nvSpPr>
        <p:spPr>
          <a:xfrm>
            <a:off x="8352491" y="539292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09DAF-C037-4EF6-910F-8C0A754A4A09}"/>
              </a:ext>
            </a:extLst>
          </p:cNvPr>
          <p:cNvSpPr/>
          <p:nvPr/>
        </p:nvSpPr>
        <p:spPr>
          <a:xfrm>
            <a:off x="10935096" y="539292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80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BF0BE-04A9-4DA8-B349-785BF2E081FC}"/>
              </a:ext>
            </a:extLst>
          </p:cNvPr>
          <p:cNvSpPr/>
          <p:nvPr/>
        </p:nvSpPr>
        <p:spPr>
          <a:xfrm>
            <a:off x="9428587" y="35703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E3A2F-CD05-447A-BEE4-A1BB74D52CD6}"/>
              </a:ext>
            </a:extLst>
          </p:cNvPr>
          <p:cNvSpPr/>
          <p:nvPr/>
        </p:nvSpPr>
        <p:spPr>
          <a:xfrm>
            <a:off x="10939491" y="35703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2B3889-1D2B-4125-9C82-D253C04A8240}"/>
              </a:ext>
            </a:extLst>
          </p:cNvPr>
          <p:cNvSpPr/>
          <p:nvPr/>
        </p:nvSpPr>
        <p:spPr>
          <a:xfrm>
            <a:off x="9977740" y="35703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21DA2-70CB-4F2B-B302-B07DC140E7EE}"/>
              </a:ext>
            </a:extLst>
          </p:cNvPr>
          <p:cNvSpPr/>
          <p:nvPr/>
        </p:nvSpPr>
        <p:spPr>
          <a:xfrm>
            <a:off x="10472674" y="35703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DBC60A-F7FE-4970-BBC8-CB033EE7BFAD}"/>
              </a:ext>
            </a:extLst>
          </p:cNvPr>
          <p:cNvSpPr/>
          <p:nvPr/>
        </p:nvSpPr>
        <p:spPr>
          <a:xfrm>
            <a:off x="8356886" y="35703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C7BB8-5715-46C9-9A4F-4B8E96C7D04D}"/>
              </a:ext>
            </a:extLst>
          </p:cNvPr>
          <p:cNvSpPr/>
          <p:nvPr/>
        </p:nvSpPr>
        <p:spPr>
          <a:xfrm>
            <a:off x="5944845" y="357038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E27EA4-411B-4EB6-AE03-E5554F78C1D1}"/>
              </a:ext>
            </a:extLst>
          </p:cNvPr>
          <p:cNvSpPr/>
          <p:nvPr/>
        </p:nvSpPr>
        <p:spPr>
          <a:xfrm>
            <a:off x="8469002" y="1862247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0C9EA-145D-4115-939D-C5C38CB114F5}"/>
              </a:ext>
            </a:extLst>
          </p:cNvPr>
          <p:cNvSpPr/>
          <p:nvPr/>
        </p:nvSpPr>
        <p:spPr>
          <a:xfrm>
            <a:off x="10362447" y="18697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A536F5-DC95-49D2-8148-C145D5CCEB74}"/>
              </a:ext>
            </a:extLst>
          </p:cNvPr>
          <p:cNvSpPr/>
          <p:nvPr/>
        </p:nvSpPr>
        <p:spPr>
          <a:xfrm>
            <a:off x="9487165" y="1862247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0.8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7C0021-8238-4898-BC26-3F71E82374B5}"/>
              </a:ext>
            </a:extLst>
          </p:cNvPr>
          <p:cNvSpPr/>
          <p:nvPr/>
        </p:nvSpPr>
        <p:spPr>
          <a:xfrm>
            <a:off x="7045868" y="1862247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DFCEDD-D94F-463C-BF26-89E18DEF7FB6}"/>
              </a:ext>
            </a:extLst>
          </p:cNvPr>
          <p:cNvSpPr/>
          <p:nvPr/>
        </p:nvSpPr>
        <p:spPr>
          <a:xfrm>
            <a:off x="7224505" y="1511410"/>
            <a:ext cx="328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 per question (min, average)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4A669-C340-46D7-8FEE-A699E1DBCF98}"/>
              </a:ext>
            </a:extLst>
          </p:cNvPr>
          <p:cNvSpPr/>
          <p:nvPr/>
        </p:nvSpPr>
        <p:spPr>
          <a:xfrm>
            <a:off x="7743098" y="3197624"/>
            <a:ext cx="1928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Quicks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ED0C85-93B2-4BA6-9B48-1B8178958A30}"/>
              </a:ext>
            </a:extLst>
          </p:cNvPr>
          <p:cNvSpPr/>
          <p:nvPr/>
        </p:nvSpPr>
        <p:spPr>
          <a:xfrm>
            <a:off x="7771463" y="4980950"/>
            <a:ext cx="2043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Answers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C3CD8-CD18-4888-936F-5261D5A9BF5F}"/>
              </a:ext>
            </a:extLst>
          </p:cNvPr>
          <p:cNvSpPr/>
          <p:nvPr/>
        </p:nvSpPr>
        <p:spPr>
          <a:xfrm>
            <a:off x="861718" y="2920625"/>
            <a:ext cx="3703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Green is full marks</a:t>
            </a:r>
          </a:p>
          <a:p>
            <a:r>
              <a:rPr lang="en-US" dirty="0"/>
              <a:t>Red indicates increasing loss of marks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00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PeerWise Cycle 3</vt:lpstr>
      <vt:lpstr>Determining Quintiles</vt:lpstr>
      <vt:lpstr>PowerPoint Presentation</vt:lpstr>
      <vt:lpstr>What Next?</vt:lpstr>
      <vt:lpstr>Marking</vt:lpstr>
      <vt:lpstr>PowerPoint Presentation</vt:lpstr>
      <vt:lpstr>PowerPoint Presentation</vt:lpstr>
      <vt:lpstr>Marking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Denyer</dc:creator>
  <cp:lastModifiedBy>Gareth Denyer</cp:lastModifiedBy>
  <cp:revision>13</cp:revision>
  <dcterms:created xsi:type="dcterms:W3CDTF">2020-04-22T08:45:55Z</dcterms:created>
  <dcterms:modified xsi:type="dcterms:W3CDTF">2020-05-02T10:14:39Z</dcterms:modified>
</cp:coreProperties>
</file>