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7" r:id="rId4"/>
    <p:sldId id="259" r:id="rId5"/>
    <p:sldId id="273" r:id="rId6"/>
    <p:sldId id="274" r:id="rId7"/>
    <p:sldId id="275" r:id="rId8"/>
    <p:sldId id="265" r:id="rId9"/>
    <p:sldId id="266" r:id="rId10"/>
    <p:sldId id="261" r:id="rId11"/>
    <p:sldId id="268" r:id="rId12"/>
    <p:sldId id="269" r:id="rId13"/>
    <p:sldId id="270" r:id="rId14"/>
    <p:sldId id="272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816F-5BFC-844D-882A-C2610A88B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A16EC-0168-F348-B753-6AFB41F4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7DF4-4531-F445-A084-13D30E7F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8668-953C-4045-B8C8-3E0A0DF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9FBD-9A8F-1140-B3AC-D8F06722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30CC-AB3F-7F4A-A56C-F515047F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9EF0-07F2-3049-8853-405D57AC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88B1-8BC7-664B-86AF-A61A2327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C1B1-C133-E746-9A49-205E5B6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3F0-2457-944D-A056-25CD5024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54B1-ADCD-F14D-8EB7-3F0B57834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83554-4ACD-8549-A1AE-15D9849B7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5525-7FED-D740-BF38-D7D5A36A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17CB-7D4A-6F4B-A822-299A6B23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2F0B-76A4-544A-B97E-6652BAFE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7B53-5921-FE4C-8379-24051F17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3E7C-556D-984F-872A-67BF5EE5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5C16-8E80-0F47-950C-DB68DB04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BF96-8343-7848-8BC4-84742E0E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90AC-6123-554F-B454-99583C1E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74DE-E96C-6340-A5FA-C2220496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5131-264C-4546-810E-CB8D0F953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9BF9-8383-3748-8834-A10004FE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41B8-5B34-914D-B767-ACAD218F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FEAE1-40ED-364F-979A-2E9B90A1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856A-50FD-F749-BACB-67EFD16B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B7E9-9392-A440-A686-751E7588A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34FA-A845-3E48-9F16-5E211CD0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0AC9-CCBB-904F-B5C2-13B5D2B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8245-4E6C-CC49-BA6C-3EA81630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B2425-3D56-7342-9014-817FFB30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780E-1EFC-E84C-A63E-8BBCFAC0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8EAB3-6A7C-0347-8400-D8DCDE12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2ED3D-88F2-4D4B-AB6D-6BB7377D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DB97C-6307-9C46-8489-7B00C603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76041-B81E-1A42-8482-B36F1112B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F64E9-0206-A543-9002-A2BDF19D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6AAA3-3F99-1C46-AAD7-6B17E35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63B3F-DCC6-7448-9C1B-B5B689B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AA6E-C090-7E4E-9018-3C647349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D0A22-B89A-7A43-9F0C-5AABED8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4AF2-D74A-2346-A02B-056B699A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E8807-41E9-FE41-BFE2-1E90DEFA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9517-53CE-4641-9398-92E0BD01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A3B67-5F1C-2D47-9F7D-69386D9D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F00F2-2275-9942-9234-E7F1F57B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E9B5-0AD9-7E4C-BB21-2F840A6E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3E55-2209-E840-8523-7A11FD70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7076B-732C-4540-928E-6AD1A757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761F3-20FF-EC47-8153-09C01D06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3CC89-A0B0-524A-952B-4A3EA473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C71B-802B-2A40-8779-3ED28B16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21E5-EDF8-484A-8630-731B207C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91DD5-9AC3-1641-B80E-0243801E3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A96B9-8FCC-3246-94ED-319FD4CD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246D-96AE-0E4A-B31C-8AAB0F12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E113-CED9-F443-87F9-B4E927D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F594-D934-A14E-9B1F-16075CD8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0B7B4-BDDC-B34C-8E48-AC0510D5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9A8F-946D-6F47-AA22-6E67DF52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331F-A6BA-2B43-91C2-147A67F43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D01E-C4D0-6047-A3D2-B801E0BA261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6841-ED27-B34A-9A0C-55B71101E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9737C-B6C3-164E-AA3D-06E5E108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773-27DD-DD47-A92D-6FC06B20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8240-8C40-F743-8EB9-B89B848C8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PeerWise</a:t>
            </a:r>
            <a:r>
              <a:rPr lang="en-US" dirty="0"/>
              <a:t> Cycle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FBF77-8238-224C-A4C0-98CF4A734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Answering Metrics</a:t>
            </a:r>
          </a:p>
          <a:p>
            <a:r>
              <a:rPr lang="en-US" dirty="0"/>
              <a:t>How does your Question Perform?</a:t>
            </a:r>
          </a:p>
        </p:txBody>
      </p:sp>
    </p:spTree>
    <p:extLst>
      <p:ext uri="{BB962C8B-B14F-4D97-AF65-F5344CB8AC3E}">
        <p14:creationId xmlns:p14="http://schemas.microsoft.com/office/powerpoint/2010/main" val="23492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4A4E-233D-A343-825A-D935C73D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Earnest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BAB4-A981-6E45-A133-5191E179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marks for correctness?</a:t>
            </a:r>
          </a:p>
          <a:p>
            <a:pPr lvl="1"/>
            <a:r>
              <a:rPr lang="en-US" dirty="0"/>
              <a:t>Author is not always ‘right’</a:t>
            </a:r>
          </a:p>
          <a:p>
            <a:pPr lvl="2"/>
            <a:r>
              <a:rPr lang="en-US" dirty="0"/>
              <a:t>I reckon at least 10% of academic-set Qs are wrong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I can make it clear that it is not the Author’s correctness, it is mine</a:t>
            </a:r>
          </a:p>
          <a:p>
            <a:pPr lvl="1"/>
            <a:r>
              <a:rPr lang="en-US" dirty="0"/>
              <a:t>I can check conflicts and ensure no-one is penalized for an ambiguity</a:t>
            </a:r>
          </a:p>
          <a:p>
            <a:pPr lvl="2"/>
            <a:r>
              <a:rPr lang="en-US" dirty="0"/>
              <a:t>So use the ‘doubt’ button if you are sure</a:t>
            </a:r>
          </a:p>
          <a:p>
            <a:r>
              <a:rPr lang="en-US" dirty="0"/>
              <a:t>But not all students at same stage of understanding</a:t>
            </a:r>
          </a:p>
          <a:p>
            <a:pPr lvl="1"/>
            <a:r>
              <a:rPr lang="en-US" dirty="0"/>
              <a:t>Don’t want to penalize honest, wrong answers</a:t>
            </a:r>
          </a:p>
        </p:txBody>
      </p:sp>
    </p:spTree>
    <p:extLst>
      <p:ext uri="{BB962C8B-B14F-4D97-AF65-F5344CB8AC3E}">
        <p14:creationId xmlns:p14="http://schemas.microsoft.com/office/powerpoint/2010/main" val="26022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4A4E-233D-A343-825A-D935C73D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Earnest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BAB4-A981-6E45-A133-5191E179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timing</a:t>
            </a:r>
          </a:p>
          <a:p>
            <a:pPr lvl="1"/>
            <a:r>
              <a:rPr lang="en-US" dirty="0"/>
              <a:t>Need to spend 2 min per question</a:t>
            </a:r>
          </a:p>
          <a:p>
            <a:pPr lvl="2"/>
            <a:r>
              <a:rPr lang="en-US" dirty="0"/>
              <a:t>Unless get it right… in which case OK to do it fast</a:t>
            </a:r>
          </a:p>
          <a:p>
            <a:r>
              <a:rPr lang="en-US" dirty="0"/>
              <a:t>Ensure that people don’t just pick easy ones</a:t>
            </a:r>
          </a:p>
          <a:p>
            <a:pPr lvl="1"/>
            <a:r>
              <a:rPr lang="en-US" dirty="0"/>
              <a:t>Should be irrelevant as not judged on score</a:t>
            </a:r>
          </a:p>
          <a:p>
            <a:pPr lvl="2"/>
            <a:r>
              <a:rPr lang="en-US" dirty="0"/>
              <a:t>BUT that may not be convincing enough</a:t>
            </a:r>
          </a:p>
          <a:p>
            <a:pPr lvl="1"/>
            <a:r>
              <a:rPr lang="en-US" dirty="0"/>
              <a:t>So, final collection must have a blend</a:t>
            </a:r>
          </a:p>
          <a:p>
            <a:pPr lvl="2"/>
            <a:r>
              <a:rPr lang="en-US" dirty="0"/>
              <a:t>Have not decided on proportions yet</a:t>
            </a:r>
          </a:p>
          <a:p>
            <a:pPr lvl="2"/>
            <a:r>
              <a:rPr lang="en-US" dirty="0"/>
              <a:t>If you always do the least answered or random then it will be sufficiently spread</a:t>
            </a:r>
          </a:p>
          <a:p>
            <a:r>
              <a:rPr lang="en-US" dirty="0"/>
              <a:t>Try to pick the least answered</a:t>
            </a:r>
          </a:p>
        </p:txBody>
      </p:sp>
    </p:spTree>
    <p:extLst>
      <p:ext uri="{BB962C8B-B14F-4D97-AF65-F5344CB8AC3E}">
        <p14:creationId xmlns:p14="http://schemas.microsoft.com/office/powerpoint/2010/main" val="47414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4A4E-233D-A343-825A-D935C73D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Earnest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BAB4-A981-6E45-A133-5191E179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940243"/>
            <a:ext cx="4724400" cy="4300537"/>
          </a:xfrm>
        </p:spPr>
        <p:txBody>
          <a:bodyPr>
            <a:normAutofit/>
          </a:bodyPr>
          <a:lstStyle/>
          <a:p>
            <a:r>
              <a:rPr lang="en-US" sz="2400" dirty="0"/>
              <a:t>We have added some genuine exam questions to each pool!</a:t>
            </a:r>
          </a:p>
          <a:p>
            <a:pPr lvl="1"/>
            <a:r>
              <a:rPr lang="en-US" sz="2000" dirty="0"/>
              <a:t>That should at least encourage volume of engagement!</a:t>
            </a:r>
          </a:p>
          <a:p>
            <a:r>
              <a:rPr lang="en-US" sz="2400" dirty="0"/>
              <a:t>So we have copied your questions to new site</a:t>
            </a:r>
          </a:p>
          <a:p>
            <a:pPr lvl="1"/>
            <a:r>
              <a:rPr lang="en-US" sz="2000" dirty="0"/>
              <a:t>You cannot easily identify which are ours</a:t>
            </a:r>
          </a:p>
          <a:p>
            <a:pPr lvl="1"/>
            <a:r>
              <a:rPr lang="en-US" sz="2000" dirty="0"/>
              <a:t>No authoring, editing, etc.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9C744-8CDE-D345-80C7-3E12BD93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89038"/>
              </p:ext>
            </p:extLst>
          </p:nvPr>
        </p:nvGraphicFramePr>
        <p:xfrm>
          <a:off x="6221669" y="2240324"/>
          <a:ext cx="555413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78">
                  <a:extLst>
                    <a:ext uri="{9D8B030D-6E8A-4147-A177-3AD203B41FA5}">
                      <a16:colId xmlns:a16="http://schemas.microsoft.com/office/drawing/2014/main" val="3671811883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360172822"/>
                    </a:ext>
                  </a:extLst>
                </a:gridCol>
                <a:gridCol w="1851378">
                  <a:extLst>
                    <a:ext uri="{9D8B030D-6E8A-4147-A177-3AD203B41FA5}">
                      <a16:colId xmlns:a16="http://schemas.microsoft.com/office/drawing/2014/main" val="271881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IDs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4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BCMB (Week 5)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MEDS (Week 6)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4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21230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21234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7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21231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21235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21232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21236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3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Thurs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21233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21237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298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AF927C-BC12-A045-B72A-05E7F5031652}"/>
              </a:ext>
            </a:extLst>
          </p:cNvPr>
          <p:cNvSpPr txBox="1"/>
          <p:nvPr/>
        </p:nvSpPr>
        <p:spPr>
          <a:xfrm>
            <a:off x="9465636" y="1757363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Identifier is your </a:t>
            </a:r>
            <a:r>
              <a:rPr lang="en-US" dirty="0" err="1">
                <a:solidFill>
                  <a:srgbClr val="7030A0"/>
                </a:solidFill>
              </a:rPr>
              <a:t>Unikey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1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507C-61ED-3B4F-BEB0-2F57273A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A8FC-5473-EC4F-A143-2EB5CEE0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by midnight on your tutorial day next week</a:t>
            </a:r>
          </a:p>
          <a:p>
            <a:r>
              <a:rPr lang="en-US" dirty="0"/>
              <a:t>I will then generate the performance data</a:t>
            </a:r>
          </a:p>
          <a:p>
            <a:pPr lvl="1"/>
            <a:r>
              <a:rPr lang="en-US" dirty="0"/>
              <a:t>I will then feed that through to you</a:t>
            </a:r>
          </a:p>
          <a:p>
            <a:r>
              <a:rPr lang="en-US" dirty="0"/>
              <a:t>You can change the original question in Cycle 2 if you wish</a:t>
            </a:r>
          </a:p>
          <a:p>
            <a:pPr lvl="1"/>
            <a:r>
              <a:rPr lang="en-US" dirty="0"/>
              <a:t>To be done before the start of Cycle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Performance checked, edited questions may appear in final exam!!</a:t>
            </a:r>
          </a:p>
          <a:p>
            <a:r>
              <a:rPr lang="en-US" dirty="0"/>
              <a:t>At the end of Cycle 3</a:t>
            </a:r>
          </a:p>
          <a:p>
            <a:pPr lvl="1"/>
            <a:r>
              <a:rPr lang="en-US" dirty="0"/>
              <a:t>I will pool all the best questions into a revision site </a:t>
            </a:r>
          </a:p>
          <a:p>
            <a:pPr lvl="1"/>
            <a:r>
              <a:rPr lang="en-US" dirty="0"/>
              <a:t>Lectures 1-7 and </a:t>
            </a:r>
            <a:r>
              <a:rPr lang="en-US" dirty="0" err="1"/>
              <a:t>Pracs</a:t>
            </a:r>
            <a:r>
              <a:rPr lang="en-US" dirty="0"/>
              <a:t> 1 and 2</a:t>
            </a:r>
          </a:p>
          <a:p>
            <a:pPr lvl="1"/>
            <a:r>
              <a:rPr lang="en-US" dirty="0"/>
              <a:t>What a resource!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4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1CBBD4-36C9-47B1-87D5-FA3CB12CE063}"/>
              </a:ext>
            </a:extLst>
          </p:cNvPr>
          <p:cNvSpPr/>
          <p:nvPr/>
        </p:nvSpPr>
        <p:spPr>
          <a:xfrm>
            <a:off x="1802996" y="1989420"/>
            <a:ext cx="3017580" cy="2683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113C0-B821-453E-A2BB-A7631AE83CBE}"/>
              </a:ext>
            </a:extLst>
          </p:cNvPr>
          <p:cNvSpPr/>
          <p:nvPr/>
        </p:nvSpPr>
        <p:spPr>
          <a:xfrm>
            <a:off x="5185836" y="1989072"/>
            <a:ext cx="3014528" cy="2683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2220C-FE98-4343-B3DD-E4064F7D5947}"/>
              </a:ext>
            </a:extLst>
          </p:cNvPr>
          <p:cNvSpPr txBox="1"/>
          <p:nvPr/>
        </p:nvSpPr>
        <p:spPr>
          <a:xfrm>
            <a:off x="1437735" y="993082"/>
            <a:ext cx="73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AC934-07F5-4418-8103-B1E0DCBE2ED4}"/>
              </a:ext>
            </a:extLst>
          </p:cNvPr>
          <p:cNvCxnSpPr/>
          <p:nvPr/>
        </p:nvCxnSpPr>
        <p:spPr>
          <a:xfrm>
            <a:off x="1802995" y="1422940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ADA3D4-51B0-46EF-9764-CAA0AC413EBC}"/>
              </a:ext>
            </a:extLst>
          </p:cNvPr>
          <p:cNvSpPr txBox="1"/>
          <p:nvPr/>
        </p:nvSpPr>
        <p:spPr>
          <a:xfrm>
            <a:off x="4433290" y="10613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days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7DF8A8-EF6D-49D4-889E-C27047A294FE}"/>
              </a:ext>
            </a:extLst>
          </p:cNvPr>
          <p:cNvCxnSpPr/>
          <p:nvPr/>
        </p:nvCxnSpPr>
        <p:spPr>
          <a:xfrm>
            <a:off x="4820576" y="1447497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903393-6590-47A9-81B1-81A1EE7C57B1}"/>
              </a:ext>
            </a:extLst>
          </p:cNvPr>
          <p:cNvSpPr txBox="1"/>
          <p:nvPr/>
        </p:nvSpPr>
        <p:spPr>
          <a:xfrm>
            <a:off x="7754568" y="108311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days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CB6B74-0388-4229-BF6F-47B0D744E269}"/>
              </a:ext>
            </a:extLst>
          </p:cNvPr>
          <p:cNvCxnSpPr/>
          <p:nvPr/>
        </p:nvCxnSpPr>
        <p:spPr>
          <a:xfrm>
            <a:off x="8141854" y="1469219"/>
            <a:ext cx="0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A7D10F-5BDE-4176-9B74-6FAC21589A87}"/>
              </a:ext>
            </a:extLst>
          </p:cNvPr>
          <p:cNvSpPr/>
          <p:nvPr/>
        </p:nvSpPr>
        <p:spPr>
          <a:xfrm>
            <a:off x="1802995" y="2512774"/>
            <a:ext cx="2919925" cy="847288"/>
          </a:xfrm>
          <a:prstGeom prst="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Answer &gt;40 questions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93D63EB-23FA-4088-A4B5-9241F848A073}"/>
              </a:ext>
            </a:extLst>
          </p:cNvPr>
          <p:cNvSpPr/>
          <p:nvPr/>
        </p:nvSpPr>
        <p:spPr>
          <a:xfrm>
            <a:off x="4722920" y="3290685"/>
            <a:ext cx="1873189" cy="847288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Gareth compiles performance data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465DBF1-2FDB-42EE-B7E5-194D95C436A0}"/>
              </a:ext>
            </a:extLst>
          </p:cNvPr>
          <p:cNvSpPr/>
          <p:nvPr/>
        </p:nvSpPr>
        <p:spPr>
          <a:xfrm>
            <a:off x="6596109" y="3300785"/>
            <a:ext cx="1242046" cy="84728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in Cycle 2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8B6C8-F827-4DA2-A720-A7C4AFA0359C}"/>
              </a:ext>
            </a:extLst>
          </p:cNvPr>
          <p:cNvSpPr txBox="1"/>
          <p:nvPr/>
        </p:nvSpPr>
        <p:spPr>
          <a:xfrm>
            <a:off x="1974797" y="4896861"/>
            <a:ext cx="569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* Mid-semester break complicates things for BCMB. </a:t>
            </a:r>
          </a:p>
          <a:p>
            <a:r>
              <a:rPr lang="en-AU" dirty="0"/>
              <a:t>Effectively I am resigned to getting your answers in Week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BCE11-C358-41EE-A5ED-885806C847C1}"/>
              </a:ext>
            </a:extLst>
          </p:cNvPr>
          <p:cNvSpPr txBox="1"/>
          <p:nvPr/>
        </p:nvSpPr>
        <p:spPr>
          <a:xfrm>
            <a:off x="7527423" y="737798"/>
            <a:ext cx="13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Cycle 4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D3CDEA-F512-456F-9420-42FC530318C5}"/>
              </a:ext>
            </a:extLst>
          </p:cNvPr>
          <p:cNvSpPr/>
          <p:nvPr/>
        </p:nvSpPr>
        <p:spPr>
          <a:xfrm>
            <a:off x="4820575" y="1989072"/>
            <a:ext cx="365260" cy="268357"/>
          </a:xfrm>
          <a:prstGeom prst="rect">
            <a:avLst/>
          </a:prstGeom>
          <a:pattFill prst="ltVert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8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9D50-D9DD-0847-9F45-D1C34C2A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B4EAD-81A6-F24E-B4DB-2052F7A8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1.5 hours to answer the questions</a:t>
            </a:r>
          </a:p>
          <a:p>
            <a:pPr lvl="1"/>
            <a:r>
              <a:rPr lang="en-US" dirty="0"/>
              <a:t>That’s it….</a:t>
            </a:r>
          </a:p>
          <a:p>
            <a:r>
              <a:rPr lang="en-US" dirty="0"/>
              <a:t>Editing your question afterwards is optional</a:t>
            </a:r>
          </a:p>
          <a:p>
            <a:pPr lvl="1"/>
            <a:r>
              <a:rPr lang="en-US" dirty="0"/>
              <a:t>An incentive is consideration for inclusion in Week 13 test</a:t>
            </a:r>
          </a:p>
          <a:p>
            <a:pPr lvl="1"/>
            <a:r>
              <a:rPr lang="en-US" dirty="0"/>
              <a:t>Not much of an incentive admittedly</a:t>
            </a:r>
          </a:p>
          <a:p>
            <a:pPr lvl="2"/>
            <a:r>
              <a:rPr lang="en-US" dirty="0"/>
              <a:t>Test = 10%, will contain at least 30 MCQs delivered at random</a:t>
            </a:r>
          </a:p>
          <a:p>
            <a:pPr lvl="2"/>
            <a:r>
              <a:rPr lang="en-US" dirty="0"/>
              <a:t>Will be tweaked by academics</a:t>
            </a:r>
          </a:p>
        </p:txBody>
      </p:sp>
    </p:spTree>
    <p:extLst>
      <p:ext uri="{BB962C8B-B14F-4D97-AF65-F5344CB8AC3E}">
        <p14:creationId xmlns:p14="http://schemas.microsoft.com/office/powerpoint/2010/main" val="40626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FE48-CF55-BC49-B346-7CD786F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2 Generated Lots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7C6A-BA79-8D40-B6A0-B4397901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70-90 per tutorial group</a:t>
            </a:r>
          </a:p>
          <a:p>
            <a:pPr lvl="1"/>
            <a:r>
              <a:rPr lang="en-US" dirty="0"/>
              <a:t>Over 650 in total</a:t>
            </a:r>
          </a:p>
          <a:p>
            <a:r>
              <a:rPr lang="en-US" dirty="0"/>
              <a:t>Each question was</a:t>
            </a:r>
          </a:p>
          <a:p>
            <a:pPr lvl="1"/>
            <a:r>
              <a:rPr lang="en-US" dirty="0"/>
              <a:t>Created after sourcing grass-roots intelligence</a:t>
            </a:r>
          </a:p>
          <a:p>
            <a:pPr lvl="2"/>
            <a:r>
              <a:rPr lang="en-US" dirty="0"/>
              <a:t>Misconceptions, misunderstandings, insights, revelations</a:t>
            </a:r>
          </a:p>
          <a:p>
            <a:pPr lvl="2"/>
            <a:r>
              <a:rPr lang="en-US" dirty="0"/>
              <a:t>All hopefully done as a group (and recorded on LabArchives, of course!)</a:t>
            </a:r>
          </a:p>
          <a:p>
            <a:pPr lvl="2"/>
            <a:r>
              <a:rPr lang="en-US" dirty="0"/>
              <a:t>Perhaps even at the highest level of Blooms</a:t>
            </a:r>
          </a:p>
          <a:p>
            <a:pPr lvl="1"/>
            <a:r>
              <a:rPr lang="en-US" dirty="0"/>
              <a:t>Critiqued by at least four people</a:t>
            </a:r>
          </a:p>
          <a:p>
            <a:pPr lvl="2"/>
            <a:r>
              <a:rPr lang="en-US" dirty="0"/>
              <a:t>With everyone giving high-quality, ACTIONABLE comments</a:t>
            </a:r>
          </a:p>
          <a:p>
            <a:pPr lvl="1"/>
            <a:r>
              <a:rPr lang="en-US" dirty="0"/>
              <a:t>Revised in the light of the feedback</a:t>
            </a:r>
          </a:p>
        </p:txBody>
      </p:sp>
    </p:spTree>
    <p:extLst>
      <p:ext uri="{BB962C8B-B14F-4D97-AF65-F5344CB8AC3E}">
        <p14:creationId xmlns:p14="http://schemas.microsoft.com/office/powerpoint/2010/main" val="35541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83E403-945B-FA48-810B-E8E1F8D9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Perfectly Aligned with Syllabus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48BA3-598D-2540-87B2-212DD4AE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31722"/>
              </p:ext>
            </p:extLst>
          </p:nvPr>
        </p:nvGraphicFramePr>
        <p:xfrm>
          <a:off x="1813197" y="2295568"/>
          <a:ext cx="3135993" cy="2929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553">
                  <a:extLst>
                    <a:ext uri="{9D8B030D-6E8A-4147-A177-3AD203B41FA5}">
                      <a16:colId xmlns:a16="http://schemas.microsoft.com/office/drawing/2014/main" val="2490713435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56934451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1858999064"/>
                    </a:ext>
                  </a:extLst>
                </a:gridCol>
              </a:tblGrid>
              <a:tr h="2994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Course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Day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Cycle 2 Topics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5273565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BCMB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L7, L4b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1086657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Tue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L6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35578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Wed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L5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5865332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Thur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DNA fingerprinting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86610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MEDS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Mon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L4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001585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Tue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Spectrophotometry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350451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Wed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L2, L1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324924"/>
                  </a:ext>
                </a:extLst>
              </a:tr>
              <a:tr h="3287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 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Thur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L3, L2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2022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FDC4C7-216C-0043-ACCE-D6F287BA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601470"/>
            <a:ext cx="4584700" cy="431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B24C5-5EFD-E845-8E45-DDF9F26F07EF}"/>
              </a:ext>
            </a:extLst>
          </p:cNvPr>
          <p:cNvSpPr txBox="1"/>
          <p:nvPr/>
        </p:nvSpPr>
        <p:spPr>
          <a:xfrm>
            <a:off x="593090" y="5602561"/>
            <a:ext cx="522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All learning outcomes covered at just the right level of granularity!!</a:t>
            </a:r>
          </a:p>
          <a:p>
            <a:r>
              <a:rPr lang="en-US" dirty="0">
                <a:solidFill>
                  <a:srgbClr val="7030A0"/>
                </a:solidFill>
              </a:rPr>
              <a:t>We will have ~6 MCQs per granular learning outcome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1511D-9A49-9D41-9900-DFDE3F716139}"/>
              </a:ext>
            </a:extLst>
          </p:cNvPr>
          <p:cNvSpPr/>
          <p:nvPr/>
        </p:nvSpPr>
        <p:spPr>
          <a:xfrm>
            <a:off x="2526030" y="3886200"/>
            <a:ext cx="1588770" cy="3771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FDA47-43CA-A84D-A1E3-33B3F0F205DC}"/>
              </a:ext>
            </a:extLst>
          </p:cNvPr>
          <p:cNvSpPr/>
          <p:nvPr/>
        </p:nvSpPr>
        <p:spPr>
          <a:xfrm>
            <a:off x="6377940" y="1771650"/>
            <a:ext cx="4433570" cy="41478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82D4A-0668-4C4C-B012-747F71B87BD0}"/>
              </a:ext>
            </a:extLst>
          </p:cNvPr>
          <p:cNvCxnSpPr/>
          <p:nvPr/>
        </p:nvCxnSpPr>
        <p:spPr>
          <a:xfrm flipV="1">
            <a:off x="4114800" y="1794510"/>
            <a:ext cx="2228850" cy="20916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F533FC-15CF-7C4C-A46C-8D7A9DF64FEA}"/>
              </a:ext>
            </a:extLst>
          </p:cNvPr>
          <p:cNvCxnSpPr>
            <a:cxnSpLocks/>
          </p:cNvCxnSpPr>
          <p:nvPr/>
        </p:nvCxnSpPr>
        <p:spPr>
          <a:xfrm>
            <a:off x="4114800" y="4263390"/>
            <a:ext cx="2228850" cy="16560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8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5BDE8-D5C6-4715-89B0-9F4CA801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1" y="1788285"/>
            <a:ext cx="11031338" cy="446270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093D4A0-400B-4C2B-8672-1FE3E7EE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Harvesting Ideas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AB88E-40F8-4612-8631-CAA8A51257F2}"/>
              </a:ext>
            </a:extLst>
          </p:cNvPr>
          <p:cNvSpPr/>
          <p:nvPr/>
        </p:nvSpPr>
        <p:spPr>
          <a:xfrm>
            <a:off x="1090919" y="3186929"/>
            <a:ext cx="1422849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Milk proteins - contamination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A96B9B-6FB5-4CCA-80E7-9326E7A24548}"/>
              </a:ext>
            </a:extLst>
          </p:cNvPr>
          <p:cNvSpPr/>
          <p:nvPr/>
        </p:nvSpPr>
        <p:spPr>
          <a:xfrm>
            <a:off x="7465086" y="4145155"/>
            <a:ext cx="115513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Ethanol - disinfectant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5A019-E564-4F8F-BDA8-3C050341C577}"/>
              </a:ext>
            </a:extLst>
          </p:cNvPr>
          <p:cNvSpPr/>
          <p:nvPr/>
        </p:nvSpPr>
        <p:spPr>
          <a:xfrm>
            <a:off x="4411168" y="4920378"/>
            <a:ext cx="103972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Beer – yeast DNA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84B32-5BC2-4861-92B9-FAE86B07791B}"/>
              </a:ext>
            </a:extLst>
          </p:cNvPr>
          <p:cNvSpPr/>
          <p:nvPr/>
        </p:nvSpPr>
        <p:spPr>
          <a:xfrm>
            <a:off x="4931028" y="5969655"/>
            <a:ext cx="103972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sz="1400" dirty="0"/>
              <a:t>Water – ions &amp; </a:t>
            </a:r>
            <a:r>
              <a:rPr lang="en-AU" sz="1400" dirty="0" err="1"/>
              <a:t>Taq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5549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20FCB2-001B-47EC-8F02-5DAA4684FC84}"/>
              </a:ext>
            </a:extLst>
          </p:cNvPr>
          <p:cNvSpPr/>
          <p:nvPr/>
        </p:nvSpPr>
        <p:spPr>
          <a:xfrm>
            <a:off x="596572" y="1844444"/>
            <a:ext cx="8804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AU" dirty="0"/>
              <a:t>The protein from the milk will contaminate the DNA preparation reducing the accuracy of the final results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The vodka will kill bacteria leaving us with a less contaminated DNA preparation which will improve our final results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The vodka will precipitate the DNA which will greatly increase the purity of our preparation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Beer will contaminate our DNA preparation with yeast sequences but this won’t matter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The water will contain ions that will affect the </a:t>
            </a:r>
            <a:r>
              <a:rPr lang="en-AU" dirty="0" err="1"/>
              <a:t>Taq</a:t>
            </a:r>
            <a:r>
              <a:rPr lang="en-AU" dirty="0"/>
              <a:t> polymerase and ruin our results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FF914D-42AA-4708-8D02-83435869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A Draft Question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82F14C-7F14-4446-814F-FE59D7F89B90}"/>
              </a:ext>
            </a:extLst>
          </p:cNvPr>
          <p:cNvSpPr/>
          <p:nvPr/>
        </p:nvSpPr>
        <p:spPr>
          <a:xfrm>
            <a:off x="2879324" y="48227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Constructed in just a few mins….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E99767-ED4E-4744-A0F1-32EA119466D4}"/>
              </a:ext>
            </a:extLst>
          </p:cNvPr>
          <p:cNvSpPr/>
          <p:nvPr/>
        </p:nvSpPr>
        <p:spPr>
          <a:xfrm>
            <a:off x="2879324" y="53351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But this was not subjected to group criticism – which is an advantage that YOU had</a:t>
            </a:r>
          </a:p>
        </p:txBody>
      </p:sp>
    </p:spTree>
    <p:extLst>
      <p:ext uri="{BB962C8B-B14F-4D97-AF65-F5344CB8AC3E}">
        <p14:creationId xmlns:p14="http://schemas.microsoft.com/office/powerpoint/2010/main" val="30589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20FCB2-001B-47EC-8F02-5DAA4684FC84}"/>
              </a:ext>
            </a:extLst>
          </p:cNvPr>
          <p:cNvSpPr/>
          <p:nvPr/>
        </p:nvSpPr>
        <p:spPr>
          <a:xfrm>
            <a:off x="958522" y="1959853"/>
            <a:ext cx="7623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AU" sz="1400" dirty="0"/>
              <a:t>The protein from the milk will contaminate the DNA preparation reducing the accuracy of the final results</a:t>
            </a:r>
          </a:p>
          <a:p>
            <a:pPr marL="342900" indent="-342900">
              <a:buFont typeface="+mj-lt"/>
              <a:buAutoNum type="alphaUcPeriod"/>
            </a:pPr>
            <a:r>
              <a:rPr lang="en-AU" sz="1400" dirty="0"/>
              <a:t>The vodka will kill bacteria leaving us with a less contaminated DNA preparation which will improve our final results</a:t>
            </a:r>
          </a:p>
          <a:p>
            <a:pPr marL="342900" indent="-342900">
              <a:buFont typeface="+mj-lt"/>
              <a:buAutoNum type="alphaUcPeriod"/>
            </a:pPr>
            <a:r>
              <a:rPr lang="en-AU" sz="1400" dirty="0"/>
              <a:t>The vodka will precipitate the DNA which will greatly increase the purity of our preparation</a:t>
            </a:r>
          </a:p>
          <a:p>
            <a:pPr marL="342900" indent="-342900">
              <a:buFont typeface="+mj-lt"/>
              <a:buAutoNum type="alphaUcPeriod"/>
            </a:pPr>
            <a:r>
              <a:rPr lang="en-AU" sz="1400" dirty="0">
                <a:solidFill>
                  <a:schemeClr val="accent6">
                    <a:lumMod val="75000"/>
                  </a:schemeClr>
                </a:solidFill>
              </a:rPr>
              <a:t>Beer will contaminate our DNA preparation with yeast sequences but this won’t matter</a:t>
            </a:r>
          </a:p>
          <a:p>
            <a:pPr marL="342900" indent="-342900">
              <a:buFont typeface="+mj-lt"/>
              <a:buAutoNum type="alphaUcPeriod"/>
            </a:pPr>
            <a:r>
              <a:rPr lang="en-AU" sz="1400" dirty="0"/>
              <a:t>The water will contain ions that will affect the </a:t>
            </a:r>
            <a:r>
              <a:rPr lang="en-AU" sz="1400" dirty="0" err="1"/>
              <a:t>Taq</a:t>
            </a:r>
            <a:r>
              <a:rPr lang="en-AU" sz="1400" dirty="0"/>
              <a:t> polymerase and ruin our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04775-084F-4678-98F2-55D49585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686" y="1309279"/>
            <a:ext cx="2692114" cy="36094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C73A99-F768-4ED2-BAF4-821B2681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Testing Performance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7C767-4FF5-46A9-83CC-C3776CE08BC4}"/>
              </a:ext>
            </a:extLst>
          </p:cNvPr>
          <p:cNvSpPr/>
          <p:nvPr/>
        </p:nvSpPr>
        <p:spPr>
          <a:xfrm>
            <a:off x="8480666" y="5187915"/>
            <a:ext cx="3370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The correct option was actually D</a:t>
            </a:r>
          </a:p>
          <a:p>
            <a:r>
              <a:rPr lang="en-AU" dirty="0"/>
              <a:t>What do you think about that?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0B80D-7E83-48CF-9278-A6F0BA3E8972}"/>
              </a:ext>
            </a:extLst>
          </p:cNvPr>
          <p:cNvSpPr/>
          <p:nvPr/>
        </p:nvSpPr>
        <p:spPr>
          <a:xfrm>
            <a:off x="958522" y="3899948"/>
            <a:ext cx="690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What do we do about this intelligence?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Explore that theme of human specific primers more?</a:t>
            </a:r>
          </a:p>
          <a:p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Reflect that it is unfair to confuse with the concept of ‘contamination’?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46877-705F-42A9-968A-518649DE5FCC}"/>
              </a:ext>
            </a:extLst>
          </p:cNvPr>
          <p:cNvSpPr/>
          <p:nvPr/>
        </p:nvSpPr>
        <p:spPr>
          <a:xfrm>
            <a:off x="958522" y="5003249"/>
            <a:ext cx="42534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What is the distribution lacking?</a:t>
            </a:r>
          </a:p>
          <a:p>
            <a:r>
              <a:rPr lang="en-AU" dirty="0"/>
              <a:t>Which students chose each answer </a:t>
            </a:r>
            <a:r>
              <a:rPr lang="en-AU" dirty="0">
                <a:sym typeface="Wingdings" panose="05000000000000000000" pitchFamily="2" charset="2"/>
              </a:rPr>
              <a:t>!</a:t>
            </a:r>
          </a:p>
          <a:p>
            <a:r>
              <a:rPr lang="en-AU" dirty="0">
                <a:sym typeface="Wingdings" panose="05000000000000000000" pitchFamily="2" charset="2"/>
              </a:rPr>
              <a:t>Understanding WHY they made the choices</a:t>
            </a:r>
            <a:endParaRPr lang="en-AU" dirty="0"/>
          </a:p>
          <a:p>
            <a:endParaRPr lang="en-A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2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2EE-4280-47C6-BCA8-59FDA1CB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 Here’s another one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0C985D-7FE5-4167-A4B1-1BF022016B7C}"/>
              </a:ext>
            </a:extLst>
          </p:cNvPr>
          <p:cNvSpPr/>
          <p:nvPr/>
        </p:nvSpPr>
        <p:spPr>
          <a:xfrm>
            <a:off x="797647" y="1799356"/>
            <a:ext cx="64820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In the DNA Fingerprinting procedure, we washed our mouths with saline. Perhaps we could have used other liquids.</a:t>
            </a:r>
          </a:p>
          <a:p>
            <a:r>
              <a:rPr lang="en-AU" dirty="0"/>
              <a:t>Which statement is TRUE?</a:t>
            </a:r>
          </a:p>
          <a:p>
            <a:endParaRPr lang="en-AU" dirty="0"/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Saline used to sterilise the saliva – means we don’t get contamination with bacterial DNA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Vodka will sterilize the sample and give less bacterial DNA so the results would be better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It doesn’t matter if we get bacterial DNA in the final sample</a:t>
            </a:r>
          </a:p>
          <a:p>
            <a:pPr marL="342900" indent="-342900">
              <a:buFont typeface="+mj-lt"/>
              <a:buAutoNum type="alphaUcPeriod"/>
            </a:pPr>
            <a:r>
              <a:rPr lang="en-AU" dirty="0"/>
              <a:t>Hot tea will sterilize the sample and give less bacterial DNA so the results would be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07FD4-CEBD-488A-853B-5B526B2D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61" y="1672348"/>
            <a:ext cx="3515692" cy="3393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FF9162-9EF7-4303-BA8C-604CEB7A8179}"/>
              </a:ext>
            </a:extLst>
          </p:cNvPr>
          <p:cNvSpPr/>
          <p:nvPr/>
        </p:nvSpPr>
        <p:spPr>
          <a:xfrm>
            <a:off x="8092487" y="4881018"/>
            <a:ext cx="330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7030A0"/>
                </a:solidFill>
              </a:rPr>
              <a:t>Are all the options ‘performing’?</a:t>
            </a:r>
          </a:p>
        </p:txBody>
      </p:sp>
    </p:spTree>
    <p:extLst>
      <p:ext uri="{BB962C8B-B14F-4D97-AF65-F5344CB8AC3E}">
        <p14:creationId xmlns:p14="http://schemas.microsoft.com/office/powerpoint/2010/main" val="219634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2C78-578A-624B-A04C-BCD6EC1C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0B7F-4E68-5142-A768-EA57D6AE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We need to find out how the question PERFORMS</a:t>
            </a:r>
          </a:p>
          <a:p>
            <a:r>
              <a:rPr lang="en-US" dirty="0"/>
              <a:t>How many people get it right/wrong?</a:t>
            </a:r>
          </a:p>
          <a:p>
            <a:pPr lvl="1"/>
            <a:r>
              <a:rPr lang="en-US" dirty="0"/>
              <a:t>What is ideal?</a:t>
            </a:r>
          </a:p>
          <a:p>
            <a:r>
              <a:rPr lang="en-US" dirty="0"/>
              <a:t>Is it hard or easy?</a:t>
            </a:r>
          </a:p>
          <a:p>
            <a:pPr lvl="1"/>
            <a:r>
              <a:rPr lang="en-US" dirty="0"/>
              <a:t>We do want a blend of ‘pass’ and ‘HD’ level questions</a:t>
            </a:r>
          </a:p>
          <a:p>
            <a:r>
              <a:rPr lang="en-US" dirty="0"/>
              <a:t>Is it discriminating fairly?</a:t>
            </a:r>
          </a:p>
          <a:p>
            <a:pPr lvl="1"/>
            <a:r>
              <a:rPr lang="en-US" dirty="0"/>
              <a:t>Are the Fs getting it right and the HDs getting it wrong!!??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the worst-case scenario!</a:t>
            </a:r>
          </a:p>
          <a:p>
            <a:r>
              <a:rPr lang="en-US" dirty="0"/>
              <a:t>Are some of the options ambiguous?</a:t>
            </a:r>
          </a:p>
          <a:p>
            <a:pPr lvl="1"/>
            <a:r>
              <a:rPr lang="en-US" dirty="0"/>
              <a:t>How do we know?</a:t>
            </a:r>
          </a:p>
          <a:p>
            <a:r>
              <a:rPr lang="en-US" dirty="0"/>
              <a:t>Are some of the options not performing?</a:t>
            </a:r>
          </a:p>
          <a:p>
            <a:pPr lvl="1"/>
            <a:r>
              <a:rPr lang="en-US" dirty="0"/>
              <a:t>Too often chosen or not chosen at all</a:t>
            </a:r>
          </a:p>
        </p:txBody>
      </p:sp>
    </p:spTree>
    <p:extLst>
      <p:ext uri="{BB962C8B-B14F-4D97-AF65-F5344CB8AC3E}">
        <p14:creationId xmlns:p14="http://schemas.microsoft.com/office/powerpoint/2010/main" val="360754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2F36-9A73-8A45-9ED2-4F8DD259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4C85-2896-B14C-894B-DB2FDE6B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to ANSWER at least 40 questions</a:t>
            </a:r>
          </a:p>
          <a:p>
            <a:pPr lvl="1"/>
            <a:r>
              <a:rPr lang="en-US" dirty="0"/>
              <a:t>Seems a lot, but at 2 min per question it is &lt;1.5 hours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Which is the length of the MCQ section of the exam</a:t>
            </a:r>
          </a:p>
          <a:p>
            <a:pPr lvl="1"/>
            <a:r>
              <a:rPr lang="en-US" dirty="0"/>
              <a:t>And that is just about all there is for this cycle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Do NOT need to comment or even rate</a:t>
            </a:r>
          </a:p>
          <a:p>
            <a:pPr lvl="2"/>
            <a:r>
              <a:rPr lang="en-US" dirty="0"/>
              <a:t>Although these always appreciated and is useful for YOU</a:t>
            </a:r>
          </a:p>
          <a:p>
            <a:r>
              <a:rPr lang="en-US" dirty="0"/>
              <a:t>Obviously, a benefit to YOU and OTHERS if you do more</a:t>
            </a:r>
          </a:p>
          <a:p>
            <a:r>
              <a:rPr lang="en-US" dirty="0"/>
              <a:t>But we only get good metrics if people answer HONESTLY</a:t>
            </a:r>
          </a:p>
          <a:p>
            <a:pPr lvl="1"/>
            <a:r>
              <a:rPr lang="en-US" dirty="0"/>
              <a:t>So, how to achieve that?</a:t>
            </a:r>
          </a:p>
        </p:txBody>
      </p:sp>
    </p:spTree>
    <p:extLst>
      <p:ext uri="{BB962C8B-B14F-4D97-AF65-F5344CB8AC3E}">
        <p14:creationId xmlns:p14="http://schemas.microsoft.com/office/powerpoint/2010/main" val="23237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1125</Words>
  <Application>Microsoft Macintosh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PeerWise Cycle 3</vt:lpstr>
      <vt:lpstr>Cycle 2 Generated Lots of Questions</vt:lpstr>
      <vt:lpstr>Questions Perfectly Aligned with Syllabus</vt:lpstr>
      <vt:lpstr>Process: Harvesting Ideas</vt:lpstr>
      <vt:lpstr>Process: A Draft Question</vt:lpstr>
      <vt:lpstr>Process: Testing Performance</vt:lpstr>
      <vt:lpstr>Process: Here’s another one</vt:lpstr>
      <vt:lpstr>Importance of Metrics</vt:lpstr>
      <vt:lpstr>Getting the Metrics</vt:lpstr>
      <vt:lpstr>Promoting Earnest Answering</vt:lpstr>
      <vt:lpstr>Promoting Earnest Answering</vt:lpstr>
      <vt:lpstr>Promoting Earnest Answering</vt:lpstr>
      <vt:lpstr>Timing</vt:lpstr>
      <vt:lpstr>PowerPoint Presentation</vt:lpstr>
      <vt:lpstr>Workload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Denyer</dc:creator>
  <cp:lastModifiedBy>Gareth Denyer</cp:lastModifiedBy>
  <cp:revision>36</cp:revision>
  <dcterms:created xsi:type="dcterms:W3CDTF">2020-03-26T06:37:07Z</dcterms:created>
  <dcterms:modified xsi:type="dcterms:W3CDTF">2020-04-05T00:15:58Z</dcterms:modified>
</cp:coreProperties>
</file>