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1" r:id="rId3"/>
    <p:sldId id="258" r:id="rId4"/>
    <p:sldId id="259" r:id="rId5"/>
    <p:sldId id="260" r:id="rId6"/>
    <p:sldId id="264" r:id="rId7"/>
    <p:sldId id="257" r:id="rId8"/>
    <p:sldId id="262" r:id="rId9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08" autoAdjust="0"/>
    <p:restoredTop sz="94626"/>
  </p:normalViewPr>
  <p:slideViewPr>
    <p:cSldViewPr>
      <p:cViewPr varScale="1">
        <p:scale>
          <a:sx n="105" d="100"/>
          <a:sy n="105" d="100"/>
        </p:scale>
        <p:origin x="1888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BE6F-FE76-4F12-8D34-DFEC9DD8B371}" type="datetimeFigureOut">
              <a:rPr lang="tr-TR" smtClean="0"/>
              <a:t>19.07.2020</a:t>
            </a:fld>
            <a:endParaRPr lang="tr-T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E36C3D-628C-416F-B19E-9A7913F8282F}" type="slidenum">
              <a:rPr lang="tr-TR" smtClean="0"/>
              <a:t>‹#›</a:t>
            </a:fld>
            <a:endParaRPr lang="tr-T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BE6F-FE76-4F12-8D34-DFEC9DD8B371}" type="datetimeFigureOut">
              <a:rPr lang="tr-TR" smtClean="0"/>
              <a:t>19.07.2020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36C3D-628C-416F-B19E-9A7913F8282F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BE6F-FE76-4F12-8D34-DFEC9DD8B371}" type="datetimeFigureOut">
              <a:rPr lang="tr-TR" smtClean="0"/>
              <a:t>19.07.2020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36C3D-628C-416F-B19E-9A7913F8282F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BE6F-FE76-4F12-8D34-DFEC9DD8B371}" type="datetimeFigureOut">
              <a:rPr lang="tr-TR" smtClean="0"/>
              <a:t>19.07.2020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36C3D-628C-416F-B19E-9A7913F8282F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BE6F-FE76-4F12-8D34-DFEC9DD8B371}" type="datetimeFigureOut">
              <a:rPr lang="tr-TR" smtClean="0"/>
              <a:t>19.07.2020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36C3D-628C-416F-B19E-9A7913F8282F}" type="slidenum">
              <a:rPr lang="tr-TR" smtClean="0"/>
              <a:t>‹#›</a:t>
            </a:fld>
            <a:endParaRPr lang="tr-T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BE6F-FE76-4F12-8D34-DFEC9DD8B371}" type="datetimeFigureOut">
              <a:rPr lang="tr-TR" smtClean="0"/>
              <a:t>19.07.2020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36C3D-628C-416F-B19E-9A7913F8282F}" type="slidenum">
              <a:rPr lang="tr-TR" smtClean="0"/>
              <a:t>‹#›</a:t>
            </a:fld>
            <a:endParaRPr lang="tr-T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BE6F-FE76-4F12-8D34-DFEC9DD8B371}" type="datetimeFigureOut">
              <a:rPr lang="tr-TR" smtClean="0"/>
              <a:t>19.07.2020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36C3D-628C-416F-B19E-9A7913F8282F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BE6F-FE76-4F12-8D34-DFEC9DD8B371}" type="datetimeFigureOut">
              <a:rPr lang="tr-TR" smtClean="0"/>
              <a:t>19.07.2020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36C3D-628C-416F-B19E-9A7913F8282F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BE6F-FE76-4F12-8D34-DFEC9DD8B371}" type="datetimeFigureOut">
              <a:rPr lang="tr-TR" smtClean="0"/>
              <a:t>19.07.2020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36C3D-628C-416F-B19E-9A7913F8282F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BE6F-FE76-4F12-8D34-DFEC9DD8B371}" type="datetimeFigureOut">
              <a:rPr lang="tr-TR" smtClean="0"/>
              <a:t>19.07.2020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36C3D-628C-416F-B19E-9A7913F8282F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BE6F-FE76-4F12-8D34-DFEC9DD8B371}" type="datetimeFigureOut">
              <a:rPr lang="tr-TR" smtClean="0"/>
              <a:t>19.07.2020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36C3D-628C-416F-B19E-9A7913F8282F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59EBE6F-FE76-4F12-8D34-DFEC9DD8B371}" type="datetimeFigureOut">
              <a:rPr lang="tr-TR" smtClean="0"/>
              <a:t>19.07.2020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9E36C3D-628C-416F-B19E-9A7913F8282F}" type="slidenum">
              <a:rPr lang="tr-TR" smtClean="0"/>
              <a:t>‹#›</a:t>
            </a:fld>
            <a:endParaRPr lang="tr-T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260648"/>
            <a:ext cx="7543800" cy="2593975"/>
          </a:xfrm>
        </p:spPr>
        <p:txBody>
          <a:bodyPr/>
          <a:lstStyle/>
          <a:p>
            <a:pPr algn="ctr"/>
            <a:r>
              <a:rPr lang="tr-TR" b="1" dirty="0">
                <a:latin typeface="Calibri" pitchFamily="34" charset="0"/>
                <a:cs typeface="Calibri" pitchFamily="34" charset="0"/>
              </a:rPr>
              <a:t>DATA MINING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3495925"/>
            <a:ext cx="6461760" cy="1066800"/>
          </a:xfrm>
        </p:spPr>
        <p:txBody>
          <a:bodyPr>
            <a:normAutofit/>
          </a:bodyPr>
          <a:lstStyle/>
          <a:p>
            <a:pPr algn="ctr"/>
            <a:r>
              <a:rPr lang="tr-TR" sz="40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SEED CLUSTERING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491880" y="5229200"/>
            <a:ext cx="2520280" cy="43204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z="2400" spc="-100" dirty="0">
                <a:solidFill>
                  <a:schemeClr val="tx1"/>
                </a:solidFill>
                <a:latin typeface="Cambria"/>
                <a:ea typeface="+mj-ea"/>
                <a:cs typeface="+mj-cs"/>
              </a:rPr>
              <a:t>ABDULLAH SAKA</a:t>
            </a:r>
            <a:endParaRPr lang="tr-T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519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52536" y="0"/>
            <a:ext cx="8939336" cy="1268760"/>
          </a:xfrm>
        </p:spPr>
        <p:txBody>
          <a:bodyPr/>
          <a:lstStyle/>
          <a:p>
            <a:r>
              <a:rPr lang="tr-TR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14" y="1412776"/>
            <a:ext cx="9210906" cy="4713387"/>
          </a:xfrm>
        </p:spPr>
        <p:txBody>
          <a:bodyPr/>
          <a:lstStyle/>
          <a:p>
            <a:r>
              <a:rPr lang="tr-TR" sz="2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My focus in this project was to gain experience in variety of wheat</a:t>
            </a:r>
          </a:p>
          <a:p>
            <a:pPr marL="0" indent="0">
              <a:buNone/>
            </a:pPr>
            <a:r>
              <a:rPr lang="tr-TR" sz="2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</a:t>
            </a:r>
          </a:p>
          <a:p>
            <a:r>
              <a:rPr lang="tr-TR" sz="2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Solving clustering problem by using</a:t>
            </a:r>
          </a:p>
          <a:p>
            <a:pPr lvl="1">
              <a:buFont typeface="Wingdings" pitchFamily="2" charset="2"/>
              <a:buChar char="Ø"/>
            </a:pPr>
            <a:r>
              <a:rPr lang="tr-T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800" b="1" i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k-means and</a:t>
            </a:r>
          </a:p>
          <a:p>
            <a:pPr lvl="1">
              <a:buFont typeface="Wingdings" pitchFamily="2" charset="2"/>
              <a:buChar char="Ø"/>
            </a:pPr>
            <a:r>
              <a:rPr lang="tr-TR" sz="1800" b="1" i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hierarchical clustering</a:t>
            </a:r>
          </a:p>
          <a:p>
            <a:pPr lvl="1">
              <a:buFont typeface="Wingdings" pitchFamily="2" charset="2"/>
              <a:buChar char="Ø"/>
            </a:pPr>
            <a:endParaRPr lang="tr-TR" sz="1800" b="1" i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tr-T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</a:t>
            </a:r>
            <a:r>
              <a:rPr lang="tr-TR" sz="2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mplementation in R Studio</a:t>
            </a:r>
          </a:p>
          <a:p>
            <a:endParaRPr lang="tr-TR" sz="22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endParaRPr lang="tr-TR" sz="22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tr-TR" sz="2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The goal:  build a clustering model that identifies groups of “wheat” are similar to each other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262" y="3068960"/>
            <a:ext cx="1824913" cy="1554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-2945"/>
            <a:ext cx="2411760" cy="11940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1961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tr-TR" dirty="0">
                <a:latin typeface="Calibri" pitchFamily="34" charset="0"/>
                <a:cs typeface="Calibri" pitchFamily="34" charset="0"/>
              </a:rPr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r>
              <a:rPr lang="tr-TR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7 variables / 210 records</a:t>
            </a:r>
          </a:p>
          <a:p>
            <a:r>
              <a:rPr lang="tr-TR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Class of attribute: Numeric</a:t>
            </a:r>
          </a:p>
          <a:p>
            <a:pPr lvl="1">
              <a:lnSpc>
                <a:spcPct val="115000"/>
              </a:lnSpc>
              <a:buFont typeface="+mj-lt"/>
              <a:buAutoNum type="arabicPeriod"/>
            </a:pPr>
            <a:r>
              <a:rPr lang="tr-TR" sz="1800" dirty="0">
                <a:solidFill>
                  <a:schemeClr val="tx1"/>
                </a:solidFill>
                <a:latin typeface="Calibri" pitchFamily="34" charset="0"/>
                <a:ea typeface="Calibri"/>
                <a:cs typeface="Calibri" pitchFamily="34" charset="0"/>
              </a:rPr>
              <a:t>area A,</a:t>
            </a:r>
          </a:p>
          <a:p>
            <a:pPr lvl="1">
              <a:lnSpc>
                <a:spcPct val="115000"/>
              </a:lnSpc>
              <a:buFont typeface="+mj-lt"/>
              <a:buAutoNum type="arabicPeriod"/>
            </a:pPr>
            <a:r>
              <a:rPr lang="tr-TR" sz="1800" dirty="0">
                <a:solidFill>
                  <a:schemeClr val="tx1"/>
                </a:solidFill>
                <a:latin typeface="Calibri" pitchFamily="34" charset="0"/>
                <a:ea typeface="Calibri"/>
                <a:cs typeface="Calibri" pitchFamily="34" charset="0"/>
              </a:rPr>
              <a:t>perimeter P,</a:t>
            </a:r>
          </a:p>
          <a:p>
            <a:pPr lvl="1">
              <a:lnSpc>
                <a:spcPct val="115000"/>
              </a:lnSpc>
              <a:buFont typeface="+mj-lt"/>
              <a:buAutoNum type="arabicPeriod"/>
            </a:pPr>
            <a:r>
              <a:rPr lang="tr-TR" sz="1800" dirty="0">
                <a:solidFill>
                  <a:schemeClr val="tx1"/>
                </a:solidFill>
                <a:latin typeface="Calibri" pitchFamily="34" charset="0"/>
                <a:ea typeface="Calibri"/>
                <a:cs typeface="Calibri" pitchFamily="34" charset="0"/>
              </a:rPr>
              <a:t>compactness C = 4piA/P^2,</a:t>
            </a:r>
          </a:p>
          <a:p>
            <a:pPr lvl="1">
              <a:lnSpc>
                <a:spcPct val="115000"/>
              </a:lnSpc>
              <a:buFont typeface="+mj-lt"/>
              <a:buAutoNum type="arabicPeriod"/>
            </a:pPr>
            <a:r>
              <a:rPr lang="tr-TR" sz="1800" dirty="0">
                <a:solidFill>
                  <a:schemeClr val="tx1"/>
                </a:solidFill>
                <a:latin typeface="Calibri" pitchFamily="34" charset="0"/>
                <a:ea typeface="Calibri"/>
                <a:cs typeface="Calibri" pitchFamily="34" charset="0"/>
              </a:rPr>
              <a:t>length of kernel,</a:t>
            </a:r>
          </a:p>
          <a:p>
            <a:pPr lvl="1">
              <a:lnSpc>
                <a:spcPct val="115000"/>
              </a:lnSpc>
              <a:buFont typeface="+mj-lt"/>
              <a:buAutoNum type="arabicPeriod"/>
            </a:pPr>
            <a:r>
              <a:rPr lang="tr-TR" sz="1800" dirty="0">
                <a:solidFill>
                  <a:schemeClr val="tx1"/>
                </a:solidFill>
                <a:latin typeface="Calibri" pitchFamily="34" charset="0"/>
                <a:ea typeface="Calibri"/>
                <a:cs typeface="Calibri" pitchFamily="34" charset="0"/>
              </a:rPr>
              <a:t>width of kernel,</a:t>
            </a:r>
          </a:p>
          <a:p>
            <a:pPr lvl="1">
              <a:lnSpc>
                <a:spcPct val="115000"/>
              </a:lnSpc>
              <a:buFont typeface="+mj-lt"/>
              <a:buAutoNum type="arabicPeriod"/>
            </a:pPr>
            <a:r>
              <a:rPr lang="tr-TR" sz="1800" dirty="0">
                <a:solidFill>
                  <a:schemeClr val="tx1"/>
                </a:solidFill>
                <a:latin typeface="Calibri" pitchFamily="34" charset="0"/>
                <a:ea typeface="Calibri"/>
                <a:cs typeface="Calibri" pitchFamily="34" charset="0"/>
              </a:rPr>
              <a:t>asymmetry coefficient</a:t>
            </a:r>
          </a:p>
          <a:p>
            <a:pPr lvl="1">
              <a:lnSpc>
                <a:spcPct val="115000"/>
              </a:lnSpc>
              <a:buFont typeface="+mj-lt"/>
              <a:buAutoNum type="arabicPeriod"/>
            </a:pPr>
            <a:r>
              <a:rPr lang="tr-TR" sz="1800" dirty="0">
                <a:solidFill>
                  <a:schemeClr val="tx1"/>
                </a:solidFill>
                <a:latin typeface="Calibri" pitchFamily="34" charset="0"/>
                <a:ea typeface="Calibri"/>
                <a:cs typeface="Calibri" pitchFamily="34" charset="0"/>
              </a:rPr>
              <a:t>length of kernel groove.</a:t>
            </a:r>
          </a:p>
          <a:p>
            <a:pPr lvl="1">
              <a:lnSpc>
                <a:spcPct val="115000"/>
              </a:lnSpc>
              <a:buFont typeface="+mj-lt"/>
              <a:buAutoNum type="arabicPeriod"/>
            </a:pPr>
            <a:r>
              <a:rPr lang="tr-TR" sz="1800" dirty="0">
                <a:solidFill>
                  <a:schemeClr val="tx1"/>
                </a:solidFill>
                <a:latin typeface="Calibri" pitchFamily="34" charset="0"/>
                <a:ea typeface="Calibri"/>
                <a:cs typeface="Calibri" pitchFamily="34" charset="0"/>
              </a:rPr>
              <a:t>seedtype(not used in clustering)</a:t>
            </a:r>
          </a:p>
          <a:p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725144"/>
            <a:ext cx="9143999" cy="2132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772816"/>
            <a:ext cx="2808312" cy="2006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6266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tr-TR" sz="3600" dirty="0">
                <a:latin typeface="Calibri" pitchFamily="34" charset="0"/>
                <a:cs typeface="Calibri" pitchFamily="34" charset="0"/>
              </a:rPr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r>
              <a:rPr lang="tr-TR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Imported dataset into R,</a:t>
            </a:r>
          </a:p>
          <a:p>
            <a:r>
              <a:rPr lang="tr-TR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Checked whether dataset includes “NA” values,</a:t>
            </a:r>
          </a:p>
          <a:p>
            <a:r>
              <a:rPr lang="tr-TR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Eliminated irrevalant data columns to ease process.</a:t>
            </a:r>
          </a:p>
          <a:p>
            <a:pPr marL="0" indent="0">
              <a:buNone/>
            </a:pPr>
            <a:endParaRPr lang="tr-TR" sz="1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tr-TR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Use seed() to reproduce same result</a:t>
            </a:r>
          </a:p>
          <a:p>
            <a:r>
              <a:rPr lang="tr-TR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Apply kmeans() function to create clustering</a:t>
            </a:r>
          </a:p>
          <a:p>
            <a:r>
              <a:rPr lang="tr-TR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Try different k values such as 3,4,5,6</a:t>
            </a:r>
          </a:p>
          <a:p>
            <a:endParaRPr lang="tr-TR" sz="1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endParaRPr lang="tr-TR" sz="1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endParaRPr lang="tr-TR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08495" y="3527160"/>
            <a:ext cx="6192688" cy="3240360"/>
          </a:xfrm>
          <a:prstGeom prst="rect">
            <a:avLst/>
          </a:prstGeom>
        </p:spPr>
      </p:pic>
      <p:sp>
        <p:nvSpPr>
          <p:cNvPr id="5" name="Right Brace 4"/>
          <p:cNvSpPr/>
          <p:nvPr/>
        </p:nvSpPr>
        <p:spPr>
          <a:xfrm>
            <a:off x="6084168" y="1052736"/>
            <a:ext cx="648072" cy="100811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Right Brace 5"/>
          <p:cNvSpPr/>
          <p:nvPr/>
        </p:nvSpPr>
        <p:spPr>
          <a:xfrm>
            <a:off x="6084168" y="2492896"/>
            <a:ext cx="821731" cy="100811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TextBox 6"/>
          <p:cNvSpPr txBox="1"/>
          <p:nvPr/>
        </p:nvSpPr>
        <p:spPr>
          <a:xfrm>
            <a:off x="6886868" y="137212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latin typeface="Calibri" pitchFamily="34" charset="0"/>
                <a:cs typeface="Calibri" pitchFamily="34" charset="0"/>
              </a:rPr>
              <a:t>PRE-PROCESSING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39268" y="281228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latin typeface="Calibri" pitchFamily="34" charset="0"/>
                <a:cs typeface="Calibri" pitchFamily="34" charset="0"/>
              </a:rPr>
              <a:t>PROCESSING</a:t>
            </a:r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6586093" y="3933056"/>
            <a:ext cx="2179223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302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r>
              <a:rPr lang="tr-TR" sz="3200" dirty="0">
                <a:solidFill>
                  <a:srgbClr val="2F5897"/>
                </a:solidFill>
                <a:latin typeface="Calibri" pitchFamily="34" charset="0"/>
                <a:cs typeface="Calibri" pitchFamily="34" charset="0"/>
              </a:rPr>
              <a:t>K-MEANS CLUSTERING</a:t>
            </a:r>
            <a:endParaRPr lang="tr-T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908720"/>
            <a:ext cx="7128792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516" y="3789040"/>
            <a:ext cx="6992955" cy="284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9756" y="1618104"/>
            <a:ext cx="1584176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latin typeface="Calibri" pitchFamily="34" charset="0"/>
                <a:cs typeface="Calibri" pitchFamily="34" charset="0"/>
              </a:rPr>
              <a:t>ACTUAL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829" y="4686235"/>
            <a:ext cx="1763688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latin typeface="Calibri" pitchFamily="34" charset="0"/>
                <a:cs typeface="Calibri" pitchFamily="34" charset="0"/>
              </a:rPr>
              <a:t>CLUSTERING MODEL</a:t>
            </a:r>
          </a:p>
        </p:txBody>
      </p:sp>
    </p:spTree>
    <p:extLst>
      <p:ext uri="{BB962C8B-B14F-4D97-AF65-F5344CB8AC3E}">
        <p14:creationId xmlns:p14="http://schemas.microsoft.com/office/powerpoint/2010/main" val="148487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tr-TR" sz="3200" dirty="0">
                <a:solidFill>
                  <a:srgbClr val="2F5897"/>
                </a:solidFill>
                <a:latin typeface="Calibri" pitchFamily="34" charset="0"/>
                <a:cs typeface="Calibri" pitchFamily="34" charset="0"/>
              </a:rPr>
              <a:t>K-MEANS CLUSTERING</a:t>
            </a:r>
            <a:endParaRPr lang="tr-TR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39552" y="1556792"/>
            <a:ext cx="7560840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573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/>
          <a:lstStyle/>
          <a:p>
            <a:r>
              <a:rPr lang="tr-TR" sz="3600" dirty="0">
                <a:latin typeface="Calibri" pitchFamily="34" charset="0"/>
                <a:cs typeface="Calibri" pitchFamily="34" charset="0"/>
              </a:rPr>
              <a:t>HIERARCHICAL CLUSTERING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3645024"/>
            <a:ext cx="8166591" cy="3085803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14156" y="980728"/>
            <a:ext cx="8229600" cy="5073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tr-TR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Imported dataset into R,</a:t>
            </a:r>
          </a:p>
          <a:p>
            <a:r>
              <a:rPr lang="tr-TR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Checked whether dataset includes “NA” values,</a:t>
            </a:r>
          </a:p>
          <a:p>
            <a:r>
              <a:rPr lang="tr-TR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Eliminated irrevalant data columns to ease process.</a:t>
            </a:r>
          </a:p>
          <a:p>
            <a:pPr marL="0" indent="0">
              <a:buFont typeface="Arial" pitchFamily="34" charset="0"/>
              <a:buNone/>
            </a:pPr>
            <a:endParaRPr lang="tr-TR" sz="1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tr-TR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Use seed() to reproduce same result</a:t>
            </a:r>
          </a:p>
          <a:p>
            <a:r>
              <a:rPr lang="tr-TR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Apply kmeans() function to create clustering </a:t>
            </a:r>
          </a:p>
          <a:p>
            <a:pPr marL="0" indent="0">
              <a:buNone/>
            </a:pPr>
            <a:endParaRPr lang="tr-TR" sz="1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endParaRPr lang="tr-TR" sz="1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endParaRPr lang="tr-TR" dirty="0"/>
          </a:p>
        </p:txBody>
      </p:sp>
      <p:sp>
        <p:nvSpPr>
          <p:cNvPr id="7" name="Right Brace 6"/>
          <p:cNvSpPr/>
          <p:nvPr/>
        </p:nvSpPr>
        <p:spPr>
          <a:xfrm>
            <a:off x="6084168" y="1052736"/>
            <a:ext cx="648072" cy="100811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Right Brace 7"/>
          <p:cNvSpPr/>
          <p:nvPr/>
        </p:nvSpPr>
        <p:spPr>
          <a:xfrm>
            <a:off x="6084168" y="2276872"/>
            <a:ext cx="648072" cy="100811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TextBox 8"/>
          <p:cNvSpPr txBox="1"/>
          <p:nvPr/>
        </p:nvSpPr>
        <p:spPr>
          <a:xfrm>
            <a:off x="6886868" y="137212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latin typeface="Calibri" pitchFamily="34" charset="0"/>
                <a:cs typeface="Calibri" pitchFamily="34" charset="0"/>
              </a:rPr>
              <a:t>PRE-PROCESSING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86868" y="259626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latin typeface="Calibri" pitchFamily="34" charset="0"/>
                <a:cs typeface="Calibri" pitchFamily="34" charset="0"/>
              </a:rPr>
              <a:t>PROCESSING</a:t>
            </a:r>
          </a:p>
        </p:txBody>
      </p:sp>
      <p:cxnSp>
        <p:nvCxnSpPr>
          <p:cNvPr id="12" name="Elbow Connector 11"/>
          <p:cNvCxnSpPr/>
          <p:nvPr/>
        </p:nvCxnSpPr>
        <p:spPr>
          <a:xfrm rot="16200000" flipH="1">
            <a:off x="460628" y="2934459"/>
            <a:ext cx="736510" cy="429451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700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67544" y="0"/>
            <a:ext cx="8229600" cy="8367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tr-TR" sz="3600" dirty="0">
                <a:latin typeface="Calibri" pitchFamily="34" charset="0"/>
                <a:cs typeface="Calibri" pitchFamily="34" charset="0"/>
              </a:rPr>
              <a:t>HIERARCHICAL CLUSTERING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30452" y="712131"/>
            <a:ext cx="7503784" cy="3148917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830452" y="3861048"/>
            <a:ext cx="7503784" cy="29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3237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367</TotalTime>
  <Words>199</Words>
  <Application>Microsoft Macintosh PowerPoint</Application>
  <PresentationFormat>On-screen Show (4:3)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Cambria</vt:lpstr>
      <vt:lpstr>Century Gothic</vt:lpstr>
      <vt:lpstr>Courier New</vt:lpstr>
      <vt:lpstr>Palatino Linotype</vt:lpstr>
      <vt:lpstr>Wingdings</vt:lpstr>
      <vt:lpstr>Executive</vt:lpstr>
      <vt:lpstr>DATA MINING</vt:lpstr>
      <vt:lpstr>OUTLINE</vt:lpstr>
      <vt:lpstr>DATASET</vt:lpstr>
      <vt:lpstr>K-MEANS CLUSTERING</vt:lpstr>
      <vt:lpstr>K-MEANS CLUSTERING</vt:lpstr>
      <vt:lpstr>K-MEANS CLUSTERING</vt:lpstr>
      <vt:lpstr>HIERARCHICAL CLUSTERING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Administrator</dc:creator>
  <cp:lastModifiedBy>Abdullah Tayyip Saka</cp:lastModifiedBy>
  <cp:revision>21</cp:revision>
  <dcterms:created xsi:type="dcterms:W3CDTF">2018-05-15T16:41:01Z</dcterms:created>
  <dcterms:modified xsi:type="dcterms:W3CDTF">2020-07-19T15:37:16Z</dcterms:modified>
</cp:coreProperties>
</file>