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Raleway" charset="0"/>
      <p:regular r:id="rId26"/>
      <p:bold r:id="rId27"/>
      <p:italic r:id="rId28"/>
      <p:boldItalic r:id="rId29"/>
    </p:embeddedFont>
    <p:embeddedFont>
      <p:font typeface="Lato"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7" d="100"/>
          <a:sy n="157" d="100"/>
        </p:scale>
        <p:origin x="-294" y="2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609871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cf8417d1d3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cf8417d1d3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cf8417d1d3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cf8417d1d3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cf8417d1d3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cf8417d1d3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cc762ae78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cc762ae7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cf8417d1d3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cf8417d1d3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cf8417d1d3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cf8417d1d3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f8417d1d3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f8417d1d3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cf8417d1d3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cf8417d1d3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cf8417d1d3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cf8417d1d3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cf8417d1d3_0_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cf8417d1d3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f8417d1d3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f8417d1d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cf8417d1d3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cf8417d1d3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cf8417d1d3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cf8417d1d3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cf8417d1d3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cf8417d1d3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cf8417d1d3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cf8417d1d3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f8417d1d3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f8417d1d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f8417d1d3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f8417d1d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f8417d1d3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f8417d1d3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cf8417d1d3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cf8417d1d3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f8417d1d3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f8417d1d3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cf8417d1d3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cf8417d1d3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cf8417d1d3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cf8417d1d3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Credit Card Fraud Detection</a:t>
            </a:r>
            <a:endParaRPr/>
          </a:p>
        </p:txBody>
      </p:sp>
      <p:sp>
        <p:nvSpPr>
          <p:cNvPr id="87" name="Google Shape;87;p13"/>
          <p:cNvSpPr txBox="1">
            <a:spLocks noGrp="1"/>
          </p:cNvSpPr>
          <p:nvPr>
            <p:ph type="subTitle" idx="1"/>
          </p:nvPr>
        </p:nvSpPr>
        <p:spPr>
          <a:xfrm>
            <a:off x="729625" y="2987150"/>
            <a:ext cx="7688100" cy="94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000000"/>
                </a:solidFill>
              </a:rPr>
              <a:t>AUTHOR: ABDUS SAMAD ABDULLAH</a:t>
            </a:r>
            <a:endParaRPr b="1">
              <a:solidFill>
                <a:srgbClr val="000000"/>
              </a:solidFill>
            </a:endParaRPr>
          </a:p>
          <a:p>
            <a:pPr marL="0" lvl="0" indent="0" algn="l" rtl="0">
              <a:spcBef>
                <a:spcPts val="0"/>
              </a:spcBef>
              <a:spcAft>
                <a:spcPts val="0"/>
              </a:spcAft>
              <a:buNone/>
            </a:pPr>
            <a:endParaRPr b="1">
              <a:solidFill>
                <a:srgbClr val="000000"/>
              </a:solidFill>
            </a:endParaRPr>
          </a:p>
          <a:p>
            <a:pPr marL="0" lvl="0" indent="0" algn="l" rtl="0">
              <a:spcBef>
                <a:spcPts val="0"/>
              </a:spcBef>
              <a:spcAft>
                <a:spcPts val="0"/>
              </a:spcAft>
              <a:buNone/>
            </a:pPr>
            <a:r>
              <a:rPr lang="en" sz="1500" b="1">
                <a:solidFill>
                  <a:srgbClr val="000000"/>
                </a:solidFill>
              </a:rPr>
              <a:t>COURSE DSC-18</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729450" y="1029325"/>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Exploratory Data Analysis</a:t>
            </a:r>
            <a:endParaRPr/>
          </a:p>
        </p:txBody>
      </p:sp>
      <p:sp>
        <p:nvSpPr>
          <p:cNvPr id="149" name="Google Shape;149;p22"/>
          <p:cNvSpPr txBox="1">
            <a:spLocks noGrp="1"/>
          </p:cNvSpPr>
          <p:nvPr>
            <p:ph type="body" idx="1"/>
          </p:nvPr>
        </p:nvSpPr>
        <p:spPr>
          <a:xfrm>
            <a:off x="1285875" y="2078875"/>
            <a:ext cx="7132200" cy="22611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 sz="1500" dirty="0">
                <a:solidFill>
                  <a:srgbClr val="000000"/>
                </a:solidFill>
              </a:rPr>
              <a:t>The dataset is highly imbalanced with just 0.52% fraudulent transactions.</a:t>
            </a:r>
            <a:endParaRPr sz="1500" dirty="0">
              <a:solidFill>
                <a:srgbClr val="000000"/>
              </a:solidFill>
            </a:endParaRPr>
          </a:p>
          <a:p>
            <a:pPr marL="0" lvl="0" indent="0" algn="l" rtl="0">
              <a:spcBef>
                <a:spcPts val="1000"/>
              </a:spcBef>
              <a:spcAft>
                <a:spcPts val="0"/>
              </a:spcAft>
              <a:buNone/>
            </a:pPr>
            <a:endParaRPr sz="1500" dirty="0">
              <a:solidFill>
                <a:srgbClr val="000000"/>
              </a:solidFill>
            </a:endParaRPr>
          </a:p>
          <a:p>
            <a:pPr marL="457200" lvl="0" indent="-323850" algn="l" rtl="0">
              <a:spcBef>
                <a:spcPts val="1000"/>
              </a:spcBef>
              <a:spcAft>
                <a:spcPts val="0"/>
              </a:spcAft>
              <a:buClr>
                <a:srgbClr val="000000"/>
              </a:buClr>
              <a:buSzPts val="1500"/>
              <a:buChar char="●"/>
            </a:pPr>
            <a:r>
              <a:rPr lang="en" sz="1500" dirty="0">
                <a:solidFill>
                  <a:srgbClr val="000000"/>
                </a:solidFill>
              </a:rPr>
              <a:t>The plots of transaction amount and City Population suggest large number of outliers in both the features.</a:t>
            </a:r>
            <a:endParaRPr sz="1500" dirty="0">
              <a:solidFill>
                <a:srgbClr val="000000"/>
              </a:solidFill>
            </a:endParaRPr>
          </a:p>
          <a:p>
            <a:pPr marL="457200" lvl="0" indent="-323850" algn="l" rtl="0">
              <a:spcBef>
                <a:spcPts val="1000"/>
              </a:spcBef>
              <a:spcAft>
                <a:spcPts val="0"/>
              </a:spcAft>
              <a:buClr>
                <a:srgbClr val="000000"/>
              </a:buClr>
              <a:buSzPts val="1500"/>
              <a:buChar char="●"/>
            </a:pPr>
            <a:r>
              <a:rPr lang="en" sz="1500" dirty="0">
                <a:solidFill>
                  <a:srgbClr val="000000"/>
                </a:solidFill>
              </a:rPr>
              <a:t>These will be treated using the appropriate methods below</a:t>
            </a:r>
            <a:endParaRPr sz="1500" dirty="0">
              <a:solidFill>
                <a:srgbClr val="000000"/>
              </a:solidFill>
            </a:endParaRPr>
          </a:p>
          <a:p>
            <a:pPr marL="0" lvl="0" indent="0" algn="l" rtl="0">
              <a:spcBef>
                <a:spcPts val="1000"/>
              </a:spcBef>
              <a:spcAft>
                <a:spcPts val="0"/>
              </a:spcAft>
              <a:buNone/>
            </a:pPr>
            <a:endParaRPr sz="1500" dirty="0">
              <a:solidFill>
                <a:srgbClr val="000000"/>
              </a:solidFill>
            </a:endParaRPr>
          </a:p>
          <a:p>
            <a:pPr marL="457200" lvl="0" indent="0" algn="l" rtl="0">
              <a:spcBef>
                <a:spcPts val="1000"/>
              </a:spcBef>
              <a:spcAft>
                <a:spcPts val="1000"/>
              </a:spcAft>
              <a:buNone/>
            </a:pPr>
            <a:endParaRPr sz="1500" dirty="0">
              <a:solidFill>
                <a:srgbClr val="000000"/>
              </a:solidFill>
            </a:endParaRPr>
          </a:p>
        </p:txBody>
      </p:sp>
      <p:pic>
        <p:nvPicPr>
          <p:cNvPr id="150" name="Google Shape;150;p22"/>
          <p:cNvPicPr preferRelativeResize="0"/>
          <p:nvPr/>
        </p:nvPicPr>
        <p:blipFill>
          <a:blip r:embed="rId3">
            <a:alphaModFix/>
          </a:blip>
          <a:stretch>
            <a:fillRect/>
          </a:stretch>
        </p:blipFill>
        <p:spPr>
          <a:xfrm>
            <a:off x="1920500" y="2509825"/>
            <a:ext cx="1590675" cy="476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23"/>
          <p:cNvPicPr preferRelativeResize="0"/>
          <p:nvPr/>
        </p:nvPicPr>
        <p:blipFill>
          <a:blip r:embed="rId3">
            <a:alphaModFix/>
          </a:blip>
          <a:stretch>
            <a:fillRect/>
          </a:stretch>
        </p:blipFill>
        <p:spPr>
          <a:xfrm>
            <a:off x="238125" y="891775"/>
            <a:ext cx="8839171" cy="3020050"/>
          </a:xfrm>
          <a:prstGeom prst="rect">
            <a:avLst/>
          </a:prstGeom>
          <a:noFill/>
          <a:ln>
            <a:noFill/>
          </a:ln>
        </p:spPr>
      </p:pic>
      <p:sp>
        <p:nvSpPr>
          <p:cNvPr id="156" name="Google Shape;156;p23"/>
          <p:cNvSpPr txBox="1"/>
          <p:nvPr/>
        </p:nvSpPr>
        <p:spPr>
          <a:xfrm>
            <a:off x="428625" y="4104075"/>
            <a:ext cx="83583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Char char="●"/>
            </a:pPr>
            <a:r>
              <a:rPr lang="en">
                <a:latin typeface="Lato"/>
                <a:ea typeface="Lato"/>
                <a:cs typeface="Lato"/>
                <a:sym typeface="Lato"/>
              </a:rPr>
              <a:t>Outlier Treatment of feature ‘amt’</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4"/>
          <p:cNvPicPr preferRelativeResize="0"/>
          <p:nvPr/>
        </p:nvPicPr>
        <p:blipFill>
          <a:blip r:embed="rId3">
            <a:alphaModFix/>
          </a:blip>
          <a:stretch>
            <a:fillRect/>
          </a:stretch>
        </p:blipFill>
        <p:spPr>
          <a:xfrm>
            <a:off x="2134800" y="731075"/>
            <a:ext cx="5448300" cy="3419475"/>
          </a:xfrm>
          <a:prstGeom prst="rect">
            <a:avLst/>
          </a:prstGeom>
          <a:noFill/>
          <a:ln>
            <a:noFill/>
          </a:ln>
        </p:spPr>
      </p:pic>
      <p:sp>
        <p:nvSpPr>
          <p:cNvPr id="162" name="Google Shape;162;p24"/>
          <p:cNvSpPr txBox="1"/>
          <p:nvPr/>
        </p:nvSpPr>
        <p:spPr>
          <a:xfrm>
            <a:off x="2295550" y="4382675"/>
            <a:ext cx="52293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Char char="●"/>
            </a:pPr>
            <a:r>
              <a:rPr lang="en">
                <a:latin typeface="Lato"/>
                <a:ea typeface="Lato"/>
                <a:cs typeface="Lato"/>
                <a:sym typeface="Lato"/>
              </a:rPr>
              <a:t>Fraudulent Transaction Hours.</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25"/>
          <p:cNvPicPr preferRelativeResize="0"/>
          <p:nvPr/>
        </p:nvPicPr>
        <p:blipFill>
          <a:blip r:embed="rId3">
            <a:alphaModFix/>
          </a:blip>
          <a:stretch>
            <a:fillRect/>
          </a:stretch>
        </p:blipFill>
        <p:spPr>
          <a:xfrm>
            <a:off x="227400" y="1374025"/>
            <a:ext cx="2819400" cy="1962150"/>
          </a:xfrm>
          <a:prstGeom prst="rect">
            <a:avLst/>
          </a:prstGeom>
          <a:noFill/>
          <a:ln>
            <a:noFill/>
          </a:ln>
        </p:spPr>
      </p:pic>
      <p:pic>
        <p:nvPicPr>
          <p:cNvPr id="168" name="Google Shape;168;p25"/>
          <p:cNvPicPr preferRelativeResize="0"/>
          <p:nvPr/>
        </p:nvPicPr>
        <p:blipFill>
          <a:blip r:embed="rId4">
            <a:alphaModFix/>
          </a:blip>
          <a:stretch>
            <a:fillRect/>
          </a:stretch>
        </p:blipFill>
        <p:spPr>
          <a:xfrm>
            <a:off x="2963475" y="698200"/>
            <a:ext cx="5792400" cy="3313792"/>
          </a:xfrm>
          <a:prstGeom prst="rect">
            <a:avLst/>
          </a:prstGeom>
          <a:noFill/>
          <a:ln>
            <a:noFill/>
          </a:ln>
        </p:spPr>
      </p:pic>
      <p:sp>
        <p:nvSpPr>
          <p:cNvPr id="169" name="Google Shape;169;p25"/>
          <p:cNvSpPr txBox="1"/>
          <p:nvPr/>
        </p:nvSpPr>
        <p:spPr>
          <a:xfrm>
            <a:off x="600075" y="4264800"/>
            <a:ext cx="74046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Char char="●"/>
            </a:pPr>
            <a:r>
              <a:rPr lang="en">
                <a:latin typeface="Lato"/>
                <a:ea typeface="Lato"/>
                <a:cs typeface="Lato"/>
                <a:sym typeface="Lato"/>
              </a:rPr>
              <a:t>All the  Numerical Features were left skewed</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body" idx="1"/>
          </p:nvPr>
        </p:nvSpPr>
        <p:spPr>
          <a:xfrm>
            <a:off x="4984400" y="1940550"/>
            <a:ext cx="3784800" cy="2034900"/>
          </a:xfrm>
          <a:prstGeom prst="rect">
            <a:avLst/>
          </a:prstGeom>
        </p:spPr>
        <p:txBody>
          <a:bodyPr spcFirstLastPara="1" wrap="square" lIns="91425" tIns="91425" rIns="91425" bIns="91425" anchor="t" anchorCtr="0">
            <a:normAutofit/>
          </a:bodyPr>
          <a:lstStyle/>
          <a:p>
            <a:pPr marL="457200" lvl="0" indent="457200" algn="l" rtl="0">
              <a:spcBef>
                <a:spcPts val="0"/>
              </a:spcBef>
              <a:spcAft>
                <a:spcPts val="0"/>
              </a:spcAft>
              <a:buNone/>
            </a:pPr>
            <a:r>
              <a:rPr lang="en" sz="1500" b="1">
                <a:solidFill>
                  <a:srgbClr val="000000"/>
                </a:solidFill>
              </a:rPr>
              <a:t>Correlation Matrix  </a:t>
            </a:r>
            <a:endParaRPr sz="1500">
              <a:solidFill>
                <a:srgbClr val="000000"/>
              </a:solidFill>
            </a:endParaRPr>
          </a:p>
          <a:p>
            <a:pPr marL="0" lvl="0" indent="0" algn="l" rtl="0">
              <a:spcBef>
                <a:spcPts val="1200"/>
              </a:spcBef>
              <a:spcAft>
                <a:spcPts val="1200"/>
              </a:spcAft>
              <a:buNone/>
            </a:pPr>
            <a:r>
              <a:rPr lang="en" sz="1500">
                <a:solidFill>
                  <a:srgbClr val="000000"/>
                </a:solidFill>
              </a:rPr>
              <a:t>The customers Location Coordinates </a:t>
            </a:r>
            <a:br>
              <a:rPr lang="en" sz="1500">
                <a:solidFill>
                  <a:srgbClr val="000000"/>
                </a:solidFill>
              </a:rPr>
            </a:br>
            <a:r>
              <a:rPr lang="en" sz="1500">
                <a:solidFill>
                  <a:srgbClr val="000000"/>
                </a:solidFill>
              </a:rPr>
              <a:t>are highly correlated with the Merchants </a:t>
            </a:r>
            <a:endParaRPr sz="1500">
              <a:solidFill>
                <a:srgbClr val="000000"/>
              </a:solidFill>
            </a:endParaRPr>
          </a:p>
        </p:txBody>
      </p:sp>
      <p:pic>
        <p:nvPicPr>
          <p:cNvPr id="175" name="Google Shape;175;p26"/>
          <p:cNvPicPr preferRelativeResize="0"/>
          <p:nvPr/>
        </p:nvPicPr>
        <p:blipFill>
          <a:blip r:embed="rId3">
            <a:alphaModFix/>
          </a:blip>
          <a:stretch>
            <a:fillRect/>
          </a:stretch>
        </p:blipFill>
        <p:spPr>
          <a:xfrm>
            <a:off x="114300" y="662450"/>
            <a:ext cx="4457700" cy="4419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27"/>
          <p:cNvPicPr preferRelativeResize="0"/>
          <p:nvPr/>
        </p:nvPicPr>
        <p:blipFill>
          <a:blip r:embed="rId3">
            <a:alphaModFix/>
          </a:blip>
          <a:stretch>
            <a:fillRect/>
          </a:stretch>
        </p:blipFill>
        <p:spPr>
          <a:xfrm>
            <a:off x="180200" y="656050"/>
            <a:ext cx="8783599" cy="2676500"/>
          </a:xfrm>
          <a:prstGeom prst="rect">
            <a:avLst/>
          </a:prstGeom>
          <a:noFill/>
          <a:ln>
            <a:noFill/>
          </a:ln>
        </p:spPr>
      </p:pic>
      <p:sp>
        <p:nvSpPr>
          <p:cNvPr id="181" name="Google Shape;181;p27"/>
          <p:cNvSpPr txBox="1"/>
          <p:nvPr/>
        </p:nvSpPr>
        <p:spPr>
          <a:xfrm>
            <a:off x="578650" y="3557600"/>
            <a:ext cx="81117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Lato"/>
                <a:ea typeface="Lato"/>
                <a:cs typeface="Lato"/>
                <a:sym typeface="Lato"/>
              </a:rPr>
              <a:t>CATEGORY OF PURCHASES</a:t>
            </a:r>
            <a:endParaRPr sz="1500" b="1">
              <a:latin typeface="Lato"/>
              <a:ea typeface="Lato"/>
              <a:cs typeface="Lato"/>
              <a:sym typeface="Lato"/>
            </a:endParaRPr>
          </a:p>
          <a:p>
            <a:pPr marL="0" lvl="0" indent="0" algn="l" rtl="0">
              <a:spcBef>
                <a:spcPts val="0"/>
              </a:spcBef>
              <a:spcAft>
                <a:spcPts val="0"/>
              </a:spcAft>
              <a:buNone/>
            </a:pPr>
            <a:endParaRPr sz="1500">
              <a:latin typeface="Lato"/>
              <a:ea typeface="Lato"/>
              <a:cs typeface="Lato"/>
              <a:sym typeface="Lato"/>
            </a:endParaRPr>
          </a:p>
          <a:p>
            <a:pPr marL="0" lvl="0" indent="0" algn="l" rtl="0">
              <a:spcBef>
                <a:spcPts val="0"/>
              </a:spcBef>
              <a:spcAft>
                <a:spcPts val="0"/>
              </a:spcAft>
              <a:buNone/>
            </a:pPr>
            <a:r>
              <a:rPr lang="en" sz="1500">
                <a:latin typeface="Lato"/>
                <a:ea typeface="Lato"/>
                <a:cs typeface="Lato"/>
                <a:sym typeface="Lato"/>
              </a:rPr>
              <a:t>THE HIGHEST FRAUDULENT TRANSACTIONS HAPPENED </a:t>
            </a:r>
            <a:r>
              <a:rPr lang="en" sz="1500" b="1">
                <a:latin typeface="Lato"/>
                <a:ea typeface="Lato"/>
                <a:cs typeface="Lato"/>
                <a:sym typeface="Lato"/>
              </a:rPr>
              <a:t>GROCERY POS</a:t>
            </a:r>
            <a:r>
              <a:rPr lang="en" sz="1500">
                <a:latin typeface="Lato"/>
                <a:ea typeface="Lato"/>
                <a:cs typeface="Lato"/>
                <a:sym typeface="Lato"/>
              </a:rPr>
              <a:t> AND </a:t>
            </a:r>
            <a:r>
              <a:rPr lang="en" sz="1500" b="1">
                <a:latin typeface="Lato"/>
                <a:ea typeface="Lato"/>
                <a:cs typeface="Lato"/>
                <a:sym typeface="Lato"/>
              </a:rPr>
              <a:t>SHOPPING_NETAMONG 14</a:t>
            </a:r>
            <a:r>
              <a:rPr lang="en" sz="1500">
                <a:latin typeface="Lato"/>
                <a:ea typeface="Lato"/>
                <a:cs typeface="Lato"/>
                <a:sym typeface="Lato"/>
              </a:rPr>
              <a:t> CATEGORIES</a:t>
            </a:r>
            <a:endParaRPr sz="1500">
              <a:latin typeface="Lato"/>
              <a:ea typeface="Lato"/>
              <a:cs typeface="Lato"/>
              <a:sym typeface="Lato"/>
            </a:endParaRPr>
          </a:p>
          <a:p>
            <a:pPr marL="0" lvl="0" indent="0" algn="l" rtl="0">
              <a:spcBef>
                <a:spcPts val="0"/>
              </a:spcBef>
              <a:spcAft>
                <a:spcPts val="0"/>
              </a:spcAft>
              <a:buNone/>
            </a:pPr>
            <a:endParaRPr sz="15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582000" y="1265075"/>
            <a:ext cx="8562000" cy="856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BEST MODEL – Decision Tree with Hyperparameter Tuning</a:t>
            </a:r>
            <a:endParaRPr/>
          </a:p>
        </p:txBody>
      </p:sp>
      <p:sp>
        <p:nvSpPr>
          <p:cNvPr id="187" name="Google Shape;187;p28"/>
          <p:cNvSpPr txBox="1">
            <a:spLocks noGrp="1"/>
          </p:cNvSpPr>
          <p:nvPr>
            <p:ph type="body" idx="1"/>
          </p:nvPr>
        </p:nvSpPr>
        <p:spPr>
          <a:xfrm>
            <a:off x="729450" y="2346725"/>
            <a:ext cx="7688700" cy="2346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600">
                <a:solidFill>
                  <a:srgbClr val="000000"/>
                </a:solidFill>
              </a:rPr>
              <a:t>8 CLASSIFICATIONS MODELS DEVELOPED</a:t>
            </a:r>
            <a:endParaRPr sz="1600">
              <a:solidFill>
                <a:srgbClr val="000000"/>
              </a:solidFill>
            </a:endParaRPr>
          </a:p>
          <a:p>
            <a:pPr marL="0" lvl="0" indent="0" algn="l" rtl="0">
              <a:spcBef>
                <a:spcPts val="1200"/>
              </a:spcBef>
              <a:spcAft>
                <a:spcPts val="0"/>
              </a:spcAft>
              <a:buNone/>
            </a:pPr>
            <a:r>
              <a:rPr lang="en" sz="1500">
                <a:solidFill>
                  <a:srgbClr val="000000"/>
                </a:solidFill>
              </a:rPr>
              <a:t>1. Baseline Linear Model- Logistic Regression With-out balancing &amp; With balancing data.</a:t>
            </a:r>
            <a:endParaRPr sz="1500">
              <a:solidFill>
                <a:srgbClr val="000000"/>
              </a:solidFill>
            </a:endParaRPr>
          </a:p>
          <a:p>
            <a:pPr marL="0" lvl="0" indent="0" algn="l" rtl="0">
              <a:spcBef>
                <a:spcPts val="1200"/>
              </a:spcBef>
              <a:spcAft>
                <a:spcPts val="0"/>
              </a:spcAft>
              <a:buNone/>
            </a:pPr>
            <a:r>
              <a:rPr lang="en" sz="1500">
                <a:solidFill>
                  <a:srgbClr val="000000"/>
                </a:solidFill>
              </a:rPr>
              <a:t>2. Decision Trees- With and Without Hyperparameter tuning.</a:t>
            </a:r>
            <a:endParaRPr sz="1500">
              <a:solidFill>
                <a:srgbClr val="000000"/>
              </a:solidFill>
            </a:endParaRPr>
          </a:p>
          <a:p>
            <a:pPr marL="0" lvl="0" indent="0" algn="l" rtl="0">
              <a:spcBef>
                <a:spcPts val="1200"/>
              </a:spcBef>
              <a:spcAft>
                <a:spcPts val="0"/>
              </a:spcAft>
              <a:buNone/>
            </a:pPr>
            <a:r>
              <a:rPr lang="en" sz="1500">
                <a:solidFill>
                  <a:srgbClr val="000000"/>
                </a:solidFill>
              </a:rPr>
              <a:t>3. Random Forests- With and Without Hyperparameter Tuning.</a:t>
            </a:r>
            <a:endParaRPr sz="1500">
              <a:solidFill>
                <a:srgbClr val="000000"/>
              </a:solidFill>
            </a:endParaRPr>
          </a:p>
          <a:p>
            <a:pPr marL="0" lvl="0" indent="0" algn="l" rtl="0">
              <a:spcBef>
                <a:spcPts val="1200"/>
              </a:spcBef>
              <a:spcAft>
                <a:spcPts val="1200"/>
              </a:spcAft>
              <a:buNone/>
            </a:pPr>
            <a:endParaRPr sz="15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29"/>
          <p:cNvPicPr preferRelativeResize="0"/>
          <p:nvPr/>
        </p:nvPicPr>
        <p:blipFill rotWithShape="1">
          <a:blip r:embed="rId3">
            <a:alphaModFix/>
          </a:blip>
          <a:srcRect l="-980" t="1220" r="979" b="-1219"/>
          <a:stretch/>
        </p:blipFill>
        <p:spPr>
          <a:xfrm>
            <a:off x="246225" y="664375"/>
            <a:ext cx="8737301" cy="43906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30"/>
          <p:cNvPicPr preferRelativeResize="0"/>
          <p:nvPr/>
        </p:nvPicPr>
        <p:blipFill>
          <a:blip r:embed="rId3">
            <a:alphaModFix/>
          </a:blip>
          <a:stretch>
            <a:fillRect/>
          </a:stretch>
        </p:blipFill>
        <p:spPr>
          <a:xfrm>
            <a:off x="685800" y="610800"/>
            <a:ext cx="8004574" cy="4371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a:spLocks noGrp="1"/>
          </p:cNvSpPr>
          <p:nvPr>
            <p:ph type="body" idx="1"/>
          </p:nvPr>
        </p:nvSpPr>
        <p:spPr>
          <a:xfrm>
            <a:off x="4714875" y="1339450"/>
            <a:ext cx="4221900" cy="32361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000000"/>
              </a:buClr>
              <a:buSzPts val="1500"/>
              <a:buChar char="●"/>
            </a:pPr>
            <a:r>
              <a:rPr lang="en" sz="1500" b="1">
                <a:solidFill>
                  <a:srgbClr val="000000"/>
                </a:solidFill>
              </a:rPr>
              <a:t>Decision Tree </a:t>
            </a:r>
            <a:r>
              <a:rPr lang="en" sz="1500">
                <a:solidFill>
                  <a:srgbClr val="000000"/>
                </a:solidFill>
              </a:rPr>
              <a:t>with Historical Variable- Hyperparameter Tuning was found to be the most cost efficient with overall good Performance Metrics.</a:t>
            </a:r>
            <a:endParaRPr sz="1500">
              <a:solidFill>
                <a:srgbClr val="000000"/>
              </a:solidFill>
            </a:endParaRPr>
          </a:p>
          <a:p>
            <a:pPr marL="457200" lvl="0" indent="-323850" algn="l" rtl="0">
              <a:spcBef>
                <a:spcPts val="1000"/>
              </a:spcBef>
              <a:spcAft>
                <a:spcPts val="0"/>
              </a:spcAft>
              <a:buClr>
                <a:srgbClr val="000000"/>
              </a:buClr>
              <a:buSzPts val="1500"/>
              <a:buChar char="●"/>
            </a:pPr>
            <a:r>
              <a:rPr lang="en" sz="1500">
                <a:solidFill>
                  <a:srgbClr val="000000"/>
                </a:solidFill>
              </a:rPr>
              <a:t>Class Balancing: Class of weight method.</a:t>
            </a:r>
            <a:endParaRPr sz="1500">
              <a:solidFill>
                <a:srgbClr val="000000"/>
              </a:solidFill>
            </a:endParaRPr>
          </a:p>
          <a:p>
            <a:pPr marL="457200" lvl="0" indent="-323850" algn="l" rtl="0">
              <a:spcBef>
                <a:spcPts val="1000"/>
              </a:spcBef>
              <a:spcAft>
                <a:spcPts val="0"/>
              </a:spcAft>
              <a:buClr>
                <a:srgbClr val="000000"/>
              </a:buClr>
              <a:buSzPts val="1500"/>
              <a:buChar char="●"/>
            </a:pPr>
            <a:r>
              <a:rPr lang="en" sz="1500">
                <a:solidFill>
                  <a:srgbClr val="000000"/>
                </a:solidFill>
              </a:rPr>
              <a:t>Cost Function is minimized pretty good.</a:t>
            </a:r>
            <a:endParaRPr sz="1500">
              <a:solidFill>
                <a:srgbClr val="000000"/>
              </a:solidFill>
            </a:endParaRPr>
          </a:p>
          <a:p>
            <a:pPr marL="457200" lvl="0" indent="-323850" algn="l" rtl="0">
              <a:spcBef>
                <a:spcPts val="1000"/>
              </a:spcBef>
              <a:spcAft>
                <a:spcPts val="0"/>
              </a:spcAft>
              <a:buClr>
                <a:srgbClr val="000000"/>
              </a:buClr>
              <a:buSzPts val="1500"/>
              <a:buChar char="●"/>
            </a:pPr>
            <a:r>
              <a:rPr lang="en" sz="1500">
                <a:solidFill>
                  <a:srgbClr val="000000"/>
                </a:solidFill>
              </a:rPr>
              <a:t>Error Rate are pretty low.</a:t>
            </a:r>
            <a:endParaRPr sz="1500">
              <a:solidFill>
                <a:srgbClr val="000000"/>
              </a:solidFill>
            </a:endParaRPr>
          </a:p>
          <a:p>
            <a:pPr marL="457200" lvl="0" indent="-323850" algn="l" rtl="0">
              <a:spcBef>
                <a:spcPts val="1000"/>
              </a:spcBef>
              <a:spcAft>
                <a:spcPts val="1000"/>
              </a:spcAft>
              <a:buClr>
                <a:srgbClr val="000000"/>
              </a:buClr>
              <a:buSzPts val="1500"/>
              <a:buChar char="●"/>
            </a:pPr>
            <a:r>
              <a:rPr lang="en" sz="1500">
                <a:solidFill>
                  <a:srgbClr val="000000"/>
                </a:solidFill>
              </a:rPr>
              <a:t>Hence the Model Poses High Bias &amp; Low Variance.</a:t>
            </a:r>
            <a:endParaRPr sz="1500">
              <a:solidFill>
                <a:srgbClr val="000000"/>
              </a:solidFill>
            </a:endParaRPr>
          </a:p>
        </p:txBody>
      </p:sp>
      <p:pic>
        <p:nvPicPr>
          <p:cNvPr id="203" name="Google Shape;203;p31"/>
          <p:cNvPicPr preferRelativeResize="0"/>
          <p:nvPr/>
        </p:nvPicPr>
        <p:blipFill>
          <a:blip r:embed="rId3">
            <a:alphaModFix/>
          </a:blip>
          <a:stretch>
            <a:fillRect/>
          </a:stretch>
        </p:blipFill>
        <p:spPr>
          <a:xfrm>
            <a:off x="304800" y="803675"/>
            <a:ext cx="4602950" cy="4116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127575" y="2571750"/>
            <a:ext cx="34194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CONTENTS</a:t>
            </a:r>
            <a:endParaRPr/>
          </a:p>
        </p:txBody>
      </p:sp>
      <p:sp>
        <p:nvSpPr>
          <p:cNvPr id="93" name="Google Shape;93;p14"/>
          <p:cNvSpPr txBox="1">
            <a:spLocks noGrp="1"/>
          </p:cNvSpPr>
          <p:nvPr>
            <p:ph type="body" idx="1"/>
          </p:nvPr>
        </p:nvSpPr>
        <p:spPr>
          <a:xfrm>
            <a:off x="3911225" y="1103750"/>
            <a:ext cx="4972200" cy="3603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000000"/>
              </a:buClr>
              <a:buSzPts val="1800"/>
              <a:buChar char="●"/>
            </a:pPr>
            <a:r>
              <a:rPr lang="en" sz="1800">
                <a:solidFill>
                  <a:srgbClr val="000000"/>
                </a:solidFill>
              </a:rPr>
              <a:t>Objective</a:t>
            </a:r>
            <a:endParaRPr sz="1800">
              <a:solidFill>
                <a:srgbClr val="000000"/>
              </a:solidFill>
            </a:endParaRPr>
          </a:p>
          <a:p>
            <a:pPr marL="457200" lvl="0" indent="-342900" algn="l" rtl="0">
              <a:lnSpc>
                <a:spcPct val="150000"/>
              </a:lnSpc>
              <a:spcBef>
                <a:spcPts val="0"/>
              </a:spcBef>
              <a:spcAft>
                <a:spcPts val="0"/>
              </a:spcAft>
              <a:buClr>
                <a:srgbClr val="000000"/>
              </a:buClr>
              <a:buSzPts val="1800"/>
              <a:buChar char="●"/>
            </a:pPr>
            <a:r>
              <a:rPr lang="en" sz="1800">
                <a:solidFill>
                  <a:srgbClr val="000000"/>
                </a:solidFill>
              </a:rPr>
              <a:t>Background</a:t>
            </a:r>
            <a:endParaRPr sz="1800">
              <a:solidFill>
                <a:srgbClr val="000000"/>
              </a:solidFill>
            </a:endParaRPr>
          </a:p>
          <a:p>
            <a:pPr marL="457200" lvl="0" indent="-342900" algn="l" rtl="0">
              <a:lnSpc>
                <a:spcPct val="150000"/>
              </a:lnSpc>
              <a:spcBef>
                <a:spcPts val="0"/>
              </a:spcBef>
              <a:spcAft>
                <a:spcPts val="0"/>
              </a:spcAft>
              <a:buClr>
                <a:srgbClr val="000000"/>
              </a:buClr>
              <a:buSzPts val="1800"/>
              <a:buChar char="●"/>
            </a:pPr>
            <a:r>
              <a:rPr lang="en" sz="1800">
                <a:solidFill>
                  <a:srgbClr val="000000"/>
                </a:solidFill>
              </a:rPr>
              <a:t>Data Cleaning</a:t>
            </a:r>
            <a:endParaRPr sz="1800">
              <a:solidFill>
                <a:srgbClr val="000000"/>
              </a:solidFill>
            </a:endParaRPr>
          </a:p>
          <a:p>
            <a:pPr marL="457200" lvl="0" indent="-342900" algn="l" rtl="0">
              <a:lnSpc>
                <a:spcPct val="150000"/>
              </a:lnSpc>
              <a:spcBef>
                <a:spcPts val="0"/>
              </a:spcBef>
              <a:spcAft>
                <a:spcPts val="0"/>
              </a:spcAft>
              <a:buClr>
                <a:srgbClr val="000000"/>
              </a:buClr>
              <a:buSzPts val="1800"/>
              <a:buChar char="●"/>
            </a:pPr>
            <a:r>
              <a:rPr lang="en" sz="1800">
                <a:solidFill>
                  <a:srgbClr val="000000"/>
                </a:solidFill>
              </a:rPr>
              <a:t>Exploratory Data Analysis (EDA)</a:t>
            </a:r>
            <a:endParaRPr sz="1800">
              <a:solidFill>
                <a:srgbClr val="000000"/>
              </a:solidFill>
            </a:endParaRPr>
          </a:p>
          <a:p>
            <a:pPr marL="457200" lvl="0" indent="-342900" algn="l" rtl="0">
              <a:lnSpc>
                <a:spcPct val="150000"/>
              </a:lnSpc>
              <a:spcBef>
                <a:spcPts val="0"/>
              </a:spcBef>
              <a:spcAft>
                <a:spcPts val="0"/>
              </a:spcAft>
              <a:buClr>
                <a:srgbClr val="000000"/>
              </a:buClr>
              <a:buSzPts val="1800"/>
              <a:buChar char="●"/>
            </a:pPr>
            <a:r>
              <a:rPr lang="en" sz="1800">
                <a:solidFill>
                  <a:srgbClr val="000000"/>
                </a:solidFill>
              </a:rPr>
              <a:t>Model Building -1</a:t>
            </a:r>
            <a:endParaRPr sz="1800">
              <a:solidFill>
                <a:srgbClr val="000000"/>
              </a:solidFill>
            </a:endParaRPr>
          </a:p>
          <a:p>
            <a:pPr marL="457200" lvl="0" indent="-342900" algn="l" rtl="0">
              <a:lnSpc>
                <a:spcPct val="150000"/>
              </a:lnSpc>
              <a:spcBef>
                <a:spcPts val="0"/>
              </a:spcBef>
              <a:spcAft>
                <a:spcPts val="0"/>
              </a:spcAft>
              <a:buClr>
                <a:srgbClr val="000000"/>
              </a:buClr>
              <a:buSzPts val="1800"/>
              <a:buChar char="●"/>
            </a:pPr>
            <a:r>
              <a:rPr lang="en" sz="1800">
                <a:solidFill>
                  <a:srgbClr val="000000"/>
                </a:solidFill>
              </a:rPr>
              <a:t>Model Building -2 (Cost Benefit Analysis)</a:t>
            </a:r>
            <a:endParaRPr sz="1800">
              <a:solidFill>
                <a:srgbClr val="000000"/>
              </a:solidFill>
            </a:endParaRPr>
          </a:p>
          <a:p>
            <a:pPr marL="457200" lvl="0" indent="-342900" algn="l" rtl="0">
              <a:lnSpc>
                <a:spcPct val="150000"/>
              </a:lnSpc>
              <a:spcBef>
                <a:spcPts val="0"/>
              </a:spcBef>
              <a:spcAft>
                <a:spcPts val="0"/>
              </a:spcAft>
              <a:buClr>
                <a:srgbClr val="000000"/>
              </a:buClr>
              <a:buSzPts val="1800"/>
              <a:buChar char="●"/>
            </a:pPr>
            <a:r>
              <a:rPr lang="en" sz="1800">
                <a:solidFill>
                  <a:srgbClr val="000000"/>
                </a:solidFill>
              </a:rPr>
              <a:t>Conclusions</a:t>
            </a:r>
            <a:endParaRPr sz="1800">
              <a:solidFill>
                <a:srgbClr val="000000"/>
              </a:solidFill>
            </a:endParaRPr>
          </a:p>
          <a:p>
            <a:pPr marL="457200" lvl="0" indent="-342900" algn="l" rtl="0">
              <a:lnSpc>
                <a:spcPct val="150000"/>
              </a:lnSpc>
              <a:spcBef>
                <a:spcPts val="0"/>
              </a:spcBef>
              <a:spcAft>
                <a:spcPts val="0"/>
              </a:spcAft>
              <a:buClr>
                <a:srgbClr val="000000"/>
              </a:buClr>
              <a:buSzPts val="1800"/>
              <a:buChar char="●"/>
            </a:pPr>
            <a:r>
              <a:rPr lang="en" sz="1800">
                <a:solidFill>
                  <a:srgbClr val="000000"/>
                </a:solidFill>
              </a:rPr>
              <a:t>Recommendations</a:t>
            </a:r>
            <a:endParaRPr sz="1800">
              <a:solidFill>
                <a:srgbClr val="000000"/>
              </a:solidFill>
            </a:endParaRPr>
          </a:p>
          <a:p>
            <a:pPr marL="457200" lvl="0" indent="0" algn="l" rtl="0">
              <a:lnSpc>
                <a:spcPct val="150000"/>
              </a:lnSpc>
              <a:spcBef>
                <a:spcPts val="1200"/>
              </a:spcBef>
              <a:spcAft>
                <a:spcPts val="0"/>
              </a:spcAft>
              <a:buNone/>
            </a:pPr>
            <a:r>
              <a:rPr lang="en" sz="1800">
                <a:solidFill>
                  <a:srgbClr val="000000"/>
                </a:solidFill>
              </a:rPr>
              <a:t>	</a:t>
            </a:r>
            <a:endParaRPr sz="1800">
              <a:solidFill>
                <a:srgbClr val="000000"/>
              </a:solidFill>
            </a:endParaRPr>
          </a:p>
          <a:p>
            <a:pPr marL="0" lvl="0" indent="0" algn="l" rtl="0">
              <a:lnSpc>
                <a:spcPct val="150000"/>
              </a:lnSpc>
              <a:spcBef>
                <a:spcPts val="1200"/>
              </a:spcBef>
              <a:spcAft>
                <a:spcPts val="0"/>
              </a:spcAft>
              <a:buSzPts val="275"/>
              <a:buNone/>
            </a:pPr>
            <a:endParaRPr sz="1500">
              <a:solidFill>
                <a:srgbClr val="000000"/>
              </a:solidFill>
            </a:endParaRPr>
          </a:p>
          <a:p>
            <a:pPr marL="0" lvl="0" indent="0" algn="l" rtl="0">
              <a:lnSpc>
                <a:spcPct val="150000"/>
              </a:lnSpc>
              <a:spcBef>
                <a:spcPts val="1200"/>
              </a:spcBef>
              <a:spcAft>
                <a:spcPts val="0"/>
              </a:spcAft>
              <a:buSzPts val="275"/>
              <a:buNone/>
            </a:pPr>
            <a:endParaRPr sz="1500">
              <a:solidFill>
                <a:srgbClr val="000000"/>
              </a:solidFill>
            </a:endParaRPr>
          </a:p>
          <a:p>
            <a:pPr marL="0" lvl="0" indent="0" algn="l" rtl="0">
              <a:lnSpc>
                <a:spcPct val="150000"/>
              </a:lnSpc>
              <a:spcBef>
                <a:spcPts val="1200"/>
              </a:spcBef>
              <a:spcAft>
                <a:spcPts val="1200"/>
              </a:spcAft>
              <a:buSzPts val="275"/>
              <a:buNone/>
            </a:pPr>
            <a:endParaRPr sz="1500">
              <a:solidFill>
                <a:srgbClr val="000000"/>
              </a:solidFill>
            </a:endParaRPr>
          </a:p>
        </p:txBody>
      </p:sp>
      <p:cxnSp>
        <p:nvCxnSpPr>
          <p:cNvPr id="94" name="Google Shape;94;p14"/>
          <p:cNvCxnSpPr/>
          <p:nvPr/>
        </p:nvCxnSpPr>
        <p:spPr>
          <a:xfrm>
            <a:off x="3471875" y="1328750"/>
            <a:ext cx="0" cy="1886100"/>
          </a:xfrm>
          <a:prstGeom prst="straightConnector1">
            <a:avLst/>
          </a:prstGeom>
          <a:noFill/>
          <a:ln w="28575" cap="flat" cmpd="sng">
            <a:solidFill>
              <a:srgbClr val="FF9900"/>
            </a:solidFill>
            <a:prstDash val="solid"/>
            <a:round/>
            <a:headEnd type="none" w="med" len="med"/>
            <a:tailEnd type="none" w="med" len="med"/>
          </a:ln>
        </p:spPr>
      </p:cxnSp>
      <p:cxnSp>
        <p:nvCxnSpPr>
          <p:cNvPr id="95" name="Google Shape;95;p14"/>
          <p:cNvCxnSpPr/>
          <p:nvPr/>
        </p:nvCxnSpPr>
        <p:spPr>
          <a:xfrm>
            <a:off x="3471875" y="2499100"/>
            <a:ext cx="0" cy="18861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Cost Benefit Analysis</a:t>
            </a:r>
            <a:endParaRPr/>
          </a:p>
        </p:txBody>
      </p:sp>
      <p:pic>
        <p:nvPicPr>
          <p:cNvPr id="209" name="Google Shape;209;p32"/>
          <p:cNvPicPr preferRelativeResize="0"/>
          <p:nvPr/>
        </p:nvPicPr>
        <p:blipFill>
          <a:blip r:embed="rId3">
            <a:alphaModFix/>
          </a:blip>
          <a:stretch>
            <a:fillRect/>
          </a:stretch>
        </p:blipFill>
        <p:spPr>
          <a:xfrm>
            <a:off x="229800" y="2070525"/>
            <a:ext cx="8749901" cy="1894250"/>
          </a:xfrm>
          <a:prstGeom prst="rect">
            <a:avLst/>
          </a:prstGeom>
          <a:noFill/>
          <a:ln>
            <a:noFill/>
          </a:ln>
        </p:spPr>
      </p:pic>
      <p:sp>
        <p:nvSpPr>
          <p:cNvPr id="210" name="Google Shape;210;p32"/>
          <p:cNvSpPr txBox="1"/>
          <p:nvPr/>
        </p:nvSpPr>
        <p:spPr>
          <a:xfrm>
            <a:off x="596525" y="4346825"/>
            <a:ext cx="77616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Char char="●"/>
            </a:pPr>
            <a:r>
              <a:rPr lang="en" dirty="0">
                <a:latin typeface="Lato"/>
                <a:ea typeface="Lato"/>
                <a:cs typeface="Lato"/>
                <a:sym typeface="Lato"/>
              </a:rPr>
              <a:t>Final Savings was found as $</a:t>
            </a:r>
            <a:r>
              <a:rPr lang="en" b="1" dirty="0">
                <a:latin typeface="Lato"/>
                <a:ea typeface="Lato"/>
                <a:cs typeface="Lato"/>
                <a:sym typeface="Lato"/>
              </a:rPr>
              <a:t>322943.225.</a:t>
            </a:r>
            <a:endParaRPr b="1"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739375" y="2679650"/>
            <a:ext cx="25398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216" name="Google Shape;216;p33"/>
          <p:cNvSpPr txBox="1">
            <a:spLocks noGrp="1"/>
          </p:cNvSpPr>
          <p:nvPr>
            <p:ph type="body" idx="1"/>
          </p:nvPr>
        </p:nvSpPr>
        <p:spPr>
          <a:xfrm>
            <a:off x="3736900" y="1043850"/>
            <a:ext cx="5154300" cy="3613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 sz="1500" dirty="0">
                <a:solidFill>
                  <a:srgbClr val="000000"/>
                </a:solidFill>
              </a:rPr>
              <a:t>THE LATE NIGHT AND EARLY MORNING HOURS </a:t>
            </a:r>
            <a:r>
              <a:rPr lang="en" sz="1500" dirty="0" smtClean="0">
                <a:solidFill>
                  <a:srgbClr val="000000"/>
                </a:solidFill>
              </a:rPr>
              <a:t>ARE  </a:t>
            </a:r>
            <a:r>
              <a:rPr lang="en" sz="1500" dirty="0">
                <a:solidFill>
                  <a:srgbClr val="000000"/>
                </a:solidFill>
              </a:rPr>
              <a:t>RISKY TIME PERIOD </a:t>
            </a:r>
            <a:r>
              <a:rPr lang="en" sz="1500" dirty="0" smtClean="0">
                <a:solidFill>
                  <a:srgbClr val="000000"/>
                </a:solidFill>
              </a:rPr>
              <a:t>FOR </a:t>
            </a:r>
            <a:r>
              <a:rPr lang="en" sz="1500" dirty="0">
                <a:solidFill>
                  <a:srgbClr val="000000"/>
                </a:solidFill>
              </a:rPr>
              <a:t>FRAUDULENT TRANSACTION </a:t>
            </a:r>
            <a:endParaRPr sz="1500" dirty="0">
              <a:solidFill>
                <a:srgbClr val="000000"/>
              </a:solidFill>
            </a:endParaRPr>
          </a:p>
          <a:p>
            <a:pPr marL="457200" lvl="0" indent="-323850" algn="l" rtl="0">
              <a:spcBef>
                <a:spcPts val="1000"/>
              </a:spcBef>
              <a:spcAft>
                <a:spcPts val="0"/>
              </a:spcAft>
              <a:buClr>
                <a:srgbClr val="000000"/>
              </a:buClr>
              <a:buSzPts val="1500"/>
              <a:buChar char="●"/>
            </a:pPr>
            <a:r>
              <a:rPr lang="en" sz="1500" dirty="0">
                <a:solidFill>
                  <a:srgbClr val="000000"/>
                </a:solidFill>
              </a:rPr>
              <a:t>DEPLOYMENT OF MACHINE LEARNING MODEL USING DECISION TREES WITH HYPER PARAMETER TUNING SAVE AS LARGE AS OVER  $</a:t>
            </a:r>
            <a:r>
              <a:rPr lang="en" sz="1400" b="1" dirty="0">
                <a:solidFill>
                  <a:srgbClr val="000000"/>
                </a:solidFill>
              </a:rPr>
              <a:t>322943.225.</a:t>
            </a:r>
            <a:endParaRPr sz="1500" dirty="0">
              <a:solidFill>
                <a:srgbClr val="000000"/>
              </a:solidFill>
            </a:endParaRPr>
          </a:p>
          <a:p>
            <a:pPr marL="457200" lvl="0" indent="-323850" algn="l" rtl="0">
              <a:spcBef>
                <a:spcPts val="1000"/>
              </a:spcBef>
              <a:spcAft>
                <a:spcPts val="0"/>
              </a:spcAft>
              <a:buClr>
                <a:srgbClr val="000000"/>
              </a:buClr>
              <a:buSzPts val="1500"/>
              <a:buChar char="●"/>
            </a:pPr>
            <a:r>
              <a:rPr lang="en" sz="1500" dirty="0" smtClean="0">
                <a:solidFill>
                  <a:srgbClr val="000000"/>
                </a:solidFill>
              </a:rPr>
              <a:t>TRANSACTION </a:t>
            </a:r>
            <a:r>
              <a:rPr lang="en" sz="1500" dirty="0">
                <a:solidFill>
                  <a:srgbClr val="000000"/>
                </a:solidFill>
              </a:rPr>
              <a:t>TIME RANGE = 10:00PM – 4:00 AM</a:t>
            </a:r>
            <a:endParaRPr sz="1500" dirty="0">
              <a:solidFill>
                <a:srgbClr val="000000"/>
              </a:solidFill>
            </a:endParaRPr>
          </a:p>
          <a:p>
            <a:pPr marL="457200" lvl="0" indent="0" algn="l" rtl="0">
              <a:spcBef>
                <a:spcPts val="1000"/>
              </a:spcBef>
              <a:spcAft>
                <a:spcPts val="1000"/>
              </a:spcAft>
              <a:buNone/>
            </a:pPr>
            <a:endParaRPr sz="1500" dirty="0">
              <a:solidFill>
                <a:srgbClr val="000000"/>
              </a:solidFill>
            </a:endParaRPr>
          </a:p>
        </p:txBody>
      </p:sp>
      <p:cxnSp>
        <p:nvCxnSpPr>
          <p:cNvPr id="217" name="Google Shape;217;p33"/>
          <p:cNvCxnSpPr/>
          <p:nvPr/>
        </p:nvCxnSpPr>
        <p:spPr>
          <a:xfrm>
            <a:off x="3471875" y="1328750"/>
            <a:ext cx="0" cy="1886100"/>
          </a:xfrm>
          <a:prstGeom prst="straightConnector1">
            <a:avLst/>
          </a:prstGeom>
          <a:noFill/>
          <a:ln w="28575" cap="flat" cmpd="sng">
            <a:solidFill>
              <a:srgbClr val="FF9900"/>
            </a:solidFill>
            <a:prstDash val="solid"/>
            <a:round/>
            <a:headEnd type="none" w="med" len="med"/>
            <a:tailEnd type="none" w="med" len="med"/>
          </a:ln>
        </p:spPr>
      </p:cxnSp>
      <p:cxnSp>
        <p:nvCxnSpPr>
          <p:cNvPr id="218" name="Google Shape;218;p33"/>
          <p:cNvCxnSpPr/>
          <p:nvPr/>
        </p:nvCxnSpPr>
        <p:spPr>
          <a:xfrm>
            <a:off x="3471875" y="2499100"/>
            <a:ext cx="0" cy="18861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4"/>
          <p:cNvSpPr txBox="1">
            <a:spLocks noGrp="1"/>
          </p:cNvSpPr>
          <p:nvPr>
            <p:ph type="title"/>
          </p:nvPr>
        </p:nvSpPr>
        <p:spPr>
          <a:xfrm>
            <a:off x="407200" y="2571750"/>
            <a:ext cx="2914800" cy="462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Recommendations</a:t>
            </a:r>
            <a:endParaRPr dirty="0"/>
          </a:p>
        </p:txBody>
      </p:sp>
      <p:sp>
        <p:nvSpPr>
          <p:cNvPr id="224" name="Google Shape;224;p34"/>
          <p:cNvSpPr txBox="1">
            <a:spLocks noGrp="1"/>
          </p:cNvSpPr>
          <p:nvPr>
            <p:ph type="body" idx="1"/>
          </p:nvPr>
        </p:nvSpPr>
        <p:spPr>
          <a:xfrm>
            <a:off x="3718350" y="1502800"/>
            <a:ext cx="5240100" cy="2882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000000"/>
              </a:buClr>
              <a:buSzPts val="1500"/>
              <a:buChar char="●"/>
            </a:pPr>
            <a:r>
              <a:rPr lang="en" sz="1500" dirty="0">
                <a:solidFill>
                  <a:srgbClr val="000000"/>
                </a:solidFill>
              </a:rPr>
              <a:t>Finex must be more vigilant during late night hours and must provide two factor authentication for every transactions</a:t>
            </a:r>
            <a:r>
              <a:rPr lang="en" sz="1500" dirty="0" smtClean="0">
                <a:solidFill>
                  <a:srgbClr val="000000"/>
                </a:solidFill>
              </a:rPr>
              <a:t>.</a:t>
            </a:r>
          </a:p>
          <a:p>
            <a:pPr indent="-323850">
              <a:buClr>
                <a:srgbClr val="000000"/>
              </a:buClr>
              <a:buSzPts val="1500"/>
            </a:pPr>
            <a:r>
              <a:rPr lang="en" sz="1600" dirty="0">
                <a:solidFill>
                  <a:srgbClr val="000000"/>
                </a:solidFill>
              </a:rPr>
              <a:t>Finex </a:t>
            </a:r>
            <a:r>
              <a:rPr lang="en-US" sz="1600" dirty="0">
                <a:solidFill>
                  <a:schemeClr val="bg2"/>
                </a:solidFill>
              </a:rPr>
              <a:t>set up daily limits on each </a:t>
            </a:r>
            <a:r>
              <a:rPr lang="en-US" sz="1600" dirty="0" smtClean="0">
                <a:solidFill>
                  <a:schemeClr val="bg2"/>
                </a:solidFill>
              </a:rPr>
              <a:t>user.</a:t>
            </a:r>
            <a:endParaRPr lang="en" sz="1600" dirty="0" smtClean="0">
              <a:solidFill>
                <a:schemeClr val="bg2"/>
              </a:solidFill>
            </a:endParaRPr>
          </a:p>
          <a:p>
            <a:pPr lvl="0" indent="-323850">
              <a:buClr>
                <a:srgbClr val="000000"/>
              </a:buClr>
              <a:buSzPts val="1500"/>
            </a:pPr>
            <a:r>
              <a:rPr lang="en" sz="1500" dirty="0" smtClean="0">
                <a:solidFill>
                  <a:srgbClr val="000000"/>
                </a:solidFill>
              </a:rPr>
              <a:t>The </a:t>
            </a:r>
            <a:r>
              <a:rPr lang="en" sz="1500" dirty="0">
                <a:solidFill>
                  <a:srgbClr val="000000"/>
                </a:solidFill>
              </a:rPr>
              <a:t>model suggests, kids’s &amp; pet’s category purchases must be tracked more proactively.</a:t>
            </a:r>
            <a:endParaRPr sz="1500" dirty="0">
              <a:solidFill>
                <a:srgbClr val="000000"/>
              </a:solidFill>
            </a:endParaRPr>
          </a:p>
          <a:p>
            <a:pPr marL="457200" lvl="0" indent="-323850" algn="l" rtl="0">
              <a:spcBef>
                <a:spcPts val="1000"/>
              </a:spcBef>
              <a:spcAft>
                <a:spcPts val="0"/>
              </a:spcAft>
              <a:buClr>
                <a:srgbClr val="000000"/>
              </a:buClr>
              <a:buSzPts val="1500"/>
              <a:buChar char="●"/>
            </a:pPr>
            <a:r>
              <a:rPr lang="en" sz="1500" dirty="0">
                <a:solidFill>
                  <a:srgbClr val="000000"/>
                </a:solidFill>
              </a:rPr>
              <a:t>Any transactions on the card could be considered unsafe and immediate follow up with customer is must.</a:t>
            </a:r>
            <a:endParaRPr sz="1500" dirty="0">
              <a:solidFill>
                <a:srgbClr val="000000"/>
              </a:solidFill>
            </a:endParaRPr>
          </a:p>
          <a:p>
            <a:pPr marL="0" lvl="0" indent="0" algn="l" rtl="0">
              <a:spcBef>
                <a:spcPts val="1000"/>
              </a:spcBef>
              <a:spcAft>
                <a:spcPts val="1000"/>
              </a:spcAft>
              <a:buNone/>
            </a:pPr>
            <a:endParaRPr sz="1500" dirty="0">
              <a:solidFill>
                <a:srgbClr val="000000"/>
              </a:solidFill>
            </a:endParaRPr>
          </a:p>
        </p:txBody>
      </p:sp>
      <p:cxnSp>
        <p:nvCxnSpPr>
          <p:cNvPr id="225" name="Google Shape;225;p34"/>
          <p:cNvCxnSpPr/>
          <p:nvPr/>
        </p:nvCxnSpPr>
        <p:spPr>
          <a:xfrm>
            <a:off x="3471875" y="1328750"/>
            <a:ext cx="0" cy="1886100"/>
          </a:xfrm>
          <a:prstGeom prst="straightConnector1">
            <a:avLst/>
          </a:prstGeom>
          <a:noFill/>
          <a:ln w="28575" cap="flat" cmpd="sng">
            <a:solidFill>
              <a:srgbClr val="FF9900"/>
            </a:solidFill>
            <a:prstDash val="solid"/>
            <a:round/>
            <a:headEnd type="none" w="med" len="med"/>
            <a:tailEnd type="none" w="med" len="med"/>
          </a:ln>
        </p:spPr>
      </p:cxnSp>
      <p:cxnSp>
        <p:nvCxnSpPr>
          <p:cNvPr id="226" name="Google Shape;226;p34"/>
          <p:cNvCxnSpPr/>
          <p:nvPr/>
        </p:nvCxnSpPr>
        <p:spPr>
          <a:xfrm>
            <a:off x="3471875" y="2499100"/>
            <a:ext cx="0" cy="18861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5"/>
          <p:cNvSpPr txBox="1">
            <a:spLocks noGrp="1"/>
          </p:cNvSpPr>
          <p:nvPr>
            <p:ph type="title"/>
          </p:nvPr>
        </p:nvSpPr>
        <p:spPr>
          <a:xfrm>
            <a:off x="727650" y="2433075"/>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THANK YOU</a:t>
            </a:r>
            <a:endParaRPr/>
          </a:p>
        </p:txBody>
      </p:sp>
      <p:sp>
        <p:nvSpPr>
          <p:cNvPr id="232" name="Google Shape;232;p35"/>
          <p:cNvSpPr txBox="1"/>
          <p:nvPr/>
        </p:nvSpPr>
        <p:spPr>
          <a:xfrm>
            <a:off x="4800600" y="3171825"/>
            <a:ext cx="37398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Lato"/>
                <a:ea typeface="Lato"/>
                <a:cs typeface="Lato"/>
                <a:sym typeface="Lato"/>
              </a:rPr>
              <a:t>ABDUS SAMAD ABDULLAH</a:t>
            </a:r>
            <a:endParaRPr sz="1500" b="1">
              <a:latin typeface="Lato"/>
              <a:ea typeface="Lato"/>
              <a:cs typeface="Lato"/>
              <a:sym typeface="Lato"/>
            </a:endParaRPr>
          </a:p>
          <a:p>
            <a:pPr marL="0" lvl="0" indent="0" algn="l" rtl="0">
              <a:spcBef>
                <a:spcPts val="0"/>
              </a:spcBef>
              <a:spcAft>
                <a:spcPts val="0"/>
              </a:spcAft>
              <a:buNone/>
            </a:pPr>
            <a:r>
              <a:rPr lang="en" sz="1500" b="1">
                <a:latin typeface="Lato"/>
                <a:ea typeface="Lato"/>
                <a:cs typeface="Lato"/>
                <a:sym typeface="Lato"/>
              </a:rPr>
              <a:t>SPECIALIZATION - DATA ANALYST</a:t>
            </a:r>
            <a:endParaRPr sz="1500" b="1">
              <a:latin typeface="Lato"/>
              <a:ea typeface="Lato"/>
              <a:cs typeface="Lato"/>
              <a:sym typeface="Lato"/>
            </a:endParaRPr>
          </a:p>
          <a:p>
            <a:pPr marL="0" lvl="0" indent="0" algn="l" rtl="0">
              <a:spcBef>
                <a:spcPts val="0"/>
              </a:spcBef>
              <a:spcAft>
                <a:spcPts val="0"/>
              </a:spcAft>
              <a:buNone/>
            </a:pPr>
            <a:r>
              <a:rPr lang="en" sz="1500" b="1">
                <a:latin typeface="Lato"/>
                <a:ea typeface="Lato"/>
                <a:cs typeface="Lato"/>
                <a:sym typeface="Lato"/>
              </a:rPr>
              <a:t>COURSE DSC-18</a:t>
            </a:r>
            <a:endParaRPr sz="1500" b="1">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7650" y="1173075"/>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OBJECTIVE</a:t>
            </a:r>
            <a:endParaRPr/>
          </a:p>
        </p:txBody>
      </p:sp>
      <p:sp>
        <p:nvSpPr>
          <p:cNvPr id="101" name="Google Shape;101;p15"/>
          <p:cNvSpPr txBox="1">
            <a:spLocks noGrp="1"/>
          </p:cNvSpPr>
          <p:nvPr>
            <p:ph type="body" idx="1"/>
          </p:nvPr>
        </p:nvSpPr>
        <p:spPr>
          <a:xfrm>
            <a:off x="4209425" y="2275850"/>
            <a:ext cx="4754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a:solidFill>
                  <a:srgbClr val="000000"/>
                </a:solidFill>
              </a:rPr>
              <a:t>To develop  a machine learning model to detect fraudulent transactions based on the historical transactional data of customers with a pool of merch</a:t>
            </a:r>
            <a:r>
              <a:rPr lang="en" sz="2100">
                <a:solidFill>
                  <a:srgbClr val="000000"/>
                </a:solidFill>
              </a:rPr>
              <a:t>ants.</a:t>
            </a:r>
            <a:endParaRPr sz="2100">
              <a:solidFill>
                <a:srgbClr val="000000"/>
              </a:solidFill>
            </a:endParaRPr>
          </a:p>
        </p:txBody>
      </p:sp>
      <p:pic>
        <p:nvPicPr>
          <p:cNvPr id="102" name="Google Shape;102;p15"/>
          <p:cNvPicPr preferRelativeResize="0"/>
          <p:nvPr/>
        </p:nvPicPr>
        <p:blipFill>
          <a:blip r:embed="rId3">
            <a:alphaModFix/>
          </a:blip>
          <a:stretch>
            <a:fillRect/>
          </a:stretch>
        </p:blipFill>
        <p:spPr>
          <a:xfrm>
            <a:off x="310100" y="1807500"/>
            <a:ext cx="3130425" cy="272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377625" y="2446825"/>
            <a:ext cx="31524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Background</a:t>
            </a:r>
            <a:endParaRPr/>
          </a:p>
        </p:txBody>
      </p:sp>
      <p:sp>
        <p:nvSpPr>
          <p:cNvPr id="108" name="Google Shape;108;p16"/>
          <p:cNvSpPr txBox="1">
            <a:spLocks noGrp="1"/>
          </p:cNvSpPr>
          <p:nvPr>
            <p:ph type="body" idx="1"/>
          </p:nvPr>
        </p:nvSpPr>
        <p:spPr>
          <a:xfrm>
            <a:off x="4257950" y="776375"/>
            <a:ext cx="4561200" cy="4245900"/>
          </a:xfrm>
          <a:prstGeom prst="rect">
            <a:avLst/>
          </a:prstGeom>
        </p:spPr>
        <p:txBody>
          <a:bodyPr spcFirstLastPara="1" wrap="square" lIns="91425" tIns="91425" rIns="91425" bIns="91425" anchor="t" anchorCtr="0">
            <a:normAutofit fontScale="92500" lnSpcReduction="10000"/>
          </a:bodyPr>
          <a:lstStyle/>
          <a:p>
            <a:pPr marL="457200" lvl="0" indent="-323850" algn="l" rtl="0">
              <a:spcBef>
                <a:spcPts val="0"/>
              </a:spcBef>
              <a:spcAft>
                <a:spcPts val="0"/>
              </a:spcAft>
              <a:buClr>
                <a:srgbClr val="000000"/>
              </a:buClr>
              <a:buSzPts val="1500"/>
              <a:buChar char="●"/>
            </a:pPr>
            <a:r>
              <a:rPr lang="en" sz="1500">
                <a:solidFill>
                  <a:srgbClr val="000000"/>
                </a:solidFill>
              </a:rPr>
              <a:t>Credit card fraud is an inclusive term for fraud committed using a payment card, such as a credit card or debit card.</a:t>
            </a:r>
            <a:endParaRPr sz="1500">
              <a:solidFill>
                <a:srgbClr val="000000"/>
              </a:solidFill>
            </a:endParaRPr>
          </a:p>
          <a:p>
            <a:pPr marL="457200" lvl="0" indent="-323850" algn="l" rtl="0">
              <a:spcBef>
                <a:spcPts val="1000"/>
              </a:spcBef>
              <a:spcAft>
                <a:spcPts val="0"/>
              </a:spcAft>
              <a:buClr>
                <a:srgbClr val="000000"/>
              </a:buClr>
              <a:buSzPts val="1500"/>
              <a:buChar char="●"/>
            </a:pPr>
            <a:r>
              <a:rPr lang="en" sz="1500">
                <a:solidFill>
                  <a:srgbClr val="000000"/>
                </a:solidFill>
              </a:rPr>
              <a:t>The purpose may be to obtain goods or services, or to make payment to another account which is controlled by a criminal.</a:t>
            </a:r>
            <a:endParaRPr sz="1500">
              <a:solidFill>
                <a:srgbClr val="000000"/>
              </a:solidFill>
            </a:endParaRPr>
          </a:p>
          <a:p>
            <a:pPr marL="457200" lvl="0" indent="-323850" algn="l" rtl="0">
              <a:spcBef>
                <a:spcPts val="1000"/>
              </a:spcBef>
              <a:spcAft>
                <a:spcPts val="0"/>
              </a:spcAft>
              <a:buClr>
                <a:srgbClr val="000000"/>
              </a:buClr>
              <a:buSzPts val="1500"/>
              <a:buChar char="●"/>
            </a:pPr>
            <a:r>
              <a:rPr lang="en" sz="1500">
                <a:solidFill>
                  <a:srgbClr val="000000"/>
                </a:solidFill>
              </a:rPr>
              <a:t>In the banking industry, detecting credit card fraud using machine learning is not just a trend; it is a necessity for banks, as they need to put proactive monitoring and fraud prevention mechanisms in place.</a:t>
            </a:r>
            <a:endParaRPr sz="1500">
              <a:solidFill>
                <a:srgbClr val="000000"/>
              </a:solidFill>
            </a:endParaRPr>
          </a:p>
          <a:p>
            <a:pPr marL="457200" lvl="0" indent="-323850" algn="l" rtl="0">
              <a:spcBef>
                <a:spcPts val="1000"/>
              </a:spcBef>
              <a:spcAft>
                <a:spcPts val="1000"/>
              </a:spcAft>
              <a:buClr>
                <a:srgbClr val="000000"/>
              </a:buClr>
              <a:buSzPts val="1500"/>
              <a:buChar char="●"/>
            </a:pPr>
            <a:r>
              <a:rPr lang="en" sz="1500">
                <a:solidFill>
                  <a:srgbClr val="000000"/>
                </a:solidFill>
              </a:rPr>
              <a:t> Machine learning helps these institutions reduce time-consuming manual reviews, costly chargebacks and fees, and denial of legitimate transactions.</a:t>
            </a:r>
            <a:endParaRPr sz="1500">
              <a:solidFill>
                <a:srgbClr val="000000"/>
              </a:solidFill>
            </a:endParaRPr>
          </a:p>
        </p:txBody>
      </p:sp>
      <p:cxnSp>
        <p:nvCxnSpPr>
          <p:cNvPr id="109" name="Google Shape;109;p16"/>
          <p:cNvCxnSpPr/>
          <p:nvPr/>
        </p:nvCxnSpPr>
        <p:spPr>
          <a:xfrm>
            <a:off x="3471875" y="1328750"/>
            <a:ext cx="0" cy="1886100"/>
          </a:xfrm>
          <a:prstGeom prst="straightConnector1">
            <a:avLst/>
          </a:prstGeom>
          <a:noFill/>
          <a:ln w="28575" cap="flat" cmpd="sng">
            <a:solidFill>
              <a:srgbClr val="FF9900"/>
            </a:solidFill>
            <a:prstDash val="solid"/>
            <a:round/>
            <a:headEnd type="none" w="med" len="med"/>
            <a:tailEnd type="none" w="med" len="med"/>
          </a:ln>
        </p:spPr>
      </p:cxnSp>
      <p:cxnSp>
        <p:nvCxnSpPr>
          <p:cNvPr id="110" name="Google Shape;110;p16"/>
          <p:cNvCxnSpPr/>
          <p:nvPr/>
        </p:nvCxnSpPr>
        <p:spPr>
          <a:xfrm>
            <a:off x="3471875" y="2499100"/>
            <a:ext cx="0" cy="18861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729450" y="1147200"/>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Understanding and Defining Fraud</a:t>
            </a:r>
            <a:endParaRPr/>
          </a:p>
        </p:txBody>
      </p:sp>
      <p:sp>
        <p:nvSpPr>
          <p:cNvPr id="116" name="Google Shape;116;p17"/>
          <p:cNvSpPr txBox="1">
            <a:spLocks noGrp="1"/>
          </p:cNvSpPr>
          <p:nvPr>
            <p:ph type="body" idx="1"/>
          </p:nvPr>
        </p:nvSpPr>
        <p:spPr>
          <a:xfrm>
            <a:off x="772325" y="1778850"/>
            <a:ext cx="7688700" cy="33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000000"/>
                </a:solidFill>
              </a:rPr>
              <a:t>Credit card fraud is any dishonest act or behaviour to obtain information without the proper authorisation of the account holder for financial gain. Among the different ways of committing fraud, skimming is the most common one. Skimming is a method used for duplicating information located on the magnetic stripe of the card.  Apart from this, other ways of making fraudulent transactions are as follows:</a:t>
            </a:r>
            <a:endParaRPr sz="1500">
              <a:solidFill>
                <a:srgbClr val="000000"/>
              </a:solidFill>
            </a:endParaRPr>
          </a:p>
          <a:p>
            <a:pPr marL="457200" lvl="0" indent="-323850" algn="l" rtl="0">
              <a:spcBef>
                <a:spcPts val="1200"/>
              </a:spcBef>
              <a:spcAft>
                <a:spcPts val="0"/>
              </a:spcAft>
              <a:buClr>
                <a:srgbClr val="000000"/>
              </a:buClr>
              <a:buSzPts val="1500"/>
              <a:buChar char="●"/>
            </a:pPr>
            <a:r>
              <a:rPr lang="en" sz="1500">
                <a:solidFill>
                  <a:srgbClr val="000000"/>
                </a:solidFill>
              </a:rPr>
              <a:t>Manipulation or alteration of genuine cards</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Creation of counterfeit cards</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Stolen or lost credit cards</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Fraudulent telemarketing</a:t>
            </a:r>
            <a:endParaRPr sz="1500">
              <a:solidFill>
                <a:srgbClr val="000000"/>
              </a:solidFill>
            </a:endParaRPr>
          </a:p>
          <a:p>
            <a:pPr marL="0" lvl="0" indent="0" algn="l" rtl="0">
              <a:spcBef>
                <a:spcPts val="1200"/>
              </a:spcBef>
              <a:spcAft>
                <a:spcPts val="1200"/>
              </a:spcAft>
              <a:buNone/>
            </a:pPr>
            <a:endParaRPr sz="15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1029500" y="2486625"/>
            <a:ext cx="17886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smtClean="0"/>
              <a:t>Data </a:t>
            </a:r>
            <a:endParaRPr dirty="0"/>
          </a:p>
        </p:txBody>
      </p:sp>
      <p:sp>
        <p:nvSpPr>
          <p:cNvPr id="128" name="Google Shape;128;p19"/>
          <p:cNvSpPr txBox="1">
            <a:spLocks noGrp="1"/>
          </p:cNvSpPr>
          <p:nvPr>
            <p:ph type="body" idx="1"/>
          </p:nvPr>
        </p:nvSpPr>
        <p:spPr>
          <a:xfrm>
            <a:off x="3943350" y="1232300"/>
            <a:ext cx="4939800" cy="31530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000000"/>
              </a:buClr>
              <a:buSzPts val="1500"/>
              <a:buChar char="●"/>
            </a:pPr>
            <a:r>
              <a:rPr lang="en" sz="1500" dirty="0">
                <a:solidFill>
                  <a:srgbClr val="000000"/>
                </a:solidFill>
              </a:rPr>
              <a:t>The shape of the Train dataset is (1296675, 23)</a:t>
            </a:r>
            <a:endParaRPr sz="1500" dirty="0">
              <a:solidFill>
                <a:srgbClr val="000000"/>
              </a:solidFill>
            </a:endParaRPr>
          </a:p>
          <a:p>
            <a:pPr marL="457200" lvl="0" indent="-323850" algn="l" rtl="0">
              <a:spcBef>
                <a:spcPts val="1000"/>
              </a:spcBef>
              <a:spcAft>
                <a:spcPts val="0"/>
              </a:spcAft>
              <a:buClr>
                <a:srgbClr val="000000"/>
              </a:buClr>
              <a:buSzPts val="1500"/>
              <a:buChar char="●"/>
            </a:pPr>
            <a:r>
              <a:rPr lang="en" sz="1500" dirty="0">
                <a:solidFill>
                  <a:srgbClr val="000000"/>
                </a:solidFill>
              </a:rPr>
              <a:t>The shape of the Test dataset  is (555719, 23)</a:t>
            </a:r>
            <a:endParaRPr sz="1500" dirty="0">
              <a:solidFill>
                <a:srgbClr val="000000"/>
              </a:solidFill>
            </a:endParaRPr>
          </a:p>
          <a:p>
            <a:pPr marL="457200" lvl="0" indent="-323850" algn="l" rtl="0">
              <a:spcBef>
                <a:spcPts val="1000"/>
              </a:spcBef>
              <a:spcAft>
                <a:spcPts val="0"/>
              </a:spcAft>
              <a:buClr>
                <a:srgbClr val="000000"/>
              </a:buClr>
              <a:buSzPts val="1500"/>
              <a:buChar char="●"/>
            </a:pPr>
            <a:r>
              <a:rPr lang="en" sz="1500" dirty="0">
                <a:solidFill>
                  <a:srgbClr val="000000"/>
                </a:solidFill>
              </a:rPr>
              <a:t>Merging both the data set .</a:t>
            </a:r>
            <a:endParaRPr sz="1500" dirty="0">
              <a:solidFill>
                <a:srgbClr val="000000"/>
              </a:solidFill>
            </a:endParaRPr>
          </a:p>
          <a:p>
            <a:pPr marL="457200" lvl="0" indent="-323850" algn="l" rtl="0">
              <a:spcBef>
                <a:spcPts val="1000"/>
              </a:spcBef>
              <a:spcAft>
                <a:spcPts val="0"/>
              </a:spcAft>
              <a:buClr>
                <a:srgbClr val="000000"/>
              </a:buClr>
              <a:buSzPts val="1500"/>
              <a:buChar char="●"/>
            </a:pPr>
            <a:r>
              <a:rPr lang="en" sz="1500" dirty="0">
                <a:solidFill>
                  <a:srgbClr val="000000"/>
                </a:solidFill>
              </a:rPr>
              <a:t>The train and test data obtained from kaggle are concatenated with credit_train on top of credit_test for further operations.</a:t>
            </a:r>
            <a:endParaRPr sz="1500" dirty="0">
              <a:solidFill>
                <a:srgbClr val="000000"/>
              </a:solidFill>
            </a:endParaRPr>
          </a:p>
          <a:p>
            <a:pPr marL="457200" lvl="0" indent="-323850" algn="l" rtl="0">
              <a:spcBef>
                <a:spcPts val="1000"/>
              </a:spcBef>
              <a:spcAft>
                <a:spcPts val="0"/>
              </a:spcAft>
              <a:buClr>
                <a:srgbClr val="000000"/>
              </a:buClr>
              <a:buSzPts val="1500"/>
              <a:buChar char="●"/>
            </a:pPr>
            <a:r>
              <a:rPr lang="en" sz="1500" dirty="0">
                <a:solidFill>
                  <a:srgbClr val="000000"/>
                </a:solidFill>
              </a:rPr>
              <a:t>The shape of the combined dataset is (</a:t>
            </a:r>
            <a:r>
              <a:rPr lang="en" sz="1500" b="1" dirty="0">
                <a:solidFill>
                  <a:srgbClr val="000000"/>
                </a:solidFill>
              </a:rPr>
              <a:t>1852394, 22</a:t>
            </a:r>
            <a:r>
              <a:rPr lang="en" sz="1500" dirty="0">
                <a:solidFill>
                  <a:srgbClr val="000000"/>
                </a:solidFill>
              </a:rPr>
              <a:t>)</a:t>
            </a:r>
            <a:endParaRPr sz="1500" dirty="0">
              <a:solidFill>
                <a:srgbClr val="000000"/>
              </a:solidFill>
            </a:endParaRPr>
          </a:p>
          <a:p>
            <a:pPr marL="0" lvl="0" indent="0" algn="l" rtl="0">
              <a:spcBef>
                <a:spcPts val="1000"/>
              </a:spcBef>
              <a:spcAft>
                <a:spcPts val="1000"/>
              </a:spcAft>
              <a:buNone/>
            </a:pPr>
            <a:endParaRPr sz="1500" dirty="0">
              <a:solidFill>
                <a:srgbClr val="000000"/>
              </a:solidFill>
            </a:endParaRPr>
          </a:p>
        </p:txBody>
      </p:sp>
      <p:cxnSp>
        <p:nvCxnSpPr>
          <p:cNvPr id="129" name="Google Shape;129;p19"/>
          <p:cNvCxnSpPr/>
          <p:nvPr/>
        </p:nvCxnSpPr>
        <p:spPr>
          <a:xfrm>
            <a:off x="3471875" y="1328750"/>
            <a:ext cx="0" cy="1886100"/>
          </a:xfrm>
          <a:prstGeom prst="straightConnector1">
            <a:avLst/>
          </a:prstGeom>
          <a:noFill/>
          <a:ln w="28575" cap="flat" cmpd="sng">
            <a:solidFill>
              <a:srgbClr val="FF9900"/>
            </a:solidFill>
            <a:prstDash val="solid"/>
            <a:round/>
            <a:headEnd type="none" w="med" len="med"/>
            <a:tailEnd type="none" w="med" len="med"/>
          </a:ln>
        </p:spPr>
      </p:cxnSp>
      <p:cxnSp>
        <p:nvCxnSpPr>
          <p:cNvPr id="130" name="Google Shape;130;p19"/>
          <p:cNvCxnSpPr/>
          <p:nvPr/>
        </p:nvCxnSpPr>
        <p:spPr>
          <a:xfrm>
            <a:off x="3471875" y="2499100"/>
            <a:ext cx="0" cy="18861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727650" y="1104350"/>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 </a:t>
            </a:r>
            <a:endParaRPr/>
          </a:p>
        </p:txBody>
      </p:sp>
      <p:pic>
        <p:nvPicPr>
          <p:cNvPr id="122" name="Google Shape;122;p18"/>
          <p:cNvPicPr preferRelativeResize="0"/>
          <p:nvPr/>
        </p:nvPicPr>
        <p:blipFill>
          <a:blip r:embed="rId3">
            <a:alphaModFix/>
          </a:blip>
          <a:stretch>
            <a:fillRect/>
          </a:stretch>
        </p:blipFill>
        <p:spPr>
          <a:xfrm>
            <a:off x="645325" y="1639550"/>
            <a:ext cx="7944557" cy="3199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815175" y="1104325"/>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 Cleaning</a:t>
            </a:r>
            <a:endParaRPr/>
          </a:p>
        </p:txBody>
      </p:sp>
      <p:sp>
        <p:nvSpPr>
          <p:cNvPr id="136" name="Google Shape;136;p20"/>
          <p:cNvSpPr txBox="1">
            <a:spLocks noGrp="1"/>
          </p:cNvSpPr>
          <p:nvPr>
            <p:ph type="body" idx="1"/>
          </p:nvPr>
        </p:nvSpPr>
        <p:spPr>
          <a:xfrm>
            <a:off x="4803825" y="1953075"/>
            <a:ext cx="4197300" cy="2996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000000"/>
              </a:buClr>
              <a:buSzPts val="1500"/>
              <a:buChar char="●"/>
            </a:pPr>
            <a:r>
              <a:rPr lang="en" sz="1500" dirty="0">
                <a:solidFill>
                  <a:srgbClr val="000000"/>
                </a:solidFill>
              </a:rPr>
              <a:t>Dropped the features which are not useful ((['</a:t>
            </a:r>
            <a:r>
              <a:rPr lang="en" sz="1500" b="1" dirty="0">
                <a:solidFill>
                  <a:srgbClr val="000000"/>
                </a:solidFill>
              </a:rPr>
              <a:t>first', 'last','dob','unix_time','job','state','street'</a:t>
            </a:r>
            <a:r>
              <a:rPr lang="en" sz="1500" dirty="0">
                <a:solidFill>
                  <a:srgbClr val="000000"/>
                </a:solidFill>
              </a:rPr>
              <a:t>])</a:t>
            </a:r>
            <a:endParaRPr sz="1500" dirty="0">
              <a:solidFill>
                <a:srgbClr val="000000"/>
              </a:solidFill>
            </a:endParaRPr>
          </a:p>
          <a:p>
            <a:pPr marL="457200" lvl="0" indent="-323850" algn="l" rtl="0">
              <a:spcBef>
                <a:spcPts val="1000"/>
              </a:spcBef>
              <a:spcAft>
                <a:spcPts val="0"/>
              </a:spcAft>
              <a:buClr>
                <a:srgbClr val="000000"/>
              </a:buClr>
              <a:buSzPts val="1500"/>
              <a:buChar char="●"/>
            </a:pPr>
            <a:r>
              <a:rPr lang="en" sz="1500" dirty="0">
                <a:solidFill>
                  <a:srgbClr val="000000"/>
                </a:solidFill>
              </a:rPr>
              <a:t>Split feature “ </a:t>
            </a:r>
            <a:r>
              <a:rPr lang="en" sz="1500" b="1" dirty="0">
                <a:solidFill>
                  <a:srgbClr val="000000"/>
                </a:solidFill>
              </a:rPr>
              <a:t>trans_date_trans_time</a:t>
            </a:r>
            <a:r>
              <a:rPr lang="en" sz="1500" dirty="0">
                <a:solidFill>
                  <a:srgbClr val="000000"/>
                </a:solidFill>
              </a:rPr>
              <a:t>“ to </a:t>
            </a:r>
            <a:r>
              <a:rPr lang="en" sz="1500" b="1" dirty="0">
                <a:solidFill>
                  <a:srgbClr val="000000"/>
                </a:solidFill>
              </a:rPr>
              <a:t>‘Transaction_date’ </a:t>
            </a:r>
            <a:r>
              <a:rPr lang="en" sz="1500" dirty="0">
                <a:solidFill>
                  <a:srgbClr val="000000"/>
                </a:solidFill>
              </a:rPr>
              <a:t>&amp; </a:t>
            </a:r>
            <a:r>
              <a:rPr lang="en" sz="1500" b="1" dirty="0">
                <a:solidFill>
                  <a:srgbClr val="000000"/>
                </a:solidFill>
              </a:rPr>
              <a:t>‘Transaction_Time’</a:t>
            </a:r>
            <a:r>
              <a:rPr lang="en" sz="1500" dirty="0">
                <a:solidFill>
                  <a:srgbClr val="000000"/>
                </a:solidFill>
              </a:rPr>
              <a:t>.</a:t>
            </a:r>
            <a:endParaRPr sz="1500" dirty="0">
              <a:solidFill>
                <a:srgbClr val="000000"/>
              </a:solidFill>
            </a:endParaRPr>
          </a:p>
          <a:p>
            <a:pPr marL="457200" lvl="0" indent="-323850" algn="l" rtl="0">
              <a:spcBef>
                <a:spcPts val="1000"/>
              </a:spcBef>
              <a:spcAft>
                <a:spcPts val="1000"/>
              </a:spcAft>
              <a:buClr>
                <a:srgbClr val="000000"/>
              </a:buClr>
              <a:buSzPts val="1500"/>
              <a:buChar char="●"/>
            </a:pPr>
            <a:r>
              <a:rPr lang="en" sz="1500" dirty="0">
                <a:solidFill>
                  <a:srgbClr val="000000"/>
                </a:solidFill>
              </a:rPr>
              <a:t>Data Check: No Missing Values but the present of </a:t>
            </a:r>
            <a:r>
              <a:rPr lang="en" sz="1500" b="1" dirty="0">
                <a:solidFill>
                  <a:srgbClr val="000000"/>
                </a:solidFill>
              </a:rPr>
              <a:t>Outliers</a:t>
            </a:r>
            <a:r>
              <a:rPr lang="en" sz="1500" dirty="0">
                <a:solidFill>
                  <a:srgbClr val="000000"/>
                </a:solidFill>
              </a:rPr>
              <a:t>.</a:t>
            </a:r>
            <a:endParaRPr sz="1500" dirty="0">
              <a:solidFill>
                <a:srgbClr val="000000"/>
              </a:solidFill>
            </a:endParaRPr>
          </a:p>
        </p:txBody>
      </p:sp>
      <p:pic>
        <p:nvPicPr>
          <p:cNvPr id="137" name="Google Shape;137;p20"/>
          <p:cNvPicPr preferRelativeResize="0"/>
          <p:nvPr/>
        </p:nvPicPr>
        <p:blipFill>
          <a:blip r:embed="rId3">
            <a:alphaModFix/>
          </a:blip>
          <a:stretch>
            <a:fillRect/>
          </a:stretch>
        </p:blipFill>
        <p:spPr>
          <a:xfrm>
            <a:off x="249450" y="2078875"/>
            <a:ext cx="4419600" cy="206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1"/>
          <p:cNvPicPr preferRelativeResize="0"/>
          <p:nvPr/>
        </p:nvPicPr>
        <p:blipFill>
          <a:blip r:embed="rId3">
            <a:alphaModFix/>
          </a:blip>
          <a:stretch>
            <a:fillRect/>
          </a:stretch>
        </p:blipFill>
        <p:spPr>
          <a:xfrm>
            <a:off x="152400" y="1540188"/>
            <a:ext cx="4419600" cy="2063125"/>
          </a:xfrm>
          <a:prstGeom prst="rect">
            <a:avLst/>
          </a:prstGeom>
          <a:noFill/>
          <a:ln>
            <a:noFill/>
          </a:ln>
        </p:spPr>
      </p:pic>
      <p:sp>
        <p:nvSpPr>
          <p:cNvPr id="143" name="Google Shape;143;p21"/>
          <p:cNvSpPr txBox="1">
            <a:spLocks noGrp="1"/>
          </p:cNvSpPr>
          <p:nvPr>
            <p:ph type="body" idx="1"/>
          </p:nvPr>
        </p:nvSpPr>
        <p:spPr>
          <a:xfrm>
            <a:off x="4782400" y="1460150"/>
            <a:ext cx="4197300" cy="3501300"/>
          </a:xfrm>
          <a:prstGeom prst="rect">
            <a:avLst/>
          </a:prstGeom>
        </p:spPr>
        <p:txBody>
          <a:bodyPr spcFirstLastPara="1" wrap="square" lIns="91425" tIns="91425" rIns="91425" bIns="91425" anchor="t" anchorCtr="0">
            <a:normAutofit fontScale="92500" lnSpcReduction="20000"/>
          </a:bodyPr>
          <a:lstStyle/>
          <a:p>
            <a:pPr marL="457200" lvl="0" indent="-323850" algn="l" rtl="0">
              <a:spcBef>
                <a:spcPts val="0"/>
              </a:spcBef>
              <a:spcAft>
                <a:spcPts val="0"/>
              </a:spcAft>
              <a:buClr>
                <a:srgbClr val="000000"/>
              </a:buClr>
              <a:buSzPts val="1500"/>
              <a:buChar char="●"/>
            </a:pPr>
            <a:r>
              <a:rPr lang="en" sz="1500">
                <a:solidFill>
                  <a:srgbClr val="000000"/>
                </a:solidFill>
              </a:rPr>
              <a:t>693 unique merchants classified as [high, medium, low] risk merchants based on number of fraudulent transactions.</a:t>
            </a:r>
            <a:endParaRPr sz="1500">
              <a:solidFill>
                <a:srgbClr val="000000"/>
              </a:solidFill>
            </a:endParaRPr>
          </a:p>
          <a:p>
            <a:pPr marL="457200" lvl="0" indent="-323850" algn="l" rtl="0">
              <a:spcBef>
                <a:spcPts val="1000"/>
              </a:spcBef>
              <a:spcAft>
                <a:spcPts val="0"/>
              </a:spcAft>
              <a:buClr>
                <a:srgbClr val="000000"/>
              </a:buClr>
              <a:buSzPts val="1500"/>
              <a:buChar char="●"/>
            </a:pPr>
            <a:r>
              <a:rPr lang="en" sz="1500">
                <a:solidFill>
                  <a:srgbClr val="000000"/>
                </a:solidFill>
              </a:rPr>
              <a:t>The unique values in categories are 14.</a:t>
            </a:r>
            <a:endParaRPr sz="1500">
              <a:solidFill>
                <a:srgbClr val="000000"/>
              </a:solidFill>
            </a:endParaRPr>
          </a:p>
          <a:p>
            <a:pPr marL="457200" lvl="0" indent="-323850" algn="l" rtl="0">
              <a:spcBef>
                <a:spcPts val="1000"/>
              </a:spcBef>
              <a:spcAft>
                <a:spcPts val="0"/>
              </a:spcAft>
              <a:buClr>
                <a:srgbClr val="000000"/>
              </a:buClr>
              <a:buSzPts val="1500"/>
              <a:buChar char="●"/>
            </a:pPr>
            <a:r>
              <a:rPr lang="en" sz="1500">
                <a:solidFill>
                  <a:srgbClr val="000000"/>
                </a:solidFill>
              </a:rPr>
              <a:t>The cities are binned as [high, medium, low] risk cities.</a:t>
            </a:r>
            <a:endParaRPr sz="1500">
              <a:solidFill>
                <a:srgbClr val="000000"/>
              </a:solidFill>
            </a:endParaRPr>
          </a:p>
          <a:p>
            <a:pPr marL="457200" lvl="0" indent="-323850" algn="l" rtl="0">
              <a:spcBef>
                <a:spcPts val="1000"/>
              </a:spcBef>
              <a:spcAft>
                <a:spcPts val="0"/>
              </a:spcAft>
              <a:buClr>
                <a:srgbClr val="000000"/>
              </a:buClr>
              <a:buSzPts val="1500"/>
              <a:buChar char="●"/>
            </a:pPr>
            <a:r>
              <a:rPr lang="en" sz="1500">
                <a:solidFill>
                  <a:srgbClr val="000000"/>
                </a:solidFill>
              </a:rPr>
              <a:t>Fraudulent transactions time ranges are: </a:t>
            </a:r>
            <a:endParaRPr sz="1500">
              <a:solidFill>
                <a:srgbClr val="000000"/>
              </a:solidFill>
            </a:endParaRPr>
          </a:p>
          <a:p>
            <a:pPr marL="914400" lvl="1" indent="-323850" algn="l" rtl="0">
              <a:spcBef>
                <a:spcPts val="1000"/>
              </a:spcBef>
              <a:spcAft>
                <a:spcPts val="0"/>
              </a:spcAft>
              <a:buClr>
                <a:srgbClr val="000000"/>
              </a:buClr>
              <a:buSzPts val="1500"/>
              <a:buChar char="○"/>
            </a:pPr>
            <a:r>
              <a:rPr lang="en" sz="1500">
                <a:solidFill>
                  <a:srgbClr val="000000"/>
                </a:solidFill>
              </a:rPr>
              <a:t>10 pm - 4 am   8169</a:t>
            </a:r>
            <a:endParaRPr sz="1500">
              <a:solidFill>
                <a:srgbClr val="000000"/>
              </a:solidFill>
            </a:endParaRPr>
          </a:p>
          <a:p>
            <a:pPr marL="914400" lvl="1" indent="-323850" algn="l" rtl="0">
              <a:spcBef>
                <a:spcPts val="1000"/>
              </a:spcBef>
              <a:spcAft>
                <a:spcPts val="0"/>
              </a:spcAft>
              <a:buClr>
                <a:srgbClr val="000000"/>
              </a:buClr>
              <a:buSzPts val="1500"/>
              <a:buChar char="○"/>
            </a:pPr>
            <a:r>
              <a:rPr lang="en" sz="1500">
                <a:solidFill>
                  <a:srgbClr val="000000"/>
                </a:solidFill>
              </a:rPr>
              <a:t>4 pm - 10 pm   606</a:t>
            </a:r>
            <a:endParaRPr sz="1500">
              <a:solidFill>
                <a:srgbClr val="000000"/>
              </a:solidFill>
            </a:endParaRPr>
          </a:p>
          <a:p>
            <a:pPr marL="914400" lvl="1" indent="-323850" algn="l" rtl="0">
              <a:spcBef>
                <a:spcPts val="1000"/>
              </a:spcBef>
              <a:spcAft>
                <a:spcPts val="0"/>
              </a:spcAft>
              <a:buClr>
                <a:srgbClr val="000000"/>
              </a:buClr>
              <a:buSzPts val="1500"/>
              <a:buChar char="○"/>
            </a:pPr>
            <a:r>
              <a:rPr lang="en" sz="1500">
                <a:solidFill>
                  <a:srgbClr val="000000"/>
                </a:solidFill>
              </a:rPr>
              <a:t>10 am - 4 pm   489</a:t>
            </a:r>
            <a:endParaRPr sz="1500">
              <a:solidFill>
                <a:srgbClr val="000000"/>
              </a:solidFill>
            </a:endParaRPr>
          </a:p>
          <a:p>
            <a:pPr marL="914400" lvl="1" indent="-323850" algn="l" rtl="0">
              <a:spcBef>
                <a:spcPts val="1000"/>
              </a:spcBef>
              <a:spcAft>
                <a:spcPts val="1000"/>
              </a:spcAft>
              <a:buClr>
                <a:srgbClr val="000000"/>
              </a:buClr>
              <a:buSzPts val="1500"/>
              <a:buChar char="○"/>
            </a:pPr>
            <a:r>
              <a:rPr lang="en" sz="1500">
                <a:solidFill>
                  <a:srgbClr val="000000"/>
                </a:solidFill>
              </a:rPr>
              <a:t>4 am - 10 am   387</a:t>
            </a:r>
            <a:endParaRPr sz="1500">
              <a:solidFill>
                <a:srgbClr val="000000"/>
              </a:solidFil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756</Words>
  <Application>Microsoft Office PowerPoint</Application>
  <PresentationFormat>On-screen Show (16:9)</PresentationFormat>
  <Paragraphs>85</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Raleway</vt:lpstr>
      <vt:lpstr>Lato</vt:lpstr>
      <vt:lpstr>Streamline</vt:lpstr>
      <vt:lpstr>Credit Card Fraud Detection</vt:lpstr>
      <vt:lpstr>CONTENTS</vt:lpstr>
      <vt:lpstr>OBJECTIVE</vt:lpstr>
      <vt:lpstr>Background</vt:lpstr>
      <vt:lpstr>Understanding and Defining Fraud</vt:lpstr>
      <vt:lpstr>Data </vt:lpstr>
      <vt:lpstr>Data </vt:lpstr>
      <vt:lpstr>Data Cleaning</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THE BEST MODEL – Decision Tree with Hyperparameter Tuning</vt:lpstr>
      <vt:lpstr>PowerPoint Presentation</vt:lpstr>
      <vt:lpstr>PowerPoint Presentation</vt:lpstr>
      <vt:lpstr>PowerPoint Presentation</vt:lpstr>
      <vt:lpstr>Cost Benefit Analysis</vt:lpstr>
      <vt:lpstr>CONCLUSION</vt:lpstr>
      <vt:lpstr>Recommendations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cp:lastModifiedBy>user</cp:lastModifiedBy>
  <cp:revision>4</cp:revision>
  <dcterms:modified xsi:type="dcterms:W3CDTF">2021-04-12T05:45:25Z</dcterms:modified>
</cp:coreProperties>
</file>