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76" r:id="rId4"/>
    <p:sldId id="257" r:id="rId5"/>
    <p:sldId id="258" r:id="rId6"/>
    <p:sldId id="266" r:id="rId7"/>
    <p:sldId id="274" r:id="rId8"/>
    <p:sldId id="275" r:id="rId9"/>
    <p:sldId id="279" r:id="rId10"/>
    <p:sldId id="260" r:id="rId11"/>
    <p:sldId id="267" r:id="rId12"/>
    <p:sldId id="271" r:id="rId13"/>
    <p:sldId id="272" r:id="rId14"/>
    <p:sldId id="273" r:id="rId15"/>
    <p:sldId id="268" r:id="rId16"/>
    <p:sldId id="269" r:id="rId17"/>
    <p:sldId id="270" r:id="rId18"/>
    <p:sldId id="261" r:id="rId19"/>
    <p:sldId id="263" r:id="rId20"/>
    <p:sldId id="278" r:id="rId21"/>
    <p:sldId id="277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93EE6-4A40-4441-8A3C-ACAE2C9A27A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00697C-A2D9-40B7-B38B-0C93E7CF08FD}">
      <dgm:prSet/>
      <dgm:spPr/>
      <dgm:t>
        <a:bodyPr/>
        <a:lstStyle/>
        <a:p>
          <a:r>
            <a:rPr lang="en-US"/>
            <a:t>when to use </a:t>
          </a:r>
          <a:r>
            <a:rPr lang="en-US" b="1"/>
            <a:t>is a </a:t>
          </a:r>
          <a:r>
            <a:rPr lang="en-US"/>
            <a:t>and </a:t>
          </a:r>
          <a:r>
            <a:rPr lang="en-US" b="1"/>
            <a:t>has a </a:t>
          </a:r>
          <a:r>
            <a:rPr lang="en-US"/>
            <a:t>relationship?</a:t>
          </a:r>
        </a:p>
      </dgm:t>
    </dgm:pt>
    <dgm:pt modelId="{5150A0F4-072A-4C8E-AC9F-53D90E928DED}" type="parTrans" cxnId="{86328E38-FA27-482F-A254-149B16EB9AF7}">
      <dgm:prSet/>
      <dgm:spPr/>
      <dgm:t>
        <a:bodyPr/>
        <a:lstStyle/>
        <a:p>
          <a:endParaRPr lang="en-US"/>
        </a:p>
      </dgm:t>
    </dgm:pt>
    <dgm:pt modelId="{B25C75A4-54A9-4FF6-8810-7A0CD70A0964}" type="sibTrans" cxnId="{86328E38-FA27-482F-A254-149B16EB9AF7}">
      <dgm:prSet/>
      <dgm:spPr/>
      <dgm:t>
        <a:bodyPr/>
        <a:lstStyle/>
        <a:p>
          <a:endParaRPr lang="en-US"/>
        </a:p>
      </dgm:t>
    </dgm:pt>
    <dgm:pt modelId="{663EE833-4C6B-444C-8D1A-65DB7713E7F4}">
      <dgm:prSet/>
      <dgm:spPr/>
      <dgm:t>
        <a:bodyPr/>
        <a:lstStyle/>
        <a:p>
          <a:r>
            <a:rPr lang="en-US"/>
            <a:t>give some (at least one) real world example that implements is a and has a relationship</a:t>
          </a:r>
        </a:p>
      </dgm:t>
    </dgm:pt>
    <dgm:pt modelId="{DCDB6235-B3D8-4380-8F4A-BBD512A71890}" type="parTrans" cxnId="{E5CC1DDB-6E7D-457C-8B2E-E403C82192D7}">
      <dgm:prSet/>
      <dgm:spPr/>
      <dgm:t>
        <a:bodyPr/>
        <a:lstStyle/>
        <a:p>
          <a:endParaRPr lang="en-US"/>
        </a:p>
      </dgm:t>
    </dgm:pt>
    <dgm:pt modelId="{4EE75975-DC48-4E5B-A467-D8C75131702C}" type="sibTrans" cxnId="{E5CC1DDB-6E7D-457C-8B2E-E403C82192D7}">
      <dgm:prSet/>
      <dgm:spPr/>
      <dgm:t>
        <a:bodyPr/>
        <a:lstStyle/>
        <a:p>
          <a:endParaRPr lang="en-US"/>
        </a:p>
      </dgm:t>
    </dgm:pt>
    <dgm:pt modelId="{11C07908-E45A-449C-B3E7-23C37280A7F1}" type="pres">
      <dgm:prSet presAssocID="{70293EE6-4A40-4441-8A3C-ACAE2C9A27AA}" presName="linear" presStyleCnt="0">
        <dgm:presLayoutVars>
          <dgm:animLvl val="lvl"/>
          <dgm:resizeHandles val="exact"/>
        </dgm:presLayoutVars>
      </dgm:prSet>
      <dgm:spPr/>
    </dgm:pt>
    <dgm:pt modelId="{983BAEF5-2DD3-42FF-9A31-B19E2AF52A4C}" type="pres">
      <dgm:prSet presAssocID="{8000697C-A2D9-40B7-B38B-0C93E7CF08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6F60BE-7EF9-46D1-A716-2DE1B8AA47C4}" type="pres">
      <dgm:prSet presAssocID="{B25C75A4-54A9-4FF6-8810-7A0CD70A0964}" presName="spacer" presStyleCnt="0"/>
      <dgm:spPr/>
    </dgm:pt>
    <dgm:pt modelId="{D3312FB1-2503-4669-A32F-34E53CE49141}" type="pres">
      <dgm:prSet presAssocID="{663EE833-4C6B-444C-8D1A-65DB7713E7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328E38-FA27-482F-A254-149B16EB9AF7}" srcId="{70293EE6-4A40-4441-8A3C-ACAE2C9A27AA}" destId="{8000697C-A2D9-40B7-B38B-0C93E7CF08FD}" srcOrd="0" destOrd="0" parTransId="{5150A0F4-072A-4C8E-AC9F-53D90E928DED}" sibTransId="{B25C75A4-54A9-4FF6-8810-7A0CD70A0964}"/>
    <dgm:cxn modelId="{378523B8-A784-4866-A3AB-BF67D72E1808}" type="presOf" srcId="{663EE833-4C6B-444C-8D1A-65DB7713E7F4}" destId="{D3312FB1-2503-4669-A32F-34E53CE49141}" srcOrd="0" destOrd="0" presId="urn:microsoft.com/office/officeart/2005/8/layout/vList2"/>
    <dgm:cxn modelId="{E5CC1DDB-6E7D-457C-8B2E-E403C82192D7}" srcId="{70293EE6-4A40-4441-8A3C-ACAE2C9A27AA}" destId="{663EE833-4C6B-444C-8D1A-65DB7713E7F4}" srcOrd="1" destOrd="0" parTransId="{DCDB6235-B3D8-4380-8F4A-BBD512A71890}" sibTransId="{4EE75975-DC48-4E5B-A467-D8C75131702C}"/>
    <dgm:cxn modelId="{A1A6C7E0-A501-4B79-AE36-BCEE6FD9A61A}" type="presOf" srcId="{8000697C-A2D9-40B7-B38B-0C93E7CF08FD}" destId="{983BAEF5-2DD3-42FF-9A31-B19E2AF52A4C}" srcOrd="0" destOrd="0" presId="urn:microsoft.com/office/officeart/2005/8/layout/vList2"/>
    <dgm:cxn modelId="{2D0C8EF5-5C94-47B7-9C4E-5A6499B65B91}" type="presOf" srcId="{70293EE6-4A40-4441-8A3C-ACAE2C9A27AA}" destId="{11C07908-E45A-449C-B3E7-23C37280A7F1}" srcOrd="0" destOrd="0" presId="urn:microsoft.com/office/officeart/2005/8/layout/vList2"/>
    <dgm:cxn modelId="{CA7A7144-B2E6-44FD-8402-20D5AA0AFBF1}" type="presParOf" srcId="{11C07908-E45A-449C-B3E7-23C37280A7F1}" destId="{983BAEF5-2DD3-42FF-9A31-B19E2AF52A4C}" srcOrd="0" destOrd="0" presId="urn:microsoft.com/office/officeart/2005/8/layout/vList2"/>
    <dgm:cxn modelId="{5B95701E-C2C7-4211-B9B3-66573AFF3741}" type="presParOf" srcId="{11C07908-E45A-449C-B3E7-23C37280A7F1}" destId="{586F60BE-7EF9-46D1-A716-2DE1B8AA47C4}" srcOrd="1" destOrd="0" presId="urn:microsoft.com/office/officeart/2005/8/layout/vList2"/>
    <dgm:cxn modelId="{0157196C-2F99-4E44-BC49-0E2534019700}" type="presParOf" srcId="{11C07908-E45A-449C-B3E7-23C37280A7F1}" destId="{D3312FB1-2503-4669-A32F-34E53CE491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BAEF5-2DD3-42FF-9A31-B19E2AF52A4C}">
      <dsp:nvSpPr>
        <dsp:cNvPr id="0" name=""/>
        <dsp:cNvSpPr/>
      </dsp:nvSpPr>
      <dsp:spPr>
        <a:xfrm>
          <a:off x="0" y="124227"/>
          <a:ext cx="5000124" cy="25508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when to use </a:t>
          </a:r>
          <a:r>
            <a:rPr lang="en-US" sz="3600" b="1" kern="1200"/>
            <a:t>is a </a:t>
          </a:r>
          <a:r>
            <a:rPr lang="en-US" sz="3600" kern="1200"/>
            <a:t>and </a:t>
          </a:r>
          <a:r>
            <a:rPr lang="en-US" sz="3600" b="1" kern="1200"/>
            <a:t>has a </a:t>
          </a:r>
          <a:r>
            <a:rPr lang="en-US" sz="3600" kern="1200"/>
            <a:t>relationship?</a:t>
          </a:r>
        </a:p>
      </dsp:txBody>
      <dsp:txXfrm>
        <a:off x="124524" y="248751"/>
        <a:ext cx="4751076" cy="2301844"/>
      </dsp:txXfrm>
    </dsp:sp>
    <dsp:sp modelId="{D3312FB1-2503-4669-A32F-34E53CE49141}">
      <dsp:nvSpPr>
        <dsp:cNvPr id="0" name=""/>
        <dsp:cNvSpPr/>
      </dsp:nvSpPr>
      <dsp:spPr>
        <a:xfrm>
          <a:off x="0" y="2778799"/>
          <a:ext cx="5000124" cy="2550892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give some (at least one) real world example that implements is a and has a relationship</a:t>
          </a:r>
        </a:p>
      </dsp:txBody>
      <dsp:txXfrm>
        <a:off x="124524" y="2903323"/>
        <a:ext cx="4751076" cy="2301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5756E-51A7-4BA2-BDF3-89D156BE4383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01EB-6B2A-44A2-A0F4-C98744B3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1EB-6B2A-44A2-A0F4-C98744B31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1EB-6B2A-44A2-A0F4-C98744B315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1EB-6B2A-44A2-A0F4-C98744B31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1EB-6B2A-44A2-A0F4-C98744B31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7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Week 6 | </a:t>
            </a:r>
            <a:r>
              <a:rPr lang="en-US" sz="4000" b="1" dirty="0"/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Office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Department d;</a:t>
            </a:r>
          </a:p>
          <a:p>
            <a:pPr>
              <a:buNone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	// any other  members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D7AD-7AF1-4D87-8132-B7330E5D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41BF-EF7E-4A09-ACB0-0F7E0726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Employee class has the reference of Address class as data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8F9-5BD9-4EFA-A4A0-53E07343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085C-2471-4083-B992-EFDA988F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#include &lt;iostream&gt;  </a:t>
            </a:r>
          </a:p>
          <a:p>
            <a:r>
              <a:rPr lang="en-US" dirty="0"/>
              <a:t>using namespace std;  </a:t>
            </a:r>
          </a:p>
          <a:p>
            <a:r>
              <a:rPr lang="en-US" dirty="0"/>
              <a:t>class Address {  </a:t>
            </a:r>
          </a:p>
          <a:p>
            <a:r>
              <a:rPr lang="en-US" dirty="0"/>
              <a:t>    public:  </a:t>
            </a:r>
          </a:p>
          <a:p>
            <a:r>
              <a:rPr lang="en-US" dirty="0"/>
              <a:t>   string address;    </a:t>
            </a:r>
          </a:p>
          <a:p>
            <a:r>
              <a:rPr lang="en-US" dirty="0"/>
              <a:t>     void </a:t>
            </a:r>
            <a:r>
              <a:rPr lang="en-US" dirty="0" err="1"/>
              <a:t>showAddress</a:t>
            </a:r>
            <a:r>
              <a:rPr lang="en-US" dirty="0"/>
              <a:t>()    </a:t>
            </a:r>
          </a:p>
          <a:p>
            <a:r>
              <a:rPr lang="en-US" dirty="0"/>
              <a:t>    {    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&lt;&lt;"C-146, Sec-15,Noida,UP" ;    </a:t>
            </a:r>
          </a:p>
          <a:p>
            <a:r>
              <a:rPr lang="en-US" dirty="0"/>
              <a:t>            }  </a:t>
            </a:r>
          </a:p>
          <a:p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14228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66A0-D4A3-431F-86E8-760820F1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4A1E-6D27-4035-A61F-5803D66D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Employee    </a:t>
            </a:r>
          </a:p>
          <a:p>
            <a:r>
              <a:rPr lang="en-US" dirty="0"/>
              <a:t>    {    </a:t>
            </a:r>
          </a:p>
          <a:p>
            <a:r>
              <a:rPr lang="en-US" dirty="0"/>
              <a:t>        private:  </a:t>
            </a:r>
          </a:p>
          <a:p>
            <a:r>
              <a:rPr lang="en-US" dirty="0"/>
              <a:t>        Address </a:t>
            </a:r>
            <a:r>
              <a:rPr lang="en-US" dirty="0" err="1"/>
              <a:t>address</a:t>
            </a:r>
            <a:r>
              <a:rPr lang="en-US" dirty="0"/>
              <a:t>;  //Employee HAS-A Address   </a:t>
            </a:r>
          </a:p>
          <a:p>
            <a:r>
              <a:rPr lang="en-US" dirty="0"/>
              <a:t>        public:  </a:t>
            </a:r>
          </a:p>
          <a:p>
            <a:r>
              <a:rPr lang="en-US" dirty="0"/>
              <a:t>        </a:t>
            </a:r>
            <a:r>
              <a:rPr lang="en-US" dirty="0" err="1"/>
              <a:t>getEmployeeAddress</a:t>
            </a:r>
            <a:r>
              <a:rPr lang="en-US" dirty="0"/>
              <a:t>()    {    </a:t>
            </a:r>
          </a:p>
          <a:p>
            <a:r>
              <a:rPr lang="en-US" dirty="0"/>
              <a:t>           </a:t>
            </a:r>
            <a:r>
              <a:rPr lang="en-US" dirty="0" err="1"/>
              <a:t>address.showAddress</a:t>
            </a:r>
            <a:r>
              <a:rPr lang="en-US" dirty="0"/>
              <a:t>();   </a:t>
            </a:r>
          </a:p>
          <a:p>
            <a:r>
              <a:rPr lang="en-US" dirty="0"/>
              <a:t>       }     </a:t>
            </a:r>
          </a:p>
          <a:p>
            <a:r>
              <a:rPr lang="en-US" dirty="0"/>
              <a:t>   }; </a:t>
            </a:r>
          </a:p>
        </p:txBody>
      </p:sp>
    </p:spTree>
    <p:extLst>
      <p:ext uri="{BB962C8B-B14F-4D97-AF65-F5344CB8AC3E}">
        <p14:creationId xmlns:p14="http://schemas.microsoft.com/office/powerpoint/2010/main" val="72686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F27A-7D74-48DE-BB6A-2A16ABF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5BBD-9F7C-4DDD-9FE6-A7E5702D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      </a:t>
            </a:r>
          </a:p>
          <a:p>
            <a:r>
              <a:rPr lang="en-US" dirty="0"/>
              <a:t>    Employee e1;    </a:t>
            </a:r>
          </a:p>
          <a:p>
            <a:r>
              <a:rPr lang="en-US" dirty="0"/>
              <a:t>            e1.getEmployeeAddress();</a:t>
            </a:r>
          </a:p>
          <a:p>
            <a:r>
              <a:rPr lang="en-US" dirty="0"/>
              <a:t>   return 0;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886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F25-ADEB-4797-BA57-FEA90873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378-E4BD-4749-90A7-F63E15FE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  </a:t>
            </a:r>
          </a:p>
          <a:p>
            <a:pPr marL="0" indent="0">
              <a:buNone/>
            </a:pPr>
            <a:r>
              <a:rPr lang="en-US" dirty="0"/>
              <a:t>using namespace std;  </a:t>
            </a:r>
          </a:p>
          <a:p>
            <a:pPr marL="0" indent="0">
              <a:buNone/>
            </a:pPr>
            <a:r>
              <a:rPr lang="en-US" dirty="0"/>
              <a:t>class Address {  </a:t>
            </a:r>
          </a:p>
          <a:p>
            <a:pPr marL="0" indent="0">
              <a:buNone/>
            </a:pPr>
            <a:r>
              <a:rPr lang="en-US" dirty="0"/>
              <a:t>    public:  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addressLine</a:t>
            </a:r>
            <a:r>
              <a:rPr lang="en-US" dirty="0"/>
              <a:t>, city, state;    </a:t>
            </a:r>
          </a:p>
          <a:p>
            <a:pPr marL="0" indent="0">
              <a:buNone/>
            </a:pPr>
            <a:r>
              <a:rPr lang="en-US" dirty="0"/>
              <a:t>     Address(string </a:t>
            </a:r>
            <a:r>
              <a:rPr lang="en-US" dirty="0" err="1"/>
              <a:t>addressLine</a:t>
            </a:r>
            <a:r>
              <a:rPr lang="en-US" dirty="0"/>
              <a:t>, string city, string state)    </a:t>
            </a:r>
          </a:p>
          <a:p>
            <a:pPr marL="0" indent="0">
              <a:buNone/>
            </a:pPr>
            <a:r>
              <a:rPr lang="en-US" dirty="0"/>
              <a:t>    {    </a:t>
            </a:r>
          </a:p>
          <a:p>
            <a:pPr marL="0" indent="0">
              <a:buNone/>
            </a:pPr>
            <a:r>
              <a:rPr lang="en-US" dirty="0"/>
              <a:t>        this-&gt;</a:t>
            </a:r>
            <a:r>
              <a:rPr lang="en-US" dirty="0" err="1"/>
              <a:t>addressLine</a:t>
            </a:r>
            <a:r>
              <a:rPr lang="en-US" dirty="0"/>
              <a:t> = </a:t>
            </a:r>
            <a:r>
              <a:rPr lang="en-US" dirty="0" err="1"/>
              <a:t>addressLine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        this-&gt;city = city;    </a:t>
            </a:r>
          </a:p>
          <a:p>
            <a:pPr marL="0" indent="0">
              <a:buNone/>
            </a:pPr>
            <a:r>
              <a:rPr lang="en-US" dirty="0"/>
              <a:t>        this-&gt;state = state;    </a:t>
            </a:r>
          </a:p>
          <a:p>
            <a:pPr marL="0" indent="0">
              <a:buNone/>
            </a:pPr>
            <a:r>
              <a:rPr lang="en-US" dirty="0"/>
              <a:t>    }   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48185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C2B3-6A43-4D17-A451-3A335CB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7C2C-C545-4F49-B4BC-61D9E594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Employee    </a:t>
            </a:r>
          </a:p>
          <a:p>
            <a:pPr marL="0" indent="0">
              <a:buNone/>
            </a:pPr>
            <a:r>
              <a:rPr lang="en-US" dirty="0"/>
              <a:t>    {    </a:t>
            </a:r>
          </a:p>
          <a:p>
            <a:pPr marL="0" indent="0">
              <a:buNone/>
            </a:pPr>
            <a:r>
              <a:rPr lang="en-US" dirty="0"/>
              <a:t>        private:  </a:t>
            </a:r>
          </a:p>
          <a:p>
            <a:pPr marL="0" indent="0">
              <a:buNone/>
            </a:pPr>
            <a:r>
              <a:rPr lang="en-US" dirty="0"/>
              <a:t>        Address* address;  //Employee HAS-A Address   </a:t>
            </a:r>
          </a:p>
          <a:p>
            <a:pPr marL="0" indent="0">
              <a:buNone/>
            </a:pPr>
            <a:r>
              <a:rPr lang="en-US" dirty="0"/>
              <a:t>        public:  </a:t>
            </a:r>
          </a:p>
          <a:p>
            <a:pPr marL="0" indent="0">
              <a:buNone/>
            </a:pPr>
            <a:r>
              <a:rPr lang="en-US" dirty="0"/>
              <a:t>        int id;    </a:t>
            </a:r>
          </a:p>
          <a:p>
            <a:pPr marL="0" indent="0">
              <a:buNone/>
            </a:pPr>
            <a:r>
              <a:rPr lang="en-US" dirty="0"/>
              <a:t>        string name;    </a:t>
            </a:r>
          </a:p>
          <a:p>
            <a:pPr marL="0" indent="0">
              <a:buNone/>
            </a:pPr>
            <a:r>
              <a:rPr lang="en-US" dirty="0"/>
              <a:t>        Employee(int id, string name, Address* address)    </a:t>
            </a:r>
          </a:p>
          <a:p>
            <a:pPr marL="0" indent="0">
              <a:buNone/>
            </a:pPr>
            <a:r>
              <a:rPr lang="en-US" dirty="0"/>
              <a:t>       {    </a:t>
            </a:r>
          </a:p>
          <a:p>
            <a:pPr marL="0" indent="0">
              <a:buNone/>
            </a:pPr>
            <a:r>
              <a:rPr lang="en-US" dirty="0"/>
              <a:t>           this-&gt;id = id;    </a:t>
            </a:r>
          </a:p>
          <a:p>
            <a:pPr marL="0" indent="0">
              <a:buNone/>
            </a:pPr>
            <a:r>
              <a:rPr lang="en-US" dirty="0"/>
              <a:t>           this-&gt;name = name;    </a:t>
            </a:r>
          </a:p>
          <a:p>
            <a:pPr marL="0" indent="0">
              <a:buNone/>
            </a:pPr>
            <a:r>
              <a:rPr lang="en-US" dirty="0"/>
              <a:t>           this-&gt;address = address;    </a:t>
            </a:r>
          </a:p>
          <a:p>
            <a:pPr marL="0" indent="0">
              <a:buNone/>
            </a:pPr>
            <a:r>
              <a:rPr lang="en-US" dirty="0"/>
              <a:t>       }    </a:t>
            </a:r>
          </a:p>
          <a:p>
            <a:pPr marL="0" indent="0">
              <a:buNone/>
            </a:pPr>
            <a:r>
              <a:rPr lang="en-US" dirty="0"/>
              <a:t>     void display()    </a:t>
            </a:r>
          </a:p>
          <a:p>
            <a:pPr marL="0" indent="0">
              <a:buNone/>
            </a:pPr>
            <a:r>
              <a:rPr lang="en-US" dirty="0"/>
              <a:t>       {   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&lt;&lt;id &lt;&lt;" "&lt;&lt;name&lt;&lt; " "&lt;&lt;     </a:t>
            </a:r>
          </a:p>
          <a:p>
            <a:pPr marL="0" indent="0">
              <a:buNone/>
            </a:pPr>
            <a:r>
              <a:rPr lang="en-US" dirty="0"/>
              <a:t>             address-&gt;</a:t>
            </a:r>
            <a:r>
              <a:rPr lang="en-US" dirty="0" err="1"/>
              <a:t>addressLine</a:t>
            </a:r>
            <a:r>
              <a:rPr lang="en-US" dirty="0"/>
              <a:t>&lt;&lt; " "&lt;&lt; address-&gt;city&lt;&lt; " "&lt;&lt;address-&gt;state&lt;&lt;</a:t>
            </a:r>
            <a:r>
              <a:rPr lang="en-US" dirty="0" err="1"/>
              <a:t>endl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       }    </a:t>
            </a:r>
          </a:p>
          <a:p>
            <a:pPr marL="0" indent="0">
              <a:buNone/>
            </a:pPr>
            <a:r>
              <a:rPr lang="en-US" dirty="0"/>
              <a:t>   }; </a:t>
            </a:r>
          </a:p>
        </p:txBody>
      </p:sp>
    </p:spTree>
    <p:extLst>
      <p:ext uri="{BB962C8B-B14F-4D97-AF65-F5344CB8AC3E}">
        <p14:creationId xmlns:p14="http://schemas.microsoft.com/office/powerpoint/2010/main" val="117361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1CAF-6980-4299-A1D1-39A95B7E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E087-F9A4-410D-9E60-3769450C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int main() {  </a:t>
            </a:r>
          </a:p>
          <a:p>
            <a:pPr marL="0" indent="0" algn="l">
              <a:buNone/>
            </a:pPr>
            <a:r>
              <a:rPr lang="en-US" dirty="0"/>
              <a:t>Address a1= Address("C-146, Sec-15","Noida","UP");    </a:t>
            </a:r>
          </a:p>
          <a:p>
            <a:pPr marL="0" indent="0" algn="l">
              <a:buNone/>
            </a:pPr>
            <a:r>
              <a:rPr lang="en-US" dirty="0"/>
              <a:t>   Employee e1 = Employee(101,"Nakul",&amp;a1);    </a:t>
            </a:r>
          </a:p>
          <a:p>
            <a:pPr marL="0" indent="0" algn="l">
              <a:buNone/>
            </a:pPr>
            <a:r>
              <a:rPr lang="en-US" dirty="0"/>
              <a:t>            e1.display();   </a:t>
            </a:r>
          </a:p>
          <a:p>
            <a:pPr marL="0" indent="0" algn="l">
              <a:buNone/>
            </a:pPr>
            <a:r>
              <a:rPr lang="en-US" dirty="0"/>
              <a:t>  return 0;  </a:t>
            </a:r>
          </a:p>
          <a:p>
            <a:pPr marL="0" indent="0" algn="l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ntage english car">
            <a:extLst>
              <a:ext uri="{FF2B5EF4-FFF2-40B4-BE49-F238E27FC236}">
                <a16:creationId xmlns:a16="http://schemas.microsoft.com/office/drawing/2014/main" id="{8638F84C-8E04-B721-27AE-37C80AFF9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6" r="24686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 b="1"/>
              <a:t>is-a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r>
              <a:rPr lang="en-US" sz="1700"/>
              <a:t>Sometimes, one class </a:t>
            </a:r>
            <a:r>
              <a:rPr lang="en-US" sz="1700" b="1" i="1"/>
              <a:t>is </a:t>
            </a:r>
            <a:r>
              <a:rPr lang="en-US" sz="1700"/>
              <a:t>an extension of another class</a:t>
            </a:r>
          </a:p>
          <a:p>
            <a:endParaRPr lang="en-US" sz="1700" b="1"/>
          </a:p>
          <a:p>
            <a:pPr>
              <a:buNone/>
            </a:pPr>
            <a:r>
              <a:rPr lang="en-US" sz="1700" b="1"/>
              <a:t>	</a:t>
            </a:r>
            <a:r>
              <a:rPr lang="en-US" sz="1700"/>
              <a:t>A car </a:t>
            </a:r>
            <a:r>
              <a:rPr lang="en-US" sz="1700" b="1" i="1"/>
              <a:t>is a</a:t>
            </a:r>
            <a:r>
              <a:rPr lang="en-US" sz="1700"/>
              <a:t> vehicle</a:t>
            </a:r>
            <a:br>
              <a:rPr lang="en-US" sz="1700"/>
            </a:br>
            <a:r>
              <a:rPr lang="en-US" sz="1700"/>
              <a:t>Cricket </a:t>
            </a:r>
            <a:r>
              <a:rPr lang="en-US" sz="1700" b="1" i="1"/>
              <a:t>is a</a:t>
            </a:r>
            <a:r>
              <a:rPr lang="en-US" sz="1700"/>
              <a:t> sport</a:t>
            </a:r>
            <a:endParaRPr lang="en-US" sz="17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extended (or child) class contains all the features of its base (or parent) class, and may additionally have some unique features of its own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The key idea behind inheritance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7962-AB6C-44A8-A711-1955E673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Object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4D26-18B9-4FD2-9B47-FE9DDBBE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One of the advantages of an Object-Oriented programming language is code reuse.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There are two ways we can do code reuse either by the implementation of inheritance (IS-A relationship), or object composition (HAS-A relationship).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0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4763-B344-4240-A9E1-0DFCF05D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946-83E7-4F30-AC24-FE057621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i="0" dirty="0">
                <a:solidFill>
                  <a:srgbClr val="03030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REUSABILITY and MAINTAINABLITY of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5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CEFB6-201F-4132-806B-4AFF01CB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976C0A-CA5C-ABF5-0ECC-CB4F90A6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84013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269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51E13F6C-3870-14C9-5718-48ACE28D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>
                <a:solidFill>
                  <a:srgbClr val="FFFFFF"/>
                </a:solidFill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Inheritance!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1504-3844-4971-9DD2-AE860B77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Object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7B4-0931-4FA8-839F-E02B2BD4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Often, classes do not have to be created “from scratch.” Rather, they can include objects of other classes as members or they may be </a:t>
            </a:r>
            <a:r>
              <a:rPr lang="en-US" sz="2800" b="1" i="0" u="none" strike="noStrike" baseline="0" dirty="0">
                <a:solidFill>
                  <a:srgbClr val="6006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other classes that provide attributes and behaviors the new classes can use. Such software reuse can greatly enhance productivity and simplify code maintenance. Including class objects as members </a:t>
            </a:r>
            <a:r>
              <a:rPr lang="en-US" sz="2800" b="0" i="0" u="none" strike="noStrike" baseline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other classes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800" b="1" i="0" u="none" strike="noStrike" baseline="0" dirty="0">
                <a:solidFill>
                  <a:srgbClr val="6006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800" b="1" i="0" u="none" strike="noStrike" baseline="0" dirty="0">
                <a:solidFill>
                  <a:srgbClr val="6006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Deriving new classes from existing classes is called </a:t>
            </a:r>
            <a:r>
              <a:rPr lang="en-US" sz="2800" b="1" i="0" u="none" strike="noStrike" baseline="0" dirty="0">
                <a:solidFill>
                  <a:srgbClr val="6006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Object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relationship (Achieved by inheritance)</a:t>
            </a:r>
          </a:p>
          <a:p>
            <a:r>
              <a:rPr lang="en-US" dirty="0"/>
              <a:t>has-a relationship (Achieved by composition)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has-a</a:t>
            </a:r>
            <a:r>
              <a:rPr lang="en-US" sz="5400" b="1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i="1" dirty="0"/>
              <a:t>has-a </a:t>
            </a:r>
            <a:r>
              <a:rPr lang="en-US" dirty="0"/>
              <a:t>relationship, an object contains one or more objects of other classes as members</a:t>
            </a:r>
          </a:p>
          <a:p>
            <a:pPr>
              <a:buNone/>
            </a:pPr>
            <a:endParaRPr lang="en-US" dirty="0"/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“Has-A”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— An object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has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subset of object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example is 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 rose has a leaf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 dog has a legs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A18-2598-4468-A90C-6522849C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has-a</a:t>
            </a:r>
            <a:r>
              <a:rPr lang="en-US" sz="4400" b="1" dirty="0"/>
              <a:t>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E68F-2FC5-4249-A871-311DFE9D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Composition(HAS-A) simply mean the use of instance variables that are references to other objects.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 For example Maruti has Engine, or House has Bathroom.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6B9D-0DC3-4DBD-887F-932ACE75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has-a</a:t>
            </a:r>
            <a:r>
              <a:rPr lang="en-US" sz="4400" b="1" dirty="0"/>
              <a:t>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D5C8-4B2A-43EC-8265-3912C89D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Use a car as an example. You could logically define a car as being a subclass of vehicle, so it inherits the properties of other vehicles. At the same time, a car has a motor. If you buy a car, you can logically assume that you are buying a motor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C771-C41B-4E26-8731-3865147E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98BDC-6DBC-4008-AC34-A87AE402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934369"/>
            <a:ext cx="6877050" cy="3857625"/>
          </a:xfrm>
        </p:spPr>
      </p:pic>
    </p:spTree>
    <p:extLst>
      <p:ext uri="{BB962C8B-B14F-4D97-AF65-F5344CB8AC3E}">
        <p14:creationId xmlns:p14="http://schemas.microsoft.com/office/powerpoint/2010/main" val="42575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7D582-A7DE-477D-AABB-74C9F49A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24" y="643466"/>
            <a:ext cx="77645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733</Words>
  <Application>Microsoft Office PowerPoint</Application>
  <PresentationFormat>On-screen Show (4:3)</PresentationFormat>
  <Paragraphs>116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charter</vt:lpstr>
      <vt:lpstr>Helvetica</vt:lpstr>
      <vt:lpstr>open-sans</vt:lpstr>
      <vt:lpstr>Times New Roman</vt:lpstr>
      <vt:lpstr>verdana</vt:lpstr>
      <vt:lpstr>Office Theme</vt:lpstr>
      <vt:lpstr>Object-oriented Programming</vt:lpstr>
      <vt:lpstr>Object Relationship</vt:lpstr>
      <vt:lpstr>Object Relationship</vt:lpstr>
      <vt:lpstr>Object Relationship</vt:lpstr>
      <vt:lpstr>has-a Relationship</vt:lpstr>
      <vt:lpstr>has-a Relationship</vt:lpstr>
      <vt:lpstr>has-a Relationship</vt:lpstr>
      <vt:lpstr>PowerPoint Presentation</vt:lpstr>
      <vt:lpstr>PowerPoint Presentation</vt:lpstr>
      <vt:lpstr>has-a Relationship</vt:lpstr>
      <vt:lpstr>Example</vt:lpstr>
      <vt:lpstr>Example</vt:lpstr>
      <vt:lpstr>Example</vt:lpstr>
      <vt:lpstr>Example</vt:lpstr>
      <vt:lpstr>Another Example</vt:lpstr>
      <vt:lpstr>Another Example</vt:lpstr>
      <vt:lpstr>Another Example</vt:lpstr>
      <vt:lpstr>is-a Relationship</vt:lpstr>
      <vt:lpstr>is-a Relationship</vt:lpstr>
      <vt:lpstr>Advantage</vt:lpstr>
      <vt:lpstr>Exercise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Administrator</cp:lastModifiedBy>
  <cp:revision>17</cp:revision>
  <dcterms:created xsi:type="dcterms:W3CDTF">2006-08-16T00:00:00Z</dcterms:created>
  <dcterms:modified xsi:type="dcterms:W3CDTF">2022-03-18T03:17:04Z</dcterms:modified>
</cp:coreProperties>
</file>