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305" r:id="rId13"/>
    <p:sldId id="295" r:id="rId14"/>
    <p:sldId id="298" r:id="rId15"/>
    <p:sldId id="299" r:id="rId16"/>
    <p:sldId id="300" r:id="rId17"/>
    <p:sldId id="306" r:id="rId18"/>
    <p:sldId id="301" r:id="rId19"/>
    <p:sldId id="302" r:id="rId20"/>
    <p:sldId id="303" r:id="rId21"/>
    <p:sldId id="3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660"/>
  </p:normalViewPr>
  <p:slideViewPr>
    <p:cSldViewPr>
      <p:cViewPr varScale="1">
        <p:scale>
          <a:sx n="61" d="100"/>
          <a:sy n="61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93848-8AB9-4959-ABBC-5F7ED9B392F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C3D1-DDC9-45B2-AA29-17B4BBF14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Exception Handling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try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 = 1, b = 0;</a:t>
            </a:r>
            <a:br>
              <a:rPr lang="en-US" dirty="0" smtClean="0"/>
            </a:br>
            <a:r>
              <a:rPr lang="en-US" dirty="0" smtClean="0"/>
              <a:t>	if(b == 0)</a:t>
            </a:r>
            <a:br>
              <a:rPr lang="en-US" dirty="0" smtClean="0"/>
            </a:br>
            <a:r>
              <a:rPr lang="en-US" dirty="0" smtClean="0"/>
              <a:t>		throw 1;</a:t>
            </a:r>
            <a:br>
              <a:rPr lang="en-US" dirty="0" smtClean="0"/>
            </a:b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	b = a/b;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catch(</a:t>
            </a:r>
            <a:r>
              <a:rPr lang="en-US" i="1" dirty="0" err="1" smtClean="0"/>
              <a:t>int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“Divide by zero exception”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divide(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if(b == 0)</a:t>
            </a:r>
            <a:br>
              <a:rPr lang="en-US" dirty="0" smtClean="0"/>
            </a:br>
            <a:r>
              <a:rPr lang="en-US" dirty="0" smtClean="0"/>
              <a:t>		throw 1;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return a/b;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 )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try { divide(50, 0); }</a:t>
            </a:r>
          </a:p>
          <a:p>
            <a:pPr>
              <a:buNone/>
            </a:pPr>
            <a:r>
              <a:rPr lang="en-US" dirty="0" smtClean="0"/>
              <a:t>		catch(</a:t>
            </a:r>
            <a:r>
              <a:rPr lang="en-US" dirty="0" err="1" smtClean="0"/>
              <a:t>int</a:t>
            </a:r>
            <a:r>
              <a:rPr lang="en-US" dirty="0" smtClean="0"/>
              <a:t> e) { </a:t>
            </a:r>
            <a:r>
              <a:rPr lang="en-US" dirty="0" err="1" smtClean="0"/>
              <a:t>cout</a:t>
            </a:r>
            <a:r>
              <a:rPr lang="en-US" dirty="0" smtClean="0"/>
              <a:t> &lt;&lt; “Divide by zero”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Default catch block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default catch block can catch any type of exception object</a:t>
            </a:r>
          </a:p>
          <a:p>
            <a:endParaRPr lang="en-US" dirty="0" smtClean="0"/>
          </a:p>
          <a:p>
            <a:r>
              <a:rPr lang="en-US" dirty="0" smtClean="0"/>
              <a:t>Must always be declared as the last catch block if there are more than one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catch(…)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C++ Standard Exceptions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provides a list of standard exceptions defined in </a:t>
            </a:r>
            <a:r>
              <a:rPr lang="en-US" b="1" dirty="0" smtClean="0"/>
              <a:t>&lt;exception&gt;</a:t>
            </a:r>
            <a:r>
              <a:rPr lang="en-US" dirty="0" smtClean="0"/>
              <a:t> which we can use in our programs</a:t>
            </a:r>
          </a:p>
          <a:p>
            <a:endParaRPr lang="en-US" dirty="0" smtClean="0"/>
          </a:p>
          <a:p>
            <a:r>
              <a:rPr lang="en-US" dirty="0" smtClean="0"/>
              <a:t>Each of the classes that inherit from parent class exception represent a different type of exception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C++ Standard Exceptions</a:t>
            </a:r>
            <a:endParaRPr lang="en-US" b="1" dirty="0"/>
          </a:p>
        </p:txBody>
      </p:sp>
      <p:pic>
        <p:nvPicPr>
          <p:cNvPr id="4" name="Content Placeholder 3" descr="standard excep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143000"/>
            <a:ext cx="4343400" cy="555410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index;</a:t>
            </a:r>
            <a:br>
              <a:rPr lang="en-US" dirty="0" smtClean="0"/>
            </a:br>
            <a:r>
              <a:rPr lang="en-US" dirty="0" smtClean="0"/>
              <a:t>try</a:t>
            </a:r>
          </a:p>
          <a:p>
            <a:pPr>
              <a:buNone/>
            </a:pP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index;</a:t>
            </a:r>
            <a:br>
              <a:rPr lang="en-US" dirty="0" smtClean="0"/>
            </a:br>
            <a:r>
              <a:rPr lang="en-US" dirty="0" smtClean="0"/>
              <a:t>	if(index &lt; 0 || index &gt; 10)</a:t>
            </a:r>
            <a:br>
              <a:rPr lang="en-US" dirty="0" smtClean="0"/>
            </a:br>
            <a:r>
              <a:rPr lang="en-US" dirty="0" smtClean="0"/>
              <a:t>		throw </a:t>
            </a:r>
            <a:r>
              <a:rPr lang="en-US" dirty="0" err="1" smtClean="0"/>
              <a:t>out_of_range</a:t>
            </a:r>
            <a:r>
              <a:rPr lang="en-US" dirty="0" smtClean="0"/>
              <a:t>(“Invalid index”);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arr</a:t>
            </a:r>
            <a:r>
              <a:rPr lang="en-US" dirty="0" smtClean="0"/>
              <a:t>[index]  = index;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 (cont’d)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catch(</a:t>
            </a:r>
            <a:r>
              <a:rPr lang="en-US" dirty="0" err="1" smtClean="0"/>
              <a:t>out_of_range</a:t>
            </a:r>
            <a:r>
              <a:rPr lang="en-US" dirty="0" smtClean="0"/>
              <a:t>&amp; e)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e.what</a:t>
            </a:r>
            <a:r>
              <a:rPr lang="en-US" dirty="0" smtClean="0"/>
              <a:t>( 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//what( ) is a member function defined in //exception and </a:t>
            </a:r>
            <a:r>
              <a:rPr lang="en-US" dirty="0" err="1" smtClean="0"/>
              <a:t>overriden</a:t>
            </a:r>
            <a:r>
              <a:rPr lang="en-US" dirty="0" smtClean="0"/>
              <a:t> in all standard //</a:t>
            </a:r>
            <a:r>
              <a:rPr lang="en-US" dirty="0" err="1" smtClean="0"/>
              <a:t>exeption</a:t>
            </a:r>
            <a:r>
              <a:rPr lang="en-US" dirty="0" smtClean="0"/>
              <a:t> classes. It returns a description //about the particular type of exception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Catch block with parent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exception is the parent class of all other standard exception types, we can catch any type of standard exception using a catch with </a:t>
            </a:r>
            <a:r>
              <a:rPr lang="en-US" i="1" dirty="0" smtClean="0"/>
              <a:t>exception&amp;</a:t>
            </a:r>
            <a:r>
              <a:rPr lang="en-US" dirty="0" smtClean="0"/>
              <a:t> object as argument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catch(exception&amp; e)</a:t>
            </a:r>
            <a:br>
              <a:rPr lang="en-US" b="1" dirty="0" smtClean="0"/>
            </a:b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i="1" dirty="0" smtClean="0"/>
              <a:t>// can catch every standard exception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Custom Exception 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our own custom exception class by deriving it from the class exception</a:t>
            </a:r>
          </a:p>
          <a:p>
            <a:endParaRPr lang="en-US" dirty="0" smtClean="0"/>
          </a:p>
          <a:p>
            <a:r>
              <a:rPr lang="en-US" dirty="0" smtClean="0"/>
              <a:t>Whenever we define custom exception classes, we have to throw its exception object using the throw keyword inside try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MyException</a:t>
            </a:r>
            <a:r>
              <a:rPr lang="en-US" dirty="0" smtClean="0"/>
              <a:t>: public exception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	const char* what() const throw()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return “Some special error occurred";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	//const throw() is an exception </a:t>
            </a:r>
            <a:r>
              <a:rPr lang="en-US" dirty="0" err="1" smtClean="0"/>
              <a:t>specifier</a:t>
            </a:r>
            <a:r>
              <a:rPr lang="en-US" dirty="0" smtClean="0"/>
              <a:t> and is optional as //long as we are sure that an exception of type //</a:t>
            </a:r>
            <a:r>
              <a:rPr lang="en-US" dirty="0" err="1" smtClean="0"/>
              <a:t>MyException</a:t>
            </a:r>
            <a:r>
              <a:rPr lang="en-US" dirty="0" smtClean="0"/>
              <a:t> won’t ever occur inside the function what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Exception</a:t>
            </a:r>
            <a:endParaRPr lang="en-US" sz="5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Exceptions are run-time anomalies or abnormal conditions that a program encounters during its execution</a:t>
            </a:r>
          </a:p>
          <a:p>
            <a:endParaRPr lang="en-US" sz="3600" dirty="0" smtClean="0"/>
          </a:p>
          <a:p>
            <a:r>
              <a:rPr lang="en-US" sz="3600" dirty="0" smtClean="0"/>
              <a:t>Can cause your program to crash</a:t>
            </a:r>
          </a:p>
          <a:p>
            <a:endParaRPr lang="en-US" sz="3600" dirty="0" smtClean="0"/>
          </a:p>
          <a:p>
            <a:r>
              <a:rPr lang="en-US" sz="3600" dirty="0" smtClean="0"/>
              <a:t>Examples:</a:t>
            </a:r>
          </a:p>
          <a:p>
            <a:pPr lvl="1"/>
            <a:r>
              <a:rPr lang="en-US" dirty="0" smtClean="0"/>
              <a:t>Divide by zero</a:t>
            </a:r>
          </a:p>
          <a:p>
            <a:pPr lvl="1"/>
            <a:r>
              <a:rPr lang="en-US" dirty="0" smtClean="0"/>
              <a:t>Bad memory allocation</a:t>
            </a:r>
          </a:p>
          <a:p>
            <a:pPr lvl="1"/>
            <a:r>
              <a:rPr lang="en-US" dirty="0" smtClean="0"/>
              <a:t>Using an out of range index</a:t>
            </a:r>
          </a:p>
          <a:p>
            <a:pPr lvl="1"/>
            <a:r>
              <a:rPr lang="en-US" dirty="0" smtClean="0"/>
              <a:t>Stack overflow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 (cont’d)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 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try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throw </a:t>
            </a:r>
            <a:r>
              <a:rPr lang="en-US" dirty="0" err="1" smtClean="0"/>
              <a:t>MyException</a:t>
            </a:r>
            <a:r>
              <a:rPr lang="en-US" dirty="0" smtClean="0"/>
              <a:t>( );</a:t>
            </a:r>
            <a:br>
              <a:rPr lang="en-US" dirty="0" smtClean="0"/>
            </a:b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	catch(</a:t>
            </a:r>
            <a:r>
              <a:rPr lang="en-US" dirty="0" err="1" smtClean="0"/>
              <a:t>MyException</a:t>
            </a:r>
            <a:r>
              <a:rPr lang="en-US" dirty="0" smtClean="0"/>
              <a:t>&amp; e)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e.what</a:t>
            </a:r>
            <a:r>
              <a:rPr lang="en-US" dirty="0" smtClean="0"/>
              <a:t>( 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Exercise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takes student details (ID, name, section, marks, credit hours as input. The program must allow the user to search for a student using ID and calculate its GPA. However, unless each student ID begins with K19, your program should throw an exception.</a:t>
            </a:r>
          </a:p>
          <a:p>
            <a:endParaRPr lang="en-US" dirty="0" smtClean="0"/>
          </a:p>
          <a:p>
            <a:r>
              <a:rPr lang="en-US" dirty="0" smtClean="0"/>
              <a:t>Use a custom exception class (if you can).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Exception Handling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order to prevent our program from abnormal termination, we can handle an exception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To handle an exception, C++  uses the keywords </a:t>
            </a:r>
            <a:r>
              <a:rPr lang="en-US" sz="3600" b="1" i="1" dirty="0" smtClean="0"/>
              <a:t>try</a:t>
            </a:r>
            <a:r>
              <a:rPr lang="en-US" sz="3600" dirty="0" smtClean="0"/>
              <a:t>, </a:t>
            </a:r>
            <a:r>
              <a:rPr lang="en-US" sz="3600" b="1" i="1" dirty="0" smtClean="0"/>
              <a:t>catch</a:t>
            </a:r>
            <a:r>
              <a:rPr lang="en-US" sz="3600" dirty="0" smtClean="0"/>
              <a:t> and </a:t>
            </a:r>
            <a:r>
              <a:rPr lang="en-US" sz="3600" b="1" i="1" dirty="0" smtClean="0"/>
              <a:t>throw</a:t>
            </a:r>
            <a:endParaRPr lang="en-US" sz="36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Try Block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place code where an exception may (possibly) occur inside a try block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try block can contain a single line or as much as an entire body of a function</a:t>
            </a:r>
          </a:p>
          <a:p>
            <a:endParaRPr lang="en-US" dirty="0" smtClean="0"/>
          </a:p>
          <a:p>
            <a:r>
              <a:rPr lang="en-US" dirty="0" smtClean="0"/>
              <a:t>It should always be immediately followed by one or more catch blocks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Catch Block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catch block represents a block of code that is executed when a particular exception is thrown</a:t>
            </a:r>
          </a:p>
          <a:p>
            <a:endParaRPr lang="en-US" dirty="0" smtClean="0"/>
          </a:p>
          <a:p>
            <a:r>
              <a:rPr lang="en-US" dirty="0" smtClean="0"/>
              <a:t>As soon as the exception occurs, the program execution flows into the appropriate catch block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Catch Block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be more than one catch blocks associated with a single try block</a:t>
            </a:r>
          </a:p>
          <a:p>
            <a:endParaRPr lang="en-US" dirty="0" smtClean="0"/>
          </a:p>
          <a:p>
            <a:r>
              <a:rPr lang="en-US" dirty="0" smtClean="0"/>
              <a:t>As soon as the exception occurs, the first catch block capable of catching exception will occur</a:t>
            </a:r>
          </a:p>
          <a:p>
            <a:endParaRPr lang="en-US" dirty="0" smtClean="0"/>
          </a:p>
          <a:p>
            <a:r>
              <a:rPr lang="en-US" dirty="0" smtClean="0"/>
              <a:t>Once the catch block finishes execution, the code following all the catch blocks is executed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Throw keyword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explicitly throw an exception object from within a try block using the keyword throw</a:t>
            </a:r>
          </a:p>
          <a:p>
            <a:endParaRPr lang="en-US" dirty="0" smtClean="0"/>
          </a:p>
          <a:p>
            <a:r>
              <a:rPr lang="en-US" dirty="0" smtClean="0"/>
              <a:t>The exception object can be a value of any primitive data type (like </a:t>
            </a:r>
            <a:r>
              <a:rPr lang="en-US" dirty="0" err="1" smtClean="0"/>
              <a:t>int</a:t>
            </a:r>
            <a:r>
              <a:rPr lang="en-US" dirty="0" smtClean="0"/>
              <a:t> or char*), a standard exception object or even an object of  a user-defined class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Throw keyword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code can also throw some exceptions implicitly (without using the throw keywords)</a:t>
            </a:r>
          </a:p>
          <a:p>
            <a:endParaRPr lang="en-US" dirty="0" smtClean="0"/>
          </a:p>
          <a:p>
            <a:r>
              <a:rPr lang="en-US" dirty="0" smtClean="0"/>
              <a:t>Implicit exception objects belong to standard exceptions category</a:t>
            </a:r>
          </a:p>
          <a:p>
            <a:endParaRPr lang="en-US" dirty="0" smtClean="0"/>
          </a:p>
          <a:p>
            <a:r>
              <a:rPr lang="en-US" dirty="0" smtClean="0"/>
              <a:t>The first catch block that is capable of accepting thrown exception object gets executed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Putting this all together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try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// code where an exception may occur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catch(</a:t>
            </a:r>
            <a:r>
              <a:rPr lang="en-US" i="1" dirty="0" err="1" smtClean="0"/>
              <a:t>exceptionObType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// code to handle exception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// other catch blocks (if any)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506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Object-oriented Programming</vt:lpstr>
      <vt:lpstr>Exception</vt:lpstr>
      <vt:lpstr>Exception Handling</vt:lpstr>
      <vt:lpstr>Try Block</vt:lpstr>
      <vt:lpstr>Catch Block</vt:lpstr>
      <vt:lpstr>Catch Block</vt:lpstr>
      <vt:lpstr>Throw keyword</vt:lpstr>
      <vt:lpstr>Throw keyword</vt:lpstr>
      <vt:lpstr>Putting this all together</vt:lpstr>
      <vt:lpstr>Example</vt:lpstr>
      <vt:lpstr>Example</vt:lpstr>
      <vt:lpstr>Default catch block</vt:lpstr>
      <vt:lpstr>C++ Standard Exceptions</vt:lpstr>
      <vt:lpstr>C++ Standard Exceptions</vt:lpstr>
      <vt:lpstr>Example</vt:lpstr>
      <vt:lpstr>Example (cont’d)</vt:lpstr>
      <vt:lpstr>Catch block with parent object</vt:lpstr>
      <vt:lpstr>Custom Exception Classes</vt:lpstr>
      <vt:lpstr>Example</vt:lpstr>
      <vt:lpstr>Example (cont’d)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67</cp:revision>
  <dcterms:created xsi:type="dcterms:W3CDTF">2019-04-13T21:04:06Z</dcterms:created>
  <dcterms:modified xsi:type="dcterms:W3CDTF">2022-05-28T13:47:01Z</dcterms:modified>
</cp:coreProperties>
</file>