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Canva Sans" panose="020B0604020202020204" charset="0"/>
      <p:regular r:id="rId12"/>
    </p:embeddedFont>
    <p:embeddedFont>
      <p:font typeface="Canva Sans Bold" panose="020B0604020202020204" charset="0"/>
      <p:regular r:id="rId13"/>
    </p:embeddedFont>
    <p:embeddedFont>
      <p:font typeface="Poppins" panose="00000500000000000000" pitchFamily="2" charset="0"/>
      <p:regular r:id="rId14"/>
    </p:embeddedFont>
    <p:embeddedFont>
      <p:font typeface="Poppins Bol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3" d="100"/>
          <a:sy n="43" d="100"/>
        </p:scale>
        <p:origin x="93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77" b="-77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860359" y="1136552"/>
            <a:ext cx="9906931" cy="2667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471"/>
              </a:lnSpc>
            </a:pPr>
            <a:r>
              <a:rPr lang="en-US" sz="7479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MALL MANAGEMENT SYSTEM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53660" y="4930134"/>
            <a:ext cx="9551585" cy="35626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06"/>
              </a:lnSpc>
            </a:pPr>
            <a:r>
              <a:rPr lang="en-US" sz="336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Presented by </a:t>
            </a:r>
          </a:p>
          <a:p>
            <a:pPr algn="l">
              <a:lnSpc>
                <a:spcPts val="4706"/>
              </a:lnSpc>
            </a:pPr>
            <a:r>
              <a:rPr lang="en-US" sz="336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Abdullah Shahid                       (BSSE-24001)</a:t>
            </a:r>
          </a:p>
          <a:p>
            <a:pPr algn="l">
              <a:lnSpc>
                <a:spcPts val="4706"/>
              </a:lnSpc>
            </a:pPr>
            <a:r>
              <a:rPr lang="en-US" sz="336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Hussain Daud Syed                 (BSSE-24021)</a:t>
            </a:r>
          </a:p>
          <a:p>
            <a:pPr algn="l">
              <a:lnSpc>
                <a:spcPts val="4706"/>
              </a:lnSpc>
            </a:pPr>
            <a:r>
              <a:rPr lang="en-US" sz="336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Muhammad Uzair Qazi           (BSSE-24044)</a:t>
            </a:r>
          </a:p>
          <a:p>
            <a:pPr algn="l">
              <a:lnSpc>
                <a:spcPts val="4706"/>
              </a:lnSpc>
            </a:pPr>
            <a:r>
              <a:rPr lang="en-US" sz="336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Muhammad Hassan Ali          (BSSE-24038)</a:t>
            </a:r>
          </a:p>
          <a:p>
            <a:pPr algn="l">
              <a:lnSpc>
                <a:spcPts val="4706"/>
              </a:lnSpc>
            </a:pPr>
            <a:r>
              <a:rPr lang="en-US" sz="336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Muhammad Muzahir Abbas  (BSSE-24060)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14" b="-81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4017684" y="2610822"/>
            <a:ext cx="10252632" cy="5036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044"/>
              </a:lnSpc>
            </a:pPr>
            <a:r>
              <a:rPr lang="en-US" sz="17003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14" b="-814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634679" y="510464"/>
            <a:ext cx="15018641" cy="2450001"/>
            <a:chOff x="0" y="0"/>
            <a:chExt cx="3955527" cy="64526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955527" cy="645268"/>
            </a:xfrm>
            <a:custGeom>
              <a:avLst/>
              <a:gdLst/>
              <a:ahLst/>
              <a:cxnLst/>
              <a:rect l="l" t="t" r="r" b="b"/>
              <a:pathLst>
                <a:path w="3955527" h="645268">
                  <a:moveTo>
                    <a:pt x="26290" y="0"/>
                  </a:moveTo>
                  <a:lnTo>
                    <a:pt x="3929237" y="0"/>
                  </a:lnTo>
                  <a:cubicBezTo>
                    <a:pt x="3943757" y="0"/>
                    <a:pt x="3955527" y="11770"/>
                    <a:pt x="3955527" y="26290"/>
                  </a:cubicBezTo>
                  <a:lnTo>
                    <a:pt x="3955527" y="618978"/>
                  </a:lnTo>
                  <a:cubicBezTo>
                    <a:pt x="3955527" y="633497"/>
                    <a:pt x="3943757" y="645268"/>
                    <a:pt x="3929237" y="645268"/>
                  </a:cubicBezTo>
                  <a:lnTo>
                    <a:pt x="26290" y="645268"/>
                  </a:lnTo>
                  <a:cubicBezTo>
                    <a:pt x="11770" y="645268"/>
                    <a:pt x="0" y="633497"/>
                    <a:pt x="0" y="618978"/>
                  </a:cubicBezTo>
                  <a:lnTo>
                    <a:pt x="0" y="26290"/>
                  </a:lnTo>
                  <a:cubicBezTo>
                    <a:pt x="0" y="11770"/>
                    <a:pt x="11770" y="0"/>
                    <a:pt x="26290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3955527" cy="7024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634679" y="3050210"/>
            <a:ext cx="15018641" cy="6913856"/>
            <a:chOff x="0" y="0"/>
            <a:chExt cx="3955527" cy="18209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955527" cy="1820933"/>
            </a:xfrm>
            <a:custGeom>
              <a:avLst/>
              <a:gdLst/>
              <a:ahLst/>
              <a:cxnLst/>
              <a:rect l="l" t="t" r="r" b="b"/>
              <a:pathLst>
                <a:path w="3955527" h="1820933">
                  <a:moveTo>
                    <a:pt x="26290" y="0"/>
                  </a:moveTo>
                  <a:lnTo>
                    <a:pt x="3929237" y="0"/>
                  </a:lnTo>
                  <a:cubicBezTo>
                    <a:pt x="3943757" y="0"/>
                    <a:pt x="3955527" y="11770"/>
                    <a:pt x="3955527" y="26290"/>
                  </a:cubicBezTo>
                  <a:lnTo>
                    <a:pt x="3955527" y="1794643"/>
                  </a:lnTo>
                  <a:cubicBezTo>
                    <a:pt x="3955527" y="1809163"/>
                    <a:pt x="3943757" y="1820933"/>
                    <a:pt x="3929237" y="1820933"/>
                  </a:cubicBezTo>
                  <a:lnTo>
                    <a:pt x="26290" y="1820933"/>
                  </a:lnTo>
                  <a:cubicBezTo>
                    <a:pt x="11770" y="1820933"/>
                    <a:pt x="0" y="1809163"/>
                    <a:pt x="0" y="1794643"/>
                  </a:cubicBezTo>
                  <a:lnTo>
                    <a:pt x="0" y="26290"/>
                  </a:lnTo>
                  <a:cubicBezTo>
                    <a:pt x="0" y="11770"/>
                    <a:pt x="11770" y="0"/>
                    <a:pt x="26290" y="0"/>
                  </a:cubicBezTo>
                  <a:close/>
                </a:path>
              </a:pathLst>
            </a:custGeom>
            <a:solidFill>
              <a:srgbClr val="C4C8D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3955527" cy="18780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  <a:p>
              <a:pPr algn="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3615797" y="423778"/>
            <a:ext cx="11056405" cy="1311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127"/>
              </a:lnSpc>
            </a:pPr>
            <a:r>
              <a:rPr lang="en-US" sz="7233" b="1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ABDULLAH SHAHID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926174" y="1630690"/>
            <a:ext cx="12435653" cy="6099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06"/>
              </a:lnSpc>
            </a:pPr>
            <a:r>
              <a:rPr lang="en-US" sz="3361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(Store Management + Inventory &amp; Stock Management)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098412" y="3106297"/>
            <a:ext cx="4842986" cy="6959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40"/>
              </a:lnSpc>
            </a:pPr>
            <a:r>
              <a:rPr lang="en-US" sz="4100" b="1">
                <a:solidFill>
                  <a:srgbClr val="0A152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Store Management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098412" y="3964182"/>
            <a:ext cx="14827253" cy="14169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dirty="0">
                <a:solidFill>
                  <a:srgbClr val="0A152F"/>
                </a:solidFill>
                <a:latin typeface="Canva Sans"/>
                <a:ea typeface="Canva Sans"/>
                <a:cs typeface="Canva Sans"/>
                <a:sym typeface="Canva Sans"/>
              </a:rPr>
              <a:t>This module focuses on managing different types of stores inside the mall. It handles store details, revenues, and data storage.</a:t>
            </a:r>
          </a:p>
          <a:p>
            <a:pPr algn="ctr">
              <a:lnSpc>
                <a:spcPts val="2520"/>
              </a:lnSpc>
            </a:pPr>
            <a:endParaRPr lang="en-US" sz="3000" dirty="0">
              <a:solidFill>
                <a:srgbClr val="0A152F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543386" y="6121058"/>
            <a:ext cx="11128976" cy="6959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40"/>
              </a:lnSpc>
            </a:pPr>
            <a:r>
              <a:rPr lang="en-US" sz="4100" b="1">
                <a:solidFill>
                  <a:srgbClr val="0A152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Inventory &amp; Stock Management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102369" y="6940214"/>
            <a:ext cx="14083262" cy="2066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0A152F"/>
                </a:solidFill>
                <a:latin typeface="Canva Sans"/>
                <a:ea typeface="Canva Sans"/>
                <a:cs typeface="Canva Sans"/>
                <a:sym typeface="Canva Sans"/>
              </a:rPr>
              <a:t>This part ensures stores keep track of their stock efficiently. It allows monitoring stock levels and restocking when necessary.</a:t>
            </a:r>
          </a:p>
          <a:p>
            <a:pPr algn="l">
              <a:lnSpc>
                <a:spcPts val="4199"/>
              </a:lnSpc>
            </a:pPr>
            <a:endParaRPr lang="en-US" sz="2999">
              <a:solidFill>
                <a:srgbClr val="0A152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ctr">
              <a:lnSpc>
                <a:spcPts val="4199"/>
              </a:lnSpc>
            </a:pPr>
            <a:endParaRPr lang="en-US" sz="2999">
              <a:solidFill>
                <a:srgbClr val="0A152F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14" b="-814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634679" y="510464"/>
            <a:ext cx="15018641" cy="2450001"/>
            <a:chOff x="0" y="0"/>
            <a:chExt cx="3955527" cy="64526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955527" cy="645268"/>
            </a:xfrm>
            <a:custGeom>
              <a:avLst/>
              <a:gdLst/>
              <a:ahLst/>
              <a:cxnLst/>
              <a:rect l="l" t="t" r="r" b="b"/>
              <a:pathLst>
                <a:path w="3955527" h="645268">
                  <a:moveTo>
                    <a:pt x="26290" y="0"/>
                  </a:moveTo>
                  <a:lnTo>
                    <a:pt x="3929237" y="0"/>
                  </a:lnTo>
                  <a:cubicBezTo>
                    <a:pt x="3943757" y="0"/>
                    <a:pt x="3955527" y="11770"/>
                    <a:pt x="3955527" y="26290"/>
                  </a:cubicBezTo>
                  <a:lnTo>
                    <a:pt x="3955527" y="618978"/>
                  </a:lnTo>
                  <a:cubicBezTo>
                    <a:pt x="3955527" y="633497"/>
                    <a:pt x="3943757" y="645268"/>
                    <a:pt x="3929237" y="645268"/>
                  </a:cubicBezTo>
                  <a:lnTo>
                    <a:pt x="26290" y="645268"/>
                  </a:lnTo>
                  <a:cubicBezTo>
                    <a:pt x="11770" y="645268"/>
                    <a:pt x="0" y="633497"/>
                    <a:pt x="0" y="618978"/>
                  </a:cubicBezTo>
                  <a:lnTo>
                    <a:pt x="0" y="26290"/>
                  </a:lnTo>
                  <a:cubicBezTo>
                    <a:pt x="0" y="11770"/>
                    <a:pt x="11770" y="0"/>
                    <a:pt x="26290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3955527" cy="7024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634679" y="3050210"/>
            <a:ext cx="15018641" cy="6913856"/>
            <a:chOff x="0" y="0"/>
            <a:chExt cx="3955527" cy="18209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955527" cy="1820933"/>
            </a:xfrm>
            <a:custGeom>
              <a:avLst/>
              <a:gdLst/>
              <a:ahLst/>
              <a:cxnLst/>
              <a:rect l="l" t="t" r="r" b="b"/>
              <a:pathLst>
                <a:path w="3955527" h="1820933">
                  <a:moveTo>
                    <a:pt x="26290" y="0"/>
                  </a:moveTo>
                  <a:lnTo>
                    <a:pt x="3929237" y="0"/>
                  </a:lnTo>
                  <a:cubicBezTo>
                    <a:pt x="3943757" y="0"/>
                    <a:pt x="3955527" y="11770"/>
                    <a:pt x="3955527" y="26290"/>
                  </a:cubicBezTo>
                  <a:lnTo>
                    <a:pt x="3955527" y="1794643"/>
                  </a:lnTo>
                  <a:cubicBezTo>
                    <a:pt x="3955527" y="1809163"/>
                    <a:pt x="3943757" y="1820933"/>
                    <a:pt x="3929237" y="1820933"/>
                  </a:cubicBezTo>
                  <a:lnTo>
                    <a:pt x="26290" y="1820933"/>
                  </a:lnTo>
                  <a:cubicBezTo>
                    <a:pt x="11770" y="1820933"/>
                    <a:pt x="0" y="1809163"/>
                    <a:pt x="0" y="1794643"/>
                  </a:cubicBezTo>
                  <a:lnTo>
                    <a:pt x="0" y="26290"/>
                  </a:lnTo>
                  <a:cubicBezTo>
                    <a:pt x="0" y="11770"/>
                    <a:pt x="11770" y="0"/>
                    <a:pt x="26290" y="0"/>
                  </a:cubicBezTo>
                  <a:close/>
                </a:path>
              </a:pathLst>
            </a:custGeom>
            <a:solidFill>
              <a:srgbClr val="C4C8D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3955527" cy="18780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  <a:p>
              <a:pPr algn="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3615797" y="423778"/>
            <a:ext cx="11056405" cy="1311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127"/>
              </a:lnSpc>
            </a:pPr>
            <a:r>
              <a:rPr lang="en-US" sz="7233" b="1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HUSSAIN DAUD SYED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926174" y="1630690"/>
            <a:ext cx="12435653" cy="6099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06"/>
              </a:lnSpc>
            </a:pPr>
            <a:r>
              <a:rPr lang="en-US" sz="3361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(Employee Management + Security &amp; Access Control)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828800" y="3267193"/>
            <a:ext cx="6705600" cy="6959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740"/>
              </a:lnSpc>
            </a:pPr>
            <a:r>
              <a:rPr lang="en-US" sz="4100" b="1" dirty="0">
                <a:solidFill>
                  <a:srgbClr val="0A152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Employee Management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098412" y="4097532"/>
            <a:ext cx="14827253" cy="13157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A152F"/>
                </a:solidFill>
                <a:latin typeface="Canva Sans"/>
                <a:ea typeface="Canva Sans"/>
                <a:cs typeface="Canva Sans"/>
                <a:sym typeface="Canva Sans"/>
              </a:rPr>
              <a:t>This module deals with employee records, including cashiers, security personnel, and managers. It ensures proper employee data management.</a:t>
            </a:r>
          </a:p>
          <a:p>
            <a:pPr algn="ctr">
              <a:lnSpc>
                <a:spcPts val="1960"/>
              </a:lnSpc>
            </a:pPr>
            <a:endParaRPr lang="en-US" sz="3000">
              <a:solidFill>
                <a:srgbClr val="0A152F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-198242" y="5811179"/>
            <a:ext cx="11128976" cy="6959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40"/>
              </a:lnSpc>
            </a:pPr>
            <a:r>
              <a:rPr lang="en-US" sz="4100" b="1">
                <a:solidFill>
                  <a:srgbClr val="0A152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Security &amp; Access Control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098412" y="6745263"/>
            <a:ext cx="14083262" cy="154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0A152F"/>
                </a:solidFill>
                <a:latin typeface="Canva Sans"/>
                <a:ea typeface="Canva Sans"/>
                <a:cs typeface="Canva Sans"/>
                <a:sym typeface="Canva Sans"/>
              </a:rPr>
              <a:t>This system keeps track of security logs and manages access to different parts of the mall. It ensures safety and controlled access for employees and customers.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14" b="-814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634679" y="510464"/>
            <a:ext cx="15018641" cy="2450001"/>
            <a:chOff x="0" y="0"/>
            <a:chExt cx="3955527" cy="64526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955527" cy="645268"/>
            </a:xfrm>
            <a:custGeom>
              <a:avLst/>
              <a:gdLst/>
              <a:ahLst/>
              <a:cxnLst/>
              <a:rect l="l" t="t" r="r" b="b"/>
              <a:pathLst>
                <a:path w="3955527" h="645268">
                  <a:moveTo>
                    <a:pt x="26290" y="0"/>
                  </a:moveTo>
                  <a:lnTo>
                    <a:pt x="3929237" y="0"/>
                  </a:lnTo>
                  <a:cubicBezTo>
                    <a:pt x="3943757" y="0"/>
                    <a:pt x="3955527" y="11770"/>
                    <a:pt x="3955527" y="26290"/>
                  </a:cubicBezTo>
                  <a:lnTo>
                    <a:pt x="3955527" y="618978"/>
                  </a:lnTo>
                  <a:cubicBezTo>
                    <a:pt x="3955527" y="633497"/>
                    <a:pt x="3943757" y="645268"/>
                    <a:pt x="3929237" y="645268"/>
                  </a:cubicBezTo>
                  <a:lnTo>
                    <a:pt x="26290" y="645268"/>
                  </a:lnTo>
                  <a:cubicBezTo>
                    <a:pt x="11770" y="645268"/>
                    <a:pt x="0" y="633497"/>
                    <a:pt x="0" y="618978"/>
                  </a:cubicBezTo>
                  <a:lnTo>
                    <a:pt x="0" y="26290"/>
                  </a:lnTo>
                  <a:cubicBezTo>
                    <a:pt x="0" y="11770"/>
                    <a:pt x="11770" y="0"/>
                    <a:pt x="26290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3955527" cy="7024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634679" y="3050210"/>
            <a:ext cx="15018641" cy="6913856"/>
            <a:chOff x="0" y="0"/>
            <a:chExt cx="3955527" cy="18209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955527" cy="1820933"/>
            </a:xfrm>
            <a:custGeom>
              <a:avLst/>
              <a:gdLst/>
              <a:ahLst/>
              <a:cxnLst/>
              <a:rect l="l" t="t" r="r" b="b"/>
              <a:pathLst>
                <a:path w="3955527" h="1820933">
                  <a:moveTo>
                    <a:pt x="26290" y="0"/>
                  </a:moveTo>
                  <a:lnTo>
                    <a:pt x="3929237" y="0"/>
                  </a:lnTo>
                  <a:cubicBezTo>
                    <a:pt x="3943757" y="0"/>
                    <a:pt x="3955527" y="11770"/>
                    <a:pt x="3955527" y="26290"/>
                  </a:cubicBezTo>
                  <a:lnTo>
                    <a:pt x="3955527" y="1794643"/>
                  </a:lnTo>
                  <a:cubicBezTo>
                    <a:pt x="3955527" y="1809163"/>
                    <a:pt x="3943757" y="1820933"/>
                    <a:pt x="3929237" y="1820933"/>
                  </a:cubicBezTo>
                  <a:lnTo>
                    <a:pt x="26290" y="1820933"/>
                  </a:lnTo>
                  <a:cubicBezTo>
                    <a:pt x="11770" y="1820933"/>
                    <a:pt x="0" y="1809163"/>
                    <a:pt x="0" y="1794643"/>
                  </a:cubicBezTo>
                  <a:lnTo>
                    <a:pt x="0" y="26290"/>
                  </a:lnTo>
                  <a:cubicBezTo>
                    <a:pt x="0" y="11770"/>
                    <a:pt x="11770" y="0"/>
                    <a:pt x="26290" y="0"/>
                  </a:cubicBezTo>
                  <a:close/>
                </a:path>
              </a:pathLst>
            </a:custGeom>
            <a:solidFill>
              <a:srgbClr val="C4C8D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3955527" cy="18780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  <a:p>
              <a:pPr algn="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778476" y="423778"/>
            <a:ext cx="12731049" cy="1311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127"/>
              </a:lnSpc>
            </a:pPr>
            <a:r>
              <a:rPr lang="en-US" sz="7233" b="1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MUHAMMAD UZAIR QAZI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102369" y="1630690"/>
            <a:ext cx="14083262" cy="6099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06"/>
              </a:lnSpc>
            </a:pPr>
            <a:r>
              <a:rPr lang="en-US" sz="3361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(Customer &amp; Membership Management + Billing &amp; Sales System)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0" y="3172972"/>
            <a:ext cx="14496417" cy="6959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40"/>
              </a:lnSpc>
            </a:pPr>
            <a:r>
              <a:rPr lang="en-US" sz="4100" b="1">
                <a:solidFill>
                  <a:srgbClr val="0A152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Customer and Membership Management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102369" y="4097532"/>
            <a:ext cx="14277013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A152F"/>
                </a:solidFill>
                <a:latin typeface="Canva Sans"/>
                <a:ea typeface="Canva Sans"/>
                <a:cs typeface="Canva Sans"/>
                <a:sym typeface="Canva Sans"/>
              </a:rPr>
              <a:t>This module handles customer profiles and memberships. It includes regular and VIP customers with different benefits.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-748481" y="5811179"/>
            <a:ext cx="11128976" cy="6959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40"/>
              </a:lnSpc>
            </a:pPr>
            <a:r>
              <a:rPr lang="en-US" sz="4100" b="1">
                <a:solidFill>
                  <a:srgbClr val="0A152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Billing &amp; Sales System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102369" y="6911602"/>
            <a:ext cx="14083262" cy="1019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0A152F"/>
                </a:solidFill>
                <a:latin typeface="Canva Sans"/>
                <a:ea typeface="Canva Sans"/>
                <a:cs typeface="Canva Sans"/>
                <a:sym typeface="Canva Sans"/>
              </a:rPr>
              <a:t>This section manages the checkout process, billing customers for their purchases, and keeping track of all sales transactions.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14" b="-814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634679" y="510464"/>
            <a:ext cx="15018641" cy="2450001"/>
            <a:chOff x="0" y="0"/>
            <a:chExt cx="3955527" cy="64526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955527" cy="645268"/>
            </a:xfrm>
            <a:custGeom>
              <a:avLst/>
              <a:gdLst/>
              <a:ahLst/>
              <a:cxnLst/>
              <a:rect l="l" t="t" r="r" b="b"/>
              <a:pathLst>
                <a:path w="3955527" h="645268">
                  <a:moveTo>
                    <a:pt x="26290" y="0"/>
                  </a:moveTo>
                  <a:lnTo>
                    <a:pt x="3929237" y="0"/>
                  </a:lnTo>
                  <a:cubicBezTo>
                    <a:pt x="3943757" y="0"/>
                    <a:pt x="3955527" y="11770"/>
                    <a:pt x="3955527" y="26290"/>
                  </a:cubicBezTo>
                  <a:lnTo>
                    <a:pt x="3955527" y="618978"/>
                  </a:lnTo>
                  <a:cubicBezTo>
                    <a:pt x="3955527" y="633497"/>
                    <a:pt x="3943757" y="645268"/>
                    <a:pt x="3929237" y="645268"/>
                  </a:cubicBezTo>
                  <a:lnTo>
                    <a:pt x="26290" y="645268"/>
                  </a:lnTo>
                  <a:cubicBezTo>
                    <a:pt x="11770" y="645268"/>
                    <a:pt x="0" y="633497"/>
                    <a:pt x="0" y="618978"/>
                  </a:cubicBezTo>
                  <a:lnTo>
                    <a:pt x="0" y="26290"/>
                  </a:lnTo>
                  <a:cubicBezTo>
                    <a:pt x="0" y="11770"/>
                    <a:pt x="11770" y="0"/>
                    <a:pt x="26290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3955527" cy="7024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634679" y="3050210"/>
            <a:ext cx="15018641" cy="6913856"/>
            <a:chOff x="0" y="0"/>
            <a:chExt cx="3955527" cy="18209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955527" cy="1820933"/>
            </a:xfrm>
            <a:custGeom>
              <a:avLst/>
              <a:gdLst/>
              <a:ahLst/>
              <a:cxnLst/>
              <a:rect l="l" t="t" r="r" b="b"/>
              <a:pathLst>
                <a:path w="3955527" h="1820933">
                  <a:moveTo>
                    <a:pt x="26290" y="0"/>
                  </a:moveTo>
                  <a:lnTo>
                    <a:pt x="3929237" y="0"/>
                  </a:lnTo>
                  <a:cubicBezTo>
                    <a:pt x="3943757" y="0"/>
                    <a:pt x="3955527" y="11770"/>
                    <a:pt x="3955527" y="26290"/>
                  </a:cubicBezTo>
                  <a:lnTo>
                    <a:pt x="3955527" y="1794643"/>
                  </a:lnTo>
                  <a:cubicBezTo>
                    <a:pt x="3955527" y="1809163"/>
                    <a:pt x="3943757" y="1820933"/>
                    <a:pt x="3929237" y="1820933"/>
                  </a:cubicBezTo>
                  <a:lnTo>
                    <a:pt x="26290" y="1820933"/>
                  </a:lnTo>
                  <a:cubicBezTo>
                    <a:pt x="11770" y="1820933"/>
                    <a:pt x="0" y="1809163"/>
                    <a:pt x="0" y="1794643"/>
                  </a:cubicBezTo>
                  <a:lnTo>
                    <a:pt x="0" y="26290"/>
                  </a:lnTo>
                  <a:cubicBezTo>
                    <a:pt x="0" y="11770"/>
                    <a:pt x="11770" y="0"/>
                    <a:pt x="26290" y="0"/>
                  </a:cubicBezTo>
                  <a:close/>
                </a:path>
              </a:pathLst>
            </a:custGeom>
            <a:solidFill>
              <a:srgbClr val="C4C8D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3955527" cy="18780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  <a:p>
              <a:pPr algn="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778476" y="423778"/>
            <a:ext cx="12731049" cy="1311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127"/>
              </a:lnSpc>
            </a:pPr>
            <a:r>
              <a:rPr lang="en-US" sz="7233" b="1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MUHAMMAD HASSAN ALI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102369" y="1630690"/>
            <a:ext cx="14083262" cy="6099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06"/>
              </a:lnSpc>
            </a:pPr>
            <a:r>
              <a:rPr lang="en-US" sz="3361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(Parking Management + Advertisement &amp; Promotions)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-2456126" y="3306322"/>
            <a:ext cx="14496417" cy="6959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40"/>
              </a:lnSpc>
            </a:pPr>
            <a:r>
              <a:rPr lang="en-US" sz="4100" b="1">
                <a:solidFill>
                  <a:srgbClr val="0A152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Parking Management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098412" y="4364232"/>
            <a:ext cx="14554909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A152F"/>
                </a:solidFill>
                <a:latin typeface="Canva Sans"/>
                <a:ea typeface="Canva Sans"/>
                <a:cs typeface="Canva Sans"/>
                <a:sym typeface="Canva Sans"/>
              </a:rPr>
              <a:t>This module helps in managing parking slots, tracking vehicles, and maintaining parking records for the mall.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84534" y="6121058"/>
            <a:ext cx="11128976" cy="6959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40"/>
              </a:lnSpc>
            </a:pPr>
            <a:r>
              <a:rPr lang="en-US" sz="4100" b="1">
                <a:solidFill>
                  <a:srgbClr val="0A152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Advertisement &amp; Promotions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098412" y="7055143"/>
            <a:ext cx="14083262" cy="1019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0A152F"/>
                </a:solidFill>
                <a:latin typeface="Canva Sans"/>
                <a:ea typeface="Canva Sans"/>
                <a:cs typeface="Canva Sans"/>
                <a:sym typeface="Canva Sans"/>
              </a:rPr>
              <a:t>It handles promotional campaigns and advertisements inside the mall, ensuring businesses can reach customers effectively.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14" b="-814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634679" y="510464"/>
            <a:ext cx="15018641" cy="2450001"/>
            <a:chOff x="0" y="0"/>
            <a:chExt cx="3955527" cy="64526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955527" cy="645268"/>
            </a:xfrm>
            <a:custGeom>
              <a:avLst/>
              <a:gdLst/>
              <a:ahLst/>
              <a:cxnLst/>
              <a:rect l="l" t="t" r="r" b="b"/>
              <a:pathLst>
                <a:path w="3955527" h="645268">
                  <a:moveTo>
                    <a:pt x="26290" y="0"/>
                  </a:moveTo>
                  <a:lnTo>
                    <a:pt x="3929237" y="0"/>
                  </a:lnTo>
                  <a:cubicBezTo>
                    <a:pt x="3943757" y="0"/>
                    <a:pt x="3955527" y="11770"/>
                    <a:pt x="3955527" y="26290"/>
                  </a:cubicBezTo>
                  <a:lnTo>
                    <a:pt x="3955527" y="618978"/>
                  </a:lnTo>
                  <a:cubicBezTo>
                    <a:pt x="3955527" y="633497"/>
                    <a:pt x="3943757" y="645268"/>
                    <a:pt x="3929237" y="645268"/>
                  </a:cubicBezTo>
                  <a:lnTo>
                    <a:pt x="26290" y="645268"/>
                  </a:lnTo>
                  <a:cubicBezTo>
                    <a:pt x="11770" y="645268"/>
                    <a:pt x="0" y="633497"/>
                    <a:pt x="0" y="618978"/>
                  </a:cubicBezTo>
                  <a:lnTo>
                    <a:pt x="0" y="26290"/>
                  </a:lnTo>
                  <a:cubicBezTo>
                    <a:pt x="0" y="11770"/>
                    <a:pt x="11770" y="0"/>
                    <a:pt x="26290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3955527" cy="7024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634679" y="3050210"/>
            <a:ext cx="15018641" cy="6913856"/>
            <a:chOff x="0" y="0"/>
            <a:chExt cx="3955527" cy="18209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955527" cy="1820933"/>
            </a:xfrm>
            <a:custGeom>
              <a:avLst/>
              <a:gdLst/>
              <a:ahLst/>
              <a:cxnLst/>
              <a:rect l="l" t="t" r="r" b="b"/>
              <a:pathLst>
                <a:path w="3955527" h="1820933">
                  <a:moveTo>
                    <a:pt x="26290" y="0"/>
                  </a:moveTo>
                  <a:lnTo>
                    <a:pt x="3929237" y="0"/>
                  </a:lnTo>
                  <a:cubicBezTo>
                    <a:pt x="3943757" y="0"/>
                    <a:pt x="3955527" y="11770"/>
                    <a:pt x="3955527" y="26290"/>
                  </a:cubicBezTo>
                  <a:lnTo>
                    <a:pt x="3955527" y="1794643"/>
                  </a:lnTo>
                  <a:cubicBezTo>
                    <a:pt x="3955527" y="1809163"/>
                    <a:pt x="3943757" y="1820933"/>
                    <a:pt x="3929237" y="1820933"/>
                  </a:cubicBezTo>
                  <a:lnTo>
                    <a:pt x="26290" y="1820933"/>
                  </a:lnTo>
                  <a:cubicBezTo>
                    <a:pt x="11770" y="1820933"/>
                    <a:pt x="0" y="1809163"/>
                    <a:pt x="0" y="1794643"/>
                  </a:cubicBezTo>
                  <a:lnTo>
                    <a:pt x="0" y="26290"/>
                  </a:lnTo>
                  <a:cubicBezTo>
                    <a:pt x="0" y="11770"/>
                    <a:pt x="11770" y="0"/>
                    <a:pt x="26290" y="0"/>
                  </a:cubicBezTo>
                  <a:close/>
                </a:path>
              </a:pathLst>
            </a:custGeom>
            <a:solidFill>
              <a:srgbClr val="C4C8D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3955527" cy="18780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  <a:p>
              <a:pPr algn="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034485" y="423778"/>
            <a:ext cx="14147189" cy="1311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127"/>
              </a:lnSpc>
            </a:pPr>
            <a:r>
              <a:rPr lang="en-US" sz="7233" b="1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MUHAMMAD MUZAHIR ABBAS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102369" y="1630690"/>
            <a:ext cx="14083262" cy="6099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06"/>
              </a:lnSpc>
            </a:pPr>
            <a:r>
              <a:rPr lang="en-US" sz="3361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(Online Booking + Events &amp; Entertainment Management)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84534" y="3306322"/>
            <a:ext cx="7558610" cy="6959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40"/>
              </a:lnSpc>
            </a:pPr>
            <a:r>
              <a:rPr lang="en-US" sz="4100" b="1">
                <a:solidFill>
                  <a:srgbClr val="0A152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Online Booking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098412" y="4097532"/>
            <a:ext cx="14827253" cy="10642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40"/>
              </a:lnSpc>
            </a:pPr>
            <a:r>
              <a:rPr lang="en-US" sz="3100">
                <a:solidFill>
                  <a:srgbClr val="0A152F"/>
                </a:solidFill>
                <a:latin typeface="Canva Sans"/>
                <a:ea typeface="Canva Sans"/>
                <a:cs typeface="Canva Sans"/>
                <a:sym typeface="Canva Sans"/>
              </a:rPr>
              <a:t>This module enables customers to book services like movie tickets and restaurant reservations online.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61090" y="5969449"/>
            <a:ext cx="11128976" cy="6959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40"/>
              </a:lnSpc>
            </a:pPr>
            <a:r>
              <a:rPr lang="en-US" sz="4100" b="1">
                <a:solidFill>
                  <a:srgbClr val="0A152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Events &amp; Entertainment Management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098412" y="7055143"/>
            <a:ext cx="14083262" cy="1054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099">
                <a:solidFill>
                  <a:srgbClr val="0A152F"/>
                </a:solidFill>
                <a:latin typeface="Canva Sans"/>
                <a:ea typeface="Canva Sans"/>
                <a:cs typeface="Canva Sans"/>
                <a:sym typeface="Canva Sans"/>
              </a:rPr>
              <a:t>This part manages events happening in the mall, such as concerts and workshops, keeping track of schedules and attendees.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" b="-1166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463187" y="445994"/>
            <a:ext cx="8680813" cy="5188868"/>
            <a:chOff x="0" y="0"/>
            <a:chExt cx="1359789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59789" cy="812800"/>
            </a:xfrm>
            <a:custGeom>
              <a:avLst/>
              <a:gdLst/>
              <a:ahLst/>
              <a:cxnLst/>
              <a:rect l="l" t="t" r="r" b="b"/>
              <a:pathLst>
                <a:path w="1359789" h="812800">
                  <a:moveTo>
                    <a:pt x="679894" y="0"/>
                  </a:moveTo>
                  <a:cubicBezTo>
                    <a:pt x="304399" y="0"/>
                    <a:pt x="0" y="181951"/>
                    <a:pt x="0" y="406400"/>
                  </a:cubicBezTo>
                  <a:cubicBezTo>
                    <a:pt x="0" y="630849"/>
                    <a:pt x="304399" y="812800"/>
                    <a:pt x="679894" y="812800"/>
                  </a:cubicBezTo>
                  <a:cubicBezTo>
                    <a:pt x="1055390" y="812800"/>
                    <a:pt x="1359789" y="630849"/>
                    <a:pt x="1359789" y="406400"/>
                  </a:cubicBezTo>
                  <a:cubicBezTo>
                    <a:pt x="1359789" y="181951"/>
                    <a:pt x="1055390" y="0"/>
                    <a:pt x="679894" y="0"/>
                  </a:cubicBezTo>
                  <a:close/>
                </a:path>
              </a:pathLst>
            </a:custGeom>
            <a:solidFill>
              <a:srgbClr val="1784E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27480" y="-200025"/>
              <a:ext cx="1104828" cy="9366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439"/>
                </a:lnSpc>
              </a:pPr>
              <a:r>
                <a:rPr lang="en-US" sz="9599" b="1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UML DIAGRAM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14" b="-814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342812" y="318017"/>
            <a:ext cx="17650223" cy="9674890"/>
            <a:chOff x="0" y="0"/>
            <a:chExt cx="4648618" cy="254811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648619" cy="2548119"/>
            </a:xfrm>
            <a:custGeom>
              <a:avLst/>
              <a:gdLst/>
              <a:ahLst/>
              <a:cxnLst/>
              <a:rect l="l" t="t" r="r" b="b"/>
              <a:pathLst>
                <a:path w="4648619" h="2548119">
                  <a:moveTo>
                    <a:pt x="22370" y="0"/>
                  </a:moveTo>
                  <a:lnTo>
                    <a:pt x="4626249" y="0"/>
                  </a:lnTo>
                  <a:cubicBezTo>
                    <a:pt x="4638603" y="0"/>
                    <a:pt x="4648619" y="10015"/>
                    <a:pt x="4648619" y="22370"/>
                  </a:cubicBezTo>
                  <a:lnTo>
                    <a:pt x="4648619" y="2525749"/>
                  </a:lnTo>
                  <a:cubicBezTo>
                    <a:pt x="4648619" y="2538104"/>
                    <a:pt x="4638603" y="2548119"/>
                    <a:pt x="4626249" y="2548119"/>
                  </a:cubicBezTo>
                  <a:lnTo>
                    <a:pt x="22370" y="2548119"/>
                  </a:lnTo>
                  <a:cubicBezTo>
                    <a:pt x="10015" y="2548119"/>
                    <a:pt x="0" y="2538104"/>
                    <a:pt x="0" y="2525749"/>
                  </a:cubicBezTo>
                  <a:lnTo>
                    <a:pt x="0" y="22370"/>
                  </a:lnTo>
                  <a:cubicBezTo>
                    <a:pt x="0" y="10015"/>
                    <a:pt x="10015" y="0"/>
                    <a:pt x="22370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4648618" cy="26052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342812" y="177419"/>
            <a:ext cx="17650223" cy="9942737"/>
            <a:chOff x="0" y="0"/>
            <a:chExt cx="4648618" cy="261866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648619" cy="2618663"/>
            </a:xfrm>
            <a:custGeom>
              <a:avLst/>
              <a:gdLst/>
              <a:ahLst/>
              <a:cxnLst/>
              <a:rect l="l" t="t" r="r" b="b"/>
              <a:pathLst>
                <a:path w="4648619" h="2618663">
                  <a:moveTo>
                    <a:pt x="0" y="0"/>
                  </a:moveTo>
                  <a:lnTo>
                    <a:pt x="4648619" y="0"/>
                  </a:lnTo>
                  <a:lnTo>
                    <a:pt x="4648619" y="2618663"/>
                  </a:lnTo>
                  <a:lnTo>
                    <a:pt x="0" y="26186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4648618" cy="26758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3746470" y="177419"/>
            <a:ext cx="10783592" cy="9942737"/>
          </a:xfrm>
          <a:custGeom>
            <a:avLst/>
            <a:gdLst/>
            <a:ahLst/>
            <a:cxnLst/>
            <a:rect l="l" t="t" r="r" b="b"/>
            <a:pathLst>
              <a:path w="10783592" h="9942737">
                <a:moveTo>
                  <a:pt x="0" y="0"/>
                </a:moveTo>
                <a:lnTo>
                  <a:pt x="10783591" y="0"/>
                </a:lnTo>
                <a:lnTo>
                  <a:pt x="10783591" y="9942737"/>
                </a:lnTo>
                <a:lnTo>
                  <a:pt x="0" y="994273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14" b="-81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338769" y="1708017"/>
            <a:ext cx="9662228" cy="1356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596"/>
              </a:lnSpc>
            </a:pPr>
            <a:r>
              <a:rPr lang="en-US" sz="7568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TOOLS TO BE USED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338769" y="3913216"/>
            <a:ext cx="4803418" cy="3791285"/>
            <a:chOff x="0" y="0"/>
            <a:chExt cx="1553952" cy="122651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553952" cy="1226517"/>
            </a:xfrm>
            <a:custGeom>
              <a:avLst/>
              <a:gdLst/>
              <a:ahLst/>
              <a:cxnLst/>
              <a:rect l="l" t="t" r="r" b="b"/>
              <a:pathLst>
                <a:path w="1553952" h="1226517">
                  <a:moveTo>
                    <a:pt x="82199" y="0"/>
                  </a:moveTo>
                  <a:lnTo>
                    <a:pt x="1471752" y="0"/>
                  </a:lnTo>
                  <a:cubicBezTo>
                    <a:pt x="1517150" y="0"/>
                    <a:pt x="1553952" y="36802"/>
                    <a:pt x="1553952" y="82199"/>
                  </a:cubicBezTo>
                  <a:lnTo>
                    <a:pt x="1553952" y="1144317"/>
                  </a:lnTo>
                  <a:cubicBezTo>
                    <a:pt x="1553952" y="1189715"/>
                    <a:pt x="1517150" y="1226517"/>
                    <a:pt x="1471752" y="1226517"/>
                  </a:cubicBezTo>
                  <a:lnTo>
                    <a:pt x="82199" y="1226517"/>
                  </a:lnTo>
                  <a:cubicBezTo>
                    <a:pt x="36802" y="1226517"/>
                    <a:pt x="0" y="1189715"/>
                    <a:pt x="0" y="1144317"/>
                  </a:cubicBezTo>
                  <a:lnTo>
                    <a:pt x="0" y="82199"/>
                  </a:lnTo>
                  <a:cubicBezTo>
                    <a:pt x="0" y="36802"/>
                    <a:pt x="36802" y="0"/>
                    <a:pt x="82199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57150"/>
              <a:ext cx="1553952" cy="12836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720765" y="4934574"/>
            <a:ext cx="4039427" cy="15104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772"/>
              </a:lnSpc>
            </a:pPr>
            <a:r>
              <a:rPr lang="en-US" sz="8408" b="1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GITHUB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6742277" y="3913216"/>
            <a:ext cx="4803418" cy="3791285"/>
            <a:chOff x="0" y="0"/>
            <a:chExt cx="1553952" cy="122651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553952" cy="1226517"/>
            </a:xfrm>
            <a:custGeom>
              <a:avLst/>
              <a:gdLst/>
              <a:ahLst/>
              <a:cxnLst/>
              <a:rect l="l" t="t" r="r" b="b"/>
              <a:pathLst>
                <a:path w="1553952" h="1226517">
                  <a:moveTo>
                    <a:pt x="82199" y="0"/>
                  </a:moveTo>
                  <a:lnTo>
                    <a:pt x="1471752" y="0"/>
                  </a:lnTo>
                  <a:cubicBezTo>
                    <a:pt x="1517150" y="0"/>
                    <a:pt x="1553952" y="36802"/>
                    <a:pt x="1553952" y="82199"/>
                  </a:cubicBezTo>
                  <a:lnTo>
                    <a:pt x="1553952" y="1144317"/>
                  </a:lnTo>
                  <a:cubicBezTo>
                    <a:pt x="1553952" y="1189715"/>
                    <a:pt x="1517150" y="1226517"/>
                    <a:pt x="1471752" y="1226517"/>
                  </a:cubicBezTo>
                  <a:lnTo>
                    <a:pt x="82199" y="1226517"/>
                  </a:lnTo>
                  <a:cubicBezTo>
                    <a:pt x="36802" y="1226517"/>
                    <a:pt x="0" y="1189715"/>
                    <a:pt x="0" y="1144317"/>
                  </a:cubicBezTo>
                  <a:lnTo>
                    <a:pt x="0" y="82199"/>
                  </a:lnTo>
                  <a:cubicBezTo>
                    <a:pt x="0" y="36802"/>
                    <a:pt x="36802" y="0"/>
                    <a:pt x="82199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1553952" cy="12836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6845850" y="4905375"/>
            <a:ext cx="4803432" cy="15104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773"/>
              </a:lnSpc>
            </a:pPr>
            <a:r>
              <a:rPr lang="en-US" sz="8409" b="1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CYGWIN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12145784" y="3913216"/>
            <a:ext cx="4803418" cy="3791285"/>
            <a:chOff x="0" y="0"/>
            <a:chExt cx="1553952" cy="122651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553952" cy="1226517"/>
            </a:xfrm>
            <a:custGeom>
              <a:avLst/>
              <a:gdLst/>
              <a:ahLst/>
              <a:cxnLst/>
              <a:rect l="l" t="t" r="r" b="b"/>
              <a:pathLst>
                <a:path w="1553952" h="1226517">
                  <a:moveTo>
                    <a:pt x="82199" y="0"/>
                  </a:moveTo>
                  <a:lnTo>
                    <a:pt x="1471752" y="0"/>
                  </a:lnTo>
                  <a:cubicBezTo>
                    <a:pt x="1517150" y="0"/>
                    <a:pt x="1553952" y="36802"/>
                    <a:pt x="1553952" y="82199"/>
                  </a:cubicBezTo>
                  <a:lnTo>
                    <a:pt x="1553952" y="1144317"/>
                  </a:lnTo>
                  <a:cubicBezTo>
                    <a:pt x="1553952" y="1189715"/>
                    <a:pt x="1517150" y="1226517"/>
                    <a:pt x="1471752" y="1226517"/>
                  </a:cubicBezTo>
                  <a:lnTo>
                    <a:pt x="82199" y="1226517"/>
                  </a:lnTo>
                  <a:cubicBezTo>
                    <a:pt x="36802" y="1226517"/>
                    <a:pt x="0" y="1189715"/>
                    <a:pt x="0" y="1144317"/>
                  </a:cubicBezTo>
                  <a:lnTo>
                    <a:pt x="0" y="82199"/>
                  </a:lnTo>
                  <a:cubicBezTo>
                    <a:pt x="0" y="36802"/>
                    <a:pt x="36802" y="0"/>
                    <a:pt x="82199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57150"/>
              <a:ext cx="1553952" cy="12836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2735133" y="4905375"/>
            <a:ext cx="3669577" cy="15104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773"/>
              </a:lnSpc>
            </a:pPr>
            <a:r>
              <a:rPr lang="en-US" sz="8409" b="1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CLION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344</Words>
  <Application>Microsoft Office PowerPoint</Application>
  <PresentationFormat>Custom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Poppins Bold</vt:lpstr>
      <vt:lpstr>Canva Sans Bold</vt:lpstr>
      <vt:lpstr>Arial</vt:lpstr>
      <vt:lpstr>Canva Sans</vt:lpstr>
      <vt:lpstr>Poppins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mall management system</dc:title>
  <cp:lastModifiedBy>bsse24001</cp:lastModifiedBy>
  <cp:revision>2</cp:revision>
  <dcterms:created xsi:type="dcterms:W3CDTF">2006-08-16T00:00:00Z</dcterms:created>
  <dcterms:modified xsi:type="dcterms:W3CDTF">2025-03-09T06:30:40Z</dcterms:modified>
  <dc:identifier>DAGhJsbzUDo</dc:identifier>
</cp:coreProperties>
</file>