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3"/>
  </p:notesMasterIdLst>
  <p:sldIdLst>
    <p:sldId id="256" r:id="rId2"/>
    <p:sldId id="257" r:id="rId3"/>
    <p:sldId id="258" r:id="rId4"/>
    <p:sldId id="259" r:id="rId5"/>
    <p:sldId id="260" r:id="rId6"/>
    <p:sldId id="261" r:id="rId7"/>
    <p:sldId id="284" r:id="rId8"/>
    <p:sldId id="285" r:id="rId9"/>
    <p:sldId id="286" r:id="rId10"/>
    <p:sldId id="287" r:id="rId11"/>
    <p:sldId id="264" r:id="rId12"/>
    <p:sldId id="265" r:id="rId13"/>
    <p:sldId id="309" r:id="rId14"/>
    <p:sldId id="310" r:id="rId15"/>
    <p:sldId id="316" r:id="rId16"/>
    <p:sldId id="308" r:id="rId17"/>
    <p:sldId id="278" r:id="rId18"/>
    <p:sldId id="313" r:id="rId19"/>
    <p:sldId id="281" r:id="rId20"/>
    <p:sldId id="314" r:id="rId21"/>
    <p:sldId id="263" r:id="rId22"/>
    <p:sldId id="315" r:id="rId23"/>
    <p:sldId id="268" r:id="rId24"/>
    <p:sldId id="303" r:id="rId25"/>
    <p:sldId id="320" r:id="rId26"/>
    <p:sldId id="312" r:id="rId27"/>
    <p:sldId id="317" r:id="rId28"/>
    <p:sldId id="318" r:id="rId29"/>
    <p:sldId id="319" r:id="rId30"/>
    <p:sldId id="321" r:id="rId31"/>
    <p:sldId id="311" r:id="rId32"/>
    <p:sldId id="270" r:id="rId33"/>
    <p:sldId id="271" r:id="rId34"/>
    <p:sldId id="304" r:id="rId35"/>
    <p:sldId id="305" r:id="rId36"/>
    <p:sldId id="306" r:id="rId37"/>
    <p:sldId id="273" r:id="rId38"/>
    <p:sldId id="275" r:id="rId39"/>
    <p:sldId id="276" r:id="rId40"/>
    <p:sldId id="277" r:id="rId41"/>
    <p:sldId id="274" r:id="rId42"/>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3" roundtripDataSignature="AMtx7mgD4Kl0eymbPsSACaHDcTfhYrGF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8" d="100"/>
          <a:sy n="68" d="100"/>
        </p:scale>
        <p:origin x="1446" y="1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3"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57"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56"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1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1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1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2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2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8: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18: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3715cfd4a_0_7: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03715cfd4a_0_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2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2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2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31"/>
          <p:cNvSpPr>
            <a:spLocks noGrp="1"/>
          </p:cNvSpPr>
          <p:nvPr>
            <p:ph type="pic" idx="2"/>
          </p:nvPr>
        </p:nvSpPr>
        <p:spPr>
          <a:xfrm>
            <a:off x="1792288" y="612775"/>
            <a:ext cx="5486400" cy="4114800"/>
          </a:xfrm>
          <a:prstGeom prst="rect">
            <a:avLst/>
          </a:prstGeom>
          <a:noFill/>
          <a:ln>
            <a:noFill/>
          </a:ln>
        </p:spPr>
      </p:sp>
      <p:sp>
        <p:nvSpPr>
          <p:cNvPr id="64" name="Google Shape;64;p3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Final Year Project</a:t>
            </a:r>
            <a:endParaRPr dirty="0"/>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63500" lvl="0" indent="0" rtl="0">
              <a:lnSpc>
                <a:spcPct val="100000"/>
              </a:lnSpc>
              <a:spcBef>
                <a:spcPts val="0"/>
              </a:spcBef>
              <a:spcAft>
                <a:spcPts val="0"/>
              </a:spcAft>
              <a:buClr>
                <a:srgbClr val="888888"/>
              </a:buClr>
              <a:buSzPts val="3200"/>
              <a:buFont typeface="Arial"/>
              <a:buNone/>
            </a:pPr>
            <a:r>
              <a:rPr lang="en-US" sz="2800" b="1" dirty="0" err="1">
                <a:solidFill>
                  <a:schemeClr val="tx1"/>
                </a:solidFill>
                <a:effectLst>
                  <a:outerShdw blurRad="38100" dist="38100" dir="2700000" algn="tl">
                    <a:srgbClr val="000000">
                      <a:alpha val="43137"/>
                    </a:srgbClr>
                  </a:outerShdw>
                </a:effectLst>
              </a:rPr>
              <a:t>Ehsas</a:t>
            </a:r>
            <a:r>
              <a:rPr lang="en-US" sz="2800" b="1" dirty="0">
                <a:solidFill>
                  <a:schemeClr val="tx1"/>
                </a:solidFill>
                <a:effectLst>
                  <a:outerShdw blurRad="38100" dist="38100" dir="2700000" algn="tl">
                    <a:srgbClr val="000000">
                      <a:alpha val="43137"/>
                    </a:srgbClr>
                  </a:outerShdw>
                </a:effectLst>
              </a:rPr>
              <a:t>-Hub</a:t>
            </a:r>
          </a:p>
          <a:p>
            <a:pPr marL="63500" lvl="0" indent="0" rtl="0">
              <a:lnSpc>
                <a:spcPct val="100000"/>
              </a:lnSpc>
              <a:spcBef>
                <a:spcPts val="0"/>
              </a:spcBef>
              <a:spcAft>
                <a:spcPts val="0"/>
              </a:spcAft>
              <a:buClr>
                <a:srgbClr val="888888"/>
              </a:buClr>
              <a:buSzPts val="3200"/>
              <a:buFont typeface="Arial"/>
              <a:buNone/>
            </a:pPr>
            <a:r>
              <a:rPr lang="en-US" sz="2800" b="1" dirty="0">
                <a:solidFill>
                  <a:schemeClr val="tx1"/>
                </a:solidFill>
                <a:effectLst>
                  <a:outerShdw blurRad="38100" dist="38100" dir="2700000" algn="tl">
                    <a:srgbClr val="000000">
                      <a:alpha val="43137"/>
                    </a:srgbClr>
                  </a:outerShdw>
                </a:effectLst>
              </a:rPr>
              <a:t>Book Donation &amp; Recommendation System</a:t>
            </a:r>
            <a:endParaRPr sz="2800" b="1" dirty="0">
              <a:solidFill>
                <a:schemeClr val="tx1"/>
              </a:solidFill>
              <a:effectLst>
                <a:outerShdw blurRad="38100" dist="38100" dir="2700000" algn="tl">
                  <a:srgbClr val="000000">
                    <a:alpha val="43137"/>
                  </a:srgbClr>
                </a:outerShdw>
              </a:effectLst>
            </a:endParaRPr>
          </a:p>
          <a:p>
            <a:pPr marL="63500" lvl="0" indent="0" algn="ctr" rtl="0">
              <a:lnSpc>
                <a:spcPct val="100000"/>
              </a:lnSpc>
              <a:spcBef>
                <a:spcPts val="280"/>
              </a:spcBef>
              <a:spcAft>
                <a:spcPts val="0"/>
              </a:spcAft>
              <a:buClr>
                <a:srgbClr val="888888"/>
              </a:buClr>
              <a:buSzPts val="1400"/>
              <a:buFont typeface="Arial"/>
              <a:buNone/>
            </a:pPr>
            <a:r>
              <a:rPr lang="en-US" sz="1600" dirty="0">
                <a:solidFill>
                  <a:schemeClr val="bg2"/>
                </a:solidFill>
              </a:rPr>
              <a:t>Supervised By </a:t>
            </a:r>
            <a:r>
              <a:rPr lang="en-US" sz="1600" dirty="0" err="1">
                <a:solidFill>
                  <a:schemeClr val="bg2"/>
                </a:solidFill>
              </a:rPr>
              <a:t>Mr</a:t>
            </a:r>
            <a:r>
              <a:rPr lang="en-US" sz="1600" dirty="0">
                <a:solidFill>
                  <a:schemeClr val="bg2"/>
                </a:solidFill>
              </a:rPr>
              <a:t> </a:t>
            </a:r>
            <a:r>
              <a:rPr lang="en-US" sz="1600" dirty="0" err="1">
                <a:solidFill>
                  <a:schemeClr val="bg2"/>
                </a:solidFill>
              </a:rPr>
              <a:t>Tajamul</a:t>
            </a:r>
            <a:r>
              <a:rPr lang="en-US" sz="1600" dirty="0">
                <a:solidFill>
                  <a:schemeClr val="bg2"/>
                </a:solidFill>
              </a:rPr>
              <a:t> </a:t>
            </a:r>
            <a:r>
              <a:rPr lang="en-US" sz="1600" dirty="0" err="1">
                <a:solidFill>
                  <a:schemeClr val="bg2"/>
                </a:solidFill>
              </a:rPr>
              <a:t>Shahzad</a:t>
            </a:r>
            <a:r>
              <a:rPr lang="en-US" sz="1600" dirty="0">
                <a:solidFill>
                  <a:schemeClr val="bg2"/>
                </a:solidFill>
              </a:rPr>
              <a:t> (lecturer)</a:t>
            </a:r>
            <a:endParaRPr sz="3600" dirty="0">
              <a:solidFill>
                <a:schemeClr val="bg2"/>
              </a:solidFill>
            </a:endParaRPr>
          </a:p>
        </p:txBody>
      </p:sp>
      <p:pic>
        <p:nvPicPr>
          <p:cNvPr id="86" name="Google Shape;86;p1" descr="Riphah.jpg"/>
          <p:cNvPicPr preferRelativeResize="0"/>
          <p:nvPr/>
        </p:nvPicPr>
        <p:blipFill rotWithShape="1">
          <a:blip r:embed="rId4">
            <a:alphaModFix/>
          </a:blip>
          <a:srcRect l="3033" t="4065" r="6926" b="4925"/>
          <a:stretch/>
        </p:blipFill>
        <p:spPr>
          <a:xfrm>
            <a:off x="4076700" y="1295400"/>
            <a:ext cx="990600" cy="12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and Summary Table(5/5)</a:t>
            </a:r>
          </a:p>
        </p:txBody>
      </p:sp>
      <p:sp>
        <p:nvSpPr>
          <p:cNvPr id="3" name="Text Placeholder 2"/>
          <p:cNvSpPr>
            <a:spLocks noGrp="1"/>
          </p:cNvSpPr>
          <p:nvPr>
            <p:ph type="body" idx="1"/>
          </p:nvPr>
        </p:nvSpPr>
        <p:spPr>
          <a:xfrm>
            <a:off x="457200" y="1600200"/>
            <a:ext cx="8229600" cy="3105751"/>
          </a:xfrm>
        </p:spPr>
        <p:txBody>
          <a:bodyPr/>
          <a:lstStyle/>
          <a:p>
            <a:pPr marL="114300" indent="0">
              <a:buNone/>
            </a:pPr>
            <a:endParaRPr lang="en-US" sz="2000" dirty="0"/>
          </a:p>
        </p:txBody>
      </p:sp>
      <p:graphicFrame>
        <p:nvGraphicFramePr>
          <p:cNvPr id="4" name="Table 3"/>
          <p:cNvGraphicFramePr>
            <a:graphicFrameLocks noGrp="1"/>
          </p:cNvGraphicFramePr>
          <p:nvPr>
            <p:extLst>
              <p:ext uri="{D42A27DB-BD31-4B8C-83A1-F6EECF244321}">
                <p14:modId xmlns:p14="http://schemas.microsoft.com/office/powerpoint/2010/main" val="2823132932"/>
              </p:ext>
            </p:extLst>
          </p:nvPr>
        </p:nvGraphicFramePr>
        <p:xfrm>
          <a:off x="308008" y="1600200"/>
          <a:ext cx="8537608" cy="3404937"/>
        </p:xfrm>
        <a:graphic>
          <a:graphicData uri="http://schemas.openxmlformats.org/drawingml/2006/table">
            <a:tbl>
              <a:tblPr firstRow="1" bandRow="1">
                <a:tableStyleId>{5C22544A-7EE6-4342-B048-85BDC9FD1C3A}</a:tableStyleId>
              </a:tblPr>
              <a:tblGrid>
                <a:gridCol w="2134402">
                  <a:extLst>
                    <a:ext uri="{9D8B030D-6E8A-4147-A177-3AD203B41FA5}">
                      <a16:colId xmlns:a16="http://schemas.microsoft.com/office/drawing/2014/main" val="342868159"/>
                    </a:ext>
                  </a:extLst>
                </a:gridCol>
                <a:gridCol w="2134402">
                  <a:extLst>
                    <a:ext uri="{9D8B030D-6E8A-4147-A177-3AD203B41FA5}">
                      <a16:colId xmlns:a16="http://schemas.microsoft.com/office/drawing/2014/main" val="1217249597"/>
                    </a:ext>
                  </a:extLst>
                </a:gridCol>
                <a:gridCol w="2134402">
                  <a:extLst>
                    <a:ext uri="{9D8B030D-6E8A-4147-A177-3AD203B41FA5}">
                      <a16:colId xmlns:a16="http://schemas.microsoft.com/office/drawing/2014/main" val="3698560114"/>
                    </a:ext>
                  </a:extLst>
                </a:gridCol>
                <a:gridCol w="2134402">
                  <a:extLst>
                    <a:ext uri="{9D8B030D-6E8A-4147-A177-3AD203B41FA5}">
                      <a16:colId xmlns:a16="http://schemas.microsoft.com/office/drawing/2014/main" val="1874164891"/>
                    </a:ext>
                  </a:extLst>
                </a:gridCol>
              </a:tblGrid>
              <a:tr h="631390">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735207981"/>
                  </a:ext>
                </a:extLst>
              </a:tr>
              <a:tr h="1035903">
                <a:tc>
                  <a:txBody>
                    <a:bodyPr/>
                    <a:lstStyle/>
                    <a:p>
                      <a:r>
                        <a:rPr lang="en-US" dirty="0"/>
                        <a:t>Performance</a:t>
                      </a:r>
                    </a:p>
                  </a:txBody>
                  <a:tcPr/>
                </a:tc>
                <a:tc>
                  <a:txBody>
                    <a:bodyPr/>
                    <a:lstStyle/>
                    <a:p>
                      <a:r>
                        <a:rPr lang="en-US" dirty="0"/>
                        <a:t>Sensitivity: 62.93%, Specificity: 66.12%, F1 Score: 65.64%</a:t>
                      </a:r>
                    </a:p>
                  </a:txBody>
                  <a:tcPr/>
                </a:tc>
                <a:tc>
                  <a:txBody>
                    <a:bodyPr/>
                    <a:lstStyle/>
                    <a:p>
                      <a:r>
                        <a:rPr lang="en-US" dirty="0"/>
                        <a:t>Hybrid systems improve accuracy, addressing sparsity and cold-start issues</a:t>
                      </a:r>
                    </a:p>
                  </a:txBody>
                  <a:tcPr/>
                </a:tc>
                <a:tc>
                  <a:txBody>
                    <a:bodyPr/>
                    <a:lstStyle/>
                    <a:p>
                      <a:r>
                        <a:rPr lang="en-US" dirty="0"/>
                        <a:t>Efficient due to offline processing; real-time performance not discussed</a:t>
                      </a:r>
                    </a:p>
                  </a:txBody>
                  <a:tcPr/>
                </a:tc>
                <a:extLst>
                  <a:ext uri="{0D108BD9-81ED-4DB2-BD59-A6C34878D82A}">
                    <a16:rowId xmlns:a16="http://schemas.microsoft.com/office/drawing/2014/main" val="3903440394"/>
                  </a:ext>
                </a:extLst>
              </a:tr>
              <a:tr h="1737644">
                <a:tc>
                  <a:txBody>
                    <a:bodyPr/>
                    <a:lstStyle/>
                    <a:p>
                      <a:r>
                        <a:rPr lang="en-US" dirty="0"/>
                        <a:t>Limitations</a:t>
                      </a:r>
                    </a:p>
                  </a:txBody>
                  <a:tcPr/>
                </a:tc>
                <a:tc>
                  <a:txBody>
                    <a:bodyPr/>
                    <a:lstStyle/>
                    <a:p>
                      <a:r>
                        <a:rPr lang="en-US" dirty="0"/>
                        <a:t>- Relies on clustering quality.</a:t>
                      </a:r>
                      <a:br>
                        <a:rPr lang="en-US" dirty="0"/>
                      </a:br>
                      <a:r>
                        <a:rPr lang="en-US" dirty="0"/>
                        <a:t>- Struggles with sparse datasets.</a:t>
                      </a:r>
                    </a:p>
                  </a:txBody>
                  <a:tcPr/>
                </a:tc>
                <a:tc>
                  <a:txBody>
                    <a:bodyPr/>
                    <a:lstStyle/>
                    <a:p>
                      <a:r>
                        <a:rPr lang="en-US" dirty="0"/>
                        <a:t>- Cold start and sparsity in CBF/CF.</a:t>
                      </a:r>
                      <a:br>
                        <a:rPr lang="en-US" dirty="0"/>
                      </a:br>
                      <a:r>
                        <a:rPr lang="en-US" dirty="0"/>
                        <a:t>- Scalability issues in hybrid systems.</a:t>
                      </a:r>
                    </a:p>
                  </a:txBody>
                  <a:tcPr/>
                </a:tc>
                <a:tc>
                  <a:txBody>
                    <a:bodyPr/>
                    <a:lstStyle/>
                    <a:p>
                      <a:r>
                        <a:rPr lang="en-US" dirty="0"/>
                        <a:t>- Offline processing limits real-time adaptability.</a:t>
                      </a:r>
                      <a:br>
                        <a:rPr lang="en-US" dirty="0"/>
                      </a:br>
                      <a:r>
                        <a:rPr lang="en-US" dirty="0"/>
                        <a:t>- Sparse datasets pose challenges.</a:t>
                      </a:r>
                      <a:br>
                        <a:rPr lang="en-US" dirty="0"/>
                      </a:br>
                      <a:r>
                        <a:rPr lang="en-US" dirty="0"/>
                        <a:t>- Limited dataset diversity.</a:t>
                      </a:r>
                    </a:p>
                  </a:txBody>
                  <a:tcPr/>
                </a:tc>
                <a:extLst>
                  <a:ext uri="{0D108BD9-81ED-4DB2-BD59-A6C34878D82A}">
                    <a16:rowId xmlns:a16="http://schemas.microsoft.com/office/drawing/2014/main" val="650234848"/>
                  </a:ext>
                </a:extLst>
              </a:tr>
            </a:tbl>
          </a:graphicData>
        </a:graphic>
      </p:graphicFrame>
    </p:spTree>
    <p:extLst>
      <p:ext uri="{BB962C8B-B14F-4D97-AF65-F5344CB8AC3E}">
        <p14:creationId xmlns:p14="http://schemas.microsoft.com/office/powerpoint/2010/main" val="2305516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dirty="0"/>
              <a:t>PROBLEM STATEMENT</a:t>
            </a:r>
            <a:endParaRPr dirty="0"/>
          </a:p>
        </p:txBody>
      </p:sp>
      <p:sp>
        <p:nvSpPr>
          <p:cNvPr id="134" name="Google Shape;134;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xfrm>
            <a:off x="457200" y="86360"/>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Problem Statement</a:t>
            </a:r>
            <a:endParaRPr b="1" dirty="0"/>
          </a:p>
        </p:txBody>
      </p:sp>
      <p:sp>
        <p:nvSpPr>
          <p:cNvPr id="140" name="Google Shape;140;p9"/>
          <p:cNvSpPr txBox="1">
            <a:spLocks noGrp="1"/>
          </p:cNvSpPr>
          <p:nvPr>
            <p:ph type="body" idx="1"/>
          </p:nvPr>
        </p:nvSpPr>
        <p:spPr>
          <a:xfrm>
            <a:off x="457200" y="1229360"/>
            <a:ext cx="8229600" cy="4776804"/>
          </a:xfrm>
          <a:prstGeom prst="rect">
            <a:avLst/>
          </a:prstGeom>
          <a:noFill/>
          <a:ln>
            <a:noFill/>
          </a:ln>
        </p:spPr>
        <p:txBody>
          <a:bodyPr spcFirstLastPara="1" wrap="square" lIns="91425" tIns="45700" rIns="91425" bIns="45700" anchor="t" anchorCtr="0">
            <a:noAutofit/>
          </a:bodyPr>
          <a:lstStyle/>
          <a:p>
            <a:pPr marL="342900" marR="0" lvl="0" indent="-342900" algn="just">
              <a:lnSpc>
                <a:spcPct val="150000"/>
              </a:lnSpc>
              <a:buFont typeface="+mj-lt"/>
              <a:buAutoNum type="arabicPeriod"/>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Cold-Start Problem:</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New members who have little or no historical information are problematic for personalized recommendations.</a:t>
            </a:r>
          </a:p>
          <a:p>
            <a:pPr marL="342900" marR="0" lvl="0" indent="-342900" algn="just">
              <a:lnSpc>
                <a:spcPct val="150000"/>
              </a:lnSpc>
              <a:buFont typeface="+mj-lt"/>
              <a:buAutoNum type="arabicPeriod"/>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Data Sparsity</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Lack of user or item interaction data can lead to poor recommendations, particularly in collaborative filtering techniques.</a:t>
            </a:r>
          </a:p>
          <a:p>
            <a:pPr marL="342900" marR="0" lvl="0" indent="-342900" algn="just">
              <a:lnSpc>
                <a:spcPct val="150000"/>
              </a:lnSpc>
              <a:buFont typeface="+mj-lt"/>
              <a:buAutoNum type="arabicPeriod"/>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Limited Personalization:</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 Most recommendation systems fail to well-personalize their suggestions with respect to precise academic interests, objectives, or user preferences.</a:t>
            </a:r>
          </a:p>
          <a:p>
            <a:pPr marL="0" lvl="0" indent="0" algn="just" rtl="0">
              <a:lnSpc>
                <a:spcPct val="100000"/>
              </a:lnSpc>
              <a:spcBef>
                <a:spcPts val="0"/>
              </a:spcBef>
              <a:spcAft>
                <a:spcPts val="0"/>
              </a:spcAft>
              <a:buClr>
                <a:schemeClr val="dk1"/>
              </a:buClr>
              <a:buSzPts val="3200"/>
              <a:buNone/>
            </a:pPr>
            <a:endParaRPr lang="en-US" sz="2000" dirty="0">
              <a:latin typeface="Times New Roman" panose="02020603050405020304" pitchFamily="18" charset="0"/>
              <a:cs typeface="Times New Roman" panose="02020603050405020304" pitchFamily="18" charset="0"/>
            </a:endParaRPr>
          </a:p>
          <a:p>
            <a:pPr marL="0" lvl="0" indent="0" algn="just">
              <a:spcBef>
                <a:spcPts val="0"/>
              </a:spcBef>
              <a:buSzPts val="320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ADCFA-8F2A-287D-330C-5A5FB483FA4A}"/>
              </a:ext>
            </a:extLst>
          </p:cNvPr>
          <p:cNvSpPr>
            <a:spLocks noGrp="1"/>
          </p:cNvSpPr>
          <p:nvPr>
            <p:ph type="title"/>
          </p:nvPr>
        </p:nvSpPr>
        <p:spPr/>
        <p:txBody>
          <a:bodyPr/>
          <a:lstStyle/>
          <a:p>
            <a:r>
              <a:rPr lang="en-US" dirty="0"/>
              <a:t>Proposed Solution</a:t>
            </a:r>
          </a:p>
        </p:txBody>
      </p:sp>
    </p:spTree>
    <p:extLst>
      <p:ext uri="{BB962C8B-B14F-4D97-AF65-F5344CB8AC3E}">
        <p14:creationId xmlns:p14="http://schemas.microsoft.com/office/powerpoint/2010/main" val="31683680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F8E62-9478-06E0-0221-6ABC17E9CC05}"/>
              </a:ext>
            </a:extLst>
          </p:cNvPr>
          <p:cNvSpPr>
            <a:spLocks noGrp="1"/>
          </p:cNvSpPr>
          <p:nvPr>
            <p:ph type="title"/>
          </p:nvPr>
        </p:nvSpPr>
        <p:spPr>
          <a:xfrm>
            <a:off x="457200" y="-138317"/>
            <a:ext cx="8229600" cy="1143000"/>
          </a:xfrm>
        </p:spPr>
        <p:txBody>
          <a:bodyPr/>
          <a:lstStyle/>
          <a:p>
            <a:r>
              <a:rPr lang="en-US" dirty="0"/>
              <a:t>Proposed Solution 1/2</a:t>
            </a:r>
          </a:p>
        </p:txBody>
      </p:sp>
      <p:sp>
        <p:nvSpPr>
          <p:cNvPr id="3" name="Text Placeholder 2">
            <a:extLst>
              <a:ext uri="{FF2B5EF4-FFF2-40B4-BE49-F238E27FC236}">
                <a16:creationId xmlns:a16="http://schemas.microsoft.com/office/drawing/2014/main" id="{C98B0294-3968-9D1A-9E07-A600BD30A658}"/>
              </a:ext>
            </a:extLst>
          </p:cNvPr>
          <p:cNvSpPr>
            <a:spLocks noGrp="1"/>
          </p:cNvSpPr>
          <p:nvPr>
            <p:ph type="body" idx="1"/>
          </p:nvPr>
        </p:nvSpPr>
        <p:spPr>
          <a:xfrm>
            <a:off x="324465" y="753061"/>
            <a:ext cx="8229600" cy="4925066"/>
          </a:xfrm>
        </p:spPr>
        <p:txBody>
          <a:bodyPr/>
          <a:lstStyle/>
          <a:p>
            <a:pPr algn="just"/>
            <a:r>
              <a:rPr lang="en-US" sz="1900" dirty="0">
                <a:latin typeface="Times New Roman" panose="02020603050405020304" pitchFamily="18" charset="0"/>
                <a:cs typeface="Times New Roman" panose="02020603050405020304" pitchFamily="18" charset="0"/>
              </a:rPr>
              <a:t>Using content-based filtering with BERT-generated genre embeddings to capture semantic meaning of books.</a:t>
            </a:r>
          </a:p>
          <a:p>
            <a:pPr algn="just"/>
            <a:r>
              <a:rPr lang="en-US" sz="1900" dirty="0">
                <a:latin typeface="Times New Roman" panose="02020603050405020304" pitchFamily="18" charset="0"/>
                <a:cs typeface="Times New Roman" panose="02020603050405020304" pitchFamily="18" charset="0"/>
              </a:rPr>
              <a:t>Applying </a:t>
            </a:r>
            <a:r>
              <a:rPr lang="en-US" sz="1900" dirty="0" err="1">
                <a:latin typeface="Times New Roman" panose="02020603050405020304" pitchFamily="18" charset="0"/>
                <a:cs typeface="Times New Roman" panose="02020603050405020304" pitchFamily="18" charset="0"/>
              </a:rPr>
              <a:t>KMeans</a:t>
            </a:r>
            <a:r>
              <a:rPr lang="en-US" sz="1900" dirty="0">
                <a:latin typeface="Times New Roman" panose="02020603050405020304" pitchFamily="18" charset="0"/>
                <a:cs typeface="Times New Roman" panose="02020603050405020304" pitchFamily="18" charset="0"/>
              </a:rPr>
              <a:t> clustering to group similar books by genre.</a:t>
            </a:r>
          </a:p>
          <a:p>
            <a:pPr algn="just"/>
            <a:r>
              <a:rPr lang="en-US" sz="1900" dirty="0">
                <a:latin typeface="Times New Roman" panose="02020603050405020304" pitchFamily="18" charset="0"/>
                <a:cs typeface="Times New Roman" panose="02020603050405020304" pitchFamily="18" charset="0"/>
              </a:rPr>
              <a:t>Recommending books from relevant clusters based on new users stated preferences even without interaction history.</a:t>
            </a:r>
          </a:p>
          <a:p>
            <a:pPr algn="just"/>
            <a:r>
              <a:rPr lang="en-US" sz="1900" dirty="0">
                <a:latin typeface="Times New Roman" panose="02020603050405020304" pitchFamily="18" charset="0"/>
                <a:cs typeface="Times New Roman" panose="02020603050405020304" pitchFamily="18" charset="0"/>
              </a:rPr>
              <a:t>Generating synthetic/fake user profiles and interactions to augment limited real data.</a:t>
            </a:r>
          </a:p>
          <a:p>
            <a:pPr algn="just"/>
            <a:r>
              <a:rPr lang="en-US" sz="1900" dirty="0">
                <a:latin typeface="Times New Roman" panose="02020603050405020304" pitchFamily="18" charset="0"/>
                <a:cs typeface="Times New Roman" panose="02020603050405020304" pitchFamily="18" charset="0"/>
              </a:rPr>
              <a:t>Using Neural Collaborative Filtering (NCF) that learns latent user and book features, allowing the model to generalize preferences beyond sparse data points.</a:t>
            </a:r>
          </a:p>
          <a:p>
            <a:pPr algn="just"/>
            <a:r>
              <a:rPr lang="en-US" sz="1900" dirty="0">
                <a:latin typeface="Times New Roman" panose="02020603050405020304" pitchFamily="18" charset="0"/>
                <a:cs typeface="Times New Roman" panose="02020603050405020304" pitchFamily="18" charset="0"/>
              </a:rPr>
              <a:t>Training the NCF model on positive and negative user-book interactions to predict personalized preference scores.</a:t>
            </a:r>
          </a:p>
          <a:p>
            <a:pPr algn="just"/>
            <a:r>
              <a:rPr lang="en-US" sz="1900" dirty="0">
                <a:latin typeface="Times New Roman" panose="02020603050405020304" pitchFamily="18" charset="0"/>
                <a:cs typeface="Times New Roman" panose="02020603050405020304" pitchFamily="18" charset="0"/>
              </a:rPr>
              <a:t>Combining collaborative filtering scores with genre-based clustering to refine recommendations and enhance relevance to individual user tastes.</a:t>
            </a:r>
          </a:p>
          <a:p>
            <a:pPr algn="just"/>
            <a:r>
              <a:rPr lang="en-US" sz="1900" dirty="0">
                <a:latin typeface="Times New Roman" panose="02020603050405020304" pitchFamily="18" charset="0"/>
                <a:cs typeface="Times New Roman" panose="02020603050405020304" pitchFamily="18" charset="0"/>
              </a:rPr>
              <a:t>A unified portal connecting donors, volunteers, and needy students to streamline book donation, matching, and distribution processes efficiently.</a:t>
            </a:r>
          </a:p>
          <a:p>
            <a:pPr marL="114300" indent="0" algn="just">
              <a:buNone/>
            </a:pPr>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5358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3092A-FD29-9C49-F80A-C871177FD6B6}"/>
              </a:ext>
            </a:extLst>
          </p:cNvPr>
          <p:cNvSpPr>
            <a:spLocks noGrp="1"/>
          </p:cNvSpPr>
          <p:nvPr>
            <p:ph type="title"/>
          </p:nvPr>
        </p:nvSpPr>
        <p:spPr>
          <a:xfrm>
            <a:off x="457200" y="274638"/>
            <a:ext cx="8229600" cy="684007"/>
          </a:xfrm>
        </p:spPr>
        <p:txBody>
          <a:bodyPr/>
          <a:lstStyle/>
          <a:p>
            <a:r>
              <a:rPr lang="en-US" dirty="0"/>
              <a:t>Proposed Solution 2/2</a:t>
            </a:r>
          </a:p>
        </p:txBody>
      </p:sp>
      <p:pic>
        <p:nvPicPr>
          <p:cNvPr id="5" name="Picture 4">
            <a:extLst>
              <a:ext uri="{FF2B5EF4-FFF2-40B4-BE49-F238E27FC236}">
                <a16:creationId xmlns:a16="http://schemas.microsoft.com/office/drawing/2014/main" id="{3816030B-989B-92A4-3CBB-5023EE6600A2}"/>
              </a:ext>
            </a:extLst>
          </p:cNvPr>
          <p:cNvPicPr>
            <a:picLocks noChangeAspect="1"/>
          </p:cNvPicPr>
          <p:nvPr/>
        </p:nvPicPr>
        <p:blipFill>
          <a:blip r:embed="rId2"/>
          <a:srcRect r="42722" b="33549"/>
          <a:stretch/>
        </p:blipFill>
        <p:spPr>
          <a:xfrm>
            <a:off x="0" y="958645"/>
            <a:ext cx="9143999" cy="5397909"/>
          </a:xfrm>
          <a:prstGeom prst="rect">
            <a:avLst/>
          </a:prstGeom>
        </p:spPr>
      </p:pic>
    </p:spTree>
    <p:extLst>
      <p:ext uri="{BB962C8B-B14F-4D97-AF65-F5344CB8AC3E}">
        <p14:creationId xmlns:p14="http://schemas.microsoft.com/office/powerpoint/2010/main" val="15255813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D378B-FCCD-C7B5-0A32-C00667B52D8C}"/>
              </a:ext>
            </a:extLst>
          </p:cNvPr>
          <p:cNvSpPr>
            <a:spLocks noGrp="1"/>
          </p:cNvSpPr>
          <p:nvPr>
            <p:ph type="title"/>
          </p:nvPr>
        </p:nvSpPr>
        <p:spPr/>
        <p:txBody>
          <a:bodyPr/>
          <a:lstStyle/>
          <a:p>
            <a:r>
              <a:rPr lang="en-US" dirty="0"/>
              <a:t>Requirement Summary</a:t>
            </a:r>
          </a:p>
        </p:txBody>
      </p:sp>
    </p:spTree>
    <p:extLst>
      <p:ext uri="{BB962C8B-B14F-4D97-AF65-F5344CB8AC3E}">
        <p14:creationId xmlns:p14="http://schemas.microsoft.com/office/powerpoint/2010/main" val="1918048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9509"/>
            <a:ext cx="8229600" cy="1143000"/>
          </a:xfrm>
        </p:spPr>
        <p:txBody>
          <a:bodyPr/>
          <a:lstStyle/>
          <a:p>
            <a:r>
              <a:rPr lang="en-US" dirty="0"/>
              <a:t>Requirement Summary</a:t>
            </a:r>
          </a:p>
        </p:txBody>
      </p:sp>
      <p:sp>
        <p:nvSpPr>
          <p:cNvPr id="3" name="Text Placeholder 2"/>
          <p:cNvSpPr>
            <a:spLocks noGrp="1"/>
          </p:cNvSpPr>
          <p:nvPr>
            <p:ph type="body" idx="1"/>
          </p:nvPr>
        </p:nvSpPr>
        <p:spPr>
          <a:xfrm>
            <a:off x="339213" y="1166018"/>
            <a:ext cx="8229600" cy="4525963"/>
          </a:xfrm>
        </p:spPr>
        <p:txBody>
          <a:bodyPr/>
          <a:lstStyle/>
          <a:p>
            <a:pPr algn="just">
              <a:buFont typeface="+mj-lt"/>
              <a:buAutoNum type="arabicPeriod"/>
            </a:pPr>
            <a:r>
              <a:rPr lang="en-US" sz="2000" dirty="0">
                <a:latin typeface="Times New Roman" panose="02020603050405020304" pitchFamily="18" charset="0"/>
                <a:cs typeface="Times New Roman" panose="02020603050405020304" pitchFamily="18" charset="0"/>
              </a:rPr>
              <a:t>User Registration &amp; Authentication (Admin, Donor, Volunteer, Needy)</a:t>
            </a:r>
          </a:p>
          <a:p>
            <a:pPr algn="just">
              <a:buFont typeface="+mj-lt"/>
              <a:buAutoNum type="arabicPeriod"/>
            </a:pPr>
            <a:r>
              <a:rPr lang="en-US" sz="2000" dirty="0">
                <a:latin typeface="Times New Roman" panose="02020603050405020304" pitchFamily="18" charset="0"/>
                <a:cs typeface="Times New Roman" panose="02020603050405020304" pitchFamily="18" charset="0"/>
              </a:rPr>
              <a:t>Book Donation Management (Upload, Verify, Track)</a:t>
            </a:r>
          </a:p>
          <a:p>
            <a:pPr algn="just">
              <a:buFont typeface="+mj-lt"/>
              <a:buAutoNum type="arabicPeriod"/>
            </a:pPr>
            <a:r>
              <a:rPr lang="en-US" sz="2000" dirty="0">
                <a:latin typeface="Times New Roman" panose="02020603050405020304" pitchFamily="18" charset="0"/>
                <a:cs typeface="Times New Roman" panose="02020603050405020304" pitchFamily="18" charset="0"/>
              </a:rPr>
              <a:t>Book Request Management</a:t>
            </a:r>
          </a:p>
          <a:p>
            <a:pPr algn="just">
              <a:buFont typeface="+mj-lt"/>
              <a:buAutoNum type="arabicPeriod"/>
            </a:pPr>
            <a:r>
              <a:rPr lang="en-US" sz="2000" dirty="0">
                <a:latin typeface="Times New Roman" panose="02020603050405020304" pitchFamily="18" charset="0"/>
                <a:cs typeface="Times New Roman" panose="02020603050405020304" pitchFamily="18" charset="0"/>
              </a:rPr>
              <a:t>Personalized Book Recommendation System (based on interests &amp; academic goals)</a:t>
            </a:r>
          </a:p>
          <a:p>
            <a:pPr algn="just">
              <a:buFont typeface="+mj-lt"/>
              <a:buAutoNum type="arabicPeriod"/>
            </a:pPr>
            <a:r>
              <a:rPr lang="en-US" sz="2000" dirty="0">
                <a:latin typeface="Times New Roman" panose="02020603050405020304" pitchFamily="18" charset="0"/>
                <a:cs typeface="Times New Roman" panose="02020603050405020304" pitchFamily="18" charset="0"/>
              </a:rPr>
              <a:t>Volunteer Coordination &amp; Task Management</a:t>
            </a:r>
          </a:p>
          <a:p>
            <a:pPr algn="just">
              <a:buFont typeface="+mj-lt"/>
              <a:buAutoNum type="arabicPeriod"/>
            </a:pPr>
            <a:r>
              <a:rPr lang="en-US" sz="2000" dirty="0">
                <a:latin typeface="Times New Roman" panose="02020603050405020304" pitchFamily="18" charset="0"/>
                <a:cs typeface="Times New Roman" panose="02020603050405020304" pitchFamily="18" charset="0"/>
              </a:rPr>
              <a:t>Feedback Module</a:t>
            </a:r>
          </a:p>
          <a:p>
            <a:pPr algn="just">
              <a:buFont typeface="+mj-lt"/>
              <a:buAutoNum type="arabicPeriod"/>
            </a:pPr>
            <a:r>
              <a:rPr lang="en-US" sz="2000" dirty="0">
                <a:latin typeface="Times New Roman" panose="02020603050405020304" pitchFamily="18" charset="0"/>
                <a:cs typeface="Times New Roman" panose="02020603050405020304" pitchFamily="18" charset="0"/>
              </a:rPr>
              <a:t>OTP Verification for Secure Login</a:t>
            </a:r>
          </a:p>
          <a:p>
            <a:pPr algn="just">
              <a:buFont typeface="+mj-lt"/>
              <a:buAutoNum type="arabicPeriod"/>
            </a:pPr>
            <a:r>
              <a:rPr lang="en-US" sz="2000" dirty="0">
                <a:latin typeface="Times New Roman" panose="02020603050405020304" pitchFamily="18" charset="0"/>
                <a:cs typeface="Times New Roman" panose="02020603050405020304" pitchFamily="18" charset="0"/>
              </a:rPr>
              <a:t>Admin Dashboard for Monitoring &amp; Management</a:t>
            </a:r>
          </a:p>
        </p:txBody>
      </p:sp>
    </p:spTree>
    <p:extLst>
      <p:ext uri="{BB962C8B-B14F-4D97-AF65-F5344CB8AC3E}">
        <p14:creationId xmlns:p14="http://schemas.microsoft.com/office/powerpoint/2010/main" val="9718716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996A9-0783-AD58-D4CA-E45E7EEA946D}"/>
              </a:ext>
            </a:extLst>
          </p:cNvPr>
          <p:cNvSpPr>
            <a:spLocks noGrp="1"/>
          </p:cNvSpPr>
          <p:nvPr>
            <p:ph type="title"/>
          </p:nvPr>
        </p:nvSpPr>
        <p:spPr/>
        <p:txBody>
          <a:bodyPr/>
          <a:lstStyle/>
          <a:p>
            <a:r>
              <a:rPr lang="en-US" sz="4000" b="1" dirty="0"/>
              <a:t>Design Summary</a:t>
            </a:r>
            <a:endParaRPr lang="en-US" dirty="0"/>
          </a:p>
        </p:txBody>
      </p:sp>
    </p:spTree>
    <p:extLst>
      <p:ext uri="{BB962C8B-B14F-4D97-AF65-F5344CB8AC3E}">
        <p14:creationId xmlns:p14="http://schemas.microsoft.com/office/powerpoint/2010/main" val="5658476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80962"/>
            <a:ext cx="8229600" cy="1143000"/>
          </a:xfrm>
        </p:spPr>
        <p:txBody>
          <a:bodyPr/>
          <a:lstStyle/>
          <a:p>
            <a:r>
              <a:rPr lang="en-US" sz="3600" b="1" dirty="0"/>
              <a:t>Design Summary</a:t>
            </a:r>
          </a:p>
        </p:txBody>
      </p:sp>
      <p:pic>
        <p:nvPicPr>
          <p:cNvPr id="3" name="Picture 2">
            <a:extLst>
              <a:ext uri="{FF2B5EF4-FFF2-40B4-BE49-F238E27FC236}">
                <a16:creationId xmlns:a16="http://schemas.microsoft.com/office/drawing/2014/main" id="{47132AC7-C98E-458F-2DBB-E1E9A28EDAB7}"/>
              </a:ext>
            </a:extLst>
          </p:cNvPr>
          <p:cNvPicPr>
            <a:picLocks noChangeAspect="1"/>
          </p:cNvPicPr>
          <p:nvPr/>
        </p:nvPicPr>
        <p:blipFill>
          <a:blip r:embed="rId2"/>
          <a:srcRect l="8928" t="20671" r="24595"/>
          <a:stretch/>
        </p:blipFill>
        <p:spPr>
          <a:xfrm>
            <a:off x="0" y="977030"/>
            <a:ext cx="9144000" cy="5440362"/>
          </a:xfrm>
          <a:prstGeom prst="rect">
            <a:avLst/>
          </a:prstGeom>
        </p:spPr>
      </p:pic>
    </p:spTree>
    <p:extLst>
      <p:ext uri="{BB962C8B-B14F-4D97-AF65-F5344CB8AC3E}">
        <p14:creationId xmlns:p14="http://schemas.microsoft.com/office/powerpoint/2010/main" val="13888869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Project Team</a:t>
            </a:r>
            <a:endParaRPr/>
          </a:p>
        </p:txBody>
      </p:sp>
      <p:sp>
        <p:nvSpPr>
          <p:cNvPr id="92" name="Google Shape;9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Zain Muneer 35937</a:t>
            </a:r>
            <a:endParaRPr dirty="0"/>
          </a:p>
          <a:p>
            <a:pPr marL="342900" lvl="0" indent="-342900" algn="l" rtl="0">
              <a:lnSpc>
                <a:spcPct val="100000"/>
              </a:lnSpc>
              <a:spcBef>
                <a:spcPts val="640"/>
              </a:spcBef>
              <a:spcAft>
                <a:spcPts val="0"/>
              </a:spcAft>
              <a:buClr>
                <a:schemeClr val="dk1"/>
              </a:buClr>
              <a:buSzPts val="3200"/>
              <a:buChar char="•"/>
            </a:pPr>
            <a:r>
              <a:rPr lang="en-US" dirty="0"/>
              <a:t>Abdullah </a:t>
            </a:r>
            <a:r>
              <a:rPr lang="en-US" dirty="0" err="1"/>
              <a:t>Shahid</a:t>
            </a:r>
            <a:r>
              <a:rPr lang="en-US" dirty="0"/>
              <a:t> 35438</a:t>
            </a:r>
            <a:endParaRPr dirty="0"/>
          </a:p>
          <a:p>
            <a:pPr marL="342900" lvl="0" indent="-342900" algn="l" rtl="0">
              <a:lnSpc>
                <a:spcPct val="100000"/>
              </a:lnSpc>
              <a:spcBef>
                <a:spcPts val="640"/>
              </a:spcBef>
              <a:spcAft>
                <a:spcPts val="0"/>
              </a:spcAft>
              <a:buClr>
                <a:schemeClr val="dk1"/>
              </a:buClr>
              <a:buSzPts val="3200"/>
              <a:buChar char="•"/>
            </a:pPr>
            <a:r>
              <a:rPr lang="en-US" dirty="0"/>
              <a:t>Hamza Ahmed 31967 </a:t>
            </a:r>
            <a:endParaRPr dirty="0"/>
          </a:p>
          <a:p>
            <a:pPr marL="342900" lvl="0" indent="-139700" algn="l" rtl="0">
              <a:lnSpc>
                <a:spcPct val="100000"/>
              </a:lnSpc>
              <a:spcBef>
                <a:spcPts val="640"/>
              </a:spcBef>
              <a:spcAft>
                <a:spcPts val="0"/>
              </a:spcAft>
              <a:buClr>
                <a:schemeClr val="dk1"/>
              </a:buClr>
              <a:buSzPts val="32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A1A01-BFC3-BE51-5477-6E1FDDC2AA28}"/>
              </a:ext>
            </a:extLst>
          </p:cNvPr>
          <p:cNvSpPr>
            <a:spLocks noGrp="1"/>
          </p:cNvSpPr>
          <p:nvPr>
            <p:ph type="title"/>
          </p:nvPr>
        </p:nvSpPr>
        <p:spPr/>
        <p:txBody>
          <a:bodyPr/>
          <a:lstStyle/>
          <a:p>
            <a:r>
              <a:rPr lang="en-US" b="1" dirty="0"/>
              <a:t>Methodology</a:t>
            </a:r>
            <a:endParaRPr lang="en-US" dirty="0"/>
          </a:p>
        </p:txBody>
      </p:sp>
    </p:spTree>
    <p:extLst>
      <p:ext uri="{BB962C8B-B14F-4D97-AF65-F5344CB8AC3E}">
        <p14:creationId xmlns:p14="http://schemas.microsoft.com/office/powerpoint/2010/main" val="42143540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03715cfd4a_0_7"/>
          <p:cNvSpPr txBox="1">
            <a:spLocks noGrp="1"/>
          </p:cNvSpPr>
          <p:nvPr>
            <p:ph type="title"/>
          </p:nvPr>
        </p:nvSpPr>
        <p:spPr>
          <a:xfrm>
            <a:off x="457200" y="0"/>
            <a:ext cx="82296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t>Methodology Diagram</a:t>
            </a:r>
            <a:endParaRPr b="1" dirty="0"/>
          </a:p>
        </p:txBody>
      </p:sp>
      <p:pic>
        <p:nvPicPr>
          <p:cNvPr id="6" name="Picture 5">
            <a:extLst>
              <a:ext uri="{FF2B5EF4-FFF2-40B4-BE49-F238E27FC236}">
                <a16:creationId xmlns:a16="http://schemas.microsoft.com/office/drawing/2014/main" id="{93AB3F12-1DBD-E71A-FA58-A4A5B168BDEC}"/>
              </a:ext>
            </a:extLst>
          </p:cNvPr>
          <p:cNvPicPr>
            <a:picLocks noChangeAspect="1"/>
          </p:cNvPicPr>
          <p:nvPr/>
        </p:nvPicPr>
        <p:blipFill>
          <a:blip r:embed="rId3"/>
          <a:srcRect l="25405" t="13333" r="21583" b="15054"/>
          <a:stretch/>
        </p:blipFill>
        <p:spPr>
          <a:xfrm>
            <a:off x="0" y="914400"/>
            <a:ext cx="9144000" cy="54864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5DCB-DBD6-E991-34C3-BD2CE12BD8F7}"/>
              </a:ext>
            </a:extLst>
          </p:cNvPr>
          <p:cNvSpPr>
            <a:spLocks noGrp="1"/>
          </p:cNvSpPr>
          <p:nvPr>
            <p:ph type="title"/>
          </p:nvPr>
        </p:nvSpPr>
        <p:spPr/>
        <p:txBody>
          <a:bodyPr/>
          <a:lstStyle/>
          <a:p>
            <a:r>
              <a:rPr lang="en-US" b="1" dirty="0"/>
              <a:t>Implementation</a:t>
            </a:r>
            <a:endParaRPr lang="en-US" dirty="0"/>
          </a:p>
        </p:txBody>
      </p:sp>
    </p:spTree>
    <p:extLst>
      <p:ext uri="{BB962C8B-B14F-4D97-AF65-F5344CB8AC3E}">
        <p14:creationId xmlns:p14="http://schemas.microsoft.com/office/powerpoint/2010/main" val="286734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457200" y="206943"/>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t>Implementation 1/2</a:t>
            </a:r>
            <a:endParaRPr b="1" dirty="0"/>
          </a:p>
        </p:txBody>
      </p:sp>
      <p:sp>
        <p:nvSpPr>
          <p:cNvPr id="158" name="Google Shape;158;p12"/>
          <p:cNvSpPr txBox="1">
            <a:spLocks noGrp="1"/>
          </p:cNvSpPr>
          <p:nvPr>
            <p:ph type="body" idx="1"/>
          </p:nvPr>
        </p:nvSpPr>
        <p:spPr>
          <a:xfrm>
            <a:off x="457200" y="1244065"/>
            <a:ext cx="8229600" cy="4525963"/>
          </a:xfrm>
          <a:prstGeom prst="rect">
            <a:avLst/>
          </a:prstGeom>
          <a:noFill/>
          <a:ln>
            <a:noFill/>
          </a:ln>
        </p:spPr>
        <p:txBody>
          <a:bodyPr spcFirstLastPara="1" wrap="square" lIns="91425" tIns="45700" rIns="91425" bIns="45700" anchor="t" anchorCtr="0">
            <a:noAutofit/>
          </a:bodyPr>
          <a:lstStyle/>
          <a:p>
            <a:pPr marL="0" indent="0" algn="just">
              <a:spcBef>
                <a:spcPts val="0"/>
              </a:spcBef>
              <a:buSzPts val="3200"/>
              <a:buNone/>
            </a:pPr>
            <a:r>
              <a:rPr lang="en-US" b="1" dirty="0">
                <a:latin typeface="Times New Roman" panose="02020603050405020304" pitchFamily="18" charset="0"/>
                <a:cs typeface="Times New Roman" panose="02020603050405020304" pitchFamily="18" charset="0"/>
              </a:rPr>
              <a:t>List Development Tools &amp; Technologies</a:t>
            </a:r>
          </a:p>
          <a:p>
            <a:pPr marL="0" indent="0" algn="just">
              <a:spcBef>
                <a:spcPts val="640"/>
              </a:spcBef>
              <a:buSzPts val="3200"/>
              <a:buNone/>
            </a:pPr>
            <a:endParaRPr lang="en-US" sz="2000" b="1" dirty="0">
              <a:latin typeface="Times New Roman" panose="02020603050405020304" pitchFamily="18" charset="0"/>
              <a:cs typeface="Times New Roman" panose="02020603050405020304" pitchFamily="18" charset="0"/>
            </a:endParaRPr>
          </a:p>
          <a:p>
            <a:pPr marL="342900" algn="just">
              <a:lnSpc>
                <a:spcPct val="150000"/>
              </a:lnSpc>
              <a:spcBef>
                <a:spcPts val="640"/>
              </a:spcBef>
              <a:buSzPts val="3200"/>
            </a:pPr>
            <a:r>
              <a:rPr lang="en-US" sz="2000" b="1" dirty="0">
                <a:latin typeface="Times New Roman" panose="02020603050405020304" pitchFamily="18" charset="0"/>
                <a:cs typeface="Times New Roman" panose="02020603050405020304" pitchFamily="18" charset="0"/>
              </a:rPr>
              <a:t>Frontend:</a:t>
            </a:r>
            <a:r>
              <a:rPr lang="en-US" sz="2000" dirty="0">
                <a:latin typeface="Times New Roman" panose="02020603050405020304" pitchFamily="18" charset="0"/>
                <a:cs typeface="Times New Roman" panose="02020603050405020304" pitchFamily="18" charset="0"/>
              </a:rPr>
              <a:t> React.js, Bootstrap</a:t>
            </a:r>
          </a:p>
          <a:p>
            <a:pPr marL="342900" algn="just">
              <a:lnSpc>
                <a:spcPct val="150000"/>
              </a:lnSpc>
              <a:spcBef>
                <a:spcPts val="640"/>
              </a:spcBef>
              <a:buSzPts val="3200"/>
            </a:pPr>
            <a:r>
              <a:rPr lang="en-US" sz="2000" b="1" dirty="0">
                <a:latin typeface="Times New Roman" panose="02020603050405020304" pitchFamily="18" charset="0"/>
                <a:cs typeface="Times New Roman" panose="02020603050405020304" pitchFamily="18" charset="0"/>
              </a:rPr>
              <a:t>Backend: </a:t>
            </a:r>
            <a:r>
              <a:rPr lang="en-US" sz="2000" dirty="0">
                <a:latin typeface="Times New Roman" panose="02020603050405020304" pitchFamily="18" charset="0"/>
                <a:cs typeface="Times New Roman" panose="02020603050405020304" pitchFamily="18" charset="0"/>
              </a:rPr>
              <a:t>Node.js Express (Restful API’s)</a:t>
            </a:r>
          </a:p>
          <a:p>
            <a:pPr marL="342900" algn="just">
              <a:lnSpc>
                <a:spcPct val="150000"/>
              </a:lnSpc>
              <a:spcBef>
                <a:spcPts val="640"/>
              </a:spcBef>
              <a:buSzPts val="3200"/>
            </a:pPr>
            <a:r>
              <a:rPr lang="en-US" sz="2000" b="1" dirty="0">
                <a:latin typeface="Times New Roman" panose="02020603050405020304" pitchFamily="18" charset="0"/>
                <a:cs typeface="Times New Roman" panose="02020603050405020304" pitchFamily="18" charset="0"/>
              </a:rPr>
              <a:t>Database:</a:t>
            </a:r>
            <a:r>
              <a:rPr lang="en-US" sz="2000" dirty="0">
                <a:latin typeface="Times New Roman" panose="02020603050405020304" pitchFamily="18" charset="0"/>
                <a:cs typeface="Times New Roman" panose="02020603050405020304" pitchFamily="18" charset="0"/>
              </a:rPr>
              <a:t> MySQL (for secure and efficient data storage).</a:t>
            </a:r>
          </a:p>
          <a:p>
            <a:pPr marL="342900" algn="just">
              <a:lnSpc>
                <a:spcPct val="150000"/>
              </a:lnSpc>
              <a:spcBef>
                <a:spcPts val="640"/>
              </a:spcBef>
              <a:buSzPts val="3200"/>
            </a:pPr>
            <a:r>
              <a:rPr lang="en-US" sz="2000" b="1" dirty="0">
                <a:latin typeface="Times New Roman" panose="02020603050405020304" pitchFamily="18" charset="0"/>
                <a:cs typeface="Times New Roman" panose="02020603050405020304" pitchFamily="18" charset="0"/>
              </a:rPr>
              <a:t>Programming Languages:</a:t>
            </a:r>
            <a:r>
              <a:rPr lang="en-US" sz="2000" dirty="0">
                <a:latin typeface="Times New Roman" panose="02020603050405020304" pitchFamily="18" charset="0"/>
                <a:cs typeface="Times New Roman" panose="02020603050405020304" pitchFamily="18" charset="0"/>
              </a:rPr>
              <a:t> Python, JavaScript</a:t>
            </a:r>
          </a:p>
          <a:p>
            <a:pPr marL="342900">
              <a:lnSpc>
                <a:spcPct val="150000"/>
              </a:lnSpc>
              <a:spcBef>
                <a:spcPts val="640"/>
              </a:spcBef>
              <a:buSzPts val="3200"/>
            </a:pPr>
            <a:r>
              <a:rPr lang="en-US" sz="2000" b="1" dirty="0">
                <a:latin typeface="Times New Roman" panose="02020603050405020304" pitchFamily="18" charset="0"/>
                <a:cs typeface="Times New Roman" panose="02020603050405020304" pitchFamily="18" charset="0"/>
              </a:rPr>
              <a:t>Machine Learning: </a:t>
            </a:r>
            <a:r>
              <a:rPr lang="en-US" sz="2000" dirty="0">
                <a:latin typeface="Times New Roman" panose="02020603050405020304" pitchFamily="18" charset="0"/>
                <a:cs typeface="Times New Roman" panose="02020603050405020304" pitchFamily="18" charset="0"/>
              </a:rPr>
              <a:t>TensorFlow / Keras, Scikit-learn, Sentence Transformers (BERT Embeddings), Google Collab.</a:t>
            </a:r>
          </a:p>
          <a:p>
            <a:pPr marL="342900" algn="just">
              <a:lnSpc>
                <a:spcPct val="150000"/>
              </a:lnSpc>
              <a:spcBef>
                <a:spcPts val="640"/>
              </a:spcBef>
              <a:buSzPts val="3200"/>
            </a:pPr>
            <a:r>
              <a:rPr lang="en-US" sz="2000" b="1" dirty="0">
                <a:latin typeface="Times New Roman" panose="02020603050405020304" pitchFamily="18" charset="0"/>
                <a:cs typeface="Times New Roman" panose="02020603050405020304" pitchFamily="18" charset="0"/>
              </a:rPr>
              <a:t>Version Control:</a:t>
            </a:r>
            <a:r>
              <a:rPr lang="en-US" sz="2000" dirty="0">
                <a:latin typeface="Times New Roman" panose="02020603050405020304" pitchFamily="18" charset="0"/>
                <a:cs typeface="Times New Roman" panose="02020603050405020304" pitchFamily="18" charset="0"/>
              </a:rPr>
              <a:t> GitHub </a:t>
            </a:r>
            <a:endParaRPr lang="en-US" sz="20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Implementation 2/2</a:t>
            </a:r>
            <a:endParaRPr lang="en-US" dirty="0"/>
          </a:p>
        </p:txBody>
      </p:sp>
      <p:sp>
        <p:nvSpPr>
          <p:cNvPr id="3" name="Text Placeholder 2"/>
          <p:cNvSpPr>
            <a:spLocks noGrp="1"/>
          </p:cNvSpPr>
          <p:nvPr>
            <p:ph type="body" idx="1"/>
          </p:nvPr>
        </p:nvSpPr>
        <p:spPr/>
        <p:txBody>
          <a:bodyPr/>
          <a:lstStyle/>
          <a:p>
            <a:pPr marL="114300" indent="0">
              <a:lnSpc>
                <a:spcPct val="150000"/>
              </a:lnSpc>
              <a:buNone/>
            </a:pPr>
            <a:r>
              <a:rPr lang="en-US" sz="2000" b="1" dirty="0">
                <a:latin typeface="Times New Roman" panose="02020603050405020304" pitchFamily="18" charset="0"/>
                <a:cs typeface="Times New Roman" panose="02020603050405020304" pitchFamily="18" charset="0"/>
              </a:rPr>
              <a:t>Utilities and Other libraries:</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err="1">
                <a:latin typeface="Times New Roman" panose="02020603050405020304" pitchFamily="18" charset="0"/>
                <a:cs typeface="Times New Roman" panose="02020603050405020304" pitchFamily="18" charset="0"/>
              </a:rPr>
              <a:t>Bcrypt</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for password hashing.</a:t>
            </a:r>
          </a:p>
          <a:p>
            <a:pPr>
              <a:lnSpc>
                <a:spcPct val="150000"/>
              </a:lnSpc>
            </a:pPr>
            <a:r>
              <a:rPr lang="en-US" sz="2000" b="1" dirty="0" err="1">
                <a:latin typeface="Times New Roman" panose="02020603050405020304" pitchFamily="18" charset="0"/>
                <a:cs typeface="Times New Roman" panose="02020603050405020304" pitchFamily="18" charset="0"/>
              </a:rPr>
              <a:t>Dotenv</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for environment variable management.</a:t>
            </a:r>
          </a:p>
          <a:p>
            <a:pPr>
              <a:lnSpc>
                <a:spcPct val="150000"/>
              </a:lnSpc>
            </a:pPr>
            <a:r>
              <a:rPr lang="en-US" sz="2000" b="1" dirty="0">
                <a:latin typeface="Times New Roman" panose="02020603050405020304" pitchFamily="18" charset="0"/>
                <a:cs typeface="Times New Roman" panose="02020603050405020304" pitchFamily="18" charset="0"/>
              </a:rPr>
              <a:t>CORS:</a:t>
            </a:r>
            <a:r>
              <a:rPr lang="en-US" sz="2000" dirty="0">
                <a:latin typeface="Times New Roman" panose="02020603050405020304" pitchFamily="18" charset="0"/>
                <a:cs typeface="Times New Roman" panose="02020603050405020304" pitchFamily="18" charset="0"/>
              </a:rPr>
              <a:t> for cross-origin security.</a:t>
            </a:r>
          </a:p>
          <a:p>
            <a:pPr>
              <a:lnSpc>
                <a:spcPct val="150000"/>
              </a:lnSpc>
            </a:pPr>
            <a:r>
              <a:rPr lang="en-US" sz="2000" b="1" dirty="0">
                <a:latin typeface="Times New Roman" panose="02020603050405020304" pitchFamily="18" charset="0"/>
                <a:cs typeface="Times New Roman" panose="02020603050405020304" pitchFamily="18" charset="0"/>
              </a:rPr>
              <a:t>Body-parser:</a:t>
            </a:r>
            <a:r>
              <a:rPr lang="en-US" sz="2000" dirty="0">
                <a:latin typeface="Times New Roman" panose="02020603050405020304" pitchFamily="18" charset="0"/>
                <a:cs typeface="Times New Roman" panose="02020603050405020304" pitchFamily="18" charset="0"/>
              </a:rPr>
              <a:t> for request body parsing.</a:t>
            </a:r>
          </a:p>
          <a:p>
            <a:pPr>
              <a:lnSpc>
                <a:spcPct val="150000"/>
              </a:lnSpc>
            </a:pPr>
            <a:r>
              <a:rPr lang="en-US" sz="2000" b="1" dirty="0">
                <a:latin typeface="Times New Roman" panose="02020603050405020304" pitchFamily="18" charset="0"/>
                <a:cs typeface="Times New Roman" panose="02020603050405020304" pitchFamily="18" charset="0"/>
              </a:rPr>
              <a:t>JWT:</a:t>
            </a:r>
            <a:r>
              <a:rPr lang="en-US" sz="2000" dirty="0">
                <a:latin typeface="Times New Roman" panose="02020603050405020304" pitchFamily="18" charset="0"/>
                <a:cs typeface="Times New Roman" panose="02020603050405020304" pitchFamily="18" charset="0"/>
              </a:rPr>
              <a:t> for stateless authentication.</a:t>
            </a:r>
          </a:p>
          <a:p>
            <a:pPr>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4923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F107E-447C-512C-CC15-3992A5D3878D}"/>
              </a:ext>
            </a:extLst>
          </p:cNvPr>
          <p:cNvSpPr>
            <a:spLocks noGrp="1"/>
          </p:cNvSpPr>
          <p:nvPr>
            <p:ph type="title"/>
          </p:nvPr>
        </p:nvSpPr>
        <p:spPr/>
        <p:txBody>
          <a:bodyPr/>
          <a:lstStyle/>
          <a:p>
            <a:r>
              <a:rPr lang="en-US" sz="4000" dirty="0"/>
              <a:t>Experiments and Results Summary</a:t>
            </a:r>
            <a:endParaRPr lang="en-US" dirty="0"/>
          </a:p>
        </p:txBody>
      </p:sp>
    </p:spTree>
    <p:extLst>
      <p:ext uri="{BB962C8B-B14F-4D97-AF65-F5344CB8AC3E}">
        <p14:creationId xmlns:p14="http://schemas.microsoft.com/office/powerpoint/2010/main" val="4271417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5C31FE-EA5A-40EB-D661-469DFDD96953}"/>
              </a:ext>
            </a:extLst>
          </p:cNvPr>
          <p:cNvSpPr>
            <a:spLocks noGrp="1"/>
          </p:cNvSpPr>
          <p:nvPr>
            <p:ph type="title"/>
          </p:nvPr>
        </p:nvSpPr>
        <p:spPr/>
        <p:txBody>
          <a:bodyPr/>
          <a:lstStyle/>
          <a:p>
            <a:r>
              <a:rPr lang="en-US" sz="4000" dirty="0"/>
              <a:t>Experiments and Results Summary 1/4</a:t>
            </a:r>
          </a:p>
        </p:txBody>
      </p:sp>
      <p:sp>
        <p:nvSpPr>
          <p:cNvPr id="3" name="Text Placeholder 2">
            <a:extLst>
              <a:ext uri="{FF2B5EF4-FFF2-40B4-BE49-F238E27FC236}">
                <a16:creationId xmlns:a16="http://schemas.microsoft.com/office/drawing/2014/main" id="{30123194-B75A-381C-34CC-96D6889C533E}"/>
              </a:ext>
            </a:extLst>
          </p:cNvPr>
          <p:cNvSpPr>
            <a:spLocks noGrp="1"/>
          </p:cNvSpPr>
          <p:nvPr>
            <p:ph type="body" idx="1"/>
          </p:nvPr>
        </p:nvSpPr>
        <p:spPr>
          <a:xfrm>
            <a:off x="457200" y="1312606"/>
            <a:ext cx="8229600" cy="4807975"/>
          </a:xfrm>
        </p:spPr>
        <p:txBody>
          <a:bodyPr/>
          <a:lstStyle/>
          <a:p>
            <a:pPr marL="114300" indent="0" algn="ctr">
              <a:buNone/>
            </a:pPr>
            <a:r>
              <a:rPr lang="en-US" sz="2000" b="1" dirty="0">
                <a:effectLst/>
                <a:latin typeface="Times New Roman" panose="02020603050405020304" pitchFamily="18" charset="0"/>
                <a:ea typeface="Times New Roman" panose="02020603050405020304" pitchFamily="18" charset="0"/>
              </a:rPr>
              <a:t>Functional Performance Evaluation </a:t>
            </a:r>
            <a:endParaRPr lang="en-US" sz="1050" b="1" dirty="0"/>
          </a:p>
          <a:p>
            <a:pPr marL="114300" indent="0" algn="just">
              <a:buNone/>
            </a:pP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Environmental tools</a:t>
            </a:r>
          </a:p>
          <a:p>
            <a:pPr marL="114300" indent="0" algn="just">
              <a:buNone/>
            </a:pPr>
            <a:endParaRPr lang="en-US" sz="2000" b="1" dirty="0">
              <a:latin typeface="Times New Roman" panose="02020603050405020304" pitchFamily="18" charset="0"/>
              <a:cs typeface="Times New Roman" panose="02020603050405020304" pitchFamily="18" charset="0"/>
            </a:endParaRPr>
          </a:p>
          <a:p>
            <a:pPr marL="114300" indent="0" algn="just">
              <a:lnSpc>
                <a:spcPct val="150000"/>
              </a:lnSpc>
              <a:buNone/>
            </a:pPr>
            <a:r>
              <a:rPr lang="en-US" sz="2000" b="1" dirty="0">
                <a:latin typeface="Times New Roman" panose="02020603050405020304" pitchFamily="18" charset="0"/>
                <a:cs typeface="Times New Roman" panose="02020603050405020304" pitchFamily="18" charset="0"/>
              </a:rPr>
              <a:t>Device Used: </a:t>
            </a:r>
            <a:r>
              <a:rPr lang="en-US" sz="2000" dirty="0">
                <a:latin typeface="Times New Roman" panose="02020603050405020304" pitchFamily="18" charset="0"/>
                <a:cs typeface="Times New Roman" panose="02020603050405020304" pitchFamily="18" charset="0"/>
              </a:rPr>
              <a:t>Dell Latitude Laptop </a:t>
            </a:r>
          </a:p>
          <a:p>
            <a:pPr marL="114300" indent="0" algn="just">
              <a:lnSpc>
                <a:spcPct val="150000"/>
              </a:lnSpc>
              <a:buNone/>
            </a:pPr>
            <a:r>
              <a:rPr lang="en-US" sz="2000" b="1" dirty="0">
                <a:latin typeface="Times New Roman" panose="02020603050405020304" pitchFamily="18" charset="0"/>
                <a:cs typeface="Times New Roman" panose="02020603050405020304" pitchFamily="18" charset="0"/>
              </a:rPr>
              <a:t>Specifications: </a:t>
            </a:r>
            <a:r>
              <a:rPr lang="en-US" sz="2000" dirty="0">
                <a:latin typeface="Times New Roman" panose="02020603050405020304" pitchFamily="18" charset="0"/>
                <a:cs typeface="Times New Roman" panose="02020603050405020304" pitchFamily="18" charset="0"/>
              </a:rPr>
              <a:t>16gb Ram 512 SSD Core i5 8th gen</a:t>
            </a:r>
          </a:p>
          <a:p>
            <a:pPr marL="114300" indent="0" algn="just">
              <a:lnSpc>
                <a:spcPct val="150000"/>
              </a:lnSpc>
              <a:buNone/>
            </a:pPr>
            <a:r>
              <a:rPr lang="en-US" sz="2000" b="1" dirty="0">
                <a:latin typeface="Times New Roman" panose="02020603050405020304" pitchFamily="18" charset="0"/>
                <a:cs typeface="Times New Roman" panose="02020603050405020304" pitchFamily="18" charset="0"/>
              </a:rPr>
              <a:t>Network: </a:t>
            </a:r>
            <a:r>
              <a:rPr lang="en-US" sz="2000" dirty="0">
                <a:latin typeface="Times New Roman" panose="02020603050405020304" pitchFamily="18" charset="0"/>
                <a:cs typeface="Times New Roman" panose="02020603050405020304" pitchFamily="18" charset="0"/>
              </a:rPr>
              <a:t>4G , </a:t>
            </a:r>
            <a:r>
              <a:rPr lang="en-US" sz="2000" dirty="0" err="1">
                <a:latin typeface="Times New Roman" panose="02020603050405020304" pitchFamily="18" charset="0"/>
                <a:cs typeface="Times New Roman" panose="02020603050405020304" pitchFamily="18" charset="0"/>
              </a:rPr>
              <a:t>Nayatel</a:t>
            </a:r>
            <a:r>
              <a:rPr lang="en-US" sz="2000" dirty="0">
                <a:latin typeface="Times New Roman" panose="02020603050405020304" pitchFamily="18" charset="0"/>
                <a:cs typeface="Times New Roman" panose="02020603050405020304" pitchFamily="18" charset="0"/>
              </a:rPr>
              <a:t> Wi-Fi </a:t>
            </a:r>
          </a:p>
          <a:p>
            <a:pPr marL="114300" indent="0" algn="just">
              <a:lnSpc>
                <a:spcPct val="150000"/>
              </a:lnSpc>
              <a:buNone/>
            </a:pPr>
            <a:r>
              <a:rPr lang="en-US" sz="2000" b="1" dirty="0">
                <a:latin typeface="Times New Roman" panose="02020603050405020304" pitchFamily="18" charset="0"/>
                <a:cs typeface="Times New Roman" panose="02020603050405020304" pitchFamily="18" charset="0"/>
              </a:rPr>
              <a:t>Internet Speed: </a:t>
            </a:r>
            <a:r>
              <a:rPr lang="en-US" sz="2000" dirty="0">
                <a:latin typeface="Times New Roman" panose="02020603050405020304" pitchFamily="18" charset="0"/>
                <a:cs typeface="Times New Roman" panose="02020603050405020304" pitchFamily="18" charset="0"/>
              </a:rPr>
              <a:t>3-5 Mbps</a:t>
            </a:r>
          </a:p>
          <a:p>
            <a:pPr marL="114300" indent="0" algn="just">
              <a:lnSpc>
                <a:spcPct val="150000"/>
              </a:lnSpc>
              <a:buNone/>
            </a:pPr>
            <a:r>
              <a:rPr lang="en-US" sz="2000" b="1" dirty="0">
                <a:latin typeface="Times New Roman" panose="02020603050405020304" pitchFamily="18" charset="0"/>
                <a:cs typeface="Times New Roman" panose="02020603050405020304" pitchFamily="18" charset="0"/>
              </a:rPr>
              <a:t>Software: </a:t>
            </a:r>
            <a:r>
              <a:rPr lang="en-US" sz="2000" dirty="0">
                <a:latin typeface="Times New Roman" panose="02020603050405020304" pitchFamily="18" charset="0"/>
                <a:cs typeface="Times New Roman" panose="02020603050405020304" pitchFamily="18" charset="0"/>
              </a:rPr>
              <a:t>Ehsas-Hub Web Application (Mobile responsive)</a:t>
            </a:r>
          </a:p>
          <a:p>
            <a:pPr marL="114300" indent="0">
              <a:buNone/>
            </a:pPr>
            <a:endParaRPr lang="en-US" dirty="0"/>
          </a:p>
          <a:p>
            <a:pPr marL="114300" indent="0">
              <a:buNone/>
            </a:pPr>
            <a:endParaRPr lang="en-US" dirty="0"/>
          </a:p>
        </p:txBody>
      </p:sp>
    </p:spTree>
    <p:extLst>
      <p:ext uri="{BB962C8B-B14F-4D97-AF65-F5344CB8AC3E}">
        <p14:creationId xmlns:p14="http://schemas.microsoft.com/office/powerpoint/2010/main" val="1841376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08AB-7129-DC0F-3078-642D641ED606}"/>
              </a:ext>
            </a:extLst>
          </p:cNvPr>
          <p:cNvSpPr>
            <a:spLocks noGrp="1"/>
          </p:cNvSpPr>
          <p:nvPr>
            <p:ph type="title"/>
          </p:nvPr>
        </p:nvSpPr>
        <p:spPr/>
        <p:txBody>
          <a:bodyPr/>
          <a:lstStyle/>
          <a:p>
            <a:r>
              <a:rPr lang="en-US" sz="4000" dirty="0"/>
              <a:t>Experiments and Results Summary 2/4</a:t>
            </a:r>
          </a:p>
        </p:txBody>
      </p:sp>
      <p:graphicFrame>
        <p:nvGraphicFramePr>
          <p:cNvPr id="5" name="Table 4">
            <a:extLst>
              <a:ext uri="{FF2B5EF4-FFF2-40B4-BE49-F238E27FC236}">
                <a16:creationId xmlns:a16="http://schemas.microsoft.com/office/drawing/2014/main" id="{4800FA2C-5D7F-C64B-424A-CAAA57416FAA}"/>
              </a:ext>
            </a:extLst>
          </p:cNvPr>
          <p:cNvGraphicFramePr>
            <a:graphicFrameLocks noGrp="1"/>
          </p:cNvGraphicFramePr>
          <p:nvPr>
            <p:extLst>
              <p:ext uri="{D42A27DB-BD31-4B8C-83A1-F6EECF244321}">
                <p14:modId xmlns:p14="http://schemas.microsoft.com/office/powerpoint/2010/main" val="3594583651"/>
              </p:ext>
            </p:extLst>
          </p:nvPr>
        </p:nvGraphicFramePr>
        <p:xfrm>
          <a:off x="0" y="1624976"/>
          <a:ext cx="9144001" cy="5121673"/>
        </p:xfrm>
        <a:graphic>
          <a:graphicData uri="http://schemas.openxmlformats.org/drawingml/2006/table">
            <a:tbl>
              <a:tblPr firstRow="1" firstCol="1" bandRow="1">
                <a:tableStyleId>{5C22544A-7EE6-4342-B048-85BDC9FD1C3A}</a:tableStyleId>
              </a:tblPr>
              <a:tblGrid>
                <a:gridCol w="1493619">
                  <a:extLst>
                    <a:ext uri="{9D8B030D-6E8A-4147-A177-3AD203B41FA5}">
                      <a16:colId xmlns:a16="http://schemas.microsoft.com/office/drawing/2014/main" val="791075817"/>
                    </a:ext>
                  </a:extLst>
                </a:gridCol>
                <a:gridCol w="1493619">
                  <a:extLst>
                    <a:ext uri="{9D8B030D-6E8A-4147-A177-3AD203B41FA5}">
                      <a16:colId xmlns:a16="http://schemas.microsoft.com/office/drawing/2014/main" val="3547329082"/>
                    </a:ext>
                  </a:extLst>
                </a:gridCol>
                <a:gridCol w="1493619">
                  <a:extLst>
                    <a:ext uri="{9D8B030D-6E8A-4147-A177-3AD203B41FA5}">
                      <a16:colId xmlns:a16="http://schemas.microsoft.com/office/drawing/2014/main" val="2898364755"/>
                    </a:ext>
                  </a:extLst>
                </a:gridCol>
                <a:gridCol w="1493619">
                  <a:extLst>
                    <a:ext uri="{9D8B030D-6E8A-4147-A177-3AD203B41FA5}">
                      <a16:colId xmlns:a16="http://schemas.microsoft.com/office/drawing/2014/main" val="3958976090"/>
                    </a:ext>
                  </a:extLst>
                </a:gridCol>
                <a:gridCol w="1493619">
                  <a:extLst>
                    <a:ext uri="{9D8B030D-6E8A-4147-A177-3AD203B41FA5}">
                      <a16:colId xmlns:a16="http://schemas.microsoft.com/office/drawing/2014/main" val="683414143"/>
                    </a:ext>
                  </a:extLst>
                </a:gridCol>
                <a:gridCol w="1675906">
                  <a:extLst>
                    <a:ext uri="{9D8B030D-6E8A-4147-A177-3AD203B41FA5}">
                      <a16:colId xmlns:a16="http://schemas.microsoft.com/office/drawing/2014/main" val="1688388699"/>
                    </a:ext>
                  </a:extLst>
                </a:gridCol>
              </a:tblGrid>
              <a:tr h="251415">
                <a:tc>
                  <a:txBody>
                    <a:bodyPr/>
                    <a:lstStyle/>
                    <a:p>
                      <a:pPr marL="0" marR="0">
                        <a:lnSpc>
                          <a:spcPct val="150000"/>
                        </a:lnSpc>
                        <a:buNone/>
                      </a:pPr>
                      <a:r>
                        <a:rPr lang="en-US" sz="1200" cap="all">
                          <a:effectLst/>
                        </a:rPr>
                        <a:t>Test Procedure</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cap="all">
                          <a:effectLst/>
                        </a:rPr>
                        <a:t>Action</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cap="all">
                          <a:effectLst/>
                        </a:rPr>
                        <a:t>Expected Time</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cap="all" dirty="0">
                          <a:effectLst/>
                        </a:rPr>
                        <a:t>Actual Time</a:t>
                      </a:r>
                      <a:endParaRPr lang="en-US" sz="1200" dirty="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cap="all">
                          <a:effectLst/>
                        </a:rPr>
                        <a:t>Result</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cap="all">
                          <a:effectLst/>
                        </a:rPr>
                        <a:t>Notes</a:t>
                      </a:r>
                      <a:endParaRPr lang="en-US" sz="1200">
                        <a:effectLst/>
                        <a:latin typeface="Times New Roman" panose="02020603050405020304" pitchFamily="18" charset="0"/>
                        <a:ea typeface="Times New Roman" panose="02020603050405020304" pitchFamily="18" charset="0"/>
                      </a:endParaRPr>
                    </a:p>
                  </a:txBody>
                  <a:tcPr marL="39124" marR="39124" marT="0" marB="0"/>
                </a:tc>
                <a:extLst>
                  <a:ext uri="{0D108BD9-81ED-4DB2-BD59-A6C34878D82A}">
                    <a16:rowId xmlns:a16="http://schemas.microsoft.com/office/drawing/2014/main" val="3313509003"/>
                  </a:ext>
                </a:extLst>
              </a:tr>
              <a:tr h="823202">
                <a:tc>
                  <a:txBody>
                    <a:bodyPr/>
                    <a:lstStyle/>
                    <a:p>
                      <a:pPr marL="0" marR="0">
                        <a:lnSpc>
                          <a:spcPct val="150000"/>
                        </a:lnSpc>
                        <a:buNone/>
                      </a:pPr>
                      <a:r>
                        <a:rPr lang="en-US" sz="1200" cap="all">
                          <a:effectLst/>
                        </a:rPr>
                        <a:t>Account Registration</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Sign up with details, genre, and email OTP</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 5 sec</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dirty="0">
                          <a:effectLst/>
                        </a:rPr>
                        <a:t>6 sec</a:t>
                      </a:r>
                      <a:endParaRPr lang="en-US" sz="1200" dirty="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90%</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dirty="0">
                          <a:effectLst/>
                        </a:rPr>
                        <a:t>Network dependent</a:t>
                      </a:r>
                      <a:endParaRPr lang="en-US" sz="1200" dirty="0">
                        <a:effectLst/>
                        <a:latin typeface="Times New Roman" panose="02020603050405020304" pitchFamily="18" charset="0"/>
                        <a:ea typeface="Times New Roman" panose="02020603050405020304" pitchFamily="18" charset="0"/>
                      </a:endParaRPr>
                    </a:p>
                  </a:txBody>
                  <a:tcPr marL="39124" marR="39124" marT="0" marB="0"/>
                </a:tc>
                <a:extLst>
                  <a:ext uri="{0D108BD9-81ED-4DB2-BD59-A6C34878D82A}">
                    <a16:rowId xmlns:a16="http://schemas.microsoft.com/office/drawing/2014/main" val="4102296324"/>
                  </a:ext>
                </a:extLst>
              </a:tr>
              <a:tr h="537309">
                <a:tc>
                  <a:txBody>
                    <a:bodyPr/>
                    <a:lstStyle/>
                    <a:p>
                      <a:pPr marL="0" marR="0">
                        <a:lnSpc>
                          <a:spcPct val="150000"/>
                        </a:lnSpc>
                        <a:buNone/>
                      </a:pPr>
                      <a:r>
                        <a:rPr lang="en-US" sz="1200" cap="all">
                          <a:effectLst/>
                        </a:rPr>
                        <a:t>Admin Account Approval</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Admin dashboard accepts new users</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dirty="0">
                          <a:effectLst/>
                        </a:rPr>
                        <a:t>Instant</a:t>
                      </a:r>
                      <a:endParaRPr lang="en-US" sz="1200" dirty="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Instant</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100%</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Works as intended</a:t>
                      </a:r>
                      <a:endParaRPr lang="en-US" sz="1200">
                        <a:effectLst/>
                        <a:latin typeface="Times New Roman" panose="02020603050405020304" pitchFamily="18" charset="0"/>
                        <a:ea typeface="Times New Roman" panose="02020603050405020304" pitchFamily="18" charset="0"/>
                      </a:endParaRPr>
                    </a:p>
                  </a:txBody>
                  <a:tcPr marL="39124" marR="39124" marT="0" marB="0"/>
                </a:tc>
                <a:extLst>
                  <a:ext uri="{0D108BD9-81ED-4DB2-BD59-A6C34878D82A}">
                    <a16:rowId xmlns:a16="http://schemas.microsoft.com/office/drawing/2014/main" val="2109476009"/>
                  </a:ext>
                </a:extLst>
              </a:tr>
              <a:tr h="537309">
                <a:tc>
                  <a:txBody>
                    <a:bodyPr/>
                    <a:lstStyle/>
                    <a:p>
                      <a:pPr marL="0" marR="0">
                        <a:lnSpc>
                          <a:spcPct val="150000"/>
                        </a:lnSpc>
                        <a:buNone/>
                      </a:pPr>
                      <a:r>
                        <a:rPr lang="en-US" sz="1200" cap="all">
                          <a:effectLst/>
                        </a:rPr>
                        <a:t>Login</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dirty="0">
                          <a:effectLst/>
                        </a:rPr>
                        <a:t>Enter email/password</a:t>
                      </a:r>
                      <a:endParaRPr lang="en-US" sz="1200" dirty="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dirty="0">
                          <a:effectLst/>
                        </a:rPr>
                        <a:t>≤ 5 sec</a:t>
                      </a:r>
                      <a:endParaRPr lang="en-US" sz="1200" dirty="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3 sec</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100%</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Secure and smooth</a:t>
                      </a:r>
                      <a:endParaRPr lang="en-US" sz="1200">
                        <a:effectLst/>
                        <a:latin typeface="Times New Roman" panose="02020603050405020304" pitchFamily="18" charset="0"/>
                        <a:ea typeface="Times New Roman" panose="02020603050405020304" pitchFamily="18" charset="0"/>
                      </a:endParaRPr>
                    </a:p>
                  </a:txBody>
                  <a:tcPr marL="39124" marR="39124" marT="0" marB="0"/>
                </a:tc>
                <a:extLst>
                  <a:ext uri="{0D108BD9-81ED-4DB2-BD59-A6C34878D82A}">
                    <a16:rowId xmlns:a16="http://schemas.microsoft.com/office/drawing/2014/main" val="745033340"/>
                  </a:ext>
                </a:extLst>
              </a:tr>
              <a:tr h="537309">
                <a:tc>
                  <a:txBody>
                    <a:bodyPr/>
                    <a:lstStyle/>
                    <a:p>
                      <a:pPr marL="0" marR="0">
                        <a:lnSpc>
                          <a:spcPct val="150000"/>
                        </a:lnSpc>
                        <a:buNone/>
                      </a:pPr>
                      <a:r>
                        <a:rPr lang="en-US" sz="1200" cap="all">
                          <a:effectLst/>
                        </a:rPr>
                        <a:t>Donate Book</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Fill form and submit book</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 5 sec</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5-6 sec</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90%</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dirty="0">
                          <a:effectLst/>
                        </a:rPr>
                        <a:t>Image upload takes time</a:t>
                      </a:r>
                      <a:endParaRPr lang="en-US" sz="1200" dirty="0">
                        <a:effectLst/>
                        <a:latin typeface="Times New Roman" panose="02020603050405020304" pitchFamily="18" charset="0"/>
                        <a:ea typeface="Times New Roman" panose="02020603050405020304" pitchFamily="18" charset="0"/>
                      </a:endParaRPr>
                    </a:p>
                  </a:txBody>
                  <a:tcPr marL="39124" marR="39124" marT="0" marB="0"/>
                </a:tc>
                <a:extLst>
                  <a:ext uri="{0D108BD9-81ED-4DB2-BD59-A6C34878D82A}">
                    <a16:rowId xmlns:a16="http://schemas.microsoft.com/office/drawing/2014/main" val="1258783367"/>
                  </a:ext>
                </a:extLst>
              </a:tr>
              <a:tr h="537309">
                <a:tc>
                  <a:txBody>
                    <a:bodyPr/>
                    <a:lstStyle/>
                    <a:p>
                      <a:pPr marL="0" marR="0">
                        <a:lnSpc>
                          <a:spcPct val="150000"/>
                        </a:lnSpc>
                        <a:buNone/>
                      </a:pPr>
                      <a:r>
                        <a:rPr lang="en-US" sz="1200" cap="all">
                          <a:effectLst/>
                        </a:rPr>
                        <a:t>Request Book</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Choose and request a book</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dirty="0">
                          <a:effectLst/>
                        </a:rPr>
                        <a:t>≤ 5 sec</a:t>
                      </a:r>
                      <a:endParaRPr lang="en-US" sz="1200" dirty="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4 sec</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100%</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dirty="0">
                          <a:effectLst/>
                        </a:rPr>
                        <a:t>Success confirmation email</a:t>
                      </a:r>
                      <a:endParaRPr lang="en-US" sz="1200" dirty="0">
                        <a:effectLst/>
                        <a:latin typeface="Times New Roman" panose="02020603050405020304" pitchFamily="18" charset="0"/>
                        <a:ea typeface="Times New Roman" panose="02020603050405020304" pitchFamily="18" charset="0"/>
                      </a:endParaRPr>
                    </a:p>
                  </a:txBody>
                  <a:tcPr marL="39124" marR="39124" marT="0" marB="0"/>
                </a:tc>
                <a:extLst>
                  <a:ext uri="{0D108BD9-81ED-4DB2-BD59-A6C34878D82A}">
                    <a16:rowId xmlns:a16="http://schemas.microsoft.com/office/drawing/2014/main" val="3121966088"/>
                  </a:ext>
                </a:extLst>
              </a:tr>
              <a:tr h="537309">
                <a:tc>
                  <a:txBody>
                    <a:bodyPr/>
                    <a:lstStyle/>
                    <a:p>
                      <a:pPr marL="0" marR="0">
                        <a:lnSpc>
                          <a:spcPct val="150000"/>
                        </a:lnSpc>
                        <a:buNone/>
                      </a:pPr>
                      <a:r>
                        <a:rPr lang="en-US" sz="1200" cap="all">
                          <a:effectLst/>
                        </a:rPr>
                        <a:t>Volunteer Accept Request</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Volunteer accepts pickup nearby</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 3 sec</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3-4 sec</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95%</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Needs location optimization</a:t>
                      </a:r>
                      <a:endParaRPr lang="en-US" sz="1200">
                        <a:effectLst/>
                        <a:latin typeface="Times New Roman" panose="02020603050405020304" pitchFamily="18" charset="0"/>
                        <a:ea typeface="Times New Roman" panose="02020603050405020304" pitchFamily="18" charset="0"/>
                      </a:endParaRPr>
                    </a:p>
                  </a:txBody>
                  <a:tcPr marL="39124" marR="39124" marT="0" marB="0"/>
                </a:tc>
                <a:extLst>
                  <a:ext uri="{0D108BD9-81ED-4DB2-BD59-A6C34878D82A}">
                    <a16:rowId xmlns:a16="http://schemas.microsoft.com/office/drawing/2014/main" val="2567373790"/>
                  </a:ext>
                </a:extLst>
              </a:tr>
              <a:tr h="823202">
                <a:tc>
                  <a:txBody>
                    <a:bodyPr/>
                    <a:lstStyle/>
                    <a:p>
                      <a:pPr marL="0" marR="0">
                        <a:lnSpc>
                          <a:spcPct val="150000"/>
                        </a:lnSpc>
                        <a:buNone/>
                      </a:pPr>
                      <a:r>
                        <a:rPr lang="en-US" sz="1200" cap="all">
                          <a:effectLst/>
                        </a:rPr>
                        <a:t>View Recommended Book </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Browse all books</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 4 sec</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3 sec</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100%</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Smooth rendering</a:t>
                      </a:r>
                      <a:endParaRPr lang="en-US" sz="1200">
                        <a:effectLst/>
                        <a:latin typeface="Times New Roman" panose="02020603050405020304" pitchFamily="18" charset="0"/>
                        <a:ea typeface="Times New Roman" panose="02020603050405020304" pitchFamily="18" charset="0"/>
                      </a:endParaRPr>
                    </a:p>
                  </a:txBody>
                  <a:tcPr marL="39124" marR="39124" marT="0" marB="0"/>
                </a:tc>
                <a:extLst>
                  <a:ext uri="{0D108BD9-81ED-4DB2-BD59-A6C34878D82A}">
                    <a16:rowId xmlns:a16="http://schemas.microsoft.com/office/drawing/2014/main" val="2683642025"/>
                  </a:ext>
                </a:extLst>
              </a:tr>
              <a:tr h="537309">
                <a:tc>
                  <a:txBody>
                    <a:bodyPr/>
                    <a:lstStyle/>
                    <a:p>
                      <a:pPr marL="0" marR="0">
                        <a:lnSpc>
                          <a:spcPct val="150000"/>
                        </a:lnSpc>
                        <a:buNone/>
                      </a:pPr>
                      <a:r>
                        <a:rPr lang="en-US" sz="1200" cap="all">
                          <a:effectLst/>
                        </a:rPr>
                        <a:t>Edit Profile / Logout</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dirty="0">
                          <a:effectLst/>
                        </a:rPr>
                        <a:t>Update info / logout</a:t>
                      </a:r>
                      <a:endParaRPr lang="en-US" sz="1200" dirty="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dirty="0">
                          <a:effectLst/>
                        </a:rPr>
                        <a:t>≤ 3 sec</a:t>
                      </a:r>
                      <a:endParaRPr lang="en-US" sz="1200" dirty="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a:effectLst/>
                        </a:rPr>
                        <a:t>2 sec</a:t>
                      </a:r>
                      <a:endParaRPr lang="en-US" sz="120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dirty="0">
                          <a:effectLst/>
                        </a:rPr>
                        <a:t>100%</a:t>
                      </a:r>
                      <a:endParaRPr lang="en-US" sz="1200" dirty="0">
                        <a:effectLst/>
                        <a:latin typeface="Times New Roman" panose="02020603050405020304" pitchFamily="18" charset="0"/>
                        <a:ea typeface="Times New Roman" panose="02020603050405020304" pitchFamily="18" charset="0"/>
                      </a:endParaRPr>
                    </a:p>
                  </a:txBody>
                  <a:tcPr marL="39124" marR="39124" marT="0" marB="0"/>
                </a:tc>
                <a:tc>
                  <a:txBody>
                    <a:bodyPr/>
                    <a:lstStyle/>
                    <a:p>
                      <a:pPr marL="0" marR="0">
                        <a:lnSpc>
                          <a:spcPct val="150000"/>
                        </a:lnSpc>
                        <a:buNone/>
                      </a:pPr>
                      <a:r>
                        <a:rPr lang="en-US" sz="1200" dirty="0">
                          <a:effectLst/>
                        </a:rPr>
                        <a:t>No issues found</a:t>
                      </a:r>
                      <a:endParaRPr lang="en-US" sz="1200" dirty="0">
                        <a:effectLst/>
                        <a:latin typeface="Times New Roman" panose="02020603050405020304" pitchFamily="18" charset="0"/>
                        <a:ea typeface="Times New Roman" panose="02020603050405020304" pitchFamily="18" charset="0"/>
                      </a:endParaRPr>
                    </a:p>
                  </a:txBody>
                  <a:tcPr marL="39124" marR="39124" marT="0" marB="0"/>
                </a:tc>
                <a:extLst>
                  <a:ext uri="{0D108BD9-81ED-4DB2-BD59-A6C34878D82A}">
                    <a16:rowId xmlns:a16="http://schemas.microsoft.com/office/drawing/2014/main" val="1290018549"/>
                  </a:ext>
                </a:extLst>
              </a:tr>
            </a:tbl>
          </a:graphicData>
        </a:graphic>
      </p:graphicFrame>
      <p:sp>
        <p:nvSpPr>
          <p:cNvPr id="6" name="TextBox 5">
            <a:extLst>
              <a:ext uri="{FF2B5EF4-FFF2-40B4-BE49-F238E27FC236}">
                <a16:creationId xmlns:a16="http://schemas.microsoft.com/office/drawing/2014/main" id="{045C1C71-879D-86CB-5FE2-489D3AE73CBF}"/>
              </a:ext>
            </a:extLst>
          </p:cNvPr>
          <p:cNvSpPr txBox="1"/>
          <p:nvPr/>
        </p:nvSpPr>
        <p:spPr>
          <a:xfrm>
            <a:off x="457200" y="1241518"/>
            <a:ext cx="8082116" cy="383458"/>
          </a:xfrm>
          <a:prstGeom prst="rect">
            <a:avLst/>
          </a:prstGeom>
          <a:noFill/>
        </p:spPr>
        <p:txBody>
          <a:bodyPr wrap="square" rtlCol="0">
            <a:spAutoFit/>
          </a:bodyPr>
          <a:lstStyle/>
          <a:p>
            <a:pPr algn="ctr"/>
            <a:r>
              <a:rPr lang="en-US" sz="1800" b="1" dirty="0">
                <a:effectLst/>
                <a:latin typeface="Times New Roman" panose="02020603050405020304" pitchFamily="18" charset="0"/>
                <a:ea typeface="Times New Roman" panose="02020603050405020304" pitchFamily="18" charset="0"/>
              </a:rPr>
              <a:t>Functional Performance Evaluation </a:t>
            </a:r>
            <a:endParaRPr lang="en-US" b="1" dirty="0"/>
          </a:p>
        </p:txBody>
      </p:sp>
    </p:spTree>
    <p:extLst>
      <p:ext uri="{BB962C8B-B14F-4D97-AF65-F5344CB8AC3E}">
        <p14:creationId xmlns:p14="http://schemas.microsoft.com/office/powerpoint/2010/main" val="271839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C37F6-B5D1-B095-9958-D00E87FBCD1C}"/>
              </a:ext>
            </a:extLst>
          </p:cNvPr>
          <p:cNvSpPr>
            <a:spLocks noGrp="1"/>
          </p:cNvSpPr>
          <p:nvPr>
            <p:ph type="title"/>
          </p:nvPr>
        </p:nvSpPr>
        <p:spPr/>
        <p:txBody>
          <a:bodyPr/>
          <a:lstStyle/>
          <a:p>
            <a:r>
              <a:rPr lang="en-US" sz="4000" dirty="0"/>
              <a:t>Experiments and Results Summary 3/4</a:t>
            </a:r>
          </a:p>
        </p:txBody>
      </p:sp>
      <p:sp>
        <p:nvSpPr>
          <p:cNvPr id="3" name="Text Placeholder 2">
            <a:extLst>
              <a:ext uri="{FF2B5EF4-FFF2-40B4-BE49-F238E27FC236}">
                <a16:creationId xmlns:a16="http://schemas.microsoft.com/office/drawing/2014/main" id="{8CC41746-35F1-D39C-52B7-7255C753C02D}"/>
              </a:ext>
            </a:extLst>
          </p:cNvPr>
          <p:cNvSpPr>
            <a:spLocks noGrp="1"/>
          </p:cNvSpPr>
          <p:nvPr>
            <p:ph type="body" idx="1"/>
          </p:nvPr>
        </p:nvSpPr>
        <p:spPr>
          <a:xfrm>
            <a:off x="457200" y="1417638"/>
            <a:ext cx="8229600" cy="4708525"/>
          </a:xfrm>
        </p:spPr>
        <p:txBody>
          <a:bodyPr/>
          <a:lstStyle/>
          <a:p>
            <a:pPr marL="114300" indent="0" algn="ctr">
              <a:buNone/>
            </a:pPr>
            <a:r>
              <a:rPr lang="en-US" sz="1800" b="1" dirty="0">
                <a:effectLst/>
                <a:latin typeface="Times New Roman" panose="02020603050405020304" pitchFamily="18" charset="0"/>
                <a:ea typeface="Times New Roman" panose="02020603050405020304" pitchFamily="18" charset="0"/>
              </a:rPr>
              <a:t>Recommendation System Evaluation</a:t>
            </a:r>
            <a:endParaRPr lang="en-US" sz="2000" b="1" dirty="0">
              <a:latin typeface="Times New Roman" panose="02020603050405020304" pitchFamily="18" charset="0"/>
              <a:cs typeface="Times New Roman" panose="02020603050405020304" pitchFamily="18" charset="0"/>
            </a:endParaRPr>
          </a:p>
          <a:p>
            <a:pPr marL="114300" indent="0">
              <a:buNone/>
            </a:pPr>
            <a:endParaRPr lang="en-US" sz="2000" b="1"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sz="2000" b="1" dirty="0">
                <a:latin typeface="Times New Roman" panose="02020603050405020304" pitchFamily="18" charset="0"/>
                <a:cs typeface="Times New Roman" panose="02020603050405020304" pitchFamily="18" charset="0"/>
              </a:rPr>
              <a:t>Environment &amp; Tools</a:t>
            </a:r>
          </a:p>
          <a:p>
            <a:pPr marL="114300" indent="0">
              <a:buNone/>
            </a:pPr>
            <a:endParaRPr lang="en-US" sz="2000" b="1" dirty="0">
              <a:latin typeface="Times New Roman" panose="02020603050405020304" pitchFamily="18" charset="0"/>
              <a:cs typeface="Times New Roman" panose="02020603050405020304" pitchFamily="18" charset="0"/>
            </a:endParaRPr>
          </a:p>
          <a:p>
            <a:pPr marL="114300" indent="0">
              <a:lnSpc>
                <a:spcPct val="150000"/>
              </a:lnSpc>
              <a:buNone/>
            </a:pPr>
            <a:r>
              <a:rPr lang="en-US" sz="2000" b="1" dirty="0">
                <a:latin typeface="Times New Roman" panose="02020603050405020304" pitchFamily="18" charset="0"/>
                <a:cs typeface="Times New Roman" panose="02020603050405020304" pitchFamily="18" charset="0"/>
              </a:rPr>
              <a:t>Libraries Used: </a:t>
            </a:r>
            <a:r>
              <a:rPr lang="en-US" sz="2000" dirty="0">
                <a:latin typeface="Times New Roman" panose="02020603050405020304" pitchFamily="18" charset="0"/>
                <a:cs typeface="Times New Roman" panose="02020603050405020304" pitchFamily="18" charset="0"/>
              </a:rPr>
              <a:t>pandas, </a:t>
            </a:r>
            <a:r>
              <a:rPr lang="en-US" sz="2000" dirty="0" err="1">
                <a:latin typeface="Times New Roman" panose="02020603050405020304" pitchFamily="18" charset="0"/>
                <a:cs typeface="Times New Roman" panose="02020603050405020304" pitchFamily="18" charset="0"/>
              </a:rPr>
              <a:t>numpy</a:t>
            </a:r>
            <a:r>
              <a:rPr lang="en-US" sz="2000" dirty="0">
                <a:latin typeface="Times New Roman" panose="02020603050405020304" pitchFamily="18" charset="0"/>
                <a:cs typeface="Times New Roman" panose="02020603050405020304" pitchFamily="18" charset="0"/>
              </a:rPr>
              <a:t> ,flask, </a:t>
            </a:r>
            <a:r>
              <a:rPr lang="en-US" sz="2000" dirty="0" err="1">
                <a:latin typeface="Times New Roman" panose="02020603050405020304" pitchFamily="18" charset="0"/>
                <a:cs typeface="Times New Roman" panose="02020603050405020304" pitchFamily="18" charset="0"/>
              </a:rPr>
              <a:t>tensorflow</a:t>
            </a:r>
            <a:r>
              <a:rPr lang="en-US" sz="2000" dirty="0">
                <a:latin typeface="Times New Roman" panose="02020603050405020304" pitchFamily="18" charset="0"/>
                <a:cs typeface="Times New Roman" panose="02020603050405020304" pitchFamily="18" charset="0"/>
              </a:rPr>
              <a:t>, sentence-transformers, scikit-learn, faker, </a:t>
            </a:r>
            <a:r>
              <a:rPr lang="en-US" sz="2000" dirty="0" err="1">
                <a:latin typeface="Times New Roman" panose="02020603050405020304" pitchFamily="18" charset="0"/>
                <a:cs typeface="Times New Roman" panose="02020603050405020304" pitchFamily="18" charset="0"/>
              </a:rPr>
              <a:t>tf-keras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dotenv</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openpyxl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sqlalchemy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pymysql</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hf_xet</a:t>
            </a:r>
            <a:endParaRPr lang="en-US" sz="2000" dirty="0">
              <a:latin typeface="Times New Roman" panose="02020603050405020304" pitchFamily="18" charset="0"/>
              <a:cs typeface="Times New Roman" panose="02020603050405020304" pitchFamily="18" charset="0"/>
            </a:endParaRPr>
          </a:p>
          <a:p>
            <a:pPr marL="114300" indent="0">
              <a:lnSpc>
                <a:spcPct val="150000"/>
              </a:lnSpc>
              <a:buNone/>
            </a:pPr>
            <a:r>
              <a:rPr lang="en-US" sz="2000" b="1" dirty="0">
                <a:latin typeface="Times New Roman" panose="02020603050405020304" pitchFamily="18" charset="0"/>
                <a:cs typeface="Times New Roman" panose="02020603050405020304" pitchFamily="18" charset="0"/>
              </a:rPr>
              <a:t>Backend: </a:t>
            </a:r>
            <a:r>
              <a:rPr lang="en-US" sz="2000" dirty="0">
                <a:latin typeface="Times New Roman" panose="02020603050405020304" pitchFamily="18" charset="0"/>
                <a:cs typeface="Times New Roman" panose="02020603050405020304" pitchFamily="18" charset="0"/>
              </a:rPr>
              <a:t>Flask REST API</a:t>
            </a:r>
          </a:p>
          <a:p>
            <a:pPr marL="114300" indent="0">
              <a:lnSpc>
                <a:spcPct val="150000"/>
              </a:lnSpc>
              <a:buNone/>
            </a:pPr>
            <a:r>
              <a:rPr lang="en-US" sz="2000" b="1" dirty="0">
                <a:latin typeface="Times New Roman" panose="02020603050405020304" pitchFamily="18" charset="0"/>
                <a:cs typeface="Times New Roman" panose="02020603050405020304" pitchFamily="18" charset="0"/>
              </a:rPr>
              <a:t>Database: </a:t>
            </a:r>
            <a:r>
              <a:rPr lang="en-US" sz="2000" dirty="0">
                <a:latin typeface="Times New Roman" panose="02020603050405020304" pitchFamily="18" charset="0"/>
                <a:cs typeface="Times New Roman" panose="02020603050405020304" pitchFamily="18" charset="0"/>
              </a:rPr>
              <a:t>MySQL with </a:t>
            </a:r>
            <a:r>
              <a:rPr lang="en-US" sz="2000" dirty="0" err="1">
                <a:latin typeface="Times New Roman" panose="02020603050405020304" pitchFamily="18" charset="0"/>
                <a:cs typeface="Times New Roman" panose="02020603050405020304" pitchFamily="18" charset="0"/>
              </a:rPr>
              <a:t>SQLAlchemy</a:t>
            </a:r>
            <a:r>
              <a:rPr lang="en-US" sz="2000" dirty="0">
                <a:latin typeface="Times New Roman" panose="02020603050405020304" pitchFamily="18" charset="0"/>
                <a:cs typeface="Times New Roman" panose="02020603050405020304" pitchFamily="18" charset="0"/>
              </a:rPr>
              <a:t> </a:t>
            </a:r>
          </a:p>
          <a:p>
            <a:pPr marL="114300" indent="0">
              <a:lnSpc>
                <a:spcPct val="150000"/>
              </a:lnSpc>
              <a:buNone/>
            </a:pPr>
            <a:r>
              <a:rPr lang="en-US" sz="2000" b="1" dirty="0">
                <a:latin typeface="Times New Roman" panose="02020603050405020304" pitchFamily="18" charset="0"/>
                <a:cs typeface="Times New Roman" panose="02020603050405020304" pitchFamily="18" charset="0"/>
              </a:rPr>
              <a:t>Synthetic Data: </a:t>
            </a:r>
            <a:r>
              <a:rPr lang="en-US" sz="2000" dirty="0">
                <a:latin typeface="Times New Roman" panose="02020603050405020304" pitchFamily="18" charset="0"/>
                <a:cs typeface="Times New Roman" panose="02020603050405020304" pitchFamily="18" charset="0"/>
              </a:rPr>
              <a:t>User interactions generated via Faker</a:t>
            </a:r>
          </a:p>
          <a:p>
            <a:pPr marL="114300" indent="0">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171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D0EB0-0199-D796-91E4-AAC5558F2A4D}"/>
              </a:ext>
            </a:extLst>
          </p:cNvPr>
          <p:cNvSpPr>
            <a:spLocks noGrp="1"/>
          </p:cNvSpPr>
          <p:nvPr>
            <p:ph type="title"/>
          </p:nvPr>
        </p:nvSpPr>
        <p:spPr/>
        <p:txBody>
          <a:bodyPr/>
          <a:lstStyle/>
          <a:p>
            <a:r>
              <a:rPr lang="en-US" sz="4000" dirty="0"/>
              <a:t>Experiments and Results Summary 4/4</a:t>
            </a:r>
          </a:p>
        </p:txBody>
      </p:sp>
      <p:graphicFrame>
        <p:nvGraphicFramePr>
          <p:cNvPr id="4" name="Table 3">
            <a:extLst>
              <a:ext uri="{FF2B5EF4-FFF2-40B4-BE49-F238E27FC236}">
                <a16:creationId xmlns:a16="http://schemas.microsoft.com/office/drawing/2014/main" id="{1A4190BB-3BFA-B73D-172A-7E040B504BCD}"/>
              </a:ext>
            </a:extLst>
          </p:cNvPr>
          <p:cNvGraphicFramePr>
            <a:graphicFrameLocks noGrp="1"/>
          </p:cNvGraphicFramePr>
          <p:nvPr>
            <p:extLst>
              <p:ext uri="{D42A27DB-BD31-4B8C-83A1-F6EECF244321}">
                <p14:modId xmlns:p14="http://schemas.microsoft.com/office/powerpoint/2010/main" val="3971634863"/>
              </p:ext>
            </p:extLst>
          </p:nvPr>
        </p:nvGraphicFramePr>
        <p:xfrm>
          <a:off x="0" y="1902542"/>
          <a:ext cx="9144002" cy="4542501"/>
        </p:xfrm>
        <a:graphic>
          <a:graphicData uri="http://schemas.openxmlformats.org/drawingml/2006/table">
            <a:tbl>
              <a:tblPr firstRow="1" firstCol="1" bandRow="1">
                <a:tableStyleId>{5C22544A-7EE6-4342-B048-85BDC9FD1C3A}</a:tableStyleId>
              </a:tblPr>
              <a:tblGrid>
                <a:gridCol w="1813817">
                  <a:extLst>
                    <a:ext uri="{9D8B030D-6E8A-4147-A177-3AD203B41FA5}">
                      <a16:colId xmlns:a16="http://schemas.microsoft.com/office/drawing/2014/main" val="4146171631"/>
                    </a:ext>
                  </a:extLst>
                </a:gridCol>
                <a:gridCol w="1800707">
                  <a:extLst>
                    <a:ext uri="{9D8B030D-6E8A-4147-A177-3AD203B41FA5}">
                      <a16:colId xmlns:a16="http://schemas.microsoft.com/office/drawing/2014/main" val="189004021"/>
                    </a:ext>
                  </a:extLst>
                </a:gridCol>
                <a:gridCol w="1438632">
                  <a:extLst>
                    <a:ext uri="{9D8B030D-6E8A-4147-A177-3AD203B41FA5}">
                      <a16:colId xmlns:a16="http://schemas.microsoft.com/office/drawing/2014/main" val="1578450280"/>
                    </a:ext>
                  </a:extLst>
                </a:gridCol>
                <a:gridCol w="1082173">
                  <a:extLst>
                    <a:ext uri="{9D8B030D-6E8A-4147-A177-3AD203B41FA5}">
                      <a16:colId xmlns:a16="http://schemas.microsoft.com/office/drawing/2014/main" val="1997405211"/>
                    </a:ext>
                  </a:extLst>
                </a:gridCol>
                <a:gridCol w="1238865">
                  <a:extLst>
                    <a:ext uri="{9D8B030D-6E8A-4147-A177-3AD203B41FA5}">
                      <a16:colId xmlns:a16="http://schemas.microsoft.com/office/drawing/2014/main" val="2349940609"/>
                    </a:ext>
                  </a:extLst>
                </a:gridCol>
                <a:gridCol w="1769808">
                  <a:extLst>
                    <a:ext uri="{9D8B030D-6E8A-4147-A177-3AD203B41FA5}">
                      <a16:colId xmlns:a16="http://schemas.microsoft.com/office/drawing/2014/main" val="1978470678"/>
                    </a:ext>
                  </a:extLst>
                </a:gridCol>
              </a:tblGrid>
              <a:tr h="821119">
                <a:tc>
                  <a:txBody>
                    <a:bodyPr/>
                    <a:lstStyle/>
                    <a:p>
                      <a:pPr marL="0" marR="0">
                        <a:lnSpc>
                          <a:spcPct val="150000"/>
                        </a:lnSpc>
                        <a:buNone/>
                      </a:pPr>
                      <a:r>
                        <a:rPr lang="en-US" sz="1200" cap="all">
                          <a:effectLst/>
                        </a:rPr>
                        <a:t>Test Component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cap="all">
                          <a:effectLst/>
                        </a:rPr>
                        <a:t>Action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cap="all">
                          <a:effectLst/>
                        </a:rPr>
                        <a:t>Expected Outcome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cap="all">
                          <a:effectLst/>
                        </a:rPr>
                        <a:t>Actual Outcome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cap="all">
                          <a:effectLst/>
                        </a:rPr>
                        <a:t>Accuracy</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cap="all">
                          <a:effectLst/>
                        </a:rPr>
                        <a:t>Notes</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26297535"/>
                  </a:ext>
                </a:extLst>
              </a:tr>
              <a:tr h="821119">
                <a:tc>
                  <a:txBody>
                    <a:bodyPr/>
                    <a:lstStyle/>
                    <a:p>
                      <a:pPr marL="0" marR="0">
                        <a:lnSpc>
                          <a:spcPct val="150000"/>
                        </a:lnSpc>
                        <a:buNone/>
                      </a:pPr>
                      <a:r>
                        <a:rPr lang="en-US" sz="1200" cap="all">
                          <a:effectLst/>
                        </a:rPr>
                        <a:t>Genre-based Suggestions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a:effectLst/>
                        </a:rPr>
                        <a:t>Display relevant books after login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a:effectLst/>
                        </a:rPr>
                        <a:t>Relevant book list shown</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a:effectLst/>
                        </a:rPr>
                        <a:t>90% match</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a:effectLst/>
                        </a:rPr>
                        <a:t>90%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a:effectLst/>
                        </a:rPr>
                        <a:t>Based on initial signup genre</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908712840"/>
                  </a:ext>
                </a:extLst>
              </a:tr>
              <a:tr h="821119">
                <a:tc>
                  <a:txBody>
                    <a:bodyPr/>
                    <a:lstStyle/>
                    <a:p>
                      <a:pPr marL="0" marR="0">
                        <a:lnSpc>
                          <a:spcPct val="150000"/>
                        </a:lnSpc>
                        <a:buNone/>
                      </a:pPr>
                      <a:r>
                        <a:rPr lang="en-US" sz="1200" cap="all">
                          <a:effectLst/>
                        </a:rPr>
                        <a:t>Interaction Learning</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a:effectLst/>
                        </a:rPr>
                        <a:t>Recommend based on Search, likes, requests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a:effectLst/>
                        </a:rPr>
                        <a:t>Personalized suggestions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a:effectLst/>
                        </a:rPr>
                        <a:t>85% accuracy</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a:effectLst/>
                        </a:rPr>
                        <a:t>85%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a:effectLst/>
                        </a:rPr>
                        <a:t>Improves over time</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71363414"/>
                  </a:ext>
                </a:extLst>
              </a:tr>
              <a:tr h="1258025">
                <a:tc>
                  <a:txBody>
                    <a:bodyPr/>
                    <a:lstStyle/>
                    <a:p>
                      <a:pPr marL="0" marR="0">
                        <a:lnSpc>
                          <a:spcPct val="150000"/>
                        </a:lnSpc>
                        <a:buNone/>
                      </a:pPr>
                      <a:r>
                        <a:rPr lang="en-US" sz="1200" cap="all">
                          <a:effectLst/>
                        </a:rPr>
                        <a:t>Response Time</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dirty="0">
                          <a:effectLst/>
                        </a:rPr>
                        <a:t>Load recommendations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dirty="0">
                          <a:effectLst/>
                        </a:rPr>
                        <a:t>≤ 5 sec</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a:effectLst/>
                        </a:rPr>
                        <a:t>4-5 sec</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a:effectLst/>
                        </a:rPr>
                        <a:t>100%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a:effectLst/>
                        </a:rPr>
                        <a:t>Acceptable speed under load</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26807301"/>
                  </a:ext>
                </a:extLst>
              </a:tr>
              <a:tr h="821119">
                <a:tc>
                  <a:txBody>
                    <a:bodyPr/>
                    <a:lstStyle/>
                    <a:p>
                      <a:pPr marL="0" marR="0">
                        <a:lnSpc>
                          <a:spcPct val="150000"/>
                        </a:lnSpc>
                        <a:buNone/>
                      </a:pPr>
                      <a:r>
                        <a:rPr lang="en-US" sz="1200" cap="all">
                          <a:effectLst/>
                        </a:rPr>
                        <a:t>Cold Start Test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dirty="0">
                          <a:effectLst/>
                        </a:rPr>
                        <a:t>New user with no interactions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a:effectLst/>
                        </a:rPr>
                        <a:t>Genre-only based suggestions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a:effectLst/>
                        </a:rPr>
                        <a:t>80% match</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a:effectLst/>
                        </a:rPr>
                        <a:t>80%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nSpc>
                          <a:spcPct val="150000"/>
                        </a:lnSpc>
                        <a:buNone/>
                      </a:pPr>
                      <a:r>
                        <a:rPr lang="en-US" sz="1200" dirty="0">
                          <a:effectLst/>
                        </a:rPr>
                        <a:t>Initial fallback to genre model</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254032651"/>
                  </a:ext>
                </a:extLst>
              </a:tr>
            </a:tbl>
          </a:graphicData>
        </a:graphic>
      </p:graphicFrame>
      <p:sp>
        <p:nvSpPr>
          <p:cNvPr id="5" name="TextBox 4">
            <a:extLst>
              <a:ext uri="{FF2B5EF4-FFF2-40B4-BE49-F238E27FC236}">
                <a16:creationId xmlns:a16="http://schemas.microsoft.com/office/drawing/2014/main" id="{D897BAEA-3B31-FC1B-9275-FDE5928D90CF}"/>
              </a:ext>
            </a:extLst>
          </p:cNvPr>
          <p:cNvSpPr txBox="1"/>
          <p:nvPr/>
        </p:nvSpPr>
        <p:spPr>
          <a:xfrm>
            <a:off x="2639961" y="1533210"/>
            <a:ext cx="6504039" cy="369332"/>
          </a:xfrm>
          <a:prstGeom prst="rect">
            <a:avLst/>
          </a:prstGeom>
          <a:noFill/>
        </p:spPr>
        <p:txBody>
          <a:bodyPr wrap="square" rtlCol="0">
            <a:spAutoFit/>
          </a:bodyPr>
          <a:lstStyle/>
          <a:p>
            <a:r>
              <a:rPr lang="en-US" sz="1800" b="1" dirty="0">
                <a:effectLst/>
                <a:latin typeface="Times New Roman" panose="02020603050405020304" pitchFamily="18" charset="0"/>
                <a:ea typeface="Times New Roman" panose="02020603050405020304" pitchFamily="18" charset="0"/>
              </a:rPr>
              <a:t>Recommendation System Evaluation</a:t>
            </a:r>
            <a:endParaRPr lang="en-US" b="1" dirty="0"/>
          </a:p>
        </p:txBody>
      </p:sp>
    </p:spTree>
    <p:extLst>
      <p:ext uri="{BB962C8B-B14F-4D97-AF65-F5344CB8AC3E}">
        <p14:creationId xmlns:p14="http://schemas.microsoft.com/office/powerpoint/2010/main" val="3907039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238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Table of Content</a:t>
            </a:r>
            <a:endParaRPr dirty="0"/>
          </a:p>
        </p:txBody>
      </p:sp>
      <p:sp>
        <p:nvSpPr>
          <p:cNvPr id="98" name="Google Shape;98;p3"/>
          <p:cNvSpPr txBox="1">
            <a:spLocks noGrp="1"/>
          </p:cNvSpPr>
          <p:nvPr>
            <p:ph type="body" idx="1"/>
          </p:nvPr>
        </p:nvSpPr>
        <p:spPr>
          <a:xfrm>
            <a:off x="457200" y="1132840"/>
            <a:ext cx="8229600" cy="47812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dirty="0">
                <a:latin typeface="Times New Roman" panose="02020603050405020304" pitchFamily="18" charset="0"/>
                <a:cs typeface="Times New Roman" panose="02020603050405020304" pitchFamily="18" charset="0"/>
              </a:rPr>
              <a:t>Background and Introduction</a:t>
            </a:r>
            <a:endParaRPr lang="en-US" dirty="0">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chemeClr val="dk1"/>
              </a:buClr>
              <a:buSzPts val="2400"/>
              <a:buChar char="•"/>
            </a:pPr>
            <a:r>
              <a:rPr lang="en-US" sz="2400" dirty="0">
                <a:latin typeface="Times New Roman" panose="02020603050405020304" pitchFamily="18" charset="0"/>
                <a:cs typeface="Times New Roman" panose="02020603050405020304" pitchFamily="18" charset="0"/>
              </a:rPr>
              <a:t>Literature Review</a:t>
            </a:r>
            <a:endParaRPr lang="en-US" dirty="0">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chemeClr val="dk1"/>
              </a:buClr>
              <a:buSzPts val="2400"/>
              <a:buChar char="•"/>
            </a:pPr>
            <a:r>
              <a:rPr lang="en-US" sz="2400" dirty="0">
                <a:latin typeface="Times New Roman" panose="02020603050405020304" pitchFamily="18" charset="0"/>
                <a:cs typeface="Times New Roman" panose="02020603050405020304" pitchFamily="18" charset="0"/>
              </a:rPr>
              <a:t>Problem Statement</a:t>
            </a:r>
            <a:endParaRPr lang="en-US" dirty="0">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chemeClr val="dk1"/>
              </a:buClr>
              <a:buSzPts val="2400"/>
              <a:buChar char="•"/>
            </a:pPr>
            <a:r>
              <a:rPr lang="en-US" sz="2400" dirty="0">
                <a:latin typeface="Times New Roman" panose="02020603050405020304" pitchFamily="18" charset="0"/>
                <a:cs typeface="Times New Roman" panose="02020603050405020304" pitchFamily="18" charset="0"/>
              </a:rPr>
              <a:t>Proposed Solution</a:t>
            </a:r>
            <a:endParaRPr lang="en-US" dirty="0">
              <a:latin typeface="Times New Roman" panose="02020603050405020304" pitchFamily="18" charset="0"/>
              <a:cs typeface="Times New Roman" panose="02020603050405020304" pitchFamily="18" charset="0"/>
            </a:endParaRPr>
          </a:p>
          <a:p>
            <a:pPr marL="742950" lvl="1" indent="-285750" algn="l" rtl="0">
              <a:spcBef>
                <a:spcPts val="400"/>
              </a:spcBef>
              <a:spcAft>
                <a:spcPts val="0"/>
              </a:spcAft>
              <a:buClr>
                <a:schemeClr val="dk1"/>
              </a:buClr>
              <a:buSzPts val="2000"/>
              <a:buChar char="–"/>
            </a:pPr>
            <a:r>
              <a:rPr lang="en-US" sz="2000" dirty="0">
                <a:latin typeface="Times New Roman" panose="02020603050405020304" pitchFamily="18" charset="0"/>
                <a:cs typeface="Times New Roman" panose="02020603050405020304" pitchFamily="18" charset="0"/>
              </a:rPr>
              <a:t>Requirements Summary</a:t>
            </a:r>
          </a:p>
          <a:p>
            <a:pPr marL="742950" lvl="1" indent="-285750" algn="l" rtl="0">
              <a:spcBef>
                <a:spcPts val="400"/>
              </a:spcBef>
              <a:spcAft>
                <a:spcPts val="0"/>
              </a:spcAft>
              <a:buClr>
                <a:schemeClr val="dk1"/>
              </a:buClr>
              <a:buSzPts val="2000"/>
              <a:buChar char="–"/>
            </a:pPr>
            <a:r>
              <a:rPr lang="en-US" sz="2000" dirty="0">
                <a:latin typeface="Times New Roman" panose="02020603050405020304" pitchFamily="18" charset="0"/>
                <a:cs typeface="Times New Roman" panose="02020603050405020304" pitchFamily="18" charset="0"/>
              </a:rPr>
              <a:t>Design Summary</a:t>
            </a:r>
            <a:endParaRPr lang="en-US" dirty="0">
              <a:latin typeface="Times New Roman" panose="02020603050405020304" pitchFamily="18" charset="0"/>
              <a:cs typeface="Times New Roman" panose="02020603050405020304" pitchFamily="18" charset="0"/>
            </a:endParaRPr>
          </a:p>
          <a:p>
            <a:pPr marL="742950" lvl="1" indent="-285750">
              <a:spcBef>
                <a:spcPts val="400"/>
              </a:spcBef>
              <a:buSzPts val="2000"/>
            </a:pPr>
            <a:r>
              <a:rPr lang="en-US" sz="2000" dirty="0">
                <a:latin typeface="Times New Roman" panose="02020603050405020304" pitchFamily="18" charset="0"/>
                <a:cs typeface="Times New Roman" panose="02020603050405020304" pitchFamily="18" charset="0"/>
              </a:rPr>
              <a:t>Methodology</a:t>
            </a:r>
          </a:p>
          <a:p>
            <a:pPr marL="742950" lvl="1" indent="-285750" algn="l" rtl="0">
              <a:spcBef>
                <a:spcPts val="400"/>
              </a:spcBef>
              <a:spcAft>
                <a:spcPts val="0"/>
              </a:spcAft>
              <a:buClr>
                <a:schemeClr val="dk1"/>
              </a:buClr>
              <a:buSzPts val="2000"/>
              <a:buChar char="–"/>
            </a:pPr>
            <a:r>
              <a:rPr lang="en-US" sz="2000" dirty="0">
                <a:latin typeface="Times New Roman" panose="02020603050405020304" pitchFamily="18" charset="0"/>
                <a:cs typeface="Times New Roman" panose="02020603050405020304" pitchFamily="18" charset="0"/>
              </a:rPr>
              <a:t>Implementation Summary</a:t>
            </a:r>
          </a:p>
          <a:p>
            <a:pPr marL="742950" lvl="1" indent="-285750" algn="l" rtl="0">
              <a:spcBef>
                <a:spcPts val="400"/>
              </a:spcBef>
              <a:spcAft>
                <a:spcPts val="0"/>
              </a:spcAft>
              <a:buClr>
                <a:schemeClr val="dk1"/>
              </a:buClr>
              <a:buSzPts val="2000"/>
              <a:buChar char="–"/>
            </a:pPr>
            <a:r>
              <a:rPr lang="en-US" sz="2000" dirty="0">
                <a:latin typeface="Times New Roman" panose="02020603050405020304" pitchFamily="18" charset="0"/>
                <a:cs typeface="Times New Roman" panose="02020603050405020304" pitchFamily="18" charset="0"/>
              </a:rPr>
              <a:t>Experiments and Results Summary</a:t>
            </a:r>
            <a:endParaRPr lang="en-US" dirty="0">
              <a:latin typeface="Times New Roman" panose="02020603050405020304" pitchFamily="18" charset="0"/>
              <a:cs typeface="Times New Roman" panose="02020603050405020304" pitchFamily="18" charset="0"/>
            </a:endParaRPr>
          </a:p>
          <a:p>
            <a:pPr marL="742950" lvl="1" indent="-285750" algn="l" rtl="0">
              <a:spcBef>
                <a:spcPts val="400"/>
              </a:spcBef>
              <a:spcAft>
                <a:spcPts val="0"/>
              </a:spcAft>
              <a:buClr>
                <a:schemeClr val="dk1"/>
              </a:buClr>
              <a:buSzPts val="2000"/>
              <a:buChar char="–"/>
            </a:pPr>
            <a:r>
              <a:rPr lang="en-US" sz="2000" dirty="0">
                <a:latin typeface="Times New Roman" panose="02020603050405020304" pitchFamily="18" charset="0"/>
                <a:cs typeface="Times New Roman" panose="02020603050405020304" pitchFamily="18" charset="0"/>
              </a:rPr>
              <a:t>Testing Summary</a:t>
            </a:r>
            <a:endParaRPr lang="en-US" dirty="0">
              <a:latin typeface="Times New Roman" panose="02020603050405020304" pitchFamily="18" charset="0"/>
              <a:cs typeface="Times New Roman" panose="02020603050405020304" pitchFamily="18" charset="0"/>
            </a:endParaRPr>
          </a:p>
          <a:p>
            <a:pPr marL="342900" lvl="0" indent="-342900" algn="l" rtl="0">
              <a:spcBef>
                <a:spcPts val="480"/>
              </a:spcBef>
              <a:spcAft>
                <a:spcPts val="0"/>
              </a:spcAft>
              <a:buClr>
                <a:schemeClr val="dk1"/>
              </a:buClr>
              <a:buSzPts val="2400"/>
              <a:buChar char="•"/>
            </a:pPr>
            <a:r>
              <a:rPr lang="en-US" sz="2400" dirty="0">
                <a:latin typeface="Times New Roman" panose="02020603050405020304" pitchFamily="18" charset="0"/>
                <a:cs typeface="Times New Roman" panose="02020603050405020304" pitchFamily="18" charset="0"/>
              </a:rPr>
              <a:t>Conclusion and Outlook</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317E5-0AE6-DC26-F969-E270B95DE156}"/>
              </a:ext>
            </a:extLst>
          </p:cNvPr>
          <p:cNvSpPr>
            <a:spLocks noGrp="1"/>
          </p:cNvSpPr>
          <p:nvPr>
            <p:ph type="title"/>
          </p:nvPr>
        </p:nvSpPr>
        <p:spPr/>
        <p:txBody>
          <a:bodyPr/>
          <a:lstStyle/>
          <a:p>
            <a:r>
              <a:rPr lang="en-US" dirty="0"/>
              <a:t>Testing Summary</a:t>
            </a:r>
          </a:p>
        </p:txBody>
      </p:sp>
    </p:spTree>
    <p:extLst>
      <p:ext uri="{BB962C8B-B14F-4D97-AF65-F5344CB8AC3E}">
        <p14:creationId xmlns:p14="http://schemas.microsoft.com/office/powerpoint/2010/main" val="22181335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3D866-3A40-8A99-BB0C-4F3B8FC2EC39}"/>
              </a:ext>
            </a:extLst>
          </p:cNvPr>
          <p:cNvSpPr>
            <a:spLocks noGrp="1"/>
          </p:cNvSpPr>
          <p:nvPr>
            <p:ph type="title"/>
          </p:nvPr>
        </p:nvSpPr>
        <p:spPr/>
        <p:txBody>
          <a:bodyPr/>
          <a:lstStyle/>
          <a:p>
            <a:r>
              <a:rPr lang="en-US" dirty="0"/>
              <a:t>Testing Summary</a:t>
            </a:r>
          </a:p>
        </p:txBody>
      </p:sp>
      <p:graphicFrame>
        <p:nvGraphicFramePr>
          <p:cNvPr id="4" name="Table 3">
            <a:extLst>
              <a:ext uri="{FF2B5EF4-FFF2-40B4-BE49-F238E27FC236}">
                <a16:creationId xmlns:a16="http://schemas.microsoft.com/office/drawing/2014/main" id="{E259A2D5-18DF-0A43-550B-7A677A2A4705}"/>
              </a:ext>
            </a:extLst>
          </p:cNvPr>
          <p:cNvGraphicFramePr>
            <a:graphicFrameLocks noGrp="1"/>
          </p:cNvGraphicFramePr>
          <p:nvPr>
            <p:extLst>
              <p:ext uri="{D42A27DB-BD31-4B8C-83A1-F6EECF244321}">
                <p14:modId xmlns:p14="http://schemas.microsoft.com/office/powerpoint/2010/main" val="2047059587"/>
              </p:ext>
            </p:extLst>
          </p:nvPr>
        </p:nvGraphicFramePr>
        <p:xfrm>
          <a:off x="457200" y="1417638"/>
          <a:ext cx="8229600" cy="4348986"/>
        </p:xfrm>
        <a:graphic>
          <a:graphicData uri="http://schemas.openxmlformats.org/drawingml/2006/table">
            <a:tbl>
              <a:tblPr firstRow="1" firstCol="1" bandRow="1">
                <a:tableStyleId>{5C22544A-7EE6-4342-B048-85BDC9FD1C3A}</a:tableStyleId>
              </a:tblPr>
              <a:tblGrid>
                <a:gridCol w="2743200">
                  <a:extLst>
                    <a:ext uri="{9D8B030D-6E8A-4147-A177-3AD203B41FA5}">
                      <a16:colId xmlns:a16="http://schemas.microsoft.com/office/drawing/2014/main" val="2357460210"/>
                    </a:ext>
                  </a:extLst>
                </a:gridCol>
                <a:gridCol w="2743200">
                  <a:extLst>
                    <a:ext uri="{9D8B030D-6E8A-4147-A177-3AD203B41FA5}">
                      <a16:colId xmlns:a16="http://schemas.microsoft.com/office/drawing/2014/main" val="1493843156"/>
                    </a:ext>
                  </a:extLst>
                </a:gridCol>
                <a:gridCol w="2743200">
                  <a:extLst>
                    <a:ext uri="{9D8B030D-6E8A-4147-A177-3AD203B41FA5}">
                      <a16:colId xmlns:a16="http://schemas.microsoft.com/office/drawing/2014/main" val="1027215754"/>
                    </a:ext>
                  </a:extLst>
                </a:gridCol>
              </a:tblGrid>
              <a:tr h="724831">
                <a:tc>
                  <a:txBody>
                    <a:bodyPr/>
                    <a:lstStyle/>
                    <a:p>
                      <a:pPr marL="0" marR="0" algn="just">
                        <a:lnSpc>
                          <a:spcPct val="150000"/>
                        </a:lnSpc>
                        <a:buNone/>
                      </a:pPr>
                      <a:r>
                        <a:rPr lang="en-US" sz="1200" cap="all">
                          <a:effectLst/>
                        </a:rPr>
                        <a:t>Metric</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buNone/>
                      </a:pPr>
                      <a:r>
                        <a:rPr lang="en-US" sz="1200" cap="all" dirty="0">
                          <a:effectLst/>
                        </a:rPr>
                        <a:t>Description</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buNone/>
                      </a:pPr>
                      <a:r>
                        <a:rPr lang="en-US" sz="1200" cap="all">
                          <a:effectLst/>
                        </a:rPr>
                        <a:t>Value</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13973491"/>
                  </a:ext>
                </a:extLst>
              </a:tr>
              <a:tr h="724831">
                <a:tc>
                  <a:txBody>
                    <a:bodyPr/>
                    <a:lstStyle/>
                    <a:p>
                      <a:pPr marL="0" marR="0" algn="just">
                        <a:lnSpc>
                          <a:spcPct val="150000"/>
                        </a:lnSpc>
                        <a:buNone/>
                      </a:pPr>
                      <a:r>
                        <a:rPr lang="en-US" sz="1200" cap="all">
                          <a:effectLst/>
                        </a:rPr>
                        <a:t>Total Test Cases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buNone/>
                      </a:pPr>
                      <a:r>
                        <a:rPr lang="en-US" sz="1200" dirty="0">
                          <a:effectLst/>
                        </a:rPr>
                        <a:t>Combined across all modules</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buNone/>
                      </a:pPr>
                      <a:r>
                        <a:rPr lang="en-US" sz="1200">
                          <a:effectLst/>
                        </a:rPr>
                        <a:t>37</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748507497"/>
                  </a:ext>
                </a:extLst>
              </a:tr>
              <a:tr h="724831">
                <a:tc>
                  <a:txBody>
                    <a:bodyPr/>
                    <a:lstStyle/>
                    <a:p>
                      <a:pPr marL="0" marR="0" algn="just">
                        <a:lnSpc>
                          <a:spcPct val="150000"/>
                        </a:lnSpc>
                        <a:buNone/>
                      </a:pPr>
                      <a:r>
                        <a:rPr lang="en-US" sz="1200" cap="all">
                          <a:effectLst/>
                        </a:rPr>
                        <a:t>Passed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buNone/>
                      </a:pPr>
                      <a:r>
                        <a:rPr lang="en-US" sz="1200">
                          <a:effectLst/>
                        </a:rPr>
                        <a:t>All test cases executed successfully</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buNone/>
                      </a:pPr>
                      <a:r>
                        <a:rPr lang="en-US" sz="1200">
                          <a:effectLst/>
                        </a:rPr>
                        <a:t>37</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080162050"/>
                  </a:ext>
                </a:extLst>
              </a:tr>
              <a:tr h="724831">
                <a:tc>
                  <a:txBody>
                    <a:bodyPr/>
                    <a:lstStyle/>
                    <a:p>
                      <a:pPr marL="0" marR="0" algn="just">
                        <a:lnSpc>
                          <a:spcPct val="150000"/>
                        </a:lnSpc>
                        <a:buNone/>
                      </a:pPr>
                      <a:r>
                        <a:rPr lang="en-US" sz="1200" cap="all">
                          <a:effectLst/>
                        </a:rPr>
                        <a:t>Failed</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buNone/>
                      </a:pPr>
                      <a:r>
                        <a:rPr lang="en-US" sz="1200">
                          <a:effectLst/>
                        </a:rPr>
                        <a: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buNone/>
                      </a:pPr>
                      <a:r>
                        <a:rPr lang="en-US" sz="1200">
                          <a:effectLst/>
                        </a:rPr>
                        <a:t>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528922148"/>
                  </a:ext>
                </a:extLst>
              </a:tr>
              <a:tr h="724831">
                <a:tc>
                  <a:txBody>
                    <a:bodyPr/>
                    <a:lstStyle/>
                    <a:p>
                      <a:pPr marL="0" marR="0" algn="just">
                        <a:lnSpc>
                          <a:spcPct val="150000"/>
                        </a:lnSpc>
                        <a:buNone/>
                      </a:pPr>
                      <a:r>
                        <a:rPr lang="en-US" sz="1200" cap="all">
                          <a:effectLst/>
                        </a:rPr>
                        <a:t>Test Case Effectiveness</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buNone/>
                      </a:pPr>
                      <a:r>
                        <a:rPr lang="en-US" sz="1200">
                          <a:effectLst/>
                        </a:rPr>
                        <a:t>(37/37) *100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buNone/>
                      </a:pPr>
                      <a:r>
                        <a:rPr lang="en-US" sz="1200">
                          <a:effectLst/>
                        </a:rPr>
                        <a:t>100%</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361774749"/>
                  </a:ext>
                </a:extLst>
              </a:tr>
              <a:tr h="724831">
                <a:tc>
                  <a:txBody>
                    <a:bodyPr/>
                    <a:lstStyle/>
                    <a:p>
                      <a:pPr marL="0" marR="0" algn="just">
                        <a:lnSpc>
                          <a:spcPct val="150000"/>
                        </a:lnSpc>
                        <a:buNone/>
                      </a:pPr>
                      <a:r>
                        <a:rPr lang="en-US" sz="1200" cap="all">
                          <a:effectLst/>
                        </a:rPr>
                        <a:t>Defect Density</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buNone/>
                      </a:pPr>
                      <a:r>
                        <a:rPr lang="en-US" sz="1200">
                          <a:effectLst/>
                        </a:rPr>
                        <a:t>(0/37) *100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just">
                        <a:lnSpc>
                          <a:spcPct val="150000"/>
                        </a:lnSpc>
                        <a:buNone/>
                      </a:pPr>
                      <a:r>
                        <a:rPr lang="en-US" sz="1200" dirty="0">
                          <a:effectLst/>
                        </a:rPr>
                        <a:t>0%</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615034185"/>
                  </a:ext>
                </a:extLst>
              </a:tr>
            </a:tbl>
          </a:graphicData>
        </a:graphic>
      </p:graphicFrame>
    </p:spTree>
    <p:extLst>
      <p:ext uri="{BB962C8B-B14F-4D97-AF65-F5344CB8AC3E}">
        <p14:creationId xmlns:p14="http://schemas.microsoft.com/office/powerpoint/2010/main" val="1148138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ENDEAVOUR</a:t>
            </a:r>
            <a:endParaRPr/>
          </a:p>
        </p:txBody>
      </p:sp>
      <p:sp>
        <p:nvSpPr>
          <p:cNvPr id="170" name="Google Shape;170;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5"/>
          <p:cNvSpPr txBox="1">
            <a:spLocks noGrp="1"/>
          </p:cNvSpPr>
          <p:nvPr>
            <p:ph type="title"/>
          </p:nvPr>
        </p:nvSpPr>
        <p:spPr>
          <a:xfrm>
            <a:off x="457200" y="-144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Endeavour </a:t>
            </a:r>
            <a:endParaRPr dirty="0"/>
          </a:p>
        </p:txBody>
      </p:sp>
      <p:sp>
        <p:nvSpPr>
          <p:cNvPr id="176" name="Google Shape;176;p15"/>
          <p:cNvSpPr txBox="1">
            <a:spLocks noGrp="1"/>
          </p:cNvSpPr>
          <p:nvPr>
            <p:ph type="body" idx="1"/>
          </p:nvPr>
        </p:nvSpPr>
        <p:spPr>
          <a:xfrm>
            <a:off x="534202" y="1039528"/>
            <a:ext cx="8229600" cy="5034013"/>
          </a:xfrm>
          <a:prstGeom prst="rect">
            <a:avLst/>
          </a:prstGeom>
          <a:noFill/>
          <a:ln>
            <a:noFill/>
          </a:ln>
        </p:spPr>
        <p:txBody>
          <a:bodyPr spcFirstLastPara="1" wrap="square" lIns="91425" tIns="45700" rIns="91425" bIns="45700" numCol="1" anchor="t" anchorCtr="0">
            <a:noAutofit/>
          </a:bodyPr>
          <a:lstStyle/>
          <a:p>
            <a:pPr marL="0" lvl="0" indent="0" algn="l" rtl="0">
              <a:lnSpc>
                <a:spcPct val="100000"/>
              </a:lnSpc>
              <a:spcBef>
                <a:spcPts val="0"/>
              </a:spcBef>
              <a:spcAft>
                <a:spcPts val="0"/>
              </a:spcAft>
              <a:buClr>
                <a:schemeClr val="dk1"/>
              </a:buClr>
              <a:buSzPts val="3200"/>
              <a:buNone/>
            </a:pPr>
            <a:r>
              <a:rPr lang="en-US" sz="2800" b="1" dirty="0">
                <a:latin typeface="Times New Roman" panose="02020603050405020304" pitchFamily="18" charset="0"/>
                <a:cs typeface="Times New Roman" panose="02020603050405020304" pitchFamily="18" charset="0"/>
              </a:rPr>
              <a:t>Describe roles of your team members</a:t>
            </a:r>
            <a:endParaRPr sz="2800" b="1" dirty="0">
              <a:latin typeface="Times New Roman" panose="02020603050405020304" pitchFamily="18" charset="0"/>
              <a:cs typeface="Times New Roman" panose="02020603050405020304" pitchFamily="18" charset="0"/>
            </a:endParaRPr>
          </a:p>
          <a:p>
            <a:pPr marL="0" lvl="0" indent="0" algn="just" rtl="0">
              <a:lnSpc>
                <a:spcPct val="100000"/>
              </a:lnSpc>
              <a:spcBef>
                <a:spcPts val="640"/>
              </a:spcBef>
              <a:spcAft>
                <a:spcPts val="0"/>
              </a:spcAft>
              <a:buClr>
                <a:schemeClr val="dk1"/>
              </a:buClr>
              <a:buSzPts val="3200"/>
              <a:buNone/>
            </a:pPr>
            <a:endParaRPr lang="en-US" sz="2400" b="1" dirty="0">
              <a:latin typeface="Times New Roman" panose="02020603050405020304" pitchFamily="18" charset="0"/>
              <a:cs typeface="Times New Roman" panose="02020603050405020304" pitchFamily="18" charset="0"/>
            </a:endParaRPr>
          </a:p>
          <a:p>
            <a:pPr marL="0" lvl="0" indent="0" algn="just" rtl="0">
              <a:lnSpc>
                <a:spcPct val="100000"/>
              </a:lnSpc>
              <a:spcBef>
                <a:spcPts val="640"/>
              </a:spcBef>
              <a:spcAft>
                <a:spcPts val="0"/>
              </a:spcAft>
              <a:buClr>
                <a:schemeClr val="dk1"/>
              </a:buClr>
              <a:buSzPts val="3200"/>
              <a:buNone/>
            </a:pPr>
            <a:r>
              <a:rPr lang="en-US" sz="2400" b="1" dirty="0">
                <a:latin typeface="Times New Roman" panose="02020603050405020304" pitchFamily="18" charset="0"/>
                <a:cs typeface="Times New Roman" panose="02020603050405020304" pitchFamily="18" charset="0"/>
              </a:rPr>
              <a:t>Zain Muneer</a:t>
            </a:r>
          </a:p>
          <a:p>
            <a:pPr marL="342900" algn="just">
              <a:spcBef>
                <a:spcPts val="640"/>
              </a:spcBef>
              <a:buSzPts val="3200"/>
            </a:pPr>
            <a:r>
              <a:rPr lang="en-US" sz="2000" dirty="0">
                <a:latin typeface="Times New Roman" panose="02020603050405020304" pitchFamily="18" charset="0"/>
                <a:cs typeface="Times New Roman" panose="02020603050405020304" pitchFamily="18" charset="0"/>
              </a:rPr>
              <a:t>Front end and back end </a:t>
            </a:r>
          </a:p>
          <a:p>
            <a:pPr marL="342900" algn="just">
              <a:spcBef>
                <a:spcPts val="640"/>
              </a:spcBef>
              <a:buSzPts val="3200"/>
            </a:pPr>
            <a:r>
              <a:rPr lang="en-US" sz="2000" dirty="0">
                <a:latin typeface="Times New Roman" panose="02020603050405020304" pitchFamily="18" charset="0"/>
                <a:cs typeface="Times New Roman" panose="02020603050405020304" pitchFamily="18" charset="0"/>
              </a:rPr>
              <a:t>Documentation</a:t>
            </a:r>
          </a:p>
          <a:p>
            <a:pPr marL="0" indent="0" algn="just">
              <a:spcBef>
                <a:spcPts val="640"/>
              </a:spcBef>
              <a:buSzPts val="3200"/>
              <a:buNone/>
            </a:pPr>
            <a:endParaRPr lang="en-US" sz="2000" dirty="0">
              <a:latin typeface="Times New Roman" panose="02020603050405020304" pitchFamily="18" charset="0"/>
              <a:cs typeface="Times New Roman" panose="02020603050405020304" pitchFamily="18" charset="0"/>
            </a:endParaRPr>
          </a:p>
          <a:p>
            <a:pPr marL="0" lvl="0" indent="0" algn="just" rtl="0">
              <a:lnSpc>
                <a:spcPct val="100000"/>
              </a:lnSpc>
              <a:spcBef>
                <a:spcPts val="640"/>
              </a:spcBef>
              <a:spcAft>
                <a:spcPts val="0"/>
              </a:spcAft>
              <a:buClr>
                <a:schemeClr val="dk1"/>
              </a:buClr>
              <a:buSzPts val="3200"/>
              <a:buNone/>
            </a:pPr>
            <a:r>
              <a:rPr lang="en-US" sz="2400" b="1" dirty="0">
                <a:latin typeface="Times New Roman" panose="02020603050405020304" pitchFamily="18" charset="0"/>
                <a:cs typeface="Times New Roman" panose="02020603050405020304" pitchFamily="18" charset="0"/>
              </a:rPr>
              <a:t>Hamza Ahmed</a:t>
            </a:r>
          </a:p>
          <a:p>
            <a:pPr marL="342900" algn="just">
              <a:spcBef>
                <a:spcPts val="640"/>
              </a:spcBef>
              <a:buSzPts val="3200"/>
            </a:pPr>
            <a:r>
              <a:rPr lang="en-US" sz="2000" dirty="0">
                <a:latin typeface="Times New Roman" panose="02020603050405020304" pitchFamily="18" charset="0"/>
                <a:cs typeface="Times New Roman" panose="02020603050405020304" pitchFamily="18" charset="0"/>
              </a:rPr>
              <a:t>Collection of Dataset </a:t>
            </a:r>
          </a:p>
          <a:p>
            <a:pPr marL="342900" algn="just">
              <a:spcBef>
                <a:spcPts val="640"/>
              </a:spcBef>
              <a:buSzPts val="3200"/>
            </a:pPr>
            <a:r>
              <a:rPr lang="en-US" sz="2000" dirty="0">
                <a:latin typeface="Times New Roman" panose="02020603050405020304" pitchFamily="18" charset="0"/>
                <a:cs typeface="Times New Roman" panose="02020603050405020304" pitchFamily="18" charset="0"/>
              </a:rPr>
              <a:t>Preprocessing of dataset </a:t>
            </a:r>
          </a:p>
          <a:p>
            <a:pPr marL="342900" algn="just">
              <a:spcBef>
                <a:spcPts val="640"/>
              </a:spcBef>
              <a:buSzPts val="3200"/>
            </a:pPr>
            <a:r>
              <a:rPr lang="en-US" sz="2000" dirty="0">
                <a:latin typeface="Times New Roman" panose="02020603050405020304" pitchFamily="18" charset="0"/>
                <a:cs typeface="Times New Roman" panose="02020603050405020304" pitchFamily="18" charset="0"/>
              </a:rPr>
              <a:t>Model Training</a:t>
            </a:r>
          </a:p>
          <a:p>
            <a:pPr marL="342900" algn="just">
              <a:spcBef>
                <a:spcPts val="640"/>
              </a:spcBef>
              <a:buSzPts val="3200"/>
            </a:pPr>
            <a:r>
              <a:rPr lang="en-US" sz="2000" dirty="0">
                <a:latin typeface="Times New Roman" panose="02020603050405020304" pitchFamily="18" charset="0"/>
                <a:cs typeface="Times New Roman" panose="02020603050405020304" pitchFamily="18" charset="0"/>
              </a:rPr>
              <a:t>Documentation</a:t>
            </a:r>
          </a:p>
          <a:p>
            <a:pPr marL="0" lvl="0" indent="0" algn="l" rtl="0">
              <a:lnSpc>
                <a:spcPct val="100000"/>
              </a:lnSpc>
              <a:spcBef>
                <a:spcPts val="640"/>
              </a:spcBef>
              <a:spcAft>
                <a:spcPts val="0"/>
              </a:spcAft>
              <a:buClr>
                <a:schemeClr val="dk1"/>
              </a:buClr>
              <a:buSzPts val="3200"/>
              <a:buNone/>
            </a:pPr>
            <a:endParaRPr lang="en-US" sz="20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5062889" y="1530375"/>
            <a:ext cx="3012707" cy="2277547"/>
          </a:xfrm>
          <a:prstGeom prst="rect">
            <a:avLst/>
          </a:prstGeom>
          <a:noFill/>
        </p:spPr>
        <p:txBody>
          <a:bodyPr wrap="square" rtlCol="0">
            <a:spAutoFit/>
          </a:bodyPr>
          <a:lstStyle/>
          <a:p>
            <a:pPr lvl="0">
              <a:spcBef>
                <a:spcPts val="640"/>
              </a:spcBef>
              <a:buClr>
                <a:schemeClr val="dk1"/>
              </a:buClr>
              <a:buSzPts val="3200"/>
            </a:pPr>
            <a:endParaRPr lang="en-US" sz="2400" b="1" dirty="0">
              <a:latin typeface="Calibri" panose="020F0502020204030204" pitchFamily="34" charset="0"/>
              <a:ea typeface="Calibri" panose="020F0502020204030204" pitchFamily="34" charset="0"/>
              <a:cs typeface="Calibri" panose="020F0502020204030204" pitchFamily="34" charset="0"/>
            </a:endParaRPr>
          </a:p>
          <a:p>
            <a:pPr lvl="0">
              <a:spcBef>
                <a:spcPts val="640"/>
              </a:spcBef>
              <a:buClr>
                <a:schemeClr val="dk1"/>
              </a:buClr>
              <a:buSzPts val="3200"/>
            </a:pPr>
            <a:r>
              <a:rPr lang="en-US" sz="2400" b="1" dirty="0">
                <a:latin typeface="Calibri" panose="020F0502020204030204" pitchFamily="34" charset="0"/>
                <a:ea typeface="Calibri" panose="020F0502020204030204" pitchFamily="34" charset="0"/>
                <a:cs typeface="Calibri" panose="020F0502020204030204" pitchFamily="34" charset="0"/>
              </a:rPr>
              <a:t>Abdullah Shahid </a:t>
            </a:r>
          </a:p>
          <a:p>
            <a:pPr marL="285750" lvl="0" indent="-285750">
              <a:spcBef>
                <a:spcPts val="640"/>
              </a:spcBef>
              <a:buClr>
                <a:schemeClr val="dk1"/>
              </a:buClr>
              <a:buSzPts val="32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Collection of Dataset </a:t>
            </a:r>
          </a:p>
          <a:p>
            <a:pPr marL="285750" lvl="0" indent="-285750">
              <a:spcBef>
                <a:spcPts val="640"/>
              </a:spcBef>
              <a:buClr>
                <a:schemeClr val="dk1"/>
              </a:buClr>
              <a:buSzPts val="32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Documentation </a:t>
            </a:r>
          </a:p>
          <a:p>
            <a:pPr marL="285750" lvl="0" indent="-285750">
              <a:spcBef>
                <a:spcPts val="640"/>
              </a:spcBef>
              <a:buClr>
                <a:schemeClr val="dk1"/>
              </a:buClr>
              <a:buSzPts val="320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Front end and Backend</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Endeavour</a:t>
            </a:r>
          </a:p>
        </p:txBody>
      </p:sp>
      <p:sp>
        <p:nvSpPr>
          <p:cNvPr id="3" name="Text Placeholder 2"/>
          <p:cNvSpPr>
            <a:spLocks noGrp="1"/>
          </p:cNvSpPr>
          <p:nvPr>
            <p:ph type="body" idx="1"/>
          </p:nvPr>
        </p:nvSpPr>
        <p:spPr>
          <a:xfrm>
            <a:off x="457200" y="868680"/>
            <a:ext cx="8229600" cy="5430520"/>
          </a:xfrm>
        </p:spPr>
        <p:txBody>
          <a:bodyPr/>
          <a:lstStyle/>
          <a:p>
            <a:pPr marL="0" lvl="0" indent="0" algn="just">
              <a:spcBef>
                <a:spcPts val="640"/>
              </a:spcBef>
              <a:buSzPts val="3200"/>
              <a:buNone/>
            </a:pPr>
            <a:r>
              <a:rPr lang="en-US" sz="2000" b="1" dirty="0">
                <a:latin typeface="Times New Roman" panose="02020603050405020304" pitchFamily="18" charset="0"/>
                <a:cs typeface="Times New Roman" panose="02020603050405020304" pitchFamily="18" charset="0"/>
                <a:sym typeface="+mn-ea"/>
              </a:rPr>
              <a:t>Describe your software development process</a:t>
            </a:r>
            <a:endParaRPr lang="en-US" sz="2000" dirty="0">
              <a:latin typeface="Times New Roman" panose="02020603050405020304" pitchFamily="18" charset="0"/>
              <a:cs typeface="Times New Roman" panose="02020603050405020304" pitchFamily="18" charset="0"/>
              <a:sym typeface="+mn-ea"/>
            </a:endParaRPr>
          </a:p>
          <a:p>
            <a:pPr marL="0" lvl="0" indent="0" algn="just">
              <a:spcBef>
                <a:spcPts val="640"/>
              </a:spcBef>
              <a:buSzPts val="3200"/>
              <a:buNone/>
            </a:pPr>
            <a:r>
              <a:rPr lang="en-US" sz="2000" b="1" dirty="0">
                <a:latin typeface="Times New Roman" panose="02020603050405020304" pitchFamily="18" charset="0"/>
                <a:cs typeface="Times New Roman" panose="02020603050405020304" pitchFamily="18" charset="0"/>
                <a:sym typeface="+mn-ea"/>
              </a:rPr>
              <a:t>1. Requirement Analysis</a:t>
            </a:r>
          </a:p>
          <a:p>
            <a:pPr marL="342900" algn="just">
              <a:spcBef>
                <a:spcPts val="640"/>
              </a:spcBef>
              <a:buSzPts val="3200"/>
            </a:pPr>
            <a:r>
              <a:rPr lang="en-US" sz="2000" dirty="0">
                <a:latin typeface="Times New Roman" panose="02020603050405020304" pitchFamily="18" charset="0"/>
                <a:cs typeface="Times New Roman" panose="02020603050405020304" pitchFamily="18" charset="0"/>
                <a:sym typeface="+mn-ea"/>
              </a:rPr>
              <a:t>Objective: Identify the key functionalities and features needed by users (donors, volunteers, and admins).</a:t>
            </a:r>
          </a:p>
          <a:p>
            <a:pPr marL="0" lvl="0" indent="0" algn="just">
              <a:spcBef>
                <a:spcPts val="640"/>
              </a:spcBef>
              <a:buSzPts val="3200"/>
              <a:buNone/>
            </a:pPr>
            <a:r>
              <a:rPr lang="en-US" sz="2000" b="1" dirty="0">
                <a:latin typeface="Times New Roman" panose="02020603050405020304" pitchFamily="18" charset="0"/>
                <a:cs typeface="Times New Roman" panose="02020603050405020304" pitchFamily="18" charset="0"/>
                <a:sym typeface="+mn-ea"/>
              </a:rPr>
              <a:t>Activities:</a:t>
            </a:r>
          </a:p>
          <a:p>
            <a:pPr marL="342900" algn="just">
              <a:spcBef>
                <a:spcPts val="640"/>
              </a:spcBef>
              <a:buSzPts val="3200"/>
            </a:pPr>
            <a:r>
              <a:rPr lang="en-US" sz="2000" dirty="0">
                <a:latin typeface="Times New Roman" panose="02020603050405020304" pitchFamily="18" charset="0"/>
                <a:cs typeface="Times New Roman" panose="02020603050405020304" pitchFamily="18" charset="0"/>
                <a:sym typeface="+mn-ea"/>
              </a:rPr>
              <a:t>Conducted surveys and interviews with stakeholders.</a:t>
            </a:r>
          </a:p>
          <a:p>
            <a:pPr marL="342900" algn="just">
              <a:spcBef>
                <a:spcPts val="640"/>
              </a:spcBef>
              <a:buSzPts val="3200"/>
            </a:pPr>
            <a:r>
              <a:rPr lang="en-US" sz="2000" dirty="0">
                <a:latin typeface="Times New Roman" panose="02020603050405020304" pitchFamily="18" charset="0"/>
                <a:cs typeface="Times New Roman" panose="02020603050405020304" pitchFamily="18" charset="0"/>
                <a:sym typeface="+mn-ea"/>
              </a:rPr>
              <a:t>Gathered requirements like intelligent matching, secure donation handling, and volunteer integration.</a:t>
            </a:r>
          </a:p>
          <a:p>
            <a:pPr marL="0" indent="0" algn="just">
              <a:spcBef>
                <a:spcPts val="640"/>
              </a:spcBef>
              <a:buSzPts val="3200"/>
              <a:buNone/>
            </a:pPr>
            <a:r>
              <a:rPr lang="en-US" sz="2000" b="1" dirty="0">
                <a:latin typeface="Times New Roman" panose="02020603050405020304" pitchFamily="18" charset="0"/>
                <a:cs typeface="Times New Roman" panose="02020603050405020304" pitchFamily="18" charset="0"/>
                <a:sym typeface="+mn-ea"/>
              </a:rPr>
              <a:t>2. Planning</a:t>
            </a:r>
          </a:p>
          <a:p>
            <a:pPr marL="0" indent="0" algn="just">
              <a:spcBef>
                <a:spcPts val="640"/>
              </a:spcBef>
              <a:buSzPts val="3200"/>
              <a:buNone/>
            </a:pPr>
            <a:r>
              <a:rPr lang="en-US" sz="2000" b="1" dirty="0">
                <a:latin typeface="Times New Roman" panose="02020603050405020304" pitchFamily="18" charset="0"/>
                <a:cs typeface="Times New Roman" panose="02020603050405020304" pitchFamily="18" charset="0"/>
                <a:sym typeface="+mn-ea"/>
              </a:rPr>
              <a:t>Objective: </a:t>
            </a:r>
            <a:r>
              <a:rPr lang="en-US" sz="2000" dirty="0">
                <a:latin typeface="Times New Roman" panose="02020603050405020304" pitchFamily="18" charset="0"/>
                <a:cs typeface="Times New Roman" panose="02020603050405020304" pitchFamily="18" charset="0"/>
                <a:sym typeface="+mn-ea"/>
              </a:rPr>
              <a:t>Develop a structure for project</a:t>
            </a:r>
          </a:p>
          <a:p>
            <a:pPr marL="0" indent="0" algn="just">
              <a:spcBef>
                <a:spcPts val="640"/>
              </a:spcBef>
              <a:buSzPts val="3200"/>
              <a:buNone/>
            </a:pPr>
            <a:r>
              <a:rPr lang="en-US" sz="2000" b="1" dirty="0">
                <a:latin typeface="Times New Roman" panose="02020603050405020304" pitchFamily="18" charset="0"/>
                <a:cs typeface="Times New Roman" panose="02020603050405020304" pitchFamily="18" charset="0"/>
                <a:sym typeface="+mn-ea"/>
              </a:rPr>
              <a:t>Activities:</a:t>
            </a:r>
          </a:p>
          <a:p>
            <a:pPr marL="0" indent="0" algn="just">
              <a:spcBef>
                <a:spcPts val="640"/>
              </a:spcBef>
              <a:buSzPts val="3200"/>
              <a:buNone/>
            </a:pPr>
            <a:r>
              <a:rPr lang="en-US" sz="2000" dirty="0">
                <a:latin typeface="Times New Roman" panose="02020603050405020304" pitchFamily="18" charset="0"/>
                <a:cs typeface="Times New Roman" panose="02020603050405020304" pitchFamily="18" charset="0"/>
                <a:sym typeface="+mn-ea"/>
              </a:rPr>
              <a:t>Assigned roles and responsibilities for tasks (frontend, backend, database development, Model Training, and documentation).</a:t>
            </a:r>
          </a:p>
        </p:txBody>
      </p:sp>
    </p:spTree>
    <p:extLst>
      <p:ext uri="{BB962C8B-B14F-4D97-AF65-F5344CB8AC3E}">
        <p14:creationId xmlns:p14="http://schemas.microsoft.com/office/powerpoint/2010/main" val="383247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29600" cy="1143000"/>
          </a:xfrm>
        </p:spPr>
        <p:txBody>
          <a:bodyPr/>
          <a:lstStyle/>
          <a:p>
            <a:r>
              <a:rPr lang="en-US" dirty="0"/>
              <a:t>Endeavour</a:t>
            </a:r>
          </a:p>
        </p:txBody>
      </p:sp>
      <p:sp>
        <p:nvSpPr>
          <p:cNvPr id="3" name="Text Placeholder 2"/>
          <p:cNvSpPr>
            <a:spLocks noGrp="1"/>
          </p:cNvSpPr>
          <p:nvPr>
            <p:ph type="body" idx="1"/>
          </p:nvPr>
        </p:nvSpPr>
        <p:spPr>
          <a:xfrm>
            <a:off x="457200" y="1295718"/>
            <a:ext cx="8229600" cy="4525963"/>
          </a:xfrm>
        </p:spPr>
        <p:txBody>
          <a:bodyPr/>
          <a:lstStyle/>
          <a:p>
            <a:pPr marL="114300" indent="0" algn="just">
              <a:lnSpc>
                <a:spcPct val="150000"/>
              </a:lnSpc>
              <a:buNone/>
            </a:pPr>
            <a:r>
              <a:rPr lang="en-US" sz="2000" b="1" dirty="0">
                <a:latin typeface="Times New Roman" panose="02020603050405020304" pitchFamily="18" charset="0"/>
                <a:cs typeface="Times New Roman" panose="02020603050405020304" pitchFamily="18" charset="0"/>
              </a:rPr>
              <a:t>3. System Design</a:t>
            </a:r>
          </a:p>
          <a:p>
            <a:pPr marL="114300" indent="0" algn="just">
              <a:lnSpc>
                <a:spcPct val="150000"/>
              </a:lnSpc>
              <a:buNone/>
            </a:pPr>
            <a:r>
              <a:rPr lang="en-US" sz="2000" dirty="0">
                <a:latin typeface="Times New Roman" panose="02020603050405020304" pitchFamily="18" charset="0"/>
                <a:cs typeface="Times New Roman" panose="02020603050405020304" pitchFamily="18" charset="0"/>
              </a:rPr>
              <a:t>Objective: Define the architecture and design of the platform.</a:t>
            </a:r>
          </a:p>
          <a:p>
            <a:pPr marL="114300" indent="0" algn="just">
              <a:lnSpc>
                <a:spcPct val="150000"/>
              </a:lnSpc>
              <a:buNone/>
            </a:pPr>
            <a:r>
              <a:rPr lang="en-US" sz="2000" dirty="0">
                <a:latin typeface="Times New Roman" panose="02020603050405020304" pitchFamily="18" charset="0"/>
                <a:cs typeface="Times New Roman" panose="02020603050405020304" pitchFamily="18" charset="0"/>
              </a:rPr>
              <a:t>Activities:</a:t>
            </a:r>
          </a:p>
          <a:p>
            <a:pPr algn="just">
              <a:lnSpc>
                <a:spcPct val="150000"/>
              </a:lnSpc>
            </a:pPr>
            <a:r>
              <a:rPr lang="en-US" sz="2000" b="1" dirty="0">
                <a:latin typeface="Times New Roman" panose="02020603050405020304" pitchFamily="18" charset="0"/>
                <a:cs typeface="Times New Roman" panose="02020603050405020304" pitchFamily="18" charset="0"/>
              </a:rPr>
              <a:t>Frontend Design: </a:t>
            </a:r>
            <a:r>
              <a:rPr lang="en-US" sz="2000" dirty="0">
                <a:latin typeface="Times New Roman" panose="02020603050405020304" pitchFamily="18" charset="0"/>
                <a:cs typeface="Times New Roman" panose="02020603050405020304" pitchFamily="18" charset="0"/>
              </a:rPr>
              <a:t>Using React.js and Bootstrap to create a responsive and user-friendly interface.</a:t>
            </a:r>
          </a:p>
          <a:p>
            <a:pPr algn="just">
              <a:lnSpc>
                <a:spcPct val="150000"/>
              </a:lnSpc>
            </a:pPr>
            <a:r>
              <a:rPr lang="en-US" sz="2000" b="1" dirty="0">
                <a:latin typeface="Times New Roman" panose="02020603050405020304" pitchFamily="18" charset="0"/>
                <a:cs typeface="Times New Roman" panose="02020603050405020304" pitchFamily="18" charset="0"/>
              </a:rPr>
              <a:t>Backend Design: </a:t>
            </a:r>
            <a:r>
              <a:rPr lang="en-US" sz="2000" dirty="0">
                <a:latin typeface="Times New Roman" panose="02020603050405020304" pitchFamily="18" charset="0"/>
                <a:cs typeface="Times New Roman" panose="02020603050405020304" pitchFamily="18" charset="0"/>
              </a:rPr>
              <a:t>Plan APIs using Node.js Express for communication between the frontend and the database.</a:t>
            </a:r>
          </a:p>
          <a:p>
            <a:pPr algn="just">
              <a:lnSpc>
                <a:spcPct val="150000"/>
              </a:lnSpc>
            </a:pPr>
            <a:r>
              <a:rPr lang="en-US" sz="2000" b="1" dirty="0">
                <a:latin typeface="Times New Roman" panose="02020603050405020304" pitchFamily="18" charset="0"/>
                <a:cs typeface="Times New Roman" panose="02020603050405020304" pitchFamily="18" charset="0"/>
              </a:rPr>
              <a:t>Database Design: </a:t>
            </a:r>
            <a:r>
              <a:rPr lang="en-US" sz="2000" dirty="0">
                <a:latin typeface="Times New Roman" panose="02020603050405020304" pitchFamily="18" charset="0"/>
                <a:cs typeface="Times New Roman" panose="02020603050405020304" pitchFamily="18" charset="0"/>
              </a:rPr>
              <a:t>Model the data schema in MySQL for efficient storage and retrieval of users, donations, and tasks.</a:t>
            </a:r>
          </a:p>
        </p:txBody>
      </p:sp>
    </p:spTree>
    <p:extLst>
      <p:ext uri="{BB962C8B-B14F-4D97-AF65-F5344CB8AC3E}">
        <p14:creationId xmlns:p14="http://schemas.microsoft.com/office/powerpoint/2010/main" val="41707698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Endeavour</a:t>
            </a:r>
          </a:p>
        </p:txBody>
      </p:sp>
      <p:sp>
        <p:nvSpPr>
          <p:cNvPr id="3" name="Text Placeholder 2"/>
          <p:cNvSpPr>
            <a:spLocks noGrp="1"/>
          </p:cNvSpPr>
          <p:nvPr>
            <p:ph type="body" idx="1"/>
          </p:nvPr>
        </p:nvSpPr>
        <p:spPr>
          <a:xfrm>
            <a:off x="457200" y="1143000"/>
            <a:ext cx="7955280" cy="4841240"/>
          </a:xfrm>
        </p:spPr>
        <p:txBody>
          <a:bodyPr/>
          <a:lstStyle/>
          <a:p>
            <a:pPr marL="114300" indent="0" algn="just">
              <a:buNone/>
            </a:pPr>
            <a:r>
              <a:rPr lang="en-US" sz="2000" b="1" dirty="0">
                <a:latin typeface="Times New Roman" panose="02020603050405020304" pitchFamily="18" charset="0"/>
                <a:cs typeface="Times New Roman" panose="02020603050405020304" pitchFamily="18" charset="0"/>
                <a:sym typeface="+mn-ea"/>
              </a:rPr>
              <a:t>Describe your way of working as a team</a:t>
            </a:r>
          </a:p>
          <a:p>
            <a:pPr algn="just"/>
            <a:r>
              <a:rPr lang="en-US" sz="2000" b="1" dirty="0">
                <a:latin typeface="Times New Roman" panose="02020603050405020304" pitchFamily="18" charset="0"/>
                <a:cs typeface="Times New Roman" panose="02020603050405020304" pitchFamily="18" charset="0"/>
              </a:rPr>
              <a:t>Clear Role Assignments: </a:t>
            </a:r>
            <a:r>
              <a:rPr lang="en-US" sz="2000" dirty="0">
                <a:latin typeface="Times New Roman" panose="02020603050405020304" pitchFamily="18" charset="0"/>
                <a:cs typeface="Times New Roman" panose="02020603050405020304" pitchFamily="18" charset="0"/>
              </a:rPr>
              <a:t>Tasks are distributed based on expertise, e.g., frontend, backend, database, Model Training and Documentation, ensuring ownership and accountability.</a:t>
            </a:r>
          </a:p>
          <a:p>
            <a:pPr algn="just"/>
            <a:r>
              <a:rPr lang="en-US" sz="2000" b="1" dirty="0">
                <a:latin typeface="Times New Roman" panose="02020603050405020304" pitchFamily="18" charset="0"/>
                <a:cs typeface="Times New Roman" panose="02020603050405020304" pitchFamily="18" charset="0"/>
              </a:rPr>
              <a:t>Structured Workflow: </a:t>
            </a:r>
            <a:r>
              <a:rPr lang="en-US" sz="2000" dirty="0">
                <a:latin typeface="Times New Roman" panose="02020603050405020304" pitchFamily="18" charset="0"/>
                <a:cs typeface="Times New Roman" panose="02020603050405020304" pitchFamily="18" charset="0"/>
              </a:rPr>
              <a:t>Modular approach with well-defined relationships between components for smooth integration and reusable code for future scalability.</a:t>
            </a:r>
          </a:p>
          <a:p>
            <a:pPr algn="just"/>
            <a:r>
              <a:rPr lang="en-US" sz="2000" b="1" dirty="0">
                <a:latin typeface="Times New Roman" panose="02020603050405020304" pitchFamily="18" charset="0"/>
                <a:cs typeface="Times New Roman" panose="02020603050405020304" pitchFamily="18" charset="0"/>
              </a:rPr>
              <a:t>Transparent Communication</a:t>
            </a:r>
            <a:r>
              <a:rPr lang="en-US" sz="2000" dirty="0">
                <a:latin typeface="Times New Roman" panose="02020603050405020304" pitchFamily="18" charset="0"/>
                <a:cs typeface="Times New Roman" panose="02020603050405020304" pitchFamily="18" charset="0"/>
              </a:rPr>
              <a:t>: Daily stand-ups and progress tracking using tools like Trello keep the team aligned and ensure milestones are met.</a:t>
            </a:r>
          </a:p>
          <a:p>
            <a:pPr algn="just"/>
            <a:r>
              <a:rPr lang="en-US" sz="2000" b="1" dirty="0">
                <a:latin typeface="Times New Roman" panose="02020603050405020304" pitchFamily="18" charset="0"/>
                <a:cs typeface="Times New Roman" panose="02020603050405020304" pitchFamily="18" charset="0"/>
              </a:rPr>
              <a:t>Efficiency Focus: </a:t>
            </a:r>
            <a:r>
              <a:rPr lang="en-US" sz="2000" dirty="0">
                <a:latin typeface="Times New Roman" panose="02020603050405020304" pitchFamily="18" charset="0"/>
                <a:cs typeface="Times New Roman" panose="02020603050405020304" pitchFamily="18" charset="0"/>
              </a:rPr>
              <a:t>Backend logic and algorithms are optimized for real-time results, ensuring fast notifications and smooth performance.</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68965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Work Breakdown Structure</a:t>
            </a:r>
            <a:br>
              <a:rPr lang="en-US"/>
            </a:br>
            <a:r>
              <a:rPr lang="en-US" sz="1400"/>
              <a:t>(List of all Deliverables / Strikethrough Completed Deliverables)</a:t>
            </a:r>
            <a:endParaRPr/>
          </a:p>
        </p:txBody>
      </p:sp>
      <p:sp>
        <p:nvSpPr>
          <p:cNvPr id="188" name="Google Shape;188;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400" b="1" dirty="0">
                <a:latin typeface="Times New Roman" panose="02020603050405020304" pitchFamily="18" charset="0"/>
                <a:cs typeface="Times New Roman" panose="02020603050405020304" pitchFamily="18" charset="0"/>
              </a:rPr>
              <a:t>Project Planning</a:t>
            </a:r>
            <a:endParaRPr b="1" dirty="0">
              <a:latin typeface="Times New Roman" panose="02020603050405020304" pitchFamily="18" charset="0"/>
              <a:cs typeface="Times New Roman" panose="02020603050405020304" pitchFamily="18" charset="0"/>
            </a:endParaRPr>
          </a:p>
          <a:p>
            <a:pPr marL="457200" lvl="1" indent="0">
              <a:spcBef>
                <a:spcPts val="0"/>
              </a:spcBef>
              <a:buNone/>
            </a:pPr>
            <a:r>
              <a:rPr lang="en-US" sz="2000" strike="sngStrike" dirty="0">
                <a:latin typeface="Times New Roman" panose="02020603050405020304" pitchFamily="18" charset="0"/>
                <a:cs typeface="Times New Roman" panose="02020603050405020304" pitchFamily="18" charset="0"/>
              </a:rPr>
              <a:t> Define project goals and scope.</a:t>
            </a:r>
          </a:p>
          <a:p>
            <a:pPr marL="457200" lvl="1" indent="0">
              <a:spcBef>
                <a:spcPts val="0"/>
              </a:spcBef>
              <a:buNone/>
            </a:pPr>
            <a:r>
              <a:rPr lang="en-US" sz="2000" strike="sngStrike" dirty="0">
                <a:latin typeface="Times New Roman" panose="02020603050405020304" pitchFamily="18" charset="0"/>
                <a:cs typeface="Times New Roman" panose="02020603050405020304" pitchFamily="18" charset="0"/>
              </a:rPr>
              <a:t> Select technologies and frameworks.</a:t>
            </a:r>
          </a:p>
          <a:p>
            <a:pPr marL="457200" lvl="1" indent="0">
              <a:spcBef>
                <a:spcPts val="0"/>
              </a:spcBef>
              <a:buNone/>
            </a:pPr>
            <a:r>
              <a:rPr lang="en-US" sz="2000" strike="sngStrike" dirty="0">
                <a:latin typeface="Times New Roman" panose="02020603050405020304" pitchFamily="18" charset="0"/>
                <a:cs typeface="Times New Roman" panose="02020603050405020304" pitchFamily="18" charset="0"/>
              </a:rPr>
              <a:t> Create initial project timeline.</a:t>
            </a:r>
          </a:p>
          <a:p>
            <a:pPr marL="342900" lvl="0" indent="-342900" algn="l" rtl="0">
              <a:lnSpc>
                <a:spcPct val="100000"/>
              </a:lnSpc>
              <a:spcBef>
                <a:spcPts val="480"/>
              </a:spcBef>
              <a:spcAft>
                <a:spcPts val="0"/>
              </a:spcAft>
              <a:buClr>
                <a:schemeClr val="dk1"/>
              </a:buClr>
              <a:buSzPts val="2400"/>
              <a:buChar char="•"/>
            </a:pPr>
            <a:r>
              <a:rPr lang="en-US" sz="2400" b="1" dirty="0">
                <a:latin typeface="Times New Roman" panose="02020603050405020304" pitchFamily="18" charset="0"/>
                <a:cs typeface="Times New Roman" panose="02020603050405020304" pitchFamily="18" charset="0"/>
              </a:rPr>
              <a:t>Dataset Collection &amp; preprocessing </a:t>
            </a:r>
            <a:endParaRPr b="1" dirty="0">
              <a:latin typeface="Times New Roman" panose="02020603050405020304" pitchFamily="18" charset="0"/>
              <a:cs typeface="Times New Roman" panose="02020603050405020304" pitchFamily="18" charset="0"/>
            </a:endParaRPr>
          </a:p>
          <a:p>
            <a:pPr marL="457200" lvl="1" indent="0" algn="l" rtl="0">
              <a:lnSpc>
                <a:spcPct val="100000"/>
              </a:lnSpc>
              <a:spcBef>
                <a:spcPts val="400"/>
              </a:spcBef>
              <a:spcAft>
                <a:spcPts val="0"/>
              </a:spcAft>
              <a:buClr>
                <a:schemeClr val="dk1"/>
              </a:buClr>
              <a:buSzPts val="2000"/>
              <a:buNone/>
            </a:pPr>
            <a:r>
              <a:rPr lang="en-US" sz="2000" strike="sngStrike" dirty="0">
                <a:latin typeface="Times New Roman" panose="02020603050405020304" pitchFamily="18" charset="0"/>
                <a:cs typeface="Times New Roman" panose="02020603050405020304" pitchFamily="18" charset="0"/>
              </a:rPr>
              <a:t>Dataset Collection and cleaning</a:t>
            </a:r>
          </a:p>
          <a:p>
            <a:pPr marL="457200" lvl="1" indent="0" algn="l" rtl="0">
              <a:lnSpc>
                <a:spcPct val="100000"/>
              </a:lnSpc>
              <a:spcBef>
                <a:spcPts val="400"/>
              </a:spcBef>
              <a:spcAft>
                <a:spcPts val="0"/>
              </a:spcAft>
              <a:buClr>
                <a:schemeClr val="dk1"/>
              </a:buClr>
              <a:buSzPts val="2000"/>
              <a:buNone/>
            </a:pPr>
            <a:r>
              <a:rPr lang="en-US" sz="2000" strike="sngStrike" dirty="0">
                <a:latin typeface="Times New Roman" panose="02020603050405020304" pitchFamily="18" charset="0"/>
                <a:cs typeface="Times New Roman" panose="02020603050405020304" pitchFamily="18" charset="0"/>
              </a:rPr>
              <a:t>Initial testing of dataset on supervised learning models.</a:t>
            </a:r>
          </a:p>
          <a:p>
            <a:pPr marL="457200" lvl="1" indent="0" algn="l" rtl="0">
              <a:lnSpc>
                <a:spcPct val="100000"/>
              </a:lnSpc>
              <a:spcBef>
                <a:spcPts val="400"/>
              </a:spcBef>
              <a:spcAft>
                <a:spcPts val="0"/>
              </a:spcAft>
              <a:buClr>
                <a:schemeClr val="dk1"/>
              </a:buClr>
              <a:buSzPts val="2000"/>
              <a:buNone/>
            </a:pPr>
            <a:r>
              <a:rPr lang="en-US" sz="2000" strike="sngStrike" dirty="0">
                <a:latin typeface="Times New Roman" panose="02020603050405020304" pitchFamily="18" charset="0"/>
                <a:cs typeface="Times New Roman" panose="02020603050405020304" pitchFamily="18" charset="0"/>
              </a:rPr>
              <a:t>Work on improving the accuracy for model.</a:t>
            </a:r>
            <a:endParaRPr strike="sngStrike" dirty="0">
              <a:latin typeface="Times New Roman" panose="02020603050405020304" pitchFamily="18" charset="0"/>
              <a:cs typeface="Times New Roman" panose="02020603050405020304" pitchFamily="18" charset="0"/>
            </a:endParaRPr>
          </a:p>
          <a:p>
            <a:pPr marL="342900" lvl="0" indent="-165100" algn="l" rtl="0">
              <a:lnSpc>
                <a:spcPct val="100000"/>
              </a:lnSpc>
              <a:spcBef>
                <a:spcPts val="560"/>
              </a:spcBef>
              <a:spcAft>
                <a:spcPts val="0"/>
              </a:spcAft>
              <a:buClr>
                <a:schemeClr val="dk1"/>
              </a:buClr>
              <a:buSzPts val="2800"/>
              <a:buNone/>
            </a:pPr>
            <a:endParaRPr dirty="0">
              <a:latin typeface="Times New Roman" panose="02020603050405020304" pitchFamily="18" charset="0"/>
              <a:cs typeface="Times New Roman" panose="02020603050405020304" pitchFamily="18" charset="0"/>
            </a:endParaRPr>
          </a:p>
        </p:txBody>
      </p:sp>
      <p:sp>
        <p:nvSpPr>
          <p:cNvPr id="189" name="Google Shape;189;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000" b="1" dirty="0">
                <a:latin typeface="Times New Roman" panose="02020603050405020304" pitchFamily="18" charset="0"/>
                <a:cs typeface="Times New Roman" panose="02020603050405020304" pitchFamily="18" charset="0"/>
              </a:rPr>
              <a:t>Website Development</a:t>
            </a:r>
          </a:p>
          <a:p>
            <a:pPr marL="457200" lvl="1" indent="0">
              <a:spcBef>
                <a:spcPts val="0"/>
              </a:spcBef>
              <a:buNone/>
            </a:pPr>
            <a:r>
              <a:rPr lang="en-US" sz="2000" strike="sngStrike" dirty="0">
                <a:latin typeface="Times New Roman" panose="02020603050405020304" pitchFamily="18" charset="0"/>
                <a:cs typeface="Times New Roman" panose="02020603050405020304" pitchFamily="18" charset="0"/>
              </a:rPr>
              <a:t>Create  dashboard (login, signup, buttons).</a:t>
            </a:r>
          </a:p>
          <a:p>
            <a:pPr marL="457200" lvl="1" indent="0">
              <a:spcBef>
                <a:spcPts val="0"/>
              </a:spcBef>
              <a:buNone/>
            </a:pPr>
            <a:r>
              <a:rPr lang="en-US" sz="2000" strike="sngStrike" dirty="0">
                <a:latin typeface="Times New Roman" panose="02020603050405020304" pitchFamily="18" charset="0"/>
                <a:cs typeface="Times New Roman" panose="02020603050405020304" pitchFamily="18" charset="0"/>
              </a:rPr>
              <a:t>Design and friendly user interface for book donation </a:t>
            </a:r>
          </a:p>
          <a:p>
            <a:pPr marL="457200" lvl="1" indent="0">
              <a:spcBef>
                <a:spcPts val="0"/>
              </a:spcBef>
              <a:buNone/>
            </a:pPr>
            <a:r>
              <a:rPr lang="en-US" sz="2000" strike="sngStrike" dirty="0">
                <a:latin typeface="Times New Roman" panose="02020603050405020304" pitchFamily="18" charset="0"/>
                <a:cs typeface="Times New Roman" panose="02020603050405020304" pitchFamily="18" charset="0"/>
              </a:rPr>
              <a:t>Create Admin Dashboard and user statistics </a:t>
            </a:r>
          </a:p>
          <a:p>
            <a:pPr marL="0" indent="0">
              <a:spcBef>
                <a:spcPts val="480"/>
              </a:spcBef>
              <a:buSzPts val="2400"/>
              <a:buNone/>
            </a:pPr>
            <a:r>
              <a:rPr lang="en-US" sz="2000" dirty="0">
                <a:latin typeface="Times New Roman" panose="02020603050405020304" pitchFamily="18" charset="0"/>
                <a:cs typeface="Times New Roman" panose="02020603050405020304" pitchFamily="18" charset="0"/>
              </a:rPr>
              <a:t>        </a:t>
            </a:r>
            <a:r>
              <a:rPr lang="en-US" sz="2000" strike="sngStrike" dirty="0">
                <a:latin typeface="Times New Roman" panose="02020603050405020304" pitchFamily="18" charset="0"/>
                <a:cs typeface="Times New Roman" panose="02020603050405020304" pitchFamily="18" charset="0"/>
              </a:rPr>
              <a:t>Volunteer dashboard </a:t>
            </a:r>
          </a:p>
          <a:p>
            <a:pPr marL="0" indent="0">
              <a:spcBef>
                <a:spcPts val="480"/>
              </a:spcBef>
              <a:buSzPts val="2400"/>
              <a:buNone/>
            </a:pPr>
            <a:r>
              <a:rPr lang="en-US" sz="2000" dirty="0">
                <a:latin typeface="Times New Roman" panose="02020603050405020304" pitchFamily="18" charset="0"/>
                <a:cs typeface="Times New Roman" panose="02020603050405020304" pitchFamily="18" charset="0"/>
              </a:rPr>
              <a:t>        </a:t>
            </a:r>
            <a:r>
              <a:rPr lang="en-US" sz="2000" strike="sngStrike" dirty="0">
                <a:latin typeface="Times New Roman" panose="02020603050405020304" pitchFamily="18" charset="0"/>
                <a:cs typeface="Times New Roman" panose="02020603050405020304" pitchFamily="18" charset="0"/>
              </a:rPr>
              <a:t>Backend </a:t>
            </a:r>
          </a:p>
          <a:p>
            <a:pPr marL="0" indent="0">
              <a:spcBef>
                <a:spcPts val="480"/>
              </a:spcBef>
              <a:buSzPts val="2400"/>
              <a:buNone/>
            </a:pPr>
            <a:r>
              <a:rPr lang="en-US" sz="2000" dirty="0">
                <a:latin typeface="Times New Roman" panose="02020603050405020304" pitchFamily="18" charset="0"/>
                <a:cs typeface="Times New Roman" panose="02020603050405020304" pitchFamily="18" charset="0"/>
              </a:rPr>
              <a:t>        </a:t>
            </a:r>
            <a:r>
              <a:rPr lang="en-US" sz="2000" strike="sngStrike" dirty="0">
                <a:latin typeface="Times New Roman" panose="02020603050405020304" pitchFamily="18" charset="0"/>
                <a:cs typeface="Times New Roman" panose="02020603050405020304" pitchFamily="18" charset="0"/>
              </a:rPr>
              <a:t>Testing &amp; Validation</a:t>
            </a:r>
          </a:p>
          <a:p>
            <a:pPr marL="0" indent="0">
              <a:spcBef>
                <a:spcPts val="480"/>
              </a:spcBef>
              <a:buSzPts val="2400"/>
              <a:buNone/>
            </a:pPr>
            <a:r>
              <a:rPr lang="en-US" sz="2000" dirty="0">
                <a:latin typeface="Times New Roman" panose="02020603050405020304" pitchFamily="18" charset="0"/>
                <a:cs typeface="Times New Roman" panose="02020603050405020304" pitchFamily="18" charset="0"/>
              </a:rPr>
              <a:t>        </a:t>
            </a:r>
            <a:r>
              <a:rPr lang="en-US" sz="2000" strike="sngStrike" dirty="0">
                <a:latin typeface="Times New Roman" panose="02020603050405020304" pitchFamily="18" charset="0"/>
                <a:cs typeface="Times New Roman" panose="02020603050405020304" pitchFamily="18" charset="0"/>
              </a:rPr>
              <a:t>Final Optimization</a:t>
            </a:r>
          </a:p>
          <a:p>
            <a:pPr marL="0" indent="0">
              <a:spcBef>
                <a:spcPts val="480"/>
              </a:spcBef>
              <a:buSzPts val="2400"/>
              <a:buNone/>
            </a:pPr>
            <a:r>
              <a:rPr lang="en-US" sz="2000" dirty="0">
                <a:latin typeface="Times New Roman" panose="02020603050405020304" pitchFamily="18" charset="0"/>
                <a:cs typeface="Times New Roman" panose="02020603050405020304" pitchFamily="18" charset="0"/>
              </a:rPr>
              <a:t>        </a:t>
            </a:r>
            <a:r>
              <a:rPr lang="en-US" sz="2000" strike="sngStrike" dirty="0">
                <a:latin typeface="Times New Roman" panose="02020603050405020304" pitchFamily="18" charset="0"/>
                <a:cs typeface="Times New Roman" panose="02020603050405020304" pitchFamily="18" charset="0"/>
              </a:rPr>
              <a:t>Maintenance &amp; Documentation </a:t>
            </a:r>
          </a:p>
          <a:p>
            <a:pPr marL="0" lvl="0" indent="0">
              <a:spcBef>
                <a:spcPts val="480"/>
              </a:spcBef>
              <a:buSzPts val="2400"/>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PROTOTYPE &amp; REPORT</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0"/>
          <p:cNvSpPr txBox="1">
            <a:spLocks noGrp="1"/>
          </p:cNvSpPr>
          <p:nvPr>
            <p:ph type="title"/>
          </p:nvPr>
        </p:nvSpPr>
        <p:spPr>
          <a:xfrm>
            <a:off x="457200" y="-144379"/>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Prototype</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INTRODUCTION AND BACKGROUND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Report</a:t>
            </a:r>
            <a:endParaRPr/>
          </a:p>
        </p:txBody>
      </p:sp>
      <p:sp>
        <p:nvSpPr>
          <p:cNvPr id="213" name="Google Shape;21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Chapter 1: Introduction</a:t>
            </a:r>
            <a:endParaRPr/>
          </a:p>
          <a:p>
            <a:pPr marL="342900" lvl="0" indent="-342900" algn="l" rtl="0">
              <a:lnSpc>
                <a:spcPct val="100000"/>
              </a:lnSpc>
              <a:spcBef>
                <a:spcPts val="640"/>
              </a:spcBef>
              <a:spcAft>
                <a:spcPts val="0"/>
              </a:spcAft>
              <a:buClr>
                <a:schemeClr val="dk1"/>
              </a:buClr>
              <a:buSzPts val="3200"/>
              <a:buChar char="•"/>
            </a:pPr>
            <a:r>
              <a:rPr lang="en-US"/>
              <a:t>Chapter 2: Literature Review / Market Survey</a:t>
            </a:r>
            <a:endParaRPr/>
          </a:p>
          <a:p>
            <a:pPr marL="342900" lvl="0" indent="-342900" algn="l" rtl="0">
              <a:lnSpc>
                <a:spcPct val="100000"/>
              </a:lnSpc>
              <a:spcBef>
                <a:spcPts val="640"/>
              </a:spcBef>
              <a:spcAft>
                <a:spcPts val="0"/>
              </a:spcAft>
              <a:buClr>
                <a:schemeClr val="dk1"/>
              </a:buClr>
              <a:buSzPts val="3200"/>
              <a:buChar char="•"/>
            </a:pPr>
            <a:r>
              <a:rPr lang="en-US"/>
              <a:t>Chapter 3: Requirements and Design</a:t>
            </a:r>
            <a:endParaRPr/>
          </a:p>
          <a:p>
            <a:pPr marL="342900" lvl="0" indent="-342900" algn="l" rtl="0">
              <a:lnSpc>
                <a:spcPct val="100000"/>
              </a:lnSpc>
              <a:spcBef>
                <a:spcPts val="640"/>
              </a:spcBef>
              <a:spcAft>
                <a:spcPts val="0"/>
              </a:spcAft>
              <a:buClr>
                <a:schemeClr val="dk1"/>
              </a:buClr>
              <a:buSzPts val="3200"/>
              <a:buChar char="•"/>
            </a:pPr>
            <a:r>
              <a:rPr lang="en-US"/>
              <a:t>Chapter 4: Implementation and Test Cases</a:t>
            </a:r>
            <a:endParaRPr/>
          </a:p>
          <a:p>
            <a:pPr marL="342900" lvl="0" indent="-342900" algn="l" rtl="0">
              <a:lnSpc>
                <a:spcPct val="100000"/>
              </a:lnSpc>
              <a:spcBef>
                <a:spcPts val="640"/>
              </a:spcBef>
              <a:spcAft>
                <a:spcPts val="0"/>
              </a:spcAft>
              <a:buClr>
                <a:schemeClr val="dk1"/>
              </a:buClr>
              <a:buSzPts val="3200"/>
              <a:buChar char="•"/>
            </a:pPr>
            <a:r>
              <a:rPr lang="en-US"/>
              <a:t>Chapter 5: Experiment Results and Analysis</a:t>
            </a:r>
            <a:endParaRPr/>
          </a:p>
          <a:p>
            <a:pPr marL="342900" lvl="0" indent="-342900" algn="l" rtl="0">
              <a:lnSpc>
                <a:spcPct val="100000"/>
              </a:lnSpc>
              <a:spcBef>
                <a:spcPts val="640"/>
              </a:spcBef>
              <a:spcAft>
                <a:spcPts val="0"/>
              </a:spcAft>
              <a:buClr>
                <a:schemeClr val="dk1"/>
              </a:buClr>
              <a:buSzPts val="3200"/>
              <a:buChar char="•"/>
            </a:pPr>
            <a:r>
              <a:rPr lang="en-US"/>
              <a:t>Chapter 6: Conclusion &amp; Future Direction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Conclusion &amp; Outlook</a:t>
            </a:r>
            <a:endParaRPr dirty="0"/>
          </a:p>
        </p:txBody>
      </p:sp>
      <p:sp>
        <p:nvSpPr>
          <p:cNvPr id="195" name="Google Shape;195;p18"/>
          <p:cNvSpPr txBox="1">
            <a:spLocks noGrp="1"/>
          </p:cNvSpPr>
          <p:nvPr>
            <p:ph type="body" idx="1"/>
          </p:nvPr>
        </p:nvSpPr>
        <p:spPr>
          <a:xfrm>
            <a:off x="457200" y="1417638"/>
            <a:ext cx="7934960" cy="4525963"/>
          </a:xfrm>
          <a:prstGeom prst="rect">
            <a:avLst/>
          </a:prstGeom>
          <a:noFill/>
          <a:ln>
            <a:noFill/>
          </a:ln>
        </p:spPr>
        <p:txBody>
          <a:bodyPr spcFirstLastPara="1" wrap="square" lIns="91425" tIns="45700" rIns="91425" bIns="45700" anchor="t" anchorCtr="0">
            <a:noAutofit/>
          </a:bodyPr>
          <a:lstStyle/>
          <a:p>
            <a:pPr marL="488950" indent="-285750" algn="just">
              <a:spcBef>
                <a:spcPts val="0"/>
              </a:spcBef>
              <a:buSzPts val="3200"/>
            </a:pPr>
            <a:r>
              <a:rPr lang="en-US" sz="1800" dirty="0">
                <a:effectLst/>
                <a:latin typeface="Times New Roman" panose="02020603050405020304" pitchFamily="18" charset="0"/>
                <a:ea typeface="Times New Roman" panose="02020603050405020304" pitchFamily="18" charset="0"/>
              </a:rPr>
              <a:t>In conclusion, Ehsas Hub successfully met its objectives, including secure user registration, book donation workflows, multi-role access, and personalized book recommendations. </a:t>
            </a:r>
          </a:p>
          <a:p>
            <a:pPr marL="203200" indent="0" algn="just">
              <a:spcBef>
                <a:spcPts val="0"/>
              </a:spcBef>
              <a:buSzPts val="3200"/>
              <a:buNone/>
            </a:pPr>
            <a:endParaRPr lang="en-US" sz="1800" dirty="0">
              <a:effectLst/>
              <a:latin typeface="Times New Roman" panose="02020603050405020304" pitchFamily="18" charset="0"/>
              <a:ea typeface="Times New Roman" panose="02020603050405020304" pitchFamily="18" charset="0"/>
            </a:endParaRPr>
          </a:p>
          <a:p>
            <a:pPr marL="488950" indent="-285750" algn="just">
              <a:spcBef>
                <a:spcPts val="0"/>
              </a:spcBef>
              <a:buSzPts val="3200"/>
            </a:pPr>
            <a:r>
              <a:rPr lang="en-US" sz="1800" dirty="0">
                <a:effectLst/>
                <a:latin typeface="Times New Roman" panose="02020603050405020304" pitchFamily="18" charset="0"/>
                <a:ea typeface="Times New Roman" panose="02020603050405020304" pitchFamily="18" charset="0"/>
              </a:rPr>
              <a:t>All core functionalities were implemented and tested with 100% success rate in unit testing. The project offers a scalable base for further work and meaningful social contribution. </a:t>
            </a:r>
          </a:p>
          <a:p>
            <a:pPr marL="203200" indent="0" algn="just">
              <a:spcBef>
                <a:spcPts val="0"/>
              </a:spcBef>
              <a:buSzPts val="3200"/>
              <a:buNone/>
            </a:pPr>
            <a:endParaRPr lang="en-US" sz="1800" dirty="0">
              <a:effectLst/>
              <a:latin typeface="Times New Roman" panose="02020603050405020304" pitchFamily="18" charset="0"/>
              <a:ea typeface="Times New Roman" panose="02020603050405020304" pitchFamily="18" charset="0"/>
            </a:endParaRPr>
          </a:p>
          <a:p>
            <a:pPr marL="488950" indent="-285750" algn="just">
              <a:spcBef>
                <a:spcPts val="0"/>
              </a:spcBef>
              <a:buSzPts val="3200"/>
            </a:pPr>
            <a:r>
              <a:rPr lang="en-US" sz="1800" dirty="0">
                <a:effectLst/>
                <a:latin typeface="Times New Roman" panose="02020603050405020304" pitchFamily="18" charset="0"/>
                <a:ea typeface="Times New Roman" panose="02020603050405020304" pitchFamily="18" charset="0"/>
              </a:rPr>
              <a:t>Future directions include the expansion of features, UI improvement, integration of real-time components, and deployment for public use. With a clear roadmap for Future, Ehsas Hub stands ready for refinement and broader impact in the educational tech domain.</a:t>
            </a:r>
            <a:endParaRPr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b="1" dirty="0"/>
              <a:t>Introduction and Background </a:t>
            </a:r>
            <a:endParaRPr b="1" dirty="0"/>
          </a:p>
        </p:txBody>
      </p:sp>
      <p:sp>
        <p:nvSpPr>
          <p:cNvPr id="110" name="Google Shape;110;p5"/>
          <p:cNvSpPr txBox="1">
            <a:spLocks noGrp="1"/>
          </p:cNvSpPr>
          <p:nvPr>
            <p:ph type="body" idx="1"/>
          </p:nvPr>
        </p:nvSpPr>
        <p:spPr>
          <a:xfrm>
            <a:off x="457200" y="1166018"/>
            <a:ext cx="8229600" cy="4525963"/>
          </a:xfrm>
          <a:prstGeom prst="rect">
            <a:avLst/>
          </a:prstGeom>
          <a:noFill/>
          <a:ln>
            <a:noFill/>
          </a:ln>
        </p:spPr>
        <p:txBody>
          <a:bodyPr spcFirstLastPara="1" wrap="square" lIns="91425" tIns="45700" rIns="91425" bIns="45700" anchor="t" anchorCtr="0">
            <a:noAutofit/>
          </a:bodyPr>
          <a:lstStyle/>
          <a:p>
            <a:pPr marL="203200" indent="0" algn="just">
              <a:spcBef>
                <a:spcPts val="0"/>
              </a:spcBef>
              <a:buSzPts val="3200"/>
              <a:buNone/>
            </a:pP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Many students today lack the financial resources and access to essential learning materials like books, which are crucial for both academic success and personal development. At the same time, numerous individuals and organizations are willing to donate books but often don't know how to reach those in need.</a:t>
            </a:r>
          </a:p>
          <a:p>
            <a:pPr marL="203200" indent="0" algn="just">
              <a:spcBef>
                <a:spcPts val="0"/>
              </a:spcBef>
              <a:buSzPts val="3200"/>
              <a:buNone/>
            </a:pPr>
            <a:r>
              <a:rPr lang="en-US" sz="2000" b="1" dirty="0">
                <a:latin typeface="Times New Roman" panose="02020603050405020304" pitchFamily="18" charset="0"/>
                <a:cs typeface="Times New Roman" panose="02020603050405020304" pitchFamily="18" charset="0"/>
              </a:rPr>
              <a:t>Ehsas-Hub</a:t>
            </a:r>
            <a:r>
              <a:rPr lang="en-US" sz="2000" dirty="0">
                <a:latin typeface="Times New Roman" panose="02020603050405020304" pitchFamily="18" charset="0"/>
                <a:cs typeface="Times New Roman" panose="02020603050405020304" pitchFamily="18" charset="0"/>
              </a:rPr>
              <a:t> is a digital platform designed to bridge this gap by connecting donors, needy, and volunteers. The primary goal of this project is to simplify the process of book donation and ensure that books reach the right recipients through a personalized recommendation system based on  academic interests, and preferences.</a:t>
            </a:r>
          </a:p>
          <a:p>
            <a:pPr marL="203200" indent="0" algn="just">
              <a:spcBef>
                <a:spcPts val="0"/>
              </a:spcBef>
              <a:buSzPts val="3200"/>
              <a:buNone/>
            </a:pPr>
            <a:r>
              <a:rPr lang="en-US" sz="2000" b="1" dirty="0">
                <a:latin typeface="Times New Roman" panose="02020603050405020304" pitchFamily="18" charset="0"/>
                <a:cs typeface="Times New Roman" panose="02020603050405020304" pitchFamily="18" charset="0"/>
              </a:rPr>
              <a:t>Key Features:</a:t>
            </a:r>
          </a:p>
          <a:p>
            <a:pPr marL="546100" algn="just">
              <a:spcBef>
                <a:spcPts val="0"/>
              </a:spcBef>
              <a:buSzPts val="3200"/>
            </a:pPr>
            <a:r>
              <a:rPr lang="en-US" sz="2000" dirty="0">
                <a:latin typeface="Times New Roman" panose="02020603050405020304" pitchFamily="18" charset="0"/>
                <a:cs typeface="Times New Roman" panose="02020603050405020304" pitchFamily="18" charset="0"/>
              </a:rPr>
              <a:t>Personalized Book Recommendations</a:t>
            </a:r>
          </a:p>
          <a:p>
            <a:pPr marL="546100" algn="just">
              <a:spcBef>
                <a:spcPts val="0"/>
              </a:spcBef>
              <a:buSzPts val="3200"/>
            </a:pPr>
            <a:r>
              <a:rPr lang="en-US" sz="2000" dirty="0">
                <a:latin typeface="Times New Roman" panose="02020603050405020304" pitchFamily="18" charset="0"/>
                <a:cs typeface="Times New Roman" panose="02020603050405020304" pitchFamily="18" charset="0"/>
              </a:rPr>
              <a:t>Book Donation Management</a:t>
            </a:r>
          </a:p>
          <a:p>
            <a:pPr marL="546100" algn="just">
              <a:spcBef>
                <a:spcPts val="0"/>
              </a:spcBef>
              <a:buSzPts val="3200"/>
            </a:pPr>
            <a:r>
              <a:rPr lang="en-US" sz="2000" dirty="0">
                <a:latin typeface="Times New Roman" panose="02020603050405020304" pitchFamily="18" charset="0"/>
                <a:cs typeface="Times New Roman" panose="02020603050405020304" pitchFamily="18" charset="0"/>
              </a:rPr>
              <a:t>User-Friendly Interface</a:t>
            </a:r>
          </a:p>
          <a:p>
            <a:pPr marL="546100" algn="just">
              <a:spcBef>
                <a:spcPts val="0"/>
              </a:spcBef>
              <a:buSzPts val="3200"/>
            </a:pPr>
            <a:r>
              <a:rPr lang="en-US" sz="2000" dirty="0">
                <a:latin typeface="Times New Roman" panose="02020603050405020304" pitchFamily="18" charset="0"/>
                <a:cs typeface="Times New Roman" panose="02020603050405020304" pitchFamily="18" charset="0"/>
              </a:rPr>
              <a:t>Role-Based Dashboards</a:t>
            </a:r>
          </a:p>
          <a:p>
            <a:pPr marL="546100" algn="just">
              <a:spcBef>
                <a:spcPts val="0"/>
              </a:spcBef>
              <a:buSzPts val="3200"/>
            </a:pPr>
            <a:endParaRPr lang="en-US" sz="2000" dirty="0">
              <a:latin typeface="Times New Roman" panose="02020603050405020304" pitchFamily="18" charset="0"/>
              <a:cs typeface="Times New Roman" panose="02020603050405020304" pitchFamily="18" charset="0"/>
            </a:endParaRPr>
          </a:p>
          <a:p>
            <a:pPr marL="546100" algn="just">
              <a:spcBef>
                <a:spcPts val="0"/>
              </a:spcBef>
              <a:buSzPts val="3200"/>
            </a:pPr>
            <a:endParaRPr lang="en-US" sz="2000" dirty="0">
              <a:latin typeface="Times New Roman" panose="02020603050405020304" pitchFamily="18" charset="0"/>
              <a:cs typeface="Times New Roman" panose="02020603050405020304" pitchFamily="18" charset="0"/>
            </a:endParaRPr>
          </a:p>
          <a:p>
            <a:pPr marL="546100" algn="just">
              <a:spcBef>
                <a:spcPts val="0"/>
              </a:spcBef>
              <a:buSzPts val="3200"/>
            </a:pPr>
            <a:endParaRPr lang="en-US" sz="2000" dirty="0">
              <a:latin typeface="Times New Roman" panose="02020603050405020304" pitchFamily="18" charset="0"/>
              <a:cs typeface="Times New Roman" panose="02020603050405020304" pitchFamily="18" charset="0"/>
            </a:endParaRPr>
          </a:p>
          <a:p>
            <a:pPr marL="546100" algn="just">
              <a:spcBef>
                <a:spcPts val="0"/>
              </a:spcBef>
              <a:buSzPts val="3200"/>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lvl="0"/>
            <a:r>
              <a:rPr lang="en-US" dirty="0"/>
              <a:t>Literature Review and Summary Table(1/5)</a:t>
            </a:r>
            <a:endParaRPr dirty="0"/>
          </a:p>
        </p:txBody>
      </p:sp>
      <p:sp>
        <p:nvSpPr>
          <p:cNvPr id="116" name="Google Shape;116;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just">
              <a:spcBef>
                <a:spcPts val="0"/>
              </a:spcBef>
              <a:buSzPts val="3200"/>
              <a:buNone/>
            </a:pPr>
            <a:r>
              <a:rPr lang="en-US" sz="2000" b="1" dirty="0">
                <a:solidFill>
                  <a:schemeClr val="tx1"/>
                </a:solidFill>
                <a:latin typeface="Times New Roman" panose="02020603050405020304" pitchFamily="18" charset="0"/>
                <a:cs typeface="Times New Roman" panose="02020603050405020304" pitchFamily="18" charset="0"/>
              </a:rPr>
              <a:t>Existing Research:</a:t>
            </a:r>
          </a:p>
          <a:p>
            <a:pPr marL="203200" lvl="0" indent="0" algn="just">
              <a:spcBef>
                <a:spcPts val="0"/>
              </a:spcBef>
              <a:buSzPts val="3200"/>
              <a:buNone/>
            </a:pPr>
            <a:r>
              <a:rPr lang="en-US" sz="2000" b="1" dirty="0">
                <a:solidFill>
                  <a:schemeClr val="tx1"/>
                </a:solidFill>
                <a:latin typeface="Times New Roman" panose="02020603050405020304" pitchFamily="18" charset="0"/>
                <a:cs typeface="Times New Roman" panose="02020603050405020304" pitchFamily="18" charset="0"/>
              </a:rPr>
              <a:t>1. Personalized Book Recommendation System using Machine Learning Algorithm</a:t>
            </a:r>
          </a:p>
          <a:p>
            <a:pPr marL="203200" lvl="0" indent="0" algn="just">
              <a:spcBef>
                <a:spcPts val="0"/>
              </a:spcBef>
              <a:buSzPts val="3200"/>
              <a:buNone/>
            </a:pPr>
            <a:endParaRPr lang="en-US" sz="2000" b="1" dirty="0">
              <a:solidFill>
                <a:schemeClr val="tx1"/>
              </a:solidFill>
              <a:latin typeface="Times New Roman" panose="02020603050405020304" pitchFamily="18" charset="0"/>
              <a:cs typeface="Times New Roman" panose="02020603050405020304" pitchFamily="18" charset="0"/>
            </a:endParaRPr>
          </a:p>
          <a:p>
            <a:pPr marL="203200" lvl="0" indent="0" algn="just">
              <a:spcBef>
                <a:spcPts val="0"/>
              </a:spcBef>
              <a:buSzPts val="3200"/>
              <a:buNone/>
            </a:pPr>
            <a:r>
              <a:rPr lang="en-US" sz="2000" b="1" dirty="0">
                <a:solidFill>
                  <a:schemeClr val="tx1"/>
                </a:solidFill>
                <a:latin typeface="Times New Roman" panose="02020603050405020304" pitchFamily="18" charset="0"/>
                <a:cs typeface="Times New Roman" panose="02020603050405020304" pitchFamily="18" charset="0"/>
              </a:rPr>
              <a:t>Model Used</a:t>
            </a:r>
            <a:r>
              <a:rPr lang="en-US" sz="2000" dirty="0">
                <a:solidFill>
                  <a:schemeClr val="tx1"/>
                </a:solidFill>
                <a:latin typeface="Times New Roman" panose="02020603050405020304" pitchFamily="18" charset="0"/>
                <a:cs typeface="Times New Roman" panose="02020603050405020304" pitchFamily="18" charset="0"/>
              </a:rPr>
              <a:t>: In this paper, K-means algorithm together with the cosine similarity measure is used to cluster the books with respect to user feedback and ratings.</a:t>
            </a:r>
          </a:p>
          <a:p>
            <a:pPr marL="203200" lvl="0" indent="0" algn="just">
              <a:spcBef>
                <a:spcPts val="0"/>
              </a:spcBef>
              <a:buSzPts val="3200"/>
              <a:buNone/>
            </a:pPr>
            <a:r>
              <a:rPr lang="en-US" sz="2000" b="1" dirty="0">
                <a:solidFill>
                  <a:schemeClr val="tx1"/>
                </a:solidFill>
                <a:latin typeface="Times New Roman" panose="02020603050405020304" pitchFamily="18" charset="0"/>
                <a:cs typeface="Times New Roman" panose="02020603050405020304" pitchFamily="18" charset="0"/>
              </a:rPr>
              <a:t>Performance</a:t>
            </a:r>
            <a:r>
              <a:rPr lang="en-US" sz="2000" dirty="0">
                <a:solidFill>
                  <a:schemeClr val="tx1"/>
                </a:solidFill>
                <a:latin typeface="Times New Roman" panose="02020603050405020304" pitchFamily="18" charset="0"/>
                <a:cs typeface="Times New Roman" panose="02020603050405020304" pitchFamily="18" charset="0"/>
              </a:rPr>
              <a:t>: The system obtained the maximum F1 Score: 74.18% for average sensitivity and specificity of 62.93% and 66.12%.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and Summary Table(2/5)</a:t>
            </a:r>
          </a:p>
        </p:txBody>
      </p:sp>
      <p:sp>
        <p:nvSpPr>
          <p:cNvPr id="3" name="Text Placeholder 2"/>
          <p:cNvSpPr>
            <a:spLocks noGrp="1"/>
          </p:cNvSpPr>
          <p:nvPr>
            <p:ph type="body" idx="1"/>
          </p:nvPr>
        </p:nvSpPr>
        <p:spPr/>
        <p:txBody>
          <a:bodyPr/>
          <a:lstStyle/>
          <a:p>
            <a:pPr marL="114300" indent="0" algn="just">
              <a:buNone/>
            </a:pPr>
            <a:r>
              <a:rPr lang="en-US" sz="2000" b="1" dirty="0">
                <a:latin typeface="Times New Roman" panose="02020603050405020304" pitchFamily="18" charset="0"/>
                <a:cs typeface="Times New Roman" panose="02020603050405020304" pitchFamily="18" charset="0"/>
              </a:rPr>
              <a:t>2. A Literature Review on Recommendation Systems (Shraddha Gupta1)</a:t>
            </a:r>
          </a:p>
          <a:p>
            <a:pPr marL="114300" indent="0" algn="just">
              <a:buNone/>
            </a:pPr>
            <a:endParaRPr lang="en-US" sz="2000" b="1" dirty="0">
              <a:latin typeface="Times New Roman" panose="02020603050405020304" pitchFamily="18" charset="0"/>
              <a:cs typeface="Times New Roman" panose="02020603050405020304" pitchFamily="18" charset="0"/>
            </a:endParaRPr>
          </a:p>
          <a:p>
            <a:pPr marL="114300" indent="0" algn="just">
              <a:buNone/>
            </a:pPr>
            <a:r>
              <a:rPr lang="en-US" sz="2000" b="1" dirty="0">
                <a:latin typeface="Times New Roman" panose="02020603050405020304" pitchFamily="18" charset="0"/>
                <a:cs typeface="Times New Roman" panose="02020603050405020304" pitchFamily="18" charset="0"/>
              </a:rPr>
              <a:t>Model Used:</a:t>
            </a:r>
            <a:r>
              <a:rPr lang="en-US" sz="2000" dirty="0">
                <a:latin typeface="Times New Roman" panose="02020603050405020304" pitchFamily="18" charset="0"/>
                <a:cs typeface="Times New Roman" panose="02020603050405020304" pitchFamily="18" charset="0"/>
              </a:rPr>
              <a:t> This paper discusses recommended systems based on CBF, CF, as well as hybrid systems, with an analysis of their individual and integrated uses in Recommendation Systems.</a:t>
            </a:r>
          </a:p>
          <a:p>
            <a:pPr marL="114300" indent="0" algn="just">
              <a:buNone/>
            </a:pPr>
            <a:endParaRPr lang="en-US" sz="2000" dirty="0">
              <a:latin typeface="Times New Roman" panose="02020603050405020304" pitchFamily="18" charset="0"/>
              <a:cs typeface="Times New Roman" panose="02020603050405020304" pitchFamily="18" charset="0"/>
            </a:endParaRPr>
          </a:p>
          <a:p>
            <a:pPr marL="114300" indent="0" algn="just">
              <a:buNone/>
            </a:pPr>
            <a:r>
              <a:rPr lang="en-US" sz="2000" b="1" dirty="0">
                <a:latin typeface="Times New Roman" panose="02020603050405020304" pitchFamily="18" charset="0"/>
                <a:cs typeface="Times New Roman" panose="02020603050405020304" pitchFamily="18" charset="0"/>
              </a:rPr>
              <a:t>Performance: </a:t>
            </a:r>
            <a:r>
              <a:rPr lang="en-US" sz="2000" dirty="0">
                <a:latin typeface="Times New Roman" panose="02020603050405020304" pitchFamily="18" charset="0"/>
                <a:cs typeface="Times New Roman" panose="02020603050405020304" pitchFamily="18" charset="0"/>
              </a:rPr>
              <a:t>Compared to standalone CBF and CF, hybrid systems are better in handling essential problems like data scarcity and the start-up problem by yielding better and more generalized accuracy.</a:t>
            </a:r>
          </a:p>
          <a:p>
            <a:pPr marL="11430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7506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and Summary Table(3/5)</a:t>
            </a:r>
          </a:p>
        </p:txBody>
      </p:sp>
      <p:sp>
        <p:nvSpPr>
          <p:cNvPr id="3" name="Text Placeholder 2"/>
          <p:cNvSpPr>
            <a:spLocks noGrp="1"/>
          </p:cNvSpPr>
          <p:nvPr>
            <p:ph type="body" idx="1"/>
          </p:nvPr>
        </p:nvSpPr>
        <p:spPr/>
        <p:txBody>
          <a:bodyPr/>
          <a:lstStyle/>
          <a:p>
            <a:pPr marL="114300" indent="0" algn="just">
              <a:buNone/>
            </a:pPr>
            <a:r>
              <a:rPr lang="en-US" sz="2000" b="1" dirty="0">
                <a:latin typeface="Times New Roman" panose="02020603050405020304" pitchFamily="18" charset="0"/>
                <a:cs typeface="Times New Roman" panose="02020603050405020304" pitchFamily="18" charset="0"/>
              </a:rPr>
              <a:t>3. BOOK RECOMMENDATION SYSTEM by (</a:t>
            </a:r>
            <a:r>
              <a:rPr lang="sv-SE" sz="2000" b="1" dirty="0">
                <a:latin typeface="Times New Roman" panose="02020603050405020304" pitchFamily="18" charset="0"/>
                <a:cs typeface="Times New Roman" panose="02020603050405020304" pitchFamily="18" charset="0"/>
              </a:rPr>
              <a:t>Ms. Sushama Rajpurkar Ms. Darshana Bhatt</a:t>
            </a:r>
            <a:r>
              <a:rPr lang="en-US" sz="2000" b="1" dirty="0">
                <a:latin typeface="Times New Roman" panose="02020603050405020304" pitchFamily="18" charset="0"/>
                <a:cs typeface="Times New Roman" panose="02020603050405020304" pitchFamily="18" charset="0"/>
              </a:rPr>
              <a:t>)</a:t>
            </a:r>
          </a:p>
          <a:p>
            <a:pPr marL="114300" indent="0" algn="just">
              <a:buNone/>
            </a:pPr>
            <a:endParaRPr lang="en-US" sz="2000" b="1" dirty="0">
              <a:latin typeface="Times New Roman" panose="02020603050405020304" pitchFamily="18" charset="0"/>
              <a:cs typeface="Times New Roman" panose="02020603050405020304" pitchFamily="18" charset="0"/>
            </a:endParaRPr>
          </a:p>
          <a:p>
            <a:pPr marL="114300" indent="0" algn="just">
              <a:buNone/>
            </a:pPr>
            <a:r>
              <a:rPr lang="en-US" sz="2000" b="1" dirty="0">
                <a:latin typeface="Times New Roman" panose="02020603050405020304" pitchFamily="18" charset="0"/>
                <a:cs typeface="Times New Roman" panose="02020603050405020304" pitchFamily="18" charset="0"/>
              </a:rPr>
              <a:t>Model Used:</a:t>
            </a:r>
            <a:r>
              <a:rPr lang="en-US" sz="2000" dirty="0">
                <a:latin typeface="Times New Roman" panose="02020603050405020304" pitchFamily="18" charset="0"/>
                <a:cs typeface="Times New Roman" panose="02020603050405020304" pitchFamily="18" charset="0"/>
              </a:rPr>
              <a:t> CBF, CF and ARM are integrated into the system for book recommendation by predicting the users’ interest.</a:t>
            </a:r>
          </a:p>
          <a:p>
            <a:pPr marL="114300" indent="0" algn="just">
              <a:buNone/>
            </a:pPr>
            <a:endParaRPr lang="en-US" sz="2000" b="1" dirty="0">
              <a:latin typeface="Times New Roman" panose="02020603050405020304" pitchFamily="18" charset="0"/>
              <a:cs typeface="Times New Roman" panose="02020603050405020304" pitchFamily="18" charset="0"/>
            </a:endParaRPr>
          </a:p>
          <a:p>
            <a:pPr marL="114300" indent="0" algn="just">
              <a:buNone/>
            </a:pPr>
            <a:r>
              <a:rPr lang="en-US" sz="2000" b="1" dirty="0">
                <a:latin typeface="Times New Roman" panose="02020603050405020304" pitchFamily="18" charset="0"/>
                <a:cs typeface="Times New Roman" panose="02020603050405020304" pitchFamily="18" charset="0"/>
              </a:rPr>
              <a:t>Performance:</a:t>
            </a:r>
            <a:r>
              <a:rPr lang="en-US" sz="2000" dirty="0">
                <a:latin typeface="Times New Roman" panose="02020603050405020304" pitchFamily="18" charset="0"/>
                <a:cs typeface="Times New Roman" panose="02020603050405020304" pitchFamily="18" charset="0"/>
              </a:rPr>
              <a:t> The given system also works mostly offline as the user purchase history and ratings are used for offering appropriate items, but no quantitative measures of accuracy are given.</a:t>
            </a:r>
          </a:p>
          <a:p>
            <a:pPr marL="114300" indent="0" algn="just">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5148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Literature Review and Summary Table(4/5)</a:t>
            </a:r>
          </a:p>
        </p:txBody>
      </p:sp>
      <p:pic>
        <p:nvPicPr>
          <p:cNvPr id="4" name="table"/>
          <p:cNvPicPr>
            <a:picLocks noChangeAspect="1"/>
          </p:cNvPicPr>
          <p:nvPr/>
        </p:nvPicPr>
        <p:blipFill>
          <a:blip r:embed="rId2"/>
          <a:stretch>
            <a:fillRect/>
          </a:stretch>
        </p:blipFill>
        <p:spPr>
          <a:xfrm>
            <a:off x="168442" y="1568917"/>
            <a:ext cx="8807116" cy="4177365"/>
          </a:xfrm>
          <a:prstGeom prst="rect">
            <a:avLst/>
          </a:prstGeom>
        </p:spPr>
      </p:pic>
    </p:spTree>
    <p:extLst>
      <p:ext uri="{BB962C8B-B14F-4D97-AF65-F5344CB8AC3E}">
        <p14:creationId xmlns:p14="http://schemas.microsoft.com/office/powerpoint/2010/main" val="136601625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1354</TotalTime>
  <Words>1851</Words>
  <Application>Microsoft Office PowerPoint</Application>
  <PresentationFormat>On-screen Show (4:3)</PresentationFormat>
  <Paragraphs>309</Paragraphs>
  <Slides>41</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Times New Roman</vt:lpstr>
      <vt:lpstr>Wingdings</vt:lpstr>
      <vt:lpstr>Office Theme</vt:lpstr>
      <vt:lpstr>Final Year Project</vt:lpstr>
      <vt:lpstr>Project Team</vt:lpstr>
      <vt:lpstr>Table of Content</vt:lpstr>
      <vt:lpstr>INTRODUCTION AND BACKGROUND </vt:lpstr>
      <vt:lpstr>Introduction and Background </vt:lpstr>
      <vt:lpstr>Literature Review and Summary Table(1/5)</vt:lpstr>
      <vt:lpstr>Literature Review and Summary Table(2/5)</vt:lpstr>
      <vt:lpstr>Literature Review and Summary Table(3/5)</vt:lpstr>
      <vt:lpstr>Literature Review and Summary Table(4/5)</vt:lpstr>
      <vt:lpstr>Literature Review and Summary Table(5/5)</vt:lpstr>
      <vt:lpstr>PROBLEM STATEMENT</vt:lpstr>
      <vt:lpstr>Problem Statement</vt:lpstr>
      <vt:lpstr>Proposed Solution</vt:lpstr>
      <vt:lpstr>Proposed Solution 1/2</vt:lpstr>
      <vt:lpstr>Proposed Solution 2/2</vt:lpstr>
      <vt:lpstr>Requirement Summary</vt:lpstr>
      <vt:lpstr>Requirement Summary</vt:lpstr>
      <vt:lpstr>Design Summary</vt:lpstr>
      <vt:lpstr>Design Summary</vt:lpstr>
      <vt:lpstr>Methodology</vt:lpstr>
      <vt:lpstr>Methodology Diagram</vt:lpstr>
      <vt:lpstr>Implementation</vt:lpstr>
      <vt:lpstr>Implementation 1/2</vt:lpstr>
      <vt:lpstr>Implementation 2/2</vt:lpstr>
      <vt:lpstr>Experiments and Results Summary</vt:lpstr>
      <vt:lpstr>Experiments and Results Summary 1/4</vt:lpstr>
      <vt:lpstr>Experiments and Results Summary 2/4</vt:lpstr>
      <vt:lpstr>Experiments and Results Summary 3/4</vt:lpstr>
      <vt:lpstr>Experiments and Results Summary 4/4</vt:lpstr>
      <vt:lpstr>Testing Summary</vt:lpstr>
      <vt:lpstr>Testing Summary</vt:lpstr>
      <vt:lpstr>ENDEAVOUR</vt:lpstr>
      <vt:lpstr>Endeavour </vt:lpstr>
      <vt:lpstr>Endeavour</vt:lpstr>
      <vt:lpstr>Endeavour</vt:lpstr>
      <vt:lpstr>Endeavour</vt:lpstr>
      <vt:lpstr>Work Breakdown Structure (List of all Deliverables / Strikethrough Completed Deliverables)</vt:lpstr>
      <vt:lpstr>PROTOTYPE &amp; REPORT</vt:lpstr>
      <vt:lpstr>Prototype</vt:lpstr>
      <vt:lpstr>Report</vt:lpstr>
      <vt:lpstr>Conclusion &amp; Outlook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Khan</dc:creator>
  <cp:lastModifiedBy>abdullah satti</cp:lastModifiedBy>
  <cp:revision>77</cp:revision>
  <dcterms:created xsi:type="dcterms:W3CDTF">2013-01-22T07:04:44Z</dcterms:created>
  <dcterms:modified xsi:type="dcterms:W3CDTF">2025-05-15T19:44:38Z</dcterms:modified>
</cp:coreProperties>
</file>