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7" r:id="rId8"/>
    <p:sldId id="269" r:id="rId9"/>
    <p:sldId id="270" r:id="rId10"/>
    <p:sldId id="271" r:id="rId11"/>
    <p:sldId id="261" r:id="rId12"/>
    <p:sldId id="262" r:id="rId13"/>
    <p:sldId id="263" r:id="rId14"/>
    <p:sldId id="27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ECF40"/>
            </a:gs>
            <a:gs pos="100000">
              <a:srgbClr val="846C21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0705" y="1281430"/>
            <a:ext cx="7772400" cy="1470025"/>
          </a:xfrm>
        </p:spPr>
        <p:txBody>
          <a:bodyPr/>
          <a:lstStyle/>
          <a:p>
            <a:r>
              <a:rPr b="1">
                <a:latin typeface="Lucida Bright" panose="02040602050505020304" charset="0"/>
                <a:cs typeface="Lucida Bright" panose="02040602050505020304" charset="0"/>
              </a:rPr>
              <a:t>Coca-Cola Stock Prediction &amp; Strategy Comparison</a:t>
            </a:r>
            <a:endParaRPr b="1">
              <a:latin typeface="Lucida Bright" panose="02040602050505020304" charset="0"/>
              <a:cs typeface="Lucida Bright" panose="0204060205050502030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/>
          </a:bodyPr>
          <a:lstStyle/>
          <a:p>
            <a:r>
              <a:rPr lang="en-US" b="1" dirty="0">
                <a:solidFill>
                  <a:schemeClr val="tx1"/>
                </a:solidFill>
                <a:sym typeface="+mn-ea"/>
              </a:rPr>
              <a:t>Name – ABDULLAH MD SHAMIM</a:t>
            </a:r>
            <a:endParaRPr lang="en-US" b="1" dirty="0">
              <a:solidFill>
                <a:schemeClr val="tx1"/>
              </a:solidFill>
              <a:sym typeface="+mn-ea"/>
            </a:endParaRPr>
          </a:p>
          <a:p>
            <a:r>
              <a:rPr lang="en-US" b="1" dirty="0">
                <a:solidFill>
                  <a:schemeClr val="tx1"/>
                </a:solidFill>
                <a:sym typeface="+mn-ea"/>
              </a:rPr>
              <a:t>UNID: UMID17052536986</a:t>
            </a:r>
            <a:endParaRPr lang="en-US" b="1" dirty="0">
              <a:solidFill>
                <a:schemeClr val="tx1"/>
              </a:solidFill>
              <a:sym typeface="+mn-ea"/>
            </a:endParaRPr>
          </a:p>
          <a:p>
            <a:r>
              <a:rPr lang="en-US" b="1" dirty="0">
                <a:solidFill>
                  <a:schemeClr val="tx1"/>
                </a:solidFill>
                <a:sym typeface="+mn-ea"/>
              </a:rPr>
              <a:t>DATA SCIENCE INTERN</a:t>
            </a:r>
            <a:endParaRPr lang="en-US" b="1" dirty="0">
              <a:solidFill>
                <a:schemeClr val="tx1"/>
              </a:solidFill>
              <a:sym typeface="+mn-ea"/>
            </a:endParaRPr>
          </a:p>
          <a:p>
            <a:r>
              <a:rPr lang="en-US" b="1" dirty="0">
                <a:solidFill>
                  <a:schemeClr val="tx1"/>
                </a:solidFill>
                <a:sym typeface="+mn-ea"/>
              </a:rPr>
              <a:t>UNIFIED MENTORS </a:t>
            </a:r>
            <a:endParaRPr lang="en-US" b="1" dirty="0">
              <a:solidFill>
                <a:schemeClr val="tx1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195" y="2331720"/>
            <a:ext cx="8229600" cy="4525963"/>
          </a:xfrm>
        </p:spPr>
        <p:txBody>
          <a:bodyPr/>
          <a:lstStyle/>
          <a:p>
            <a:r>
              <a:t>Added new features:</a:t>
            </a:r>
          </a:p>
          <a:p>
            <a:r>
              <a:t>- 20-day &amp; 50-day Moving Averages</a:t>
            </a:r>
          </a:p>
          <a:p>
            <a:r>
              <a:t>- Daily Return (percentage change)</a:t>
            </a:r>
          </a:p>
          <a:p>
            <a:r>
              <a:t>- 20-day Rolling Volatility</a:t>
            </a:r>
          </a:p>
          <a:p>
            <a:r>
              <a:t>Enhanced input for model training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895" y="2101850"/>
            <a:ext cx="8229600" cy="4525963"/>
          </a:xfrm>
        </p:spPr>
        <p:txBody>
          <a:bodyPr/>
          <a:lstStyle/>
          <a:p>
            <a:r>
              <a:t>Model: RandomForestRegressor (Scikit-learn)</a:t>
            </a:r>
          </a:p>
          <a:p>
            <a:r>
              <a:t>Features used: Price metrics + engineered features</a:t>
            </a:r>
          </a:p>
          <a:p>
            <a:r>
              <a:t>Target variable: Close Price</a:t>
            </a:r>
          </a:p>
          <a:p>
            <a:r>
              <a:t>Train-Test split (time-based, 80-20)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4065"/>
            <a:ext cx="8229600" cy="4525963"/>
          </a:xfrm>
        </p:spPr>
        <p:txBody>
          <a:bodyPr/>
          <a:lstStyle/>
          <a:p>
            <a:r>
              <a:t>Buy &amp; Hold: Invest at start, hold till end</a:t>
            </a:r>
          </a:p>
          <a:p>
            <a:r>
              <a:t>ML Strategy: Predict next-day price</a:t>
            </a:r>
          </a:p>
          <a:p>
            <a:r>
              <a:t>- Buy if predicted &gt; current close</a:t>
            </a:r>
          </a:p>
          <a:p>
            <a:r>
              <a:t>- Stay in cash otherwise</a:t>
            </a:r>
          </a:p>
          <a:p>
            <a:r>
              <a:t>Simulated both over full time period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8-25 21475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7025" y="1524000"/>
            <a:ext cx="8446135" cy="3655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&amp;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890" y="2198370"/>
            <a:ext cx="8229600" cy="4525963"/>
          </a:xfrm>
        </p:spPr>
        <p:txBody>
          <a:bodyPr/>
          <a:lstStyle/>
          <a:p>
            <a:r>
              <a:t>Buy &amp; Hold Final Value: $13,726,542.31</a:t>
            </a:r>
          </a:p>
          <a:p>
            <a:r>
              <a:t>ML Strategy Final Value: $804,038.22</a:t>
            </a:r>
          </a:p>
          <a:p>
            <a:r>
              <a:t>MAE: ~12.9 | MSE: ~297.2</a:t>
            </a:r>
          </a:p>
          <a:p>
            <a:r>
              <a:t>ML strategy underperformed significantly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9415" y="2072640"/>
            <a:ext cx="8229600" cy="4525963"/>
          </a:xfrm>
        </p:spPr>
        <p:txBody>
          <a:bodyPr/>
          <a:lstStyle/>
          <a:p>
            <a:r>
              <a:t>ML models require tuning for financial use cases</a:t>
            </a:r>
          </a:p>
          <a:p>
            <a:r>
              <a:t>Buy &amp; Hold worked better for Coca-Cola</a:t>
            </a:r>
          </a:p>
          <a:p>
            <a:r>
              <a:t>Predictions ≠ Profitable Trades</a:t>
            </a:r>
          </a:p>
          <a:p>
            <a:r>
              <a:t>Next steps: Try LSTM, optimize trading logic, add Sharpe Ratio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7045"/>
            <a:ext cx="8229600" cy="930910"/>
          </a:xfrm>
        </p:spPr>
        <p:txBody>
          <a:bodyPr/>
          <a:p>
            <a:r>
              <a:rPr lang="en-US"/>
              <a:t>Contact Info: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06345"/>
            <a:ext cx="8229600" cy="3620135"/>
          </a:xfrm>
        </p:spPr>
        <p:txBody>
          <a:bodyPr/>
          <a:p>
            <a:r>
              <a:rPr lang="en-US" sz="2300">
                <a:latin typeface="+mj-lt"/>
                <a:cs typeface="+mj-lt"/>
                <a:sym typeface="+mn-ea"/>
              </a:rPr>
              <a:t>Name: Abdullah Md Shamim</a:t>
            </a:r>
            <a:endParaRPr lang="en-US" sz="2300">
              <a:latin typeface="+mj-lt"/>
              <a:cs typeface="+mj-lt"/>
            </a:endParaRPr>
          </a:p>
          <a:p>
            <a:r>
              <a:rPr lang="en-US" sz="2300">
                <a:latin typeface="+mj-lt"/>
                <a:cs typeface="+mj-lt"/>
                <a:sym typeface="+mn-ea"/>
              </a:rPr>
              <a:t>Email: abdullahshamim7584@gmail.com</a:t>
            </a:r>
            <a:endParaRPr lang="en-US" sz="2300">
              <a:latin typeface="+mj-lt"/>
              <a:cs typeface="+mj-lt"/>
            </a:endParaRPr>
          </a:p>
          <a:p>
            <a:r>
              <a:rPr lang="en-US" sz="2300">
                <a:latin typeface="+mj-lt"/>
                <a:cs typeface="+mj-lt"/>
                <a:sym typeface="+mn-ea"/>
              </a:rPr>
              <a:t>LinkedIn: </a:t>
            </a:r>
            <a:r>
              <a:rPr lang="en-US" altLang="en-US" sz="2300">
                <a:latin typeface="+mj-lt"/>
                <a:cs typeface="+mj-lt"/>
                <a:sym typeface="+mn-ea"/>
              </a:rPr>
              <a:t>https://www.linkedin.com/in/abdullah-shamim-497ba434a/</a:t>
            </a:r>
            <a:endParaRPr lang="en-US" sz="2300">
              <a:latin typeface="+mj-lt"/>
              <a:cs typeface="+mj-lt"/>
            </a:endParaRPr>
          </a:p>
          <a:p>
            <a:endParaRPr lang="en-US" sz="2300">
              <a:latin typeface="+mj-lt"/>
              <a:cs typeface="+mj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9415" y="274638"/>
            <a:ext cx="8229600" cy="1143000"/>
          </a:xfrm>
        </p:spPr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82165"/>
            <a:ext cx="8229600" cy="4525963"/>
          </a:xfrm>
        </p:spPr>
        <p:txBody>
          <a:bodyPr/>
          <a:lstStyle/>
          <a:p>
            <a:r>
              <a:t>Predict Coca-Cola's future stock prices using historical data</a:t>
            </a:r>
          </a:p>
          <a:p>
            <a:r>
              <a:t>Build &amp; evaluate ML-based investment strategy</a:t>
            </a:r>
          </a:p>
          <a:p>
            <a:r>
              <a:t>Compare ML strategy with Buy &amp; Hold</a:t>
            </a:r>
          </a:p>
          <a:p>
            <a:r>
              <a:t>Visualize trends and investment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20" y="2120900"/>
            <a:ext cx="8229600" cy="4525963"/>
          </a:xfrm>
        </p:spPr>
        <p:txBody>
          <a:bodyPr/>
          <a:lstStyle/>
          <a:p>
            <a:r>
              <a:t>Historical stock data (Yahoo Finance format)</a:t>
            </a:r>
          </a:p>
          <a:p>
            <a:r>
              <a:t>- Coca-Cola_stock_history.csv</a:t>
            </a:r>
          </a:p>
          <a:p>
            <a:r>
              <a:t>- Coca-Cola_stock_info.csv</a:t>
            </a:r>
          </a:p>
          <a:p>
            <a:r>
              <a:t>Key columns: Open, High, Low, Close, Volume, Dividends, Stock Splits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0205" y="274638"/>
            <a:ext cx="8229600" cy="1143000"/>
          </a:xfrm>
        </p:spPr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85" y="2265680"/>
            <a:ext cx="8229600" cy="4525963"/>
          </a:xfrm>
        </p:spPr>
        <p:txBody>
          <a:bodyPr/>
          <a:lstStyle/>
          <a:p>
            <a:r>
              <a:t>Convert 'Date' to datetime format</a:t>
            </a:r>
          </a:p>
          <a:p>
            <a:r>
              <a:t>Sort data chronologically</a:t>
            </a:r>
          </a:p>
          <a:p>
            <a:r>
              <a:t>Drop missing/null values</a:t>
            </a:r>
          </a:p>
          <a:p>
            <a:r>
              <a:t>Reset index for proper modeling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720" y="2410460"/>
            <a:ext cx="8229600" cy="4525963"/>
          </a:xfrm>
        </p:spPr>
        <p:txBody>
          <a:bodyPr/>
          <a:lstStyle/>
          <a:p>
            <a:r>
              <a:t>Statistical summary of prices</a:t>
            </a:r>
          </a:p>
          <a:p>
            <a:r>
              <a:t>Close price trend visualization</a:t>
            </a:r>
          </a:p>
          <a:p>
            <a:r>
              <a:t>20-day and 50-day Moving Averages</a:t>
            </a:r>
          </a:p>
          <a:p>
            <a:r>
              <a:t>Volatility and daily return analysis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Screenshot 2025-08-25 2146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254000"/>
            <a:ext cx="8526780" cy="3592195"/>
          </a:xfrm>
          <a:prstGeom prst="rect">
            <a:avLst/>
          </a:prstGeom>
        </p:spPr>
      </p:pic>
      <p:pic>
        <p:nvPicPr>
          <p:cNvPr id="5" name="Picture 4" descr="Screenshot 2025-08-25 21464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" y="3938270"/>
            <a:ext cx="8545830" cy="28098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8-25 21465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075" y="207645"/>
            <a:ext cx="8895715" cy="3576955"/>
          </a:xfrm>
          <a:prstGeom prst="rect">
            <a:avLst/>
          </a:prstGeom>
        </p:spPr>
      </p:pic>
      <p:pic>
        <p:nvPicPr>
          <p:cNvPr id="3" name="Picture 2" descr="Screenshot 2025-08-25 2147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" y="3876675"/>
            <a:ext cx="8917940" cy="28562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8-25 2147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" y="1591945"/>
            <a:ext cx="8855075" cy="36741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Screenshot 2025-08-25 2147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1455" y="324485"/>
            <a:ext cx="8711565" cy="62090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1841</Words>
  <Application>WPS Presentation</Application>
  <PresentationFormat>On-screen Show (4:3)</PresentationFormat>
  <Paragraphs>79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2" baseType="lpstr">
      <vt:lpstr>Arial</vt:lpstr>
      <vt:lpstr>SimSun</vt:lpstr>
      <vt:lpstr>Wingdings</vt:lpstr>
      <vt:lpstr>Arial</vt:lpstr>
      <vt:lpstr>Lucida Bright</vt:lpstr>
      <vt:lpstr>Calibri</vt:lpstr>
      <vt:lpstr>Microsoft YaHei</vt:lpstr>
      <vt:lpstr>Arial Unicode MS</vt:lpstr>
      <vt:lpstr>Arial Rounded MT Bold</vt:lpstr>
      <vt:lpstr>Agency FB</vt:lpstr>
      <vt:lpstr>Copperplate Gothic Light</vt:lpstr>
      <vt:lpstr>Eras Light ITC</vt:lpstr>
      <vt:lpstr>Candara Light</vt:lpstr>
      <vt:lpstr>Cambria Math</vt:lpstr>
      <vt:lpstr>Calibri Light</vt:lpstr>
      <vt:lpstr>Office Theme</vt:lpstr>
      <vt:lpstr>Coca-Cola Stock Prediction &amp; Strategy Comparison</vt:lpstr>
      <vt:lpstr>Project Objective</vt:lpstr>
      <vt:lpstr>Dataset Overview</vt:lpstr>
      <vt:lpstr>Data Preprocessing</vt:lpstr>
      <vt:lpstr>Exploratory Data Analysis (EDA)</vt:lpstr>
      <vt:lpstr>PowerPoint 演示文稿</vt:lpstr>
      <vt:lpstr>PowerPoint 演示文稿</vt:lpstr>
      <vt:lpstr>PowerPoint 演示文稿</vt:lpstr>
      <vt:lpstr>PowerPoint 演示文稿</vt:lpstr>
      <vt:lpstr>Feature Engineering</vt:lpstr>
      <vt:lpstr>Model Training and Prediction</vt:lpstr>
      <vt:lpstr>Strategy Comparison</vt:lpstr>
      <vt:lpstr>PowerPoint 演示文稿</vt:lpstr>
      <vt:lpstr>Results &amp; Performance</vt:lpstr>
      <vt:lpstr>Conclusion &amp; Learnings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Abdullah Shamim</cp:lastModifiedBy>
  <cp:revision>4</cp:revision>
  <dcterms:created xsi:type="dcterms:W3CDTF">2013-01-27T09:14:00Z</dcterms:created>
  <dcterms:modified xsi:type="dcterms:W3CDTF">2025-08-25T16:28:46Z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958F4614997F47CDA094AC8EB4131134_12</vt:lpwstr>
  </property>
  <property fmtid="{D5CDD505-2E9C-101B-9397-08002B2CF9AE}" pid="3" name="KSOProductBuildVer">
    <vt:lpwstr>1033-12.2.0.21931</vt:lpwstr>
  </property>
</Properties>
</file>