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58" r:id="rId6"/>
    <p:sldId id="259" r:id="rId7"/>
    <p:sldId id="260" r:id="rId8"/>
    <p:sldId id="261" r:id="rId9"/>
    <p:sldId id="271" r:id="rId10"/>
    <p:sldId id="262" r:id="rId11"/>
    <p:sldId id="263" r:id="rId12"/>
    <p:sldId id="264" r:id="rId13"/>
    <p:sldId id="265" r:id="rId14"/>
    <p:sldId id="272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40EDC6-D4E0-40C1-A602-3A0AF0F9235F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148FE8C-E957-40D6-B8A4-2A75AEB47747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 Rounded MT Bold" panose="020F0704030504030204" pitchFamily="34" charset="0"/>
              </a:rPr>
              <a:t>Sales Prediction and Success Classification of Furniture Products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3729" y="3429001"/>
            <a:ext cx="10264877" cy="29128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Machine Learning Project Using E-commerce Dataset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Name – ABDULLAH MD SHAMIM</a:t>
            </a:r>
            <a:endParaRPr lang="en-US" dirty="0"/>
          </a:p>
          <a:p>
            <a:r>
              <a:rPr lang="en-US" dirty="0"/>
              <a:t>UNID: UMID17052536986</a:t>
            </a:r>
            <a:endParaRPr lang="en-US" dirty="0"/>
          </a:p>
          <a:p>
            <a:r>
              <a:rPr lang="en-US" dirty="0"/>
              <a:t>DATA SCIENCE INTERN</a:t>
            </a:r>
            <a:endParaRPr lang="en-US" dirty="0"/>
          </a:p>
          <a:p>
            <a:r>
              <a:rPr lang="en-US" dirty="0"/>
              <a:t>UNIFIED MENTORS 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37" y="681037"/>
            <a:ext cx="10515600" cy="1099637"/>
          </a:xfrm>
        </p:spPr>
        <p:txBody>
          <a:bodyPr>
            <a:normAutofit fontScale="90000"/>
          </a:bodyPr>
          <a:lstStyle/>
          <a:p>
            <a:r>
              <a:rPr lang="en-IN" sz="4900" b="1" dirty="0">
                <a:latin typeface="Arial Rounded MT Bold" panose="020F0704030504030204" pitchFamily="34" charset="0"/>
              </a:rPr>
              <a:t>Model Building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3411"/>
            <a:ext cx="10515600" cy="3353552"/>
          </a:xfrm>
        </p:spPr>
        <p:txBody>
          <a:bodyPr/>
          <a:lstStyle/>
          <a:p>
            <a:r>
              <a:rPr lang="en-US" dirty="0"/>
              <a:t>Train-Test Split: 80% train, 20% test</a:t>
            </a:r>
            <a:endParaRPr lang="en-US" dirty="0"/>
          </a:p>
          <a:p>
            <a:r>
              <a:rPr lang="en-US" dirty="0"/>
              <a:t>Algorithms used:</a:t>
            </a:r>
            <a:endParaRPr lang="en-US" dirty="0"/>
          </a:p>
          <a:p>
            <a:pPr lvl="1"/>
            <a:r>
              <a:rPr lang="en-US" dirty="0"/>
              <a:t>Logistic Regression</a:t>
            </a:r>
            <a:endParaRPr lang="en-US" dirty="0"/>
          </a:p>
          <a:p>
            <a:pPr lvl="1"/>
            <a:r>
              <a:rPr lang="en-US" dirty="0"/>
              <a:t>Random Forest Classifier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53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Model Evaluation Results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7789"/>
            <a:ext cx="10515600" cy="3209174"/>
          </a:xfrm>
        </p:spPr>
        <p:txBody>
          <a:bodyPr/>
          <a:lstStyle/>
          <a:p>
            <a:r>
              <a:rPr lang="en-US" dirty="0"/>
              <a:t>Both models achieved:</a:t>
            </a:r>
            <a:endParaRPr lang="en-US" dirty="0"/>
          </a:p>
          <a:p>
            <a:pPr lvl="1"/>
            <a:r>
              <a:rPr lang="en-US" dirty="0"/>
              <a:t>Accuracy: 100%</a:t>
            </a:r>
            <a:endParaRPr lang="en-US" dirty="0"/>
          </a:p>
          <a:p>
            <a:pPr lvl="1"/>
            <a:r>
              <a:rPr lang="en-US" dirty="0"/>
              <a:t>Precision, Recall, F1-score: 1.00</a:t>
            </a:r>
            <a:endParaRPr lang="en-US" dirty="0"/>
          </a:p>
          <a:p>
            <a:r>
              <a:rPr lang="en-US" dirty="0"/>
              <a:t>Confusion Matrix: 0 errors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695" y="525546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Business Insights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95073"/>
            <a:ext cx="10515600" cy="3481889"/>
          </a:xfrm>
        </p:spPr>
        <p:txBody>
          <a:bodyPr/>
          <a:lstStyle/>
          <a:p>
            <a:r>
              <a:rPr lang="en-US" dirty="0"/>
              <a:t>Free shipping boosts sales probability</a:t>
            </a:r>
            <a:endParaRPr lang="en-US" dirty="0"/>
          </a:p>
          <a:p>
            <a:r>
              <a:rPr lang="en-US" dirty="0"/>
              <a:t>Price bands ($40–120) have best-performing products</a:t>
            </a:r>
            <a:endParaRPr lang="en-US" dirty="0"/>
          </a:p>
          <a:p>
            <a:r>
              <a:rPr lang="en-US" dirty="0"/>
              <a:t>Title keywords like "modern", "storage" influence performance</a:t>
            </a:r>
            <a:endParaRPr lang="en-US" dirty="0"/>
          </a:p>
          <a:p>
            <a:r>
              <a:rPr lang="en-US" dirty="0"/>
              <a:t>Predictive tagging helps flag future bestsellers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8-25 2127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1055370"/>
            <a:ext cx="11117580" cy="45739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79031"/>
            <a:ext cx="10515600" cy="3497931"/>
          </a:xfrm>
        </p:spPr>
        <p:txBody>
          <a:bodyPr/>
          <a:lstStyle/>
          <a:p>
            <a:r>
              <a:rPr lang="en-US" dirty="0"/>
              <a:t>Simple features like price, title, and shipping can predict sales success</a:t>
            </a:r>
            <a:endParaRPr lang="en-US" dirty="0"/>
          </a:p>
          <a:p>
            <a:r>
              <a:rPr lang="en-US" dirty="0"/>
              <a:t>Useful for businesses to plan promotions, pricing, and SEO</a:t>
            </a:r>
            <a:endParaRPr lang="en-US" dirty="0"/>
          </a:p>
          <a:p>
            <a:r>
              <a:rPr lang="en-US" dirty="0"/>
              <a:t>Project shows ML can support product strategy in e-commerce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Arial Rounded MT Bold" panose="020F0704030504030204" pitchFamily="34" charset="0"/>
                <a:cs typeface="Arial Rounded MT Bold" panose="020F0704030504030204" pitchFamily="34" charset="0"/>
              </a:rPr>
              <a:t>Contact Info:</a:t>
            </a:r>
            <a:endParaRPr lang="en-US" b="1">
              <a:latin typeface="Arial Rounded MT Bold" panose="020F0704030504030204" pitchFamily="34" charset="0"/>
              <a:cs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65" y="2658110"/>
            <a:ext cx="10353675" cy="3133090"/>
          </a:xfrm>
        </p:spPr>
        <p:txBody>
          <a:bodyPr/>
          <a:p>
            <a:r>
              <a:rPr lang="en-US">
                <a:latin typeface="Arial Rounded MT Bold" panose="020F0704030504030204" pitchFamily="34" charset="0"/>
                <a:cs typeface="Arial Rounded MT Bold" panose="020F0704030504030204" pitchFamily="34" charset="0"/>
                <a:sym typeface="+mn-ea"/>
              </a:rPr>
              <a:t>Name: Abdullah Md Shamim</a:t>
            </a:r>
            <a:endParaRPr lang="en-US">
              <a:latin typeface="Arial Rounded MT Bold" panose="020F0704030504030204" pitchFamily="34" charset="0"/>
              <a:cs typeface="Arial Rounded MT Bold" panose="020F070403050403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  <a:cs typeface="Arial Rounded MT Bold" panose="020F0704030504030204" pitchFamily="34" charset="0"/>
                <a:sym typeface="+mn-ea"/>
              </a:rPr>
              <a:t>Email: abdullahshamim7584@gmail.com</a:t>
            </a:r>
            <a:endParaRPr lang="en-US">
              <a:latin typeface="Arial Rounded MT Bold" panose="020F0704030504030204" pitchFamily="34" charset="0"/>
              <a:cs typeface="Arial Rounded MT Bold" panose="020F0704030504030204" pitchFamily="34" charset="0"/>
            </a:endParaRPr>
          </a:p>
          <a:p>
            <a:r>
              <a:rPr lang="en-US">
                <a:latin typeface="Arial Rounded MT Bold" panose="020F0704030504030204" pitchFamily="34" charset="0"/>
                <a:cs typeface="Arial Rounded MT Bold" panose="020F0704030504030204" pitchFamily="34" charset="0"/>
                <a:sym typeface="+mn-ea"/>
              </a:rPr>
              <a:t>LinkedIn: </a:t>
            </a:r>
            <a:r>
              <a:rPr lang="en-US" altLang="en-US">
                <a:latin typeface="Arial Rounded MT Bold" panose="020F0704030504030204" pitchFamily="34" charset="0"/>
                <a:cs typeface="Arial Rounded MT Bold" panose="020F0704030504030204" pitchFamily="34" charset="0"/>
                <a:sym typeface="+mn-ea"/>
              </a:rPr>
              <a:t>https://www.linkedin.com/in/abdullah-shamim-497ba434a/</a:t>
            </a:r>
            <a:endParaRPr lang="en-US">
              <a:latin typeface="Arial Rounded MT Bold" panose="020F0704030504030204" pitchFamily="34" charset="0"/>
              <a:cs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OBJECTIVE: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4205"/>
            <a:ext cx="10515600" cy="3492757"/>
          </a:xfrm>
        </p:spPr>
        <p:txBody>
          <a:bodyPr/>
          <a:lstStyle/>
          <a:p>
            <a:r>
              <a:rPr lang="en-US" dirty="0"/>
              <a:t>Predict whether a product is a High Seller or Low Seller</a:t>
            </a:r>
            <a:endParaRPr lang="en-US" dirty="0"/>
          </a:p>
          <a:p>
            <a:r>
              <a:rPr lang="en-US" dirty="0"/>
              <a:t>Use features: product title, price, and shipping type</a:t>
            </a:r>
            <a:endParaRPr lang="en-US" dirty="0"/>
          </a:p>
          <a:p>
            <a:r>
              <a:rPr lang="en-US" dirty="0"/>
              <a:t>Help businesses identify potential bestsellers in advance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265470"/>
            <a:ext cx="6469626" cy="62041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549" y="521109"/>
            <a:ext cx="10515600" cy="1533832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 Rounded MT Bold" panose="020F0704030504030204" pitchFamily="34" charset="0"/>
              </a:rPr>
              <a:t>Slide</a:t>
            </a:r>
            <a:r>
              <a:rPr lang="en-US" b="1" dirty="0"/>
              <a:t> 3: Dataset 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20181"/>
            <a:ext cx="10515600" cy="3256782"/>
          </a:xfrm>
        </p:spPr>
        <p:txBody>
          <a:bodyPr/>
          <a:lstStyle/>
          <a:p>
            <a:r>
              <a:rPr lang="en-US" dirty="0"/>
              <a:t>2,000 product listings from a furniture e-commerce platform</a:t>
            </a:r>
            <a:endParaRPr lang="en-US" dirty="0"/>
          </a:p>
          <a:p>
            <a:r>
              <a:rPr lang="en-US" dirty="0"/>
              <a:t>Features: </a:t>
            </a:r>
            <a:r>
              <a:rPr lang="en-US" dirty="0" err="1"/>
              <a:t>productTitle</a:t>
            </a:r>
            <a:r>
              <a:rPr lang="en-US" dirty="0"/>
              <a:t>, price, </a:t>
            </a:r>
            <a:r>
              <a:rPr lang="en-US" dirty="0" err="1"/>
              <a:t>originalPrice</a:t>
            </a:r>
            <a:r>
              <a:rPr lang="en-US" dirty="0"/>
              <a:t>, </a:t>
            </a:r>
            <a:r>
              <a:rPr lang="en-US" dirty="0" err="1"/>
              <a:t>tagText</a:t>
            </a:r>
            <a:r>
              <a:rPr lang="en-US" dirty="0"/>
              <a:t>, sold</a:t>
            </a:r>
            <a:endParaRPr lang="en-US" dirty="0"/>
          </a:p>
          <a:p>
            <a:r>
              <a:rPr lang="en-US" dirty="0"/>
              <a:t>After cleaning: 1,906 rows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1277"/>
            <a:ext cx="10515600" cy="1582994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Data Cleaning &amp; Preparation</a:t>
            </a:r>
            <a:br>
              <a:rPr lang="en-IN" dirty="0">
                <a:latin typeface="Arial Rounded MT Bold" panose="020F070403050403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61187"/>
            <a:ext cx="10515600" cy="3315776"/>
          </a:xfrm>
        </p:spPr>
        <p:txBody>
          <a:bodyPr/>
          <a:lstStyle/>
          <a:p>
            <a:r>
              <a:rPr lang="en-US" dirty="0"/>
              <a:t>Dropped duplicates (94) and missing values</a:t>
            </a:r>
            <a:endParaRPr lang="en-US" dirty="0"/>
          </a:p>
          <a:p>
            <a:r>
              <a:rPr lang="en-US" dirty="0"/>
              <a:t>Converted price from string to numeric</a:t>
            </a:r>
            <a:endParaRPr lang="en-US" dirty="0"/>
          </a:p>
          <a:p>
            <a:r>
              <a:rPr lang="en-US" dirty="0"/>
              <a:t>Removed unusable column '</a:t>
            </a:r>
            <a:r>
              <a:rPr lang="en-US" dirty="0" err="1"/>
              <a:t>originalPrice</a:t>
            </a:r>
            <a:r>
              <a:rPr lang="en-US" dirty="0"/>
              <a:t>'</a:t>
            </a:r>
            <a:endParaRPr lang="en-US" dirty="0"/>
          </a:p>
          <a:p>
            <a:r>
              <a:rPr lang="en-US" dirty="0"/>
              <a:t>Encoded '</a:t>
            </a:r>
            <a:r>
              <a:rPr lang="en-US" dirty="0" err="1"/>
              <a:t>tagText</a:t>
            </a:r>
            <a:r>
              <a:rPr lang="en-US" dirty="0"/>
              <a:t>'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/>
          <a:lstStyle/>
          <a:p>
            <a:r>
              <a:rPr lang="en-IN" b="1" dirty="0">
                <a:latin typeface="Arial Rounded MT Bold" panose="020F0704030504030204" pitchFamily="34" charset="0"/>
              </a:rPr>
              <a:t>Target Creation</a:t>
            </a:r>
            <a:br>
              <a:rPr lang="en-IN" dirty="0">
                <a:latin typeface="Arial Rounded MT Bold" panose="020F070403050403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12025"/>
            <a:ext cx="10515600" cy="3364937"/>
          </a:xfrm>
        </p:spPr>
        <p:txBody>
          <a:bodyPr/>
          <a:lstStyle/>
          <a:p>
            <a:r>
              <a:rPr lang="en-US" dirty="0"/>
              <a:t>New column: </a:t>
            </a:r>
            <a:r>
              <a:rPr lang="en-US" dirty="0" err="1"/>
              <a:t>HighSeller</a:t>
            </a:r>
            <a:endParaRPr lang="en-US" dirty="0"/>
          </a:p>
          <a:p>
            <a:r>
              <a:rPr lang="en-US" dirty="0"/>
              <a:t>Label = 1 if sold &gt;= 10, else 0</a:t>
            </a:r>
            <a:endParaRPr lang="en-US" dirty="0"/>
          </a:p>
          <a:p>
            <a:r>
              <a:rPr lang="en-US" dirty="0"/>
              <a:t>Converted regression to classification task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71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Exploratory Data Analysis (EDA)</a:t>
            </a:r>
            <a:br>
              <a:rPr lang="en-IN" dirty="0">
                <a:latin typeface="Arial Rounded MT Bold" panose="020F0704030504030204" pitchFamily="34" charset="0"/>
              </a:rPr>
            </a:b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97161"/>
            <a:ext cx="10515600" cy="3079802"/>
          </a:xfrm>
        </p:spPr>
        <p:txBody>
          <a:bodyPr/>
          <a:lstStyle/>
          <a:p>
            <a:r>
              <a:rPr lang="en-US" dirty="0"/>
              <a:t>Most products offer Free Shipping</a:t>
            </a:r>
            <a:endParaRPr lang="en-US" dirty="0"/>
          </a:p>
          <a:p>
            <a:r>
              <a:rPr lang="en-US" dirty="0"/>
              <a:t>High sellers mostly priced $40–$120</a:t>
            </a:r>
            <a:endParaRPr lang="en-US" dirty="0"/>
          </a:p>
          <a:p>
            <a:r>
              <a:rPr lang="en-US" dirty="0"/>
              <a:t>Word Cloud shows "modern", "wood", "drawer" dominate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 2025-08-25 212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237490"/>
            <a:ext cx="5375910" cy="3190875"/>
          </a:xfrm>
          <a:prstGeom prst="rect">
            <a:avLst/>
          </a:prstGeom>
        </p:spPr>
      </p:pic>
      <p:pic>
        <p:nvPicPr>
          <p:cNvPr id="10" name="Picture 9" descr="Screenshot 2025-08-25 2126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565" y="237490"/>
            <a:ext cx="5729605" cy="3191510"/>
          </a:xfrm>
          <a:prstGeom prst="rect">
            <a:avLst/>
          </a:prstGeom>
        </p:spPr>
      </p:pic>
      <p:pic>
        <p:nvPicPr>
          <p:cNvPr id="11" name="Picture 10" descr="Screenshot 2025-08-25 2126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3779520"/>
            <a:ext cx="4585335" cy="2762885"/>
          </a:xfrm>
          <a:prstGeom prst="rect">
            <a:avLst/>
          </a:prstGeom>
        </p:spPr>
      </p:pic>
      <p:pic>
        <p:nvPicPr>
          <p:cNvPr id="12" name="Picture 11" descr="Screenshot 2025-08-25 2126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620" y="3779520"/>
            <a:ext cx="4695190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 Rounded MT Bold" panose="020F0704030504030204" pitchFamily="34" charset="0"/>
              </a:rPr>
              <a:t>Feature Engineering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/>
          <a:lstStyle/>
          <a:p>
            <a:r>
              <a:rPr lang="en-US" dirty="0"/>
              <a:t>Applied TF-IDF to '</a:t>
            </a:r>
            <a:r>
              <a:rPr lang="en-US" dirty="0" err="1"/>
              <a:t>productTitle</a:t>
            </a:r>
            <a:r>
              <a:rPr lang="en-US" dirty="0"/>
              <a:t>' (top 100 words)</a:t>
            </a:r>
            <a:endParaRPr lang="en-US" dirty="0"/>
          </a:p>
          <a:p>
            <a:r>
              <a:rPr lang="en-US" dirty="0"/>
              <a:t>Encoded '</a:t>
            </a:r>
            <a:r>
              <a:rPr lang="en-US" dirty="0" err="1"/>
              <a:t>tagText</a:t>
            </a:r>
            <a:r>
              <a:rPr lang="en-US" dirty="0"/>
              <a:t>' (Free shipping -&gt; 0 or 1)</a:t>
            </a:r>
            <a:endParaRPr lang="en-US" dirty="0"/>
          </a:p>
          <a:p>
            <a:r>
              <a:rPr lang="en-US" dirty="0"/>
              <a:t>Final dataset fully numeric and model-ready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1909</Words>
  <Application>WPS Presentation</Application>
  <PresentationFormat>Widescreen</PresentationFormat>
  <Paragraphs>91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Trebuchet MS</vt:lpstr>
      <vt:lpstr>Wingdings 2</vt:lpstr>
      <vt:lpstr>Arial Rounded MT Bold</vt:lpstr>
      <vt:lpstr>Calisto MT</vt:lpstr>
      <vt:lpstr>Microsoft YaHei</vt:lpstr>
      <vt:lpstr>Arial Unicode MS</vt:lpstr>
      <vt:lpstr>Calibri</vt:lpstr>
      <vt:lpstr>Copperplate Gothic Light</vt:lpstr>
      <vt:lpstr>Bahnschrift Condensed</vt:lpstr>
      <vt:lpstr>Bahnschrift</vt:lpstr>
      <vt:lpstr>Slate</vt:lpstr>
      <vt:lpstr>Sales Prediction and Success Classification of Furniture Products </vt:lpstr>
      <vt:lpstr>OBJECTIVE:</vt:lpstr>
      <vt:lpstr>PowerPoint 演示文稿</vt:lpstr>
      <vt:lpstr>Slide 3: Dataset Overview </vt:lpstr>
      <vt:lpstr>Data Cleaning &amp; Preparation </vt:lpstr>
      <vt:lpstr>Target Creation </vt:lpstr>
      <vt:lpstr>Exploratory Data Analysis (EDA) </vt:lpstr>
      <vt:lpstr>PowerPoint 演示文稿</vt:lpstr>
      <vt:lpstr>Feature Engineering </vt:lpstr>
      <vt:lpstr>Model Building </vt:lpstr>
      <vt:lpstr>Model Evaluation Results </vt:lpstr>
      <vt:lpstr>Business Insights </vt:lpstr>
      <vt:lpstr>PowerPoint 演示文稿</vt:lpstr>
      <vt:lpstr>Conclusion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Md Shamim</dc:creator>
  <cp:lastModifiedBy>Abdullah Shamim</cp:lastModifiedBy>
  <cp:revision>2</cp:revision>
  <dcterms:created xsi:type="dcterms:W3CDTF">2025-07-22T05:23:00Z</dcterms:created>
  <dcterms:modified xsi:type="dcterms:W3CDTF">2025-08-25T16:02:10Z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1521AC3A69C4484BA876E7FC7E66C2D1_12</vt:lpwstr>
  </property>
  <property fmtid="{D5CDD505-2E9C-101B-9397-08002B2CF9AE}" pid="3" name="KSOProductBuildVer">
    <vt:lpwstr>1033-12.2.0.21931</vt:lpwstr>
  </property>
</Properties>
</file>