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  <p:sldId id="272" r:id="rId9"/>
    <p:sldId id="271" r:id="rId10"/>
    <p:sldId id="270" r:id="rId11"/>
    <p:sldId id="262" r:id="rId12"/>
    <p:sldId id="265" r:id="rId13"/>
    <p:sldId id="266" r:id="rId14"/>
    <p:sldId id="273" r:id="rId15"/>
    <p:sldId id="267" r:id="rId16"/>
    <p:sldId id="274" r:id="rId17"/>
    <p:sldId id="275" r:id="rId18"/>
    <p:sldId id="268" r:id="rId19"/>
    <p:sldId id="263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Lucida Bright" panose="02040602050505020304" charset="0"/>
                <a:cs typeface="Lucida Bright" panose="02040602050505020304" charset="0"/>
              </a:rPr>
              <a:t>Supermart Grocery Sales Prediction</a:t>
            </a:r>
            <a:endParaRPr lang="en-US" altLang="en-US" b="1" dirty="0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590" y="4246245"/>
            <a:ext cx="9144000" cy="1622425"/>
          </a:xfrm>
        </p:spPr>
        <p:txBody>
          <a:bodyPr>
            <a:normAutofit fontScale="80000"/>
          </a:bodyPr>
          <a:lstStyle/>
          <a:p>
            <a:r>
              <a:rPr lang="en-US" b="1" dirty="0">
                <a:latin typeface="Lucida Bright" panose="02040602050505020304" charset="0"/>
                <a:cs typeface="Lucida Bright" panose="02040602050505020304" charset="0"/>
                <a:sym typeface="+mn-ea"/>
              </a:rPr>
              <a:t>Name – ABDULLAH MD SHAMIM</a:t>
            </a:r>
            <a:endParaRPr lang="en-US" b="1" dirty="0">
              <a:latin typeface="Lucida Bright" panose="02040602050505020304" charset="0"/>
              <a:cs typeface="Lucida Bright" panose="02040602050505020304" charset="0"/>
            </a:endParaRPr>
          </a:p>
          <a:p>
            <a:r>
              <a:rPr lang="en-US" b="1" dirty="0">
                <a:latin typeface="Lucida Bright" panose="02040602050505020304" charset="0"/>
                <a:cs typeface="Lucida Bright" panose="02040602050505020304" charset="0"/>
                <a:sym typeface="+mn-ea"/>
              </a:rPr>
              <a:t>UNID: UMID17052536986</a:t>
            </a:r>
            <a:endParaRPr lang="en-US" b="1" dirty="0">
              <a:latin typeface="Lucida Bright" panose="02040602050505020304" charset="0"/>
              <a:cs typeface="Lucida Bright" panose="02040602050505020304" charset="0"/>
            </a:endParaRPr>
          </a:p>
          <a:p>
            <a:r>
              <a:rPr lang="en-US" b="1" dirty="0">
                <a:latin typeface="Lucida Bright" panose="02040602050505020304" charset="0"/>
                <a:cs typeface="Lucida Bright" panose="02040602050505020304" charset="0"/>
                <a:sym typeface="+mn-ea"/>
              </a:rPr>
              <a:t>DATA SCIENCE INTERN</a:t>
            </a:r>
            <a:endParaRPr lang="en-US" b="1" dirty="0">
              <a:latin typeface="Lucida Bright" panose="02040602050505020304" charset="0"/>
              <a:cs typeface="Lucida Bright" panose="02040602050505020304" charset="0"/>
            </a:endParaRPr>
          </a:p>
          <a:p>
            <a:r>
              <a:rPr lang="en-US" b="1" dirty="0">
                <a:latin typeface="Lucida Bright" panose="02040602050505020304" charset="0"/>
                <a:cs typeface="Lucida Bright" panose="02040602050505020304" charset="0"/>
                <a:sym typeface="+mn-ea"/>
              </a:rPr>
              <a:t>UNIFIED MENTORS</a:t>
            </a:r>
            <a:r>
              <a:rPr lang="en-US" dirty="0">
                <a:latin typeface="Lucida Bright" panose="02040602050505020304" charset="0"/>
                <a:cs typeface="Lucida Bright" panose="02040602050505020304" charset="0"/>
                <a:sym typeface="+mn-ea"/>
              </a:rPr>
              <a:t> </a:t>
            </a:r>
            <a:endParaRPr lang="en-US">
              <a:latin typeface="Lucida Bright" panose="02040602050505020304" charset="0"/>
              <a:cs typeface="Lucida Bright" panose="02040602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Model Evaluation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b="1"/>
              <a:t>Results:</a:t>
            </a:r>
            <a:endParaRPr lang="en-US" altLang="en-US"/>
          </a:p>
          <a:p>
            <a:r>
              <a:rPr lang="en-US" altLang="en-US"/>
              <a:t>MSE: 212,768 → Average squared difference between predicted and actual sales.</a:t>
            </a:r>
            <a:endParaRPr lang="en-US" altLang="en-US"/>
          </a:p>
          <a:p>
            <a:r>
              <a:rPr lang="en-US" altLang="en-US"/>
              <a:t>R² Score: 0.3548 → Indicates that the model explains ~35% of the variance in sales.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Interpretation:</a:t>
            </a:r>
            <a:endParaRPr lang="en-US" altLang="en-US"/>
          </a:p>
          <a:p>
            <a:r>
              <a:rPr lang="en-US" altLang="en-US"/>
              <a:t>Model performance is moderate; more advanced models (e.g., Random Forest, Gradient Boosting) could improve accuracy.</a:t>
            </a:r>
            <a:endParaRPr lang="en-US" altLang="en-US"/>
          </a:p>
          <a:p>
            <a:r>
              <a:rPr lang="en-US" altLang="en-US"/>
              <a:t>Dataset may require feature engineering to boost predictive power.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Multiple Models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Implemented Random Forest and XGBoost for sales prediction.</a:t>
            </a:r>
            <a:endParaRPr lang="en-US" altLang="en-US"/>
          </a:p>
          <a:p>
            <a:r>
              <a:rPr lang="en-US" altLang="en-US"/>
              <a:t>Trained and tested both models on the same dataset.</a:t>
            </a:r>
            <a:endParaRPr lang="en-US" altLang="en-US"/>
          </a:p>
          <a:p>
            <a:r>
              <a:rPr lang="en-US" altLang="en-US"/>
              <a:t>Compared performance using R², MAE, and RMSE.</a:t>
            </a:r>
            <a:endParaRPr lang="en-US" altLang="en-US"/>
          </a:p>
          <a:p>
            <a:r>
              <a:rPr lang="en-US" altLang="en-US"/>
              <a:t>Random Forest outperformed XGBoost in all metrics.</a:t>
            </a:r>
            <a:endParaRPr lang="en-US" altLang="en-US"/>
          </a:p>
          <a:p>
            <a:r>
              <a:rPr lang="en-US" altLang="en-US"/>
              <a:t>Slide: Model Comparison Table</a:t>
            </a:r>
            <a:endParaRPr lang="en-US" altLang="en-US"/>
          </a:p>
          <a:p>
            <a:r>
              <a:rPr lang="en-US" altLang="en-US"/>
              <a:t>Slide: Model Comparison Table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	           R² Score	MAE	            RMSE</a:t>
            </a:r>
            <a:endParaRPr lang="en-US" altLang="en-US"/>
          </a:p>
          <a:p>
            <a:r>
              <a:rPr lang="en-US" altLang="en-US"/>
              <a:t>Random Forest 	   0.85	          500.12	            650.34</a:t>
            </a:r>
            <a:endParaRPr lang="en-US" altLang="en-US"/>
          </a:p>
          <a:p>
            <a:r>
              <a:rPr lang="en-US" altLang="en-US"/>
              <a:t>XGBoost	              0.83	          520.45	             670.89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Feature Importance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Used Random Forest feature importance to identify top predictors.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Highlighted variables with the most influence on sales.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Business value: focus on these features for sales growth strategies.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1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318770"/>
            <a:ext cx="11534775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Residual Analysis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Plotted residuals for the best model.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Errors were randomly distributed, indicating no major bias.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10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637540"/>
            <a:ext cx="844867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1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200025"/>
            <a:ext cx="8848725" cy="6457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Cross-Validation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Applied 5-fold CV to verify model consistency.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R² scores stable across folds, confirming reliability.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 Business Insights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West region is the top performer - focus marketing and promotions in high-performing areas while boosting weaker ones like South.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Discount percentage does not always correlate with higher profit, suggesting over-discounting in some categories.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Certain categories maintain steady sales regardless of season -consider optimizing stock for these.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Annual trends indicate a need for year-end promotions to boost sales during slower months.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Conclusion &amp; Future Work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Successfully cleaned, explored, and modeled the dataset to predict sales.</a:t>
            </a:r>
            <a:endParaRPr lang="en-US" altLang="en-US"/>
          </a:p>
          <a:p>
            <a:r>
              <a:rPr lang="en-US" altLang="en-US"/>
              <a:t>Generated actionable insights that can help improve marketing and inventory strategies.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Random Forest selected as the final model.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Provided actionable insights from feature analysis.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Demonstrated end-to-end regression workflow with validation.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Project Overview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6590"/>
          </a:xfrm>
        </p:spPr>
        <p:txBody>
          <a:bodyPr>
            <a:normAutofit fontScale="90000" lnSpcReduction="10000"/>
          </a:bodyPr>
          <a:p>
            <a:r>
              <a:rPr lang="en-US" altLang="en-US"/>
              <a:t>This project focuses on analyzing historical sales data from a Supermart grocery dataset to identify trends, patterns, and insights that can help improve business decision-making.</a:t>
            </a:r>
            <a:endParaRPr lang="en-US" altLang="en-US"/>
          </a:p>
          <a:p>
            <a:r>
              <a:rPr lang="en-US" altLang="en-US"/>
              <a:t>The primary objective was to prepare and clean the dataset, explore and visualize important features, and then build a predictive model to forecast sales.</a:t>
            </a:r>
            <a:endParaRPr lang="en-US" altLang="en-US"/>
          </a:p>
          <a:p>
            <a:r>
              <a:rPr lang="en-US" altLang="en-US"/>
              <a:t>The dataset contains multiple features such as category, subcategory, city, region, discount, profit, and order year.</a:t>
            </a:r>
            <a:endParaRPr lang="en-US" altLang="en-US"/>
          </a:p>
          <a:p>
            <a:r>
              <a:rPr lang="en-US" altLang="en-US"/>
              <a:t>We applied Linear Regression to predict sales and used evaluation metrics like Mean Squared Error (MSE) and R² Score to assess model accuracy.</a:t>
            </a:r>
            <a:endParaRPr lang="en-US" altLang="en-US"/>
          </a:p>
          <a:p>
            <a:r>
              <a:rPr lang="en-US" altLang="en-US"/>
              <a:t>Additionally, meaningful visualizations were created to support insights and recommendations.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Lucida Bright" panose="02040602050505020304" charset="0"/>
                <a:cs typeface="Lucida Bright" panose="02040602050505020304" charset="0"/>
              </a:rPr>
              <a:t>Contact Info:</a:t>
            </a:r>
            <a:endParaRPr 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2867660"/>
            <a:ext cx="10515600" cy="3309620"/>
          </a:xfrm>
        </p:spPr>
        <p:txBody>
          <a:bodyPr/>
          <a:p>
            <a:r>
              <a:rPr lang="en-US"/>
              <a:t>Name: Abdullah Md Shamim</a:t>
            </a:r>
            <a:endParaRPr lang="en-US"/>
          </a:p>
          <a:p>
            <a:r>
              <a:rPr lang="en-US"/>
              <a:t>Email: abdullahshamim7584@gmail.com</a:t>
            </a:r>
            <a:endParaRPr lang="en-US"/>
          </a:p>
          <a:p>
            <a:r>
              <a:rPr lang="en-US"/>
              <a:t>LinkedIn: </a:t>
            </a:r>
            <a:r>
              <a:rPr lang="en-US" altLang="en-US"/>
              <a:t>https://www.linkedin.com/in/abdullah-shamim-497ba434a/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Data Cleaning &amp; Preprocessing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Converted Order Date into Order Year to focus on year-based trends instead of specific dates.</a:t>
            </a:r>
            <a:endParaRPr lang="en-US" altLang="en-US"/>
          </a:p>
          <a:p>
            <a:r>
              <a:rPr lang="en-US" altLang="en-US"/>
              <a:t>Dropped columns that were irrelevant for analysis to reduce noise.</a:t>
            </a:r>
            <a:endParaRPr lang="en-US" altLang="en-US"/>
          </a:p>
          <a:p>
            <a:r>
              <a:rPr lang="en-US" altLang="en-US"/>
              <a:t>Applied Label Encoding to convert categorical variables (Category, Sub Category, City, Region) into numeric format for modeling.</a:t>
            </a:r>
            <a:endParaRPr lang="en-US" altLang="en-US"/>
          </a:p>
          <a:p>
            <a:r>
              <a:rPr lang="en-US" altLang="en-US"/>
              <a:t>Checked for missing values and outliers, ensuring the dataset was clean and ready for EDA.</a:t>
            </a:r>
            <a:endParaRPr lang="en-US" altLang="en-US"/>
          </a:p>
          <a:p>
            <a:r>
              <a:rPr lang="en-US" altLang="en-US"/>
              <a:t>Split the dataset into features (X) and target (y), followed by train-test splitting for modeling.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Data Overview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325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en-US" altLang="en-US"/>
              <a:t>The dataset consists of multiple sales transactions recorded over different years.</a:t>
            </a:r>
            <a:endParaRPr lang="en-US" altLang="en-US"/>
          </a:p>
          <a:p>
            <a:r>
              <a:rPr lang="en-US" altLang="en-US" b="1"/>
              <a:t>Key features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Category &amp; Sub Category – Type of product sold.</a:t>
            </a:r>
            <a:endParaRPr lang="en-US" altLang="en-US"/>
          </a:p>
          <a:p>
            <a:r>
              <a:rPr lang="en-US" altLang="en-US"/>
              <a:t>City &amp; Region – Geographical location of sales.</a:t>
            </a:r>
            <a:endParaRPr lang="en-US" altLang="en-US"/>
          </a:p>
          <a:p>
            <a:r>
              <a:rPr lang="en-US" altLang="en-US"/>
              <a:t>Discount – Discount applied to the order.</a:t>
            </a:r>
            <a:endParaRPr lang="en-US" altLang="en-US"/>
          </a:p>
          <a:p>
            <a:r>
              <a:rPr lang="en-US" altLang="en-US"/>
              <a:t>Profit – Profit generated from the sale.</a:t>
            </a:r>
            <a:endParaRPr lang="en-US" altLang="en-US"/>
          </a:p>
          <a:p>
            <a:r>
              <a:rPr lang="en-US" altLang="en-US"/>
              <a:t>Order Year – Year of purchase.</a:t>
            </a:r>
            <a:endParaRPr lang="en-US" altLang="en-US"/>
          </a:p>
          <a:p>
            <a:r>
              <a:rPr lang="en-US" altLang="en-US"/>
              <a:t>Sales – Target variable to predict.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Initially, the dataset contained unnecessary columns such as Order ID, Customer Name, State which were removed during cleaning.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Missing values were handled appropriately, and categorical features were converted to numeric code.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Model Building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b="1"/>
              <a:t>Algorithm Used:</a:t>
            </a:r>
            <a:endParaRPr lang="en-US" altLang="en-US" b="1"/>
          </a:p>
          <a:p>
            <a:r>
              <a:rPr lang="en-US" altLang="en-US"/>
              <a:t> Linear Regression – chosen for its simplicity and interpretability.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Steps taken:</a:t>
            </a:r>
            <a:endParaRPr lang="en-US" altLang="en-US" b="1"/>
          </a:p>
          <a:p>
            <a:r>
              <a:rPr lang="en-US" altLang="en-US"/>
              <a:t>Split the dataset into training (80%) and testing (20%).</a:t>
            </a:r>
            <a:endParaRPr lang="en-US" altLang="en-US"/>
          </a:p>
          <a:p>
            <a:r>
              <a:rPr lang="en-US" altLang="en-US"/>
              <a:t>Trained the Linear Regression model using the training set.</a:t>
            </a:r>
            <a:endParaRPr lang="en-US" altLang="en-US"/>
          </a:p>
          <a:p>
            <a:r>
              <a:rPr lang="en-US" altLang="en-US"/>
              <a:t>Predicted sales values for the test set.</a:t>
            </a:r>
            <a:endParaRPr lang="en-US" altLang="en-US"/>
          </a:p>
          <a:p>
            <a:r>
              <a:rPr lang="en-US" altLang="en-US"/>
              <a:t>Evaluated model performance using MSE and R² Score.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Lucida Bright" panose="02040602050505020304" charset="0"/>
                <a:cs typeface="Lucida Bright" panose="02040602050505020304" charset="0"/>
              </a:rPr>
              <a:t>Exploratory Data Analysis (EDA)</a:t>
            </a:r>
            <a:endParaRPr lang="en-US" altLang="en-US"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7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en-US" b="1"/>
              <a:t>Distribution Analysis:</a:t>
            </a:r>
            <a:endParaRPr lang="en-US" alt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Sales values are evenly distributed with no extreme skewness, indicating a balanced dataset.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/>
              <a:t>Category-wise Sales:</a:t>
            </a:r>
            <a:endParaRPr lang="en-US" alt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All categories have similar median sales, but Beverages and Oil &amp; Masala showed slightly higher upper ranges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.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/>
              <a:t>Regional Sales:</a:t>
            </a:r>
            <a:endParaRPr lang="en-US" alt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West region leads in sales, followed by East, Central, and South.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Indicates potential regional marketing opportunities.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Plots used: Histogram, Boxplot, Barplot for better understanding of sales patterns.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09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728345"/>
            <a:ext cx="72675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Screenshot 2025-08-25 210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213995"/>
            <a:ext cx="770572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1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790" y="728345"/>
            <a:ext cx="7212330" cy="5563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4882</Words>
  <Application>WPS Presentation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Lucida Bright</vt:lpstr>
      <vt:lpstr>Microsoft YaHei</vt:lpstr>
      <vt:lpstr>Arial Unicode MS</vt:lpstr>
      <vt:lpstr>Calibri Light</vt:lpstr>
      <vt:lpstr>Calibri</vt:lpstr>
      <vt:lpstr>Office Theme</vt:lpstr>
      <vt:lpstr>Supermart Grocery Sales Prediction</vt:lpstr>
      <vt:lpstr>Project Overview</vt:lpstr>
      <vt:lpstr>Data Cleaning &amp; Preprocessing</vt:lpstr>
      <vt:lpstr>Data Overview</vt:lpstr>
      <vt:lpstr>Model Building</vt:lpstr>
      <vt:lpstr>Exploratory Data Analysis (EDA)</vt:lpstr>
      <vt:lpstr>PowerPoint 演示文稿</vt:lpstr>
      <vt:lpstr>PowerPoint 演示文稿</vt:lpstr>
      <vt:lpstr>PowerPoint 演示文稿</vt:lpstr>
      <vt:lpstr>Model Evaluation</vt:lpstr>
      <vt:lpstr>Multiple Models</vt:lpstr>
      <vt:lpstr>Feature Importance</vt:lpstr>
      <vt:lpstr>PowerPoint 演示文稿</vt:lpstr>
      <vt:lpstr>Residual Analysis</vt:lpstr>
      <vt:lpstr>PowerPoint 演示文稿</vt:lpstr>
      <vt:lpstr>PowerPoint 演示文稿</vt:lpstr>
      <vt:lpstr>Cross-Validation</vt:lpstr>
      <vt:lpstr> Business Insights</vt:lpstr>
      <vt:lpstr>Conclusion &amp; 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Supermart Grocery Sales Prediction</dc:title>
  <dc:creator/>
  <cp:lastModifiedBy>Abdullah Shamim</cp:lastModifiedBy>
  <cp:revision>3</cp:revision>
  <dcterms:created xsi:type="dcterms:W3CDTF">2025-08-10T07:16:00Z</dcterms:created>
  <dcterms:modified xsi:type="dcterms:W3CDTF">2025-08-25T15:51:19Z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23C7BF8949164D07BAB13F6DC4B36D3E_11</vt:lpwstr>
  </property>
  <property fmtid="{D5CDD505-2E9C-101B-9397-08002B2CF9AE}" pid="3" name="KSOProductBuildVer">
    <vt:lpwstr>1033-12.2.0.21931</vt:lpwstr>
  </property>
</Properties>
</file>