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</p:sldIdLst>
  <p:sldSz cx="10080625" cy="7559675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l923xm8R7lQH35IA1wGXJYxU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42"/>
        <p:guide pos="18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ia\Third%20semester\CAD\deepLearningPres\loss_comp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ia\Third%20semester\CAD\deepLearningPres\loss_comp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Validation</a:t>
            </a:r>
            <a:r>
              <a:rPr lang="en-US" baseline="0"/>
              <a:t> Accuracy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029531968141011"/>
          <c:y val="0.10809632936957701"/>
          <c:w val="0.85169946737974045"/>
          <c:h val="0.649043331251764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densenet121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Sheet1!$A$33:$A$60</c:f>
              <c:numCache>
                <c:formatCode>General</c:formatCode>
                <c:ptCount val="28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</c:numCache>
            </c:numRef>
          </c:cat>
          <c:val>
            <c:numRef>
              <c:f>Sheet1!$B$33:$B$60</c:f>
              <c:numCache>
                <c:formatCode>General</c:formatCode>
                <c:ptCount val="28"/>
                <c:pt idx="0">
                  <c:v>0</c:v>
                </c:pt>
                <c:pt idx="1">
                  <c:v>0.86973764490000005</c:v>
                </c:pt>
                <c:pt idx="2">
                  <c:v>0.88712629649999997</c:v>
                </c:pt>
                <c:pt idx="3">
                  <c:v>0.83892617449999995</c:v>
                </c:pt>
                <c:pt idx="4">
                  <c:v>0.89017693720000002</c:v>
                </c:pt>
                <c:pt idx="5">
                  <c:v>0.87339841370000004</c:v>
                </c:pt>
                <c:pt idx="6">
                  <c:v>0.88285539960000003</c:v>
                </c:pt>
                <c:pt idx="7">
                  <c:v>0.85326418550000005</c:v>
                </c:pt>
                <c:pt idx="8">
                  <c:v>0.88071995120000002</c:v>
                </c:pt>
                <c:pt idx="9">
                  <c:v>0.86729713239999995</c:v>
                </c:pt>
                <c:pt idx="10">
                  <c:v>0.88804148869999999</c:v>
                </c:pt>
                <c:pt idx="11">
                  <c:v>0.86363636359999996</c:v>
                </c:pt>
                <c:pt idx="12">
                  <c:v>0.83618059789999999</c:v>
                </c:pt>
                <c:pt idx="13">
                  <c:v>0.8868212325</c:v>
                </c:pt>
                <c:pt idx="14">
                  <c:v>0.88194020740000001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DD-45DA-BD83-3BF8D8FA52C2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densenet161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Sheet1!$A$33:$A$60</c:f>
              <c:numCache>
                <c:formatCode>General</c:formatCode>
                <c:ptCount val="28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</c:numCache>
            </c:numRef>
          </c:cat>
          <c:val>
            <c:numRef>
              <c:f>Sheet1!$C$33:$C$60</c:f>
              <c:numCache>
                <c:formatCode>General</c:formatCode>
                <c:ptCount val="28"/>
                <c:pt idx="0">
                  <c:v>0</c:v>
                </c:pt>
                <c:pt idx="1">
                  <c:v>0.87888956679999997</c:v>
                </c:pt>
                <c:pt idx="2">
                  <c:v>0.84411226360000002</c:v>
                </c:pt>
                <c:pt idx="3">
                  <c:v>0.89261744970000001</c:v>
                </c:pt>
                <c:pt idx="4">
                  <c:v>0.88834655279999997</c:v>
                </c:pt>
                <c:pt idx="5">
                  <c:v>0.85753508239999998</c:v>
                </c:pt>
                <c:pt idx="6">
                  <c:v>0.88499084809999995</c:v>
                </c:pt>
                <c:pt idx="7">
                  <c:v>0.88316046370000001</c:v>
                </c:pt>
                <c:pt idx="8">
                  <c:v>0.86882245270000003</c:v>
                </c:pt>
                <c:pt idx="9">
                  <c:v>0.89444783400000005</c:v>
                </c:pt>
                <c:pt idx="10">
                  <c:v>0.86638194020000003</c:v>
                </c:pt>
                <c:pt idx="11">
                  <c:v>0.89048200119999998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DD-45DA-BD83-3BF8D8FA52C2}"/>
            </c:ext>
          </c:extLst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MobileNetv2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Sheet1!$A$33:$A$60</c:f>
              <c:numCache>
                <c:formatCode>General</c:formatCode>
                <c:ptCount val="28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</c:numCache>
            </c:numRef>
          </c:cat>
          <c:val>
            <c:numRef>
              <c:f>Sheet1!$D$33:$D$60</c:f>
              <c:numCache>
                <c:formatCode>General</c:formatCode>
                <c:ptCount val="28"/>
                <c:pt idx="0">
                  <c:v>0</c:v>
                </c:pt>
                <c:pt idx="1">
                  <c:v>0.87309334959999996</c:v>
                </c:pt>
                <c:pt idx="2">
                  <c:v>0.88224527149999998</c:v>
                </c:pt>
                <c:pt idx="3">
                  <c:v>0.87400854179999998</c:v>
                </c:pt>
                <c:pt idx="4">
                  <c:v>0.87888956679999997</c:v>
                </c:pt>
                <c:pt idx="5">
                  <c:v>0.88194020740000001</c:v>
                </c:pt>
                <c:pt idx="6">
                  <c:v>0.89200732149999995</c:v>
                </c:pt>
                <c:pt idx="7">
                  <c:v>0.89078706529999996</c:v>
                </c:pt>
                <c:pt idx="8">
                  <c:v>0.89078706529999996</c:v>
                </c:pt>
                <c:pt idx="9">
                  <c:v>0.86363636359999996</c:v>
                </c:pt>
                <c:pt idx="10">
                  <c:v>0.85723001830000001</c:v>
                </c:pt>
                <c:pt idx="11">
                  <c:v>0.87156802929999999</c:v>
                </c:pt>
                <c:pt idx="12">
                  <c:v>0.88804148869999999</c:v>
                </c:pt>
                <c:pt idx="13">
                  <c:v>0.88133007929999996</c:v>
                </c:pt>
                <c:pt idx="14">
                  <c:v>0.87492373400000001</c:v>
                </c:pt>
                <c:pt idx="15">
                  <c:v>0.8761439902</c:v>
                </c:pt>
                <c:pt idx="16">
                  <c:v>0.8773642465</c:v>
                </c:pt>
                <c:pt idx="17">
                  <c:v>0.89017693720000002</c:v>
                </c:pt>
                <c:pt idx="18">
                  <c:v>0.88133007929999996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DD-45DA-BD83-3BF8D8FA52C2}"/>
            </c:ext>
          </c:extLst>
        </c:ser>
        <c:ser>
          <c:idx val="3"/>
          <c:order val="3"/>
          <c:tx>
            <c:strRef>
              <c:f>Sheet1!$E$32</c:f>
              <c:strCache>
                <c:ptCount val="1"/>
                <c:pt idx="0">
                  <c:v>ResNet18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Sheet1!$A$33:$A$60</c:f>
              <c:numCache>
                <c:formatCode>General</c:formatCode>
                <c:ptCount val="28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</c:numCache>
            </c:numRef>
          </c:cat>
          <c:val>
            <c:numRef>
              <c:f>Sheet1!$E$33:$E$60</c:f>
              <c:numCache>
                <c:formatCode>General</c:formatCode>
                <c:ptCount val="28"/>
                <c:pt idx="0">
                  <c:v>0</c:v>
                </c:pt>
                <c:pt idx="1">
                  <c:v>0.8337400854</c:v>
                </c:pt>
                <c:pt idx="2">
                  <c:v>0.83587553390000002</c:v>
                </c:pt>
                <c:pt idx="3">
                  <c:v>0.85936546670000002</c:v>
                </c:pt>
                <c:pt idx="4">
                  <c:v>0.88346552779999998</c:v>
                </c:pt>
                <c:pt idx="5">
                  <c:v>0.88316046370000001</c:v>
                </c:pt>
                <c:pt idx="6">
                  <c:v>0.86394142770000004</c:v>
                </c:pt>
                <c:pt idx="7">
                  <c:v>0.87095790120000005</c:v>
                </c:pt>
                <c:pt idx="8">
                  <c:v>0.87949969490000002</c:v>
                </c:pt>
                <c:pt idx="9">
                  <c:v>0.89078706529999996</c:v>
                </c:pt>
                <c:pt idx="10">
                  <c:v>0.87858450269999999</c:v>
                </c:pt>
                <c:pt idx="11">
                  <c:v>0.87888956679999997</c:v>
                </c:pt>
                <c:pt idx="12">
                  <c:v>0.88987187310000004</c:v>
                </c:pt>
                <c:pt idx="13">
                  <c:v>0.88590604029999998</c:v>
                </c:pt>
                <c:pt idx="14">
                  <c:v>0.86363636359999996</c:v>
                </c:pt>
                <c:pt idx="15">
                  <c:v>0.88071995120000002</c:v>
                </c:pt>
                <c:pt idx="16">
                  <c:v>0.86699206829999997</c:v>
                </c:pt>
                <c:pt idx="17">
                  <c:v>0.88224527149999998</c:v>
                </c:pt>
                <c:pt idx="18">
                  <c:v>0.88163514340000004</c:v>
                </c:pt>
                <c:pt idx="19">
                  <c:v>0.88621110430000005</c:v>
                </c:pt>
                <c:pt idx="20">
                  <c:v>0.87278828549999998</c:v>
                </c:pt>
                <c:pt idx="21">
                  <c:v>0.87644905429999997</c:v>
                </c:pt>
                <c:pt idx="22">
                  <c:v>0.88651616840000003</c:v>
                </c:pt>
                <c:pt idx="23">
                  <c:v>0.86150091520000005</c:v>
                </c:pt>
                <c:pt idx="24">
                  <c:v>0.85723001830000001</c:v>
                </c:pt>
                <c:pt idx="25">
                  <c:v>0.88743136060000005</c:v>
                </c:pt>
                <c:pt idx="26">
                  <c:v>0.87980475899999999</c:v>
                </c:pt>
                <c:pt idx="27">
                  <c:v>0.87431360589999996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DD-45DA-BD83-3BF8D8FA52C2}"/>
            </c:ext>
          </c:extLst>
        </c:ser>
        <c:ser>
          <c:idx val="4"/>
          <c:order val="4"/>
          <c:tx>
            <c:strRef>
              <c:f>Sheet1!$F$32</c:f>
              <c:strCache>
                <c:ptCount val="1"/>
                <c:pt idx="0">
                  <c:v>Resnet34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Sheet1!$A$33:$A$60</c:f>
              <c:numCache>
                <c:formatCode>General</c:formatCode>
                <c:ptCount val="28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</c:numCache>
            </c:numRef>
          </c:cat>
          <c:val>
            <c:numRef>
              <c:f>Sheet1!$F$33:$F$60</c:f>
              <c:numCache>
                <c:formatCode>General</c:formatCode>
                <c:ptCount val="28"/>
                <c:pt idx="0">
                  <c:v>0</c:v>
                </c:pt>
                <c:pt idx="1">
                  <c:v>0.85448444170000004</c:v>
                </c:pt>
                <c:pt idx="2">
                  <c:v>0.8773642465</c:v>
                </c:pt>
                <c:pt idx="3">
                  <c:v>0.88804148869999999</c:v>
                </c:pt>
                <c:pt idx="4">
                  <c:v>0.88956680899999996</c:v>
                </c:pt>
                <c:pt idx="5">
                  <c:v>0.87949969490000002</c:v>
                </c:pt>
                <c:pt idx="6">
                  <c:v>0.88071995120000002</c:v>
                </c:pt>
                <c:pt idx="7">
                  <c:v>0.88895668090000002</c:v>
                </c:pt>
                <c:pt idx="8">
                  <c:v>0.88926174499999999</c:v>
                </c:pt>
                <c:pt idx="9">
                  <c:v>0.88987187310000004</c:v>
                </c:pt>
                <c:pt idx="10">
                  <c:v>0.89597315440000003</c:v>
                </c:pt>
                <c:pt idx="11">
                  <c:v>0.87705918240000003</c:v>
                </c:pt>
                <c:pt idx="12">
                  <c:v>0.89566809030000005</c:v>
                </c:pt>
                <c:pt idx="13">
                  <c:v>0.87431360589999996</c:v>
                </c:pt>
                <c:pt idx="14">
                  <c:v>0.86699206829999997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DD-45DA-BD83-3BF8D8FA52C2}"/>
            </c:ext>
          </c:extLst>
        </c:ser>
        <c:ser>
          <c:idx val="5"/>
          <c:order val="5"/>
          <c:tx>
            <c:strRef>
              <c:f>Sheet1!$G$32</c:f>
              <c:strCache>
                <c:ptCount val="1"/>
                <c:pt idx="0">
                  <c:v>ResNet50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Sheet1!$A$33:$A$60</c:f>
              <c:numCache>
                <c:formatCode>General</c:formatCode>
                <c:ptCount val="28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</c:numCache>
            </c:numRef>
          </c:cat>
          <c:val>
            <c:numRef>
              <c:f>Sheet1!$G$33:$G$60</c:f>
              <c:numCache>
                <c:formatCode>General</c:formatCode>
                <c:ptCount val="28"/>
                <c:pt idx="0">
                  <c:v>0</c:v>
                </c:pt>
                <c:pt idx="1">
                  <c:v>0.88071995120000002</c:v>
                </c:pt>
                <c:pt idx="2">
                  <c:v>0.87919463090000005</c:v>
                </c:pt>
                <c:pt idx="3">
                  <c:v>0.86211104329999999</c:v>
                </c:pt>
                <c:pt idx="4">
                  <c:v>0.87370347770000001</c:v>
                </c:pt>
                <c:pt idx="5">
                  <c:v>0.88468578399999998</c:v>
                </c:pt>
                <c:pt idx="6">
                  <c:v>0.86058572300000002</c:v>
                </c:pt>
                <c:pt idx="7">
                  <c:v>0.87309334959999996</c:v>
                </c:pt>
                <c:pt idx="8">
                  <c:v>0.84350213539999996</c:v>
                </c:pt>
                <c:pt idx="9">
                  <c:v>0.87644905429999997</c:v>
                </c:pt>
                <c:pt idx="10">
                  <c:v>0.87156802929999999</c:v>
                </c:pt>
                <c:pt idx="11">
                  <c:v>0.87339841370000004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DD-45DA-BD83-3BF8D8FA52C2}"/>
            </c:ext>
          </c:extLst>
        </c:ser>
        <c:ser>
          <c:idx val="6"/>
          <c:order val="6"/>
          <c:tx>
            <c:strRef>
              <c:f>Sheet1!$H$32</c:f>
              <c:strCache>
                <c:ptCount val="1"/>
                <c:pt idx="0">
                  <c:v>Vgg16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Sheet1!$A$33:$A$60</c:f>
              <c:numCache>
                <c:formatCode>General</c:formatCode>
                <c:ptCount val="28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</c:numCache>
            </c:numRef>
          </c:cat>
          <c:val>
            <c:numRef>
              <c:f>Sheet1!$H$33:$H$60</c:f>
              <c:numCache>
                <c:formatCode>General</c:formatCode>
                <c:ptCount val="28"/>
                <c:pt idx="0">
                  <c:v>0</c:v>
                </c:pt>
                <c:pt idx="1">
                  <c:v>0.88468578399999998</c:v>
                </c:pt>
                <c:pt idx="2">
                  <c:v>0.88987187310000004</c:v>
                </c:pt>
                <c:pt idx="3">
                  <c:v>0.88499084809999995</c:v>
                </c:pt>
                <c:pt idx="4">
                  <c:v>0.88773642460000002</c:v>
                </c:pt>
                <c:pt idx="5">
                  <c:v>0.89261744970000001</c:v>
                </c:pt>
                <c:pt idx="6">
                  <c:v>0.89566809030000005</c:v>
                </c:pt>
                <c:pt idx="7">
                  <c:v>0.88377059179999995</c:v>
                </c:pt>
                <c:pt idx="8">
                  <c:v>0.90848078099999996</c:v>
                </c:pt>
                <c:pt idx="9">
                  <c:v>0.89932885910000004</c:v>
                </c:pt>
                <c:pt idx="10">
                  <c:v>0.88316046370000001</c:v>
                </c:pt>
                <c:pt idx="11">
                  <c:v>0.88987187310000004</c:v>
                </c:pt>
                <c:pt idx="12">
                  <c:v>0.86577181209999998</c:v>
                </c:pt>
                <c:pt idx="13">
                  <c:v>0.90604026849999997</c:v>
                </c:pt>
                <c:pt idx="14">
                  <c:v>0.90451494809999999</c:v>
                </c:pt>
                <c:pt idx="15">
                  <c:v>0.90024405129999996</c:v>
                </c:pt>
                <c:pt idx="16">
                  <c:v>0.90939597319999999</c:v>
                </c:pt>
                <c:pt idx="17">
                  <c:v>0.88499084809999995</c:v>
                </c:pt>
                <c:pt idx="18">
                  <c:v>0.89017693720000002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DD-45DA-BD83-3BF8D8FA52C2}"/>
            </c:ext>
          </c:extLst>
        </c:ser>
        <c:ser>
          <c:idx val="7"/>
          <c:order val="7"/>
          <c:tx>
            <c:strRef>
              <c:f>Sheet1!$I$32</c:f>
              <c:strCache>
                <c:ptCount val="1"/>
                <c:pt idx="0">
                  <c:v>Vgg19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Sheet1!$A$33:$A$60</c:f>
              <c:numCache>
                <c:formatCode>General</c:formatCode>
                <c:ptCount val="28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</c:numCache>
            </c:numRef>
          </c:cat>
          <c:val>
            <c:numRef>
              <c:f>Sheet1!$I$33:$I$60</c:f>
              <c:numCache>
                <c:formatCode>General</c:formatCode>
                <c:ptCount val="28"/>
                <c:pt idx="0">
                  <c:v>0</c:v>
                </c:pt>
                <c:pt idx="1">
                  <c:v>0.85906040269999995</c:v>
                </c:pt>
                <c:pt idx="2">
                  <c:v>0.89170225749999998</c:v>
                </c:pt>
                <c:pt idx="3">
                  <c:v>0.9032946919</c:v>
                </c:pt>
                <c:pt idx="4">
                  <c:v>0.90543014030000002</c:v>
                </c:pt>
                <c:pt idx="5">
                  <c:v>0.90146430749999995</c:v>
                </c:pt>
                <c:pt idx="6">
                  <c:v>0.88773642460000002</c:v>
                </c:pt>
                <c:pt idx="7">
                  <c:v>0.87370347770000001</c:v>
                </c:pt>
                <c:pt idx="8">
                  <c:v>0.89688834660000005</c:v>
                </c:pt>
                <c:pt idx="9">
                  <c:v>0.88895668090000002</c:v>
                </c:pt>
                <c:pt idx="10">
                  <c:v>0.89109212930000004</c:v>
                </c:pt>
                <c:pt idx="11">
                  <c:v>0.90634533250000004</c:v>
                </c:pt>
                <c:pt idx="12">
                  <c:v>0.89170225749999998</c:v>
                </c:pt>
                <c:pt idx="13">
                  <c:v>0.87156802929999999</c:v>
                </c:pt>
                <c:pt idx="14">
                  <c:v>0.87187309329999996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DD-45DA-BD83-3BF8D8FA5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7679528"/>
        <c:axId val="467676576"/>
      </c:lineChart>
      <c:catAx>
        <c:axId val="46767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676576"/>
        <c:crosses val="autoZero"/>
        <c:auto val="1"/>
        <c:lblAlgn val="ctr"/>
        <c:lblOffset val="100"/>
        <c:noMultiLvlLbl val="0"/>
      </c:catAx>
      <c:valAx>
        <c:axId val="4676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67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Validation</a:t>
            </a:r>
            <a:r>
              <a:rPr lang="en-US" baseline="0"/>
              <a:t> 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densenet121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  <c:pt idx="28">
                  <c:v>28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1</c:v>
                </c:pt>
                <c:pt idx="1">
                  <c:v>0.29340415310000001</c:v>
                </c:pt>
                <c:pt idx="2">
                  <c:v>0.28546491289999998</c:v>
                </c:pt>
                <c:pt idx="3">
                  <c:v>0.37799045710000001</c:v>
                </c:pt>
                <c:pt idx="4">
                  <c:v>0.280631299</c:v>
                </c:pt>
                <c:pt idx="5">
                  <c:v>0.35939018989999999</c:v>
                </c:pt>
                <c:pt idx="6">
                  <c:v>0.30942474289999999</c:v>
                </c:pt>
                <c:pt idx="7">
                  <c:v>0.40770095000000001</c:v>
                </c:pt>
                <c:pt idx="8">
                  <c:v>0.31190939099999998</c:v>
                </c:pt>
                <c:pt idx="9">
                  <c:v>0.36397465330000001</c:v>
                </c:pt>
                <c:pt idx="10">
                  <c:v>0.33033693380000001</c:v>
                </c:pt>
                <c:pt idx="11">
                  <c:v>0.37130476499999998</c:v>
                </c:pt>
                <c:pt idx="12">
                  <c:v>0.48531660580000002</c:v>
                </c:pt>
                <c:pt idx="13">
                  <c:v>0.33294482310000001</c:v>
                </c:pt>
                <c:pt idx="14">
                  <c:v>0.32673549559999998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E2-453C-93CF-6188AA4C6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densenet161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  <c:pt idx="28">
                  <c:v>28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1</c:v>
                </c:pt>
                <c:pt idx="1">
                  <c:v>0.2891689603</c:v>
                </c:pt>
                <c:pt idx="2">
                  <c:v>0.37010211009999999</c:v>
                </c:pt>
                <c:pt idx="3">
                  <c:v>0.29523063319999998</c:v>
                </c:pt>
                <c:pt idx="4">
                  <c:v>0.2994793328</c:v>
                </c:pt>
                <c:pt idx="5">
                  <c:v>0.36645601309999998</c:v>
                </c:pt>
                <c:pt idx="6">
                  <c:v>0.31791170759999998</c:v>
                </c:pt>
                <c:pt idx="7">
                  <c:v>0.31933102720000001</c:v>
                </c:pt>
                <c:pt idx="8">
                  <c:v>0.37129684200000002</c:v>
                </c:pt>
                <c:pt idx="9">
                  <c:v>0.3290667182</c:v>
                </c:pt>
                <c:pt idx="10">
                  <c:v>0.40379020329999998</c:v>
                </c:pt>
                <c:pt idx="11">
                  <c:v>0.36506545270000001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E2-453C-93CF-6188AA4C6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MobileNetv2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  <c:pt idx="28">
                  <c:v>28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</c:v>
                </c:pt>
                <c:pt idx="1">
                  <c:v>0.27946237400000001</c:v>
                </c:pt>
                <c:pt idx="2">
                  <c:v>0.28026376949999998</c:v>
                </c:pt>
                <c:pt idx="3">
                  <c:v>0.29640369950000001</c:v>
                </c:pt>
                <c:pt idx="4">
                  <c:v>0.2905337959</c:v>
                </c:pt>
                <c:pt idx="5">
                  <c:v>0.28058086900000001</c:v>
                </c:pt>
                <c:pt idx="6">
                  <c:v>0.26332446939999998</c:v>
                </c:pt>
                <c:pt idx="7">
                  <c:v>0.27271856750000001</c:v>
                </c:pt>
                <c:pt idx="8">
                  <c:v>0.26043174499999999</c:v>
                </c:pt>
                <c:pt idx="9">
                  <c:v>0.33165899659999998</c:v>
                </c:pt>
                <c:pt idx="10">
                  <c:v>0.34494304689999999</c:v>
                </c:pt>
                <c:pt idx="11">
                  <c:v>0.29868973929999998</c:v>
                </c:pt>
                <c:pt idx="12">
                  <c:v>0.27833130649999999</c:v>
                </c:pt>
                <c:pt idx="13">
                  <c:v>0.29475106159999998</c:v>
                </c:pt>
                <c:pt idx="14">
                  <c:v>0.30406485509999998</c:v>
                </c:pt>
                <c:pt idx="15">
                  <c:v>0.31351593960000002</c:v>
                </c:pt>
                <c:pt idx="16">
                  <c:v>0.30902851619999999</c:v>
                </c:pt>
                <c:pt idx="17">
                  <c:v>0.26964318240000001</c:v>
                </c:pt>
                <c:pt idx="18">
                  <c:v>0.30045410309999998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E2-453C-93CF-6188AA4C67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ResNet18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  <c:pt idx="28">
                  <c:v>28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</c:v>
                </c:pt>
                <c:pt idx="1">
                  <c:v>0.3451013497</c:v>
                </c:pt>
                <c:pt idx="2">
                  <c:v>0.38002524049999997</c:v>
                </c:pt>
                <c:pt idx="3">
                  <c:v>0.3317360419</c:v>
                </c:pt>
                <c:pt idx="4">
                  <c:v>0.29158247059999998</c:v>
                </c:pt>
                <c:pt idx="5">
                  <c:v>0.28929036619999998</c:v>
                </c:pt>
                <c:pt idx="6">
                  <c:v>0.34749280859999998</c:v>
                </c:pt>
                <c:pt idx="7">
                  <c:v>0.32125021970000001</c:v>
                </c:pt>
                <c:pt idx="8">
                  <c:v>0.28190478569999999</c:v>
                </c:pt>
                <c:pt idx="9">
                  <c:v>0.28162586049999999</c:v>
                </c:pt>
                <c:pt idx="10">
                  <c:v>0.31969614590000001</c:v>
                </c:pt>
                <c:pt idx="11">
                  <c:v>0.35889069210000002</c:v>
                </c:pt>
                <c:pt idx="12">
                  <c:v>0.28156990920000002</c:v>
                </c:pt>
                <c:pt idx="13">
                  <c:v>0.30672106659999998</c:v>
                </c:pt>
                <c:pt idx="14">
                  <c:v>0.3378043154</c:v>
                </c:pt>
                <c:pt idx="15">
                  <c:v>0.3105304874</c:v>
                </c:pt>
                <c:pt idx="16">
                  <c:v>0.36756618749999997</c:v>
                </c:pt>
                <c:pt idx="17">
                  <c:v>0.27857937490000001</c:v>
                </c:pt>
                <c:pt idx="18">
                  <c:v>0.31181988399999999</c:v>
                </c:pt>
                <c:pt idx="19">
                  <c:v>0.3035124206</c:v>
                </c:pt>
                <c:pt idx="20">
                  <c:v>0.34640946610000001</c:v>
                </c:pt>
                <c:pt idx="21">
                  <c:v>0.33258795200000002</c:v>
                </c:pt>
                <c:pt idx="22">
                  <c:v>0.29101643399999999</c:v>
                </c:pt>
                <c:pt idx="23">
                  <c:v>0.4198171295</c:v>
                </c:pt>
                <c:pt idx="24">
                  <c:v>0.38248608249999999</c:v>
                </c:pt>
                <c:pt idx="25">
                  <c:v>0.28321341570000003</c:v>
                </c:pt>
                <c:pt idx="26">
                  <c:v>0.3692499286</c:v>
                </c:pt>
                <c:pt idx="27">
                  <c:v>0.32731421490000001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E2-453C-93CF-6188AA4C67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Resnet34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  <c:pt idx="28">
                  <c:v>28</c:v>
                </c:pt>
              </c:numCache>
            </c:numRef>
          </c:cat>
          <c:val>
            <c:numRef>
              <c:f>Sheet1!$F$2:$F$30</c:f>
              <c:numCache>
                <c:formatCode>General</c:formatCode>
                <c:ptCount val="29"/>
                <c:pt idx="0">
                  <c:v>1</c:v>
                </c:pt>
                <c:pt idx="1">
                  <c:v>0.33400039549999999</c:v>
                </c:pt>
                <c:pt idx="2">
                  <c:v>0.28464936569999999</c:v>
                </c:pt>
                <c:pt idx="3">
                  <c:v>0.27957895430000002</c:v>
                </c:pt>
                <c:pt idx="4">
                  <c:v>0.26294686649999999</c:v>
                </c:pt>
                <c:pt idx="5">
                  <c:v>0.27230867580000001</c:v>
                </c:pt>
                <c:pt idx="6">
                  <c:v>0.26945822759999999</c:v>
                </c:pt>
                <c:pt idx="7">
                  <c:v>0.27977944960000001</c:v>
                </c:pt>
                <c:pt idx="8">
                  <c:v>0.27490600110000002</c:v>
                </c:pt>
                <c:pt idx="9">
                  <c:v>0.2892155039</c:v>
                </c:pt>
                <c:pt idx="10">
                  <c:v>0.28131979219999997</c:v>
                </c:pt>
                <c:pt idx="11">
                  <c:v>0.33350175339999999</c:v>
                </c:pt>
                <c:pt idx="12">
                  <c:v>0.27214573440000001</c:v>
                </c:pt>
                <c:pt idx="13">
                  <c:v>0.38857163090000002</c:v>
                </c:pt>
                <c:pt idx="14">
                  <c:v>0.38106094029999998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E2-453C-93CF-6188AA4C679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ResNet50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  <c:pt idx="28">
                  <c:v>28</c:v>
                </c:pt>
              </c:numCache>
            </c:numRef>
          </c:cat>
          <c:val>
            <c:numRef>
              <c:f>Sheet1!$G$2:$G$30</c:f>
              <c:numCache>
                <c:formatCode>General</c:formatCode>
                <c:ptCount val="29"/>
                <c:pt idx="0">
                  <c:v>1</c:v>
                </c:pt>
                <c:pt idx="1">
                  <c:v>0.28109701079999999</c:v>
                </c:pt>
                <c:pt idx="2">
                  <c:v>0.28196122880000002</c:v>
                </c:pt>
                <c:pt idx="3">
                  <c:v>0.30369540649999999</c:v>
                </c:pt>
                <c:pt idx="4">
                  <c:v>0.30700724439999999</c:v>
                </c:pt>
                <c:pt idx="5">
                  <c:v>0.30279463880000002</c:v>
                </c:pt>
                <c:pt idx="6">
                  <c:v>0.34013941850000001</c:v>
                </c:pt>
                <c:pt idx="7">
                  <c:v>0.33648561669999999</c:v>
                </c:pt>
                <c:pt idx="8">
                  <c:v>0.41062805720000001</c:v>
                </c:pt>
                <c:pt idx="9">
                  <c:v>0.321586231</c:v>
                </c:pt>
                <c:pt idx="10">
                  <c:v>0.3351797654</c:v>
                </c:pt>
                <c:pt idx="11">
                  <c:v>0.3437558845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EE2-453C-93CF-6188AA4C679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Vgg16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  <c:pt idx="28">
                  <c:v>28</c:v>
                </c:pt>
              </c:numCache>
            </c:numRef>
          </c:cat>
          <c:val>
            <c:numRef>
              <c:f>Sheet1!$H$2:$H$30</c:f>
              <c:numCache>
                <c:formatCode>General</c:formatCode>
                <c:ptCount val="29"/>
                <c:pt idx="0">
                  <c:v>1</c:v>
                </c:pt>
                <c:pt idx="1">
                  <c:v>0.2878388087</c:v>
                </c:pt>
                <c:pt idx="2">
                  <c:v>0.29543212099999999</c:v>
                </c:pt>
                <c:pt idx="3">
                  <c:v>0.28340364959999997</c:v>
                </c:pt>
                <c:pt idx="4">
                  <c:v>0.28551788319999999</c:v>
                </c:pt>
                <c:pt idx="5">
                  <c:v>0.27521357210000003</c:v>
                </c:pt>
                <c:pt idx="6">
                  <c:v>0.27348263150000002</c:v>
                </c:pt>
                <c:pt idx="7">
                  <c:v>0.3355748261</c:v>
                </c:pt>
                <c:pt idx="8">
                  <c:v>0.24442050609999999</c:v>
                </c:pt>
                <c:pt idx="9">
                  <c:v>0.30328688129999998</c:v>
                </c:pt>
                <c:pt idx="10">
                  <c:v>0.36538292389999999</c:v>
                </c:pt>
                <c:pt idx="11">
                  <c:v>0.30501103930000001</c:v>
                </c:pt>
                <c:pt idx="12">
                  <c:v>0.37013352589999998</c:v>
                </c:pt>
                <c:pt idx="13">
                  <c:v>0.28986118059999999</c:v>
                </c:pt>
                <c:pt idx="14">
                  <c:v>0.28042975749999999</c:v>
                </c:pt>
                <c:pt idx="15">
                  <c:v>0.27689177279999999</c:v>
                </c:pt>
                <c:pt idx="16">
                  <c:v>0.25841022600000002</c:v>
                </c:pt>
                <c:pt idx="17">
                  <c:v>0.3268724556</c:v>
                </c:pt>
                <c:pt idx="18">
                  <c:v>0.31998997000000001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EE2-453C-93CF-6188AA4C679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Vgg19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2">
                  <c:v>2</c:v>
                </c:pt>
                <c:pt idx="4">
                  <c:v>4</c:v>
                </c:pt>
                <c:pt idx="6">
                  <c:v>6</c:v>
                </c:pt>
                <c:pt idx="8">
                  <c:v>8</c:v>
                </c:pt>
                <c:pt idx="10">
                  <c:v>10</c:v>
                </c:pt>
                <c:pt idx="12">
                  <c:v>12</c:v>
                </c:pt>
                <c:pt idx="14">
                  <c:v>14</c:v>
                </c:pt>
                <c:pt idx="16">
                  <c:v>16</c:v>
                </c:pt>
                <c:pt idx="18">
                  <c:v>18</c:v>
                </c:pt>
                <c:pt idx="20">
                  <c:v>20</c:v>
                </c:pt>
                <c:pt idx="22">
                  <c:v>22</c:v>
                </c:pt>
                <c:pt idx="24">
                  <c:v>24</c:v>
                </c:pt>
                <c:pt idx="26">
                  <c:v>26</c:v>
                </c:pt>
                <c:pt idx="28">
                  <c:v>28</c:v>
                </c:pt>
              </c:numCache>
            </c:numRef>
          </c:cat>
          <c:val>
            <c:numRef>
              <c:f>Sheet1!$I$2:$I$30</c:f>
              <c:numCache>
                <c:formatCode>General</c:formatCode>
                <c:ptCount val="29"/>
                <c:pt idx="0">
                  <c:v>1</c:v>
                </c:pt>
                <c:pt idx="1">
                  <c:v>0.3235498611</c:v>
                </c:pt>
                <c:pt idx="2">
                  <c:v>0.26053137380000002</c:v>
                </c:pt>
                <c:pt idx="3">
                  <c:v>0.23648351209999999</c:v>
                </c:pt>
                <c:pt idx="4">
                  <c:v>0.22668079320000001</c:v>
                </c:pt>
                <c:pt idx="5">
                  <c:v>0.25979377409999999</c:v>
                </c:pt>
                <c:pt idx="6">
                  <c:v>0.31506946479999998</c:v>
                </c:pt>
                <c:pt idx="7">
                  <c:v>0.32969654100000001</c:v>
                </c:pt>
                <c:pt idx="8">
                  <c:v>0.2643001284</c:v>
                </c:pt>
                <c:pt idx="9">
                  <c:v>0.2997777016</c:v>
                </c:pt>
                <c:pt idx="10">
                  <c:v>0.28887982200000001</c:v>
                </c:pt>
                <c:pt idx="11">
                  <c:v>0.25616733790000001</c:v>
                </c:pt>
                <c:pt idx="12">
                  <c:v>0.26778475959999998</c:v>
                </c:pt>
                <c:pt idx="13">
                  <c:v>0.365943244</c:v>
                </c:pt>
                <c:pt idx="14">
                  <c:v>0.40159251909999999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EE2-453C-93CF-6188AA4C6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077832"/>
        <c:axId val="457078160"/>
      </c:lineChart>
      <c:catAx>
        <c:axId val="45707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78160"/>
        <c:crosses val="autoZero"/>
        <c:auto val="1"/>
        <c:lblAlgn val="ctr"/>
        <c:lblOffset val="100"/>
        <c:noMultiLvlLbl val="0"/>
      </c:catAx>
      <c:valAx>
        <c:axId val="45707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77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EFC09-E110-48E6-9E86-53660C68F452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FDEBA-A8E4-4CD5-A46C-74462DB2877B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Feature Extraction</a:t>
          </a:r>
        </a:p>
      </dgm:t>
    </dgm:pt>
    <dgm:pt modelId="{F9C47E8D-E32F-437B-AA1E-0DE2209A5E6C}" type="parTrans" cxnId="{33FC9E7D-C4A0-438A-AC11-EE35710BB9FA}">
      <dgm:prSet/>
      <dgm:spPr/>
      <dgm:t>
        <a:bodyPr/>
        <a:lstStyle/>
        <a:p>
          <a:endParaRPr lang="en-US"/>
        </a:p>
      </dgm:t>
    </dgm:pt>
    <dgm:pt modelId="{C49FA477-01B8-468C-B62D-EF6E150CA0B6}" type="sibTrans" cxnId="{33FC9E7D-C4A0-438A-AC11-EE35710BB9FA}">
      <dgm:prSet/>
      <dgm:spPr/>
      <dgm:t>
        <a:bodyPr/>
        <a:lstStyle/>
        <a:p>
          <a:endParaRPr lang="en-US"/>
        </a:p>
      </dgm:t>
    </dgm:pt>
    <dgm:pt modelId="{50A0B1B3-A9D7-4BCD-B2B2-5BF19698BBB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Classification</a:t>
          </a:r>
        </a:p>
      </dgm:t>
    </dgm:pt>
    <dgm:pt modelId="{C6CDFE67-173A-4378-AA9E-E3805D40130D}" type="parTrans" cxnId="{B6B035CD-2463-437C-B078-D73DC56FC2A7}">
      <dgm:prSet/>
      <dgm:spPr/>
      <dgm:t>
        <a:bodyPr/>
        <a:lstStyle/>
        <a:p>
          <a:endParaRPr lang="en-US"/>
        </a:p>
      </dgm:t>
    </dgm:pt>
    <dgm:pt modelId="{DCEB56F6-27F2-4E25-8070-C18B1FFC0F53}" type="sibTrans" cxnId="{B6B035CD-2463-437C-B078-D73DC56FC2A7}">
      <dgm:prSet/>
      <dgm:spPr/>
      <dgm:t>
        <a:bodyPr/>
        <a:lstStyle/>
        <a:p>
          <a:endParaRPr lang="en-US"/>
        </a:p>
      </dgm:t>
    </dgm:pt>
    <dgm:pt modelId="{8F906794-8E04-49B1-A4B3-3F0B7FF256C4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Pre-processing</a:t>
          </a:r>
        </a:p>
      </dgm:t>
    </dgm:pt>
    <dgm:pt modelId="{A1FAD5CE-E78D-4669-8A9A-7F7FD95D34DA}" type="parTrans" cxnId="{A506C1C0-2368-48D6-9C92-D59A72AD951B}">
      <dgm:prSet/>
      <dgm:spPr/>
      <dgm:t>
        <a:bodyPr/>
        <a:lstStyle/>
        <a:p>
          <a:endParaRPr lang="en-US"/>
        </a:p>
      </dgm:t>
    </dgm:pt>
    <dgm:pt modelId="{972D6FC8-CECE-4D44-8A07-CD986E19096C}" type="sibTrans" cxnId="{A506C1C0-2368-48D6-9C92-D59A72AD951B}">
      <dgm:prSet/>
      <dgm:spPr/>
      <dgm:t>
        <a:bodyPr/>
        <a:lstStyle/>
        <a:p>
          <a:endParaRPr lang="en-US"/>
        </a:p>
      </dgm:t>
    </dgm:pt>
    <dgm:pt modelId="{88615577-D39C-4FC2-A792-A2B07911F7DF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Data Preparation</a:t>
          </a:r>
        </a:p>
      </dgm:t>
    </dgm:pt>
    <dgm:pt modelId="{139F7FE8-384D-45F7-9895-41821C1BCE51}" type="parTrans" cxnId="{6E09490B-8054-410E-B928-EDD4C47BA8A3}">
      <dgm:prSet/>
      <dgm:spPr/>
      <dgm:t>
        <a:bodyPr/>
        <a:lstStyle/>
        <a:p>
          <a:endParaRPr lang="en-US"/>
        </a:p>
      </dgm:t>
    </dgm:pt>
    <dgm:pt modelId="{DAB0B6B8-44E9-41AB-A68E-5AFF7F429F5D}" type="sibTrans" cxnId="{6E09490B-8054-410E-B928-EDD4C47BA8A3}">
      <dgm:prSet/>
      <dgm:spPr/>
      <dgm:t>
        <a:bodyPr/>
        <a:lstStyle/>
        <a:p>
          <a:endParaRPr lang="en-US"/>
        </a:p>
      </dgm:t>
    </dgm:pt>
    <dgm:pt modelId="{916F01A4-EA2F-4A6D-B396-00C1AD8D09BD}" type="pres">
      <dgm:prSet presAssocID="{FC9EFC09-E110-48E6-9E86-53660C68F452}" presName="Name0" presStyleCnt="0">
        <dgm:presLayoutVars>
          <dgm:chMax val="7"/>
          <dgm:dir/>
          <dgm:animOne val="branch"/>
        </dgm:presLayoutVars>
      </dgm:prSet>
      <dgm:spPr/>
    </dgm:pt>
    <dgm:pt modelId="{407582FA-E4D7-4463-AEFA-7B95CF5470D5}" type="pres">
      <dgm:prSet presAssocID="{88615577-D39C-4FC2-A792-A2B07911F7DF}" presName="parTx1" presStyleLbl="node1" presStyleIdx="0" presStyleCnt="4"/>
      <dgm:spPr/>
    </dgm:pt>
    <dgm:pt modelId="{0457B514-F689-4183-BC02-210533090AD3}" type="pres">
      <dgm:prSet presAssocID="{8F906794-8E04-49B1-A4B3-3F0B7FF256C4}" presName="parTx2" presStyleLbl="node1" presStyleIdx="1" presStyleCnt="4"/>
      <dgm:spPr/>
    </dgm:pt>
    <dgm:pt modelId="{FA5E5247-3074-45AC-81BF-C12A4EDB9618}" type="pres">
      <dgm:prSet presAssocID="{CE4FDEBA-A8E4-4CD5-A46C-74462DB2877B}" presName="parTx3" presStyleLbl="node1" presStyleIdx="2" presStyleCnt="4"/>
      <dgm:spPr/>
    </dgm:pt>
    <dgm:pt modelId="{CEAB2B74-B43C-47E7-8985-5CA7C6A29423}" type="pres">
      <dgm:prSet presAssocID="{50A0B1B3-A9D7-4BCD-B2B2-5BF19698BBB6}" presName="parTx4" presStyleLbl="node1" presStyleIdx="3" presStyleCnt="4"/>
      <dgm:spPr/>
    </dgm:pt>
  </dgm:ptLst>
  <dgm:cxnLst>
    <dgm:cxn modelId="{6E09490B-8054-410E-B928-EDD4C47BA8A3}" srcId="{FC9EFC09-E110-48E6-9E86-53660C68F452}" destId="{88615577-D39C-4FC2-A792-A2B07911F7DF}" srcOrd="0" destOrd="0" parTransId="{139F7FE8-384D-45F7-9895-41821C1BCE51}" sibTransId="{DAB0B6B8-44E9-41AB-A68E-5AFF7F429F5D}"/>
    <dgm:cxn modelId="{CE12E915-4228-4216-8DD4-90AE2ACAD9C7}" type="presOf" srcId="{8F906794-8E04-49B1-A4B3-3F0B7FF256C4}" destId="{0457B514-F689-4183-BC02-210533090AD3}" srcOrd="0" destOrd="0" presId="urn:microsoft.com/office/officeart/2009/3/layout/SubStepProcess"/>
    <dgm:cxn modelId="{84F1CD4F-27F3-4A88-AA37-1BCA021EB222}" type="presOf" srcId="{FC9EFC09-E110-48E6-9E86-53660C68F452}" destId="{916F01A4-EA2F-4A6D-B396-00C1AD8D09BD}" srcOrd="0" destOrd="0" presId="urn:microsoft.com/office/officeart/2009/3/layout/SubStepProcess"/>
    <dgm:cxn modelId="{33FC9E7D-C4A0-438A-AC11-EE35710BB9FA}" srcId="{FC9EFC09-E110-48E6-9E86-53660C68F452}" destId="{CE4FDEBA-A8E4-4CD5-A46C-74462DB2877B}" srcOrd="2" destOrd="0" parTransId="{F9C47E8D-E32F-437B-AA1E-0DE2209A5E6C}" sibTransId="{C49FA477-01B8-468C-B62D-EF6E150CA0B6}"/>
    <dgm:cxn modelId="{67841BA1-9D6A-48CB-9ED6-1FA3A7421715}" type="presOf" srcId="{88615577-D39C-4FC2-A792-A2B07911F7DF}" destId="{407582FA-E4D7-4463-AEFA-7B95CF5470D5}" srcOrd="0" destOrd="0" presId="urn:microsoft.com/office/officeart/2009/3/layout/SubStepProcess"/>
    <dgm:cxn modelId="{A506C1C0-2368-48D6-9C92-D59A72AD951B}" srcId="{FC9EFC09-E110-48E6-9E86-53660C68F452}" destId="{8F906794-8E04-49B1-A4B3-3F0B7FF256C4}" srcOrd="1" destOrd="0" parTransId="{A1FAD5CE-E78D-4669-8A9A-7F7FD95D34DA}" sibTransId="{972D6FC8-CECE-4D44-8A07-CD986E19096C}"/>
    <dgm:cxn modelId="{62AA15CD-BC19-429E-9BA0-CF936D458454}" type="presOf" srcId="{CE4FDEBA-A8E4-4CD5-A46C-74462DB2877B}" destId="{FA5E5247-3074-45AC-81BF-C12A4EDB9618}" srcOrd="0" destOrd="0" presId="urn:microsoft.com/office/officeart/2009/3/layout/SubStepProcess"/>
    <dgm:cxn modelId="{B6B035CD-2463-437C-B078-D73DC56FC2A7}" srcId="{FC9EFC09-E110-48E6-9E86-53660C68F452}" destId="{50A0B1B3-A9D7-4BCD-B2B2-5BF19698BBB6}" srcOrd="3" destOrd="0" parTransId="{C6CDFE67-173A-4378-AA9E-E3805D40130D}" sibTransId="{DCEB56F6-27F2-4E25-8070-C18B1FFC0F53}"/>
    <dgm:cxn modelId="{886287F8-82F4-494F-809F-EBD6DEA935DF}" type="presOf" srcId="{50A0B1B3-A9D7-4BCD-B2B2-5BF19698BBB6}" destId="{CEAB2B74-B43C-47E7-8985-5CA7C6A29423}" srcOrd="0" destOrd="0" presId="urn:microsoft.com/office/officeart/2009/3/layout/SubStepProcess"/>
    <dgm:cxn modelId="{D856F031-66A5-4F88-A65B-AD264F5B02D7}" type="presParOf" srcId="{916F01A4-EA2F-4A6D-B396-00C1AD8D09BD}" destId="{407582FA-E4D7-4463-AEFA-7B95CF5470D5}" srcOrd="0" destOrd="0" presId="urn:microsoft.com/office/officeart/2009/3/layout/SubStepProcess"/>
    <dgm:cxn modelId="{ED091CB1-7682-427B-B022-A85E41A70907}" type="presParOf" srcId="{916F01A4-EA2F-4A6D-B396-00C1AD8D09BD}" destId="{0457B514-F689-4183-BC02-210533090AD3}" srcOrd="1" destOrd="0" presId="urn:microsoft.com/office/officeart/2009/3/layout/SubStepProcess"/>
    <dgm:cxn modelId="{73BA7F23-5B1B-416A-9E0E-B03DD86AED44}" type="presParOf" srcId="{916F01A4-EA2F-4A6D-B396-00C1AD8D09BD}" destId="{FA5E5247-3074-45AC-81BF-C12A4EDB9618}" srcOrd="2" destOrd="0" presId="urn:microsoft.com/office/officeart/2009/3/layout/SubStepProcess"/>
    <dgm:cxn modelId="{59B99E32-3303-4804-8FA2-779E43A0E5BA}" type="presParOf" srcId="{916F01A4-EA2F-4A6D-B396-00C1AD8D09BD}" destId="{CEAB2B74-B43C-47E7-8985-5CA7C6A29423}" srcOrd="3" destOrd="0" presId="urn:microsoft.com/office/officeart/2009/3/layout/SubStep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582FA-E4D7-4463-AEFA-7B95CF5470D5}">
      <dsp:nvSpPr>
        <dsp:cNvPr id="0" name=""/>
        <dsp:cNvSpPr/>
      </dsp:nvSpPr>
      <dsp:spPr>
        <a:xfrm>
          <a:off x="0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272536" y="1570889"/>
        <a:ext cx="1315920" cy="1315920"/>
      </dsp:txXfrm>
    </dsp:sp>
    <dsp:sp modelId="{0457B514-F689-4183-BC02-210533090AD3}">
      <dsp:nvSpPr>
        <dsp:cNvPr id="0" name=""/>
        <dsp:cNvSpPr/>
      </dsp:nvSpPr>
      <dsp:spPr>
        <a:xfrm>
          <a:off x="1860992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Pre-processing</a:t>
          </a:r>
        </a:p>
      </dsp:txBody>
      <dsp:txXfrm>
        <a:off x="2133528" y="1570889"/>
        <a:ext cx="1315920" cy="1315920"/>
      </dsp:txXfrm>
    </dsp:sp>
    <dsp:sp modelId="{FA5E5247-3074-45AC-81BF-C12A4EDB9618}">
      <dsp:nvSpPr>
        <dsp:cNvPr id="0" name=""/>
        <dsp:cNvSpPr/>
      </dsp:nvSpPr>
      <dsp:spPr>
        <a:xfrm>
          <a:off x="3721985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3994521" y="1570889"/>
        <a:ext cx="1315920" cy="1315920"/>
      </dsp:txXfrm>
    </dsp:sp>
    <dsp:sp modelId="{CEAB2B74-B43C-47E7-8985-5CA7C6A29423}">
      <dsp:nvSpPr>
        <dsp:cNvPr id="0" name=""/>
        <dsp:cNvSpPr/>
      </dsp:nvSpPr>
      <dsp:spPr>
        <a:xfrm>
          <a:off x="5582977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5855513" y="1570889"/>
        <a:ext cx="1315920" cy="131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47253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4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0b36ab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70b36ab41f_0_0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70b36ab41f_0_0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1" i="0" u="none" strike="noStrike" cap="none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12</a:t>
            </a:fld>
            <a:endParaRPr lang="es-ES" sz="14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6898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05967"/>
            <a:ext cx="10080625" cy="21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 descr="http://www.udg.edu/Portals/186/Users/252/08/508/centrat_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01" y="6173776"/>
            <a:ext cx="2444403" cy="61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1559" y="610547"/>
            <a:ext cx="2857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14209" b="50000"/>
          <a:stretch/>
        </p:blipFill>
        <p:spPr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47" y="195256"/>
            <a:ext cx="685179" cy="4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7" y="6891768"/>
            <a:ext cx="955546" cy="63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5">
            <a:alphaModFix/>
          </a:blip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s-ES" dirty="0"/>
              <a:t>Tewodros Arega, Abdullah Thabit</a:t>
            </a:r>
            <a:endParaRPr dirty="0"/>
          </a:p>
        </p:txBody>
      </p:sp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s-ES" dirty="0"/>
              <a:t>CAD System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s-ES" dirty="0"/>
              <a:t>Deep Learning Approach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560E45-2045-4BEE-9A10-BA085ED8EC73}"/>
              </a:ext>
            </a:extLst>
          </p:cNvPr>
          <p:cNvSpPr/>
          <p:nvPr/>
        </p:nvSpPr>
        <p:spPr>
          <a:xfrm>
            <a:off x="810491" y="3712522"/>
            <a:ext cx="4229821" cy="32579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56BF5-242C-413E-999D-9901DEFD6F36}"/>
              </a:ext>
            </a:extLst>
          </p:cNvPr>
          <p:cNvSpPr txBox="1"/>
          <p:nvPr/>
        </p:nvSpPr>
        <p:spPr>
          <a:xfrm>
            <a:off x="1039091" y="3852574"/>
            <a:ext cx="3823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Best parameters found: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Optimizer =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Lr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Momentum =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Lr_scheduler</a:t>
            </a:r>
            <a:r>
              <a:rPr lang="en-US" sz="1600" dirty="0"/>
              <a:t> =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Batch size =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Resnet34 = 88.9%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943A"/>
                </a:solidFill>
              </a:rPr>
              <a:t>SGD with these parameters converge faster and to a lower loss value, but at the expense of oscillation in loss function!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836107" y="1461654"/>
            <a:ext cx="4229821" cy="201930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987336" y="1552718"/>
            <a:ext cx="382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Hyperparameter tuning</a:t>
            </a:r>
            <a:r>
              <a:rPr lang="en-US" sz="1600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Applied on Resnet34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E89605-BC85-4081-90EF-A3000C266AD1}"/>
              </a:ext>
            </a:extLst>
          </p:cNvPr>
          <p:cNvGraphicFramePr>
            <a:graphicFrameLocks noGrp="1"/>
          </p:cNvGraphicFramePr>
          <p:nvPr/>
        </p:nvGraphicFramePr>
        <p:xfrm>
          <a:off x="5677033" y="1394083"/>
          <a:ext cx="386159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796">
                  <a:extLst>
                    <a:ext uri="{9D8B030D-6E8A-4147-A177-3AD203B41FA5}">
                      <a16:colId xmlns:a16="http://schemas.microsoft.com/office/drawing/2014/main" val="928807386"/>
                    </a:ext>
                  </a:extLst>
                </a:gridCol>
                <a:gridCol w="1930796">
                  <a:extLst>
                    <a:ext uri="{9D8B030D-6E8A-4147-A177-3AD203B41FA5}">
                      <a16:colId xmlns:a16="http://schemas.microsoft.com/office/drawing/2014/main" val="2543673991"/>
                    </a:ext>
                  </a:extLst>
                </a:gridCol>
              </a:tblGrid>
              <a:tr h="294316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of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57087"/>
                  </a:ext>
                </a:extLst>
              </a:tr>
              <a:tr h="294316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Adadelta, Adam, SGD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93656"/>
                  </a:ext>
                </a:extLst>
              </a:tr>
              <a:tr h="294316"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– 0.00001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87441"/>
                  </a:ext>
                </a:extLst>
              </a:tr>
              <a:tr h="294316">
                <a:tc>
                  <a:txBody>
                    <a:bodyPr/>
                    <a:lstStyle/>
                    <a:p>
                      <a:r>
                        <a:rPr lang="en-US" dirty="0"/>
                        <a:t>Weight decay(Adam)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– 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35205"/>
                  </a:ext>
                </a:extLst>
              </a:tr>
              <a:tr h="294316">
                <a:tc>
                  <a:txBody>
                    <a:bodyPr/>
                    <a:lstStyle/>
                    <a:p>
                      <a:r>
                        <a:rPr lang="en-US" dirty="0"/>
                        <a:t>Momentum (SGD)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–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843891"/>
                  </a:ext>
                </a:extLst>
              </a:tr>
              <a:tr h="294316">
                <a:tc>
                  <a:txBody>
                    <a:bodyPr/>
                    <a:lstStyle/>
                    <a:p>
                      <a:r>
                        <a:rPr lang="en-US" dirty="0" err="1"/>
                        <a:t>Lr_scheduler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Factor=0.5,0.9</a:t>
                      </a:r>
                    </a:p>
                    <a:p>
                      <a:r>
                        <a:rPr lang="en-US" dirty="0"/>
                        <a:t>Patience =2,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39277"/>
                  </a:ext>
                </a:extLst>
              </a:tr>
              <a:tr h="294316">
                <a:tc>
                  <a:txBody>
                    <a:bodyPr/>
                    <a:lstStyle/>
                    <a:p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6, 16, 32, 64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031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1FE7351-FD97-45DD-A117-E83C6510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2" y="4039612"/>
            <a:ext cx="3993475" cy="266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81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560E45-2045-4BEE-9A10-BA085ED8EC73}"/>
              </a:ext>
            </a:extLst>
          </p:cNvPr>
          <p:cNvSpPr/>
          <p:nvPr/>
        </p:nvSpPr>
        <p:spPr>
          <a:xfrm>
            <a:off x="5414874" y="1371603"/>
            <a:ext cx="4229821" cy="246221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56BF5-242C-413E-999D-9901DEFD6F36}"/>
              </a:ext>
            </a:extLst>
          </p:cNvPr>
          <p:cNvSpPr txBox="1"/>
          <p:nvPr/>
        </p:nvSpPr>
        <p:spPr>
          <a:xfrm>
            <a:off x="5643474" y="1525012"/>
            <a:ext cx="3823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Best model: VGG19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943A"/>
                </a:solidFill>
              </a:rPr>
              <a:t>Al models have higher sensitivity than specificity with VGG19 having a balanced sensitivity to specificity ratio and a high accuracy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752979" y="1371602"/>
            <a:ext cx="4229821" cy="246221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904208" y="1552718"/>
            <a:ext cx="382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best parameters on all networks: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MobileNetV2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ResNet18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ResNet34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ResNet50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DenseNet121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DenseNet161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Vgg16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Vgg19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E3743B-C1B3-4F75-B135-A5CAD1D0588B}"/>
              </a:ext>
            </a:extLst>
          </p:cNvPr>
          <p:cNvGraphicFramePr>
            <a:graphicFrameLocks noGrp="1"/>
          </p:cNvGraphicFramePr>
          <p:nvPr/>
        </p:nvGraphicFramePr>
        <p:xfrm>
          <a:off x="1742250" y="3930805"/>
          <a:ext cx="67204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4">
                  <a:extLst>
                    <a:ext uri="{9D8B030D-6E8A-4147-A177-3AD203B41FA5}">
                      <a16:colId xmlns:a16="http://schemas.microsoft.com/office/drawing/2014/main" val="3957937142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872408211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069206243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5188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5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5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3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1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3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DenseNet121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9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DenseNet161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4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8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752979" y="1371603"/>
            <a:ext cx="8823615" cy="61306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752978" y="1525627"/>
            <a:ext cx="882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Best Model: </a:t>
            </a:r>
            <a:r>
              <a:rPr lang="en-US" sz="2000" dirty="0">
                <a:solidFill>
                  <a:srgbClr val="C00000"/>
                </a:solidFill>
              </a:rPr>
              <a:t>VGG19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2B65416-4F00-4E94-A108-BE79197285AC}"/>
              </a:ext>
            </a:extLst>
          </p:cNvPr>
          <p:cNvGraphicFramePr>
            <a:graphicFrameLocks/>
          </p:cNvGraphicFramePr>
          <p:nvPr/>
        </p:nvGraphicFramePr>
        <p:xfrm>
          <a:off x="5304435" y="2629491"/>
          <a:ext cx="4514360" cy="308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9527422-1FE0-4DA7-807D-F511DA5ABF71}"/>
              </a:ext>
            </a:extLst>
          </p:cNvPr>
          <p:cNvGraphicFramePr>
            <a:graphicFrameLocks/>
          </p:cNvGraphicFramePr>
          <p:nvPr/>
        </p:nvGraphicFramePr>
        <p:xfrm>
          <a:off x="261830" y="2629491"/>
          <a:ext cx="4800404" cy="2906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8FA8E617-F5B6-45E6-B55A-4A36E700D370}"/>
              </a:ext>
            </a:extLst>
          </p:cNvPr>
          <p:cNvGraphicFramePr>
            <a:graphicFrameLocks/>
          </p:cNvGraphicFramePr>
          <p:nvPr/>
        </p:nvGraphicFramePr>
        <p:xfrm>
          <a:off x="1787219" y="5912339"/>
          <a:ext cx="3205452" cy="123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26">
                  <a:extLst>
                    <a:ext uri="{9D8B030D-6E8A-4147-A177-3AD203B41FA5}">
                      <a16:colId xmlns:a16="http://schemas.microsoft.com/office/drawing/2014/main" val="4148991686"/>
                    </a:ext>
                  </a:extLst>
                </a:gridCol>
                <a:gridCol w="1602726">
                  <a:extLst>
                    <a:ext uri="{9D8B030D-6E8A-4147-A177-3AD203B41FA5}">
                      <a16:colId xmlns:a16="http://schemas.microsoft.com/office/drawing/2014/main" val="2125908493"/>
                    </a:ext>
                  </a:extLst>
                </a:gridCol>
              </a:tblGrid>
              <a:tr h="332708">
                <a:tc gridSpan="2">
                  <a:txBody>
                    <a:bodyPr/>
                    <a:lstStyle/>
                    <a:p>
                      <a:r>
                        <a:rPr lang="en-US" dirty="0"/>
                        <a:t>Training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00749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36002"/>
                  </a:ext>
                </a:extLst>
              </a:tr>
              <a:tr h="565604">
                <a:tc>
                  <a:txBody>
                    <a:bodyPr/>
                    <a:lstStyle/>
                    <a:p>
                      <a:r>
                        <a:rPr lang="en-US" dirty="0"/>
                        <a:t>Per-class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93.3% , 93.9%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842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07050FA0-3FF4-40AA-935E-DF5D4B6CFB3B}"/>
              </a:ext>
            </a:extLst>
          </p:cNvPr>
          <p:cNvGraphicFramePr>
            <a:graphicFrameLocks/>
          </p:cNvGraphicFramePr>
          <p:nvPr/>
        </p:nvGraphicFramePr>
        <p:xfrm>
          <a:off x="5113771" y="5893437"/>
          <a:ext cx="3205452" cy="123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26">
                  <a:extLst>
                    <a:ext uri="{9D8B030D-6E8A-4147-A177-3AD203B41FA5}">
                      <a16:colId xmlns:a16="http://schemas.microsoft.com/office/drawing/2014/main" val="4148991686"/>
                    </a:ext>
                  </a:extLst>
                </a:gridCol>
                <a:gridCol w="1602726">
                  <a:extLst>
                    <a:ext uri="{9D8B030D-6E8A-4147-A177-3AD203B41FA5}">
                      <a16:colId xmlns:a16="http://schemas.microsoft.com/office/drawing/2014/main" val="21259084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Validation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00749"/>
                  </a:ext>
                </a:extLst>
              </a:tr>
              <a:tr h="40806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36002"/>
                  </a:ext>
                </a:extLst>
              </a:tr>
              <a:tr h="408060">
                <a:tc>
                  <a:txBody>
                    <a:bodyPr/>
                    <a:lstStyle/>
                    <a:p>
                      <a:r>
                        <a:rPr lang="en-US" dirty="0"/>
                        <a:t>Per-class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90.3% , 90.8%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27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752979" y="1371603"/>
            <a:ext cx="8823615" cy="61306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752978" y="1525627"/>
            <a:ext cx="882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Best Model: </a:t>
            </a:r>
            <a:r>
              <a:rPr lang="en-US" sz="2000" dirty="0">
                <a:solidFill>
                  <a:srgbClr val="C00000"/>
                </a:solidFill>
              </a:rPr>
              <a:t>VGG19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455758-DDE7-47CA-8BC0-E0F14182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1" y="3090698"/>
            <a:ext cx="3837198" cy="2558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184CBB-DE5E-43AA-8259-9285E746B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57" y="3090698"/>
            <a:ext cx="3803182" cy="253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24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0"/>
              <a:buFont typeface="Calibri"/>
              <a:buNone/>
            </a:pPr>
            <a:r>
              <a:rPr lang="es-ES" sz="4410" dirty="0"/>
              <a:t>Project Objectives</a:t>
            </a:r>
            <a:endParaRPr sz="4410" dirty="0"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Build a CAD system to address two main problems:</a:t>
            </a:r>
          </a:p>
          <a:p>
            <a:pPr lvl="1" indent="-406400">
              <a:spcBef>
                <a:spcPts val="0"/>
              </a:spcBef>
              <a:buSzPts val="2800"/>
              <a:buChar char="•"/>
            </a:pPr>
            <a:r>
              <a:rPr lang="en-US" dirty="0"/>
              <a:t>Skin Lesion Classification</a:t>
            </a:r>
          </a:p>
          <a:p>
            <a:pPr lvl="2" indent="-406400">
              <a:spcBef>
                <a:spcPts val="0"/>
              </a:spcBef>
              <a:buSzPts val="2800"/>
            </a:pPr>
            <a:r>
              <a:rPr lang="en-US" dirty="0"/>
              <a:t>6000 images (half benign and half other classes)</a:t>
            </a:r>
          </a:p>
          <a:p>
            <a:pPr lvl="2" indent="-406400">
              <a:spcBef>
                <a:spcPts val="0"/>
              </a:spcBef>
              <a:buSzPts val="2800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r>
              <a:rPr lang="en-US" dirty="0"/>
              <a:t>Histopathology Classification</a:t>
            </a:r>
          </a:p>
          <a:p>
            <a:pPr lvl="2" indent="-406400">
              <a:spcBef>
                <a:spcPts val="0"/>
              </a:spcBef>
              <a:buSzPts val="2800"/>
            </a:pPr>
            <a:r>
              <a:rPr lang="en-US" dirty="0"/>
              <a:t>29494 images (half benign and half malignant)</a:t>
            </a:r>
          </a:p>
        </p:txBody>
      </p:sp>
      <p:sp>
        <p:nvSpPr>
          <p:cNvPr id="45" name="Google Shape;45;p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CCC1F-E264-454F-A254-1262A28D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E42E8-7F1D-4999-B3D6-EA602513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99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959D4-F531-4D11-87D1-B0D8299A8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56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CF880-D804-447E-8E04-D5B4E5C87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13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0E04E8-0F23-46AB-AA52-8AEE9A07E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849" y="5283094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46D258-F9C5-4588-A6E9-D140CB394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234" y="5264063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EC8E94-6117-4883-B558-A16A144B0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1136" y="5264063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B07C3E-55F8-4EE2-AB0B-36908972B8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563" y="5264062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8C53CC-4255-4B68-8443-099AD8D47710}"/>
              </a:ext>
            </a:extLst>
          </p:cNvPr>
          <p:cNvSpPr/>
          <p:nvPr/>
        </p:nvSpPr>
        <p:spPr>
          <a:xfrm>
            <a:off x="4263034" y="1957281"/>
            <a:ext cx="3688773" cy="3771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887769F-C908-4D22-9E88-EB1B42603F6A}"/>
              </a:ext>
            </a:extLst>
          </p:cNvPr>
          <p:cNvSpPr/>
          <p:nvPr/>
        </p:nvSpPr>
        <p:spPr>
          <a:xfrm>
            <a:off x="665018" y="2909455"/>
            <a:ext cx="8291946" cy="1849581"/>
          </a:xfrm>
          <a:prstGeom prst="rightArrow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Google Shape;51;g70b36ab41f_0_0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CAD System Framework</a:t>
            </a:r>
            <a:endParaRPr dirty="0"/>
          </a:p>
        </p:txBody>
      </p:sp>
      <p:sp>
        <p:nvSpPr>
          <p:cNvPr id="52" name="Google Shape;52;g70b36ab41f_0_0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5A935B-C4D5-4E1F-A496-6E7F66B0F347}"/>
              </a:ext>
            </a:extLst>
          </p:cNvPr>
          <p:cNvGraphicFramePr/>
          <p:nvPr/>
        </p:nvGraphicFramePr>
        <p:xfrm>
          <a:off x="507837" y="1614382"/>
          <a:ext cx="7443970" cy="445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A829F89-5A76-47D5-B108-41BE2498E555}"/>
              </a:ext>
            </a:extLst>
          </p:cNvPr>
          <p:cNvSpPr txBox="1"/>
          <p:nvPr/>
        </p:nvSpPr>
        <p:spPr>
          <a:xfrm>
            <a:off x="8756810" y="3202064"/>
            <a:ext cx="116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Benign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77800C-45F1-467E-B809-72C32804E751}"/>
              </a:ext>
            </a:extLst>
          </p:cNvPr>
          <p:cNvSpPr txBox="1"/>
          <p:nvPr/>
        </p:nvSpPr>
        <p:spPr>
          <a:xfrm>
            <a:off x="8756810" y="4010674"/>
            <a:ext cx="12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Malignant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97F30-D2AB-4E12-A51D-39D33DE81206}"/>
              </a:ext>
            </a:extLst>
          </p:cNvPr>
          <p:cNvSpPr txBox="1"/>
          <p:nvPr/>
        </p:nvSpPr>
        <p:spPr>
          <a:xfrm>
            <a:off x="4888844" y="4815393"/>
            <a:ext cx="295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Deep Learning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560E45-2045-4BEE-9A10-BA085ED8EC73}"/>
              </a:ext>
            </a:extLst>
          </p:cNvPr>
          <p:cNvSpPr/>
          <p:nvPr/>
        </p:nvSpPr>
        <p:spPr>
          <a:xfrm>
            <a:off x="810491" y="3886202"/>
            <a:ext cx="4229821" cy="291984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56BF5-242C-413E-999D-9901DEFD6F36}"/>
              </a:ext>
            </a:extLst>
          </p:cNvPr>
          <p:cNvSpPr txBox="1"/>
          <p:nvPr/>
        </p:nvSpPr>
        <p:spPr>
          <a:xfrm>
            <a:off x="1039091" y="4039612"/>
            <a:ext cx="38238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models Performed about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VGG16 (acc) = 77.9%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Resnet50= 78.1%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943A"/>
                </a:solidFill>
              </a:rPr>
              <a:t>Training Loss is high meaning the models couldn't learn the dataset very well</a:t>
            </a:r>
            <a:endParaRPr lang="en-US" sz="1600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5E6B68F-AF7F-470D-B37A-8EB1ED02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40" y="1490377"/>
            <a:ext cx="3823854" cy="2549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683C77-225B-429F-961C-24612C07F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88" y="4230405"/>
            <a:ext cx="3823854" cy="2549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836107" y="1461654"/>
            <a:ext cx="4229821" cy="22118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987336" y="1552718"/>
            <a:ext cx="382385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Experiment: </a:t>
            </a:r>
            <a:r>
              <a:rPr lang="en-US" sz="1600" dirty="0">
                <a:solidFill>
                  <a:srgbClr val="C00000"/>
                </a:solidFill>
              </a:rPr>
              <a:t>Transfer Learning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VGG16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Resnet50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Initial Hyperparameters: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Optimizer: Adadelta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Lr= 0.001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Epochs = 50</a:t>
            </a:r>
          </a:p>
        </p:txBody>
      </p:sp>
    </p:spTree>
    <p:extLst>
      <p:ext uri="{BB962C8B-B14F-4D97-AF65-F5344CB8AC3E}">
        <p14:creationId xmlns:p14="http://schemas.microsoft.com/office/powerpoint/2010/main" val="341708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560E45-2045-4BEE-9A10-BA085ED8EC73}"/>
              </a:ext>
            </a:extLst>
          </p:cNvPr>
          <p:cNvSpPr/>
          <p:nvPr/>
        </p:nvSpPr>
        <p:spPr>
          <a:xfrm>
            <a:off x="810491" y="3886202"/>
            <a:ext cx="4229821" cy="291984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56BF5-242C-413E-999D-9901DEFD6F36}"/>
              </a:ext>
            </a:extLst>
          </p:cNvPr>
          <p:cNvSpPr txBox="1"/>
          <p:nvPr/>
        </p:nvSpPr>
        <p:spPr>
          <a:xfrm>
            <a:off x="1039091" y="4039612"/>
            <a:ext cx="38238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VGG16 =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Resnet50= 81%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Densenet161 = 84%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943A"/>
                </a:solidFill>
              </a:rPr>
              <a:t>Training loss now goes very low, but there is big over fitting from the first epochs!!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836107" y="1461654"/>
            <a:ext cx="4229821" cy="22118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987336" y="1552718"/>
            <a:ext cx="3823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Switch to </a:t>
            </a:r>
            <a:r>
              <a:rPr lang="en-US" sz="1600" dirty="0">
                <a:solidFill>
                  <a:srgbClr val="C00000"/>
                </a:solidFill>
              </a:rPr>
              <a:t>fine tuning</a:t>
            </a:r>
            <a:r>
              <a:rPr lang="en-US" sz="1600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Vgg16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Resnet50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Densenet161 </a:t>
            </a:r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200F4980-D946-4277-98C9-62581B3B7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348" y="1417635"/>
            <a:ext cx="3853291" cy="2568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7EAE1D-14E7-4AAE-A500-F592D72B3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347" y="4220537"/>
            <a:ext cx="3853291" cy="2568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08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940016" y="1519090"/>
            <a:ext cx="7755559" cy="22118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1091245" y="1610154"/>
            <a:ext cx="3823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Apply Augmentation: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Contrast and Saturation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Rotation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Flipping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52619B-DEF8-40D3-9E55-7D618B2BC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1" y="4100260"/>
            <a:ext cx="7604330" cy="241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13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560E45-2045-4BEE-9A10-BA085ED8EC73}"/>
              </a:ext>
            </a:extLst>
          </p:cNvPr>
          <p:cNvSpPr/>
          <p:nvPr/>
        </p:nvSpPr>
        <p:spPr>
          <a:xfrm>
            <a:off x="810491" y="3886202"/>
            <a:ext cx="4229821" cy="291984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56BF5-242C-413E-999D-9901DEFD6F36}"/>
              </a:ext>
            </a:extLst>
          </p:cNvPr>
          <p:cNvSpPr txBox="1"/>
          <p:nvPr/>
        </p:nvSpPr>
        <p:spPr>
          <a:xfrm>
            <a:off x="1039091" y="4039612"/>
            <a:ext cx="38238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models Performance increased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Vgg16 =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Resnet34 =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Resnet50 =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Densenet161 =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InceptionV3 = 56% (failed)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943A"/>
                </a:solidFill>
              </a:rPr>
              <a:t>Overfitting reduced, but still present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836107" y="1461654"/>
            <a:ext cx="4229821" cy="22118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987336" y="1552718"/>
            <a:ext cx="3823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Apply Augmentation</a:t>
            </a:r>
            <a:r>
              <a:rPr lang="en-US" sz="1600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Vgg16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Densenet161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Resnet50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Resnet34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InceptionV3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DFDF39-2062-408A-A87E-EC7913FD3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27" y="1491863"/>
            <a:ext cx="3683486" cy="2455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4A9D17BB-14C2-445D-9CD1-6F380B340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26" y="4184134"/>
            <a:ext cx="3683486" cy="2455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0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</p:spPr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940016" y="1519090"/>
            <a:ext cx="7755559" cy="22118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1091245" y="1610154"/>
            <a:ext cx="74500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Apply Stain Normalization: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Macenko</a:t>
            </a:r>
            <a:r>
              <a:rPr lang="en-US" sz="1600" dirty="0"/>
              <a:t> stain normalization </a:t>
            </a:r>
            <a:r>
              <a:rPr lang="en-US" i="1" dirty="0"/>
              <a:t>'A method for normalizing histology slides for quantitative analysis’</a:t>
            </a: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86CFA-BD1F-48A2-896B-58CAE30A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35" y="5371452"/>
            <a:ext cx="1341148" cy="1341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A67C2-2A02-4525-9EEB-429D31A9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35" y="3947176"/>
            <a:ext cx="1341148" cy="1341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5FF871-9F0F-4D54-86DF-55FB8D025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187" y="5371452"/>
            <a:ext cx="1341148" cy="1341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92474A-B1A6-4CCE-AF53-A36EF2399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187" y="3947176"/>
            <a:ext cx="1341148" cy="13411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CF44F4-ADF2-448F-95B5-8D9B9501E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039" y="5371452"/>
            <a:ext cx="1341148" cy="13411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E0CDCA-D4A3-4F06-9069-EE5C9A7C4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039" y="3947176"/>
            <a:ext cx="1341148" cy="13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9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BE3-4DCD-4585-A3A6-787667B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Histopathology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510E-F3ED-4295-BD9F-7F7D7346C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FEC6-9173-4454-A8FA-F1F1FA1E9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560E45-2045-4BEE-9A10-BA085ED8EC73}"/>
              </a:ext>
            </a:extLst>
          </p:cNvPr>
          <p:cNvSpPr/>
          <p:nvPr/>
        </p:nvSpPr>
        <p:spPr>
          <a:xfrm>
            <a:off x="810491" y="3886202"/>
            <a:ext cx="4229821" cy="291984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56BF5-242C-413E-999D-9901DEFD6F36}"/>
              </a:ext>
            </a:extLst>
          </p:cNvPr>
          <p:cNvSpPr txBox="1"/>
          <p:nvPr/>
        </p:nvSpPr>
        <p:spPr>
          <a:xfrm>
            <a:off x="1039091" y="4039612"/>
            <a:ext cx="38238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models Performance decreased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Without Augmentation =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Augmentation = 84%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943A"/>
                </a:solidFill>
              </a:rPr>
              <a:t>Stain normalization led to corrupting the features extracted with the deep learning model, and led to a worse performance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8D979-C84B-4890-98AF-BFFCF257F224}"/>
              </a:ext>
            </a:extLst>
          </p:cNvPr>
          <p:cNvSpPr/>
          <p:nvPr/>
        </p:nvSpPr>
        <p:spPr>
          <a:xfrm>
            <a:off x="836107" y="1461654"/>
            <a:ext cx="4229821" cy="22118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8F1E-DE7B-4528-893A-69D8F68A4D12}"/>
              </a:ext>
            </a:extLst>
          </p:cNvPr>
          <p:cNvSpPr txBox="1"/>
          <p:nvPr/>
        </p:nvSpPr>
        <p:spPr>
          <a:xfrm>
            <a:off x="987336" y="1552718"/>
            <a:ext cx="3823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Apply Stain Normalization with two setups: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With Augmentation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Without Augmentation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Applied on Resnet34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92A3C-C358-4EBA-9D7B-05B4CC4C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28" y="1425388"/>
            <a:ext cx="3674556" cy="2449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8C754-1F41-48BB-B68A-8447ECCC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8" y="4121272"/>
            <a:ext cx="3674556" cy="2449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837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516</Words>
  <Application>Microsoft Office PowerPoint</Application>
  <PresentationFormat>Custom</PresentationFormat>
  <Paragraphs>190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Tema de Office</vt:lpstr>
      <vt:lpstr>CAD System Deep Learning Approach</vt:lpstr>
      <vt:lpstr>Project Objectives</vt:lpstr>
      <vt:lpstr>CAD System Framework</vt:lpstr>
      <vt:lpstr>Histopathology Classification</vt:lpstr>
      <vt:lpstr>Histopathology Classification</vt:lpstr>
      <vt:lpstr>Histopathology Classification</vt:lpstr>
      <vt:lpstr>Histopathology Classification</vt:lpstr>
      <vt:lpstr>Histopathology Classification</vt:lpstr>
      <vt:lpstr>Histopathology Classification</vt:lpstr>
      <vt:lpstr>Histopathology Classification</vt:lpstr>
      <vt:lpstr>Histopathology Classification</vt:lpstr>
      <vt:lpstr>Histopathology Classification</vt:lpstr>
      <vt:lpstr>Histopathology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project Classical approach</dc:title>
  <dc:creator>robert</dc:creator>
  <cp:lastModifiedBy>Abdullah Thabit</cp:lastModifiedBy>
  <cp:revision>88</cp:revision>
  <dcterms:modified xsi:type="dcterms:W3CDTF">2020-03-09T08:35:07Z</dcterms:modified>
</cp:coreProperties>
</file>