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</p:sldIdLst>
  <p:sldSz cx="10080625" cy="7559675"/>
  <p:notesSz cx="6797675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2">
          <p15:clr>
            <a:srgbClr val="A4A3A4"/>
          </p15:clr>
        </p15:guide>
        <p15:guide id="2" pos="1889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3" roundtripDataSignature="AMtx7mjl923xm8R7lQH35IA1wGXJYxUY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>
        <p:guide orient="horz" pos="21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42"/>
        <p:guide pos="18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9EFC09-E110-48E6-9E86-53660C68F452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4FDEBA-A8E4-4CD5-A46C-74462DB2877B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1600" dirty="0"/>
            <a:t>Feature Extraction</a:t>
          </a:r>
        </a:p>
      </dgm:t>
    </dgm:pt>
    <dgm:pt modelId="{F9C47E8D-E32F-437B-AA1E-0DE2209A5E6C}" type="parTrans" cxnId="{33FC9E7D-C4A0-438A-AC11-EE35710BB9FA}">
      <dgm:prSet/>
      <dgm:spPr/>
      <dgm:t>
        <a:bodyPr/>
        <a:lstStyle/>
        <a:p>
          <a:endParaRPr lang="en-US"/>
        </a:p>
      </dgm:t>
    </dgm:pt>
    <dgm:pt modelId="{C49FA477-01B8-468C-B62D-EF6E150CA0B6}" type="sibTrans" cxnId="{33FC9E7D-C4A0-438A-AC11-EE35710BB9FA}">
      <dgm:prSet/>
      <dgm:spPr/>
      <dgm:t>
        <a:bodyPr/>
        <a:lstStyle/>
        <a:p>
          <a:endParaRPr lang="en-US"/>
        </a:p>
      </dgm:t>
    </dgm:pt>
    <dgm:pt modelId="{50A0B1B3-A9D7-4BCD-B2B2-5BF19698BBB6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1600" dirty="0"/>
            <a:t>Classification</a:t>
          </a:r>
        </a:p>
      </dgm:t>
    </dgm:pt>
    <dgm:pt modelId="{C6CDFE67-173A-4378-AA9E-E3805D40130D}" type="parTrans" cxnId="{B6B035CD-2463-437C-B078-D73DC56FC2A7}">
      <dgm:prSet/>
      <dgm:spPr/>
      <dgm:t>
        <a:bodyPr/>
        <a:lstStyle/>
        <a:p>
          <a:endParaRPr lang="en-US"/>
        </a:p>
      </dgm:t>
    </dgm:pt>
    <dgm:pt modelId="{DCEB56F6-27F2-4E25-8070-C18B1FFC0F53}" type="sibTrans" cxnId="{B6B035CD-2463-437C-B078-D73DC56FC2A7}">
      <dgm:prSet/>
      <dgm:spPr/>
      <dgm:t>
        <a:bodyPr/>
        <a:lstStyle/>
        <a:p>
          <a:endParaRPr lang="en-US"/>
        </a:p>
      </dgm:t>
    </dgm:pt>
    <dgm:pt modelId="{8F906794-8E04-49B1-A4B3-3F0B7FF256C4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1600" dirty="0"/>
            <a:t>Pre-processing</a:t>
          </a:r>
        </a:p>
      </dgm:t>
    </dgm:pt>
    <dgm:pt modelId="{A1FAD5CE-E78D-4669-8A9A-7F7FD95D34DA}" type="parTrans" cxnId="{A506C1C0-2368-48D6-9C92-D59A72AD951B}">
      <dgm:prSet/>
      <dgm:spPr/>
      <dgm:t>
        <a:bodyPr/>
        <a:lstStyle/>
        <a:p>
          <a:endParaRPr lang="en-US"/>
        </a:p>
      </dgm:t>
    </dgm:pt>
    <dgm:pt modelId="{972D6FC8-CECE-4D44-8A07-CD986E19096C}" type="sibTrans" cxnId="{A506C1C0-2368-48D6-9C92-D59A72AD951B}">
      <dgm:prSet/>
      <dgm:spPr/>
      <dgm:t>
        <a:bodyPr/>
        <a:lstStyle/>
        <a:p>
          <a:endParaRPr lang="en-US"/>
        </a:p>
      </dgm:t>
    </dgm:pt>
    <dgm:pt modelId="{88615577-D39C-4FC2-A792-A2B07911F7DF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1600" dirty="0"/>
            <a:t>Data Preparation</a:t>
          </a:r>
        </a:p>
      </dgm:t>
    </dgm:pt>
    <dgm:pt modelId="{139F7FE8-384D-45F7-9895-41821C1BCE51}" type="parTrans" cxnId="{6E09490B-8054-410E-B928-EDD4C47BA8A3}">
      <dgm:prSet/>
      <dgm:spPr/>
      <dgm:t>
        <a:bodyPr/>
        <a:lstStyle/>
        <a:p>
          <a:endParaRPr lang="en-US"/>
        </a:p>
      </dgm:t>
    </dgm:pt>
    <dgm:pt modelId="{DAB0B6B8-44E9-41AB-A68E-5AFF7F429F5D}" type="sibTrans" cxnId="{6E09490B-8054-410E-B928-EDD4C47BA8A3}">
      <dgm:prSet/>
      <dgm:spPr/>
      <dgm:t>
        <a:bodyPr/>
        <a:lstStyle/>
        <a:p>
          <a:endParaRPr lang="en-US"/>
        </a:p>
      </dgm:t>
    </dgm:pt>
    <dgm:pt modelId="{916F01A4-EA2F-4A6D-B396-00C1AD8D09BD}" type="pres">
      <dgm:prSet presAssocID="{FC9EFC09-E110-48E6-9E86-53660C68F452}" presName="Name0" presStyleCnt="0">
        <dgm:presLayoutVars>
          <dgm:chMax val="7"/>
          <dgm:dir/>
          <dgm:animOne val="branch"/>
        </dgm:presLayoutVars>
      </dgm:prSet>
      <dgm:spPr/>
    </dgm:pt>
    <dgm:pt modelId="{407582FA-E4D7-4463-AEFA-7B95CF5470D5}" type="pres">
      <dgm:prSet presAssocID="{88615577-D39C-4FC2-A792-A2B07911F7DF}" presName="parTx1" presStyleLbl="node1" presStyleIdx="0" presStyleCnt="4"/>
      <dgm:spPr/>
    </dgm:pt>
    <dgm:pt modelId="{0457B514-F689-4183-BC02-210533090AD3}" type="pres">
      <dgm:prSet presAssocID="{8F906794-8E04-49B1-A4B3-3F0B7FF256C4}" presName="parTx2" presStyleLbl="node1" presStyleIdx="1" presStyleCnt="4"/>
      <dgm:spPr/>
    </dgm:pt>
    <dgm:pt modelId="{FA5E5247-3074-45AC-81BF-C12A4EDB9618}" type="pres">
      <dgm:prSet presAssocID="{CE4FDEBA-A8E4-4CD5-A46C-74462DB2877B}" presName="parTx3" presStyleLbl="node1" presStyleIdx="2" presStyleCnt="4"/>
      <dgm:spPr/>
    </dgm:pt>
    <dgm:pt modelId="{CEAB2B74-B43C-47E7-8985-5CA7C6A29423}" type="pres">
      <dgm:prSet presAssocID="{50A0B1B3-A9D7-4BCD-B2B2-5BF19698BBB6}" presName="parTx4" presStyleLbl="node1" presStyleIdx="3" presStyleCnt="4"/>
      <dgm:spPr/>
    </dgm:pt>
  </dgm:ptLst>
  <dgm:cxnLst>
    <dgm:cxn modelId="{6E09490B-8054-410E-B928-EDD4C47BA8A3}" srcId="{FC9EFC09-E110-48E6-9E86-53660C68F452}" destId="{88615577-D39C-4FC2-A792-A2B07911F7DF}" srcOrd="0" destOrd="0" parTransId="{139F7FE8-384D-45F7-9895-41821C1BCE51}" sibTransId="{DAB0B6B8-44E9-41AB-A68E-5AFF7F429F5D}"/>
    <dgm:cxn modelId="{CE12E915-4228-4216-8DD4-90AE2ACAD9C7}" type="presOf" srcId="{8F906794-8E04-49B1-A4B3-3F0B7FF256C4}" destId="{0457B514-F689-4183-BC02-210533090AD3}" srcOrd="0" destOrd="0" presId="urn:microsoft.com/office/officeart/2009/3/layout/SubStepProcess"/>
    <dgm:cxn modelId="{84F1CD4F-27F3-4A88-AA37-1BCA021EB222}" type="presOf" srcId="{FC9EFC09-E110-48E6-9E86-53660C68F452}" destId="{916F01A4-EA2F-4A6D-B396-00C1AD8D09BD}" srcOrd="0" destOrd="0" presId="urn:microsoft.com/office/officeart/2009/3/layout/SubStepProcess"/>
    <dgm:cxn modelId="{33FC9E7D-C4A0-438A-AC11-EE35710BB9FA}" srcId="{FC9EFC09-E110-48E6-9E86-53660C68F452}" destId="{CE4FDEBA-A8E4-4CD5-A46C-74462DB2877B}" srcOrd="2" destOrd="0" parTransId="{F9C47E8D-E32F-437B-AA1E-0DE2209A5E6C}" sibTransId="{C49FA477-01B8-468C-B62D-EF6E150CA0B6}"/>
    <dgm:cxn modelId="{67841BA1-9D6A-48CB-9ED6-1FA3A7421715}" type="presOf" srcId="{88615577-D39C-4FC2-A792-A2B07911F7DF}" destId="{407582FA-E4D7-4463-AEFA-7B95CF5470D5}" srcOrd="0" destOrd="0" presId="urn:microsoft.com/office/officeart/2009/3/layout/SubStepProcess"/>
    <dgm:cxn modelId="{A506C1C0-2368-48D6-9C92-D59A72AD951B}" srcId="{FC9EFC09-E110-48E6-9E86-53660C68F452}" destId="{8F906794-8E04-49B1-A4B3-3F0B7FF256C4}" srcOrd="1" destOrd="0" parTransId="{A1FAD5CE-E78D-4669-8A9A-7F7FD95D34DA}" sibTransId="{972D6FC8-CECE-4D44-8A07-CD986E19096C}"/>
    <dgm:cxn modelId="{62AA15CD-BC19-429E-9BA0-CF936D458454}" type="presOf" srcId="{CE4FDEBA-A8E4-4CD5-A46C-74462DB2877B}" destId="{FA5E5247-3074-45AC-81BF-C12A4EDB9618}" srcOrd="0" destOrd="0" presId="urn:microsoft.com/office/officeart/2009/3/layout/SubStepProcess"/>
    <dgm:cxn modelId="{B6B035CD-2463-437C-B078-D73DC56FC2A7}" srcId="{FC9EFC09-E110-48E6-9E86-53660C68F452}" destId="{50A0B1B3-A9D7-4BCD-B2B2-5BF19698BBB6}" srcOrd="3" destOrd="0" parTransId="{C6CDFE67-173A-4378-AA9E-E3805D40130D}" sibTransId="{DCEB56F6-27F2-4E25-8070-C18B1FFC0F53}"/>
    <dgm:cxn modelId="{886287F8-82F4-494F-809F-EBD6DEA935DF}" type="presOf" srcId="{50A0B1B3-A9D7-4BCD-B2B2-5BF19698BBB6}" destId="{CEAB2B74-B43C-47E7-8985-5CA7C6A29423}" srcOrd="0" destOrd="0" presId="urn:microsoft.com/office/officeart/2009/3/layout/SubStepProcess"/>
    <dgm:cxn modelId="{D856F031-66A5-4F88-A65B-AD264F5B02D7}" type="presParOf" srcId="{916F01A4-EA2F-4A6D-B396-00C1AD8D09BD}" destId="{407582FA-E4D7-4463-AEFA-7B95CF5470D5}" srcOrd="0" destOrd="0" presId="urn:microsoft.com/office/officeart/2009/3/layout/SubStepProcess"/>
    <dgm:cxn modelId="{ED091CB1-7682-427B-B022-A85E41A70907}" type="presParOf" srcId="{916F01A4-EA2F-4A6D-B396-00C1AD8D09BD}" destId="{0457B514-F689-4183-BC02-210533090AD3}" srcOrd="1" destOrd="0" presId="urn:microsoft.com/office/officeart/2009/3/layout/SubStepProcess"/>
    <dgm:cxn modelId="{73BA7F23-5B1B-416A-9E0E-B03DD86AED44}" type="presParOf" srcId="{916F01A4-EA2F-4A6D-B396-00C1AD8D09BD}" destId="{FA5E5247-3074-45AC-81BF-C12A4EDB9618}" srcOrd="2" destOrd="0" presId="urn:microsoft.com/office/officeart/2009/3/layout/SubStepProcess"/>
    <dgm:cxn modelId="{59B99E32-3303-4804-8FA2-779E43A0E5BA}" type="presParOf" srcId="{916F01A4-EA2F-4A6D-B396-00C1AD8D09BD}" destId="{CEAB2B74-B43C-47E7-8985-5CA7C6A29423}" srcOrd="3" destOrd="0" presId="urn:microsoft.com/office/officeart/2009/3/layout/SubStepProces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582FA-E4D7-4463-AEFA-7B95CF5470D5}">
      <dsp:nvSpPr>
        <dsp:cNvPr id="0" name=""/>
        <dsp:cNvSpPr/>
      </dsp:nvSpPr>
      <dsp:spPr>
        <a:xfrm>
          <a:off x="0" y="1298353"/>
          <a:ext cx="1860992" cy="1860992"/>
        </a:xfrm>
        <a:prstGeom prst="ellipse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Preparation</a:t>
          </a:r>
        </a:p>
      </dsp:txBody>
      <dsp:txXfrm>
        <a:off x="272536" y="1570889"/>
        <a:ext cx="1315920" cy="1315920"/>
      </dsp:txXfrm>
    </dsp:sp>
    <dsp:sp modelId="{0457B514-F689-4183-BC02-210533090AD3}">
      <dsp:nvSpPr>
        <dsp:cNvPr id="0" name=""/>
        <dsp:cNvSpPr/>
      </dsp:nvSpPr>
      <dsp:spPr>
        <a:xfrm>
          <a:off x="1860992" y="1298353"/>
          <a:ext cx="1860992" cy="1860992"/>
        </a:xfrm>
        <a:prstGeom prst="ellipse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Pre-processing</a:t>
          </a:r>
        </a:p>
      </dsp:txBody>
      <dsp:txXfrm>
        <a:off x="2133528" y="1570889"/>
        <a:ext cx="1315920" cy="1315920"/>
      </dsp:txXfrm>
    </dsp:sp>
    <dsp:sp modelId="{FA5E5247-3074-45AC-81BF-C12A4EDB9618}">
      <dsp:nvSpPr>
        <dsp:cNvPr id="0" name=""/>
        <dsp:cNvSpPr/>
      </dsp:nvSpPr>
      <dsp:spPr>
        <a:xfrm>
          <a:off x="3721985" y="1298353"/>
          <a:ext cx="1860992" cy="1860992"/>
        </a:xfrm>
        <a:prstGeom prst="ellipse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Extraction</a:t>
          </a:r>
        </a:p>
      </dsp:txBody>
      <dsp:txXfrm>
        <a:off x="3994521" y="1570889"/>
        <a:ext cx="1315920" cy="1315920"/>
      </dsp:txXfrm>
    </dsp:sp>
    <dsp:sp modelId="{CEAB2B74-B43C-47E7-8985-5CA7C6A29423}">
      <dsp:nvSpPr>
        <dsp:cNvPr id="0" name=""/>
        <dsp:cNvSpPr/>
      </dsp:nvSpPr>
      <dsp:spPr>
        <a:xfrm>
          <a:off x="5582977" y="1298353"/>
          <a:ext cx="1860992" cy="1860992"/>
        </a:xfrm>
        <a:prstGeom prst="ellipse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Classification</a:t>
          </a:r>
        </a:p>
      </dsp:txBody>
      <dsp:txXfrm>
        <a:off x="5855513" y="1570889"/>
        <a:ext cx="1315920" cy="1315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8" cy="4465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1"/>
            <a:ext cx="2948902" cy="495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3847253" y="1"/>
            <a:ext cx="2948902" cy="495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813"/>
            <a:ext cx="2948902" cy="495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7253" y="9430813"/>
            <a:ext cx="2948902" cy="495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400" b="1" i="0" u="none" strike="noStrike" cap="none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8" cy="4465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1:notes"/>
          <p:cNvSpPr txBox="1">
            <a:spLocks noGrp="1"/>
          </p:cNvSpPr>
          <p:nvPr>
            <p:ph type="sldNum" idx="12"/>
          </p:nvPr>
        </p:nvSpPr>
        <p:spPr>
          <a:xfrm>
            <a:off x="3847253" y="9430813"/>
            <a:ext cx="2948902" cy="495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8" cy="44659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70b36ab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70b36ab41f_0_0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g70b36ab41f_0_0:notes"/>
          <p:cNvSpPr txBox="1">
            <a:spLocks noGrp="1"/>
          </p:cNvSpPr>
          <p:nvPr>
            <p:ph type="sldNum" idx="12"/>
          </p:nvPr>
        </p:nvSpPr>
        <p:spPr>
          <a:xfrm>
            <a:off x="3847253" y="9430813"/>
            <a:ext cx="2949000" cy="495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4</a:t>
            </a:fld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b36ab41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b36ab41f_0_19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g70b36ab41f_0_19:notes"/>
          <p:cNvSpPr txBox="1">
            <a:spLocks noGrp="1"/>
          </p:cNvSpPr>
          <p:nvPr>
            <p:ph type="sldNum" idx="12"/>
          </p:nvPr>
        </p:nvSpPr>
        <p:spPr>
          <a:xfrm>
            <a:off x="3847253" y="9430813"/>
            <a:ext cx="2949000" cy="495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5</a:t>
            </a:fld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b36ab41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b36ab41f_0_32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g70b36ab41f_0_32:notes"/>
          <p:cNvSpPr txBox="1">
            <a:spLocks noGrp="1"/>
          </p:cNvSpPr>
          <p:nvPr>
            <p:ph type="sldNum" idx="12"/>
          </p:nvPr>
        </p:nvSpPr>
        <p:spPr>
          <a:xfrm>
            <a:off x="3847253" y="9430813"/>
            <a:ext cx="2949000" cy="495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b36ab41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b36ab41f_0_44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g70b36ab41f_0_44:notes"/>
          <p:cNvSpPr txBox="1">
            <a:spLocks noGrp="1"/>
          </p:cNvSpPr>
          <p:nvPr>
            <p:ph type="sldNum" idx="12"/>
          </p:nvPr>
        </p:nvSpPr>
        <p:spPr>
          <a:xfrm>
            <a:off x="3847253" y="9430813"/>
            <a:ext cx="2949000" cy="495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0b36ab41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2475"/>
            <a:ext cx="4960938" cy="3722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0b36ab41f_0_56:notes"/>
          <p:cNvSpPr txBox="1">
            <a:spLocks noGrp="1"/>
          </p:cNvSpPr>
          <p:nvPr>
            <p:ph type="body" idx="1"/>
          </p:nvPr>
        </p:nvSpPr>
        <p:spPr>
          <a:xfrm>
            <a:off x="680984" y="4715406"/>
            <a:ext cx="5435700" cy="44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g70b36ab41f_0_56:notes"/>
          <p:cNvSpPr txBox="1">
            <a:spLocks noGrp="1"/>
          </p:cNvSpPr>
          <p:nvPr>
            <p:ph type="sldNum" idx="12"/>
          </p:nvPr>
        </p:nvSpPr>
        <p:spPr>
          <a:xfrm>
            <a:off x="3847253" y="9430813"/>
            <a:ext cx="2949000" cy="495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756044" y="1996446"/>
            <a:ext cx="8568531" cy="162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950491" y="4241859"/>
            <a:ext cx="8568530" cy="193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3444214" y="7006699"/>
            <a:ext cx="319219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dirty="0"/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405967"/>
            <a:ext cx="10080625" cy="2153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 descr="http://www.udg.edu/Portals/186/Users/252/08/508/centrat_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901" y="6173776"/>
            <a:ext cx="2444403" cy="618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11559" y="610547"/>
            <a:ext cx="28575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563" cy="75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504031" y="1230087"/>
            <a:ext cx="9072563" cy="574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 r="14209" b="50000"/>
          <a:stretch/>
        </p:blipFill>
        <p:spPr>
          <a:xfrm>
            <a:off x="0" y="1042320"/>
            <a:ext cx="10080625" cy="136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47" y="195256"/>
            <a:ext cx="685179" cy="4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47" y="6891768"/>
            <a:ext cx="955546" cy="632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 rotWithShape="1">
          <a:blip r:embed="rId5">
            <a:alphaModFix/>
          </a:blip>
          <a:srcRect l="3238"/>
          <a:stretch/>
        </p:blipFill>
        <p:spPr>
          <a:xfrm>
            <a:off x="50006" y="617754"/>
            <a:ext cx="693146" cy="25559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marR="0" lvl="0" indent="-4508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444214" y="7006699"/>
            <a:ext cx="319219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10" Type="http://schemas.openxmlformats.org/officeDocument/2006/relationships/image" Target="../media/image15.png"/><Relationship Id="rId4" Type="http://schemas.openxmlformats.org/officeDocument/2006/relationships/image" Target="../media/image9.jp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>
            <a:spLocks noGrp="1"/>
          </p:cNvSpPr>
          <p:nvPr>
            <p:ph type="subTitle" idx="1"/>
          </p:nvPr>
        </p:nvSpPr>
        <p:spPr>
          <a:xfrm>
            <a:off x="950491" y="4241859"/>
            <a:ext cx="8568530" cy="193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</a:pPr>
            <a:r>
              <a:rPr lang="es-ES" dirty="0"/>
              <a:t>Tewodros Arega, Abdullah Thabit</a:t>
            </a:r>
            <a:endParaRPr dirty="0"/>
          </a:p>
        </p:txBody>
      </p:sp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756044" y="1996446"/>
            <a:ext cx="8568531" cy="162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s-ES" dirty="0"/>
              <a:t>CAD System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s-ES" dirty="0"/>
              <a:t>Classical approach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D927-B8BB-43AE-B05A-563A2FF5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and Analysis (Skin)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A16AD-99BE-40C7-961A-F94496FB2F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5282B-D373-498C-A017-DD2A3AD2E81F}"/>
              </a:ext>
            </a:extLst>
          </p:cNvPr>
          <p:cNvSpPr/>
          <p:nvPr/>
        </p:nvSpPr>
        <p:spPr>
          <a:xfrm>
            <a:off x="-1" y="2228528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A6EA50-E97A-48A2-9159-5EAC60712A0E}"/>
              </a:ext>
            </a:extLst>
          </p:cNvPr>
          <p:cNvSpPr/>
          <p:nvPr/>
        </p:nvSpPr>
        <p:spPr>
          <a:xfrm>
            <a:off x="10391" y="2244439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Color Spaces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1D4FCD-7BD0-4793-B6B1-DD992BF6AADF}"/>
              </a:ext>
            </a:extLst>
          </p:cNvPr>
          <p:cNvSpPr/>
          <p:nvPr/>
        </p:nvSpPr>
        <p:spPr>
          <a:xfrm>
            <a:off x="2526723" y="2244438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Contrast Enhancement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5B9D23-42DF-4DA5-BBBB-5AD242A3E6B0}"/>
              </a:ext>
            </a:extLst>
          </p:cNvPr>
          <p:cNvSpPr/>
          <p:nvPr/>
        </p:nvSpPr>
        <p:spPr>
          <a:xfrm>
            <a:off x="5050703" y="2244438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Hair Removal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72A001-E8B1-4ACC-B60A-3F3594938D21}"/>
              </a:ext>
            </a:extLst>
          </p:cNvPr>
          <p:cNvSpPr/>
          <p:nvPr/>
        </p:nvSpPr>
        <p:spPr>
          <a:xfrm>
            <a:off x="7564584" y="2244438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2AFB4C-80D2-4303-BCEF-BC1AAF59B4C7}"/>
              </a:ext>
            </a:extLst>
          </p:cNvPr>
          <p:cNvSpPr/>
          <p:nvPr/>
        </p:nvSpPr>
        <p:spPr>
          <a:xfrm>
            <a:off x="-1" y="3278009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87B2B7-C844-4A66-BA1B-12B3A9F12A42}"/>
              </a:ext>
            </a:extLst>
          </p:cNvPr>
          <p:cNvSpPr/>
          <p:nvPr/>
        </p:nvSpPr>
        <p:spPr>
          <a:xfrm>
            <a:off x="10391" y="3293920"/>
            <a:ext cx="1236518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 Statistics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10ADE1-BADB-4C1A-912D-3C992F1136A0}"/>
              </a:ext>
            </a:extLst>
          </p:cNvPr>
          <p:cNvSpPr/>
          <p:nvPr/>
        </p:nvSpPr>
        <p:spPr>
          <a:xfrm>
            <a:off x="-1" y="1179045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3588B35-CE43-41E5-A516-508337E73D83}"/>
              </a:ext>
            </a:extLst>
          </p:cNvPr>
          <p:cNvSpPr/>
          <p:nvPr/>
        </p:nvSpPr>
        <p:spPr>
          <a:xfrm>
            <a:off x="10391" y="1194956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Whole Image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FE752B1-2AAA-446B-867F-8528E7DFE0AB}"/>
              </a:ext>
            </a:extLst>
          </p:cNvPr>
          <p:cNvSpPr/>
          <p:nvPr/>
        </p:nvSpPr>
        <p:spPr>
          <a:xfrm>
            <a:off x="2526723" y="1194955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Spatial Windowing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96C24D0-157F-4ABB-BB4E-1E9BECB24CCA}"/>
              </a:ext>
            </a:extLst>
          </p:cNvPr>
          <p:cNvSpPr/>
          <p:nvPr/>
        </p:nvSpPr>
        <p:spPr>
          <a:xfrm>
            <a:off x="5050703" y="1194955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Lesion Area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F6933D9-B0C0-4F8C-BC2D-9A0C36A0355B}"/>
              </a:ext>
            </a:extLst>
          </p:cNvPr>
          <p:cNvSpPr/>
          <p:nvPr/>
        </p:nvSpPr>
        <p:spPr>
          <a:xfrm>
            <a:off x="7564584" y="1194955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Lesion Area (masked)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41493D-B595-4C30-A143-C99E8CBB823B}"/>
              </a:ext>
            </a:extLst>
          </p:cNvPr>
          <p:cNvSpPr/>
          <p:nvPr/>
        </p:nvSpPr>
        <p:spPr>
          <a:xfrm>
            <a:off x="-3465" y="4324028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E274A4F-471D-4ED5-B55D-9FB3CC75FA80}"/>
              </a:ext>
            </a:extLst>
          </p:cNvPr>
          <p:cNvSpPr/>
          <p:nvPr/>
        </p:nvSpPr>
        <p:spPr>
          <a:xfrm>
            <a:off x="6927" y="4339939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LinearSVM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21358E0-50EA-43AB-AF5C-5C6CA310E265}"/>
              </a:ext>
            </a:extLst>
          </p:cNvPr>
          <p:cNvSpPr/>
          <p:nvPr/>
        </p:nvSpPr>
        <p:spPr>
          <a:xfrm>
            <a:off x="2523259" y="4339938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SVM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04505D9-575F-4C0B-B33C-9E68F9A29B16}"/>
              </a:ext>
            </a:extLst>
          </p:cNvPr>
          <p:cNvSpPr/>
          <p:nvPr/>
        </p:nvSpPr>
        <p:spPr>
          <a:xfrm>
            <a:off x="5047239" y="4339938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8C17290-DC2E-48A4-80AB-0BB65DFCA788}"/>
              </a:ext>
            </a:extLst>
          </p:cNvPr>
          <p:cNvSpPr/>
          <p:nvPr/>
        </p:nvSpPr>
        <p:spPr>
          <a:xfrm>
            <a:off x="7561120" y="4339938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Bagging Classifier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598D99-C8A1-4E42-AA70-C88F708EB8B9}"/>
              </a:ext>
            </a:extLst>
          </p:cNvPr>
          <p:cNvSpPr/>
          <p:nvPr/>
        </p:nvSpPr>
        <p:spPr>
          <a:xfrm>
            <a:off x="6927" y="5360816"/>
            <a:ext cx="10073698" cy="2198859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A2A627-2095-4E30-ABBF-6EBF810F047A}"/>
              </a:ext>
            </a:extLst>
          </p:cNvPr>
          <p:cNvSpPr txBox="1"/>
          <p:nvPr/>
        </p:nvSpPr>
        <p:spPr>
          <a:xfrm>
            <a:off x="405245" y="5642264"/>
            <a:ext cx="9372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Adding color information from other color spaces like (HSV, LAB, YCrCb)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Using Skewness and kurtosis features from each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Using Random Forest instead of Linear SVM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Include Texture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Improved accuracy to 83% 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FDAD0C9-AB36-41B5-9321-B1F0F56CDFBF}"/>
              </a:ext>
            </a:extLst>
          </p:cNvPr>
          <p:cNvSpPr/>
          <p:nvPr/>
        </p:nvSpPr>
        <p:spPr>
          <a:xfrm>
            <a:off x="1266974" y="3290455"/>
            <a:ext cx="1236518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 Histogram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59740A9-FA28-4404-A58D-A9FEC2150C50}"/>
              </a:ext>
            </a:extLst>
          </p:cNvPr>
          <p:cNvSpPr/>
          <p:nvPr/>
        </p:nvSpPr>
        <p:spPr>
          <a:xfrm>
            <a:off x="2523259" y="3290455"/>
            <a:ext cx="1236518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LBP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9B66322-129E-455C-9B53-4AC4C28B4A12}"/>
              </a:ext>
            </a:extLst>
          </p:cNvPr>
          <p:cNvSpPr/>
          <p:nvPr/>
        </p:nvSpPr>
        <p:spPr>
          <a:xfrm>
            <a:off x="3779842" y="3286990"/>
            <a:ext cx="1236518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GLCM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5BF49EE-6407-4F12-AE8D-8F45457D3829}"/>
              </a:ext>
            </a:extLst>
          </p:cNvPr>
          <p:cNvSpPr/>
          <p:nvPr/>
        </p:nvSpPr>
        <p:spPr>
          <a:xfrm>
            <a:off x="5046519" y="3302903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Hu-moments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94F8D12-6361-41D5-9965-A6607F902923}"/>
              </a:ext>
            </a:extLst>
          </p:cNvPr>
          <p:cNvSpPr/>
          <p:nvPr/>
        </p:nvSpPr>
        <p:spPr>
          <a:xfrm>
            <a:off x="6303102" y="3299438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Zernike moments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DC20593-2668-415E-A7B5-24F662384EE5}"/>
              </a:ext>
            </a:extLst>
          </p:cNvPr>
          <p:cNvSpPr/>
          <p:nvPr/>
        </p:nvSpPr>
        <p:spPr>
          <a:xfrm>
            <a:off x="7569779" y="3300850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BOW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00BC0CE-30C6-423D-ACCA-CF2B8EF4888E}"/>
              </a:ext>
            </a:extLst>
          </p:cNvPr>
          <p:cNvSpPr/>
          <p:nvPr/>
        </p:nvSpPr>
        <p:spPr>
          <a:xfrm>
            <a:off x="8826362" y="3297385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Gabor filters</a:t>
            </a:r>
          </a:p>
        </p:txBody>
      </p:sp>
    </p:spTree>
    <p:extLst>
      <p:ext uri="{BB962C8B-B14F-4D97-AF65-F5344CB8AC3E}">
        <p14:creationId xmlns:p14="http://schemas.microsoft.com/office/powerpoint/2010/main" val="65732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D927-B8BB-43AE-B05A-563A2FF5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and Analysis (Skin)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A16AD-99BE-40C7-961A-F94496FB2F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5282B-D373-498C-A017-DD2A3AD2E81F}"/>
              </a:ext>
            </a:extLst>
          </p:cNvPr>
          <p:cNvSpPr/>
          <p:nvPr/>
        </p:nvSpPr>
        <p:spPr>
          <a:xfrm>
            <a:off x="-1" y="2228528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A6EA50-E97A-48A2-9159-5EAC60712A0E}"/>
              </a:ext>
            </a:extLst>
          </p:cNvPr>
          <p:cNvSpPr/>
          <p:nvPr/>
        </p:nvSpPr>
        <p:spPr>
          <a:xfrm>
            <a:off x="10391" y="2244439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Color Spaces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1D4FCD-7BD0-4793-B6B1-DD992BF6AADF}"/>
              </a:ext>
            </a:extLst>
          </p:cNvPr>
          <p:cNvSpPr/>
          <p:nvPr/>
        </p:nvSpPr>
        <p:spPr>
          <a:xfrm>
            <a:off x="2526723" y="2244438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Contrast Enhancement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5B9D23-42DF-4DA5-BBBB-5AD242A3E6B0}"/>
              </a:ext>
            </a:extLst>
          </p:cNvPr>
          <p:cNvSpPr/>
          <p:nvPr/>
        </p:nvSpPr>
        <p:spPr>
          <a:xfrm>
            <a:off x="5050703" y="2244438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Hair Removal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72A001-E8B1-4ACC-B60A-3F3594938D21}"/>
              </a:ext>
            </a:extLst>
          </p:cNvPr>
          <p:cNvSpPr/>
          <p:nvPr/>
        </p:nvSpPr>
        <p:spPr>
          <a:xfrm>
            <a:off x="7564584" y="2244438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2AFB4C-80D2-4303-BCEF-BC1AAF59B4C7}"/>
              </a:ext>
            </a:extLst>
          </p:cNvPr>
          <p:cNvSpPr/>
          <p:nvPr/>
        </p:nvSpPr>
        <p:spPr>
          <a:xfrm>
            <a:off x="-1" y="3278009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87B2B7-C844-4A66-BA1B-12B3A9F12A42}"/>
              </a:ext>
            </a:extLst>
          </p:cNvPr>
          <p:cNvSpPr/>
          <p:nvPr/>
        </p:nvSpPr>
        <p:spPr>
          <a:xfrm>
            <a:off x="10391" y="3293920"/>
            <a:ext cx="1236518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 Statistics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10ADE1-BADB-4C1A-912D-3C992F1136A0}"/>
              </a:ext>
            </a:extLst>
          </p:cNvPr>
          <p:cNvSpPr/>
          <p:nvPr/>
        </p:nvSpPr>
        <p:spPr>
          <a:xfrm>
            <a:off x="-1" y="1179045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3588B35-CE43-41E5-A516-508337E73D83}"/>
              </a:ext>
            </a:extLst>
          </p:cNvPr>
          <p:cNvSpPr/>
          <p:nvPr/>
        </p:nvSpPr>
        <p:spPr>
          <a:xfrm>
            <a:off x="10391" y="1194956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Whole Image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FE752B1-2AAA-446B-867F-8528E7DFE0AB}"/>
              </a:ext>
            </a:extLst>
          </p:cNvPr>
          <p:cNvSpPr/>
          <p:nvPr/>
        </p:nvSpPr>
        <p:spPr>
          <a:xfrm>
            <a:off x="2526723" y="1194955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Spatial Windowing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96C24D0-157F-4ABB-BB4E-1E9BECB24CCA}"/>
              </a:ext>
            </a:extLst>
          </p:cNvPr>
          <p:cNvSpPr/>
          <p:nvPr/>
        </p:nvSpPr>
        <p:spPr>
          <a:xfrm>
            <a:off x="5050703" y="1194955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Lesion Area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F6933D9-B0C0-4F8C-BC2D-9A0C36A0355B}"/>
              </a:ext>
            </a:extLst>
          </p:cNvPr>
          <p:cNvSpPr/>
          <p:nvPr/>
        </p:nvSpPr>
        <p:spPr>
          <a:xfrm>
            <a:off x="7564584" y="1194955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Lesion Area (masked)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41493D-B595-4C30-A143-C99E8CBB823B}"/>
              </a:ext>
            </a:extLst>
          </p:cNvPr>
          <p:cNvSpPr/>
          <p:nvPr/>
        </p:nvSpPr>
        <p:spPr>
          <a:xfrm>
            <a:off x="-3465" y="4324028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E274A4F-471D-4ED5-B55D-9FB3CC75FA80}"/>
              </a:ext>
            </a:extLst>
          </p:cNvPr>
          <p:cNvSpPr/>
          <p:nvPr/>
        </p:nvSpPr>
        <p:spPr>
          <a:xfrm>
            <a:off x="6927" y="4339939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LinearSVM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21358E0-50EA-43AB-AF5C-5C6CA310E265}"/>
              </a:ext>
            </a:extLst>
          </p:cNvPr>
          <p:cNvSpPr/>
          <p:nvPr/>
        </p:nvSpPr>
        <p:spPr>
          <a:xfrm>
            <a:off x="2523259" y="4339938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SVM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04505D9-575F-4C0B-B33C-9E68F9A29B16}"/>
              </a:ext>
            </a:extLst>
          </p:cNvPr>
          <p:cNvSpPr/>
          <p:nvPr/>
        </p:nvSpPr>
        <p:spPr>
          <a:xfrm>
            <a:off x="5047239" y="4339938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8C17290-DC2E-48A4-80AB-0BB65DFCA788}"/>
              </a:ext>
            </a:extLst>
          </p:cNvPr>
          <p:cNvSpPr/>
          <p:nvPr/>
        </p:nvSpPr>
        <p:spPr>
          <a:xfrm>
            <a:off x="7561120" y="4339938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Bagging Classifier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598D99-C8A1-4E42-AA70-C88F708EB8B9}"/>
              </a:ext>
            </a:extLst>
          </p:cNvPr>
          <p:cNvSpPr/>
          <p:nvPr/>
        </p:nvSpPr>
        <p:spPr>
          <a:xfrm>
            <a:off x="6927" y="5360816"/>
            <a:ext cx="10073698" cy="2198859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A2A627-2095-4E30-ABBF-6EBF810F047A}"/>
              </a:ext>
            </a:extLst>
          </p:cNvPr>
          <p:cNvSpPr txBox="1"/>
          <p:nvPr/>
        </p:nvSpPr>
        <p:spPr>
          <a:xfrm>
            <a:off x="405245" y="5642264"/>
            <a:ext cx="937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Removed Color Histogram from the features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Applied mean and standard deviation normalization on the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Switched to an SVM classifier with an RBF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Accuracy jumped to 86.5%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FDAD0C9-AB36-41B5-9321-B1F0F56CDFBF}"/>
              </a:ext>
            </a:extLst>
          </p:cNvPr>
          <p:cNvSpPr/>
          <p:nvPr/>
        </p:nvSpPr>
        <p:spPr>
          <a:xfrm>
            <a:off x="1266974" y="3290455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 Histogram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59740A9-FA28-4404-A58D-A9FEC2150C50}"/>
              </a:ext>
            </a:extLst>
          </p:cNvPr>
          <p:cNvSpPr/>
          <p:nvPr/>
        </p:nvSpPr>
        <p:spPr>
          <a:xfrm>
            <a:off x="2523259" y="3290455"/>
            <a:ext cx="1236518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LBP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9B66322-129E-455C-9B53-4AC4C28B4A12}"/>
              </a:ext>
            </a:extLst>
          </p:cNvPr>
          <p:cNvSpPr/>
          <p:nvPr/>
        </p:nvSpPr>
        <p:spPr>
          <a:xfrm>
            <a:off x="3779842" y="3286990"/>
            <a:ext cx="1236518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GLCM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5BF49EE-6407-4F12-AE8D-8F45457D3829}"/>
              </a:ext>
            </a:extLst>
          </p:cNvPr>
          <p:cNvSpPr/>
          <p:nvPr/>
        </p:nvSpPr>
        <p:spPr>
          <a:xfrm>
            <a:off x="5046519" y="3302903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Hu-moments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94F8D12-6361-41D5-9965-A6607F902923}"/>
              </a:ext>
            </a:extLst>
          </p:cNvPr>
          <p:cNvSpPr/>
          <p:nvPr/>
        </p:nvSpPr>
        <p:spPr>
          <a:xfrm>
            <a:off x="6303102" y="3299438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Zernike moments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DC20593-2668-415E-A7B5-24F662384EE5}"/>
              </a:ext>
            </a:extLst>
          </p:cNvPr>
          <p:cNvSpPr/>
          <p:nvPr/>
        </p:nvSpPr>
        <p:spPr>
          <a:xfrm>
            <a:off x="7569779" y="3300850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BOW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00BC0CE-30C6-423D-ACCA-CF2B8EF4888E}"/>
              </a:ext>
            </a:extLst>
          </p:cNvPr>
          <p:cNvSpPr/>
          <p:nvPr/>
        </p:nvSpPr>
        <p:spPr>
          <a:xfrm>
            <a:off x="8826362" y="3297385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Gabor filters</a:t>
            </a:r>
          </a:p>
        </p:txBody>
      </p:sp>
    </p:spTree>
    <p:extLst>
      <p:ext uri="{BB962C8B-B14F-4D97-AF65-F5344CB8AC3E}">
        <p14:creationId xmlns:p14="http://schemas.microsoft.com/office/powerpoint/2010/main" val="3991712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AEC1-86E5-4BBE-89C7-29313935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and Analysis (Skin)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2C095-2908-46DA-8EC2-A67E72EF6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BEST performing model (on validation set)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7677B-34B0-41FD-A15B-02329CE1B2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1CC84D-3933-4D83-848A-A65445178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03" y="1843373"/>
            <a:ext cx="6262527" cy="571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3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D927-B8BB-43AE-B05A-563A2FF5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and Analysis (Skin)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A16AD-99BE-40C7-961A-F94496FB2F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13</a:t>
            </a:fld>
            <a:endParaRPr lang="es-E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5282B-D373-498C-A017-DD2A3AD2E81F}"/>
              </a:ext>
            </a:extLst>
          </p:cNvPr>
          <p:cNvSpPr/>
          <p:nvPr/>
        </p:nvSpPr>
        <p:spPr>
          <a:xfrm>
            <a:off x="-1" y="2228528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A6EA50-E97A-48A2-9159-5EAC60712A0E}"/>
              </a:ext>
            </a:extLst>
          </p:cNvPr>
          <p:cNvSpPr/>
          <p:nvPr/>
        </p:nvSpPr>
        <p:spPr>
          <a:xfrm>
            <a:off x="10391" y="2244439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Color Spaces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1D4FCD-7BD0-4793-B6B1-DD992BF6AADF}"/>
              </a:ext>
            </a:extLst>
          </p:cNvPr>
          <p:cNvSpPr/>
          <p:nvPr/>
        </p:nvSpPr>
        <p:spPr>
          <a:xfrm>
            <a:off x="2526723" y="2244438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Contrast Enhancement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5B9D23-42DF-4DA5-BBBB-5AD242A3E6B0}"/>
              </a:ext>
            </a:extLst>
          </p:cNvPr>
          <p:cNvSpPr/>
          <p:nvPr/>
        </p:nvSpPr>
        <p:spPr>
          <a:xfrm>
            <a:off x="5050703" y="2244438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Hair Removal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72A001-E8B1-4ACC-B60A-3F3594938D21}"/>
              </a:ext>
            </a:extLst>
          </p:cNvPr>
          <p:cNvSpPr/>
          <p:nvPr/>
        </p:nvSpPr>
        <p:spPr>
          <a:xfrm>
            <a:off x="7564584" y="2244438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2AFB4C-80D2-4303-BCEF-BC1AAF59B4C7}"/>
              </a:ext>
            </a:extLst>
          </p:cNvPr>
          <p:cNvSpPr/>
          <p:nvPr/>
        </p:nvSpPr>
        <p:spPr>
          <a:xfrm>
            <a:off x="-1" y="3278009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87B2B7-C844-4A66-BA1B-12B3A9F12A42}"/>
              </a:ext>
            </a:extLst>
          </p:cNvPr>
          <p:cNvSpPr/>
          <p:nvPr/>
        </p:nvSpPr>
        <p:spPr>
          <a:xfrm>
            <a:off x="10391" y="3293920"/>
            <a:ext cx="1236518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 Statistics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10ADE1-BADB-4C1A-912D-3C992F1136A0}"/>
              </a:ext>
            </a:extLst>
          </p:cNvPr>
          <p:cNvSpPr/>
          <p:nvPr/>
        </p:nvSpPr>
        <p:spPr>
          <a:xfrm>
            <a:off x="-1" y="1179045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3588B35-CE43-41E5-A516-508337E73D83}"/>
              </a:ext>
            </a:extLst>
          </p:cNvPr>
          <p:cNvSpPr/>
          <p:nvPr/>
        </p:nvSpPr>
        <p:spPr>
          <a:xfrm>
            <a:off x="10391" y="1194956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Whole Image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FE752B1-2AAA-446B-867F-8528E7DFE0AB}"/>
              </a:ext>
            </a:extLst>
          </p:cNvPr>
          <p:cNvSpPr/>
          <p:nvPr/>
        </p:nvSpPr>
        <p:spPr>
          <a:xfrm>
            <a:off x="2526723" y="1194955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Spatial Windowing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96C24D0-157F-4ABB-BB4E-1E9BECB24CCA}"/>
              </a:ext>
            </a:extLst>
          </p:cNvPr>
          <p:cNvSpPr/>
          <p:nvPr/>
        </p:nvSpPr>
        <p:spPr>
          <a:xfrm>
            <a:off x="5050703" y="1194955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Lesion Area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F6933D9-B0C0-4F8C-BC2D-9A0C36A0355B}"/>
              </a:ext>
            </a:extLst>
          </p:cNvPr>
          <p:cNvSpPr/>
          <p:nvPr/>
        </p:nvSpPr>
        <p:spPr>
          <a:xfrm>
            <a:off x="7564584" y="1194955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Lesion Area (masked)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41493D-B595-4C30-A143-C99E8CBB823B}"/>
              </a:ext>
            </a:extLst>
          </p:cNvPr>
          <p:cNvSpPr/>
          <p:nvPr/>
        </p:nvSpPr>
        <p:spPr>
          <a:xfrm>
            <a:off x="-3465" y="4324028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E274A4F-471D-4ED5-B55D-9FB3CC75FA80}"/>
              </a:ext>
            </a:extLst>
          </p:cNvPr>
          <p:cNvSpPr/>
          <p:nvPr/>
        </p:nvSpPr>
        <p:spPr>
          <a:xfrm>
            <a:off x="6927" y="4339939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LinearSVM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21358E0-50EA-43AB-AF5C-5C6CA310E265}"/>
              </a:ext>
            </a:extLst>
          </p:cNvPr>
          <p:cNvSpPr/>
          <p:nvPr/>
        </p:nvSpPr>
        <p:spPr>
          <a:xfrm>
            <a:off x="2523259" y="4339938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SVM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04505D9-575F-4C0B-B33C-9E68F9A29B16}"/>
              </a:ext>
            </a:extLst>
          </p:cNvPr>
          <p:cNvSpPr/>
          <p:nvPr/>
        </p:nvSpPr>
        <p:spPr>
          <a:xfrm>
            <a:off x="5047239" y="4339938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8C17290-DC2E-48A4-80AB-0BB65DFCA788}"/>
              </a:ext>
            </a:extLst>
          </p:cNvPr>
          <p:cNvSpPr/>
          <p:nvPr/>
        </p:nvSpPr>
        <p:spPr>
          <a:xfrm>
            <a:off x="7561120" y="4339938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Bagging Classifier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598D99-C8A1-4E42-AA70-C88F708EB8B9}"/>
              </a:ext>
            </a:extLst>
          </p:cNvPr>
          <p:cNvSpPr/>
          <p:nvPr/>
        </p:nvSpPr>
        <p:spPr>
          <a:xfrm>
            <a:off x="6927" y="5360816"/>
            <a:ext cx="10073698" cy="2198859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A2A627-2095-4E30-ABBF-6EBF810F047A}"/>
              </a:ext>
            </a:extLst>
          </p:cNvPr>
          <p:cNvSpPr txBox="1"/>
          <p:nvPr/>
        </p:nvSpPr>
        <p:spPr>
          <a:xfrm>
            <a:off x="405245" y="5642264"/>
            <a:ext cx="937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Using Segmentation to extract shape features and other color and texture features only from the lesion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Shape features did not perform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No noticeable improvement on the accuracy (excluding shape features)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FDAD0C9-AB36-41B5-9321-B1F0F56CDFBF}"/>
              </a:ext>
            </a:extLst>
          </p:cNvPr>
          <p:cNvSpPr/>
          <p:nvPr/>
        </p:nvSpPr>
        <p:spPr>
          <a:xfrm>
            <a:off x="1266974" y="3290455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 Histogram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59740A9-FA28-4404-A58D-A9FEC2150C50}"/>
              </a:ext>
            </a:extLst>
          </p:cNvPr>
          <p:cNvSpPr/>
          <p:nvPr/>
        </p:nvSpPr>
        <p:spPr>
          <a:xfrm>
            <a:off x="2523259" y="3290455"/>
            <a:ext cx="1236518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LBP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9B66322-129E-455C-9B53-4AC4C28B4A12}"/>
              </a:ext>
            </a:extLst>
          </p:cNvPr>
          <p:cNvSpPr/>
          <p:nvPr/>
        </p:nvSpPr>
        <p:spPr>
          <a:xfrm>
            <a:off x="3779842" y="3286990"/>
            <a:ext cx="1236518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GLCM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5BF49EE-6407-4F12-AE8D-8F45457D3829}"/>
              </a:ext>
            </a:extLst>
          </p:cNvPr>
          <p:cNvSpPr/>
          <p:nvPr/>
        </p:nvSpPr>
        <p:spPr>
          <a:xfrm>
            <a:off x="5046519" y="3302903"/>
            <a:ext cx="1236518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Hu-moments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94F8D12-6361-41D5-9965-A6607F902923}"/>
              </a:ext>
            </a:extLst>
          </p:cNvPr>
          <p:cNvSpPr/>
          <p:nvPr/>
        </p:nvSpPr>
        <p:spPr>
          <a:xfrm>
            <a:off x="6303102" y="3299438"/>
            <a:ext cx="1236518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Zernike moments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DC20593-2668-415E-A7B5-24F662384EE5}"/>
              </a:ext>
            </a:extLst>
          </p:cNvPr>
          <p:cNvSpPr/>
          <p:nvPr/>
        </p:nvSpPr>
        <p:spPr>
          <a:xfrm>
            <a:off x="7569779" y="3300850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BOW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00BC0CE-30C6-423D-ACCA-CF2B8EF4888E}"/>
              </a:ext>
            </a:extLst>
          </p:cNvPr>
          <p:cNvSpPr/>
          <p:nvPr/>
        </p:nvSpPr>
        <p:spPr>
          <a:xfrm>
            <a:off x="8826362" y="3297385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Gabor filters</a:t>
            </a:r>
          </a:p>
        </p:txBody>
      </p:sp>
    </p:spTree>
    <p:extLst>
      <p:ext uri="{BB962C8B-B14F-4D97-AF65-F5344CB8AC3E}">
        <p14:creationId xmlns:p14="http://schemas.microsoft.com/office/powerpoint/2010/main" val="245520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D927-B8BB-43AE-B05A-563A2FF5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and Analysis (Skin)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A16AD-99BE-40C7-961A-F94496FB2F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14</a:t>
            </a:fld>
            <a:endParaRPr lang="es-E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5282B-D373-498C-A017-DD2A3AD2E81F}"/>
              </a:ext>
            </a:extLst>
          </p:cNvPr>
          <p:cNvSpPr/>
          <p:nvPr/>
        </p:nvSpPr>
        <p:spPr>
          <a:xfrm>
            <a:off x="-1" y="2228528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A6EA50-E97A-48A2-9159-5EAC60712A0E}"/>
              </a:ext>
            </a:extLst>
          </p:cNvPr>
          <p:cNvSpPr/>
          <p:nvPr/>
        </p:nvSpPr>
        <p:spPr>
          <a:xfrm>
            <a:off x="10391" y="2244439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Color Spaces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1D4FCD-7BD0-4793-B6B1-DD992BF6AADF}"/>
              </a:ext>
            </a:extLst>
          </p:cNvPr>
          <p:cNvSpPr/>
          <p:nvPr/>
        </p:nvSpPr>
        <p:spPr>
          <a:xfrm>
            <a:off x="2526723" y="2244438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Contrast Enhancement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5B9D23-42DF-4DA5-BBBB-5AD242A3E6B0}"/>
              </a:ext>
            </a:extLst>
          </p:cNvPr>
          <p:cNvSpPr/>
          <p:nvPr/>
        </p:nvSpPr>
        <p:spPr>
          <a:xfrm>
            <a:off x="5050703" y="2244438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Hair Removal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72A001-E8B1-4ACC-B60A-3F3594938D21}"/>
              </a:ext>
            </a:extLst>
          </p:cNvPr>
          <p:cNvSpPr/>
          <p:nvPr/>
        </p:nvSpPr>
        <p:spPr>
          <a:xfrm>
            <a:off x="7564584" y="2244438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2AFB4C-80D2-4303-BCEF-BC1AAF59B4C7}"/>
              </a:ext>
            </a:extLst>
          </p:cNvPr>
          <p:cNvSpPr/>
          <p:nvPr/>
        </p:nvSpPr>
        <p:spPr>
          <a:xfrm>
            <a:off x="-1" y="3278009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87B2B7-C844-4A66-BA1B-12B3A9F12A42}"/>
              </a:ext>
            </a:extLst>
          </p:cNvPr>
          <p:cNvSpPr/>
          <p:nvPr/>
        </p:nvSpPr>
        <p:spPr>
          <a:xfrm>
            <a:off x="10391" y="3273138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 Statistics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10ADE1-BADB-4C1A-912D-3C992F1136A0}"/>
              </a:ext>
            </a:extLst>
          </p:cNvPr>
          <p:cNvSpPr/>
          <p:nvPr/>
        </p:nvSpPr>
        <p:spPr>
          <a:xfrm>
            <a:off x="-1" y="1179045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3588B35-CE43-41E5-A516-508337E73D83}"/>
              </a:ext>
            </a:extLst>
          </p:cNvPr>
          <p:cNvSpPr/>
          <p:nvPr/>
        </p:nvSpPr>
        <p:spPr>
          <a:xfrm>
            <a:off x="10391" y="1194956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Whole Image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FE752B1-2AAA-446B-867F-8528E7DFE0AB}"/>
              </a:ext>
            </a:extLst>
          </p:cNvPr>
          <p:cNvSpPr/>
          <p:nvPr/>
        </p:nvSpPr>
        <p:spPr>
          <a:xfrm>
            <a:off x="2526723" y="1194955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Spatial Windowing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96C24D0-157F-4ABB-BB4E-1E9BECB24CCA}"/>
              </a:ext>
            </a:extLst>
          </p:cNvPr>
          <p:cNvSpPr/>
          <p:nvPr/>
        </p:nvSpPr>
        <p:spPr>
          <a:xfrm>
            <a:off x="5050703" y="1194955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Lesion Area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F6933D9-B0C0-4F8C-BC2D-9A0C36A0355B}"/>
              </a:ext>
            </a:extLst>
          </p:cNvPr>
          <p:cNvSpPr/>
          <p:nvPr/>
        </p:nvSpPr>
        <p:spPr>
          <a:xfrm>
            <a:off x="7564584" y="1194955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Lesion Area (masked)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41493D-B595-4C30-A143-C99E8CBB823B}"/>
              </a:ext>
            </a:extLst>
          </p:cNvPr>
          <p:cNvSpPr/>
          <p:nvPr/>
        </p:nvSpPr>
        <p:spPr>
          <a:xfrm>
            <a:off x="-3465" y="4324028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E274A4F-471D-4ED5-B55D-9FB3CC75FA80}"/>
              </a:ext>
            </a:extLst>
          </p:cNvPr>
          <p:cNvSpPr/>
          <p:nvPr/>
        </p:nvSpPr>
        <p:spPr>
          <a:xfrm>
            <a:off x="6927" y="4339939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LinearSVM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21358E0-50EA-43AB-AF5C-5C6CA310E265}"/>
              </a:ext>
            </a:extLst>
          </p:cNvPr>
          <p:cNvSpPr/>
          <p:nvPr/>
        </p:nvSpPr>
        <p:spPr>
          <a:xfrm>
            <a:off x="2523259" y="4339938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SVM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04505D9-575F-4C0B-B33C-9E68F9A29B16}"/>
              </a:ext>
            </a:extLst>
          </p:cNvPr>
          <p:cNvSpPr/>
          <p:nvPr/>
        </p:nvSpPr>
        <p:spPr>
          <a:xfrm>
            <a:off x="5047239" y="4339938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8C17290-DC2E-48A4-80AB-0BB65DFCA788}"/>
              </a:ext>
            </a:extLst>
          </p:cNvPr>
          <p:cNvSpPr/>
          <p:nvPr/>
        </p:nvSpPr>
        <p:spPr>
          <a:xfrm>
            <a:off x="7561120" y="4339938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Bagging Classifier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598D99-C8A1-4E42-AA70-C88F708EB8B9}"/>
              </a:ext>
            </a:extLst>
          </p:cNvPr>
          <p:cNvSpPr/>
          <p:nvPr/>
        </p:nvSpPr>
        <p:spPr>
          <a:xfrm>
            <a:off x="6927" y="5360816"/>
            <a:ext cx="10073698" cy="2198859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A2A627-2095-4E30-ABBF-6EBF810F047A}"/>
              </a:ext>
            </a:extLst>
          </p:cNvPr>
          <p:cNvSpPr txBox="1"/>
          <p:nvPr/>
        </p:nvSpPr>
        <p:spPr>
          <a:xfrm>
            <a:off x="405245" y="5642264"/>
            <a:ext cx="9372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Tested Bag of Words (BOW) with different number of words (64, 128, 256, 512)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Tried different key points detectors (DENSE, SIFT, GFTT) and descriptors (SIFT, rootSIFT, SURF)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Best result with BOVW (256 words, DENSE and rootSIFT) couldn’t go beyond 73% with LinearSVM as a classifier 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FDAD0C9-AB36-41B5-9321-B1F0F56CDFBF}"/>
              </a:ext>
            </a:extLst>
          </p:cNvPr>
          <p:cNvSpPr/>
          <p:nvPr/>
        </p:nvSpPr>
        <p:spPr>
          <a:xfrm>
            <a:off x="1266974" y="3290455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 Histogram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59740A9-FA28-4404-A58D-A9FEC2150C50}"/>
              </a:ext>
            </a:extLst>
          </p:cNvPr>
          <p:cNvSpPr/>
          <p:nvPr/>
        </p:nvSpPr>
        <p:spPr>
          <a:xfrm>
            <a:off x="2523259" y="3290455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LBP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9B66322-129E-455C-9B53-4AC4C28B4A12}"/>
              </a:ext>
            </a:extLst>
          </p:cNvPr>
          <p:cNvSpPr/>
          <p:nvPr/>
        </p:nvSpPr>
        <p:spPr>
          <a:xfrm>
            <a:off x="3779842" y="3286990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GLCM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5BF49EE-6407-4F12-AE8D-8F45457D3829}"/>
              </a:ext>
            </a:extLst>
          </p:cNvPr>
          <p:cNvSpPr/>
          <p:nvPr/>
        </p:nvSpPr>
        <p:spPr>
          <a:xfrm>
            <a:off x="5046519" y="3302903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Hu-moments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94F8D12-6361-41D5-9965-A6607F902923}"/>
              </a:ext>
            </a:extLst>
          </p:cNvPr>
          <p:cNvSpPr/>
          <p:nvPr/>
        </p:nvSpPr>
        <p:spPr>
          <a:xfrm>
            <a:off x="6303102" y="3299438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Zernike moments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DC20593-2668-415E-A7B5-24F662384EE5}"/>
              </a:ext>
            </a:extLst>
          </p:cNvPr>
          <p:cNvSpPr/>
          <p:nvPr/>
        </p:nvSpPr>
        <p:spPr>
          <a:xfrm>
            <a:off x="7569779" y="3300850"/>
            <a:ext cx="1236518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BOW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00BC0CE-30C6-423D-ACCA-CF2B8EF4888E}"/>
              </a:ext>
            </a:extLst>
          </p:cNvPr>
          <p:cNvSpPr/>
          <p:nvPr/>
        </p:nvSpPr>
        <p:spPr>
          <a:xfrm>
            <a:off x="8826362" y="3297385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Gabor filters</a:t>
            </a:r>
          </a:p>
        </p:txBody>
      </p:sp>
    </p:spTree>
    <p:extLst>
      <p:ext uri="{BB962C8B-B14F-4D97-AF65-F5344CB8AC3E}">
        <p14:creationId xmlns:p14="http://schemas.microsoft.com/office/powerpoint/2010/main" val="230220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563" cy="75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10"/>
              <a:buFont typeface="Calibri"/>
              <a:buNone/>
            </a:pPr>
            <a:r>
              <a:rPr lang="es-ES" sz="4410" dirty="0"/>
              <a:t>Project Objectives</a:t>
            </a:r>
            <a:endParaRPr sz="4410" dirty="0"/>
          </a:p>
        </p:txBody>
      </p:sp>
      <p:sp>
        <p:nvSpPr>
          <p:cNvPr id="44" name="Google Shape;44;p2"/>
          <p:cNvSpPr txBox="1">
            <a:spLocks noGrp="1"/>
          </p:cNvSpPr>
          <p:nvPr>
            <p:ph type="body" idx="1"/>
          </p:nvPr>
        </p:nvSpPr>
        <p:spPr>
          <a:xfrm>
            <a:off x="504031" y="1230087"/>
            <a:ext cx="9072563" cy="574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Build a CAD system to address two main problems:</a:t>
            </a:r>
          </a:p>
          <a:p>
            <a:pPr lvl="1" indent="-406400">
              <a:spcBef>
                <a:spcPts val="0"/>
              </a:spcBef>
              <a:buSzPts val="2800"/>
              <a:buChar char="•"/>
            </a:pPr>
            <a:r>
              <a:rPr lang="en-US" dirty="0"/>
              <a:t>Skin Lesion Classification</a:t>
            </a:r>
          </a:p>
          <a:p>
            <a:pPr lvl="2" indent="-406400">
              <a:spcBef>
                <a:spcPts val="0"/>
              </a:spcBef>
              <a:buSzPts val="2800"/>
            </a:pPr>
            <a:r>
              <a:rPr lang="en-US" dirty="0"/>
              <a:t>6000 images (half benign and half other classes)</a:t>
            </a:r>
          </a:p>
          <a:p>
            <a:pPr lvl="2" indent="-406400">
              <a:spcBef>
                <a:spcPts val="0"/>
              </a:spcBef>
              <a:buSzPts val="2800"/>
            </a:pPr>
            <a:endParaRPr lang="en-US" dirty="0"/>
          </a:p>
          <a:p>
            <a:pPr lvl="1" indent="-406400">
              <a:spcBef>
                <a:spcPts val="0"/>
              </a:spcBef>
              <a:buSzPts val="2800"/>
              <a:buChar char="•"/>
            </a:pPr>
            <a:endParaRPr lang="en-US" dirty="0"/>
          </a:p>
          <a:p>
            <a:pPr lvl="1" indent="-406400">
              <a:spcBef>
                <a:spcPts val="0"/>
              </a:spcBef>
              <a:buSzPts val="2800"/>
              <a:buChar char="•"/>
            </a:pPr>
            <a:endParaRPr lang="en-US" dirty="0"/>
          </a:p>
          <a:p>
            <a:pPr lvl="1" indent="-406400">
              <a:spcBef>
                <a:spcPts val="0"/>
              </a:spcBef>
              <a:buSzPts val="2800"/>
              <a:buChar char="•"/>
            </a:pPr>
            <a:endParaRPr lang="en-US" dirty="0"/>
          </a:p>
          <a:p>
            <a:pPr lvl="1" indent="-406400">
              <a:spcBef>
                <a:spcPts val="0"/>
              </a:spcBef>
              <a:buSzPts val="2800"/>
              <a:buChar char="•"/>
            </a:pPr>
            <a:endParaRPr lang="en-US" dirty="0"/>
          </a:p>
          <a:p>
            <a:pPr lvl="1" indent="-406400">
              <a:spcBef>
                <a:spcPts val="0"/>
              </a:spcBef>
              <a:buSzPts val="2800"/>
              <a:buChar char="•"/>
            </a:pPr>
            <a:endParaRPr lang="en-US" dirty="0"/>
          </a:p>
          <a:p>
            <a:pPr lvl="1" indent="-406400">
              <a:spcBef>
                <a:spcPts val="0"/>
              </a:spcBef>
              <a:buSzPts val="2800"/>
              <a:buChar char="•"/>
            </a:pPr>
            <a:r>
              <a:rPr lang="en-US" dirty="0"/>
              <a:t>Histopathology Classification</a:t>
            </a:r>
          </a:p>
          <a:p>
            <a:pPr lvl="2" indent="-406400">
              <a:spcBef>
                <a:spcPts val="0"/>
              </a:spcBef>
              <a:buSzPts val="2800"/>
            </a:pPr>
            <a:r>
              <a:rPr lang="en-US" dirty="0"/>
              <a:t>29494 images (half benign and half malignant)</a:t>
            </a:r>
          </a:p>
        </p:txBody>
      </p:sp>
      <p:sp>
        <p:nvSpPr>
          <p:cNvPr id="45" name="Google Shape;45;p2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6CCC1F-E264-454F-A254-1262A28D7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25" y="2549443"/>
            <a:ext cx="2188570" cy="1641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9E42E8-7F1D-4999-B3D6-EA6025134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995" y="2549443"/>
            <a:ext cx="2188570" cy="1641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7959D4-F531-4D11-87D1-B0D8299A8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565" y="2549443"/>
            <a:ext cx="2188570" cy="1641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6CF880-D804-447E-8E04-D5B4E5C87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6135" y="2549443"/>
            <a:ext cx="2188570" cy="1641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0E04E8-0F23-46AB-AA52-8AEE9A07EB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9849" y="5283094"/>
            <a:ext cx="1641427" cy="1641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46D258-F9C5-4588-A6E9-D140CB3949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0234" y="5264063"/>
            <a:ext cx="1641427" cy="1641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EC8E94-6117-4883-B558-A16A144B01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1136" y="5264063"/>
            <a:ext cx="1641427" cy="1641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B07C3E-55F8-4EE2-AB0B-36908972B8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2563" y="5264062"/>
            <a:ext cx="1641427" cy="1641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0103-F806-4C1C-A5BB-C490D47C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B1EC9-7A1B-4442-9A6D-5A73164316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CAD system Framework</a:t>
            </a:r>
          </a:p>
          <a:p>
            <a:r>
              <a:rPr lang="en-US" dirty="0"/>
              <a:t>Design and Implementation</a:t>
            </a:r>
          </a:p>
          <a:p>
            <a:r>
              <a:rPr lang="en-US" dirty="0"/>
              <a:t>Results and analysis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15E19-A6AC-4FC4-8C54-FFCCC52247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040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Right 8">
            <a:extLst>
              <a:ext uri="{FF2B5EF4-FFF2-40B4-BE49-F238E27FC236}">
                <a16:creationId xmlns:a16="http://schemas.microsoft.com/office/drawing/2014/main" id="{5887769F-C908-4D22-9E88-EB1B42603F6A}"/>
              </a:ext>
            </a:extLst>
          </p:cNvPr>
          <p:cNvSpPr/>
          <p:nvPr/>
        </p:nvSpPr>
        <p:spPr>
          <a:xfrm>
            <a:off x="665018" y="2909455"/>
            <a:ext cx="8291946" cy="1849581"/>
          </a:xfrm>
          <a:prstGeom prst="rightArrow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Google Shape;51;g70b36ab41f_0_0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600" cy="753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CAD System Framework</a:t>
            </a:r>
            <a:endParaRPr dirty="0"/>
          </a:p>
        </p:txBody>
      </p:sp>
      <p:sp>
        <p:nvSpPr>
          <p:cNvPr id="52" name="Google Shape;52;g70b36ab41f_0_0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000" cy="402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4</a:t>
            </a:fld>
            <a:endParaRPr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15A935B-C4D5-4E1F-A496-6E7F66B0F3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9227007"/>
              </p:ext>
            </p:extLst>
          </p:nvPr>
        </p:nvGraphicFramePr>
        <p:xfrm>
          <a:off x="507837" y="1614382"/>
          <a:ext cx="7443970" cy="4457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A829F89-5A76-47D5-B108-41BE2498E555}"/>
              </a:ext>
            </a:extLst>
          </p:cNvPr>
          <p:cNvSpPr txBox="1"/>
          <p:nvPr/>
        </p:nvSpPr>
        <p:spPr>
          <a:xfrm>
            <a:off x="8756810" y="3202064"/>
            <a:ext cx="116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3"/>
                </a:solidFill>
              </a:rPr>
              <a:t>Benign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77800C-45F1-467E-B809-72C32804E751}"/>
              </a:ext>
            </a:extLst>
          </p:cNvPr>
          <p:cNvSpPr txBox="1"/>
          <p:nvPr/>
        </p:nvSpPr>
        <p:spPr>
          <a:xfrm>
            <a:off x="8756810" y="4010674"/>
            <a:ext cx="125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Malignant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EEAB872-1B90-49FA-992E-1C49C30576D6}"/>
              </a:ext>
            </a:extLst>
          </p:cNvPr>
          <p:cNvSpPr/>
          <p:nvPr/>
        </p:nvSpPr>
        <p:spPr>
          <a:xfrm>
            <a:off x="-1" y="1179045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Google Shape;67;g70b36ab41f_0_19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600" cy="753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and Implementation</a:t>
            </a:r>
          </a:p>
        </p:txBody>
      </p:sp>
      <p:sp>
        <p:nvSpPr>
          <p:cNvPr id="68" name="Google Shape;68;g70b36ab41f_0_19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000" cy="402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5</a:t>
            </a:fld>
            <a:endParaRPr dirty="0"/>
          </a:p>
        </p:txBody>
      </p:sp>
      <p:sp>
        <p:nvSpPr>
          <p:cNvPr id="74" name="Google Shape;74;g70b36ab41f_0_19"/>
          <p:cNvSpPr txBox="1">
            <a:spLocks noGrp="1"/>
          </p:cNvSpPr>
          <p:nvPr>
            <p:ph type="body" idx="1"/>
          </p:nvPr>
        </p:nvSpPr>
        <p:spPr>
          <a:xfrm>
            <a:off x="504025" y="2283552"/>
            <a:ext cx="9072600" cy="4686600"/>
          </a:xfrm>
          <a:prstGeom prst="rect">
            <a:avLst/>
          </a:prstGeom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Train/Test split</a:t>
            </a:r>
          </a:p>
          <a:p>
            <a:pPr lvl="1" indent="-406400">
              <a:spcBef>
                <a:spcPts val="560"/>
              </a:spcBef>
              <a:buSzPts val="2800"/>
              <a:buFont typeface="Arial"/>
              <a:buChar char="•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approach: split data into Training and validation sets</a:t>
            </a:r>
          </a:p>
          <a:p>
            <a:pPr lvl="1" indent="-406400">
              <a:spcBef>
                <a:spcPts val="560"/>
              </a:spcBef>
              <a:buSzPts val="2800"/>
              <a:buFont typeface="Arial"/>
              <a:buChar char="•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approach: Perform 5-fold cross validation</a:t>
            </a:r>
          </a:p>
          <a:p>
            <a:pPr marL="508000" lvl="1" indent="0">
              <a:spcBef>
                <a:spcPts val="560"/>
              </a:spcBef>
              <a:buSzPts val="2800"/>
              <a:buNone/>
            </a:pPr>
            <a:endParaRPr lang="en-US" dirty="0"/>
          </a:p>
          <a:p>
            <a:r>
              <a:rPr lang="es-ES" dirty="0"/>
              <a:t>ROI</a:t>
            </a:r>
            <a:endParaRPr lang="en-US" dirty="0"/>
          </a:p>
          <a:p>
            <a:pPr lvl="1" indent="-406400">
              <a:spcBef>
                <a:spcPts val="560"/>
              </a:spcBef>
              <a:buSzPts val="2800"/>
              <a:buFont typeface="Arial"/>
              <a:buChar char="•"/>
            </a:pPr>
            <a:r>
              <a:rPr lang="en-US" dirty="0"/>
              <a:t>Whole Image (full size/resized)</a:t>
            </a:r>
          </a:p>
          <a:p>
            <a:pPr lvl="1" indent="-406400">
              <a:spcBef>
                <a:spcPts val="560"/>
              </a:spcBef>
              <a:buSzPts val="2800"/>
              <a:buFont typeface="Arial"/>
              <a:buChar char="•"/>
            </a:pPr>
            <a:r>
              <a:rPr lang="en-US" dirty="0"/>
              <a:t>Spatial windowing </a:t>
            </a:r>
          </a:p>
          <a:p>
            <a:pPr lvl="1" indent="-406400">
              <a:spcBef>
                <a:spcPts val="560"/>
              </a:spcBef>
              <a:buSzPts val="2800"/>
              <a:buFont typeface="Arial"/>
              <a:buChar char="•"/>
            </a:pPr>
            <a:r>
              <a:rPr lang="en-US" dirty="0"/>
              <a:t>Lesion Area (masked/un-masked)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0B7D03-627C-47CC-8651-341FDC7893A3}"/>
              </a:ext>
            </a:extLst>
          </p:cNvPr>
          <p:cNvSpPr/>
          <p:nvPr/>
        </p:nvSpPr>
        <p:spPr>
          <a:xfrm>
            <a:off x="10391" y="1194956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Preparation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685A21-9B89-4409-8712-8B63D6953655}"/>
              </a:ext>
            </a:extLst>
          </p:cNvPr>
          <p:cNvSpPr/>
          <p:nvPr/>
        </p:nvSpPr>
        <p:spPr>
          <a:xfrm>
            <a:off x="2526723" y="1194955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FF16F18-0B1D-480A-BC5B-380617B8A357}"/>
              </a:ext>
            </a:extLst>
          </p:cNvPr>
          <p:cNvSpPr/>
          <p:nvPr/>
        </p:nvSpPr>
        <p:spPr>
          <a:xfrm>
            <a:off x="5050703" y="1194955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164086-89E0-4AD7-9296-5733EE593B9B}"/>
              </a:ext>
            </a:extLst>
          </p:cNvPr>
          <p:cNvSpPr/>
          <p:nvPr/>
        </p:nvSpPr>
        <p:spPr>
          <a:xfrm>
            <a:off x="7564584" y="1194955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0b36ab41f_0_32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600" cy="753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lvl="0"/>
            <a:r>
              <a:rPr lang="en-US" dirty="0"/>
              <a:t>Design and Implementation</a:t>
            </a:r>
            <a:endParaRPr dirty="0"/>
          </a:p>
        </p:txBody>
      </p:sp>
      <p:sp>
        <p:nvSpPr>
          <p:cNvPr id="81" name="Google Shape;81;g70b36ab41f_0_32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000" cy="402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 dirty="0"/>
          </a:p>
        </p:txBody>
      </p:sp>
      <p:sp>
        <p:nvSpPr>
          <p:cNvPr id="87" name="Google Shape;87;g70b36ab41f_0_32"/>
          <p:cNvSpPr txBox="1">
            <a:spLocks noGrp="1"/>
          </p:cNvSpPr>
          <p:nvPr>
            <p:ph type="body" idx="1"/>
          </p:nvPr>
        </p:nvSpPr>
        <p:spPr>
          <a:xfrm>
            <a:off x="504025" y="2283552"/>
            <a:ext cx="9072600" cy="4686600"/>
          </a:xfrm>
          <a:prstGeom prst="rect">
            <a:avLst/>
          </a:prstGeom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lvl="0"/>
            <a:r>
              <a:rPr lang="es-ES" dirty="0"/>
              <a:t>Color Spaces</a:t>
            </a:r>
          </a:p>
          <a:p>
            <a:pPr lvl="1">
              <a:spcBef>
                <a:spcPts val="0"/>
              </a:spcBef>
            </a:pPr>
            <a:r>
              <a:rPr lang="es-ES" dirty="0"/>
              <a:t>RGB, HSV, LAB, YCrCb</a:t>
            </a:r>
          </a:p>
          <a:p>
            <a:pPr lvl="0">
              <a:spcBef>
                <a:spcPts val="0"/>
              </a:spcBef>
            </a:pPr>
            <a:r>
              <a:rPr lang="en-US" dirty="0"/>
              <a:t>Contrast Enhancement</a:t>
            </a:r>
          </a:p>
          <a:p>
            <a:pPr lvl="1">
              <a:spcBef>
                <a:spcPts val="0"/>
              </a:spcBef>
            </a:pPr>
            <a:r>
              <a:rPr lang="en-US" dirty="0"/>
              <a:t>CLAHE</a:t>
            </a:r>
          </a:p>
          <a:p>
            <a:pPr lvl="0">
              <a:spcBef>
                <a:spcPts val="0"/>
              </a:spcBef>
            </a:pPr>
            <a:r>
              <a:rPr lang="en-US" dirty="0"/>
              <a:t>Hair Removal</a:t>
            </a:r>
          </a:p>
          <a:p>
            <a:pPr lvl="1">
              <a:spcBef>
                <a:spcPts val="0"/>
              </a:spcBef>
            </a:pPr>
            <a:r>
              <a:rPr lang="es-ES" dirty="0"/>
              <a:t>Inpaint with morphology</a:t>
            </a:r>
          </a:p>
          <a:p>
            <a:pPr lvl="0">
              <a:spcBef>
                <a:spcPts val="0"/>
              </a:spcBef>
            </a:pPr>
            <a:r>
              <a:rPr lang="es-ES" dirty="0"/>
              <a:t>Lesion ROI segmentation</a:t>
            </a:r>
          </a:p>
          <a:p>
            <a:pPr lvl="1">
              <a:spcBef>
                <a:spcPts val="0"/>
              </a:spcBef>
            </a:pPr>
            <a:r>
              <a:rPr lang="es-ES" dirty="0"/>
              <a:t>Thresholding, </a:t>
            </a:r>
            <a:r>
              <a:rPr lang="en-US" dirty="0"/>
              <a:t>Watershed and</a:t>
            </a:r>
          </a:p>
          <a:p>
            <a:pPr marL="533400" lvl="1" indent="0">
              <a:spcBef>
                <a:spcPts val="0"/>
              </a:spcBef>
              <a:buNone/>
            </a:pPr>
            <a:r>
              <a:rPr lang="en-US" dirty="0"/>
              <a:t> Ellipse masking</a:t>
            </a:r>
          </a:p>
          <a:p>
            <a:pPr marL="0" lvl="0" indent="0">
              <a:buNone/>
            </a:pPr>
            <a:endParaRPr lang="es-ES" dirty="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7B606D-FBB6-4F2C-8F86-3C956B79576E}"/>
              </a:ext>
            </a:extLst>
          </p:cNvPr>
          <p:cNvSpPr/>
          <p:nvPr/>
        </p:nvSpPr>
        <p:spPr>
          <a:xfrm>
            <a:off x="-1" y="1179045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7B194C-A42D-40B7-B2C9-69F54D791D62}"/>
              </a:ext>
            </a:extLst>
          </p:cNvPr>
          <p:cNvSpPr/>
          <p:nvPr/>
        </p:nvSpPr>
        <p:spPr>
          <a:xfrm>
            <a:off x="10391" y="1194956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Preparation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D3C3FA4-B5C9-49E4-8F33-CEF5AA9A5F21}"/>
              </a:ext>
            </a:extLst>
          </p:cNvPr>
          <p:cNvSpPr/>
          <p:nvPr/>
        </p:nvSpPr>
        <p:spPr>
          <a:xfrm>
            <a:off x="2526723" y="1194955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DD8E884-C8AA-4CF1-B818-B8FD4B8C2DB8}"/>
              </a:ext>
            </a:extLst>
          </p:cNvPr>
          <p:cNvSpPr/>
          <p:nvPr/>
        </p:nvSpPr>
        <p:spPr>
          <a:xfrm>
            <a:off x="5050703" y="1194955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433184A-53BA-4D97-8BD1-D4F902A79A8A}"/>
              </a:ext>
            </a:extLst>
          </p:cNvPr>
          <p:cNvSpPr/>
          <p:nvPr/>
        </p:nvSpPr>
        <p:spPr>
          <a:xfrm>
            <a:off x="7564584" y="1194955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B6636D-988F-40E2-B0D2-E7E1A301F6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78" t="12177" r="11838" b="12246"/>
          <a:stretch/>
        </p:blipFill>
        <p:spPr>
          <a:xfrm>
            <a:off x="7760443" y="2473221"/>
            <a:ext cx="2010950" cy="1514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2C8A3D-C885-4183-9A7A-F5F4286F20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511" t="12491" r="11205" b="11932"/>
          <a:stretch/>
        </p:blipFill>
        <p:spPr>
          <a:xfrm>
            <a:off x="5562354" y="2473221"/>
            <a:ext cx="2010948" cy="151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4EDA6A-20B3-4162-8CE0-2FDC5BD5A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4540" y="4128193"/>
            <a:ext cx="2018762" cy="1514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89B407-293F-4DC0-B9B2-D8AB12B74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1170" y="4128194"/>
            <a:ext cx="2018762" cy="1514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B1D0AC-DD24-4CDA-88D9-623DE00DE78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962" t="12268" r="11327" b="12268"/>
          <a:stretch/>
        </p:blipFill>
        <p:spPr>
          <a:xfrm>
            <a:off x="5102477" y="5994309"/>
            <a:ext cx="1833803" cy="1370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BDC9AF-4279-4787-AE35-7FE376CD3CA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213" t="12268" r="11076" b="12268"/>
          <a:stretch/>
        </p:blipFill>
        <p:spPr>
          <a:xfrm>
            <a:off x="1184661" y="6003222"/>
            <a:ext cx="1833803" cy="1370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FEB514B-FD8F-47A6-9648-B7AD72BEFB7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602" t="11675" r="10687" b="12862"/>
          <a:stretch/>
        </p:blipFill>
        <p:spPr>
          <a:xfrm>
            <a:off x="3142792" y="6003222"/>
            <a:ext cx="1833803" cy="1370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39C1542-404C-49D7-88B4-E68D230B00A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3505" t="12871" r="10783" b="11610"/>
          <a:stretch/>
        </p:blipFill>
        <p:spPr>
          <a:xfrm>
            <a:off x="7062162" y="5993274"/>
            <a:ext cx="1833802" cy="1371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b36ab41f_0_44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600" cy="753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lvl="0"/>
            <a:r>
              <a:rPr lang="en-US" dirty="0"/>
              <a:t>Design and Implementation</a:t>
            </a:r>
            <a:endParaRPr dirty="0"/>
          </a:p>
        </p:txBody>
      </p:sp>
      <p:sp>
        <p:nvSpPr>
          <p:cNvPr id="94" name="Google Shape;94;g70b36ab41f_0_44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000" cy="402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 dirty="0"/>
          </a:p>
        </p:txBody>
      </p:sp>
      <p:sp>
        <p:nvSpPr>
          <p:cNvPr id="100" name="Google Shape;100;g70b36ab41f_0_44"/>
          <p:cNvSpPr txBox="1">
            <a:spLocks noGrp="1"/>
          </p:cNvSpPr>
          <p:nvPr>
            <p:ph type="body" idx="1"/>
          </p:nvPr>
        </p:nvSpPr>
        <p:spPr>
          <a:xfrm>
            <a:off x="504025" y="2283552"/>
            <a:ext cx="9072600" cy="4686600"/>
          </a:xfrm>
          <a:prstGeom prst="rect">
            <a:avLst/>
          </a:prstGeom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s-ES" dirty="0"/>
              <a:t>Color Statistics (Nx48)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s-ES" dirty="0"/>
              <a:t>Mean, Standard Deviation, Skewness and Kurtosis</a:t>
            </a:r>
            <a:endParaRPr dirty="0"/>
          </a:p>
          <a:p>
            <a:pPr>
              <a:spcBef>
                <a:spcPts val="0"/>
              </a:spcBef>
            </a:pPr>
            <a:r>
              <a:rPr lang="es-ES" dirty="0"/>
              <a:t>Color Histogram (Nx64)</a:t>
            </a:r>
            <a:endParaRPr dirty="0"/>
          </a:p>
          <a:p>
            <a:pPr>
              <a:spcBef>
                <a:spcPts val="0"/>
              </a:spcBef>
            </a:pPr>
            <a:r>
              <a:rPr lang="es-ES" dirty="0"/>
              <a:t>Shape features (Nx7)(Nx25)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s-ES" dirty="0"/>
              <a:t>Humoments, Zernike moments</a:t>
            </a:r>
            <a:endParaRPr dirty="0"/>
          </a:p>
          <a:p>
            <a:pPr>
              <a:spcBef>
                <a:spcPts val="0"/>
              </a:spcBef>
            </a:pPr>
            <a:r>
              <a:rPr lang="es-ES" dirty="0"/>
              <a:t>Texture features (Nx10)(Nx13)(Nx120)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s-ES" dirty="0"/>
              <a:t>Local Binary Pattern, haralick (GLCM), Gabor Filters</a:t>
            </a:r>
            <a:endParaRPr dirty="0"/>
          </a:p>
          <a:p>
            <a:pPr>
              <a:spcBef>
                <a:spcPts val="0"/>
              </a:spcBef>
            </a:pPr>
            <a:r>
              <a:rPr lang="es-ES" dirty="0"/>
              <a:t>Gradient features</a:t>
            </a: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s-ES" dirty="0"/>
              <a:t>HOG</a:t>
            </a:r>
          </a:p>
          <a:p>
            <a:pPr>
              <a:spcBef>
                <a:spcPts val="0"/>
              </a:spcBef>
            </a:pPr>
            <a:r>
              <a:rPr lang="es-ES" dirty="0"/>
              <a:t>Local Features(Nx256)(Nx4096)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BOW representation</a:t>
            </a:r>
            <a:endParaRPr dirty="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63977-BE78-476B-99A5-6F3AB015A9E2}"/>
              </a:ext>
            </a:extLst>
          </p:cNvPr>
          <p:cNvSpPr/>
          <p:nvPr/>
        </p:nvSpPr>
        <p:spPr>
          <a:xfrm>
            <a:off x="-1" y="1179045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849787-813B-4CB4-8A56-6DEB7D34CB0F}"/>
              </a:ext>
            </a:extLst>
          </p:cNvPr>
          <p:cNvSpPr/>
          <p:nvPr/>
        </p:nvSpPr>
        <p:spPr>
          <a:xfrm>
            <a:off x="10391" y="1194956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Preparation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162FB16-DB1A-4B4D-ADBE-271FD834A606}"/>
              </a:ext>
            </a:extLst>
          </p:cNvPr>
          <p:cNvSpPr/>
          <p:nvPr/>
        </p:nvSpPr>
        <p:spPr>
          <a:xfrm>
            <a:off x="2526723" y="1194955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4FB43B8-FFCB-45F3-93BA-E693BE713A14}"/>
              </a:ext>
            </a:extLst>
          </p:cNvPr>
          <p:cNvSpPr/>
          <p:nvPr/>
        </p:nvSpPr>
        <p:spPr>
          <a:xfrm>
            <a:off x="5050703" y="1194955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AC3243-2E31-4AA1-8F6D-3C7334731D35}"/>
              </a:ext>
            </a:extLst>
          </p:cNvPr>
          <p:cNvSpPr/>
          <p:nvPr/>
        </p:nvSpPr>
        <p:spPr>
          <a:xfrm>
            <a:off x="7564584" y="1194955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b36ab41f_0_56"/>
          <p:cNvSpPr txBox="1">
            <a:spLocks noGrp="1"/>
          </p:cNvSpPr>
          <p:nvPr>
            <p:ph type="title"/>
          </p:nvPr>
        </p:nvSpPr>
        <p:spPr>
          <a:xfrm>
            <a:off x="566177" y="178449"/>
            <a:ext cx="9072600" cy="753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lvl="0"/>
            <a:r>
              <a:rPr lang="en-US" dirty="0"/>
              <a:t>Design and Implementation</a:t>
            </a:r>
            <a:endParaRPr dirty="0"/>
          </a:p>
        </p:txBody>
      </p:sp>
      <p:sp>
        <p:nvSpPr>
          <p:cNvPr id="107" name="Google Shape;107;g70b36ab41f_0_56"/>
          <p:cNvSpPr txBox="1">
            <a:spLocks noGrp="1"/>
          </p:cNvSpPr>
          <p:nvPr>
            <p:ph type="sldNum" idx="12"/>
          </p:nvPr>
        </p:nvSpPr>
        <p:spPr>
          <a:xfrm>
            <a:off x="7224448" y="7006699"/>
            <a:ext cx="2352000" cy="402600"/>
          </a:xfrm>
          <a:prstGeom prst="rect">
            <a:avLst/>
          </a:prstGeom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 dirty="0"/>
          </a:p>
        </p:txBody>
      </p:sp>
      <p:sp>
        <p:nvSpPr>
          <p:cNvPr id="113" name="Google Shape;113;g70b36ab41f_0_56"/>
          <p:cNvSpPr txBox="1">
            <a:spLocks noGrp="1"/>
          </p:cNvSpPr>
          <p:nvPr>
            <p:ph type="body" idx="1"/>
          </p:nvPr>
        </p:nvSpPr>
        <p:spPr>
          <a:xfrm>
            <a:off x="504025" y="2283552"/>
            <a:ext cx="9072600" cy="4686600"/>
          </a:xfrm>
          <a:prstGeom prst="rect">
            <a:avLst/>
          </a:prstGeom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s-ES" dirty="0"/>
              <a:t>Linear SVM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 dirty="0"/>
              <a:t>SVM 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 dirty="0"/>
              <a:t>Bagging Classifier(decision trees)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 dirty="0"/>
              <a:t>Random Forest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754732-E58E-436A-8755-55AB662D5A78}"/>
              </a:ext>
            </a:extLst>
          </p:cNvPr>
          <p:cNvSpPr/>
          <p:nvPr/>
        </p:nvSpPr>
        <p:spPr>
          <a:xfrm>
            <a:off x="-1" y="1179045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003FF3B-19A4-4580-B923-F35D60A80C9C}"/>
              </a:ext>
            </a:extLst>
          </p:cNvPr>
          <p:cNvSpPr/>
          <p:nvPr/>
        </p:nvSpPr>
        <p:spPr>
          <a:xfrm>
            <a:off x="10391" y="1194956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Preparation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4B46F6-0ADA-4950-87BE-67FE561BADD2}"/>
              </a:ext>
            </a:extLst>
          </p:cNvPr>
          <p:cNvSpPr/>
          <p:nvPr/>
        </p:nvSpPr>
        <p:spPr>
          <a:xfrm>
            <a:off x="2526723" y="1194955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7B080C8-2F02-4228-AA32-25055768944A}"/>
              </a:ext>
            </a:extLst>
          </p:cNvPr>
          <p:cNvSpPr/>
          <p:nvPr/>
        </p:nvSpPr>
        <p:spPr>
          <a:xfrm>
            <a:off x="5050703" y="1194955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56D300-5826-485E-B387-1B6C7CC184BF}"/>
              </a:ext>
            </a:extLst>
          </p:cNvPr>
          <p:cNvSpPr/>
          <p:nvPr/>
        </p:nvSpPr>
        <p:spPr>
          <a:xfrm>
            <a:off x="7564584" y="1194955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D927-B8BB-43AE-B05A-563A2FF5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and Analysis (Skin)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A16AD-99BE-40C7-961A-F94496FB2F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5282B-D373-498C-A017-DD2A3AD2E81F}"/>
              </a:ext>
            </a:extLst>
          </p:cNvPr>
          <p:cNvSpPr/>
          <p:nvPr/>
        </p:nvSpPr>
        <p:spPr>
          <a:xfrm>
            <a:off x="-1" y="2228528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A6EA50-E97A-48A2-9159-5EAC60712A0E}"/>
              </a:ext>
            </a:extLst>
          </p:cNvPr>
          <p:cNvSpPr/>
          <p:nvPr/>
        </p:nvSpPr>
        <p:spPr>
          <a:xfrm>
            <a:off x="10391" y="2244439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Color Spaces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1D4FCD-7BD0-4793-B6B1-DD992BF6AADF}"/>
              </a:ext>
            </a:extLst>
          </p:cNvPr>
          <p:cNvSpPr/>
          <p:nvPr/>
        </p:nvSpPr>
        <p:spPr>
          <a:xfrm>
            <a:off x="2526723" y="2244438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Contrast Enhancement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5B9D23-42DF-4DA5-BBBB-5AD242A3E6B0}"/>
              </a:ext>
            </a:extLst>
          </p:cNvPr>
          <p:cNvSpPr/>
          <p:nvPr/>
        </p:nvSpPr>
        <p:spPr>
          <a:xfrm>
            <a:off x="5050703" y="2244438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Hair Removal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72A001-E8B1-4ACC-B60A-3F3594938D21}"/>
              </a:ext>
            </a:extLst>
          </p:cNvPr>
          <p:cNvSpPr/>
          <p:nvPr/>
        </p:nvSpPr>
        <p:spPr>
          <a:xfrm>
            <a:off x="7564584" y="2244438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2AFB4C-80D2-4303-BCEF-BC1AAF59B4C7}"/>
              </a:ext>
            </a:extLst>
          </p:cNvPr>
          <p:cNvSpPr/>
          <p:nvPr/>
        </p:nvSpPr>
        <p:spPr>
          <a:xfrm>
            <a:off x="-1" y="3278009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87B2B7-C844-4A66-BA1B-12B3A9F12A42}"/>
              </a:ext>
            </a:extLst>
          </p:cNvPr>
          <p:cNvSpPr/>
          <p:nvPr/>
        </p:nvSpPr>
        <p:spPr>
          <a:xfrm>
            <a:off x="10391" y="3293920"/>
            <a:ext cx="1236518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 Statistics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10ADE1-BADB-4C1A-912D-3C992F1136A0}"/>
              </a:ext>
            </a:extLst>
          </p:cNvPr>
          <p:cNvSpPr/>
          <p:nvPr/>
        </p:nvSpPr>
        <p:spPr>
          <a:xfrm>
            <a:off x="-1" y="1179045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3588B35-CE43-41E5-A516-508337E73D83}"/>
              </a:ext>
            </a:extLst>
          </p:cNvPr>
          <p:cNvSpPr/>
          <p:nvPr/>
        </p:nvSpPr>
        <p:spPr>
          <a:xfrm>
            <a:off x="10391" y="1194956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Whole Image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FE752B1-2AAA-446B-867F-8528E7DFE0AB}"/>
              </a:ext>
            </a:extLst>
          </p:cNvPr>
          <p:cNvSpPr/>
          <p:nvPr/>
        </p:nvSpPr>
        <p:spPr>
          <a:xfrm>
            <a:off x="2526723" y="1194955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Spatial Windowing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96C24D0-157F-4ABB-BB4E-1E9BECB24CCA}"/>
              </a:ext>
            </a:extLst>
          </p:cNvPr>
          <p:cNvSpPr/>
          <p:nvPr/>
        </p:nvSpPr>
        <p:spPr>
          <a:xfrm>
            <a:off x="5050703" y="1194955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Lesion Area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F6933D9-B0C0-4F8C-BC2D-9A0C36A0355B}"/>
              </a:ext>
            </a:extLst>
          </p:cNvPr>
          <p:cNvSpPr/>
          <p:nvPr/>
        </p:nvSpPr>
        <p:spPr>
          <a:xfrm>
            <a:off x="7564584" y="1194955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Lesion Area (masked)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41493D-B595-4C30-A143-C99E8CBB823B}"/>
              </a:ext>
            </a:extLst>
          </p:cNvPr>
          <p:cNvSpPr/>
          <p:nvPr/>
        </p:nvSpPr>
        <p:spPr>
          <a:xfrm>
            <a:off x="-3465" y="4324028"/>
            <a:ext cx="10080625" cy="1047180"/>
          </a:xfrm>
          <a:prstGeom prst="rect">
            <a:avLst/>
          </a:prstGeom>
          <a:solidFill>
            <a:schemeClr val="accent3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E274A4F-471D-4ED5-B55D-9FB3CC75FA80}"/>
              </a:ext>
            </a:extLst>
          </p:cNvPr>
          <p:cNvSpPr/>
          <p:nvPr/>
        </p:nvSpPr>
        <p:spPr>
          <a:xfrm>
            <a:off x="6927" y="4339939"/>
            <a:ext cx="2493816" cy="10208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LinearSVM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21358E0-50EA-43AB-AF5C-5C6CA310E265}"/>
              </a:ext>
            </a:extLst>
          </p:cNvPr>
          <p:cNvSpPr/>
          <p:nvPr/>
        </p:nvSpPr>
        <p:spPr>
          <a:xfrm>
            <a:off x="2523259" y="4339938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SVM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04505D9-575F-4C0B-B33C-9E68F9A29B16}"/>
              </a:ext>
            </a:extLst>
          </p:cNvPr>
          <p:cNvSpPr/>
          <p:nvPr/>
        </p:nvSpPr>
        <p:spPr>
          <a:xfrm>
            <a:off x="5047239" y="4339938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8C17290-DC2E-48A4-80AB-0BB65DFCA788}"/>
              </a:ext>
            </a:extLst>
          </p:cNvPr>
          <p:cNvSpPr/>
          <p:nvPr/>
        </p:nvSpPr>
        <p:spPr>
          <a:xfrm>
            <a:off x="7561120" y="4339938"/>
            <a:ext cx="2493816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Bagging Classifier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598D99-C8A1-4E42-AA70-C88F708EB8B9}"/>
              </a:ext>
            </a:extLst>
          </p:cNvPr>
          <p:cNvSpPr/>
          <p:nvPr/>
        </p:nvSpPr>
        <p:spPr>
          <a:xfrm>
            <a:off x="6927" y="5360816"/>
            <a:ext cx="10073698" cy="2198859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A2A627-2095-4E30-ABBF-6EBF810F047A}"/>
              </a:ext>
            </a:extLst>
          </p:cNvPr>
          <p:cNvSpPr txBox="1"/>
          <p:nvPr/>
        </p:nvSpPr>
        <p:spPr>
          <a:xfrm>
            <a:off x="405245" y="5642264"/>
            <a:ext cx="937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Our first and simplest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Extracted mean and standard deviation from each of the image RGB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Achieved 75% accuracy on the validation set 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FDAD0C9-AB36-41B5-9321-B1F0F56CDFBF}"/>
              </a:ext>
            </a:extLst>
          </p:cNvPr>
          <p:cNvSpPr/>
          <p:nvPr/>
        </p:nvSpPr>
        <p:spPr>
          <a:xfrm>
            <a:off x="1266974" y="3290455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 Histogram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59740A9-FA28-4404-A58D-A9FEC2150C50}"/>
              </a:ext>
            </a:extLst>
          </p:cNvPr>
          <p:cNvSpPr/>
          <p:nvPr/>
        </p:nvSpPr>
        <p:spPr>
          <a:xfrm>
            <a:off x="2523259" y="3290455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LBP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9B66322-129E-455C-9B53-4AC4C28B4A12}"/>
              </a:ext>
            </a:extLst>
          </p:cNvPr>
          <p:cNvSpPr/>
          <p:nvPr/>
        </p:nvSpPr>
        <p:spPr>
          <a:xfrm>
            <a:off x="3779842" y="3286990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GLCM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5BF49EE-6407-4F12-AE8D-8F45457D3829}"/>
              </a:ext>
            </a:extLst>
          </p:cNvPr>
          <p:cNvSpPr/>
          <p:nvPr/>
        </p:nvSpPr>
        <p:spPr>
          <a:xfrm>
            <a:off x="5046519" y="3302903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Hu-moments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94F8D12-6361-41D5-9965-A6607F902923}"/>
              </a:ext>
            </a:extLst>
          </p:cNvPr>
          <p:cNvSpPr/>
          <p:nvPr/>
        </p:nvSpPr>
        <p:spPr>
          <a:xfrm>
            <a:off x="6303102" y="3299438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Zernike moments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DC20593-2668-415E-A7B5-24F662384EE5}"/>
              </a:ext>
            </a:extLst>
          </p:cNvPr>
          <p:cNvSpPr/>
          <p:nvPr/>
        </p:nvSpPr>
        <p:spPr>
          <a:xfrm>
            <a:off x="7569779" y="3300850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BOW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00BC0CE-30C6-423D-ACCA-CF2B8EF4888E}"/>
              </a:ext>
            </a:extLst>
          </p:cNvPr>
          <p:cNvSpPr/>
          <p:nvPr/>
        </p:nvSpPr>
        <p:spPr>
          <a:xfrm>
            <a:off x="8826362" y="3297385"/>
            <a:ext cx="1236518" cy="1020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Gabor filters</a:t>
            </a:r>
          </a:p>
        </p:txBody>
      </p:sp>
    </p:spTree>
    <p:extLst>
      <p:ext uri="{BB962C8B-B14F-4D97-AF65-F5344CB8AC3E}">
        <p14:creationId xmlns:p14="http://schemas.microsoft.com/office/powerpoint/2010/main" val="38435580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680</Words>
  <Application>Microsoft Office PowerPoint</Application>
  <PresentationFormat>Custom</PresentationFormat>
  <Paragraphs>222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Verdana</vt:lpstr>
      <vt:lpstr>Tema de Office</vt:lpstr>
      <vt:lpstr>CAD System Classical approach</vt:lpstr>
      <vt:lpstr>Project Objectives</vt:lpstr>
      <vt:lpstr>Table of contents</vt:lpstr>
      <vt:lpstr>CAD System Framework</vt:lpstr>
      <vt:lpstr>Design and Implementation</vt:lpstr>
      <vt:lpstr>Design and Implementation</vt:lpstr>
      <vt:lpstr>Design and Implementation</vt:lpstr>
      <vt:lpstr>Design and Implementation</vt:lpstr>
      <vt:lpstr>Results and Analysis (Skin)</vt:lpstr>
      <vt:lpstr>Results and Analysis (Skin)</vt:lpstr>
      <vt:lpstr>Results and Analysis (Skin)</vt:lpstr>
      <vt:lpstr>Results and Analysis (Skin)</vt:lpstr>
      <vt:lpstr>Results and Analysis (Skin)</vt:lpstr>
      <vt:lpstr>Results and Analysis (Skin)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 project Classical approach</dc:title>
  <dc:creator>robert</dc:creator>
  <cp:lastModifiedBy>Abdullah Thabit</cp:lastModifiedBy>
  <cp:revision>39</cp:revision>
  <dcterms:modified xsi:type="dcterms:W3CDTF">2020-03-09T08:20:35Z</dcterms:modified>
</cp:coreProperties>
</file>