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91" r:id="rId5"/>
    <p:sldId id="303" r:id="rId6"/>
    <p:sldId id="300" r:id="rId7"/>
    <p:sldId id="304" r:id="rId8"/>
    <p:sldId id="260" r:id="rId9"/>
    <p:sldId id="292" r:id="rId10"/>
    <p:sldId id="261" r:id="rId11"/>
    <p:sldId id="293" r:id="rId12"/>
    <p:sldId id="290" r:id="rId13"/>
    <p:sldId id="294" r:id="rId14"/>
    <p:sldId id="295" r:id="rId15"/>
    <p:sldId id="301" r:id="rId16"/>
    <p:sldId id="299" r:id="rId17"/>
  </p:sldIdLst>
  <p:sldSz cx="10080625" cy="7559675"/>
  <p:notesSz cx="6797675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2">
          <p15:clr>
            <a:srgbClr val="A4A3A4"/>
          </p15:clr>
        </p15:guide>
        <p15:guide id="2" pos="1889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l923xm8R7lQH35IA1wGXJYxUY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>
        <p:guide orient="horz" pos="216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42"/>
        <p:guide pos="18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ad9d7788b622519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Sheet1!$S$6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Sheet1!$R$7:$R$10</c:f>
              <c:strCache>
                <c:ptCount val="4"/>
                <c:pt idx="0">
                  <c:v>Hair Removal</c:v>
                </c:pt>
                <c:pt idx="1">
                  <c:v>Lesion Seg.</c:v>
                </c:pt>
                <c:pt idx="2">
                  <c:v>Color Const.</c:v>
                </c:pt>
                <c:pt idx="3">
                  <c:v>Original Image</c:v>
                </c:pt>
              </c:strCache>
            </c:strRef>
          </c:cat>
          <c:val>
            <c:numRef>
              <c:f>Sheet1!$S$7:$S$10</c:f>
              <c:numCache>
                <c:formatCode>General</c:formatCode>
                <c:ptCount val="4"/>
                <c:pt idx="0">
                  <c:v>0.88360000000000005</c:v>
                </c:pt>
                <c:pt idx="1">
                  <c:v>0.87160000000000004</c:v>
                </c:pt>
                <c:pt idx="2">
                  <c:v>0.89500000000000002</c:v>
                </c:pt>
                <c:pt idx="3">
                  <c:v>0.91579999999999995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59-4380-BD5F-34962C51F4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9535712"/>
        <c:axId val="619536040"/>
      </c:barChart>
      <c:catAx>
        <c:axId val="619535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1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536040"/>
        <c:crosses val="autoZero"/>
        <c:auto val="1"/>
        <c:lblAlgn val="ctr"/>
        <c:lblOffset val="100"/>
        <c:noMultiLvlLbl val="0"/>
      </c:catAx>
      <c:valAx>
        <c:axId val="619536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535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9EFC09-E110-48E6-9E86-53660C68F452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4FDEBA-A8E4-4CD5-A46C-74462DB2877B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1600" dirty="0"/>
            <a:t>Feature Extraction</a:t>
          </a:r>
        </a:p>
      </dgm:t>
    </dgm:pt>
    <dgm:pt modelId="{F9C47E8D-E32F-437B-AA1E-0DE2209A5E6C}" type="parTrans" cxnId="{33FC9E7D-C4A0-438A-AC11-EE35710BB9FA}">
      <dgm:prSet/>
      <dgm:spPr/>
      <dgm:t>
        <a:bodyPr/>
        <a:lstStyle/>
        <a:p>
          <a:endParaRPr lang="en-US"/>
        </a:p>
      </dgm:t>
    </dgm:pt>
    <dgm:pt modelId="{C49FA477-01B8-468C-B62D-EF6E150CA0B6}" type="sibTrans" cxnId="{33FC9E7D-C4A0-438A-AC11-EE35710BB9FA}">
      <dgm:prSet/>
      <dgm:spPr/>
      <dgm:t>
        <a:bodyPr/>
        <a:lstStyle/>
        <a:p>
          <a:endParaRPr lang="en-US"/>
        </a:p>
      </dgm:t>
    </dgm:pt>
    <dgm:pt modelId="{50A0B1B3-A9D7-4BCD-B2B2-5BF19698BBB6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1600" dirty="0"/>
            <a:t>Classification</a:t>
          </a:r>
        </a:p>
      </dgm:t>
    </dgm:pt>
    <dgm:pt modelId="{C6CDFE67-173A-4378-AA9E-E3805D40130D}" type="parTrans" cxnId="{B6B035CD-2463-437C-B078-D73DC56FC2A7}">
      <dgm:prSet/>
      <dgm:spPr/>
      <dgm:t>
        <a:bodyPr/>
        <a:lstStyle/>
        <a:p>
          <a:endParaRPr lang="en-US"/>
        </a:p>
      </dgm:t>
    </dgm:pt>
    <dgm:pt modelId="{DCEB56F6-27F2-4E25-8070-C18B1FFC0F53}" type="sibTrans" cxnId="{B6B035CD-2463-437C-B078-D73DC56FC2A7}">
      <dgm:prSet/>
      <dgm:spPr/>
      <dgm:t>
        <a:bodyPr/>
        <a:lstStyle/>
        <a:p>
          <a:endParaRPr lang="en-US"/>
        </a:p>
      </dgm:t>
    </dgm:pt>
    <dgm:pt modelId="{8F906794-8E04-49B1-A4B3-3F0B7FF256C4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1600" dirty="0"/>
            <a:t>Pre-processing</a:t>
          </a:r>
        </a:p>
      </dgm:t>
    </dgm:pt>
    <dgm:pt modelId="{A1FAD5CE-E78D-4669-8A9A-7F7FD95D34DA}" type="parTrans" cxnId="{A506C1C0-2368-48D6-9C92-D59A72AD951B}">
      <dgm:prSet/>
      <dgm:spPr/>
      <dgm:t>
        <a:bodyPr/>
        <a:lstStyle/>
        <a:p>
          <a:endParaRPr lang="en-US"/>
        </a:p>
      </dgm:t>
    </dgm:pt>
    <dgm:pt modelId="{972D6FC8-CECE-4D44-8A07-CD986E19096C}" type="sibTrans" cxnId="{A506C1C0-2368-48D6-9C92-D59A72AD951B}">
      <dgm:prSet/>
      <dgm:spPr/>
      <dgm:t>
        <a:bodyPr/>
        <a:lstStyle/>
        <a:p>
          <a:endParaRPr lang="en-US"/>
        </a:p>
      </dgm:t>
    </dgm:pt>
    <dgm:pt modelId="{88615577-D39C-4FC2-A792-A2B07911F7DF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1600" dirty="0"/>
            <a:t>Data Preparation</a:t>
          </a:r>
        </a:p>
      </dgm:t>
    </dgm:pt>
    <dgm:pt modelId="{139F7FE8-384D-45F7-9895-41821C1BCE51}" type="parTrans" cxnId="{6E09490B-8054-410E-B928-EDD4C47BA8A3}">
      <dgm:prSet/>
      <dgm:spPr/>
      <dgm:t>
        <a:bodyPr/>
        <a:lstStyle/>
        <a:p>
          <a:endParaRPr lang="en-US"/>
        </a:p>
      </dgm:t>
    </dgm:pt>
    <dgm:pt modelId="{DAB0B6B8-44E9-41AB-A68E-5AFF7F429F5D}" type="sibTrans" cxnId="{6E09490B-8054-410E-B928-EDD4C47BA8A3}">
      <dgm:prSet/>
      <dgm:spPr/>
      <dgm:t>
        <a:bodyPr/>
        <a:lstStyle/>
        <a:p>
          <a:endParaRPr lang="en-US"/>
        </a:p>
      </dgm:t>
    </dgm:pt>
    <dgm:pt modelId="{916F01A4-EA2F-4A6D-B396-00C1AD8D09BD}" type="pres">
      <dgm:prSet presAssocID="{FC9EFC09-E110-48E6-9E86-53660C68F452}" presName="Name0" presStyleCnt="0">
        <dgm:presLayoutVars>
          <dgm:chMax val="7"/>
          <dgm:dir/>
          <dgm:animOne val="branch"/>
        </dgm:presLayoutVars>
      </dgm:prSet>
      <dgm:spPr/>
    </dgm:pt>
    <dgm:pt modelId="{407582FA-E4D7-4463-AEFA-7B95CF5470D5}" type="pres">
      <dgm:prSet presAssocID="{88615577-D39C-4FC2-A792-A2B07911F7DF}" presName="parTx1" presStyleLbl="node1" presStyleIdx="0" presStyleCnt="4"/>
      <dgm:spPr/>
    </dgm:pt>
    <dgm:pt modelId="{0457B514-F689-4183-BC02-210533090AD3}" type="pres">
      <dgm:prSet presAssocID="{8F906794-8E04-49B1-A4B3-3F0B7FF256C4}" presName="parTx2" presStyleLbl="node1" presStyleIdx="1" presStyleCnt="4"/>
      <dgm:spPr/>
    </dgm:pt>
    <dgm:pt modelId="{FA5E5247-3074-45AC-81BF-C12A4EDB9618}" type="pres">
      <dgm:prSet presAssocID="{CE4FDEBA-A8E4-4CD5-A46C-74462DB2877B}" presName="parTx3" presStyleLbl="node1" presStyleIdx="2" presStyleCnt="4"/>
      <dgm:spPr/>
    </dgm:pt>
    <dgm:pt modelId="{CEAB2B74-B43C-47E7-8985-5CA7C6A29423}" type="pres">
      <dgm:prSet presAssocID="{50A0B1B3-A9D7-4BCD-B2B2-5BF19698BBB6}" presName="parTx4" presStyleLbl="node1" presStyleIdx="3" presStyleCnt="4"/>
      <dgm:spPr/>
    </dgm:pt>
  </dgm:ptLst>
  <dgm:cxnLst>
    <dgm:cxn modelId="{6E09490B-8054-410E-B928-EDD4C47BA8A3}" srcId="{FC9EFC09-E110-48E6-9E86-53660C68F452}" destId="{88615577-D39C-4FC2-A792-A2B07911F7DF}" srcOrd="0" destOrd="0" parTransId="{139F7FE8-384D-45F7-9895-41821C1BCE51}" sibTransId="{DAB0B6B8-44E9-41AB-A68E-5AFF7F429F5D}"/>
    <dgm:cxn modelId="{CE12E915-4228-4216-8DD4-90AE2ACAD9C7}" type="presOf" srcId="{8F906794-8E04-49B1-A4B3-3F0B7FF256C4}" destId="{0457B514-F689-4183-BC02-210533090AD3}" srcOrd="0" destOrd="0" presId="urn:microsoft.com/office/officeart/2009/3/layout/SubStepProcess"/>
    <dgm:cxn modelId="{84F1CD4F-27F3-4A88-AA37-1BCA021EB222}" type="presOf" srcId="{FC9EFC09-E110-48E6-9E86-53660C68F452}" destId="{916F01A4-EA2F-4A6D-B396-00C1AD8D09BD}" srcOrd="0" destOrd="0" presId="urn:microsoft.com/office/officeart/2009/3/layout/SubStepProcess"/>
    <dgm:cxn modelId="{33FC9E7D-C4A0-438A-AC11-EE35710BB9FA}" srcId="{FC9EFC09-E110-48E6-9E86-53660C68F452}" destId="{CE4FDEBA-A8E4-4CD5-A46C-74462DB2877B}" srcOrd="2" destOrd="0" parTransId="{F9C47E8D-E32F-437B-AA1E-0DE2209A5E6C}" sibTransId="{C49FA477-01B8-468C-B62D-EF6E150CA0B6}"/>
    <dgm:cxn modelId="{67841BA1-9D6A-48CB-9ED6-1FA3A7421715}" type="presOf" srcId="{88615577-D39C-4FC2-A792-A2B07911F7DF}" destId="{407582FA-E4D7-4463-AEFA-7B95CF5470D5}" srcOrd="0" destOrd="0" presId="urn:microsoft.com/office/officeart/2009/3/layout/SubStepProcess"/>
    <dgm:cxn modelId="{A506C1C0-2368-48D6-9C92-D59A72AD951B}" srcId="{FC9EFC09-E110-48E6-9E86-53660C68F452}" destId="{8F906794-8E04-49B1-A4B3-3F0B7FF256C4}" srcOrd="1" destOrd="0" parTransId="{A1FAD5CE-E78D-4669-8A9A-7F7FD95D34DA}" sibTransId="{972D6FC8-CECE-4D44-8A07-CD986E19096C}"/>
    <dgm:cxn modelId="{62AA15CD-BC19-429E-9BA0-CF936D458454}" type="presOf" srcId="{CE4FDEBA-A8E4-4CD5-A46C-74462DB2877B}" destId="{FA5E5247-3074-45AC-81BF-C12A4EDB9618}" srcOrd="0" destOrd="0" presId="urn:microsoft.com/office/officeart/2009/3/layout/SubStepProcess"/>
    <dgm:cxn modelId="{B6B035CD-2463-437C-B078-D73DC56FC2A7}" srcId="{FC9EFC09-E110-48E6-9E86-53660C68F452}" destId="{50A0B1B3-A9D7-4BCD-B2B2-5BF19698BBB6}" srcOrd="3" destOrd="0" parTransId="{C6CDFE67-173A-4378-AA9E-E3805D40130D}" sibTransId="{DCEB56F6-27F2-4E25-8070-C18B1FFC0F53}"/>
    <dgm:cxn modelId="{886287F8-82F4-494F-809F-EBD6DEA935DF}" type="presOf" srcId="{50A0B1B3-A9D7-4BCD-B2B2-5BF19698BBB6}" destId="{CEAB2B74-B43C-47E7-8985-5CA7C6A29423}" srcOrd="0" destOrd="0" presId="urn:microsoft.com/office/officeart/2009/3/layout/SubStepProcess"/>
    <dgm:cxn modelId="{D856F031-66A5-4F88-A65B-AD264F5B02D7}" type="presParOf" srcId="{916F01A4-EA2F-4A6D-B396-00C1AD8D09BD}" destId="{407582FA-E4D7-4463-AEFA-7B95CF5470D5}" srcOrd="0" destOrd="0" presId="urn:microsoft.com/office/officeart/2009/3/layout/SubStepProcess"/>
    <dgm:cxn modelId="{ED091CB1-7682-427B-B022-A85E41A70907}" type="presParOf" srcId="{916F01A4-EA2F-4A6D-B396-00C1AD8D09BD}" destId="{0457B514-F689-4183-BC02-210533090AD3}" srcOrd="1" destOrd="0" presId="urn:microsoft.com/office/officeart/2009/3/layout/SubStepProcess"/>
    <dgm:cxn modelId="{73BA7F23-5B1B-416A-9E0E-B03DD86AED44}" type="presParOf" srcId="{916F01A4-EA2F-4A6D-B396-00C1AD8D09BD}" destId="{FA5E5247-3074-45AC-81BF-C12A4EDB9618}" srcOrd="2" destOrd="0" presId="urn:microsoft.com/office/officeart/2009/3/layout/SubStepProcess"/>
    <dgm:cxn modelId="{59B99E32-3303-4804-8FA2-779E43A0E5BA}" type="presParOf" srcId="{916F01A4-EA2F-4A6D-B396-00C1AD8D09BD}" destId="{CEAB2B74-B43C-47E7-8985-5CA7C6A29423}" srcOrd="3" destOrd="0" presId="urn:microsoft.com/office/officeart/2009/3/layout/SubStepProces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582FA-E4D7-4463-AEFA-7B95CF5470D5}">
      <dsp:nvSpPr>
        <dsp:cNvPr id="0" name=""/>
        <dsp:cNvSpPr/>
      </dsp:nvSpPr>
      <dsp:spPr>
        <a:xfrm>
          <a:off x="0" y="1298353"/>
          <a:ext cx="1860992" cy="1860992"/>
        </a:xfrm>
        <a:prstGeom prst="ellipse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Preparation</a:t>
          </a:r>
        </a:p>
      </dsp:txBody>
      <dsp:txXfrm>
        <a:off x="272536" y="1570889"/>
        <a:ext cx="1315920" cy="1315920"/>
      </dsp:txXfrm>
    </dsp:sp>
    <dsp:sp modelId="{0457B514-F689-4183-BC02-210533090AD3}">
      <dsp:nvSpPr>
        <dsp:cNvPr id="0" name=""/>
        <dsp:cNvSpPr/>
      </dsp:nvSpPr>
      <dsp:spPr>
        <a:xfrm>
          <a:off x="1860992" y="1298353"/>
          <a:ext cx="1860992" cy="1860992"/>
        </a:xfrm>
        <a:prstGeom prst="ellipse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Pre-processing</a:t>
          </a:r>
        </a:p>
      </dsp:txBody>
      <dsp:txXfrm>
        <a:off x="2133528" y="1570889"/>
        <a:ext cx="1315920" cy="1315920"/>
      </dsp:txXfrm>
    </dsp:sp>
    <dsp:sp modelId="{FA5E5247-3074-45AC-81BF-C12A4EDB9618}">
      <dsp:nvSpPr>
        <dsp:cNvPr id="0" name=""/>
        <dsp:cNvSpPr/>
      </dsp:nvSpPr>
      <dsp:spPr>
        <a:xfrm>
          <a:off x="3721985" y="1298353"/>
          <a:ext cx="1860992" cy="1860992"/>
        </a:xfrm>
        <a:prstGeom prst="ellipse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Extraction</a:t>
          </a:r>
        </a:p>
      </dsp:txBody>
      <dsp:txXfrm>
        <a:off x="3994521" y="1570889"/>
        <a:ext cx="1315920" cy="1315920"/>
      </dsp:txXfrm>
    </dsp:sp>
    <dsp:sp modelId="{CEAB2B74-B43C-47E7-8985-5CA7C6A29423}">
      <dsp:nvSpPr>
        <dsp:cNvPr id="0" name=""/>
        <dsp:cNvSpPr/>
      </dsp:nvSpPr>
      <dsp:spPr>
        <a:xfrm>
          <a:off x="5582977" y="1298353"/>
          <a:ext cx="1860992" cy="1860992"/>
        </a:xfrm>
        <a:prstGeom prst="ellipse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Classification</a:t>
          </a:r>
        </a:p>
      </dsp:txBody>
      <dsp:txXfrm>
        <a:off x="5855513" y="1570889"/>
        <a:ext cx="1315920" cy="1315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938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8" cy="4465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1"/>
            <a:ext cx="2948902" cy="495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3847253" y="1"/>
            <a:ext cx="2948902" cy="495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813"/>
            <a:ext cx="2948902" cy="495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7253" y="9430813"/>
            <a:ext cx="2948902" cy="495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400" b="1" i="0" u="none" strike="noStrike" cap="none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938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8" cy="4465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5;p1:notes"/>
          <p:cNvSpPr txBox="1">
            <a:spLocks noGrp="1"/>
          </p:cNvSpPr>
          <p:nvPr>
            <p:ph type="sldNum" idx="12"/>
          </p:nvPr>
        </p:nvSpPr>
        <p:spPr>
          <a:xfrm>
            <a:off x="3847253" y="9430813"/>
            <a:ext cx="2948902" cy="495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b36ab41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938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b36ab41f_0_44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0" cy="44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g70b36ab41f_0_44:notes"/>
          <p:cNvSpPr txBox="1">
            <a:spLocks noGrp="1"/>
          </p:cNvSpPr>
          <p:nvPr>
            <p:ph type="sldNum" idx="12"/>
          </p:nvPr>
        </p:nvSpPr>
        <p:spPr>
          <a:xfrm>
            <a:off x="3847253" y="9430813"/>
            <a:ext cx="2949000" cy="495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10</a:t>
            </a:fld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b36ab41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938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b36ab41f_0_44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0" cy="44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g70b36ab41f_0_44:notes"/>
          <p:cNvSpPr txBox="1">
            <a:spLocks noGrp="1"/>
          </p:cNvSpPr>
          <p:nvPr>
            <p:ph type="sldNum" idx="12"/>
          </p:nvPr>
        </p:nvSpPr>
        <p:spPr>
          <a:xfrm>
            <a:off x="3847253" y="9430813"/>
            <a:ext cx="2949000" cy="495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7169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b36ab41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938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b36ab41f_0_44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0" cy="44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g70b36ab41f_0_44:notes"/>
          <p:cNvSpPr txBox="1">
            <a:spLocks noGrp="1"/>
          </p:cNvSpPr>
          <p:nvPr>
            <p:ph type="sldNum" idx="12"/>
          </p:nvPr>
        </p:nvSpPr>
        <p:spPr>
          <a:xfrm>
            <a:off x="3847253" y="9430813"/>
            <a:ext cx="2949000" cy="495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3381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b36ab41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938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b36ab41f_0_44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0" cy="44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g70b36ab41f_0_44:notes"/>
          <p:cNvSpPr txBox="1">
            <a:spLocks noGrp="1"/>
          </p:cNvSpPr>
          <p:nvPr>
            <p:ph type="sldNum" idx="12"/>
          </p:nvPr>
        </p:nvSpPr>
        <p:spPr>
          <a:xfrm>
            <a:off x="3847253" y="9430813"/>
            <a:ext cx="2949000" cy="495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8202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b36ab41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938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b36ab41f_0_44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0" cy="44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g70b36ab41f_0_44:notes"/>
          <p:cNvSpPr txBox="1">
            <a:spLocks noGrp="1"/>
          </p:cNvSpPr>
          <p:nvPr>
            <p:ph type="sldNum" idx="12"/>
          </p:nvPr>
        </p:nvSpPr>
        <p:spPr>
          <a:xfrm>
            <a:off x="3847253" y="9430813"/>
            <a:ext cx="2949000" cy="495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032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b36ab41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938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b36ab41f_0_44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0" cy="44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g70b36ab41f_0_44:notes"/>
          <p:cNvSpPr txBox="1">
            <a:spLocks noGrp="1"/>
          </p:cNvSpPr>
          <p:nvPr>
            <p:ph type="sldNum" idx="12"/>
          </p:nvPr>
        </p:nvSpPr>
        <p:spPr>
          <a:xfrm>
            <a:off x="3847253" y="9430813"/>
            <a:ext cx="2949000" cy="495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915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b36ab41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938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b36ab41f_0_44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0" cy="44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g70b36ab41f_0_44:notes"/>
          <p:cNvSpPr txBox="1">
            <a:spLocks noGrp="1"/>
          </p:cNvSpPr>
          <p:nvPr>
            <p:ph type="sldNum" idx="12"/>
          </p:nvPr>
        </p:nvSpPr>
        <p:spPr>
          <a:xfrm>
            <a:off x="3847253" y="9430813"/>
            <a:ext cx="2949000" cy="495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9127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8" cy="44659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938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70b36ab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938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70b36ab41f_0_0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0" cy="44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g70b36ab41f_0_0:notes"/>
          <p:cNvSpPr txBox="1">
            <a:spLocks noGrp="1"/>
          </p:cNvSpPr>
          <p:nvPr>
            <p:ph type="sldNum" idx="12"/>
          </p:nvPr>
        </p:nvSpPr>
        <p:spPr>
          <a:xfrm>
            <a:off x="3847253" y="9430813"/>
            <a:ext cx="2949000" cy="495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3</a:t>
            </a:fld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b36ab41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938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b36ab41f_0_32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0" cy="44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g70b36ab41f_0_32:notes"/>
          <p:cNvSpPr txBox="1">
            <a:spLocks noGrp="1"/>
          </p:cNvSpPr>
          <p:nvPr>
            <p:ph type="sldNum" idx="12"/>
          </p:nvPr>
        </p:nvSpPr>
        <p:spPr>
          <a:xfrm>
            <a:off x="3847253" y="9430813"/>
            <a:ext cx="2949000" cy="495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5104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b36ab41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938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b36ab41f_0_32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0" cy="44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g70b36ab41f_0_32:notes"/>
          <p:cNvSpPr txBox="1">
            <a:spLocks noGrp="1"/>
          </p:cNvSpPr>
          <p:nvPr>
            <p:ph type="sldNum" idx="12"/>
          </p:nvPr>
        </p:nvSpPr>
        <p:spPr>
          <a:xfrm>
            <a:off x="3847253" y="9430813"/>
            <a:ext cx="2949000" cy="495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84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b36ab41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938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b36ab41f_0_32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0" cy="44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g70b36ab41f_0_32:notes"/>
          <p:cNvSpPr txBox="1">
            <a:spLocks noGrp="1"/>
          </p:cNvSpPr>
          <p:nvPr>
            <p:ph type="sldNum" idx="12"/>
          </p:nvPr>
        </p:nvSpPr>
        <p:spPr>
          <a:xfrm>
            <a:off x="3847253" y="9430813"/>
            <a:ext cx="2949000" cy="495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688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b36ab41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938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b36ab41f_0_32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0" cy="44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g70b36ab41f_0_32:notes"/>
          <p:cNvSpPr txBox="1">
            <a:spLocks noGrp="1"/>
          </p:cNvSpPr>
          <p:nvPr>
            <p:ph type="sldNum" idx="12"/>
          </p:nvPr>
        </p:nvSpPr>
        <p:spPr>
          <a:xfrm>
            <a:off x="3847253" y="9430813"/>
            <a:ext cx="2949000" cy="495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7667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b36ab41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938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b36ab41f_0_32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0" cy="44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g70b36ab41f_0_32:notes"/>
          <p:cNvSpPr txBox="1">
            <a:spLocks noGrp="1"/>
          </p:cNvSpPr>
          <p:nvPr>
            <p:ph type="sldNum" idx="12"/>
          </p:nvPr>
        </p:nvSpPr>
        <p:spPr>
          <a:xfrm>
            <a:off x="3847253" y="9430813"/>
            <a:ext cx="2949000" cy="495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b36ab41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938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b36ab41f_0_44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0" cy="44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g70b36ab41f_0_44:notes"/>
          <p:cNvSpPr txBox="1">
            <a:spLocks noGrp="1"/>
          </p:cNvSpPr>
          <p:nvPr>
            <p:ph type="sldNum" idx="12"/>
          </p:nvPr>
        </p:nvSpPr>
        <p:spPr>
          <a:xfrm>
            <a:off x="3847253" y="9430813"/>
            <a:ext cx="2949000" cy="495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226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756044" y="1996446"/>
            <a:ext cx="8568531" cy="162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950491" y="4241859"/>
            <a:ext cx="8568530" cy="193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2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3444214" y="7006699"/>
            <a:ext cx="3192198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dirty="0"/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405967"/>
            <a:ext cx="10080625" cy="2153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 descr="http://www.udg.edu/Portals/186/Users/252/08/508/centrat_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901" y="6173776"/>
            <a:ext cx="2444403" cy="618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11559" y="610547"/>
            <a:ext cx="28575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563" cy="75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504031" y="1230087"/>
            <a:ext cx="9072563" cy="574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 r="14209" b="50000"/>
          <a:stretch/>
        </p:blipFill>
        <p:spPr>
          <a:xfrm>
            <a:off x="0" y="1042320"/>
            <a:ext cx="10080625" cy="136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47" y="195256"/>
            <a:ext cx="685179" cy="4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47" y="6891768"/>
            <a:ext cx="955546" cy="632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 rotWithShape="1">
          <a:blip r:embed="rId5">
            <a:alphaModFix/>
          </a:blip>
          <a:srcRect l="3238"/>
          <a:stretch/>
        </p:blipFill>
        <p:spPr>
          <a:xfrm>
            <a:off x="50006" y="617754"/>
            <a:ext cx="693146" cy="25559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marR="0" lvl="0" indent="-4508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444214" y="7006699"/>
            <a:ext cx="3192198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10" Type="http://schemas.openxmlformats.org/officeDocument/2006/relationships/image" Target="../media/image15.png"/><Relationship Id="rId4" Type="http://schemas.openxmlformats.org/officeDocument/2006/relationships/image" Target="../media/image9.jp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>
            <a:spLocks noGrp="1"/>
          </p:cNvSpPr>
          <p:nvPr>
            <p:ph type="subTitle" idx="1"/>
          </p:nvPr>
        </p:nvSpPr>
        <p:spPr>
          <a:xfrm>
            <a:off x="950491" y="4241859"/>
            <a:ext cx="8568530" cy="193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</a:pPr>
            <a:r>
              <a:rPr lang="es-ES" dirty="0"/>
              <a:t>Tewodros Arega, Abdullah Thabit</a:t>
            </a:r>
            <a:endParaRPr dirty="0"/>
          </a:p>
        </p:txBody>
      </p:sp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756044" y="1996446"/>
            <a:ext cx="8568531" cy="162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s-ES" dirty="0"/>
              <a:t>CAD System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s-ES" dirty="0"/>
              <a:t>Deep Learning Approach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0b36ab41f_0_44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600" cy="753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lvl="0"/>
            <a:r>
              <a:rPr lang="en-US" dirty="0"/>
              <a:t>Network Architectures</a:t>
            </a:r>
            <a:endParaRPr dirty="0"/>
          </a:p>
        </p:txBody>
      </p:sp>
      <p:sp>
        <p:nvSpPr>
          <p:cNvPr id="94" name="Google Shape;94;g70b36ab41f_0_44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000" cy="402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10</a:t>
            </a:fld>
            <a:endParaRPr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08055A0-9F13-4EF7-A7A7-FC707AD3282F}"/>
              </a:ext>
            </a:extLst>
          </p:cNvPr>
          <p:cNvSpPr/>
          <p:nvPr/>
        </p:nvSpPr>
        <p:spPr>
          <a:xfrm>
            <a:off x="566177" y="2522868"/>
            <a:ext cx="2493816" cy="6996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VGG - 19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12B994-BC0F-40B2-83A3-0BCF0D253581}"/>
              </a:ext>
            </a:extLst>
          </p:cNvPr>
          <p:cNvSpPr/>
          <p:nvPr/>
        </p:nvSpPr>
        <p:spPr>
          <a:xfrm>
            <a:off x="3408529" y="2497350"/>
            <a:ext cx="2493816" cy="6996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Inception-V3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616CDB8-1517-4544-8BCA-781BEFABEF2A}"/>
              </a:ext>
            </a:extLst>
          </p:cNvPr>
          <p:cNvSpPr/>
          <p:nvPr/>
        </p:nvSpPr>
        <p:spPr>
          <a:xfrm>
            <a:off x="556195" y="4558838"/>
            <a:ext cx="2493816" cy="6996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Resnet(50,152)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259A344-8521-44F5-A885-AD28956EDEEA}"/>
              </a:ext>
            </a:extLst>
          </p:cNvPr>
          <p:cNvSpPr/>
          <p:nvPr/>
        </p:nvSpPr>
        <p:spPr>
          <a:xfrm>
            <a:off x="6250882" y="4558838"/>
            <a:ext cx="2493816" cy="6996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Densenet-161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D29DB9C-03C7-4739-9A39-685C7ACD1E24}"/>
              </a:ext>
            </a:extLst>
          </p:cNvPr>
          <p:cNvSpPr/>
          <p:nvPr/>
        </p:nvSpPr>
        <p:spPr>
          <a:xfrm>
            <a:off x="3408529" y="4558838"/>
            <a:ext cx="2493816" cy="6996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Senet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E245EFC-8ABD-48E7-8E2C-8DC8A77EBC97}"/>
              </a:ext>
            </a:extLst>
          </p:cNvPr>
          <p:cNvSpPr/>
          <p:nvPr/>
        </p:nvSpPr>
        <p:spPr>
          <a:xfrm>
            <a:off x="6250882" y="2522868"/>
            <a:ext cx="2493816" cy="6996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MobileNet-V2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0b36ab41f_0_44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600" cy="753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lvl="0"/>
            <a:r>
              <a:rPr lang="en-US" dirty="0"/>
              <a:t>Model Comparison</a:t>
            </a:r>
            <a:endParaRPr dirty="0"/>
          </a:p>
        </p:txBody>
      </p:sp>
      <p:sp>
        <p:nvSpPr>
          <p:cNvPr id="94" name="Google Shape;94;g70b36ab41f_0_44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000" cy="402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11</a:t>
            </a:fld>
            <a:endParaRPr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7353F25-428D-4FD6-B57A-F1BDF3E1E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872890"/>
              </p:ext>
            </p:extLst>
          </p:nvPr>
        </p:nvGraphicFramePr>
        <p:xfrm>
          <a:off x="566177" y="1745719"/>
          <a:ext cx="9081248" cy="444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312">
                  <a:extLst>
                    <a:ext uri="{9D8B030D-6E8A-4147-A177-3AD203B41FA5}">
                      <a16:colId xmlns:a16="http://schemas.microsoft.com/office/drawing/2014/main" val="2272927809"/>
                    </a:ext>
                  </a:extLst>
                </a:gridCol>
                <a:gridCol w="2270312">
                  <a:extLst>
                    <a:ext uri="{9D8B030D-6E8A-4147-A177-3AD203B41FA5}">
                      <a16:colId xmlns:a16="http://schemas.microsoft.com/office/drawing/2014/main" val="1402801323"/>
                    </a:ext>
                  </a:extLst>
                </a:gridCol>
                <a:gridCol w="2270312">
                  <a:extLst>
                    <a:ext uri="{9D8B030D-6E8A-4147-A177-3AD203B41FA5}">
                      <a16:colId xmlns:a16="http://schemas.microsoft.com/office/drawing/2014/main" val="2821970283"/>
                    </a:ext>
                  </a:extLst>
                </a:gridCol>
                <a:gridCol w="2270312">
                  <a:extLst>
                    <a:ext uri="{9D8B030D-6E8A-4147-A177-3AD203B41FA5}">
                      <a16:colId xmlns:a16="http://schemas.microsoft.com/office/drawing/2014/main" val="3363305625"/>
                    </a:ext>
                  </a:extLst>
                </a:gridCol>
              </a:tblGrid>
              <a:tr h="635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Sensitivity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Specificity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9822141"/>
                  </a:ext>
                </a:extLst>
              </a:tr>
              <a:tr h="635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VGG-19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0.900662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0.90604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0.9033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356506"/>
                  </a:ext>
                </a:extLst>
              </a:tr>
              <a:tr h="635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Inceptionv3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0.8567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0.875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0.8658‬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823442"/>
                  </a:ext>
                </a:extLst>
              </a:tr>
              <a:tr h="635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Resnet-152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0.9017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0.895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7157518"/>
                  </a:ext>
                </a:extLst>
              </a:tr>
              <a:tr h="635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0.8533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0.8383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0.8458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1883658"/>
                  </a:ext>
                </a:extLst>
              </a:tr>
              <a:tr h="635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MobileNetV2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0.905565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0.9008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9429624"/>
                  </a:ext>
                </a:extLst>
              </a:tr>
              <a:tr h="635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Densenet-161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0.9083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0.9235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0.9158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8768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94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0b36ab41f_0_44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600" cy="753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lvl="0"/>
            <a:r>
              <a:rPr lang="en-US" dirty="0"/>
              <a:t>Model Comparison</a:t>
            </a:r>
            <a:endParaRPr dirty="0"/>
          </a:p>
        </p:txBody>
      </p:sp>
      <p:sp>
        <p:nvSpPr>
          <p:cNvPr id="94" name="Google Shape;94;g70b36ab41f_0_44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000" cy="402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12</a:t>
            </a:fld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9F6816-D1B0-4191-B5E3-D107DD5D1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241" y="3370984"/>
            <a:ext cx="4919384" cy="32936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480DB9-EDFB-4195-8E39-33BEB0E70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364" y="3370983"/>
            <a:ext cx="4919385" cy="329362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F010C3-E33E-4C88-B961-8FAD349E7447}"/>
              </a:ext>
            </a:extLst>
          </p:cNvPr>
          <p:cNvSpPr/>
          <p:nvPr/>
        </p:nvSpPr>
        <p:spPr>
          <a:xfrm>
            <a:off x="1532148" y="2313079"/>
            <a:ext cx="2493816" cy="6996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Densenet-161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A3CADF-3138-4876-89D8-2EFF3E38695E}"/>
              </a:ext>
            </a:extLst>
          </p:cNvPr>
          <p:cNvSpPr/>
          <p:nvPr/>
        </p:nvSpPr>
        <p:spPr>
          <a:xfrm>
            <a:off x="6374025" y="2313079"/>
            <a:ext cx="2493816" cy="6996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MobileNet-V2</a:t>
            </a:r>
          </a:p>
        </p:txBody>
      </p:sp>
    </p:spTree>
    <p:extLst>
      <p:ext uri="{BB962C8B-B14F-4D97-AF65-F5344CB8AC3E}">
        <p14:creationId xmlns:p14="http://schemas.microsoft.com/office/powerpoint/2010/main" val="3103459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0b36ab41f_0_44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600" cy="753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lvl="0"/>
            <a:r>
              <a:rPr lang="en-US" dirty="0"/>
              <a:t>Hyperparameter Tuning</a:t>
            </a:r>
            <a:endParaRPr dirty="0"/>
          </a:p>
        </p:txBody>
      </p:sp>
      <p:sp>
        <p:nvSpPr>
          <p:cNvPr id="94" name="Google Shape;94;g70b36ab41f_0_44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000" cy="402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13</a:t>
            </a:fld>
            <a:endParaRPr dirty="0"/>
          </a:p>
        </p:txBody>
      </p:sp>
      <p:sp>
        <p:nvSpPr>
          <p:cNvPr id="100" name="Google Shape;100;g70b36ab41f_0_44"/>
          <p:cNvSpPr txBox="1">
            <a:spLocks noGrp="1"/>
          </p:cNvSpPr>
          <p:nvPr>
            <p:ph type="body" idx="1"/>
          </p:nvPr>
        </p:nvSpPr>
        <p:spPr>
          <a:xfrm>
            <a:off x="504025" y="2283552"/>
            <a:ext cx="9072600" cy="4686600"/>
          </a:xfrm>
          <a:prstGeom prst="rect">
            <a:avLst/>
          </a:prstGeom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63977-BE78-476B-99A5-6F3AB015A9E2}"/>
              </a:ext>
            </a:extLst>
          </p:cNvPr>
          <p:cNvSpPr/>
          <p:nvPr/>
        </p:nvSpPr>
        <p:spPr>
          <a:xfrm>
            <a:off x="-1" y="1179045"/>
            <a:ext cx="10080625" cy="104718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C487528-C972-4993-981A-1C0F6E58D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80942"/>
              </p:ext>
            </p:extLst>
          </p:nvPr>
        </p:nvGraphicFramePr>
        <p:xfrm>
          <a:off x="504000" y="1425396"/>
          <a:ext cx="9232279" cy="5430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897">
                  <a:extLst>
                    <a:ext uri="{9D8B030D-6E8A-4147-A177-3AD203B41FA5}">
                      <a16:colId xmlns:a16="http://schemas.microsoft.com/office/drawing/2014/main" val="141653062"/>
                    </a:ext>
                  </a:extLst>
                </a:gridCol>
                <a:gridCol w="1318897">
                  <a:extLst>
                    <a:ext uri="{9D8B030D-6E8A-4147-A177-3AD203B41FA5}">
                      <a16:colId xmlns:a16="http://schemas.microsoft.com/office/drawing/2014/main" val="1536497245"/>
                    </a:ext>
                  </a:extLst>
                </a:gridCol>
                <a:gridCol w="1318897">
                  <a:extLst>
                    <a:ext uri="{9D8B030D-6E8A-4147-A177-3AD203B41FA5}">
                      <a16:colId xmlns:a16="http://schemas.microsoft.com/office/drawing/2014/main" val="3239649357"/>
                    </a:ext>
                  </a:extLst>
                </a:gridCol>
                <a:gridCol w="1318897">
                  <a:extLst>
                    <a:ext uri="{9D8B030D-6E8A-4147-A177-3AD203B41FA5}">
                      <a16:colId xmlns:a16="http://schemas.microsoft.com/office/drawing/2014/main" val="791603320"/>
                    </a:ext>
                  </a:extLst>
                </a:gridCol>
                <a:gridCol w="1318897">
                  <a:extLst>
                    <a:ext uri="{9D8B030D-6E8A-4147-A177-3AD203B41FA5}">
                      <a16:colId xmlns:a16="http://schemas.microsoft.com/office/drawing/2014/main" val="2274268667"/>
                    </a:ext>
                  </a:extLst>
                </a:gridCol>
                <a:gridCol w="1318897">
                  <a:extLst>
                    <a:ext uri="{9D8B030D-6E8A-4147-A177-3AD203B41FA5}">
                      <a16:colId xmlns:a16="http://schemas.microsoft.com/office/drawing/2014/main" val="3003543332"/>
                    </a:ext>
                  </a:extLst>
                </a:gridCol>
                <a:gridCol w="1318897">
                  <a:extLst>
                    <a:ext uri="{9D8B030D-6E8A-4147-A177-3AD203B41FA5}">
                      <a16:colId xmlns:a16="http://schemas.microsoft.com/office/drawing/2014/main" val="798662188"/>
                    </a:ext>
                  </a:extLst>
                </a:gridCol>
              </a:tblGrid>
              <a:tr h="6788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Loss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Optimizer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Weight Decay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BatchSize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Weight Init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Epochs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3181129"/>
                  </a:ext>
                </a:extLst>
              </a:tr>
              <a:tr h="6788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Crossentropy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Adadelta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ImageNET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21731683"/>
                  </a:ext>
                </a:extLst>
              </a:tr>
              <a:tr h="6788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Focal Loss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Adadelta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ImageNET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1084201"/>
                  </a:ext>
                </a:extLst>
              </a:tr>
              <a:tr h="6788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Crossentropy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Adadelta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1.00E-04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ImageNET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0.9158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2275012"/>
                  </a:ext>
                </a:extLst>
              </a:tr>
              <a:tr h="6788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Crossentropy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Adadelta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ImageNET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0.9108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9803994"/>
                  </a:ext>
                </a:extLst>
              </a:tr>
              <a:tr h="6788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Crossentropy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ImageNET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0.8817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5370560"/>
                  </a:ext>
                </a:extLst>
              </a:tr>
              <a:tr h="6788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Crossentropy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ImageNET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0.8933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6430416"/>
                  </a:ext>
                </a:extLst>
              </a:tr>
              <a:tr h="6788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Crossentropy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Adadelta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Uniform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0.7875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8705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172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0b36ab41f_0_44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600" cy="753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lvl="0"/>
            <a:r>
              <a:rPr lang="en-US" dirty="0"/>
              <a:t>Hyperparameter Comparison</a:t>
            </a:r>
            <a:endParaRPr dirty="0"/>
          </a:p>
        </p:txBody>
      </p:sp>
      <p:sp>
        <p:nvSpPr>
          <p:cNvPr id="94" name="Google Shape;94;g70b36ab41f_0_44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000" cy="402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14</a:t>
            </a:fld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E2488A-8523-4F7E-B80A-29AA54882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298" y="3512127"/>
            <a:ext cx="5105400" cy="3197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2E676A-AC23-46AC-9CB4-F3C673A95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15774"/>
            <a:ext cx="4919385" cy="329362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B483C2-363D-4D5E-9390-509017885A8D}"/>
              </a:ext>
            </a:extLst>
          </p:cNvPr>
          <p:cNvSpPr/>
          <p:nvPr/>
        </p:nvSpPr>
        <p:spPr>
          <a:xfrm>
            <a:off x="1552930" y="1613426"/>
            <a:ext cx="2493816" cy="6996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chemeClr val="bg2"/>
                </a:solidFill>
              </a:rPr>
              <a:t>CrossEntropy</a:t>
            </a:r>
            <a:endParaRPr lang="en-US" sz="1800" b="1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EE4D4C4-FA80-4D74-9FEC-46223AC98DCE}"/>
              </a:ext>
            </a:extLst>
          </p:cNvPr>
          <p:cNvSpPr/>
          <p:nvPr/>
        </p:nvSpPr>
        <p:spPr>
          <a:xfrm>
            <a:off x="6374025" y="1623816"/>
            <a:ext cx="2493816" cy="6996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2"/>
                </a:solidFill>
              </a:rPr>
              <a:t>Focal Loss</a:t>
            </a:r>
          </a:p>
        </p:txBody>
      </p:sp>
      <p:graphicFrame>
        <p:nvGraphicFramePr>
          <p:cNvPr id="10" name="Table 20">
            <a:extLst>
              <a:ext uri="{FF2B5EF4-FFF2-40B4-BE49-F238E27FC236}">
                <a16:creationId xmlns:a16="http://schemas.microsoft.com/office/drawing/2014/main" id="{D2AC2C67-29C2-4DC0-94BF-5C55406F6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023642"/>
              </p:ext>
            </p:extLst>
          </p:nvPr>
        </p:nvGraphicFramePr>
        <p:xfrm>
          <a:off x="204874" y="2288203"/>
          <a:ext cx="4491819" cy="62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273">
                  <a:extLst>
                    <a:ext uri="{9D8B030D-6E8A-4147-A177-3AD203B41FA5}">
                      <a16:colId xmlns:a16="http://schemas.microsoft.com/office/drawing/2014/main" val="2941089608"/>
                    </a:ext>
                  </a:extLst>
                </a:gridCol>
                <a:gridCol w="1497273">
                  <a:extLst>
                    <a:ext uri="{9D8B030D-6E8A-4147-A177-3AD203B41FA5}">
                      <a16:colId xmlns:a16="http://schemas.microsoft.com/office/drawing/2014/main" val="854907943"/>
                    </a:ext>
                  </a:extLst>
                </a:gridCol>
                <a:gridCol w="1497273">
                  <a:extLst>
                    <a:ext uri="{9D8B030D-6E8A-4147-A177-3AD203B41FA5}">
                      <a16:colId xmlns:a16="http://schemas.microsoft.com/office/drawing/2014/main" val="4101436759"/>
                    </a:ext>
                  </a:extLst>
                </a:gridCol>
              </a:tblGrid>
              <a:tr h="269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Sensitivity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Specificity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9053418"/>
                  </a:ext>
                </a:extLst>
              </a:tr>
              <a:tr h="269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0.9158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6250175"/>
                  </a:ext>
                </a:extLst>
              </a:tr>
            </a:tbl>
          </a:graphicData>
        </a:graphic>
      </p:graphicFrame>
      <p:graphicFrame>
        <p:nvGraphicFramePr>
          <p:cNvPr id="11" name="Table 20">
            <a:extLst>
              <a:ext uri="{FF2B5EF4-FFF2-40B4-BE49-F238E27FC236}">
                <a16:creationId xmlns:a16="http://schemas.microsoft.com/office/drawing/2014/main" id="{6CC265D7-93EB-4B4C-A141-7EF21E32F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834154"/>
              </p:ext>
            </p:extLst>
          </p:nvPr>
        </p:nvGraphicFramePr>
        <p:xfrm>
          <a:off x="5460672" y="2288203"/>
          <a:ext cx="4320522" cy="62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74">
                  <a:extLst>
                    <a:ext uri="{9D8B030D-6E8A-4147-A177-3AD203B41FA5}">
                      <a16:colId xmlns:a16="http://schemas.microsoft.com/office/drawing/2014/main" val="2941089608"/>
                    </a:ext>
                  </a:extLst>
                </a:gridCol>
                <a:gridCol w="1440174">
                  <a:extLst>
                    <a:ext uri="{9D8B030D-6E8A-4147-A177-3AD203B41FA5}">
                      <a16:colId xmlns:a16="http://schemas.microsoft.com/office/drawing/2014/main" val="854907943"/>
                    </a:ext>
                  </a:extLst>
                </a:gridCol>
                <a:gridCol w="1440174">
                  <a:extLst>
                    <a:ext uri="{9D8B030D-6E8A-4147-A177-3AD203B41FA5}">
                      <a16:colId xmlns:a16="http://schemas.microsoft.com/office/drawing/2014/main" val="4101436759"/>
                    </a:ext>
                  </a:extLst>
                </a:gridCol>
              </a:tblGrid>
              <a:tr h="269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Sensitivity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Specificity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9053418"/>
                  </a:ext>
                </a:extLst>
              </a:tr>
              <a:tr h="269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6250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854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0b36ab41f_0_44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600" cy="753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lvl="0"/>
            <a:r>
              <a:rPr lang="en-US" dirty="0"/>
              <a:t>Best Model</a:t>
            </a:r>
            <a:endParaRPr dirty="0"/>
          </a:p>
        </p:txBody>
      </p:sp>
      <p:sp>
        <p:nvSpPr>
          <p:cNvPr id="94" name="Google Shape;94;g70b36ab41f_0_44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000" cy="402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15</a:t>
            </a:fld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63977-BE78-476B-99A5-6F3AB015A9E2}"/>
              </a:ext>
            </a:extLst>
          </p:cNvPr>
          <p:cNvSpPr/>
          <p:nvPr/>
        </p:nvSpPr>
        <p:spPr>
          <a:xfrm>
            <a:off x="-1" y="1179045"/>
            <a:ext cx="10080625" cy="104718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259A344-8521-44F5-A885-AD28956EDEEA}"/>
              </a:ext>
            </a:extLst>
          </p:cNvPr>
          <p:cNvSpPr/>
          <p:nvPr/>
        </p:nvSpPr>
        <p:spPr>
          <a:xfrm>
            <a:off x="735125" y="1307658"/>
            <a:ext cx="2493816" cy="6996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Densenet-161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B2E1EA-8BB0-438D-A65C-4A157FF35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410" y="3765002"/>
            <a:ext cx="5101568" cy="3401045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DE186DA-77E1-454E-92B9-4EB0F06F8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52" y="3636309"/>
            <a:ext cx="5487650" cy="3658433"/>
          </a:xfrm>
          <a:prstGeom prst="rect">
            <a:avLst/>
          </a:prstGeom>
        </p:spPr>
      </p:pic>
      <p:graphicFrame>
        <p:nvGraphicFramePr>
          <p:cNvPr id="11" name="Table 20">
            <a:extLst>
              <a:ext uri="{FF2B5EF4-FFF2-40B4-BE49-F238E27FC236}">
                <a16:creationId xmlns:a16="http://schemas.microsoft.com/office/drawing/2014/main" id="{ADF161BC-28B2-49D4-A4E5-12B234355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705104"/>
              </p:ext>
            </p:extLst>
          </p:nvPr>
        </p:nvGraphicFramePr>
        <p:xfrm>
          <a:off x="3675436" y="1307658"/>
          <a:ext cx="4761981" cy="69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327">
                  <a:extLst>
                    <a:ext uri="{9D8B030D-6E8A-4147-A177-3AD203B41FA5}">
                      <a16:colId xmlns:a16="http://schemas.microsoft.com/office/drawing/2014/main" val="2941089608"/>
                    </a:ext>
                  </a:extLst>
                </a:gridCol>
                <a:gridCol w="1587327">
                  <a:extLst>
                    <a:ext uri="{9D8B030D-6E8A-4147-A177-3AD203B41FA5}">
                      <a16:colId xmlns:a16="http://schemas.microsoft.com/office/drawing/2014/main" val="854907943"/>
                    </a:ext>
                  </a:extLst>
                </a:gridCol>
                <a:gridCol w="1587327">
                  <a:extLst>
                    <a:ext uri="{9D8B030D-6E8A-4147-A177-3AD203B41FA5}">
                      <a16:colId xmlns:a16="http://schemas.microsoft.com/office/drawing/2014/main" val="4101436759"/>
                    </a:ext>
                  </a:extLst>
                </a:gridCol>
              </a:tblGrid>
              <a:tr h="3498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Sensitivity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Specificity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9053418"/>
                  </a:ext>
                </a:extLst>
              </a:tr>
              <a:tr h="3498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0.9158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625017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96B79B6-D5C1-4B2E-810B-67DA0E1DA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26225"/>
            <a:ext cx="9940980" cy="135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82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0b36ab41f_0_44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600" cy="753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lvl="0"/>
            <a:r>
              <a:rPr lang="en-US" dirty="0"/>
              <a:t>Discussion</a:t>
            </a:r>
            <a:endParaRPr dirty="0"/>
          </a:p>
        </p:txBody>
      </p:sp>
      <p:sp>
        <p:nvSpPr>
          <p:cNvPr id="94" name="Google Shape;94;g70b36ab41f_0_44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000" cy="402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16</a:t>
            </a:fld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63977-BE78-476B-99A5-6F3AB015A9E2}"/>
              </a:ext>
            </a:extLst>
          </p:cNvPr>
          <p:cNvSpPr/>
          <p:nvPr/>
        </p:nvSpPr>
        <p:spPr>
          <a:xfrm>
            <a:off x="-1" y="1179045"/>
            <a:ext cx="10080625" cy="104718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Google Shape;87;g70b36ab41f_0_32">
            <a:extLst>
              <a:ext uri="{FF2B5EF4-FFF2-40B4-BE49-F238E27FC236}">
                <a16:creationId xmlns:a16="http://schemas.microsoft.com/office/drawing/2014/main" id="{A9FB7532-107D-4E16-B45C-214A96E5BE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848" y="1524581"/>
            <a:ext cx="9072600" cy="4686600"/>
          </a:xfrm>
          <a:prstGeom prst="rect">
            <a:avLst/>
          </a:prstGeom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SDG Optimizer converges faster than Adam</a:t>
            </a:r>
          </a:p>
          <a:p>
            <a:pPr lvl="0">
              <a:spcBef>
                <a:spcPts val="0"/>
              </a:spcBef>
            </a:pPr>
            <a:endParaRPr lang="en-US" dirty="0"/>
          </a:p>
          <a:p>
            <a:pPr lvl="0">
              <a:spcBef>
                <a:spcPts val="0"/>
              </a:spcBef>
            </a:pPr>
            <a:r>
              <a:rPr lang="en-US" dirty="0"/>
              <a:t>Preprocessed Images didn’t improve the result</a:t>
            </a:r>
          </a:p>
          <a:p>
            <a:pPr lvl="0">
              <a:spcBef>
                <a:spcPts val="0"/>
              </a:spcBef>
            </a:pPr>
            <a:endParaRPr lang="en-US" dirty="0"/>
          </a:p>
          <a:p>
            <a:pPr lvl="0">
              <a:spcBef>
                <a:spcPts val="0"/>
              </a:spcBef>
            </a:pPr>
            <a:r>
              <a:rPr lang="en-US" dirty="0"/>
              <a:t>Data Augmentation reduced overfitting and increased the accuracy</a:t>
            </a:r>
          </a:p>
        </p:txBody>
      </p:sp>
    </p:spTree>
    <p:extLst>
      <p:ext uri="{BB962C8B-B14F-4D97-AF65-F5344CB8AC3E}">
        <p14:creationId xmlns:p14="http://schemas.microsoft.com/office/powerpoint/2010/main" val="149336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563" cy="75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10"/>
              <a:buFont typeface="Calibri"/>
              <a:buNone/>
            </a:pPr>
            <a:r>
              <a:rPr lang="es-ES" sz="4410" dirty="0"/>
              <a:t>Project Objectives</a:t>
            </a:r>
            <a:endParaRPr sz="4410" dirty="0"/>
          </a:p>
        </p:txBody>
      </p:sp>
      <p:sp>
        <p:nvSpPr>
          <p:cNvPr id="44" name="Google Shape;44;p2"/>
          <p:cNvSpPr txBox="1">
            <a:spLocks noGrp="1"/>
          </p:cNvSpPr>
          <p:nvPr>
            <p:ph type="body" idx="1"/>
          </p:nvPr>
        </p:nvSpPr>
        <p:spPr>
          <a:xfrm>
            <a:off x="504031" y="1230087"/>
            <a:ext cx="9072563" cy="574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Build a CAD system to address two main problems:</a:t>
            </a:r>
          </a:p>
          <a:p>
            <a:pPr lvl="1" indent="-406400">
              <a:spcBef>
                <a:spcPts val="0"/>
              </a:spcBef>
              <a:buSzPts val="2800"/>
              <a:buChar char="•"/>
            </a:pPr>
            <a:r>
              <a:rPr lang="en-US" dirty="0"/>
              <a:t>Skin Lesion Classification</a:t>
            </a:r>
          </a:p>
          <a:p>
            <a:pPr lvl="2" indent="-406400">
              <a:spcBef>
                <a:spcPts val="0"/>
              </a:spcBef>
              <a:buSzPts val="2800"/>
            </a:pPr>
            <a:r>
              <a:rPr lang="en-US" dirty="0"/>
              <a:t>6000 images (half benign and half other classes)</a:t>
            </a:r>
          </a:p>
          <a:p>
            <a:pPr lvl="2" indent="-406400">
              <a:spcBef>
                <a:spcPts val="0"/>
              </a:spcBef>
              <a:buSzPts val="2800"/>
            </a:pPr>
            <a:endParaRPr lang="en-US" dirty="0"/>
          </a:p>
          <a:p>
            <a:pPr lvl="1" indent="-406400">
              <a:spcBef>
                <a:spcPts val="0"/>
              </a:spcBef>
              <a:buSzPts val="2800"/>
              <a:buChar char="•"/>
            </a:pPr>
            <a:endParaRPr lang="en-US" dirty="0"/>
          </a:p>
          <a:p>
            <a:pPr lvl="1" indent="-406400">
              <a:spcBef>
                <a:spcPts val="0"/>
              </a:spcBef>
              <a:buSzPts val="2800"/>
              <a:buChar char="•"/>
            </a:pPr>
            <a:endParaRPr lang="en-US" dirty="0"/>
          </a:p>
          <a:p>
            <a:pPr lvl="1" indent="-406400">
              <a:spcBef>
                <a:spcPts val="0"/>
              </a:spcBef>
              <a:buSzPts val="2800"/>
              <a:buChar char="•"/>
            </a:pPr>
            <a:endParaRPr lang="en-US" dirty="0"/>
          </a:p>
          <a:p>
            <a:pPr lvl="1" indent="-406400">
              <a:spcBef>
                <a:spcPts val="0"/>
              </a:spcBef>
              <a:buSzPts val="2800"/>
              <a:buChar char="•"/>
            </a:pPr>
            <a:endParaRPr lang="en-US" dirty="0"/>
          </a:p>
          <a:p>
            <a:pPr lvl="1" indent="-406400">
              <a:spcBef>
                <a:spcPts val="0"/>
              </a:spcBef>
              <a:buSzPts val="2800"/>
              <a:buChar char="•"/>
            </a:pPr>
            <a:endParaRPr lang="en-US" dirty="0"/>
          </a:p>
          <a:p>
            <a:pPr lvl="1" indent="-406400">
              <a:spcBef>
                <a:spcPts val="0"/>
              </a:spcBef>
              <a:buSzPts val="2800"/>
              <a:buChar char="•"/>
            </a:pPr>
            <a:r>
              <a:rPr lang="en-US" dirty="0"/>
              <a:t>Histopathology Classification</a:t>
            </a:r>
          </a:p>
          <a:p>
            <a:pPr lvl="2" indent="-406400">
              <a:spcBef>
                <a:spcPts val="0"/>
              </a:spcBef>
              <a:buSzPts val="2800"/>
            </a:pPr>
            <a:r>
              <a:rPr lang="en-US" dirty="0"/>
              <a:t>29494 images (half benign and half malignant)</a:t>
            </a:r>
          </a:p>
        </p:txBody>
      </p:sp>
      <p:sp>
        <p:nvSpPr>
          <p:cNvPr id="45" name="Google Shape;45;p2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6CCC1F-E264-454F-A254-1262A28D7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25" y="2549443"/>
            <a:ext cx="2188570" cy="1641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9E42E8-7F1D-4999-B3D6-EA6025134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995" y="2549443"/>
            <a:ext cx="2188570" cy="1641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7959D4-F531-4D11-87D1-B0D8299A8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7565" y="2549443"/>
            <a:ext cx="2188570" cy="1641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6CF880-D804-447E-8E04-D5B4E5C87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6135" y="2549443"/>
            <a:ext cx="2188570" cy="1641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0E04E8-0F23-46AB-AA52-8AEE9A07EB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9849" y="5283094"/>
            <a:ext cx="1641427" cy="1641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46D258-F9C5-4588-A6E9-D140CB3949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0234" y="5264063"/>
            <a:ext cx="1641427" cy="1641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EC8E94-6117-4883-B558-A16A144B01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1136" y="5264063"/>
            <a:ext cx="1641427" cy="1641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B07C3E-55F8-4EE2-AB0B-36908972B8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82563" y="5264062"/>
            <a:ext cx="1641427" cy="1641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28C53CC-4255-4B68-8443-099AD8D47710}"/>
              </a:ext>
            </a:extLst>
          </p:cNvPr>
          <p:cNvSpPr/>
          <p:nvPr/>
        </p:nvSpPr>
        <p:spPr>
          <a:xfrm>
            <a:off x="4263034" y="1957281"/>
            <a:ext cx="3688773" cy="3771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887769F-C908-4D22-9E88-EB1B42603F6A}"/>
              </a:ext>
            </a:extLst>
          </p:cNvPr>
          <p:cNvSpPr/>
          <p:nvPr/>
        </p:nvSpPr>
        <p:spPr>
          <a:xfrm>
            <a:off x="665018" y="2909455"/>
            <a:ext cx="8291946" cy="1849581"/>
          </a:xfrm>
          <a:prstGeom prst="rightArrow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Google Shape;51;g70b36ab41f_0_0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600" cy="753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CAD System Framework</a:t>
            </a:r>
            <a:endParaRPr dirty="0"/>
          </a:p>
        </p:txBody>
      </p:sp>
      <p:sp>
        <p:nvSpPr>
          <p:cNvPr id="52" name="Google Shape;52;g70b36ab41f_0_0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000" cy="402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3</a:t>
            </a:fld>
            <a:endParaRPr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15A935B-C4D5-4E1F-A496-6E7F66B0F347}"/>
              </a:ext>
            </a:extLst>
          </p:cNvPr>
          <p:cNvGraphicFramePr/>
          <p:nvPr/>
        </p:nvGraphicFramePr>
        <p:xfrm>
          <a:off x="507837" y="1614382"/>
          <a:ext cx="7443970" cy="4457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DA829F89-5A76-47D5-B108-41BE2498E555}"/>
              </a:ext>
            </a:extLst>
          </p:cNvPr>
          <p:cNvSpPr txBox="1"/>
          <p:nvPr/>
        </p:nvSpPr>
        <p:spPr>
          <a:xfrm>
            <a:off x="8756810" y="3202064"/>
            <a:ext cx="116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3"/>
                </a:solidFill>
              </a:rPr>
              <a:t>Benign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77800C-45F1-467E-B809-72C32804E751}"/>
              </a:ext>
            </a:extLst>
          </p:cNvPr>
          <p:cNvSpPr txBox="1"/>
          <p:nvPr/>
        </p:nvSpPr>
        <p:spPr>
          <a:xfrm>
            <a:off x="8756810" y="4010674"/>
            <a:ext cx="125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Malignant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F97F30-D2AB-4E12-A51D-39D33DE81206}"/>
              </a:ext>
            </a:extLst>
          </p:cNvPr>
          <p:cNvSpPr txBox="1"/>
          <p:nvPr/>
        </p:nvSpPr>
        <p:spPr>
          <a:xfrm>
            <a:off x="4888844" y="4815393"/>
            <a:ext cx="295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Deep Learning Model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0b36ab41f_0_32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600" cy="753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lvl="0"/>
            <a:r>
              <a:rPr lang="en-US" dirty="0" err="1"/>
              <a:t>BaseLine</a:t>
            </a:r>
            <a:endParaRPr dirty="0"/>
          </a:p>
        </p:txBody>
      </p:sp>
      <p:sp>
        <p:nvSpPr>
          <p:cNvPr id="81" name="Google Shape;81;g70b36ab41f_0_32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000" cy="402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 dirty="0"/>
          </a:p>
        </p:txBody>
      </p:sp>
      <p:sp>
        <p:nvSpPr>
          <p:cNvPr id="87" name="Google Shape;87;g70b36ab41f_0_32"/>
          <p:cNvSpPr txBox="1">
            <a:spLocks noGrp="1"/>
          </p:cNvSpPr>
          <p:nvPr>
            <p:ph type="body" idx="1"/>
          </p:nvPr>
        </p:nvSpPr>
        <p:spPr>
          <a:xfrm>
            <a:off x="503848" y="1524581"/>
            <a:ext cx="9072600" cy="4686600"/>
          </a:xfrm>
          <a:prstGeom prst="rect">
            <a:avLst/>
          </a:prstGeom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lvl="0">
              <a:spcBef>
                <a:spcPts val="0"/>
              </a:spcBef>
            </a:pPr>
            <a:endParaRPr lang="en-US" dirty="0"/>
          </a:p>
          <a:p>
            <a:pPr lvl="0">
              <a:spcBef>
                <a:spcPts val="0"/>
              </a:spcBef>
            </a:pPr>
            <a:endParaRPr lang="en-US" dirty="0"/>
          </a:p>
          <a:p>
            <a:pPr lvl="0">
              <a:spcBef>
                <a:spcPts val="0"/>
              </a:spcBef>
            </a:pPr>
            <a:endParaRPr lang="en-US" dirty="0"/>
          </a:p>
          <a:p>
            <a:pPr marL="50800" lvl="0" indent="0">
              <a:spcBef>
                <a:spcPts val="0"/>
              </a:spcBef>
              <a:buNone/>
            </a:pPr>
            <a:endParaRPr lang="en-US" dirty="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590E5F-8103-4206-9852-C54BEA0AC5CB}"/>
              </a:ext>
            </a:extLst>
          </p:cNvPr>
          <p:cNvSpPr/>
          <p:nvPr/>
        </p:nvSpPr>
        <p:spPr>
          <a:xfrm>
            <a:off x="3793240" y="1244597"/>
            <a:ext cx="2493816" cy="6996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VGG - 19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587F593-D82C-4007-B7D9-BC698EB91457}"/>
              </a:ext>
            </a:extLst>
          </p:cNvPr>
          <p:cNvSpPr/>
          <p:nvPr/>
        </p:nvSpPr>
        <p:spPr>
          <a:xfrm>
            <a:off x="143178" y="2054904"/>
            <a:ext cx="2161310" cy="1007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Resize Image to 224*224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B9BFF2-1B47-417D-BCEC-4A69461D9D62}"/>
              </a:ext>
            </a:extLst>
          </p:cNvPr>
          <p:cNvSpPr/>
          <p:nvPr/>
        </p:nvSpPr>
        <p:spPr>
          <a:xfrm>
            <a:off x="2615414" y="2054904"/>
            <a:ext cx="2161310" cy="1007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Normalization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9E2FCE-75ED-4C65-902C-00288A4C842E}"/>
              </a:ext>
            </a:extLst>
          </p:cNvPr>
          <p:cNvSpPr/>
          <p:nvPr/>
        </p:nvSpPr>
        <p:spPr>
          <a:xfrm>
            <a:off x="5156657" y="2054904"/>
            <a:ext cx="2161310" cy="1007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Transfer Learning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F0F5CB-8E8D-4F66-B5E7-D0FF36AA8074}"/>
              </a:ext>
            </a:extLst>
          </p:cNvPr>
          <p:cNvSpPr/>
          <p:nvPr/>
        </p:nvSpPr>
        <p:spPr>
          <a:xfrm>
            <a:off x="7693115" y="2054904"/>
            <a:ext cx="2161310" cy="1007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Classification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62837A-D8D7-4892-AABD-4D1B42D127A7}"/>
              </a:ext>
            </a:extLst>
          </p:cNvPr>
          <p:cNvCxnSpPr>
            <a:endCxn id="9" idx="1"/>
          </p:cNvCxnSpPr>
          <p:nvPr/>
        </p:nvCxnSpPr>
        <p:spPr>
          <a:xfrm>
            <a:off x="2287693" y="2558863"/>
            <a:ext cx="327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37421E-87FC-4BE9-88A7-2D48C2F21FA0}"/>
              </a:ext>
            </a:extLst>
          </p:cNvPr>
          <p:cNvCxnSpPr>
            <a:cxnSpLocks/>
          </p:cNvCxnSpPr>
          <p:nvPr/>
        </p:nvCxnSpPr>
        <p:spPr>
          <a:xfrm>
            <a:off x="4759220" y="2558863"/>
            <a:ext cx="375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2D9532-0891-4CD7-BB0C-CB5B075E2FB5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7317967" y="2558863"/>
            <a:ext cx="375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close up of a device&#10;&#10;Description automatically generated">
            <a:extLst>
              <a:ext uri="{FF2B5EF4-FFF2-40B4-BE49-F238E27FC236}">
                <a16:creationId xmlns:a16="http://schemas.microsoft.com/office/drawing/2014/main" id="{CE0C07F2-3215-4016-AD34-C5F37A312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070" y="3276005"/>
            <a:ext cx="7369179" cy="2610594"/>
          </a:xfrm>
          <a:prstGeom prst="rect">
            <a:avLst/>
          </a:prstGeom>
        </p:spPr>
      </p:pic>
      <p:graphicFrame>
        <p:nvGraphicFramePr>
          <p:cNvPr id="29" name="Table 20">
            <a:extLst>
              <a:ext uri="{FF2B5EF4-FFF2-40B4-BE49-F238E27FC236}">
                <a16:creationId xmlns:a16="http://schemas.microsoft.com/office/drawing/2014/main" id="{97D76AD2-C3E2-4437-8AAF-4D6B9E58F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312582"/>
              </p:ext>
            </p:extLst>
          </p:nvPr>
        </p:nvGraphicFramePr>
        <p:xfrm>
          <a:off x="2732629" y="6200954"/>
          <a:ext cx="4491819" cy="62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273">
                  <a:extLst>
                    <a:ext uri="{9D8B030D-6E8A-4147-A177-3AD203B41FA5}">
                      <a16:colId xmlns:a16="http://schemas.microsoft.com/office/drawing/2014/main" val="2941089608"/>
                    </a:ext>
                  </a:extLst>
                </a:gridCol>
                <a:gridCol w="1497273">
                  <a:extLst>
                    <a:ext uri="{9D8B030D-6E8A-4147-A177-3AD203B41FA5}">
                      <a16:colId xmlns:a16="http://schemas.microsoft.com/office/drawing/2014/main" val="854907943"/>
                    </a:ext>
                  </a:extLst>
                </a:gridCol>
                <a:gridCol w="1497273">
                  <a:extLst>
                    <a:ext uri="{9D8B030D-6E8A-4147-A177-3AD203B41FA5}">
                      <a16:colId xmlns:a16="http://schemas.microsoft.com/office/drawing/2014/main" val="4101436759"/>
                    </a:ext>
                  </a:extLst>
                </a:gridCol>
              </a:tblGrid>
              <a:tr h="269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Sensitivity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Specificity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9053418"/>
                  </a:ext>
                </a:extLst>
              </a:tr>
              <a:tr h="269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0.7933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6250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44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0b36ab41f_0_32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600" cy="753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lvl="0"/>
            <a:r>
              <a:rPr lang="en-US" dirty="0"/>
              <a:t>Fine-Tuning</a:t>
            </a:r>
            <a:endParaRPr dirty="0"/>
          </a:p>
        </p:txBody>
      </p:sp>
      <p:sp>
        <p:nvSpPr>
          <p:cNvPr id="81" name="Google Shape;81;g70b36ab41f_0_32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000" cy="402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 dirty="0"/>
          </a:p>
        </p:txBody>
      </p:sp>
      <p:sp>
        <p:nvSpPr>
          <p:cNvPr id="87" name="Google Shape;87;g70b36ab41f_0_32"/>
          <p:cNvSpPr txBox="1">
            <a:spLocks noGrp="1"/>
          </p:cNvSpPr>
          <p:nvPr>
            <p:ph type="body" idx="1"/>
          </p:nvPr>
        </p:nvSpPr>
        <p:spPr>
          <a:xfrm>
            <a:off x="503848" y="1524581"/>
            <a:ext cx="9072600" cy="4686600"/>
          </a:xfrm>
          <a:prstGeom prst="rect">
            <a:avLst/>
          </a:prstGeom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lvl="0">
              <a:spcBef>
                <a:spcPts val="0"/>
              </a:spcBef>
            </a:pPr>
            <a:endParaRPr lang="en-US" dirty="0"/>
          </a:p>
          <a:p>
            <a:pPr lvl="0">
              <a:spcBef>
                <a:spcPts val="0"/>
              </a:spcBef>
            </a:pPr>
            <a:endParaRPr lang="en-US" dirty="0"/>
          </a:p>
          <a:p>
            <a:pPr lvl="0">
              <a:spcBef>
                <a:spcPts val="0"/>
              </a:spcBef>
            </a:pPr>
            <a:endParaRPr lang="en-US" dirty="0"/>
          </a:p>
          <a:p>
            <a:pPr marL="50800" lvl="0" indent="0">
              <a:spcBef>
                <a:spcPts val="0"/>
              </a:spcBef>
              <a:buNone/>
            </a:pPr>
            <a:endParaRPr lang="en-US" dirty="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590E5F-8103-4206-9852-C54BEA0AC5CB}"/>
              </a:ext>
            </a:extLst>
          </p:cNvPr>
          <p:cNvSpPr/>
          <p:nvPr/>
        </p:nvSpPr>
        <p:spPr>
          <a:xfrm>
            <a:off x="3793240" y="1244597"/>
            <a:ext cx="2493816" cy="6996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VGG - 19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587F593-D82C-4007-B7D9-BC698EB91457}"/>
              </a:ext>
            </a:extLst>
          </p:cNvPr>
          <p:cNvSpPr/>
          <p:nvPr/>
        </p:nvSpPr>
        <p:spPr>
          <a:xfrm>
            <a:off x="143178" y="2054904"/>
            <a:ext cx="2161310" cy="1007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Resize Image to 224*224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B9BFF2-1B47-417D-BCEC-4A69461D9D62}"/>
              </a:ext>
            </a:extLst>
          </p:cNvPr>
          <p:cNvSpPr/>
          <p:nvPr/>
        </p:nvSpPr>
        <p:spPr>
          <a:xfrm>
            <a:off x="2615414" y="2054904"/>
            <a:ext cx="2161310" cy="1007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Normalization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9E2FCE-75ED-4C65-902C-00288A4C842E}"/>
              </a:ext>
            </a:extLst>
          </p:cNvPr>
          <p:cNvSpPr/>
          <p:nvPr/>
        </p:nvSpPr>
        <p:spPr>
          <a:xfrm>
            <a:off x="5156657" y="2054904"/>
            <a:ext cx="2161310" cy="1007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Fine-Tuning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F0F5CB-8E8D-4F66-B5E7-D0FF36AA8074}"/>
              </a:ext>
            </a:extLst>
          </p:cNvPr>
          <p:cNvSpPr/>
          <p:nvPr/>
        </p:nvSpPr>
        <p:spPr>
          <a:xfrm>
            <a:off x="7693115" y="2054904"/>
            <a:ext cx="2161310" cy="1007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Classification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62837A-D8D7-4892-AABD-4D1B42D127A7}"/>
              </a:ext>
            </a:extLst>
          </p:cNvPr>
          <p:cNvCxnSpPr>
            <a:endCxn id="9" idx="1"/>
          </p:cNvCxnSpPr>
          <p:nvPr/>
        </p:nvCxnSpPr>
        <p:spPr>
          <a:xfrm>
            <a:off x="2287693" y="2558863"/>
            <a:ext cx="327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37421E-87FC-4BE9-88A7-2D48C2F21FA0}"/>
              </a:ext>
            </a:extLst>
          </p:cNvPr>
          <p:cNvCxnSpPr>
            <a:cxnSpLocks/>
          </p:cNvCxnSpPr>
          <p:nvPr/>
        </p:nvCxnSpPr>
        <p:spPr>
          <a:xfrm>
            <a:off x="4759220" y="2558863"/>
            <a:ext cx="375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2D9532-0891-4CD7-BB0C-CB5B075E2FB5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7317967" y="2558863"/>
            <a:ext cx="375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close up of a device&#10;&#10;Description automatically generated">
            <a:extLst>
              <a:ext uri="{FF2B5EF4-FFF2-40B4-BE49-F238E27FC236}">
                <a16:creationId xmlns:a16="http://schemas.microsoft.com/office/drawing/2014/main" id="{CE0C07F2-3215-4016-AD34-C5F37A312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070" y="3276005"/>
            <a:ext cx="7369179" cy="2610594"/>
          </a:xfrm>
          <a:prstGeom prst="rect">
            <a:avLst/>
          </a:prstGeom>
        </p:spPr>
      </p:pic>
      <p:graphicFrame>
        <p:nvGraphicFramePr>
          <p:cNvPr id="29" name="Table 20">
            <a:extLst>
              <a:ext uri="{FF2B5EF4-FFF2-40B4-BE49-F238E27FC236}">
                <a16:creationId xmlns:a16="http://schemas.microsoft.com/office/drawing/2014/main" id="{97D76AD2-C3E2-4437-8AAF-4D6B9E58F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807016"/>
              </p:ext>
            </p:extLst>
          </p:nvPr>
        </p:nvGraphicFramePr>
        <p:xfrm>
          <a:off x="2732629" y="6200954"/>
          <a:ext cx="4491819" cy="62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273">
                  <a:extLst>
                    <a:ext uri="{9D8B030D-6E8A-4147-A177-3AD203B41FA5}">
                      <a16:colId xmlns:a16="http://schemas.microsoft.com/office/drawing/2014/main" val="2941089608"/>
                    </a:ext>
                  </a:extLst>
                </a:gridCol>
                <a:gridCol w="1497273">
                  <a:extLst>
                    <a:ext uri="{9D8B030D-6E8A-4147-A177-3AD203B41FA5}">
                      <a16:colId xmlns:a16="http://schemas.microsoft.com/office/drawing/2014/main" val="854907943"/>
                    </a:ext>
                  </a:extLst>
                </a:gridCol>
                <a:gridCol w="1497273">
                  <a:extLst>
                    <a:ext uri="{9D8B030D-6E8A-4147-A177-3AD203B41FA5}">
                      <a16:colId xmlns:a16="http://schemas.microsoft.com/office/drawing/2014/main" val="4101436759"/>
                    </a:ext>
                  </a:extLst>
                </a:gridCol>
              </a:tblGrid>
              <a:tr h="269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Sensitivity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Specificity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9053418"/>
                  </a:ext>
                </a:extLst>
              </a:tr>
              <a:tr h="269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6250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79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0b36ab41f_0_32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600" cy="753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lvl="0"/>
            <a:r>
              <a:rPr lang="en-US" dirty="0"/>
              <a:t>Data Augmentation</a:t>
            </a:r>
            <a:endParaRPr dirty="0"/>
          </a:p>
        </p:txBody>
      </p:sp>
      <p:sp>
        <p:nvSpPr>
          <p:cNvPr id="81" name="Google Shape;81;g70b36ab41f_0_32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000" cy="402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 dirty="0"/>
          </a:p>
        </p:txBody>
      </p:sp>
      <p:sp>
        <p:nvSpPr>
          <p:cNvPr id="87" name="Google Shape;87;g70b36ab41f_0_32"/>
          <p:cNvSpPr txBox="1">
            <a:spLocks noGrp="1"/>
          </p:cNvSpPr>
          <p:nvPr>
            <p:ph type="body" idx="1"/>
          </p:nvPr>
        </p:nvSpPr>
        <p:spPr>
          <a:xfrm>
            <a:off x="503848" y="1524581"/>
            <a:ext cx="9072600" cy="4686600"/>
          </a:xfrm>
          <a:prstGeom prst="rect">
            <a:avLst/>
          </a:prstGeom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lvl="0">
              <a:spcBef>
                <a:spcPts val="0"/>
              </a:spcBef>
            </a:pPr>
            <a:endParaRPr lang="en-US" dirty="0"/>
          </a:p>
          <a:p>
            <a:pPr lvl="0">
              <a:spcBef>
                <a:spcPts val="0"/>
              </a:spcBef>
            </a:pPr>
            <a:endParaRPr lang="en-US" dirty="0"/>
          </a:p>
          <a:p>
            <a:pPr lvl="0">
              <a:spcBef>
                <a:spcPts val="0"/>
              </a:spcBef>
            </a:pPr>
            <a:endParaRPr lang="en-US" dirty="0"/>
          </a:p>
          <a:p>
            <a:pPr lvl="0">
              <a:spcBef>
                <a:spcPts val="0"/>
              </a:spcBef>
            </a:pPr>
            <a:endParaRPr lang="en-US" dirty="0"/>
          </a:p>
          <a:p>
            <a:pPr lvl="0">
              <a:spcBef>
                <a:spcPts val="0"/>
              </a:spcBef>
            </a:pPr>
            <a:endParaRPr lang="en-US" dirty="0"/>
          </a:p>
          <a:p>
            <a:pPr lvl="0">
              <a:spcBef>
                <a:spcPts val="0"/>
              </a:spcBef>
            </a:pPr>
            <a:endParaRPr lang="en-US" dirty="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9B14D5-34B4-436E-9E7A-92317EAAF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967" y="4253320"/>
            <a:ext cx="6693155" cy="174739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F562BE-8758-444A-BC30-08FC02F8A1D0}"/>
              </a:ext>
            </a:extLst>
          </p:cNvPr>
          <p:cNvSpPr/>
          <p:nvPr/>
        </p:nvSpPr>
        <p:spPr>
          <a:xfrm>
            <a:off x="287948" y="1735462"/>
            <a:ext cx="2161310" cy="1007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Resize Image to 300*300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179019-0CE5-42F2-85D7-BCE18AD876BB}"/>
              </a:ext>
            </a:extLst>
          </p:cNvPr>
          <p:cNvSpPr/>
          <p:nvPr/>
        </p:nvSpPr>
        <p:spPr>
          <a:xfrm>
            <a:off x="2697114" y="1735462"/>
            <a:ext cx="2161310" cy="1007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Random Crop (224*224)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B6185C9-7A54-4D97-BEEB-0A96DC5D2A49}"/>
              </a:ext>
            </a:extLst>
          </p:cNvPr>
          <p:cNvSpPr/>
          <p:nvPr/>
        </p:nvSpPr>
        <p:spPr>
          <a:xfrm>
            <a:off x="5106280" y="1735462"/>
            <a:ext cx="2161310" cy="1007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Color Augmentation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78568D-3FE9-4C25-87E2-B18E7045E246}"/>
              </a:ext>
            </a:extLst>
          </p:cNvPr>
          <p:cNvSpPr/>
          <p:nvPr/>
        </p:nvSpPr>
        <p:spPr>
          <a:xfrm>
            <a:off x="7477467" y="1735462"/>
            <a:ext cx="2161310" cy="1007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Random Affine(rotation, shearing)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91F6C3-907B-4200-B6C4-1CCE6E1DA9CD}"/>
              </a:ext>
            </a:extLst>
          </p:cNvPr>
          <p:cNvSpPr/>
          <p:nvPr/>
        </p:nvSpPr>
        <p:spPr>
          <a:xfrm>
            <a:off x="5208207" y="3034939"/>
            <a:ext cx="2161310" cy="1007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Horizontal and Vertical Flip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9D3CBCB-2E0A-4602-9CFF-682EE83FDD4E}"/>
              </a:ext>
            </a:extLst>
          </p:cNvPr>
          <p:cNvSpPr/>
          <p:nvPr/>
        </p:nvSpPr>
        <p:spPr>
          <a:xfrm>
            <a:off x="2697114" y="3034939"/>
            <a:ext cx="2161310" cy="1007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Normalization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EAF1296-5BC0-40FA-BD78-8E9F92890839}"/>
              </a:ext>
            </a:extLst>
          </p:cNvPr>
          <p:cNvCxnSpPr>
            <a:endCxn id="7" idx="1"/>
          </p:cNvCxnSpPr>
          <p:nvPr/>
        </p:nvCxnSpPr>
        <p:spPr>
          <a:xfrm>
            <a:off x="2449258" y="2239421"/>
            <a:ext cx="247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E1038D-8B25-42CB-9CEB-CE926A6D5A3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858424" y="2239421"/>
            <a:ext cx="247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9A1BC4-6FB1-448C-B5ED-66FCD163056C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267590" y="2239421"/>
            <a:ext cx="209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EF2F00-BB89-41BE-96E5-236534C368D2}"/>
              </a:ext>
            </a:extLst>
          </p:cNvPr>
          <p:cNvCxnSpPr>
            <a:stCxn id="9" idx="2"/>
          </p:cNvCxnSpPr>
          <p:nvPr/>
        </p:nvCxnSpPr>
        <p:spPr>
          <a:xfrm>
            <a:off x="8558122" y="2743380"/>
            <a:ext cx="0" cy="79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629B94-5C62-46A7-B408-5F6BC3AF9487}"/>
              </a:ext>
            </a:extLst>
          </p:cNvPr>
          <p:cNvCxnSpPr/>
          <p:nvPr/>
        </p:nvCxnSpPr>
        <p:spPr>
          <a:xfrm flipH="1">
            <a:off x="7372528" y="3538898"/>
            <a:ext cx="118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FA27A2-4A5C-4F4C-A9B5-81ED557732C1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4858424" y="3538898"/>
            <a:ext cx="34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46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0b36ab41f_0_32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600" cy="753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lvl="0"/>
            <a:r>
              <a:rPr lang="en-US" dirty="0"/>
              <a:t>Data Augmentation</a:t>
            </a:r>
            <a:endParaRPr dirty="0"/>
          </a:p>
        </p:txBody>
      </p:sp>
      <p:sp>
        <p:nvSpPr>
          <p:cNvPr id="81" name="Google Shape;81;g70b36ab41f_0_32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000" cy="402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 dirty="0"/>
          </a:p>
        </p:txBody>
      </p:sp>
      <p:sp>
        <p:nvSpPr>
          <p:cNvPr id="87" name="Google Shape;87;g70b36ab41f_0_32"/>
          <p:cNvSpPr txBox="1">
            <a:spLocks noGrp="1"/>
          </p:cNvSpPr>
          <p:nvPr>
            <p:ph type="body" idx="1"/>
          </p:nvPr>
        </p:nvSpPr>
        <p:spPr>
          <a:xfrm>
            <a:off x="503848" y="1524581"/>
            <a:ext cx="9072600" cy="4686600"/>
          </a:xfrm>
          <a:prstGeom prst="rect">
            <a:avLst/>
          </a:prstGeom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lvl="0">
              <a:spcBef>
                <a:spcPts val="0"/>
              </a:spcBef>
            </a:pPr>
            <a:endParaRPr lang="en-US" dirty="0"/>
          </a:p>
          <a:p>
            <a:pPr lvl="0">
              <a:spcBef>
                <a:spcPts val="0"/>
              </a:spcBef>
            </a:pPr>
            <a:endParaRPr lang="en-US" dirty="0"/>
          </a:p>
          <a:p>
            <a:pPr lvl="0">
              <a:spcBef>
                <a:spcPts val="0"/>
              </a:spcBef>
            </a:pPr>
            <a:endParaRPr lang="en-US" dirty="0"/>
          </a:p>
          <a:p>
            <a:pPr lvl="0">
              <a:spcBef>
                <a:spcPts val="0"/>
              </a:spcBef>
            </a:pPr>
            <a:endParaRPr lang="en-US" dirty="0"/>
          </a:p>
          <a:p>
            <a:pPr lvl="0">
              <a:spcBef>
                <a:spcPts val="0"/>
              </a:spcBef>
            </a:pPr>
            <a:endParaRPr lang="en-US" dirty="0"/>
          </a:p>
          <a:p>
            <a:pPr lvl="0">
              <a:spcBef>
                <a:spcPts val="0"/>
              </a:spcBef>
            </a:pPr>
            <a:endParaRPr lang="en-US" dirty="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113373-08CC-4D2F-A023-5611A1126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365" y="3254754"/>
            <a:ext cx="4780375" cy="3354186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E7F632B-AAD4-45A4-840C-133B9E2C0011}"/>
              </a:ext>
            </a:extLst>
          </p:cNvPr>
          <p:cNvSpPr/>
          <p:nvPr/>
        </p:nvSpPr>
        <p:spPr>
          <a:xfrm>
            <a:off x="6285644" y="2258834"/>
            <a:ext cx="2493816" cy="6996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After Data Augmentation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1E31F4D-CC30-433C-B428-61A0617C5AC7}"/>
              </a:ext>
            </a:extLst>
          </p:cNvPr>
          <p:cNvSpPr/>
          <p:nvPr/>
        </p:nvSpPr>
        <p:spPr>
          <a:xfrm>
            <a:off x="1503775" y="2258835"/>
            <a:ext cx="2493816" cy="6996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Before Data Augmentation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45285-7459-45F6-8919-FBBD63F47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773" y="3254754"/>
            <a:ext cx="4780375" cy="332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9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0b36ab41f_0_32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600" cy="753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lvl="0"/>
            <a:r>
              <a:rPr lang="en-US" dirty="0"/>
              <a:t>Preprocessing</a:t>
            </a:r>
            <a:endParaRPr dirty="0"/>
          </a:p>
        </p:txBody>
      </p:sp>
      <p:sp>
        <p:nvSpPr>
          <p:cNvPr id="81" name="Google Shape;81;g70b36ab41f_0_32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000" cy="402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 dirty="0"/>
          </a:p>
        </p:txBody>
      </p:sp>
      <p:sp>
        <p:nvSpPr>
          <p:cNvPr id="87" name="Google Shape;87;g70b36ab41f_0_32"/>
          <p:cNvSpPr txBox="1">
            <a:spLocks noGrp="1"/>
          </p:cNvSpPr>
          <p:nvPr>
            <p:ph type="body" idx="1"/>
          </p:nvPr>
        </p:nvSpPr>
        <p:spPr>
          <a:xfrm>
            <a:off x="503848" y="1524581"/>
            <a:ext cx="9072600" cy="4686600"/>
          </a:xfrm>
          <a:prstGeom prst="rect">
            <a:avLst/>
          </a:prstGeom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lvl="0">
              <a:spcBef>
                <a:spcPts val="0"/>
              </a:spcBef>
            </a:pPr>
            <a:endParaRPr lang="en-US" dirty="0"/>
          </a:p>
          <a:p>
            <a:pPr lvl="0">
              <a:spcBef>
                <a:spcPts val="0"/>
              </a:spcBef>
            </a:pPr>
            <a:endParaRPr lang="en-US" dirty="0"/>
          </a:p>
          <a:p>
            <a:pPr lvl="0">
              <a:spcBef>
                <a:spcPts val="0"/>
              </a:spcBef>
            </a:pPr>
            <a:r>
              <a:rPr lang="en-US" dirty="0"/>
              <a:t>Original Image</a:t>
            </a:r>
          </a:p>
          <a:p>
            <a:pPr lvl="0">
              <a:spcBef>
                <a:spcPts val="0"/>
              </a:spcBef>
            </a:pPr>
            <a:r>
              <a:rPr lang="en-US" dirty="0"/>
              <a:t>Hair Removal</a:t>
            </a:r>
          </a:p>
          <a:p>
            <a:pPr>
              <a:spcBef>
                <a:spcPts val="0"/>
              </a:spcBef>
            </a:pPr>
            <a:r>
              <a:rPr lang="es-ES" dirty="0"/>
              <a:t>Color </a:t>
            </a:r>
            <a:r>
              <a:rPr lang="es-ES" dirty="0" err="1"/>
              <a:t>Constancy</a:t>
            </a:r>
            <a:endParaRPr lang="es-ES" dirty="0"/>
          </a:p>
          <a:p>
            <a:pPr lvl="0">
              <a:spcBef>
                <a:spcPts val="0"/>
              </a:spcBef>
            </a:pPr>
            <a:r>
              <a:rPr lang="es-ES" dirty="0" err="1"/>
              <a:t>Lesion</a:t>
            </a:r>
            <a:r>
              <a:rPr lang="es-ES" dirty="0"/>
              <a:t> </a:t>
            </a:r>
            <a:r>
              <a:rPr lang="es-ES" dirty="0" err="1"/>
              <a:t>Segmentation</a:t>
            </a:r>
            <a:endParaRPr lang="es-ES" dirty="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 descr="A picture containing building, sitting, man, pink&#10;&#10;Description automatically generated">
            <a:extLst>
              <a:ext uri="{FF2B5EF4-FFF2-40B4-BE49-F238E27FC236}">
                <a16:creationId xmlns:a16="http://schemas.microsoft.com/office/drawing/2014/main" id="{008E1CF3-2232-485E-8889-1E6CBBB71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407" y="1908468"/>
            <a:ext cx="2131444" cy="1598583"/>
          </a:xfrm>
          <a:prstGeom prst="rect">
            <a:avLst/>
          </a:prstGeom>
        </p:spPr>
      </p:pic>
      <p:pic>
        <p:nvPicPr>
          <p:cNvPr id="8" name="Picture 7" descr="A picture containing man, holding, white, standing&#10;&#10;Description automatically generated">
            <a:extLst>
              <a:ext uri="{FF2B5EF4-FFF2-40B4-BE49-F238E27FC236}">
                <a16:creationId xmlns:a16="http://schemas.microsoft.com/office/drawing/2014/main" id="{6B008A8C-9C06-4037-95D9-8D856ED5F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368" y="1918861"/>
            <a:ext cx="2131444" cy="1598583"/>
          </a:xfrm>
          <a:prstGeom prst="rect">
            <a:avLst/>
          </a:prstGeom>
        </p:spPr>
      </p:pic>
      <p:pic>
        <p:nvPicPr>
          <p:cNvPr id="12" name="Picture 11" descr="A picture containing smoke, dark, tree&#10;&#10;Description automatically generated">
            <a:extLst>
              <a:ext uri="{FF2B5EF4-FFF2-40B4-BE49-F238E27FC236}">
                <a16:creationId xmlns:a16="http://schemas.microsoft.com/office/drawing/2014/main" id="{622F24FD-41DB-405A-A5F6-1EE84A0E4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9368" y="3605597"/>
            <a:ext cx="2131444" cy="1598583"/>
          </a:xfrm>
          <a:prstGeom prst="rect">
            <a:avLst/>
          </a:prstGeom>
        </p:spPr>
      </p:pic>
      <p:pic>
        <p:nvPicPr>
          <p:cNvPr id="21" name="Picture 20" descr="A picture containing sitting&#10;&#10;Description automatically generated">
            <a:extLst>
              <a:ext uri="{FF2B5EF4-FFF2-40B4-BE49-F238E27FC236}">
                <a16:creationId xmlns:a16="http://schemas.microsoft.com/office/drawing/2014/main" id="{B9521BF3-8E7C-4AEB-A261-9E9D61CEC5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2407" y="3605598"/>
            <a:ext cx="2131444" cy="15985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0b36ab41f_0_44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600" cy="753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lvl="0"/>
            <a:r>
              <a:rPr lang="en-US" dirty="0"/>
              <a:t>Preprocessing</a:t>
            </a:r>
            <a:endParaRPr dirty="0"/>
          </a:p>
        </p:txBody>
      </p:sp>
      <p:sp>
        <p:nvSpPr>
          <p:cNvPr id="94" name="Google Shape;94;g70b36ab41f_0_44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000" cy="402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9</a:t>
            </a:fld>
            <a:endParaRPr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9BAFE50-8B72-42C8-8E56-75F2C2AEF8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786003"/>
              </p:ext>
            </p:extLst>
          </p:nvPr>
        </p:nvGraphicFramePr>
        <p:xfrm>
          <a:off x="1745674" y="2057399"/>
          <a:ext cx="7003472" cy="4665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024610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326</Words>
  <Application>Microsoft Office PowerPoint</Application>
  <PresentationFormat>Custom</PresentationFormat>
  <Paragraphs>237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Verdana</vt:lpstr>
      <vt:lpstr>Tema de Office</vt:lpstr>
      <vt:lpstr>CAD System Deep Learning Approach</vt:lpstr>
      <vt:lpstr>Project Objectives</vt:lpstr>
      <vt:lpstr>CAD System Framework</vt:lpstr>
      <vt:lpstr>BaseLine</vt:lpstr>
      <vt:lpstr>Fine-Tuning</vt:lpstr>
      <vt:lpstr>Data Augmentation</vt:lpstr>
      <vt:lpstr>Data Augmentation</vt:lpstr>
      <vt:lpstr>Preprocessing</vt:lpstr>
      <vt:lpstr>Preprocessing</vt:lpstr>
      <vt:lpstr>Network Architectures</vt:lpstr>
      <vt:lpstr>Model Comparison</vt:lpstr>
      <vt:lpstr>Model Comparison</vt:lpstr>
      <vt:lpstr>Hyperparameter Tuning</vt:lpstr>
      <vt:lpstr>Hyperparameter Comparison</vt:lpstr>
      <vt:lpstr>Best Model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 project Classical approach</dc:title>
  <dc:creator>robert</dc:creator>
  <cp:lastModifiedBy>Abdullah Thabit</cp:lastModifiedBy>
  <cp:revision>88</cp:revision>
  <dcterms:modified xsi:type="dcterms:W3CDTF">2020-03-09T08:36:04Z</dcterms:modified>
</cp:coreProperties>
</file>