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77" r:id="rId15"/>
  </p:sldIdLst>
  <p:sldSz cx="10080625" cy="7559675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jl923xm8R7lQH35IA1wGXJYxU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42"/>
        <p:guide pos="18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EFC09-E110-48E6-9E86-53660C68F452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FDEBA-A8E4-4CD5-A46C-74462DB2877B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Feature Extraction</a:t>
          </a:r>
        </a:p>
      </dgm:t>
    </dgm:pt>
    <dgm:pt modelId="{F9C47E8D-E32F-437B-AA1E-0DE2209A5E6C}" type="parTrans" cxnId="{33FC9E7D-C4A0-438A-AC11-EE35710BB9FA}">
      <dgm:prSet/>
      <dgm:spPr/>
      <dgm:t>
        <a:bodyPr/>
        <a:lstStyle/>
        <a:p>
          <a:endParaRPr lang="en-US"/>
        </a:p>
      </dgm:t>
    </dgm:pt>
    <dgm:pt modelId="{C49FA477-01B8-468C-B62D-EF6E150CA0B6}" type="sibTrans" cxnId="{33FC9E7D-C4A0-438A-AC11-EE35710BB9FA}">
      <dgm:prSet/>
      <dgm:spPr/>
      <dgm:t>
        <a:bodyPr/>
        <a:lstStyle/>
        <a:p>
          <a:endParaRPr lang="en-US"/>
        </a:p>
      </dgm:t>
    </dgm:pt>
    <dgm:pt modelId="{50A0B1B3-A9D7-4BCD-B2B2-5BF19698BBB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Classification</a:t>
          </a:r>
        </a:p>
      </dgm:t>
    </dgm:pt>
    <dgm:pt modelId="{C6CDFE67-173A-4378-AA9E-E3805D40130D}" type="parTrans" cxnId="{B6B035CD-2463-437C-B078-D73DC56FC2A7}">
      <dgm:prSet/>
      <dgm:spPr/>
      <dgm:t>
        <a:bodyPr/>
        <a:lstStyle/>
        <a:p>
          <a:endParaRPr lang="en-US"/>
        </a:p>
      </dgm:t>
    </dgm:pt>
    <dgm:pt modelId="{DCEB56F6-27F2-4E25-8070-C18B1FFC0F53}" type="sibTrans" cxnId="{B6B035CD-2463-437C-B078-D73DC56FC2A7}">
      <dgm:prSet/>
      <dgm:spPr/>
      <dgm:t>
        <a:bodyPr/>
        <a:lstStyle/>
        <a:p>
          <a:endParaRPr lang="en-US"/>
        </a:p>
      </dgm:t>
    </dgm:pt>
    <dgm:pt modelId="{8F906794-8E04-49B1-A4B3-3F0B7FF256C4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Pre-processing</a:t>
          </a:r>
        </a:p>
      </dgm:t>
    </dgm:pt>
    <dgm:pt modelId="{A1FAD5CE-E78D-4669-8A9A-7F7FD95D34DA}" type="parTrans" cxnId="{A506C1C0-2368-48D6-9C92-D59A72AD951B}">
      <dgm:prSet/>
      <dgm:spPr/>
      <dgm:t>
        <a:bodyPr/>
        <a:lstStyle/>
        <a:p>
          <a:endParaRPr lang="en-US"/>
        </a:p>
      </dgm:t>
    </dgm:pt>
    <dgm:pt modelId="{972D6FC8-CECE-4D44-8A07-CD986E19096C}" type="sibTrans" cxnId="{A506C1C0-2368-48D6-9C92-D59A72AD951B}">
      <dgm:prSet/>
      <dgm:spPr/>
      <dgm:t>
        <a:bodyPr/>
        <a:lstStyle/>
        <a:p>
          <a:endParaRPr lang="en-US"/>
        </a:p>
      </dgm:t>
    </dgm:pt>
    <dgm:pt modelId="{88615577-D39C-4FC2-A792-A2B07911F7DF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Data Preparation</a:t>
          </a:r>
        </a:p>
      </dgm:t>
    </dgm:pt>
    <dgm:pt modelId="{139F7FE8-384D-45F7-9895-41821C1BCE51}" type="parTrans" cxnId="{6E09490B-8054-410E-B928-EDD4C47BA8A3}">
      <dgm:prSet/>
      <dgm:spPr/>
      <dgm:t>
        <a:bodyPr/>
        <a:lstStyle/>
        <a:p>
          <a:endParaRPr lang="en-US"/>
        </a:p>
      </dgm:t>
    </dgm:pt>
    <dgm:pt modelId="{DAB0B6B8-44E9-41AB-A68E-5AFF7F429F5D}" type="sibTrans" cxnId="{6E09490B-8054-410E-B928-EDD4C47BA8A3}">
      <dgm:prSet/>
      <dgm:spPr/>
      <dgm:t>
        <a:bodyPr/>
        <a:lstStyle/>
        <a:p>
          <a:endParaRPr lang="en-US"/>
        </a:p>
      </dgm:t>
    </dgm:pt>
    <dgm:pt modelId="{916F01A4-EA2F-4A6D-B396-00C1AD8D09BD}" type="pres">
      <dgm:prSet presAssocID="{FC9EFC09-E110-48E6-9E86-53660C68F452}" presName="Name0" presStyleCnt="0">
        <dgm:presLayoutVars>
          <dgm:chMax val="7"/>
          <dgm:dir/>
          <dgm:animOne val="branch"/>
        </dgm:presLayoutVars>
      </dgm:prSet>
      <dgm:spPr/>
    </dgm:pt>
    <dgm:pt modelId="{407582FA-E4D7-4463-AEFA-7B95CF5470D5}" type="pres">
      <dgm:prSet presAssocID="{88615577-D39C-4FC2-A792-A2B07911F7DF}" presName="parTx1" presStyleLbl="node1" presStyleIdx="0" presStyleCnt="4"/>
      <dgm:spPr/>
    </dgm:pt>
    <dgm:pt modelId="{0457B514-F689-4183-BC02-210533090AD3}" type="pres">
      <dgm:prSet presAssocID="{8F906794-8E04-49B1-A4B3-3F0B7FF256C4}" presName="parTx2" presStyleLbl="node1" presStyleIdx="1" presStyleCnt="4"/>
      <dgm:spPr/>
    </dgm:pt>
    <dgm:pt modelId="{FA5E5247-3074-45AC-81BF-C12A4EDB9618}" type="pres">
      <dgm:prSet presAssocID="{CE4FDEBA-A8E4-4CD5-A46C-74462DB2877B}" presName="parTx3" presStyleLbl="node1" presStyleIdx="2" presStyleCnt="4"/>
      <dgm:spPr/>
    </dgm:pt>
    <dgm:pt modelId="{CEAB2B74-B43C-47E7-8985-5CA7C6A29423}" type="pres">
      <dgm:prSet presAssocID="{50A0B1B3-A9D7-4BCD-B2B2-5BF19698BBB6}" presName="parTx4" presStyleLbl="node1" presStyleIdx="3" presStyleCnt="4"/>
      <dgm:spPr/>
    </dgm:pt>
  </dgm:ptLst>
  <dgm:cxnLst>
    <dgm:cxn modelId="{6E09490B-8054-410E-B928-EDD4C47BA8A3}" srcId="{FC9EFC09-E110-48E6-9E86-53660C68F452}" destId="{88615577-D39C-4FC2-A792-A2B07911F7DF}" srcOrd="0" destOrd="0" parTransId="{139F7FE8-384D-45F7-9895-41821C1BCE51}" sibTransId="{DAB0B6B8-44E9-41AB-A68E-5AFF7F429F5D}"/>
    <dgm:cxn modelId="{CE12E915-4228-4216-8DD4-90AE2ACAD9C7}" type="presOf" srcId="{8F906794-8E04-49B1-A4B3-3F0B7FF256C4}" destId="{0457B514-F689-4183-BC02-210533090AD3}" srcOrd="0" destOrd="0" presId="urn:microsoft.com/office/officeart/2009/3/layout/SubStepProcess"/>
    <dgm:cxn modelId="{84F1CD4F-27F3-4A88-AA37-1BCA021EB222}" type="presOf" srcId="{FC9EFC09-E110-48E6-9E86-53660C68F452}" destId="{916F01A4-EA2F-4A6D-B396-00C1AD8D09BD}" srcOrd="0" destOrd="0" presId="urn:microsoft.com/office/officeart/2009/3/layout/SubStepProcess"/>
    <dgm:cxn modelId="{33FC9E7D-C4A0-438A-AC11-EE35710BB9FA}" srcId="{FC9EFC09-E110-48E6-9E86-53660C68F452}" destId="{CE4FDEBA-A8E4-4CD5-A46C-74462DB2877B}" srcOrd="2" destOrd="0" parTransId="{F9C47E8D-E32F-437B-AA1E-0DE2209A5E6C}" sibTransId="{C49FA477-01B8-468C-B62D-EF6E150CA0B6}"/>
    <dgm:cxn modelId="{67841BA1-9D6A-48CB-9ED6-1FA3A7421715}" type="presOf" srcId="{88615577-D39C-4FC2-A792-A2B07911F7DF}" destId="{407582FA-E4D7-4463-AEFA-7B95CF5470D5}" srcOrd="0" destOrd="0" presId="urn:microsoft.com/office/officeart/2009/3/layout/SubStepProcess"/>
    <dgm:cxn modelId="{A506C1C0-2368-48D6-9C92-D59A72AD951B}" srcId="{FC9EFC09-E110-48E6-9E86-53660C68F452}" destId="{8F906794-8E04-49B1-A4B3-3F0B7FF256C4}" srcOrd="1" destOrd="0" parTransId="{A1FAD5CE-E78D-4669-8A9A-7F7FD95D34DA}" sibTransId="{972D6FC8-CECE-4D44-8A07-CD986E19096C}"/>
    <dgm:cxn modelId="{62AA15CD-BC19-429E-9BA0-CF936D458454}" type="presOf" srcId="{CE4FDEBA-A8E4-4CD5-A46C-74462DB2877B}" destId="{FA5E5247-3074-45AC-81BF-C12A4EDB9618}" srcOrd="0" destOrd="0" presId="urn:microsoft.com/office/officeart/2009/3/layout/SubStepProcess"/>
    <dgm:cxn modelId="{B6B035CD-2463-437C-B078-D73DC56FC2A7}" srcId="{FC9EFC09-E110-48E6-9E86-53660C68F452}" destId="{50A0B1B3-A9D7-4BCD-B2B2-5BF19698BBB6}" srcOrd="3" destOrd="0" parTransId="{C6CDFE67-173A-4378-AA9E-E3805D40130D}" sibTransId="{DCEB56F6-27F2-4E25-8070-C18B1FFC0F53}"/>
    <dgm:cxn modelId="{886287F8-82F4-494F-809F-EBD6DEA935DF}" type="presOf" srcId="{50A0B1B3-A9D7-4BCD-B2B2-5BF19698BBB6}" destId="{CEAB2B74-B43C-47E7-8985-5CA7C6A29423}" srcOrd="0" destOrd="0" presId="urn:microsoft.com/office/officeart/2009/3/layout/SubStepProcess"/>
    <dgm:cxn modelId="{D856F031-66A5-4F88-A65B-AD264F5B02D7}" type="presParOf" srcId="{916F01A4-EA2F-4A6D-B396-00C1AD8D09BD}" destId="{407582FA-E4D7-4463-AEFA-7B95CF5470D5}" srcOrd="0" destOrd="0" presId="urn:microsoft.com/office/officeart/2009/3/layout/SubStepProcess"/>
    <dgm:cxn modelId="{ED091CB1-7682-427B-B022-A85E41A70907}" type="presParOf" srcId="{916F01A4-EA2F-4A6D-B396-00C1AD8D09BD}" destId="{0457B514-F689-4183-BC02-210533090AD3}" srcOrd="1" destOrd="0" presId="urn:microsoft.com/office/officeart/2009/3/layout/SubStepProcess"/>
    <dgm:cxn modelId="{73BA7F23-5B1B-416A-9E0E-B03DD86AED44}" type="presParOf" srcId="{916F01A4-EA2F-4A6D-B396-00C1AD8D09BD}" destId="{FA5E5247-3074-45AC-81BF-C12A4EDB9618}" srcOrd="2" destOrd="0" presId="urn:microsoft.com/office/officeart/2009/3/layout/SubStepProcess"/>
    <dgm:cxn modelId="{59B99E32-3303-4804-8FA2-779E43A0E5BA}" type="presParOf" srcId="{916F01A4-EA2F-4A6D-B396-00C1AD8D09BD}" destId="{CEAB2B74-B43C-47E7-8985-5CA7C6A29423}" srcOrd="3" destOrd="0" presId="urn:microsoft.com/office/officeart/2009/3/layout/SubStep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582FA-E4D7-4463-AEFA-7B95CF5470D5}">
      <dsp:nvSpPr>
        <dsp:cNvPr id="0" name=""/>
        <dsp:cNvSpPr/>
      </dsp:nvSpPr>
      <dsp:spPr>
        <a:xfrm>
          <a:off x="0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272536" y="1570889"/>
        <a:ext cx="1315920" cy="1315920"/>
      </dsp:txXfrm>
    </dsp:sp>
    <dsp:sp modelId="{0457B514-F689-4183-BC02-210533090AD3}">
      <dsp:nvSpPr>
        <dsp:cNvPr id="0" name=""/>
        <dsp:cNvSpPr/>
      </dsp:nvSpPr>
      <dsp:spPr>
        <a:xfrm>
          <a:off x="1860992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Pre-processing</a:t>
          </a:r>
        </a:p>
      </dsp:txBody>
      <dsp:txXfrm>
        <a:off x="2133528" y="1570889"/>
        <a:ext cx="1315920" cy="1315920"/>
      </dsp:txXfrm>
    </dsp:sp>
    <dsp:sp modelId="{FA5E5247-3074-45AC-81BF-C12A4EDB9618}">
      <dsp:nvSpPr>
        <dsp:cNvPr id="0" name=""/>
        <dsp:cNvSpPr/>
      </dsp:nvSpPr>
      <dsp:spPr>
        <a:xfrm>
          <a:off x="3721985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3994521" y="1570889"/>
        <a:ext cx="1315920" cy="1315920"/>
      </dsp:txXfrm>
    </dsp:sp>
    <dsp:sp modelId="{CEAB2B74-B43C-47E7-8985-5CA7C6A29423}">
      <dsp:nvSpPr>
        <dsp:cNvPr id="0" name=""/>
        <dsp:cNvSpPr/>
      </dsp:nvSpPr>
      <dsp:spPr>
        <a:xfrm>
          <a:off x="5582977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5855513" y="1570889"/>
        <a:ext cx="1315920" cy="131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47253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0b36ab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0b36ab41f_0_0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70b36ab41f_0_0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36ab4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36ab41f_0_19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70b36ab41f_0_19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b36ab4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b36ab41f_0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70b36ab41f_0_32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b36ab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b36ab41f_0_56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g70b36ab41f_0_56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05967"/>
            <a:ext cx="10080625" cy="21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 descr="http://www.udg.edu/Portals/186/Users/252/08/508/centrat_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01" y="6173776"/>
            <a:ext cx="2444403" cy="6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1559" y="610547"/>
            <a:ext cx="2857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14209" b="50000"/>
          <a:stretch/>
        </p:blipFill>
        <p:spPr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47" y="195256"/>
            <a:ext cx="685179" cy="4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7" y="6891768"/>
            <a:ext cx="955546" cy="63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5">
            <a:alphaModFix/>
          </a:blip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s-ES" dirty="0"/>
              <a:t>Tewodros Arega, Abdullah Thabit</a:t>
            </a:r>
            <a:endParaRPr dirty="0"/>
          </a:p>
        </p:txBody>
      </p:sp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CAD System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Classical approach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(Histo)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5B9D23-42DF-4DA5-BBBB-5AD242A3E6B0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A001-E8B1-4ACC-B60A-3F3594938D21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9392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6C24D0-157F-4ABB-BB4E-1E9BECB24CC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933D9-B0C0-4F8C-BC2D-9A0C36A0355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Adding color information from other color spaces like (HSV, LAB, YCrCb)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Adding Skewness and kurtosis features other color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Using Random Forest as a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Include LBP texture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Improved accuracy to 80%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</p:spTree>
    <p:extLst>
      <p:ext uri="{BB962C8B-B14F-4D97-AF65-F5344CB8AC3E}">
        <p14:creationId xmlns:p14="http://schemas.microsoft.com/office/powerpoint/2010/main" val="141278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(Histo)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5B9D23-42DF-4DA5-BBBB-5AD242A3E6B0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A001-E8B1-4ACC-B60A-3F3594938D21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9392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6C24D0-157F-4ABB-BB4E-1E9BECB24CC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933D9-B0C0-4F8C-BC2D-9A0C36A0355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Encode spatial information in the features by dividing the image into spatial windows extract the features from each window and concatenate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Switch to SVM with an RBF kernel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Improved accuracy to 82.6%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</p:spTree>
    <p:extLst>
      <p:ext uri="{BB962C8B-B14F-4D97-AF65-F5344CB8AC3E}">
        <p14:creationId xmlns:p14="http://schemas.microsoft.com/office/powerpoint/2010/main" val="115862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AEC1-86E5-4BBE-89C7-29313935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(Histo)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C095-2908-46DA-8EC2-A67E72EF6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BEST performing model (on validation set)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677B-34B0-41FD-A15B-02329CE1B2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F2578E-0FCA-4A6A-9F4C-32157F3B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15" y="1843373"/>
            <a:ext cx="6389556" cy="5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(Skin)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731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Tested BOW with different number of words (256, 512, 1024, 2048, 4096)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Tried different key points detectors and descriptors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Tried with 2 pyramid levels of BOW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Best result with 4096 words SIFT and rootSIFT (79%)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Computationally expensive!!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EA704D-B11D-480E-A82B-22E1C8971B05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AAC579-11C8-4518-B3AD-9479100AA46E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DFE1-2673-4408-97B2-B3C1B1B8121E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BF4363-8E4D-415A-8918-7CAC09EC9825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</p:spTree>
    <p:extLst>
      <p:ext uri="{BB962C8B-B14F-4D97-AF65-F5344CB8AC3E}">
        <p14:creationId xmlns:p14="http://schemas.microsoft.com/office/powerpoint/2010/main" val="268606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99C98D-F562-4909-80C3-C69A25A18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117" y="2464036"/>
            <a:ext cx="8568531" cy="162043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Thank You !!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Merci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4817-5740-496B-802B-966A39A7E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24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r>
              <a:rPr lang="es-ES" sz="4410" dirty="0"/>
              <a:t>Project Objectives</a:t>
            </a:r>
            <a:endParaRPr sz="4410"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a CAD system to address two main problems:</a:t>
            </a:r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Skin Lesion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6000 images (half benign and half other classes)</a:t>
            </a:r>
          </a:p>
          <a:p>
            <a:pPr lvl="2" indent="-406400">
              <a:spcBef>
                <a:spcPts val="0"/>
              </a:spcBef>
              <a:buSzPts val="2800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Histopathology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29494 images (half benign and half malignant)</a:t>
            </a:r>
          </a:p>
        </p:txBody>
      </p:sp>
      <p:sp>
        <p:nvSpPr>
          <p:cNvPr id="45" name="Google Shape;45;p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CCC1F-E264-454F-A254-1262A28D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E42E8-7F1D-4999-B3D6-EA602513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9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959D4-F531-4D11-87D1-B0D8299A8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56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CF880-D804-447E-8E04-D5B4E5C87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3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E04E8-0F23-46AB-AA52-8AEE9A07E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849" y="5283094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46D258-F9C5-4588-A6E9-D140CB394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234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C8E94-6117-4883-B558-A16A144B0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1136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B07C3E-55F8-4EE2-AB0B-36908972B8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563" y="5264062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103-F806-4C1C-A5BB-C490D47C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1EC9-7A1B-4442-9A6D-5A7316431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CAD system Framework</a:t>
            </a:r>
          </a:p>
          <a:p>
            <a:r>
              <a:rPr lang="en-US" dirty="0"/>
              <a:t>Design and Implementation</a:t>
            </a:r>
          </a:p>
          <a:p>
            <a:r>
              <a:rPr lang="en-US" dirty="0"/>
              <a:t>Results and 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5E19-A6AC-4FC4-8C54-FFCCC52247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4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5887769F-C908-4D22-9E88-EB1B42603F6A}"/>
              </a:ext>
            </a:extLst>
          </p:cNvPr>
          <p:cNvSpPr/>
          <p:nvPr/>
        </p:nvSpPr>
        <p:spPr>
          <a:xfrm>
            <a:off x="665018" y="2909455"/>
            <a:ext cx="8291946" cy="1849581"/>
          </a:xfrm>
          <a:prstGeom prst="rightArrow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oogle Shape;51;g70b36ab41f_0_0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CAD System Framework</a:t>
            </a:r>
            <a:endParaRPr dirty="0"/>
          </a:p>
        </p:txBody>
      </p:sp>
      <p:sp>
        <p:nvSpPr>
          <p:cNvPr id="52" name="Google Shape;52;g70b36ab41f_0_0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5A935B-C4D5-4E1F-A496-6E7F66B0F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27007"/>
              </p:ext>
            </p:extLst>
          </p:nvPr>
        </p:nvGraphicFramePr>
        <p:xfrm>
          <a:off x="507837" y="1614382"/>
          <a:ext cx="7443970" cy="445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829F89-5A76-47D5-B108-41BE2498E555}"/>
              </a:ext>
            </a:extLst>
          </p:cNvPr>
          <p:cNvSpPr txBox="1"/>
          <p:nvPr/>
        </p:nvSpPr>
        <p:spPr>
          <a:xfrm>
            <a:off x="8756810" y="3202064"/>
            <a:ext cx="116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Benign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77800C-45F1-467E-B809-72C32804E751}"/>
              </a:ext>
            </a:extLst>
          </p:cNvPr>
          <p:cNvSpPr txBox="1"/>
          <p:nvPr/>
        </p:nvSpPr>
        <p:spPr>
          <a:xfrm>
            <a:off x="8756810" y="4010674"/>
            <a:ext cx="12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Malignant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EAB872-1B90-49FA-992E-1C49C30576D6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Google Shape;67;g70b36ab41f_0_19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and Implementation</a:t>
            </a:r>
          </a:p>
        </p:txBody>
      </p:sp>
      <p:sp>
        <p:nvSpPr>
          <p:cNvPr id="68" name="Google Shape;68;g70b36ab41f_0_19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 dirty="0"/>
          </a:p>
        </p:txBody>
      </p:sp>
      <p:sp>
        <p:nvSpPr>
          <p:cNvPr id="74" name="Google Shape;74;g70b36ab41f_0_19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Train/Test split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approach: split data into Training and validation sets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approach: Perform 5-fold cross validation</a:t>
            </a:r>
          </a:p>
          <a:p>
            <a:pPr marL="508000" lvl="1" indent="0">
              <a:spcBef>
                <a:spcPts val="560"/>
              </a:spcBef>
              <a:buSzPts val="2800"/>
              <a:buNone/>
            </a:pPr>
            <a:endParaRPr lang="en-US" dirty="0"/>
          </a:p>
          <a:p>
            <a:r>
              <a:rPr lang="es-ES" dirty="0"/>
              <a:t>ROI</a:t>
            </a:r>
            <a:endParaRPr lang="en-US" dirty="0"/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Whole Image (full size/resized)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Spatial windowing 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Lesion Area (masked/un-masked)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0B7D03-627C-47CC-8651-341FDC7893A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685A21-9B89-4409-8712-8B63D6953655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F16F18-0B1D-480A-BC5B-380617B8A357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164086-89E0-4AD7-9296-5733EE593B9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36ab41f_0_3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Design and Implementation</a:t>
            </a:r>
            <a:endParaRPr dirty="0"/>
          </a:p>
        </p:txBody>
      </p:sp>
      <p:sp>
        <p:nvSpPr>
          <p:cNvPr id="81" name="Google Shape;81;g70b36ab41f_0_3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dirty="0"/>
          </a:p>
        </p:txBody>
      </p:sp>
      <p:sp>
        <p:nvSpPr>
          <p:cNvPr id="87" name="Google Shape;87;g70b36ab41f_0_32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/>
            <a:r>
              <a:rPr lang="es-ES" dirty="0"/>
              <a:t>Color Spaces</a:t>
            </a:r>
          </a:p>
          <a:p>
            <a:pPr lvl="1">
              <a:spcBef>
                <a:spcPts val="0"/>
              </a:spcBef>
            </a:pPr>
            <a:r>
              <a:rPr lang="es-ES" dirty="0"/>
              <a:t>RGB, HSV, LAB, YCrCb</a:t>
            </a:r>
          </a:p>
          <a:p>
            <a:pPr lvl="0">
              <a:spcBef>
                <a:spcPts val="0"/>
              </a:spcBef>
            </a:pPr>
            <a:r>
              <a:rPr lang="en-US" dirty="0"/>
              <a:t>Contrast Enhancement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CLAHE</a:t>
            </a:r>
          </a:p>
          <a:p>
            <a:pPr lvl="0">
              <a:spcBef>
                <a:spcPts val="0"/>
              </a:spcBef>
            </a:pPr>
            <a:r>
              <a:rPr lang="en-US" dirty="0"/>
              <a:t>Hair Removal</a:t>
            </a:r>
          </a:p>
          <a:p>
            <a:pPr lvl="1">
              <a:spcBef>
                <a:spcPts val="0"/>
              </a:spcBef>
            </a:pPr>
            <a:r>
              <a:rPr lang="es-ES" dirty="0"/>
              <a:t>Inpaint with morphology</a:t>
            </a:r>
          </a:p>
          <a:p>
            <a:pPr lvl="0">
              <a:spcBef>
                <a:spcPts val="0"/>
              </a:spcBef>
            </a:pPr>
            <a:r>
              <a:rPr lang="es-ES" dirty="0"/>
              <a:t>Lesion ROI segmentation</a:t>
            </a:r>
          </a:p>
          <a:p>
            <a:pPr lvl="1">
              <a:spcBef>
                <a:spcPts val="0"/>
              </a:spcBef>
            </a:pPr>
            <a:r>
              <a:rPr lang="es-ES" dirty="0"/>
              <a:t>Thresholding, </a:t>
            </a:r>
            <a:r>
              <a:rPr lang="en-US" dirty="0"/>
              <a:t>Watershed and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dirty="0"/>
              <a:t> Ellipse masking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B606D-FBB6-4F2C-8F86-3C956B79576E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B194C-A42D-40B7-B2C9-69F54D791D62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3C3FA4-B5C9-49E4-8F33-CEF5AA9A5F21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D8E884-C8AA-4CF1-B818-B8FD4B8C2DB8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33184A-53BA-4D97-8BD1-D4F902A79A8A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6636D-988F-40E2-B0D2-E7E1A301F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8" t="12177" r="11838" b="12246"/>
          <a:stretch/>
        </p:blipFill>
        <p:spPr>
          <a:xfrm>
            <a:off x="7760443" y="2473221"/>
            <a:ext cx="2010950" cy="151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C8A3D-C885-4183-9A7A-F5F4286F20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11" t="12491" r="11205" b="11932"/>
          <a:stretch/>
        </p:blipFill>
        <p:spPr>
          <a:xfrm>
            <a:off x="5562354" y="2473221"/>
            <a:ext cx="2010948" cy="151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EDA6A-20B3-4162-8CE0-2FDC5BD5A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540" y="4128193"/>
            <a:ext cx="2018762" cy="151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9B407-293F-4DC0-B9B2-D8AB12B74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170" y="4128194"/>
            <a:ext cx="2018762" cy="151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D0AC-DD24-4CDA-88D9-623DE00DE7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962" t="12268" r="11327" b="12268"/>
          <a:stretch/>
        </p:blipFill>
        <p:spPr>
          <a:xfrm>
            <a:off x="5102477" y="5994309"/>
            <a:ext cx="1833803" cy="137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DC9AF-4279-4787-AE35-7FE376CD3C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213" t="12268" r="11076" b="12268"/>
          <a:stretch/>
        </p:blipFill>
        <p:spPr>
          <a:xfrm>
            <a:off x="1184661" y="6003222"/>
            <a:ext cx="1833803" cy="137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EB514B-FD8F-47A6-9648-B7AD72BEFB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602" t="11675" r="10687" b="12862"/>
          <a:stretch/>
        </p:blipFill>
        <p:spPr>
          <a:xfrm>
            <a:off x="3142792" y="6003222"/>
            <a:ext cx="1833803" cy="1370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9C1542-404C-49D7-88B4-E68D230B00A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505" t="12871" r="10783" b="11610"/>
          <a:stretch/>
        </p:blipFill>
        <p:spPr>
          <a:xfrm>
            <a:off x="7062162" y="5993274"/>
            <a:ext cx="1833802" cy="1371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Design and Implementation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dirty="0"/>
          </a:p>
        </p:txBody>
      </p:sp>
      <p:sp>
        <p:nvSpPr>
          <p:cNvPr id="100" name="Google Shape;100;g70b36ab41f_0_44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Color Statistics (Nx48)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Mean, Standard Deviation, Skewness and Kurtosis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Color Histogram (Nx64)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Shape features (Nx7)(Nx25)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Humoments, Zernike moments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Texture features (Nx10)(Nx13)(Nx120)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Local Binary Pattern, haralick (GLCM), Gabor Filters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Gradient features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HOG</a:t>
            </a:r>
          </a:p>
          <a:p>
            <a:pPr>
              <a:spcBef>
                <a:spcPts val="0"/>
              </a:spcBef>
            </a:pPr>
            <a:r>
              <a:rPr lang="es-ES" dirty="0"/>
              <a:t>Local Features(Nx256)(Nx4096)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BOW representation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63977-BE78-476B-99A5-6F3AB015A9E2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849787-813B-4CB4-8A56-6DEB7D34CB0F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62FB16-DB1A-4B4D-ADBE-271FD834A606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FB43B8-FFCB-45F3-93BA-E693BE713A14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AC3243-2E31-4AA1-8F6D-3C7334731D35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b36ab41f_0_5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Design and Implementation</a:t>
            </a:r>
            <a:endParaRPr dirty="0"/>
          </a:p>
        </p:txBody>
      </p:sp>
      <p:sp>
        <p:nvSpPr>
          <p:cNvPr id="107" name="Google Shape;107;g70b36ab41f_0_5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dirty="0"/>
          </a:p>
        </p:txBody>
      </p:sp>
      <p:sp>
        <p:nvSpPr>
          <p:cNvPr id="113" name="Google Shape;113;g70b36ab41f_0_56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Linear SVM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SVM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Bagging Classifier(decision trees)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Random Forest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54732-E58E-436A-8755-55AB662D5A78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03FF3B-19A4-4580-B923-F35D60A80C9C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4B46F6-0ADA-4950-87BE-67FE561BADD2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B080C8-2F02-4228-AA32-25055768944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56D300-5826-485E-B387-1B6C7CC184BF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(Histo)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9392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Our first and simplest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Extract mean and standard deviation from each of the image RGB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Achieved 78% accuracy on the validation set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1CA598-5E26-49DC-AB6E-ABA503A3C28E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9CAF91-F18B-4E86-BD12-A0DAF2823978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85E4ED-AA87-401C-AE41-0578D1B192CC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93572CD-1BBF-4876-842A-BF95B250B64A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3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</p:spTree>
    <p:extLst>
      <p:ext uri="{BB962C8B-B14F-4D97-AF65-F5344CB8AC3E}">
        <p14:creationId xmlns:p14="http://schemas.microsoft.com/office/powerpoint/2010/main" val="1547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593</Words>
  <Application>Microsoft Office PowerPoint</Application>
  <PresentationFormat>Custom</PresentationFormat>
  <Paragraphs>200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Tema de Office</vt:lpstr>
      <vt:lpstr>CAD System Classical approach</vt:lpstr>
      <vt:lpstr>Project Objectives</vt:lpstr>
      <vt:lpstr>Table of contents</vt:lpstr>
      <vt:lpstr>CAD System Framework</vt:lpstr>
      <vt:lpstr>Design and Implementation</vt:lpstr>
      <vt:lpstr>Design and Implementation</vt:lpstr>
      <vt:lpstr>Design and Implementation</vt:lpstr>
      <vt:lpstr>Design and Implementation</vt:lpstr>
      <vt:lpstr>Results and Analysis (Histo)</vt:lpstr>
      <vt:lpstr>Results and Analysis (Histo)</vt:lpstr>
      <vt:lpstr>Results and Analysis (Histo)</vt:lpstr>
      <vt:lpstr>Results and Analysis (Histo)</vt:lpstr>
      <vt:lpstr>Results and Analysis (Skin)</vt:lpstr>
      <vt:lpstr>Thank You !! Merci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project Classical approach</dc:title>
  <dc:creator>robert</dc:creator>
  <cp:lastModifiedBy>Abdullah Thabit</cp:lastModifiedBy>
  <cp:revision>39</cp:revision>
  <dcterms:modified xsi:type="dcterms:W3CDTF">2020-03-09T08:22:27Z</dcterms:modified>
</cp:coreProperties>
</file>