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19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12/29/2018</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ctrTitle"/>
          </p:nvPr>
        </p:nvSpPr>
        <p:spPr/>
        <p:txBody>
          <a:bodyPr/>
          <a:lstStyle/>
          <a:p>
            <a:pPr algn="ctr"/>
            <a:r>
              <a:rPr lang="en-US" dirty="0" smtClean="0"/>
              <a:t>Online Library Management System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Processor		:		Pentium IV</a:t>
            </a:r>
          </a:p>
          <a:p>
            <a:r>
              <a:rPr lang="en-US" dirty="0" smtClean="0"/>
              <a:t>Hard Disk		:		40GB</a:t>
            </a:r>
          </a:p>
          <a:p>
            <a:r>
              <a:rPr lang="en-US" dirty="0" smtClean="0"/>
              <a:t>RAM		</a:t>
            </a:r>
            <a:r>
              <a:rPr lang="en-US" dirty="0" smtClean="0"/>
              <a:t>:</a:t>
            </a:r>
            <a:r>
              <a:rPr lang="en-US" dirty="0" smtClean="0"/>
              <a:t>		1GB or more</a:t>
            </a:r>
          </a:p>
          <a:p>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SYSTEM REQUIREMENT SPECIFICATION :</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2743200" y="2150121"/>
            <a:ext cx="4891087" cy="376490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PROCESS FLOW:</a:t>
            </a:r>
            <a:endParaRPr lang="en-US" sz="3600" dirty="0"/>
          </a:p>
        </p:txBody>
      </p:sp>
      <p:sp>
        <p:nvSpPr>
          <p:cNvPr id="3" name="Content Placeholder 2"/>
          <p:cNvSpPr>
            <a:spLocks noGrp="1"/>
          </p:cNvSpPr>
          <p:nvPr>
            <p:ph sz="quarter" idx="1"/>
          </p:nvPr>
        </p:nvSpPr>
        <p:spPr/>
        <p:txBody>
          <a:bodyPr>
            <a:normAutofit fontScale="85000" lnSpcReduction="20000"/>
          </a:bodyPr>
          <a:lstStyle/>
          <a:p>
            <a:pPr lvl="0">
              <a:buNone/>
            </a:pPr>
            <a:r>
              <a:rPr lang="en-US" sz="2100" b="1" dirty="0" smtClean="0"/>
              <a:t>   THE PRESENTATION LAYER</a:t>
            </a:r>
            <a:r>
              <a:rPr lang="en-US" b="1" dirty="0" smtClean="0"/>
              <a:t>:</a:t>
            </a:r>
            <a:endParaRPr lang="en-US" dirty="0" smtClean="0"/>
          </a:p>
          <a:p>
            <a:r>
              <a:rPr lang="en-US" dirty="0" smtClean="0"/>
              <a:t>Also called as the client layer comprises of components that are dedicated to presenting the data to the user. For example: Windows/Web Forms and buttons, edit boxes, Text boxes, labels, grids.</a:t>
            </a:r>
          </a:p>
          <a:p>
            <a:pPr lvl="0">
              <a:buNone/>
            </a:pPr>
            <a:r>
              <a:rPr lang="en-US" sz="2100" b="1" dirty="0" smtClean="0"/>
              <a:t>    THE BUSINESS RULES LAYER:</a:t>
            </a:r>
            <a:endParaRPr lang="en-US" sz="2100" dirty="0" smtClean="0"/>
          </a:p>
          <a:p>
            <a:r>
              <a:rPr lang="en-US" dirty="0" smtClean="0"/>
              <a:t>This layer encapsulates the Business rules or the business logic of the encapsulations. To have a separate layer for business logic is of a great advantage. This is because any changes in Business Rules can be easily handled in this layer. As long as the interface between the layers remains the same, any changes to the functionality/processing logic in this layer can be made without impacting the others. A lot of client-server apps failed to implement successfully as changing the business logic was a painful process</a:t>
            </a:r>
          </a:p>
          <a:p>
            <a:pPr>
              <a:buNone/>
            </a:pP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Process Flow:</a:t>
            </a:r>
            <a:endParaRPr lang="en-US" dirty="0"/>
          </a:p>
        </p:txBody>
      </p:sp>
      <p:sp>
        <p:nvSpPr>
          <p:cNvPr id="3" name="Content Placeholder 2"/>
          <p:cNvSpPr>
            <a:spLocks noGrp="1"/>
          </p:cNvSpPr>
          <p:nvPr>
            <p:ph sz="quarter" idx="1"/>
          </p:nvPr>
        </p:nvSpPr>
        <p:spPr/>
        <p:txBody>
          <a:bodyPr>
            <a:normAutofit fontScale="77500" lnSpcReduction="20000"/>
          </a:bodyPr>
          <a:lstStyle/>
          <a:p>
            <a:pPr lvl="0">
              <a:buNone/>
            </a:pPr>
            <a:r>
              <a:rPr lang="en-US" b="1" dirty="0" smtClean="0"/>
              <a:t>    </a:t>
            </a:r>
            <a:r>
              <a:rPr lang="en-US" sz="2400" b="1" dirty="0" smtClean="0"/>
              <a:t>THE DATA ACCESS LAYER:</a:t>
            </a:r>
            <a:endParaRPr lang="en-US" sz="2400" dirty="0" smtClean="0"/>
          </a:p>
          <a:p>
            <a:r>
              <a:rPr lang="en-US" dirty="0" smtClean="0"/>
              <a:t>This layer comprises of components that help in accessing the Database. If used in the right way, this layer provides a level of abstraction for the database structures. Simply put changes made to the database, tables, etc do not affect the rest of the application because of the Data Access layer. The different application layers send the data requests to this layer and receive the response from this layer. </a:t>
            </a:r>
          </a:p>
          <a:p>
            <a:pPr>
              <a:buNone/>
            </a:pPr>
            <a:r>
              <a:rPr lang="en-US" b="1" dirty="0" smtClean="0"/>
              <a:t>     THE DATABASE LAYER:</a:t>
            </a:r>
            <a:endParaRPr lang="en-US" dirty="0" smtClean="0"/>
          </a:p>
          <a:p>
            <a:r>
              <a:rPr lang="en-US" dirty="0" smtClean="0"/>
              <a:t>This layer comprises of the Database Components such as DB Files, Tables, Views, etc. The Actual database could be created using SQL Server, Oracle, Flat files, etc. </a:t>
            </a:r>
            <a:br>
              <a:rPr lang="en-US" dirty="0" smtClean="0"/>
            </a:br>
            <a:r>
              <a:rPr lang="en-US" dirty="0" smtClean="0"/>
              <a:t>In an n-tier application, the entire application can be implemented in such a way that it is independent of the actual Database. For instance, you could change the Database Location with minimal changes to Data Access Layer. The rest of the Application should remain unaffected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Functional Requirements:</a:t>
            </a:r>
            <a:endParaRPr lang="en-US" dirty="0"/>
          </a:p>
        </p:txBody>
      </p:sp>
      <p:sp>
        <p:nvSpPr>
          <p:cNvPr id="3" name="Content Placeholder 2"/>
          <p:cNvSpPr>
            <a:spLocks noGrp="1"/>
          </p:cNvSpPr>
          <p:nvPr>
            <p:ph idx="1"/>
          </p:nvPr>
        </p:nvSpPr>
        <p:spPr/>
        <p:txBody>
          <a:bodyPr>
            <a:normAutofit fontScale="62500" lnSpcReduction="20000"/>
          </a:bodyPr>
          <a:lstStyle/>
          <a:p>
            <a:r>
              <a:rPr lang="en-US" b="1" u="sng" dirty="0" smtClean="0"/>
              <a:t>Technologies</a:t>
            </a:r>
            <a:r>
              <a:rPr lang="en-US" b="1" dirty="0" smtClean="0"/>
              <a:t>:</a:t>
            </a:r>
            <a:endParaRPr lang="en-US" dirty="0" smtClean="0"/>
          </a:p>
          <a:p>
            <a:r>
              <a:rPr lang="en-US" dirty="0" smtClean="0"/>
              <a:t>J2EE: Application Architecture.</a:t>
            </a:r>
          </a:p>
          <a:p>
            <a:r>
              <a:rPr lang="en-US" dirty="0" smtClean="0"/>
              <a:t>Oracle 10g: Database.</a:t>
            </a:r>
          </a:p>
          <a:p>
            <a:r>
              <a:rPr lang="en-US" dirty="0" smtClean="0"/>
              <a:t>My Eclipse 8.6: Development Tool.</a:t>
            </a:r>
          </a:p>
          <a:p>
            <a:r>
              <a:rPr lang="en-US" dirty="0" smtClean="0"/>
              <a:t>Tomcat: Web Server.</a:t>
            </a:r>
          </a:p>
          <a:p>
            <a:r>
              <a:rPr lang="en-US" dirty="0" smtClean="0"/>
              <a:t>Star UML: Design Tool. </a:t>
            </a:r>
          </a:p>
          <a:p>
            <a:r>
              <a:rPr lang="en-US" b="1" u="sng" dirty="0" smtClean="0"/>
              <a:t>Overview</a:t>
            </a:r>
            <a:r>
              <a:rPr lang="en-US" b="1" dirty="0" smtClean="0"/>
              <a:t> </a:t>
            </a:r>
            <a:endParaRPr lang="en-US" dirty="0" smtClean="0"/>
          </a:p>
          <a:p>
            <a:r>
              <a:rPr lang="en-US" dirty="0" smtClean="0"/>
              <a:t>SRS will include two sections.</a:t>
            </a:r>
          </a:p>
          <a:p>
            <a:r>
              <a:rPr lang="en-US" dirty="0" smtClean="0"/>
              <a:t>Overall Description will describe major components of the system, interconnection and external interfaces.</a:t>
            </a:r>
          </a:p>
          <a:p>
            <a:r>
              <a:rPr lang="en-US" dirty="0" smtClean="0"/>
              <a:t>Specific Requirements will describe the functions of actors, their role in the system and constraints. </a:t>
            </a:r>
          </a:p>
          <a:p>
            <a:r>
              <a:rPr lang="en-US" b="1" u="sng" dirty="0" smtClean="0"/>
              <a:t>Product Perspective</a:t>
            </a:r>
            <a:endParaRPr lang="en-US" dirty="0" smtClean="0"/>
          </a:p>
          <a:p>
            <a:r>
              <a:rPr lang="en-US" dirty="0" smtClean="0"/>
              <a:t>The web pages (XHTML/JSP) are present to provide the user interface on customer client side. Communication between customer and server is provided through HTTP/HTTPs Protocols. </a:t>
            </a:r>
          </a:p>
          <a:p>
            <a:r>
              <a:rPr lang="en-US" dirty="0" smtClean="0"/>
              <a:t>The Client Software is to provide the user interface on system user client side and for this TCP/IP protocols are used.</a:t>
            </a:r>
            <a:r>
              <a:rPr lang="en-US" b="1" dirty="0" smtClean="0"/>
              <a:t> </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System Interfaces:</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smtClean="0"/>
              <a:t>Client on Intranet:</a:t>
            </a:r>
            <a:endParaRPr lang="en-US" dirty="0" smtClean="0"/>
          </a:p>
          <a:p>
            <a:r>
              <a:rPr lang="en-US" dirty="0" smtClean="0"/>
              <a:t>Client Software, Web Browser, Operating System (any)</a:t>
            </a:r>
          </a:p>
          <a:p>
            <a:r>
              <a:rPr lang="en-US" u="sng" dirty="0" smtClean="0"/>
              <a:t>Web Server:</a:t>
            </a:r>
            <a:endParaRPr lang="en-US" dirty="0" smtClean="0"/>
          </a:p>
          <a:p>
            <a:r>
              <a:rPr lang="en-US" dirty="0" smtClean="0"/>
              <a:t>Tomcat, Operating System (any)</a:t>
            </a:r>
          </a:p>
          <a:p>
            <a:r>
              <a:rPr lang="en-US" u="sng" dirty="0" smtClean="0"/>
              <a:t>Data Base Server:</a:t>
            </a:r>
            <a:endParaRPr lang="en-US" dirty="0" smtClean="0"/>
          </a:p>
          <a:p>
            <a:r>
              <a:rPr lang="en-US" dirty="0" smtClean="0"/>
              <a:t>Oracle, Operating System (any)</a:t>
            </a:r>
          </a:p>
          <a:p>
            <a:r>
              <a:rPr lang="en-US" u="sng" dirty="0" smtClean="0"/>
              <a:t>Development End:</a:t>
            </a:r>
            <a:endParaRPr lang="en-US" dirty="0" smtClean="0"/>
          </a:p>
          <a:p>
            <a:r>
              <a:rPr lang="en-US" dirty="0" smtClean="0"/>
              <a:t>My Eclipse (J2EE, Java, </a:t>
            </a:r>
            <a:r>
              <a:rPr lang="en-US" dirty="0" err="1" smtClean="0"/>
              <a:t>servlets</a:t>
            </a:r>
            <a:r>
              <a:rPr lang="en-US" dirty="0" smtClean="0"/>
              <a:t>, JSP), Oracle, OS (Windows), Web server. </a:t>
            </a:r>
          </a:p>
          <a:p>
            <a:r>
              <a:rPr lang="en-US" b="1" u="sng" dirty="0" smtClean="0"/>
              <a:t>Communication Interface</a:t>
            </a:r>
            <a:r>
              <a:rPr lang="en-US" dirty="0" smtClean="0"/>
              <a:t> </a:t>
            </a:r>
          </a:p>
          <a:p>
            <a:r>
              <a:rPr lang="en-US" dirty="0" smtClean="0"/>
              <a:t> Client on Internet will be using HTTP/HTTPS Protocol.</a:t>
            </a:r>
          </a:p>
          <a:p>
            <a:r>
              <a:rPr lang="en-US" dirty="0" smtClean="0"/>
              <a:t> Client on intranet will be using TCP/IP protocol.</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Non Functional Requirements:</a:t>
            </a:r>
            <a:endParaRPr lang="en-US" dirty="0"/>
          </a:p>
        </p:txBody>
      </p:sp>
      <p:sp>
        <p:nvSpPr>
          <p:cNvPr id="3" name="Content Placeholder 2"/>
          <p:cNvSpPr>
            <a:spLocks noGrp="1"/>
          </p:cNvSpPr>
          <p:nvPr>
            <p:ph sz="quarter" idx="1"/>
          </p:nvPr>
        </p:nvSpPr>
        <p:spPr/>
        <p:txBody>
          <a:bodyPr/>
          <a:lstStyle/>
          <a:p>
            <a:pPr>
              <a:buNone/>
            </a:pPr>
            <a:r>
              <a:rPr lang="en-US" b="1" dirty="0" smtClean="0"/>
              <a:t> Performance Requirements:</a:t>
            </a:r>
            <a:endParaRPr lang="en-US" dirty="0" smtClean="0"/>
          </a:p>
          <a:p>
            <a:r>
              <a:rPr lang="en-US" dirty="0" smtClean="0"/>
              <a:t>Some of the attributes of software that relate to the ease of porting the software to other host machines and/or operating systems.</a:t>
            </a:r>
          </a:p>
          <a:p>
            <a:r>
              <a:rPr lang="en-US" dirty="0" smtClean="0"/>
              <a:t> This may include:</a:t>
            </a:r>
          </a:p>
          <a:p>
            <a:r>
              <a:rPr lang="en-US" dirty="0" smtClean="0"/>
              <a:t>Java is used to develop the product. So it is easiest to port the software in any environment.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295400"/>
            <a:ext cx="8229600" cy="4974336"/>
          </a:xfrm>
        </p:spPr>
        <p:txBody>
          <a:bodyPr>
            <a:normAutofit fontScale="77500" lnSpcReduction="20000"/>
          </a:bodyPr>
          <a:lstStyle/>
          <a:p>
            <a:pPr>
              <a:buNone/>
            </a:pPr>
            <a:r>
              <a:rPr lang="en-US" b="1" dirty="0" smtClean="0"/>
              <a:t>    Maintainability:</a:t>
            </a:r>
            <a:endParaRPr lang="en-US" dirty="0" smtClean="0"/>
          </a:p>
          <a:p>
            <a:r>
              <a:rPr lang="en-US" dirty="0" smtClean="0"/>
              <a:t>The user will be able to reset all options and all stored user variables to default settings.</a:t>
            </a:r>
          </a:p>
          <a:p>
            <a:pPr>
              <a:buNone/>
            </a:pPr>
            <a:r>
              <a:rPr lang="en-US" b="1" dirty="0" smtClean="0"/>
              <a:t>    Reliability:</a:t>
            </a:r>
            <a:endParaRPr lang="en-US" dirty="0" smtClean="0"/>
          </a:p>
          <a:p>
            <a:r>
              <a:rPr lang="en-US" dirty="0" smtClean="0"/>
              <a:t>Some of the attributes identified for the reliability is listed below:</a:t>
            </a:r>
          </a:p>
          <a:p>
            <a:r>
              <a:rPr lang="en-US" dirty="0" smtClean="0"/>
              <a:t>All data storage for user variables will be committed to the database at the time of entry.</a:t>
            </a:r>
          </a:p>
          <a:p>
            <a:r>
              <a:rPr lang="en-US" dirty="0" smtClean="0"/>
              <a:t>Data corruption is prevented by applying the possible backup procedures and techniques.</a:t>
            </a:r>
          </a:p>
          <a:p>
            <a:pPr>
              <a:buNone/>
            </a:pPr>
            <a:r>
              <a:rPr lang="en-US" b="1" dirty="0" smtClean="0"/>
              <a:t>     Usability requirements:</a:t>
            </a:r>
            <a:endParaRPr lang="en-US" dirty="0" smtClean="0"/>
          </a:p>
          <a:p>
            <a:r>
              <a:rPr lang="en-US" dirty="0" smtClean="0"/>
              <a:t>Some of the usability requirements identified for this system are listed below: </a:t>
            </a:r>
          </a:p>
          <a:p>
            <a:r>
              <a:rPr lang="en-US" dirty="0" smtClean="0"/>
              <a:t>A logical interface is essential to an easy to use system, speeding up common tasks.</a:t>
            </a:r>
          </a:p>
          <a:p>
            <a:r>
              <a:rPr lang="en-US" dirty="0" smtClean="0"/>
              <a:t>Error prevention is integral to the system and is provided in a number of formats from sanity hacks to limiting free-text input.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5029200"/>
          </a:xfrm>
        </p:spPr>
        <p:txBody>
          <a:bodyPr>
            <a:normAutofit lnSpcReduction="10000"/>
          </a:bodyPr>
          <a:lstStyle/>
          <a:p>
            <a:pPr>
              <a:buNone/>
            </a:pPr>
            <a:r>
              <a:rPr lang="en-US" b="1" dirty="0" smtClean="0"/>
              <a:t>   Availability:</a:t>
            </a:r>
            <a:r>
              <a:rPr lang="en-US" dirty="0" smtClean="0"/>
              <a:t> </a:t>
            </a:r>
          </a:p>
          <a:p>
            <a:r>
              <a:rPr lang="en-US" dirty="0" smtClean="0"/>
              <a:t>All cached data will be rebuilt during every startup. There is no recovery of user data if it is lost. Default values of system data will be assigned when necessary</a:t>
            </a:r>
          </a:p>
          <a:p>
            <a:pPr>
              <a:buNone/>
            </a:pPr>
            <a:r>
              <a:rPr lang="en-US" b="1" dirty="0" smtClean="0"/>
              <a:t>   Software System Attributes:</a:t>
            </a:r>
            <a:endParaRPr lang="en-US" dirty="0" smtClean="0"/>
          </a:p>
          <a:p>
            <a:r>
              <a:rPr lang="en-US" dirty="0" smtClean="0"/>
              <a:t>There are a number of attributes of software that can serve as requirements. It is important that required attributes by specified so that their achievement can be objectively verified. The following items provide a partial list of examples.</a:t>
            </a:r>
          </a:p>
          <a:p>
            <a:r>
              <a:rPr lang="en-US" dirty="0" smtClean="0"/>
              <a:t>The input system will allow for inputting numbers, operands, special symbols and letters of the alphabet.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a:t>
            </a:r>
            <a:endParaRPr lang="en-US" dirty="0"/>
          </a:p>
        </p:txBody>
      </p:sp>
      <p:sp>
        <p:nvSpPr>
          <p:cNvPr id="5" name="Content Placeholder 4"/>
          <p:cNvSpPr>
            <a:spLocks noGrp="1"/>
          </p:cNvSpPr>
          <p:nvPr>
            <p:ph sz="quarter" idx="1"/>
          </p:nvPr>
        </p:nvSpPr>
        <p:spPr>
          <a:xfrm>
            <a:off x="457200" y="2133600"/>
            <a:ext cx="8229600" cy="4440936"/>
          </a:xfrm>
        </p:spPr>
        <p:txBody>
          <a:bodyPr>
            <a:normAutofit fontScale="62500" lnSpcReduction="20000"/>
          </a:bodyPr>
          <a:lstStyle/>
          <a:p>
            <a:pPr>
              <a:buNone/>
            </a:pPr>
            <a:endParaRPr lang="en-US" sz="1400" dirty="0" smtClean="0"/>
          </a:p>
          <a:p>
            <a:r>
              <a:rPr lang="en-US" sz="2800" b="1" dirty="0" smtClean="0"/>
              <a:t>TECHNICAL FEASIBILITY:</a:t>
            </a:r>
            <a:endParaRPr lang="en-US" sz="1400" dirty="0" smtClean="0"/>
          </a:p>
          <a:p>
            <a:r>
              <a:rPr lang="en-US" sz="2800" dirty="0" smtClean="0"/>
              <a:t>Evaluating the technical feasibility is the trickiest part of a feasibility study. This is because, at this point in time, not too many detailed design of the system, making it difficult to access issues like performance, costs on (on account of the kind of technology to be deployed) etc. A number of issues have to be considered while doing a technical</a:t>
            </a:r>
            <a:r>
              <a:rPr lang="en-US" sz="1400" dirty="0" smtClean="0"/>
              <a:t> </a:t>
            </a:r>
            <a:r>
              <a:rPr lang="en-US" sz="2800" dirty="0" smtClean="0"/>
              <a:t>analysis.</a:t>
            </a:r>
            <a:endParaRPr lang="en-US" sz="1400" dirty="0" smtClean="0"/>
          </a:p>
          <a:p>
            <a:pPr lvl="0"/>
            <a:r>
              <a:rPr lang="en-US" sz="2800" b="1" dirty="0" smtClean="0"/>
              <a:t>Understand the different technologies involved in the proposed system:                    </a:t>
            </a:r>
            <a:endParaRPr lang="en-US" sz="1400" dirty="0" smtClean="0"/>
          </a:p>
          <a:p>
            <a:r>
              <a:rPr lang="en-US" sz="2800" dirty="0" smtClean="0"/>
              <a:t>Before commencing the project, we have to be very clear about what are the technologies that are to be required for the development of the new system.</a:t>
            </a:r>
            <a:endParaRPr lang="en-US" sz="1400" dirty="0" smtClean="0"/>
          </a:p>
          <a:p>
            <a:pPr lvl="0"/>
            <a:r>
              <a:rPr lang="en-US" sz="2800" b="1" dirty="0" smtClean="0"/>
              <a:t>Find out whether the organization currently possesses the required technologies:</a:t>
            </a:r>
            <a:endParaRPr lang="en-US" sz="1400" dirty="0" smtClean="0"/>
          </a:p>
          <a:p>
            <a:pPr lvl="1"/>
            <a:r>
              <a:rPr lang="en-US" dirty="0" smtClean="0"/>
              <a:t>Is the required technology available with the organization?</a:t>
            </a:r>
            <a:endParaRPr lang="en-US" sz="1200" dirty="0" smtClean="0"/>
          </a:p>
          <a:p>
            <a:pPr lvl="1"/>
            <a:r>
              <a:rPr lang="en-US" dirty="0" smtClean="0"/>
              <a:t>If so is the capacity sufficient?</a:t>
            </a:r>
            <a:endParaRPr lang="en-US" sz="1200" dirty="0" smtClean="0"/>
          </a:p>
          <a:p>
            <a:r>
              <a:rPr lang="en-US" sz="2800" dirty="0" smtClean="0"/>
              <a:t>For instance –</a:t>
            </a:r>
            <a:endParaRPr lang="en-US" sz="1400" dirty="0" smtClean="0"/>
          </a:p>
          <a:p>
            <a:r>
              <a:rPr lang="en-US" sz="2800" dirty="0" smtClean="0"/>
              <a:t>“Will the current printer be able to handle the new reports and forms required for the new system?”</a:t>
            </a:r>
            <a:endParaRPr lang="en-US" sz="14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Vision/Objective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This project is aimed at developing an online Library Management System (LiMS) 	for the college library. This is an Intranet based application that can be accessed throughout the campus. This system can be used to search for books/magazines, 	reserve books, find out who is having a particular book, put in requests to buy a new book etc. This is one integrated system that contains both the user component and the librarian component. There are features like email notifications or reminders, report generators etc in this system.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FEASIBLITY:</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endParaRPr lang="en-US" dirty="0" smtClean="0"/>
          </a:p>
          <a:p>
            <a:r>
              <a:rPr lang="en-US" dirty="0" smtClean="0"/>
              <a:t>Proposed projects are beneficial only if they can be turned into information systems that will meet the organizations operating requirements. Simply stated, this test of feasibility asks if the system will work when it is developed and installed. Are there major barriers to Implementation? Here are questions that will help test the operational feasibility of a project:</a:t>
            </a:r>
          </a:p>
          <a:p>
            <a:pPr lvl="0"/>
            <a:r>
              <a:rPr lang="en-US" dirty="0" smtClean="0"/>
              <a:t>Is there sufficient support for the project from management from users? If the current system is well liked and used to the extent that persons will not be able to see reasons for change, there may be resistance.</a:t>
            </a:r>
          </a:p>
          <a:p>
            <a:pPr lvl="0"/>
            <a:r>
              <a:rPr lang="en-US" dirty="0" smtClean="0"/>
              <a:t>Are the current business methods acceptable to the user? If they are not, Users may welcome a change that will bring about a more operational and useful systems.</a:t>
            </a:r>
          </a:p>
          <a:p>
            <a:pPr lvl="0"/>
            <a:r>
              <a:rPr lang="en-US" dirty="0" smtClean="0"/>
              <a:t>Have the user been involved in the planning and development of the project? </a:t>
            </a:r>
          </a:p>
          <a:p>
            <a:pPr lvl="0"/>
            <a:r>
              <a:rPr lang="en-US" dirty="0" smtClean="0"/>
              <a:t>Early involvement reduces the chances of resistance to the system and in </a:t>
            </a:r>
          </a:p>
          <a:p>
            <a:pPr lvl="0"/>
            <a:r>
              <a:rPr lang="en-US" dirty="0" smtClean="0"/>
              <a:t>General and increases the likelihood of successful project.</a:t>
            </a:r>
          </a:p>
          <a:p>
            <a:r>
              <a:rPr lang="en-US" dirty="0" smtClean="0"/>
              <a:t>Since the proposed system was to help reduce the hardships encountered. In the existing manual system, the new system was considered to be operational feasible.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FEASIBILITY:</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endParaRPr lang="en-US" dirty="0" smtClean="0"/>
          </a:p>
          <a:p>
            <a:r>
              <a:rPr lang="en-US" dirty="0" smtClean="0"/>
              <a:t>Economic feasibility attempts 2 weigh the costs of developing and implementing a new system, against the benefits that would accrue from having the new system in place. This feasibility study gives the top management the economic justification for the new system.</a:t>
            </a:r>
          </a:p>
          <a:p>
            <a:r>
              <a:rPr lang="en-US" dirty="0" smtClean="0"/>
              <a:t>A simple economic analysis which gives the actual comparison of costs and benefits are much more meaningful in this case. In addition, this proves to be a useful point of reference to compare actual costs as the project progresses. There could be various types of intangible benefits on account of automation. These could include increased customer satisfaction, improvement in product quality better decision making timeliness of information, expediting activities, improved accuracy of operations, better documentation and record keeping, faster retrieval of information, better employee morale.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a:t>
            </a:r>
            <a:endParaRPr lang="en-US" dirty="0"/>
          </a:p>
        </p:txBody>
      </p:sp>
      <p:pic>
        <p:nvPicPr>
          <p:cNvPr id="11266" name="Picture 2"/>
          <p:cNvPicPr>
            <a:picLocks noGrp="1" noChangeAspect="1" noChangeArrowheads="1"/>
          </p:cNvPicPr>
          <p:nvPr>
            <p:ph sz="quarter" idx="1"/>
          </p:nvPr>
        </p:nvPicPr>
        <p:blipFill>
          <a:blip r:embed="rId2"/>
          <a:srcRect/>
          <a:stretch>
            <a:fillRect/>
          </a:stretch>
        </p:blipFill>
        <p:spPr bwMode="auto">
          <a:xfrm>
            <a:off x="3276600" y="2201894"/>
            <a:ext cx="3798201" cy="381790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Spiral Model is very widely used in the software industry as it is in synch with the natural development process of any product i.e. learning with maturity and also involves minimum risk for the customer as well as the development firms. Following are the typical uses of Spiral model:</a:t>
            </a:r>
          </a:p>
          <a:p>
            <a:pPr lvl="0"/>
            <a:r>
              <a:rPr lang="en-US" dirty="0" smtClean="0"/>
              <a:t>When costs there is a budget constraint and risk evaluation is important.</a:t>
            </a:r>
          </a:p>
          <a:p>
            <a:pPr lvl="0"/>
            <a:r>
              <a:rPr lang="en-US" dirty="0" smtClean="0"/>
              <a:t>For medium to high-risk projects.</a:t>
            </a:r>
          </a:p>
          <a:p>
            <a:pPr lvl="0"/>
            <a:r>
              <a:rPr lang="en-US" dirty="0" smtClean="0"/>
              <a:t>Long-term project commitment because of potential changes to economic priorities as the requirements change with time.</a:t>
            </a:r>
          </a:p>
          <a:p>
            <a:pPr lvl="0"/>
            <a:r>
              <a:rPr lang="en-US" dirty="0" smtClean="0"/>
              <a:t>Customer is not sure of their requirements which is usually the case.</a:t>
            </a:r>
          </a:p>
          <a:p>
            <a:pPr lvl="0"/>
            <a:r>
              <a:rPr lang="en-US" dirty="0" smtClean="0"/>
              <a:t>Requirements are complex and need evaluation to get clarity.</a:t>
            </a:r>
          </a:p>
          <a:p>
            <a:pPr lvl="0"/>
            <a:r>
              <a:rPr lang="en-US" dirty="0" smtClean="0"/>
              <a:t>New product line which should be released in phases to get enough customer feedback.</a:t>
            </a:r>
          </a:p>
          <a:p>
            <a:pPr lvl="0"/>
            <a:r>
              <a:rPr lang="en-US" dirty="0" smtClean="0"/>
              <a:t>Significant changes are expected in the product during the development cycle.</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814637" y="2515394"/>
            <a:ext cx="3514725" cy="322897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Use Case Diagram:</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403678" y="1935163"/>
            <a:ext cx="4336643" cy="4389437"/>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 Use Case Diagram:</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415853" y="1935163"/>
            <a:ext cx="4312294" cy="4389437"/>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Student Use Case Diagram:</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2271724" y="1935163"/>
            <a:ext cx="4600552" cy="4389437"/>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Sequence Diagram:</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025592" y="1935163"/>
            <a:ext cx="5092815" cy="4389437"/>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a:t>
            </a:r>
            <a:r>
              <a:rPr lang="en-US" dirty="0" err="1" smtClean="0"/>
              <a:t>Colloboration</a:t>
            </a:r>
            <a:r>
              <a:rPr lang="en-US" dirty="0" smtClean="0"/>
              <a:t> Diagram:</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871662" y="2043906"/>
            <a:ext cx="5400675" cy="41719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Project  Specification</a:t>
            </a:r>
            <a:endParaRPr lang="en-US" dirty="0"/>
          </a:p>
        </p:txBody>
      </p:sp>
      <p:sp>
        <p:nvSpPr>
          <p:cNvPr id="3" name="Content Placeholder 2"/>
          <p:cNvSpPr>
            <a:spLocks noGrp="1"/>
          </p:cNvSpPr>
          <p:nvPr>
            <p:ph idx="1"/>
          </p:nvPr>
        </p:nvSpPr>
        <p:spPr/>
        <p:txBody>
          <a:bodyPr>
            <a:normAutofit/>
          </a:bodyPr>
          <a:lstStyle/>
          <a:p>
            <a:r>
              <a:rPr lang="en-US" dirty="0" smtClean="0"/>
              <a:t>There are registered people in the system (students, faculty, librarian et al). Each one of them may have some exclusive privileges (faculty, for example, could borrow reference books for a short period, while students cannot). </a:t>
            </a:r>
          </a:p>
          <a:p>
            <a:r>
              <a:rPr lang="en-US" dirty="0" smtClean="0"/>
              <a:t>A person should be able to login to the system through the first page of the application</a:t>
            </a:r>
          </a:p>
          <a:p>
            <a:pPr lvl="0"/>
            <a:r>
              <a:rPr lang="en-US" dirty="0" smtClean="0"/>
              <a:t>change the password after logging into the system</a:t>
            </a:r>
          </a:p>
          <a:p>
            <a:pPr lvl="0"/>
            <a:r>
              <a:rPr lang="en-US" dirty="0" smtClean="0"/>
              <a:t>see the status of </a:t>
            </a:r>
            <a:r>
              <a:rPr lang="en-US" smtClean="0"/>
              <a:t>the books/journals borrowed/reserved </a:t>
            </a:r>
            <a:r>
              <a:rPr lang="en-US" dirty="0" smtClean="0"/>
              <a:t>by him.</a:t>
            </a:r>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 Sequence Diagram:</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2008459" y="1935163"/>
            <a:ext cx="5127081" cy="4389437"/>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Collaboration Diagram:</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2592598" y="1935163"/>
            <a:ext cx="3958804" cy="4389437"/>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b="1" dirty="0" smtClean="0"/>
              <a:t>Student Sequence Diagram:</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2168260" y="1935163"/>
            <a:ext cx="4807479" cy="4389437"/>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Student Collaboration Diagram:</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2012265" y="1935163"/>
            <a:ext cx="5119470" cy="4389437"/>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 Activity Diagram:</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2578729" y="1935163"/>
            <a:ext cx="3986542" cy="4389437"/>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 Activity Diagram:</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2505495" y="1935163"/>
            <a:ext cx="4133009" cy="4389437"/>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b="1" dirty="0" smtClean="0"/>
              <a:t>Student Activity Diagram:</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2238715" y="1935163"/>
            <a:ext cx="4666570" cy="4389437"/>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 Diagram:</a:t>
            </a:r>
            <a:endParaRPr 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2423196" y="1935163"/>
            <a:ext cx="4297608" cy="4389437"/>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Deployment Diagram:</a:t>
            </a:r>
            <a:endParaRPr lang="en-US" dirty="0"/>
          </a:p>
        </p:txBody>
      </p:sp>
      <p:pic>
        <p:nvPicPr>
          <p:cNvPr id="15362" name="Picture 2"/>
          <p:cNvPicPr>
            <a:picLocks noGrp="1" noChangeAspect="1" noChangeArrowheads="1"/>
          </p:cNvPicPr>
          <p:nvPr>
            <p:ph idx="1"/>
          </p:nvPr>
        </p:nvPicPr>
        <p:blipFill>
          <a:blip r:embed="rId2"/>
          <a:srcRect/>
          <a:stretch>
            <a:fillRect/>
          </a:stretch>
        </p:blipFill>
        <p:spPr bwMode="auto">
          <a:xfrm>
            <a:off x="2789015" y="1935163"/>
            <a:ext cx="3565970" cy="438943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pPr lvl="0"/>
            <a:r>
              <a:rPr lang="en-US" dirty="0" smtClean="0"/>
              <a:t>and the respective due dates and other relevant details</a:t>
            </a:r>
          </a:p>
          <a:p>
            <a:pPr lvl="0"/>
            <a:r>
              <a:rPr lang="en-US" dirty="0" smtClean="0"/>
              <a:t>search for a particular book/journal based on the name of the book/name of the author/subject/etc  and also list for books/journals based on the name of the author/subject etc…..</a:t>
            </a:r>
          </a:p>
          <a:p>
            <a:pPr lvl="0"/>
            <a:r>
              <a:rPr lang="en-US" dirty="0" smtClean="0"/>
              <a:t>reserve a particular book/journal borrowed by others currently</a:t>
            </a:r>
          </a:p>
          <a:p>
            <a:pPr lvl="0"/>
            <a:r>
              <a:rPr lang="en-US" dirty="0" smtClean="0"/>
              <a:t>cancel the reservation made earlier for a particular book/journal</a:t>
            </a:r>
          </a:p>
          <a:p>
            <a:pPr lvl="0"/>
            <a:r>
              <a:rPr lang="en-US" dirty="0" smtClean="0"/>
              <a:t>get help about the LiMS on how to use the different features of    the system</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10000"/>
          </a:bodyPr>
          <a:lstStyle/>
          <a:p>
            <a:r>
              <a:rPr lang="en-US" dirty="0" smtClean="0"/>
              <a:t>2. As soon as a reservation is made for a particular book, an automatic mail should be sent to the person who made the reservation about the details.</a:t>
            </a:r>
          </a:p>
          <a:p>
            <a:r>
              <a:rPr lang="en-US" dirty="0" smtClean="0"/>
              <a:t> Then, a mail should be sent to people who are having the book currently, stating a reservation has been made on that book.</a:t>
            </a:r>
          </a:p>
          <a:p>
            <a:r>
              <a:rPr lang="en-US" dirty="0" smtClean="0"/>
              <a:t> 3. Automatic mails should be sent to the users about the expiry of due dates for the books/journals borrowed by them. An advance notification (say, 4 days before the expiry of the due date) should be sent as well. </a:t>
            </a:r>
          </a:p>
          <a:p>
            <a:r>
              <a:rPr lang="en-US" dirty="0" smtClean="0"/>
              <a:t>4. The librarian should be able to include new	books/journals or remove some books from the  inventory</a:t>
            </a:r>
          </a:p>
          <a:p>
            <a:r>
              <a:rPr lang="en-US" dirty="0" smtClean="0"/>
              <a:t> add new users to the system</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buNone/>
            </a:pPr>
            <a:r>
              <a:rPr lang="en-US" dirty="0" smtClean="0"/>
              <a:t>• see the purchase requests for new books and be able to approve/reject the same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Preferred Technologies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Solutions must be created using  </a:t>
            </a:r>
          </a:p>
          <a:p>
            <a:pPr lvl="0"/>
            <a:r>
              <a:rPr lang="en-US" dirty="0" smtClean="0"/>
              <a:t>HTML, CSS (Web Presentation )</a:t>
            </a:r>
          </a:p>
          <a:p>
            <a:pPr lvl="0"/>
            <a:r>
              <a:rPr lang="en-US" dirty="0" smtClean="0"/>
              <a:t>JavaScript (Client-side Scripting)</a:t>
            </a:r>
          </a:p>
          <a:p>
            <a:pPr lvl="0"/>
            <a:r>
              <a:rPr lang="en-US" dirty="0" smtClean="0"/>
              <a:t>Java  (as programming language)</a:t>
            </a:r>
          </a:p>
          <a:p>
            <a:pPr lvl="0"/>
            <a:r>
              <a:rPr lang="en-US" dirty="0" smtClean="0"/>
              <a:t>JDBC, JNDI, Servlets, JSP  (for creating web applications)</a:t>
            </a:r>
          </a:p>
          <a:p>
            <a:pPr lvl="0"/>
            <a:r>
              <a:rPr lang="en-US" dirty="0" smtClean="0"/>
              <a:t>Eclipse with MyEclipse Plug-in (IDE/Workbench)</a:t>
            </a:r>
          </a:p>
          <a:p>
            <a:pPr lvl="0"/>
            <a:r>
              <a:rPr lang="en-US" dirty="0" smtClean="0"/>
              <a:t>Oracle/Access  (Database)</a:t>
            </a:r>
          </a:p>
          <a:p>
            <a:pPr lvl="0"/>
            <a:r>
              <a:rPr lang="en-US" dirty="0" smtClean="0"/>
              <a:t>Windows XP/2003 or Linux/Solaris (Operating System)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Details</a:t>
            </a:r>
            <a:endParaRPr lang="en-US" dirty="0"/>
          </a:p>
        </p:txBody>
      </p:sp>
      <p:sp>
        <p:nvSpPr>
          <p:cNvPr id="3" name="Content Placeholder 2"/>
          <p:cNvSpPr>
            <a:spLocks noGrp="1"/>
          </p:cNvSpPr>
          <p:nvPr>
            <p:ph idx="1"/>
          </p:nvPr>
        </p:nvSpPr>
        <p:spPr/>
        <p:txBody>
          <a:bodyPr/>
          <a:lstStyle/>
          <a:p>
            <a:r>
              <a:rPr lang="en-US" dirty="0" smtClean="0"/>
              <a:t>The application should be highly secured and with different levels &amp; categories of access control.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dirty="0" smtClean="0"/>
              <a:t/>
            </a:r>
            <a:br>
              <a:rPr lang="en-US" dirty="0" smtClean="0"/>
            </a:br>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Operating System	         </a:t>
            </a:r>
            <a:r>
              <a:rPr lang="en-US" dirty="0" smtClean="0"/>
              <a:t>  :    </a:t>
            </a:r>
            <a:r>
              <a:rPr lang="en-US" dirty="0" smtClean="0"/>
              <a:t>Windows XP/2003 or Linux/Solaris</a:t>
            </a:r>
          </a:p>
          <a:p>
            <a:r>
              <a:rPr lang="en-US" dirty="0" smtClean="0"/>
              <a:t>User Interface	  	</a:t>
            </a:r>
            <a:r>
              <a:rPr lang="en-US" dirty="0" smtClean="0"/>
              <a:t>           :</a:t>
            </a:r>
            <a:r>
              <a:rPr lang="en-US" dirty="0" smtClean="0"/>
              <a:t>	HTML, CSS</a:t>
            </a:r>
          </a:p>
          <a:p>
            <a:r>
              <a:rPr lang="en-US" dirty="0" smtClean="0"/>
              <a:t>Client-side Scripting		:	JavaScript</a:t>
            </a:r>
          </a:p>
          <a:p>
            <a:r>
              <a:rPr lang="en-US" dirty="0" smtClean="0"/>
              <a:t>Programming Language	:	Java</a:t>
            </a:r>
          </a:p>
          <a:p>
            <a:r>
              <a:rPr lang="en-US" dirty="0" smtClean="0"/>
              <a:t>Web Applications		:	JDBC, Servlets, JSP</a:t>
            </a:r>
          </a:p>
          <a:p>
            <a:r>
              <a:rPr lang="en-US" dirty="0" smtClean="0"/>
              <a:t>IDE/Workbench		</a:t>
            </a:r>
            <a:r>
              <a:rPr lang="en-US" dirty="0" smtClean="0"/>
              <a:t>           :</a:t>
            </a:r>
            <a:r>
              <a:rPr lang="en-US" dirty="0" smtClean="0"/>
              <a:t>	 My Eclipse 8.x</a:t>
            </a:r>
          </a:p>
          <a:p>
            <a:r>
              <a:rPr lang="en-US" dirty="0" smtClean="0"/>
              <a:t>Database			</a:t>
            </a:r>
            <a:r>
              <a:rPr lang="en-US" dirty="0" smtClean="0"/>
              <a:t>           :</a:t>
            </a:r>
            <a:r>
              <a:rPr lang="en-US" dirty="0" smtClean="0"/>
              <a:t>	Oracle 10g</a:t>
            </a:r>
          </a:p>
          <a:p>
            <a:r>
              <a:rPr lang="en-US" dirty="0" smtClean="0"/>
              <a:t>Server Deployment		:	Tomcat 6.x</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TotalTime>
  <Words>1542</Words>
  <Application>Microsoft Office PowerPoint</Application>
  <PresentationFormat>On-screen Show (4:3)</PresentationFormat>
  <Paragraphs>149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Flow</vt:lpstr>
      <vt:lpstr>Online Library Management System</vt:lpstr>
      <vt:lpstr>Vision/Objective</vt:lpstr>
      <vt:lpstr>Project  Specification</vt:lpstr>
      <vt:lpstr>Slide 4</vt:lpstr>
      <vt:lpstr>Slide 5</vt:lpstr>
      <vt:lpstr>Slide 6</vt:lpstr>
      <vt:lpstr>Preferred Technologies</vt:lpstr>
      <vt:lpstr>Other Details</vt:lpstr>
      <vt:lpstr>  Software Requirements: </vt:lpstr>
      <vt:lpstr>Hardware Requirements: </vt:lpstr>
      <vt:lpstr>SYSTEM REQUIREMENT SPECIFICATION :</vt:lpstr>
      <vt:lpstr>PROCESS FLOW:</vt:lpstr>
      <vt:lpstr> Process Flow:</vt:lpstr>
      <vt:lpstr>Functional Requirements:</vt:lpstr>
      <vt:lpstr>System Interfaces:</vt:lpstr>
      <vt:lpstr>Non Functional Requirements:</vt:lpstr>
      <vt:lpstr>Slide 17</vt:lpstr>
      <vt:lpstr>Slide 18</vt:lpstr>
      <vt:lpstr>FEASIBILITY STUDY:</vt:lpstr>
      <vt:lpstr>OPERATIONAL FEASIBLITY:</vt:lpstr>
      <vt:lpstr>ECONOMIC FEASIBILITY:</vt:lpstr>
      <vt:lpstr>SPIRAL MODEL:</vt:lpstr>
      <vt:lpstr>Applications:</vt:lpstr>
      <vt:lpstr>UML DIAGRAMS:</vt:lpstr>
      <vt:lpstr>Admin Use Case Diagram:</vt:lpstr>
      <vt:lpstr>User Use Case Diagram:</vt:lpstr>
      <vt:lpstr>Student Use Case Diagram:</vt:lpstr>
      <vt:lpstr>Admin Sequence Diagram:</vt:lpstr>
      <vt:lpstr>Admin Colloboration Diagram:</vt:lpstr>
      <vt:lpstr>User Sequence Diagram:</vt:lpstr>
      <vt:lpstr>Collaboration Diagram:</vt:lpstr>
      <vt:lpstr>  Student Sequence Diagram:</vt:lpstr>
      <vt:lpstr>Student Collaboration Diagram:</vt:lpstr>
      <vt:lpstr>Admin Activity Diagram:</vt:lpstr>
      <vt:lpstr>User Activity Diagram:</vt:lpstr>
      <vt:lpstr>  Student Activity Diagram:</vt:lpstr>
      <vt:lpstr>Component Diagram:</vt:lpstr>
      <vt:lpstr>Deployment Diagram: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Library Management System</dc:title>
  <dc:creator>ADMIN</dc:creator>
  <cp:lastModifiedBy>ADMIN</cp:lastModifiedBy>
  <cp:revision>6</cp:revision>
  <dcterms:created xsi:type="dcterms:W3CDTF">2006-08-16T00:00:00Z</dcterms:created>
  <dcterms:modified xsi:type="dcterms:W3CDTF">2018-12-29T04:35:27Z</dcterms:modified>
</cp:coreProperties>
</file>