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</p:sldMasterIdLst>
  <p:notesMasterIdLst>
    <p:notesMasterId r:id="rId43"/>
  </p:notesMasterIdLst>
  <p:sldIdLst>
    <p:sldId id="256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17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2EAA0-28B8-4F47-9625-086675D782C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A60D6-2D32-4EDE-8732-4129E1B26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83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50805-4F61-4F16-8AED-D470E5918B8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798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07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1138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01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3910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92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873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08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86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894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679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45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7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5.05.2022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05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55AE9A-2146-4625-B27B-23DF9FEA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635" y="4073826"/>
            <a:ext cx="5402510" cy="86630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  <a:t>Mühendislik ve mimarlık fakültesi</a:t>
            </a:r>
            <a:b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</a:br>
            <a: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  <a:t>bilgisayar mühendisliği bölümü</a:t>
            </a:r>
            <a:b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</a:br>
            <a: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  <a:t>bil1004 elektrik devreleri dersi</a:t>
            </a:r>
            <a:br>
              <a:rPr lang="tr-TR" sz="2000" dirty="0">
                <a:solidFill>
                  <a:schemeClr val="bg1"/>
                </a:solidFill>
                <a:latin typeface="BakerSignet BT" panose="020B0502050309030A04" pitchFamily="34" charset="0"/>
              </a:rPr>
            </a:br>
            <a:endParaRPr lang="tr-TR" sz="2000" dirty="0">
              <a:solidFill>
                <a:schemeClr val="bg1"/>
              </a:solidFill>
              <a:latin typeface="BakerSignet BT" panose="020B0502050309030A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70670F-7709-4D59-978E-A87C4DD9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937" y="5018852"/>
            <a:ext cx="7989752" cy="590321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BakerSignet BT" panose="020B0502050309030A04" pitchFamily="34" charset="0"/>
              </a:rPr>
              <a:t>Bölüm 2: devre modelleri</a:t>
            </a:r>
          </a:p>
        </p:txBody>
      </p:sp>
      <p:pic>
        <p:nvPicPr>
          <p:cNvPr id="1028" name="Picture 4" descr="Kırıkkale Üniversitesi">
            <a:extLst>
              <a:ext uri="{FF2B5EF4-FFF2-40B4-BE49-F238E27FC236}">
                <a16:creationId xmlns:a16="http://schemas.microsoft.com/office/drawing/2014/main" id="{C5FD386E-43C2-4724-8EBD-F3E69CC4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31" y="1248827"/>
            <a:ext cx="1381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9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3.</a:t>
            </a:r>
            <a:r>
              <a:rPr lang="tr-TR" sz="4000" baseline="0" dirty="0"/>
              <a:t> Pasif Elemanlar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tr-TR" sz="1800" b="1" dirty="0">
                <a:latin typeface="BakerSignet BT"/>
              </a:rPr>
              <a:t>C)</a:t>
            </a:r>
            <a:r>
              <a:rPr lang="tr-TR" sz="1800" b="1" baseline="0" dirty="0">
                <a:latin typeface="BakerSignet BT"/>
              </a:rPr>
              <a:t> Kondansatör: </a:t>
            </a:r>
            <a:r>
              <a:rPr lang="en-US" sz="1800" dirty="0" err="1">
                <a:latin typeface="BakerSignet BT"/>
              </a:rPr>
              <a:t>Uçlarındaki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gerilimle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orantılı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olarak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enerji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depolayan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elemana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BakerSignet BT"/>
              </a:rPr>
              <a:t>kondansatör</a:t>
            </a:r>
            <a:r>
              <a:rPr lang="en-US" sz="1800" dirty="0">
                <a:latin typeface="BakerSignet BT"/>
              </a:rPr>
              <a:t> (</a:t>
            </a:r>
            <a:r>
              <a:rPr lang="en-US" sz="1800" dirty="0" err="1">
                <a:latin typeface="BakerSignet BT"/>
              </a:rPr>
              <a:t>kapasitör</a:t>
            </a:r>
            <a:r>
              <a:rPr lang="en-US" sz="1800" dirty="0">
                <a:latin typeface="BakerSignet BT"/>
              </a:rPr>
              <a:t>) </a:t>
            </a:r>
            <a:r>
              <a:rPr lang="en-US" sz="1800" dirty="0" err="1">
                <a:latin typeface="BakerSignet BT"/>
              </a:rPr>
              <a:t>denir</a:t>
            </a:r>
            <a:r>
              <a:rPr lang="en-US" sz="1800" dirty="0">
                <a:latin typeface="BakerSignet BT"/>
              </a:rPr>
              <a:t>. </a:t>
            </a:r>
            <a:r>
              <a:rPr lang="en-US" sz="1800" dirty="0" err="1">
                <a:latin typeface="BakerSignet BT"/>
              </a:rPr>
              <a:t>Bir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kondansatör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için</a:t>
            </a:r>
            <a:r>
              <a:rPr lang="en-US" sz="1800" dirty="0">
                <a:latin typeface="BakerSignet BT"/>
              </a:rPr>
              <a:t>;</a:t>
            </a:r>
            <a:endParaRPr lang="tr-TR" sz="18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714620"/>
            <a:ext cx="7277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3.</a:t>
            </a:r>
            <a:r>
              <a:rPr lang="tr-TR" sz="4000" baseline="0" dirty="0"/>
              <a:t> Pasif Elemanlar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1785926"/>
            <a:ext cx="8229600" cy="371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4.</a:t>
            </a:r>
            <a:r>
              <a:rPr lang="tr-TR" sz="4000" baseline="0" dirty="0"/>
              <a:t> Gerilim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r>
              <a:rPr lang="en-US" sz="1900" dirty="0" err="1">
                <a:latin typeface="BakerSignet BT"/>
              </a:rPr>
              <a:t>İdeal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devre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modelinde</a:t>
            </a:r>
            <a:r>
              <a:rPr lang="en-US" sz="1900" dirty="0">
                <a:latin typeface="BakerSignet BT"/>
              </a:rPr>
              <a:t>, </a:t>
            </a:r>
            <a:r>
              <a:rPr lang="en-US" sz="1900" dirty="0" err="1">
                <a:latin typeface="BakerSignet BT"/>
              </a:rPr>
              <a:t>gerilim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kaynağının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uçları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arasındaki</a:t>
            </a:r>
            <a:r>
              <a:rPr lang="en-US" sz="1900" dirty="0">
                <a:latin typeface="BakerSignet BT"/>
              </a:rPr>
              <a:t> GERİLİM SABİT OLUP, </a:t>
            </a:r>
            <a:r>
              <a:rPr lang="en-US" sz="1900" dirty="0" err="1">
                <a:latin typeface="BakerSignet BT"/>
              </a:rPr>
              <a:t>verdiği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akım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miktarına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bağlı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değildir</a:t>
            </a:r>
            <a:r>
              <a:rPr lang="en-US" sz="1900" dirty="0">
                <a:latin typeface="BakerSignet BT"/>
              </a:rPr>
              <a:t>. </a:t>
            </a:r>
            <a:r>
              <a:rPr lang="en-US" sz="1900" dirty="0" err="1">
                <a:latin typeface="BakerSignet BT"/>
              </a:rPr>
              <a:t>Böylece</a:t>
            </a:r>
            <a:r>
              <a:rPr lang="en-US" sz="1900" dirty="0">
                <a:latin typeface="BakerSignet BT"/>
              </a:rPr>
              <a:t>, ideal </a:t>
            </a:r>
            <a:r>
              <a:rPr lang="en-US" sz="1900" dirty="0" err="1">
                <a:latin typeface="BakerSignet BT"/>
              </a:rPr>
              <a:t>bir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gerilim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kaynağının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uçlarına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sıfır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direnç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bağlanırsa</a:t>
            </a:r>
            <a:r>
              <a:rPr lang="en-US" sz="1900" dirty="0">
                <a:latin typeface="BakerSignet BT"/>
              </a:rPr>
              <a:t> (</a:t>
            </a:r>
            <a:r>
              <a:rPr lang="en-US" sz="1900" dirty="0" err="1">
                <a:latin typeface="BakerSignet BT"/>
              </a:rPr>
              <a:t>uçlar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kısa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devre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yapılırsa</a:t>
            </a:r>
            <a:r>
              <a:rPr lang="en-US" sz="1900" dirty="0">
                <a:latin typeface="BakerSignet BT"/>
              </a:rPr>
              <a:t>) </a:t>
            </a:r>
            <a:r>
              <a:rPr lang="en-US" sz="1900" dirty="0" err="1">
                <a:latin typeface="BakerSignet BT"/>
              </a:rPr>
              <a:t>kaynaktan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çekilen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akım</a:t>
            </a:r>
            <a:r>
              <a:rPr lang="en-US" sz="1900" dirty="0">
                <a:latin typeface="BakerSignet BT"/>
              </a:rPr>
              <a:t> (I </a:t>
            </a:r>
            <a:r>
              <a:rPr lang="tr-TR" sz="1900" dirty="0">
                <a:latin typeface="BakerSignet BT"/>
              </a:rPr>
              <a:t>= </a:t>
            </a:r>
            <a:r>
              <a:rPr lang="en-US" sz="1900" dirty="0">
                <a:latin typeface="BakerSignet BT"/>
              </a:rPr>
              <a:t>U/R </a:t>
            </a:r>
            <a:r>
              <a:rPr lang="tr-TR" sz="1900" dirty="0">
                <a:latin typeface="BakerSignet BT"/>
              </a:rPr>
              <a:t>= </a:t>
            </a:r>
            <a:r>
              <a:rPr lang="en-US" sz="1900" dirty="0">
                <a:latin typeface="BakerSignet BT"/>
              </a:rPr>
              <a:t>U/0 </a:t>
            </a:r>
            <a:r>
              <a:rPr lang="tr-TR" sz="1900" dirty="0">
                <a:latin typeface="BakerSignet BT"/>
              </a:rPr>
              <a:t>= sonsuz) </a:t>
            </a:r>
            <a:r>
              <a:rPr lang="en-US" sz="1900" dirty="0" err="1">
                <a:latin typeface="BakerSignet BT"/>
              </a:rPr>
              <a:t>ve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dolayısıyla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güç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sonsuz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olur</a:t>
            </a:r>
            <a:r>
              <a:rPr lang="en-US" sz="1900" dirty="0">
                <a:latin typeface="BakerSignet BT"/>
              </a:rPr>
              <a:t>.</a:t>
            </a:r>
            <a:endParaRPr lang="tr-TR" sz="1900" dirty="0"/>
          </a:p>
          <a:p>
            <a:r>
              <a:rPr lang="en-US" sz="1900" dirty="0" err="1">
                <a:latin typeface="BakerSignet BT"/>
              </a:rPr>
              <a:t>Gerçek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bir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gerilim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kaynağının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modeli</a:t>
            </a:r>
            <a:r>
              <a:rPr lang="en-US" sz="1900" dirty="0">
                <a:latin typeface="BakerSignet BT"/>
              </a:rPr>
              <a:t>, ideal </a:t>
            </a:r>
            <a:r>
              <a:rPr lang="en-US" sz="1900" dirty="0" err="1">
                <a:latin typeface="BakerSignet BT"/>
              </a:rPr>
              <a:t>gerilim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kaynağıyla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buna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seri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bağlı</a:t>
            </a:r>
            <a:r>
              <a:rPr lang="en-US" sz="1900" dirty="0">
                <a:latin typeface="BakerSignet BT"/>
              </a:rPr>
              <a:t> ideal </a:t>
            </a:r>
            <a:r>
              <a:rPr lang="en-US" sz="1900" dirty="0" err="1">
                <a:latin typeface="BakerSignet BT"/>
              </a:rPr>
              <a:t>bir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dirençtir</a:t>
            </a:r>
            <a:r>
              <a:rPr lang="en-US" sz="1900" dirty="0">
                <a:latin typeface="BakerSignet BT"/>
              </a:rPr>
              <a:t>.</a:t>
            </a:r>
            <a:endParaRPr lang="tr-TR" sz="19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286256"/>
            <a:ext cx="7715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4.</a:t>
            </a:r>
            <a:r>
              <a:rPr lang="tr-TR" sz="4000" baseline="0" dirty="0"/>
              <a:t> Gerilim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1071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A)</a:t>
            </a:r>
            <a:r>
              <a:rPr lang="tr-TR" b="1" baseline="0" dirty="0"/>
              <a:t> Bağımsız Gerilim Kaynakları</a:t>
            </a:r>
            <a:r>
              <a:rPr lang="tr-TR" baseline="0" dirty="0"/>
              <a:t>:</a:t>
            </a:r>
            <a:endParaRPr lang="tr-TR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571744"/>
            <a:ext cx="68834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4.</a:t>
            </a:r>
            <a:r>
              <a:rPr lang="tr-TR" sz="4000" baseline="0" dirty="0"/>
              <a:t> Gerilim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0059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kerSignet BT"/>
              </a:rPr>
              <a:t>İdeal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gerilim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kaynağının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iç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direnci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sıfırdır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Çekilen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ne </a:t>
            </a:r>
            <a:r>
              <a:rPr lang="en-US" sz="2000" dirty="0" err="1">
                <a:latin typeface="BakerSignet BT"/>
              </a:rPr>
              <a:t>olursa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olsun</a:t>
            </a:r>
            <a:r>
              <a:rPr lang="en-US" sz="2000" dirty="0">
                <a:latin typeface="BakerSignet BT"/>
              </a:rPr>
              <a:t>, ideal </a:t>
            </a:r>
            <a:r>
              <a:rPr lang="en-US" sz="2000" dirty="0" err="1">
                <a:latin typeface="BakerSignet BT"/>
              </a:rPr>
              <a:t>gerilim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kaynağının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gerilimi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değişmez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İdeal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bir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gerilim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uygulamada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yoktur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İdeal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gerilim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kaynağına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seri</a:t>
            </a:r>
            <a:r>
              <a:rPr lang="en-US" sz="2000" dirty="0">
                <a:latin typeface="BakerSignet BT"/>
              </a:rPr>
              <a:t> R </a:t>
            </a:r>
            <a:r>
              <a:rPr lang="en-US" sz="2000" dirty="0" err="1">
                <a:latin typeface="BakerSignet BT"/>
              </a:rPr>
              <a:t>direnci</a:t>
            </a:r>
            <a:r>
              <a:rPr lang="en-US" sz="2000" dirty="0">
                <a:latin typeface="BakerSignet BT"/>
              </a:rPr>
              <a:t> (</a:t>
            </a:r>
            <a:r>
              <a:rPr lang="en-US" sz="2000" dirty="0" err="1">
                <a:latin typeface="BakerSignet BT"/>
              </a:rPr>
              <a:t>iç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direnç</a:t>
            </a:r>
            <a:r>
              <a:rPr lang="en-US" sz="2000" dirty="0">
                <a:latin typeface="BakerSignet BT"/>
              </a:rPr>
              <a:t>) </a:t>
            </a:r>
            <a:r>
              <a:rPr lang="en-US" sz="2000" dirty="0" err="1">
                <a:latin typeface="BakerSignet BT"/>
              </a:rPr>
              <a:t>bağlanırsa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gerçek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gerilim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elde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edilir</a:t>
            </a:r>
            <a:r>
              <a:rPr lang="en-US" sz="2000" dirty="0">
                <a:latin typeface="BakerSignet BT"/>
              </a:rPr>
              <a:t>.</a:t>
            </a:r>
            <a:endParaRPr lang="tr-TR" sz="2000" dirty="0"/>
          </a:p>
          <a:p>
            <a:r>
              <a:rPr lang="en-US" sz="2000" dirty="0" err="1">
                <a:latin typeface="BakerSignet BT"/>
              </a:rPr>
              <a:t>Şekil</a:t>
            </a:r>
            <a:r>
              <a:rPr lang="en-US" sz="2000" dirty="0">
                <a:latin typeface="BakerSignet BT"/>
              </a:rPr>
              <a:t> 2.4 </a:t>
            </a:r>
            <a:r>
              <a:rPr lang="en-US" sz="2000" dirty="0" err="1">
                <a:latin typeface="BakerSignet BT"/>
              </a:rPr>
              <a:t>te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gösterilen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üretecin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emk'i</a:t>
            </a:r>
            <a:r>
              <a:rPr lang="en-US" sz="2000" dirty="0">
                <a:latin typeface="BakerSignet BT"/>
              </a:rPr>
              <a:t> E dir. </a:t>
            </a:r>
            <a:r>
              <a:rPr lang="en-US" sz="2000" dirty="0" err="1">
                <a:latin typeface="BakerSignet BT"/>
              </a:rPr>
              <a:t>Buradaki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emk</a:t>
            </a:r>
            <a:r>
              <a:rPr lang="en-US" sz="2000" dirty="0">
                <a:latin typeface="BakerSignet BT"/>
              </a:rPr>
              <a:t>, </a:t>
            </a:r>
            <a:r>
              <a:rPr lang="en-US" sz="2000" dirty="0" err="1">
                <a:latin typeface="BakerSignet BT"/>
              </a:rPr>
              <a:t>elektronları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hızlandırıcı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anlamındadır</a:t>
            </a:r>
            <a:r>
              <a:rPr lang="en-US" sz="2000" dirty="0">
                <a:latin typeface="BakerSignet BT"/>
              </a:rPr>
              <a:t>.</a:t>
            </a:r>
            <a:r>
              <a:rPr lang="tr-TR" sz="2000" dirty="0">
                <a:latin typeface="BakerSignet BT"/>
              </a:rPr>
              <a:t> E</a:t>
            </a:r>
            <a:r>
              <a:rPr lang="en-US" sz="2000" dirty="0" err="1">
                <a:latin typeface="BakerSignet BT"/>
              </a:rPr>
              <a:t>mk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ile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gerilim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farklı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ifadelerdir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Gerilim</a:t>
            </a:r>
            <a:r>
              <a:rPr lang="en-US" sz="2000" dirty="0">
                <a:latin typeface="BakerSignet BT"/>
              </a:rPr>
              <a:t> (U) </a:t>
            </a:r>
            <a:r>
              <a:rPr lang="en-US" sz="2000" dirty="0" err="1">
                <a:latin typeface="BakerSignet BT"/>
              </a:rPr>
              <a:t>ise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emk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kaynağının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iç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direnç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dahil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iki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uç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arasındaki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potansiyel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farkıdır</a:t>
            </a:r>
            <a:r>
              <a:rPr lang="en-US" sz="2000" dirty="0">
                <a:latin typeface="BakerSignet BT"/>
              </a:rPr>
              <a:t>.</a:t>
            </a:r>
            <a:endParaRPr lang="tr-TR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4.</a:t>
            </a:r>
            <a:r>
              <a:rPr lang="tr-TR" sz="4000" baseline="0" dirty="0"/>
              <a:t> Gerilim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207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B) Bağımlı (Kontrollü)</a:t>
            </a:r>
            <a:r>
              <a:rPr lang="tr-TR" b="1" baseline="0" dirty="0"/>
              <a:t> Gerilim Kaynakları:</a:t>
            </a:r>
          </a:p>
          <a:p>
            <a:endParaRPr lang="tr-TR" sz="2000" dirty="0">
              <a:latin typeface="BakerSignet BT"/>
            </a:endParaRPr>
          </a:p>
          <a:p>
            <a:r>
              <a:rPr lang="en-US" sz="2000" dirty="0" err="1">
                <a:latin typeface="BakerSignet BT"/>
              </a:rPr>
              <a:t>Bağımlı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gerilim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kaynağının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sembolü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şekil</a:t>
            </a:r>
            <a:r>
              <a:rPr lang="en-US" sz="2000" dirty="0">
                <a:latin typeface="BakerSignet BT"/>
              </a:rPr>
              <a:t> 2.6 da </a:t>
            </a:r>
            <a:r>
              <a:rPr lang="en-US" sz="2000" dirty="0" err="1">
                <a:latin typeface="BakerSignet BT"/>
              </a:rPr>
              <a:t>görüldüğü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gibidir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Bağımlı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kaynaklar</a:t>
            </a:r>
            <a:r>
              <a:rPr lang="en-US" sz="2000" dirty="0">
                <a:latin typeface="BakerSignet BT"/>
              </a:rPr>
              <a:t>; </a:t>
            </a:r>
            <a:r>
              <a:rPr lang="en-US" sz="2000" dirty="0" err="1">
                <a:latin typeface="BakerSignet BT"/>
              </a:rPr>
              <a:t>gerilime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ve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akıma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bağımlı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olmak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üzere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iki</a:t>
            </a:r>
            <a:r>
              <a:rPr lang="en-US" sz="2000" dirty="0">
                <a:latin typeface="BakerSignet BT"/>
              </a:rPr>
              <a:t> </a:t>
            </a:r>
            <a:r>
              <a:rPr lang="tr-TR" sz="2000" dirty="0" err="1">
                <a:latin typeface="BakerSignet BT"/>
              </a:rPr>
              <a:t>çe</a:t>
            </a:r>
            <a:r>
              <a:rPr lang="en-US" sz="2000" dirty="0" err="1">
                <a:latin typeface="BakerSignet BT"/>
              </a:rPr>
              <a:t>şittir</a:t>
            </a:r>
            <a:endParaRPr lang="tr-TR" sz="2000" b="1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643314"/>
            <a:ext cx="12858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4.</a:t>
            </a:r>
            <a:r>
              <a:rPr lang="tr-TR" sz="4000" baseline="0" dirty="0"/>
              <a:t> Gerilim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1428760"/>
          </a:xfrm>
        </p:spPr>
        <p:txBody>
          <a:bodyPr>
            <a:normAutofit/>
          </a:bodyPr>
          <a:lstStyle/>
          <a:p>
            <a:r>
              <a:rPr lang="tr-TR" b="1" dirty="0"/>
              <a:t>B) Bağımlı (Kontrollü)</a:t>
            </a:r>
            <a:r>
              <a:rPr lang="tr-TR" b="1" baseline="0" dirty="0"/>
              <a:t> Gerilim Kaynakları:</a:t>
            </a:r>
          </a:p>
          <a:p>
            <a:endParaRPr lang="tr-TR" sz="2000" i="1" dirty="0">
              <a:latin typeface="BakerSignet BT"/>
            </a:endParaRPr>
          </a:p>
          <a:p>
            <a:r>
              <a:rPr lang="tr-TR" sz="2000" i="1" dirty="0">
                <a:latin typeface="BakerSignet BT"/>
              </a:rPr>
              <a:t>1-)</a:t>
            </a:r>
            <a:r>
              <a:rPr lang="tr-TR" sz="2000" i="1" baseline="0" dirty="0">
                <a:latin typeface="BakerSignet BT"/>
              </a:rPr>
              <a:t> Gerilime bağımlı, gerilim kaynağı (Gerilim Kontrollü Gerilim kaynağı</a:t>
            </a:r>
            <a:r>
              <a:rPr lang="tr-TR" sz="2000" baseline="0" dirty="0">
                <a:latin typeface="BakerSignet BT"/>
              </a:rPr>
              <a:t>):</a:t>
            </a:r>
            <a:endParaRPr lang="tr-TR" sz="2000" dirty="0">
              <a:latin typeface="BakerSignet BT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786190"/>
            <a:ext cx="763905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4.</a:t>
            </a:r>
            <a:r>
              <a:rPr lang="tr-TR" sz="4000" baseline="0" dirty="0"/>
              <a:t> Gerilim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1428760"/>
          </a:xfrm>
        </p:spPr>
        <p:txBody>
          <a:bodyPr>
            <a:normAutofit/>
          </a:bodyPr>
          <a:lstStyle/>
          <a:p>
            <a:r>
              <a:rPr lang="tr-TR" b="1" dirty="0"/>
              <a:t>B) Bağımlı (Kontrollü)</a:t>
            </a:r>
            <a:r>
              <a:rPr lang="tr-TR" b="1" baseline="0" dirty="0"/>
              <a:t> Gerilim Kaynakları:</a:t>
            </a:r>
          </a:p>
          <a:p>
            <a:endParaRPr lang="tr-TR" sz="2000" i="1" dirty="0">
              <a:latin typeface="BakerSignet BT"/>
            </a:endParaRPr>
          </a:p>
          <a:p>
            <a:r>
              <a:rPr lang="tr-TR" sz="2000" i="1" dirty="0">
                <a:latin typeface="BakerSignet BT"/>
              </a:rPr>
              <a:t>2-)</a:t>
            </a:r>
            <a:r>
              <a:rPr lang="tr-TR" sz="2000" i="1" baseline="0" dirty="0">
                <a:latin typeface="BakerSignet BT"/>
              </a:rPr>
              <a:t> Akıma bağımlı, gerilim kaynağı (Akım Kontrollü Gerilim kaynağı</a:t>
            </a:r>
            <a:r>
              <a:rPr lang="tr-TR" sz="2000" baseline="0" dirty="0">
                <a:latin typeface="BakerSignet BT"/>
              </a:rPr>
              <a:t>):</a:t>
            </a:r>
            <a:endParaRPr lang="tr-TR" sz="2000" dirty="0">
              <a:latin typeface="BakerSignet BT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357562"/>
            <a:ext cx="73342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5.</a:t>
            </a:r>
            <a:r>
              <a:rPr lang="tr-TR" sz="4000" baseline="0" dirty="0"/>
              <a:t> Akım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78621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kerSignet BT"/>
              </a:rPr>
              <a:t>İdeal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devre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modelinde</a:t>
            </a:r>
            <a:r>
              <a:rPr lang="en-US" sz="2000" dirty="0">
                <a:latin typeface="BakerSignet BT"/>
              </a:rPr>
              <a:t>,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kaynağının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uçlarındaki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gerilim</a:t>
            </a:r>
            <a:r>
              <a:rPr lang="en-US" sz="2000" dirty="0">
                <a:latin typeface="BakerSignet BT"/>
              </a:rPr>
              <a:t> ne </a:t>
            </a:r>
            <a:r>
              <a:rPr lang="en-US" sz="2000" dirty="0" err="1">
                <a:latin typeface="BakerSignet BT"/>
              </a:rPr>
              <a:t>olursa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olsun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verdiği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sabittir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Böylece</a:t>
            </a:r>
            <a:r>
              <a:rPr lang="en-US" sz="2000" dirty="0">
                <a:latin typeface="BakerSignet BT"/>
              </a:rPr>
              <a:t>, ideal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kaynağının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açık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devre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halinde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verdiği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güç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sonsuzdur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Ancak</a:t>
            </a:r>
            <a:r>
              <a:rPr lang="en-US" sz="2000" dirty="0">
                <a:latin typeface="BakerSignet BT"/>
              </a:rPr>
              <a:t>, </a:t>
            </a:r>
            <a:r>
              <a:rPr lang="en-US" sz="2000" dirty="0" err="1">
                <a:latin typeface="BakerSignet BT"/>
              </a:rPr>
              <a:t>gerçek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</a:t>
            </a:r>
            <a:r>
              <a:rPr lang="en-US" sz="2000" dirty="0">
                <a:latin typeface="BakerSignet BT"/>
              </a:rPr>
              <a:t>, </a:t>
            </a:r>
            <a:r>
              <a:rPr lang="en-US" sz="2000" dirty="0" err="1">
                <a:latin typeface="BakerSignet BT"/>
              </a:rPr>
              <a:t>kendinden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çekilen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güç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küçük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olduğu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hallerde</a:t>
            </a:r>
            <a:r>
              <a:rPr lang="en-US" sz="2000" dirty="0">
                <a:latin typeface="BakerSignet BT"/>
              </a:rPr>
              <a:t>, ideal </a:t>
            </a:r>
            <a:r>
              <a:rPr lang="en-US" sz="2000" dirty="0" err="1">
                <a:latin typeface="BakerSignet BT"/>
              </a:rPr>
              <a:t>şekle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yaklaşır</a:t>
            </a:r>
            <a:r>
              <a:rPr lang="tr-TR" sz="2000" dirty="0">
                <a:latin typeface="BakerSignet BT"/>
              </a:rPr>
              <a:t>.</a:t>
            </a:r>
            <a:endParaRPr lang="tr-TR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5.</a:t>
            </a:r>
            <a:r>
              <a:rPr lang="tr-TR" sz="4000" baseline="0" dirty="0"/>
              <a:t> Akım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142876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kerSignet BT"/>
              </a:rPr>
              <a:t>Devre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modellerinde</a:t>
            </a:r>
            <a:r>
              <a:rPr lang="en-US" sz="2000" dirty="0">
                <a:latin typeface="BakerSignet BT"/>
              </a:rPr>
              <a:t>;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</a:t>
            </a:r>
            <a:r>
              <a:rPr lang="en-US" sz="2000" dirty="0">
                <a:latin typeface="BakerSignet BT"/>
              </a:rPr>
              <a:t>, ideal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kaynağıyla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uçlarına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paralel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bağlı</a:t>
            </a:r>
            <a:r>
              <a:rPr lang="en-US" sz="2000" dirty="0">
                <a:latin typeface="BakerSignet BT"/>
              </a:rPr>
              <a:t> ideal </a:t>
            </a:r>
            <a:r>
              <a:rPr lang="en-US" sz="2000" dirty="0" err="1">
                <a:latin typeface="BakerSignet BT"/>
              </a:rPr>
              <a:t>bir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dirençle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gösterilir</a:t>
            </a:r>
            <a:endParaRPr lang="tr-TR" sz="20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714620"/>
            <a:ext cx="2133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1.</a:t>
            </a:r>
            <a:r>
              <a:rPr lang="tr-TR" sz="4000" baseline="0" dirty="0"/>
              <a:t> Devre Değişkenleri</a:t>
            </a:r>
            <a:endParaRPr lang="tr-TR" sz="4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kerSignet BT"/>
              </a:rPr>
              <a:t>Bir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elektrik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devresinde</a:t>
            </a:r>
            <a:r>
              <a:rPr lang="en-US" sz="2000" dirty="0">
                <a:latin typeface="BakerSignet BT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BakerSignet BT"/>
              </a:rPr>
              <a:t>ENERJİ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ölçülebilen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bir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değer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değildir.Ancak</a:t>
            </a:r>
            <a:r>
              <a:rPr lang="en-US" sz="2000" dirty="0">
                <a:latin typeface="BakerSignet BT"/>
              </a:rPr>
              <a:t>; </a:t>
            </a:r>
            <a:r>
              <a:rPr lang="en-US" sz="2000" dirty="0" err="1">
                <a:latin typeface="BakerSignet BT"/>
              </a:rPr>
              <a:t>enerji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miktarı</a:t>
            </a:r>
            <a:r>
              <a:rPr lang="en-US" sz="2000" dirty="0">
                <a:latin typeface="BakerSignet BT"/>
              </a:rPr>
              <a:t>, </a:t>
            </a:r>
            <a:r>
              <a:rPr lang="en-US" sz="2000" dirty="0" err="1">
                <a:latin typeface="BakerSignet BT"/>
              </a:rPr>
              <a:t>ölçülebilen</a:t>
            </a:r>
            <a:r>
              <a:rPr lang="en-US" sz="2000" dirty="0">
                <a:latin typeface="BakerSignet BT"/>
              </a:rPr>
              <a:t> </a:t>
            </a:r>
            <a:r>
              <a:rPr lang="tr-TR" sz="2000" dirty="0"/>
              <a:t> </a:t>
            </a:r>
            <a:r>
              <a:rPr lang="en-US" sz="2000" dirty="0">
                <a:latin typeface="BakerSignet BT"/>
              </a:rPr>
              <a:t>AKIM </a:t>
            </a:r>
            <a:r>
              <a:rPr lang="en-US" sz="2000" dirty="0" err="1">
                <a:latin typeface="BakerSignet BT"/>
              </a:rPr>
              <a:t>ve</a:t>
            </a:r>
            <a:r>
              <a:rPr lang="en-US" sz="2000" dirty="0">
                <a:latin typeface="BakerSignet BT"/>
              </a:rPr>
              <a:t> GERİLİM </a:t>
            </a:r>
            <a:r>
              <a:rPr lang="en-US" sz="2000" dirty="0" err="1">
                <a:latin typeface="BakerSignet BT"/>
              </a:rPr>
              <a:t>değerleri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yardımıyla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elde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edilir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Bir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devredeki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yönü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bir</a:t>
            </a:r>
            <a:r>
              <a:rPr lang="en-US" sz="2000" dirty="0">
                <a:latin typeface="BakerSignet BT"/>
              </a:rPr>
              <a:t> ok </a:t>
            </a:r>
            <a:r>
              <a:rPr lang="en-US" sz="2000" dirty="0" err="1">
                <a:latin typeface="BakerSignet BT"/>
              </a:rPr>
              <a:t>ile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gösterilir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Gerilimin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ise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anlamında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yönü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yoktur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b="1" dirty="0">
                <a:solidFill>
                  <a:srgbClr val="FF0000"/>
                </a:solidFill>
                <a:latin typeface="BakerSignet BT"/>
              </a:rPr>
              <a:t>POLARİTESİ</a:t>
            </a:r>
            <a:r>
              <a:rPr lang="en-US" sz="2000" dirty="0">
                <a:latin typeface="BakerSignet BT"/>
              </a:rPr>
              <a:t> (</a:t>
            </a:r>
            <a:r>
              <a:rPr lang="en-US" sz="2000" dirty="0" err="1">
                <a:latin typeface="BakerSignet BT"/>
              </a:rPr>
              <a:t>kutbu</a:t>
            </a:r>
            <a:r>
              <a:rPr lang="en-US" sz="2000" dirty="0">
                <a:latin typeface="BakerSignet BT"/>
              </a:rPr>
              <a:t>) </a:t>
            </a:r>
            <a:r>
              <a:rPr lang="en-US" sz="2000" dirty="0" err="1">
                <a:latin typeface="BakerSignet BT"/>
              </a:rPr>
              <a:t>vardır</a:t>
            </a:r>
            <a:r>
              <a:rPr lang="en-US" sz="2000" dirty="0">
                <a:latin typeface="BakerSignet BT"/>
              </a:rPr>
              <a:t>. </a:t>
            </a:r>
            <a:r>
              <a:rPr lang="en-US" sz="2000" dirty="0" err="1">
                <a:latin typeface="BakerSignet BT"/>
              </a:rPr>
              <a:t>Polarite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işaretleri</a:t>
            </a:r>
            <a:r>
              <a:rPr lang="en-US" sz="2000" dirty="0">
                <a:latin typeface="BakerSignet BT"/>
              </a:rPr>
              <a:t> (</a:t>
            </a:r>
            <a:r>
              <a:rPr lang="tr-TR" sz="2000" dirty="0"/>
              <a:t>+</a:t>
            </a:r>
            <a:r>
              <a:rPr lang="en-US" sz="2000" dirty="0">
                <a:latin typeface="BakerSignet BT"/>
              </a:rPr>
              <a:t>) </a:t>
            </a:r>
            <a:r>
              <a:rPr lang="tr-TR" sz="2000" dirty="0"/>
              <a:t> </a:t>
            </a:r>
            <a:r>
              <a:rPr lang="en-US" sz="2000" dirty="0" err="1">
                <a:latin typeface="BakerSignet BT"/>
              </a:rPr>
              <a:t>ve</a:t>
            </a:r>
            <a:r>
              <a:rPr lang="en-US" sz="2000" dirty="0">
                <a:latin typeface="BakerSignet BT"/>
              </a:rPr>
              <a:t> </a:t>
            </a:r>
            <a:r>
              <a:rPr lang="tr-TR" sz="2000" dirty="0"/>
              <a:t> (-</a:t>
            </a:r>
            <a:r>
              <a:rPr lang="en-US" sz="2000" dirty="0">
                <a:latin typeface="BakerSignet BT"/>
              </a:rPr>
              <a:t>) dir. </a:t>
            </a:r>
            <a:r>
              <a:rPr lang="en-US" sz="2000" dirty="0" err="1">
                <a:latin typeface="BakerSignet BT"/>
              </a:rPr>
              <a:t>Ua</a:t>
            </a:r>
            <a:r>
              <a:rPr lang="tr-TR" sz="2000" dirty="0"/>
              <a:t>b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denildiğinde</a:t>
            </a:r>
            <a:r>
              <a:rPr lang="en-US" sz="2000" dirty="0">
                <a:latin typeface="BakerSignet BT"/>
              </a:rPr>
              <a:t> A </a:t>
            </a:r>
            <a:r>
              <a:rPr lang="en-US" sz="2000" dirty="0" err="1">
                <a:latin typeface="BakerSignet BT"/>
              </a:rPr>
              <a:t>noktası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potansiyelinin</a:t>
            </a:r>
            <a:r>
              <a:rPr lang="en-US" sz="2000" dirty="0">
                <a:latin typeface="BakerSignet BT"/>
              </a:rPr>
              <a:t>, B </a:t>
            </a:r>
            <a:r>
              <a:rPr lang="en-US" sz="2000" dirty="0" err="1">
                <a:latin typeface="BakerSignet BT"/>
              </a:rPr>
              <a:t>noktası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potansiyelinden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daha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yüksek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olduğunu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gösterir</a:t>
            </a:r>
            <a:r>
              <a:rPr lang="en-US" sz="2000" dirty="0">
                <a:latin typeface="BakerSignet BT"/>
              </a:rPr>
              <a:t>. </a:t>
            </a:r>
            <a:r>
              <a:rPr lang="tr-TR" sz="2000" dirty="0" err="1"/>
              <a:t>Iab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denildiğinde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ise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akım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yönünün</a:t>
            </a:r>
            <a:r>
              <a:rPr lang="en-US" sz="2000" dirty="0">
                <a:latin typeface="BakerSignet BT"/>
              </a:rPr>
              <a:t> A </a:t>
            </a:r>
            <a:r>
              <a:rPr lang="en-US" sz="2000" dirty="0" err="1">
                <a:latin typeface="BakerSignet BT"/>
              </a:rPr>
              <a:t>noktasından</a:t>
            </a:r>
            <a:r>
              <a:rPr lang="en-US" sz="2000" dirty="0">
                <a:latin typeface="BakerSignet BT"/>
              </a:rPr>
              <a:t> B </a:t>
            </a:r>
            <a:r>
              <a:rPr lang="en-US" sz="2000" dirty="0" err="1">
                <a:latin typeface="BakerSignet BT"/>
              </a:rPr>
              <a:t>noktasına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olduğu</a:t>
            </a:r>
            <a:r>
              <a:rPr lang="en-US" sz="2000" dirty="0">
                <a:latin typeface="BakerSignet BT"/>
              </a:rPr>
              <a:t> </a:t>
            </a:r>
            <a:r>
              <a:rPr lang="en-US" sz="2000" dirty="0" err="1">
                <a:latin typeface="BakerSignet BT"/>
              </a:rPr>
              <a:t>anlaşılmalıdır</a:t>
            </a:r>
            <a:r>
              <a:rPr lang="en-US" sz="2000" dirty="0">
                <a:latin typeface="BakerSignet BT"/>
              </a:rPr>
              <a:t>.</a:t>
            </a:r>
            <a:endParaRPr lang="tr-TR" sz="2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143380"/>
            <a:ext cx="751205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5.</a:t>
            </a:r>
            <a:r>
              <a:rPr lang="tr-TR" sz="4000" baseline="0" dirty="0"/>
              <a:t> Akım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1928826"/>
          </a:xfrm>
        </p:spPr>
        <p:txBody>
          <a:bodyPr>
            <a:normAutofit/>
          </a:bodyPr>
          <a:lstStyle/>
          <a:p>
            <a:r>
              <a:rPr lang="tr-TR" i="1" dirty="0"/>
              <a:t>A) Bağımsız Akım Kaynakları:</a:t>
            </a:r>
          </a:p>
          <a:p>
            <a:r>
              <a:rPr lang="en-US" sz="1900" dirty="0" err="1">
                <a:latin typeface="BakerSignet BT"/>
              </a:rPr>
              <a:t>İdeal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akım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kaynağının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iç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direnci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sonsuzdur</a:t>
            </a:r>
            <a:r>
              <a:rPr lang="en-US" sz="1900" dirty="0">
                <a:latin typeface="BakerSignet BT"/>
              </a:rPr>
              <a:t>. Bu </a:t>
            </a:r>
            <a:r>
              <a:rPr lang="en-US" sz="1900" dirty="0" err="1">
                <a:latin typeface="BakerSignet BT"/>
              </a:rPr>
              <a:t>akım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kaynağının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uçlarına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bağlanan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direnç</a:t>
            </a:r>
            <a:r>
              <a:rPr lang="en-US" sz="1900" dirty="0">
                <a:latin typeface="BakerSignet BT"/>
              </a:rPr>
              <a:t> ne </a:t>
            </a:r>
            <a:r>
              <a:rPr lang="en-US" sz="1900" dirty="0" err="1">
                <a:latin typeface="BakerSignet BT"/>
              </a:rPr>
              <a:t>olursa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olsun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sabit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akım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verir</a:t>
            </a:r>
            <a:r>
              <a:rPr lang="en-US" sz="1900" dirty="0">
                <a:latin typeface="BakerSignet BT"/>
              </a:rPr>
              <a:t>. </a:t>
            </a:r>
            <a:r>
              <a:rPr lang="en-US" sz="1900" dirty="0" err="1">
                <a:latin typeface="BakerSignet BT"/>
              </a:rPr>
              <a:t>Uygulamada</a:t>
            </a:r>
            <a:r>
              <a:rPr lang="en-US" sz="1900" dirty="0">
                <a:latin typeface="BakerSignet BT"/>
              </a:rPr>
              <a:t>, ideal </a:t>
            </a:r>
            <a:r>
              <a:rPr lang="en-US" sz="1900" dirty="0" err="1">
                <a:latin typeface="BakerSignet BT"/>
              </a:rPr>
              <a:t>akım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kaynağı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yoktur</a:t>
            </a:r>
            <a:r>
              <a:rPr lang="en-US" sz="1900" dirty="0">
                <a:latin typeface="BakerSignet BT"/>
              </a:rPr>
              <a:t>.</a:t>
            </a:r>
            <a:r>
              <a:rPr lang="tr-TR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İdeal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akım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kaynağına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paralel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bir</a:t>
            </a:r>
            <a:r>
              <a:rPr lang="en-US" sz="1900" dirty="0">
                <a:latin typeface="BakerSignet BT"/>
              </a:rPr>
              <a:t> R </a:t>
            </a:r>
            <a:r>
              <a:rPr lang="en-US" sz="1900" dirty="0" err="1">
                <a:latin typeface="BakerSignet BT"/>
              </a:rPr>
              <a:t>direnci</a:t>
            </a:r>
            <a:r>
              <a:rPr lang="en-US" sz="1900" dirty="0">
                <a:latin typeface="BakerSignet BT"/>
              </a:rPr>
              <a:t> (</a:t>
            </a:r>
            <a:r>
              <a:rPr lang="en-US" sz="1900" dirty="0" err="1">
                <a:latin typeface="BakerSignet BT"/>
              </a:rPr>
              <a:t>iç</a:t>
            </a:r>
            <a:r>
              <a:rPr lang="en-US" sz="1900" dirty="0">
                <a:latin typeface="BakerSignet BT"/>
              </a:rPr>
              <a:t> </a:t>
            </a:r>
            <a:r>
              <a:rPr lang="en-US" sz="1900" dirty="0" err="1">
                <a:latin typeface="BakerSignet BT"/>
              </a:rPr>
              <a:t>direnç</a:t>
            </a:r>
            <a:r>
              <a:rPr lang="en-US" sz="1900" dirty="0">
                <a:latin typeface="BakerSignet BT"/>
              </a:rPr>
              <a:t>) </a:t>
            </a:r>
            <a:r>
              <a:rPr lang="en-US" sz="1900" dirty="0" err="1">
                <a:latin typeface="BakerSignet BT"/>
              </a:rPr>
              <a:t>bağlana</a:t>
            </a:r>
            <a:r>
              <a:rPr lang="tr-TR" sz="1900" dirty="0" err="1">
                <a:latin typeface="BakerSignet BT"/>
              </a:rPr>
              <a:t>rak</a:t>
            </a:r>
            <a:r>
              <a:rPr lang="tr-TR" sz="1900" dirty="0">
                <a:latin typeface="BakerSignet BT"/>
              </a:rPr>
              <a:t> gerçek akım kaynağı elde edilir.</a:t>
            </a:r>
            <a:endParaRPr lang="tr-TR" sz="19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390900"/>
            <a:ext cx="568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5.</a:t>
            </a:r>
            <a:r>
              <a:rPr lang="tr-TR" sz="4000" baseline="0" dirty="0"/>
              <a:t> Akım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1928826"/>
          </a:xfrm>
        </p:spPr>
        <p:txBody>
          <a:bodyPr>
            <a:normAutofit/>
          </a:bodyPr>
          <a:lstStyle/>
          <a:p>
            <a:r>
              <a:rPr lang="tr-TR" i="1" dirty="0"/>
              <a:t>A) Bağımlı Kontrollü Akım Kaynakları:</a:t>
            </a:r>
          </a:p>
          <a:p>
            <a:r>
              <a:rPr lang="en-US" sz="2100" dirty="0" err="1">
                <a:latin typeface="BakerSignet BT"/>
              </a:rPr>
              <a:t>Bağımlı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akım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kaynağının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sembolü</a:t>
            </a:r>
            <a:r>
              <a:rPr lang="en-US" sz="2100" dirty="0">
                <a:latin typeface="BakerSignet BT"/>
              </a:rPr>
              <a:t>, </a:t>
            </a:r>
            <a:r>
              <a:rPr lang="en-US" sz="2100" dirty="0" err="1">
                <a:latin typeface="BakerSignet BT"/>
              </a:rPr>
              <a:t>şekil</a:t>
            </a:r>
            <a:r>
              <a:rPr lang="en-US" sz="2100" dirty="0">
                <a:latin typeface="BakerSignet BT"/>
              </a:rPr>
              <a:t> 2.12'de </a:t>
            </a:r>
            <a:r>
              <a:rPr lang="en-US" sz="2100" dirty="0" err="1">
                <a:latin typeface="BakerSignet BT"/>
              </a:rPr>
              <a:t>görüldü</a:t>
            </a:r>
            <a:r>
              <a:rPr lang="tr-TR" sz="2100" dirty="0">
                <a:latin typeface="BakerSignet BT"/>
              </a:rPr>
              <a:t>ğ</a:t>
            </a:r>
            <a:r>
              <a:rPr lang="en-US" sz="2100" dirty="0">
                <a:latin typeface="BakerSignet BT"/>
              </a:rPr>
              <a:t>ü </a:t>
            </a:r>
            <a:r>
              <a:rPr lang="en-US" sz="2100" dirty="0" err="1">
                <a:latin typeface="BakerSignet BT"/>
              </a:rPr>
              <a:t>gibidir</a:t>
            </a:r>
            <a:r>
              <a:rPr lang="en-US" sz="2100" dirty="0">
                <a:latin typeface="BakerSignet BT"/>
              </a:rPr>
              <a:t>.</a:t>
            </a:r>
            <a:r>
              <a:rPr lang="tr-TR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Bağımlı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akım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kaynakları</a:t>
            </a:r>
            <a:r>
              <a:rPr lang="en-US" sz="2100" dirty="0">
                <a:latin typeface="BakerSignet BT"/>
              </a:rPr>
              <a:t>; </a:t>
            </a:r>
            <a:r>
              <a:rPr lang="en-US" sz="2100" dirty="0" err="1">
                <a:latin typeface="BakerSignet BT"/>
              </a:rPr>
              <a:t>akıma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ve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gerilime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bağımlı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olmak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üzere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iki</a:t>
            </a:r>
            <a:r>
              <a:rPr lang="en-US" sz="2100" dirty="0">
                <a:latin typeface="BakerSignet BT"/>
              </a:rPr>
              <a:t> </a:t>
            </a:r>
            <a:r>
              <a:rPr lang="en-US" sz="2100" dirty="0" err="1">
                <a:latin typeface="BakerSignet BT"/>
              </a:rPr>
              <a:t>çeşittir</a:t>
            </a:r>
            <a:r>
              <a:rPr lang="en-US" sz="2100" dirty="0">
                <a:latin typeface="BakerSignet BT"/>
              </a:rPr>
              <a:t>.</a:t>
            </a:r>
            <a:endParaRPr lang="tr-TR" sz="2100" i="1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714752"/>
            <a:ext cx="1762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5.</a:t>
            </a:r>
            <a:r>
              <a:rPr lang="tr-TR" sz="4000" baseline="0" dirty="0"/>
              <a:t> Akım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8596" y="1714488"/>
            <a:ext cx="8229600" cy="348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5.</a:t>
            </a:r>
            <a:r>
              <a:rPr lang="tr-TR" sz="4000" baseline="0" dirty="0"/>
              <a:t> Akım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1857364"/>
            <a:ext cx="8229600" cy="317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6.</a:t>
            </a:r>
            <a:r>
              <a:rPr lang="tr-TR" sz="4000" baseline="0" dirty="0"/>
              <a:t> Bağımsız Kaynak Dönüşümleri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r>
              <a:rPr lang="en-US" sz="1800" dirty="0" err="1">
                <a:latin typeface="BakerSignet BT"/>
              </a:rPr>
              <a:t>Dirençleri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aynı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ve</a:t>
            </a:r>
            <a:r>
              <a:rPr lang="en-US" sz="1800" dirty="0">
                <a:latin typeface="BakerSignet BT"/>
              </a:rPr>
              <a:t> U </a:t>
            </a:r>
            <a:r>
              <a:rPr lang="tr-TR" sz="1800" dirty="0">
                <a:latin typeface="BakerSignet BT"/>
              </a:rPr>
              <a:t>=</a:t>
            </a:r>
            <a:r>
              <a:rPr lang="en-US" sz="1800" dirty="0">
                <a:latin typeface="BakerSignet BT"/>
              </a:rPr>
              <a:t>I.</a:t>
            </a:r>
            <a:r>
              <a:rPr lang="tr-TR" sz="1800" dirty="0">
                <a:latin typeface="BakerSignet BT"/>
              </a:rPr>
              <a:t>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olma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şartıyla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bir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gerilim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kaynağıyla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akım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kaynağı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eşdeğerdir</a:t>
            </a:r>
            <a:r>
              <a:rPr lang="en-US" sz="1800" dirty="0">
                <a:latin typeface="BakerSignet BT"/>
              </a:rPr>
              <a:t>.</a:t>
            </a:r>
            <a:endParaRPr lang="tr-TR" sz="1800" dirty="0">
              <a:latin typeface="BakerSignet BT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14620"/>
            <a:ext cx="78549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6.</a:t>
            </a:r>
            <a:r>
              <a:rPr lang="tr-TR" sz="4000" baseline="0" dirty="0"/>
              <a:t> Bağımsız Kaynak Dönüşümleri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r>
              <a:rPr lang="tr-TR" sz="2200" b="1" dirty="0">
                <a:latin typeface="BakerSignet BT"/>
              </a:rPr>
              <a:t>Örnek:</a:t>
            </a:r>
            <a:r>
              <a:rPr lang="en-US" sz="1800" dirty="0">
                <a:latin typeface="BakerSignet BT"/>
              </a:rPr>
              <a:t>0,5 </a:t>
            </a:r>
            <a:r>
              <a:rPr lang="tr-TR" sz="1800" dirty="0" err="1">
                <a:latin typeface="BakerSignet BT"/>
              </a:rPr>
              <a:t>ohm</a:t>
            </a:r>
            <a:r>
              <a:rPr lang="tr-TR" sz="1800" dirty="0">
                <a:latin typeface="BakerSignet BT"/>
              </a:rPr>
              <a:t>’</a:t>
            </a:r>
            <a:r>
              <a:rPr lang="en-US" sz="1800" dirty="0" err="1">
                <a:latin typeface="BakerSignet BT"/>
              </a:rPr>
              <a:t>luk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iç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dirence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sahip</a:t>
            </a:r>
            <a:r>
              <a:rPr lang="en-US" sz="1800" dirty="0">
                <a:latin typeface="BakerSignet BT"/>
              </a:rPr>
              <a:t> 1,5 </a:t>
            </a:r>
            <a:r>
              <a:rPr lang="en-US" sz="1800" dirty="0" err="1">
                <a:latin typeface="BakerSignet BT"/>
              </a:rPr>
              <a:t>Volt'luk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pilin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gerçek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akım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kaynağı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eşdeğerini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bulunuz</a:t>
            </a:r>
            <a:r>
              <a:rPr lang="tr-TR" sz="1800" dirty="0">
                <a:latin typeface="BakerSignet BT"/>
              </a:rPr>
              <a:t>,</a:t>
            </a:r>
            <a:endParaRPr lang="tr-TR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86058"/>
            <a:ext cx="79533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6.</a:t>
            </a:r>
            <a:r>
              <a:rPr lang="tr-TR" sz="4000" baseline="0" dirty="0"/>
              <a:t> Bağımsız Kaynak Dönüşümleri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r>
              <a:rPr lang="tr-TR" sz="2200" b="1" dirty="0">
                <a:latin typeface="BakerSignet BT"/>
              </a:rPr>
              <a:t>Örnek: </a:t>
            </a:r>
            <a:r>
              <a:rPr lang="tr-TR" sz="1800" dirty="0">
                <a:latin typeface="BakerSignet BT"/>
              </a:rPr>
              <a:t>Şekilde ki akım kaynağını gerilim kaynağına çevirin.</a:t>
            </a:r>
            <a:endParaRPr lang="tr-TR" sz="1800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14554"/>
            <a:ext cx="2895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786322"/>
            <a:ext cx="7727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7.</a:t>
            </a:r>
            <a:r>
              <a:rPr lang="tr-TR" sz="4000" baseline="0" dirty="0"/>
              <a:t> Seri Gerilim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8229600" cy="396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7.</a:t>
            </a:r>
            <a:r>
              <a:rPr lang="tr-TR" sz="4000" baseline="0" dirty="0"/>
              <a:t> Seri Gerilim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57158" y="1785926"/>
            <a:ext cx="8229600" cy="370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8.</a:t>
            </a:r>
            <a:r>
              <a:rPr lang="tr-TR" sz="4000" baseline="0" dirty="0"/>
              <a:t> Paralel Akım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857364"/>
            <a:ext cx="8229600" cy="252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4357694"/>
            <a:ext cx="30765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1.</a:t>
            </a:r>
            <a:r>
              <a:rPr lang="tr-TR" sz="4000" baseline="0" dirty="0"/>
              <a:t> Devre Değişkenleri</a:t>
            </a:r>
            <a:endParaRPr lang="tr-TR" sz="4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86121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BakerSignet BT"/>
              </a:rPr>
              <a:t>Akım</a:t>
            </a:r>
            <a:r>
              <a:rPr lang="en-US" sz="1800" dirty="0">
                <a:latin typeface="BakerSignet BT"/>
              </a:rPr>
              <a:t>, </a:t>
            </a:r>
            <a:r>
              <a:rPr lang="en-US" sz="1800" dirty="0" err="1">
                <a:latin typeface="BakerSignet BT"/>
              </a:rPr>
              <a:t>akım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yoluna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konulan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ve</a:t>
            </a:r>
            <a:r>
              <a:rPr lang="tr-TR" sz="1800" dirty="0">
                <a:latin typeface="BakerSignet BT"/>
              </a:rPr>
              <a:t> 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BakerSignet BT"/>
              </a:rPr>
              <a:t>AMPERMETRE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adı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verilen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ölçü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aletiyle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ölçülür</a:t>
            </a:r>
            <a:r>
              <a:rPr lang="en-US" sz="1800" dirty="0">
                <a:latin typeface="BakerSignet BT"/>
              </a:rPr>
              <a:t>. </a:t>
            </a:r>
            <a:r>
              <a:rPr lang="en-US" sz="1800" dirty="0" err="1">
                <a:latin typeface="BakerSignet BT"/>
              </a:rPr>
              <a:t>Ampermetrenin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ibresi</a:t>
            </a:r>
            <a:r>
              <a:rPr lang="en-US" sz="1800" dirty="0">
                <a:latin typeface="BakerSignet BT"/>
              </a:rPr>
              <a:t>, </a:t>
            </a:r>
            <a:r>
              <a:rPr lang="en-US" sz="1800" dirty="0" err="1">
                <a:latin typeface="BakerSignet BT"/>
              </a:rPr>
              <a:t>akım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ile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orantılı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olarak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hareket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eder</a:t>
            </a:r>
            <a:r>
              <a:rPr lang="en-US" sz="1800" dirty="0">
                <a:latin typeface="BakerSignet BT"/>
              </a:rPr>
              <a:t>. </a:t>
            </a:r>
            <a:r>
              <a:rPr lang="en-US" sz="1800" dirty="0" err="1">
                <a:latin typeface="BakerSignet BT"/>
              </a:rPr>
              <a:t>Ampermetre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devreye</a:t>
            </a:r>
            <a:r>
              <a:rPr lang="en-US" sz="1800" dirty="0">
                <a:latin typeface="BakerSignet BT"/>
              </a:rPr>
              <a:t> SERİ </a:t>
            </a:r>
            <a:r>
              <a:rPr lang="en-US" sz="1800" dirty="0" err="1">
                <a:latin typeface="BakerSignet BT"/>
              </a:rPr>
              <a:t>olarak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bağlanır</a:t>
            </a:r>
            <a:r>
              <a:rPr lang="en-US" sz="1800" dirty="0">
                <a:latin typeface="BakerSignet BT"/>
              </a:rPr>
              <a:t>. </a:t>
            </a:r>
            <a:r>
              <a:rPr lang="en-US" sz="1800" dirty="0" err="1">
                <a:latin typeface="BakerSignet BT"/>
              </a:rPr>
              <a:t>İdeal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bir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ampermetrenin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iç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direnci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sıfırdır</a:t>
            </a:r>
            <a:r>
              <a:rPr lang="en-US" sz="1800" dirty="0">
                <a:latin typeface="BakerSignet BT"/>
              </a:rPr>
              <a:t>.</a:t>
            </a:r>
            <a:r>
              <a:rPr lang="tr-TR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İdeal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ampermetrenin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iç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direnci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sıfır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olduğu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için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devreden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enerji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çekmez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uçlarındaki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gerilim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düşümü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sıfırdır</a:t>
            </a:r>
            <a:r>
              <a:rPr lang="en-US" sz="1800" dirty="0">
                <a:latin typeface="BakerSignet BT"/>
              </a:rPr>
              <a:t>.</a:t>
            </a:r>
            <a:endParaRPr lang="tr-TR" sz="1800" dirty="0"/>
          </a:p>
          <a:p>
            <a:r>
              <a:rPr lang="en-US" sz="1800" dirty="0" err="1">
                <a:latin typeface="BakerSignet BT"/>
              </a:rPr>
              <a:t>Potansiyel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farkı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BakerSignet BT"/>
              </a:rPr>
              <a:t>VOLTMETRE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ile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ölçülür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voltmetre</a:t>
            </a:r>
            <a:r>
              <a:rPr lang="en-US" sz="1800" dirty="0">
                <a:latin typeface="BakerSignet BT"/>
              </a:rPr>
              <a:t>, </a:t>
            </a:r>
            <a:r>
              <a:rPr lang="en-US" sz="1800" dirty="0" err="1">
                <a:latin typeface="BakerSignet BT"/>
              </a:rPr>
              <a:t>potansiyel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farkı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ölçülecek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uçlar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arasına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paralel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bağlanır</a:t>
            </a:r>
            <a:r>
              <a:rPr lang="en-US" sz="1800" dirty="0">
                <a:latin typeface="BakerSignet BT"/>
              </a:rPr>
              <a:t>. </a:t>
            </a:r>
            <a:r>
              <a:rPr lang="en-US" sz="1800" dirty="0" err="1">
                <a:latin typeface="BakerSignet BT"/>
              </a:rPr>
              <a:t>İdeal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voltmetrenin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iç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direnci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sonsuz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büyüklüktedir</a:t>
            </a:r>
            <a:r>
              <a:rPr lang="en-US" sz="1800" dirty="0">
                <a:latin typeface="BakerSignet BT"/>
              </a:rPr>
              <a:t>.</a:t>
            </a:r>
            <a:endParaRPr lang="tr-TR" sz="1800" dirty="0"/>
          </a:p>
          <a:p>
            <a:r>
              <a:rPr lang="en-US" sz="1800" dirty="0" err="1">
                <a:latin typeface="BakerSignet BT"/>
              </a:rPr>
              <a:t>Uygulamalarda</a:t>
            </a:r>
            <a:r>
              <a:rPr lang="en-US" sz="1800" dirty="0">
                <a:latin typeface="BakerSignet BT"/>
              </a:rPr>
              <a:t>, </a:t>
            </a:r>
            <a:r>
              <a:rPr lang="en-US" sz="1800" dirty="0" err="1">
                <a:latin typeface="BakerSignet BT"/>
              </a:rPr>
              <a:t>voltmetreler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ampermetreler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hiçbir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zaman</a:t>
            </a:r>
            <a:r>
              <a:rPr lang="en-US" sz="1800" dirty="0">
                <a:latin typeface="BakerSignet BT"/>
              </a:rPr>
              <a:t> ideal </a:t>
            </a:r>
            <a:r>
              <a:rPr lang="en-US" sz="1800" dirty="0" err="1">
                <a:latin typeface="BakerSignet BT"/>
              </a:rPr>
              <a:t>olmazlar</a:t>
            </a:r>
            <a:r>
              <a:rPr lang="en-US" sz="1800" dirty="0">
                <a:latin typeface="BakerSignet BT"/>
              </a:rPr>
              <a:t>. </a:t>
            </a:r>
            <a:r>
              <a:rPr lang="en-US" sz="1800" dirty="0" err="1">
                <a:latin typeface="BakerSignet BT"/>
              </a:rPr>
              <a:t>Gerçek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voltmetrenin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iç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direnci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çok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büyük</a:t>
            </a:r>
            <a:r>
              <a:rPr lang="en-US" sz="1800" dirty="0">
                <a:latin typeface="BakerSignet BT"/>
              </a:rPr>
              <a:t>, </a:t>
            </a:r>
            <a:r>
              <a:rPr lang="en-US" sz="1800" dirty="0" err="1">
                <a:latin typeface="BakerSignet BT"/>
              </a:rPr>
              <a:t>ampermetrenin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ise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sıfıra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yakındır</a:t>
            </a:r>
            <a:r>
              <a:rPr lang="en-US" sz="1800" dirty="0">
                <a:latin typeface="BakerSignet BT"/>
              </a:rPr>
              <a:t>.</a:t>
            </a:r>
            <a:endParaRPr lang="tr-TR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8.</a:t>
            </a:r>
            <a:r>
              <a:rPr lang="tr-TR" sz="4000" baseline="0" dirty="0"/>
              <a:t> Paralel Akım Kaynakları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14348" y="1714488"/>
            <a:ext cx="585523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/>
          <a:lstStyle/>
          <a:p>
            <a:r>
              <a:rPr lang="en-US" sz="1800" dirty="0" err="1">
                <a:latin typeface="BakerSignet BT"/>
              </a:rPr>
              <a:t>Önce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gerilim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kaynakları</a:t>
            </a:r>
            <a:r>
              <a:rPr lang="en-US" sz="1800" dirty="0">
                <a:latin typeface="BakerSignet BT"/>
              </a:rPr>
              <a:t>, </a:t>
            </a:r>
            <a:r>
              <a:rPr lang="en-US" sz="1800" dirty="0" err="1">
                <a:latin typeface="BakerSignet BT"/>
              </a:rPr>
              <a:t>eşdeğer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akım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kaynağına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çevrilir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ve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paralel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akım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kaynakları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cebirsel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olarak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toplanır.Bu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devrenin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eşdeğer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gerilim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kaynağı</a:t>
            </a:r>
            <a:r>
              <a:rPr lang="en-US" sz="1800" dirty="0">
                <a:latin typeface="BakerSignet BT"/>
              </a:rPr>
              <a:t> </a:t>
            </a:r>
            <a:r>
              <a:rPr lang="en-US" sz="1800" dirty="0" err="1">
                <a:latin typeface="BakerSignet BT"/>
              </a:rPr>
              <a:t>bulunur</a:t>
            </a:r>
            <a:r>
              <a:rPr lang="en-US" sz="1800" dirty="0">
                <a:latin typeface="BakerSignet BT"/>
              </a:rPr>
              <a:t>.</a:t>
            </a:r>
            <a:endParaRPr lang="tr-TR" sz="1800" dirty="0">
              <a:latin typeface="BakerSignet BT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000372"/>
            <a:ext cx="7277100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85926"/>
            <a:ext cx="721614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tr-TR" sz="2400" b="1" dirty="0">
                <a:latin typeface="BakerSignet BT"/>
              </a:rPr>
              <a:t>Örnek 2: </a:t>
            </a:r>
            <a:r>
              <a:rPr lang="tr-TR" sz="1800" dirty="0">
                <a:latin typeface="BakerSignet BT"/>
              </a:rPr>
              <a:t>Şekildeki devre modelinin gerçek gerilim kaynağı eşdeğerini bulunuz 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50292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860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57158" y="1643050"/>
            <a:ext cx="6195296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tr-TR" sz="2400" b="1" dirty="0">
                <a:latin typeface="BakerSignet BT"/>
              </a:rPr>
              <a:t>Örnek 3: </a:t>
            </a:r>
            <a:r>
              <a:rPr lang="tr-TR" sz="1800" dirty="0">
                <a:latin typeface="BakerSignet BT"/>
              </a:rPr>
              <a:t>Şekildeki devre modelinin eşdeğer akım kaynağını bulunuz.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57496"/>
            <a:ext cx="58197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1928802"/>
            <a:ext cx="8229600" cy="228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tr-TR" sz="2400" b="1" dirty="0">
                <a:latin typeface="BakerSignet BT"/>
              </a:rPr>
              <a:t>Örnek 4: </a:t>
            </a:r>
            <a:r>
              <a:rPr lang="tr-TR" sz="1800" dirty="0">
                <a:latin typeface="BakerSignet BT"/>
              </a:rPr>
              <a:t>Şekildeki devre modelinin eşdeğer gerilim kaynağını bulunuz.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214554"/>
            <a:ext cx="60388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90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8596" y="1714488"/>
            <a:ext cx="6934200" cy="282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tr-TR" sz="2400" b="1" dirty="0">
                <a:latin typeface="BakerSignet BT"/>
              </a:rPr>
              <a:t>Örnek 5: </a:t>
            </a:r>
            <a:r>
              <a:rPr lang="tr-TR" sz="1800" dirty="0">
                <a:latin typeface="BakerSignet BT"/>
              </a:rPr>
              <a:t>Şekildeki devre modelinin eşdeğer gerilim kaynağını bulunuz.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643182"/>
            <a:ext cx="33337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2.</a:t>
            </a:r>
            <a:r>
              <a:rPr lang="tr-TR" sz="4000" baseline="0" dirty="0"/>
              <a:t> Aktif Elemanlar</a:t>
            </a:r>
            <a:endParaRPr lang="tr-TR" sz="4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8612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BakerSignet BT"/>
              </a:rPr>
              <a:t>Elektrik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devrelerindeki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aktif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elemanlar</a:t>
            </a:r>
            <a:r>
              <a:rPr lang="en-US" sz="2400" dirty="0">
                <a:latin typeface="BakerSignet BT"/>
              </a:rPr>
              <a:t>, </a:t>
            </a:r>
            <a:r>
              <a:rPr lang="en-US" sz="2400" dirty="0" err="1">
                <a:latin typeface="BakerSignet BT"/>
              </a:rPr>
              <a:t>kaynaklardır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ve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devreye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enerji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verebilme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yeteneğine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sahiptir</a:t>
            </a:r>
            <a:r>
              <a:rPr lang="en-US" sz="2400" dirty="0">
                <a:latin typeface="BakerSignet BT"/>
              </a:rPr>
              <a:t>.</a:t>
            </a:r>
            <a:endParaRPr lang="tr-TR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tr-TR" sz="4000" dirty="0"/>
              <a:t>9.</a:t>
            </a:r>
            <a:r>
              <a:rPr lang="tr-TR" sz="4000" baseline="0" dirty="0"/>
              <a:t> Paralel Bağlı Akım ve Gerilim Kaynaklarının Toplanması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92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42910" y="2000240"/>
            <a:ext cx="6621780" cy="273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3.</a:t>
            </a:r>
            <a:r>
              <a:rPr lang="tr-TR" sz="4000" baseline="0" dirty="0"/>
              <a:t> Pasif Elemanlar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8612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BakerSignet BT"/>
              </a:rPr>
              <a:t>Elektrik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devrelerindeki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pasif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elemanlar</a:t>
            </a:r>
            <a:r>
              <a:rPr lang="en-US" sz="2200" dirty="0">
                <a:latin typeface="BakerSignet BT"/>
              </a:rPr>
              <a:t>; </a:t>
            </a:r>
            <a:r>
              <a:rPr lang="en-US" sz="2200" dirty="0" err="1">
                <a:latin typeface="BakerSignet BT"/>
              </a:rPr>
              <a:t>direnç</a:t>
            </a:r>
            <a:r>
              <a:rPr lang="en-US" sz="2200" dirty="0">
                <a:latin typeface="BakerSignet BT"/>
              </a:rPr>
              <a:t>, </a:t>
            </a:r>
            <a:r>
              <a:rPr lang="en-US" sz="2200" dirty="0" err="1">
                <a:latin typeface="BakerSignet BT"/>
              </a:rPr>
              <a:t>bobin</a:t>
            </a:r>
            <a:r>
              <a:rPr lang="en-US" sz="2200" dirty="0">
                <a:latin typeface="BakerSignet BT"/>
              </a:rPr>
              <a:t>, </a:t>
            </a:r>
            <a:r>
              <a:rPr lang="en-US" sz="2200" dirty="0" err="1">
                <a:latin typeface="BakerSignet BT"/>
              </a:rPr>
              <a:t>kondansatör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olup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ya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enerji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çeker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veya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enerjiyi</a:t>
            </a:r>
            <a:r>
              <a:rPr lang="en-US" sz="2200" dirty="0">
                <a:latin typeface="BakerSignet BT"/>
              </a:rPr>
              <a:t> depo </a:t>
            </a:r>
            <a:r>
              <a:rPr lang="en-US" sz="2200" dirty="0" err="1">
                <a:latin typeface="BakerSignet BT"/>
              </a:rPr>
              <a:t>ederler</a:t>
            </a:r>
            <a:r>
              <a:rPr lang="tr-TR" sz="2200" dirty="0">
                <a:latin typeface="BakerSignet B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3. Pasif</a:t>
            </a:r>
            <a:r>
              <a:rPr lang="tr-TR" sz="4000" baseline="0" dirty="0"/>
              <a:t> Elemanlar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>
            <a:normAutofit/>
          </a:bodyPr>
          <a:lstStyle/>
          <a:p>
            <a:r>
              <a:rPr lang="tr-TR" sz="2200" b="1" dirty="0">
                <a:latin typeface="BakerSignet BT"/>
              </a:rPr>
              <a:t>A) Direnç</a:t>
            </a:r>
            <a:r>
              <a:rPr lang="tr-TR" sz="2200" dirty="0">
                <a:latin typeface="BakerSignet BT"/>
              </a:rPr>
              <a:t>:</a:t>
            </a:r>
            <a:r>
              <a:rPr lang="tr-TR" sz="2200" baseline="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Akıma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karşı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gösterilen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zorluğa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direnç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denir</a:t>
            </a:r>
            <a:r>
              <a:rPr lang="en-US" sz="2200" dirty="0">
                <a:latin typeface="BakerSignet BT"/>
              </a:rPr>
              <a:t>. </a:t>
            </a:r>
            <a:r>
              <a:rPr lang="en-US" sz="2200" dirty="0" err="1">
                <a:latin typeface="BakerSignet BT"/>
              </a:rPr>
              <a:t>Direnç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elemanı</a:t>
            </a:r>
            <a:r>
              <a:rPr lang="en-US" sz="2200" dirty="0">
                <a:latin typeface="BakerSignet BT"/>
              </a:rPr>
              <a:t>, </a:t>
            </a:r>
            <a:r>
              <a:rPr lang="en-US" sz="2200" dirty="0" err="1">
                <a:latin typeface="BakerSignet BT"/>
              </a:rPr>
              <a:t>akım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sınırlayıcı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ve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voltaj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bölücü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devrelerde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çok</a:t>
            </a:r>
            <a:r>
              <a:rPr lang="en-US" sz="2200" dirty="0">
                <a:latin typeface="BakerSignet BT"/>
              </a:rPr>
              <a:t> </a:t>
            </a:r>
            <a:r>
              <a:rPr lang="en-US" sz="2200" dirty="0" err="1">
                <a:latin typeface="BakerSignet BT"/>
              </a:rPr>
              <a:t>kullanılır</a:t>
            </a:r>
            <a:endParaRPr lang="tr-TR" sz="2200" dirty="0">
              <a:latin typeface="BakerSignet BT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786058"/>
            <a:ext cx="7467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3. Pasif</a:t>
            </a:r>
            <a:r>
              <a:rPr lang="tr-TR" sz="4000" baseline="0" dirty="0"/>
              <a:t> Elemanlar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>
            <a:normAutofit fontScale="92500"/>
          </a:bodyPr>
          <a:lstStyle/>
          <a:p>
            <a:r>
              <a:rPr lang="tr-TR" sz="2400" b="1" dirty="0">
                <a:latin typeface="BakerSignet BT"/>
              </a:rPr>
              <a:t>B) Bobin: </a:t>
            </a:r>
            <a:r>
              <a:rPr lang="en-US" sz="2400" dirty="0" err="1">
                <a:latin typeface="BakerSignet BT"/>
              </a:rPr>
              <a:t>İçinden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akım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geçmesiyle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enerji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depolayan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elemana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bobin</a:t>
            </a:r>
            <a:r>
              <a:rPr lang="en-US" sz="2400" dirty="0">
                <a:latin typeface="BakerSignet BT"/>
              </a:rPr>
              <a:t> (</a:t>
            </a:r>
            <a:r>
              <a:rPr lang="en-US" sz="2400" dirty="0" err="1">
                <a:latin typeface="BakerSignet BT"/>
              </a:rPr>
              <a:t>endüktans</a:t>
            </a:r>
            <a:r>
              <a:rPr lang="en-US" sz="2400" dirty="0">
                <a:latin typeface="BakerSignet BT"/>
              </a:rPr>
              <a:t>) </a:t>
            </a:r>
            <a:r>
              <a:rPr lang="en-US" sz="2400" dirty="0" err="1">
                <a:latin typeface="BakerSignet BT"/>
              </a:rPr>
              <a:t>denir</a:t>
            </a:r>
            <a:r>
              <a:rPr lang="en-US" sz="2400" dirty="0">
                <a:latin typeface="BakerSignet BT"/>
              </a:rPr>
              <a:t>. </a:t>
            </a:r>
            <a:r>
              <a:rPr lang="en-US" sz="2400" dirty="0" err="1">
                <a:latin typeface="BakerSignet BT"/>
              </a:rPr>
              <a:t>Bir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bobinde</a:t>
            </a:r>
            <a:r>
              <a:rPr lang="en-US" sz="2400" dirty="0">
                <a:latin typeface="BakerSignet BT"/>
              </a:rPr>
              <a:t>, </a:t>
            </a:r>
            <a:r>
              <a:rPr lang="en-US" sz="2400" dirty="0" err="1">
                <a:latin typeface="BakerSignet BT"/>
              </a:rPr>
              <a:t>gerilimle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akım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arasındaki</a:t>
            </a:r>
            <a:r>
              <a:rPr lang="en-US" sz="2400" dirty="0">
                <a:latin typeface="BakerSignet BT"/>
              </a:rPr>
              <a:t> </a:t>
            </a:r>
            <a:r>
              <a:rPr lang="en-US" sz="2400" dirty="0" err="1">
                <a:latin typeface="BakerSignet BT"/>
              </a:rPr>
              <a:t>bağıntı</a:t>
            </a:r>
            <a:r>
              <a:rPr lang="tr-TR" sz="2400" dirty="0">
                <a:latin typeface="BakerSignet BT"/>
              </a:rPr>
              <a:t>;</a:t>
            </a:r>
            <a:endParaRPr lang="tr-TR" sz="2200" dirty="0">
              <a:latin typeface="BakerSignet BT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857496"/>
            <a:ext cx="6610350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3. Pasif</a:t>
            </a:r>
            <a:r>
              <a:rPr lang="tr-TR" sz="4000" baseline="0" dirty="0"/>
              <a:t> Elemanlar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614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57158" y="1714488"/>
            <a:ext cx="8229600" cy="380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tr-TR" sz="4000" dirty="0"/>
              <a:t>3. Pasif</a:t>
            </a:r>
            <a:r>
              <a:rPr lang="tr-TR" sz="4000" baseline="0" dirty="0"/>
              <a:t> Elemanlar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9AE627-413B-41C2-BA8B-07FE2886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85728"/>
            <a:ext cx="1055103" cy="1125714"/>
          </a:xfrm>
          <a:prstGeom prst="rect">
            <a:avLst/>
          </a:prstGeom>
        </p:spPr>
      </p:pic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1857364"/>
            <a:ext cx="8229600" cy="333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Mav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Kar Payı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r Pay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TM03457464[[fn=Kar Payı]]</Template>
  <TotalTime>618</TotalTime>
  <Words>1040</Words>
  <Application>Microsoft Office PowerPoint</Application>
  <PresentationFormat>Ekran Gösterisi (4:3)</PresentationFormat>
  <Paragraphs>117</Paragraphs>
  <Slides>40</Slides>
  <Notes>39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40</vt:i4>
      </vt:variant>
    </vt:vector>
  </HeadingPairs>
  <TitlesOfParts>
    <vt:vector size="47" baseType="lpstr">
      <vt:lpstr>Arial</vt:lpstr>
      <vt:lpstr>BakerSignet BT</vt:lpstr>
      <vt:lpstr>Calibri</vt:lpstr>
      <vt:lpstr>Gill Sans MT</vt:lpstr>
      <vt:lpstr>Wingdings 2</vt:lpstr>
      <vt:lpstr>Kar Payı</vt:lpstr>
      <vt:lpstr>Ofis Teması</vt:lpstr>
      <vt:lpstr>Mühendislik ve mimarlık fakültesi bilgisayar mühendisliği bölümü bil1004 elektrik devreleri dersi </vt:lpstr>
      <vt:lpstr>1. Devre Değişkenleri</vt:lpstr>
      <vt:lpstr>1. Devre Değişkenleri</vt:lpstr>
      <vt:lpstr>2. Aktif Elemanlar</vt:lpstr>
      <vt:lpstr>3. Pasif Elemanlar</vt:lpstr>
      <vt:lpstr>3. Pasif Elemanlar</vt:lpstr>
      <vt:lpstr>3. Pasif Elemanlar</vt:lpstr>
      <vt:lpstr>3. Pasif Elemanlar</vt:lpstr>
      <vt:lpstr>3. Pasif Elemanlar</vt:lpstr>
      <vt:lpstr>3. Pasif Elemanlar</vt:lpstr>
      <vt:lpstr>3. Pasif Elemanlar</vt:lpstr>
      <vt:lpstr>4. Gerilim Kaynakları</vt:lpstr>
      <vt:lpstr>4. Gerilim Kaynakları</vt:lpstr>
      <vt:lpstr>4. Gerilim Kaynakları</vt:lpstr>
      <vt:lpstr>4. Gerilim Kaynakları</vt:lpstr>
      <vt:lpstr>4. Gerilim Kaynakları</vt:lpstr>
      <vt:lpstr>4. Gerilim Kaynakları</vt:lpstr>
      <vt:lpstr>5. Akım Kaynakları</vt:lpstr>
      <vt:lpstr>5. Akım Kaynakları</vt:lpstr>
      <vt:lpstr>5. Akım Kaynakları</vt:lpstr>
      <vt:lpstr>5. Akım Kaynakları</vt:lpstr>
      <vt:lpstr>5. Akım Kaynakları</vt:lpstr>
      <vt:lpstr>5. Akım Kaynakları</vt:lpstr>
      <vt:lpstr>6. Bağımsız Kaynak Dönüşümleri</vt:lpstr>
      <vt:lpstr>6. Bağımsız Kaynak Dönüşümleri</vt:lpstr>
      <vt:lpstr>6. Bağımsız Kaynak Dönüşümleri</vt:lpstr>
      <vt:lpstr>7. Seri Gerilim Kaynakları</vt:lpstr>
      <vt:lpstr>7. Seri Gerilim Kaynakları</vt:lpstr>
      <vt:lpstr>8. Paralel Akım Kaynakları</vt:lpstr>
      <vt:lpstr>8. Paralel Akım Kaynakları</vt:lpstr>
      <vt:lpstr>9. Paralel Bağlı Akım ve Gerilim Kaynaklarının Toplanması</vt:lpstr>
      <vt:lpstr>9. Paralel Bağlı Akım ve Gerilim Kaynaklarının Toplanması</vt:lpstr>
      <vt:lpstr>9. Paralel Bağlı Akım ve Gerilim Kaynaklarının Toplanması</vt:lpstr>
      <vt:lpstr>9. Paralel Bağlı Akım ve Gerilim Kaynaklarının Toplanması</vt:lpstr>
      <vt:lpstr>9. Paralel Bağlı Akım ve Gerilim Kaynaklarının Toplanması</vt:lpstr>
      <vt:lpstr>9. Paralel Bağlı Akım ve Gerilim Kaynaklarının Toplanması</vt:lpstr>
      <vt:lpstr>9. Paralel Bağlı Akım ve Gerilim Kaynaklarının Toplanması</vt:lpstr>
      <vt:lpstr>9. Paralel Bağlı Akım ve Gerilim Kaynaklarının Toplanması</vt:lpstr>
      <vt:lpstr>9. Paralel Bağlı Akım ve Gerilim Kaynaklarının Toplanması</vt:lpstr>
      <vt:lpstr>9. Paralel Bağlı Akım ve Gerilim Kaynaklarının Toplanması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Elektrik-elektroniğe giriş</dc:title>
  <dc:creator>Hüseyin AYDİLEK</dc:creator>
  <cp:lastModifiedBy>ÖZGE PİNAR AKKAŞ</cp:lastModifiedBy>
  <cp:revision>69</cp:revision>
  <dcterms:created xsi:type="dcterms:W3CDTF">2018-02-27T19:21:44Z</dcterms:created>
  <dcterms:modified xsi:type="dcterms:W3CDTF">2022-05-05T19:10:46Z</dcterms:modified>
</cp:coreProperties>
</file>