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1" r:id="rId3"/>
    <p:sldId id="273" r:id="rId4"/>
    <p:sldId id="275" r:id="rId5"/>
    <p:sldId id="277" r:id="rId6"/>
    <p:sldId id="257" r:id="rId7"/>
    <p:sldId id="278" r:id="rId8"/>
    <p:sldId id="282" r:id="rId9"/>
    <p:sldId id="281" r:id="rId10"/>
    <p:sldId id="276" r:id="rId11"/>
    <p:sldId id="283" r:id="rId12"/>
    <p:sldId id="285" r:id="rId13"/>
    <p:sldId id="284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926" autoAdjust="0"/>
    <p:restoredTop sz="94660"/>
  </p:normalViewPr>
  <p:slideViewPr>
    <p:cSldViewPr snapToGrid="0">
      <p:cViewPr>
        <p:scale>
          <a:sx n="66" d="100"/>
          <a:sy n="66" d="100"/>
        </p:scale>
        <p:origin x="28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FB08A-6EA4-4239-B3C7-558C59471976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4285A-F48A-423F-B987-423264DA9D4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222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FB08A-6EA4-4239-B3C7-558C59471976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4285A-F48A-423F-B987-423264DA9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760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FB08A-6EA4-4239-B3C7-558C59471976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4285A-F48A-423F-B987-423264DA9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409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FB08A-6EA4-4239-B3C7-558C59471976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4285A-F48A-423F-B987-423264DA9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936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FB08A-6EA4-4239-B3C7-558C59471976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4285A-F48A-423F-B987-423264DA9D4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5486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FB08A-6EA4-4239-B3C7-558C59471976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4285A-F48A-423F-B987-423264DA9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382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FB08A-6EA4-4239-B3C7-558C59471976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4285A-F48A-423F-B987-423264DA9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344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FB08A-6EA4-4239-B3C7-558C59471976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4285A-F48A-423F-B987-423264DA9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988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FB08A-6EA4-4239-B3C7-558C59471976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4285A-F48A-423F-B987-423264DA9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125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AAFB08A-6EA4-4239-B3C7-558C59471976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04285A-F48A-423F-B987-423264DA9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11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FB08A-6EA4-4239-B3C7-558C59471976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4285A-F48A-423F-B987-423264DA9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271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AAFB08A-6EA4-4239-B3C7-558C59471976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04285A-F48A-423F-B987-423264DA9D4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2470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B4CE4-162E-44A5-9D31-73ADCA488A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r"/>
            <a:br>
              <a:rPr lang="en-US" sz="4400" dirty="0"/>
            </a:br>
            <a:br>
              <a:rPr lang="en-US" sz="4400" dirty="0"/>
            </a:br>
            <a:r>
              <a:rPr lang="tr-TR" sz="4400" dirty="0" err="1"/>
              <a:t>Cmpe</a:t>
            </a:r>
            <a:r>
              <a:rPr lang="tr-TR" sz="4400" dirty="0"/>
              <a:t> 493</a:t>
            </a:r>
            <a:br>
              <a:rPr lang="tr-TR" sz="4400" dirty="0"/>
            </a:br>
            <a:r>
              <a:rPr lang="tr-TR" sz="4400" dirty="0"/>
              <a:t>Information </a:t>
            </a:r>
            <a:r>
              <a:rPr lang="tr-TR" sz="4400" dirty="0" err="1"/>
              <a:t>Retrieval</a:t>
            </a:r>
            <a:br>
              <a:rPr lang="tr-TR" sz="4400" dirty="0"/>
            </a:br>
            <a:r>
              <a:rPr lang="en-US" sz="4400" dirty="0"/>
              <a:t>Term Project </a:t>
            </a:r>
            <a:r>
              <a:rPr lang="tr-TR" sz="4400" dirty="0"/>
              <a:t>Final </a:t>
            </a:r>
            <a:r>
              <a:rPr lang="en-US" sz="4400" dirty="0"/>
              <a:t>Presentation</a:t>
            </a:r>
            <a:br>
              <a:rPr lang="en-US" sz="4400" dirty="0"/>
            </a:b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ECAB8F-6D12-4FA3-A729-290F6B01EB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latin typeface="+mn-lt"/>
              </a:rPr>
              <a:t>Mansur YeşİLBursa</a:t>
            </a:r>
          </a:p>
          <a:p>
            <a:r>
              <a:rPr lang="en-US" dirty="0">
                <a:latin typeface="+mn-lt"/>
              </a:rPr>
              <a:t>Abdullah Yıldız</a:t>
            </a:r>
          </a:p>
          <a:p>
            <a:r>
              <a:rPr lang="en-US" dirty="0">
                <a:latin typeface="+mn-lt"/>
              </a:rPr>
              <a:t>Can Devecİ</a:t>
            </a:r>
          </a:p>
        </p:txBody>
      </p:sp>
    </p:spTree>
    <p:extLst>
      <p:ext uri="{BB962C8B-B14F-4D97-AF65-F5344CB8AC3E}">
        <p14:creationId xmlns:p14="http://schemas.microsoft.com/office/powerpoint/2010/main" val="38025647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67C95-A1CD-44F8-99D2-4640264C8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Future</a:t>
            </a:r>
            <a:r>
              <a:rPr lang="tr-TR" dirty="0"/>
              <a:t> </a:t>
            </a:r>
            <a:r>
              <a:rPr lang="tr-TR" dirty="0" err="1"/>
              <a:t>Work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B51B1-383B-4A8B-9C5B-9FD704B0BC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2742" y="1876778"/>
            <a:ext cx="9892937" cy="3992316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[1]</a:t>
            </a:r>
            <a:r>
              <a:rPr lang="tr-TR" dirty="0"/>
              <a:t> </a:t>
            </a:r>
            <a:r>
              <a:rPr lang="tr-TR" dirty="0" err="1"/>
              <a:t>Graph</a:t>
            </a:r>
            <a:r>
              <a:rPr lang="tr-TR" dirty="0"/>
              <a:t> </a:t>
            </a:r>
            <a:r>
              <a:rPr lang="tr-TR" dirty="0" err="1"/>
              <a:t>based</a:t>
            </a:r>
            <a:r>
              <a:rPr lang="tr-TR" dirty="0"/>
              <a:t> </a:t>
            </a:r>
            <a:r>
              <a:rPr lang="tr-TR" dirty="0" err="1"/>
              <a:t>representation</a:t>
            </a:r>
            <a:r>
              <a:rPr lang="tr-TR" dirty="0"/>
              <a:t> </a:t>
            </a:r>
          </a:p>
          <a:p>
            <a:pPr marL="0" indent="0">
              <a:buNone/>
            </a:pPr>
            <a:r>
              <a:rPr lang="tr-TR" dirty="0"/>
              <a:t>of </a:t>
            </a:r>
            <a:r>
              <a:rPr lang="tr-TR" dirty="0" err="1"/>
              <a:t>Ontology</a:t>
            </a:r>
            <a:r>
              <a:rPr lang="tr-TR" dirty="0"/>
              <a:t> set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r-TR" dirty="0"/>
              <a:t>Using </a:t>
            </a:r>
            <a:r>
              <a:rPr lang="tr-TR" dirty="0" err="1"/>
              <a:t>is_a</a:t>
            </a:r>
            <a:r>
              <a:rPr lang="tr-TR" dirty="0"/>
              <a:t> / </a:t>
            </a:r>
            <a:r>
              <a:rPr lang="tr-TR" dirty="0" err="1"/>
              <a:t>synonym</a:t>
            </a:r>
            <a:r>
              <a:rPr lang="tr-TR" dirty="0"/>
              <a:t> </a:t>
            </a:r>
            <a:r>
              <a:rPr lang="tr-TR" dirty="0" err="1"/>
              <a:t>relations</a:t>
            </a:r>
            <a:r>
              <a:rPr lang="tr-TR" dirty="0"/>
              <a:t> </a:t>
            </a:r>
          </a:p>
          <a:p>
            <a:pPr marL="0" indent="0">
              <a:buNone/>
            </a:pPr>
            <a:r>
              <a:rPr lang="tr-TR" dirty="0" err="1"/>
              <a:t>given</a:t>
            </a:r>
            <a:r>
              <a:rPr lang="tr-TR" dirty="0"/>
              <a:t> in </a:t>
            </a:r>
            <a:r>
              <a:rPr lang="tr-TR" dirty="0" err="1"/>
              <a:t>OntoBiotope</a:t>
            </a:r>
            <a:r>
              <a:rPr lang="tr-TR" dirty="0"/>
              <a:t> </a:t>
            </a:r>
            <a:r>
              <a:rPr lang="tr-TR" dirty="0" err="1"/>
              <a:t>dataset</a:t>
            </a:r>
            <a:endParaRPr lang="tr-TR" dirty="0"/>
          </a:p>
          <a:p>
            <a:pPr>
              <a:buFont typeface="Wingdings" panose="05000000000000000000" pitchFamily="2" charset="2"/>
              <a:buChar char="Ø"/>
            </a:pPr>
            <a:endParaRPr lang="tr-TR" dirty="0"/>
          </a:p>
          <a:p>
            <a:pPr>
              <a:buFont typeface="Wingdings" panose="05000000000000000000" pitchFamily="2" charset="2"/>
              <a:buChar char="Ø"/>
            </a:pPr>
            <a:endParaRPr lang="tr-TR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E37E193C-5620-4BC6-8955-92F469D7B5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9030" y="1821613"/>
            <a:ext cx="6046650" cy="3992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11758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67C95-A1CD-44F8-99D2-4640264C8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Future</a:t>
            </a:r>
            <a:r>
              <a:rPr lang="tr-TR" dirty="0"/>
              <a:t> </a:t>
            </a:r>
            <a:r>
              <a:rPr lang="tr-TR" dirty="0" err="1"/>
              <a:t>Work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B51B1-383B-4A8B-9C5B-9FD704B0BC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2742" y="1876778"/>
            <a:ext cx="9892937" cy="3992316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tr-TR" dirty="0" err="1"/>
              <a:t>BioNLP</a:t>
            </a:r>
            <a:r>
              <a:rPr lang="tr-TR" dirty="0"/>
              <a:t> </a:t>
            </a:r>
            <a:r>
              <a:rPr lang="tr-TR" dirty="0" err="1"/>
              <a:t>word</a:t>
            </a:r>
            <a:r>
              <a:rPr lang="tr-TR" dirty="0"/>
              <a:t> </a:t>
            </a:r>
            <a:r>
              <a:rPr lang="tr-TR" dirty="0" err="1"/>
              <a:t>embeddings</a:t>
            </a:r>
            <a:endParaRPr lang="tr-TR" dirty="0"/>
          </a:p>
          <a:p>
            <a:pPr>
              <a:buFont typeface="Wingdings" panose="05000000000000000000" pitchFamily="2" charset="2"/>
              <a:buChar char="Ø"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0154503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67C95-A1CD-44F8-99D2-4640264C8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Future</a:t>
            </a:r>
            <a:r>
              <a:rPr lang="tr-TR" dirty="0"/>
              <a:t> </a:t>
            </a:r>
            <a:r>
              <a:rPr lang="tr-TR" dirty="0" err="1"/>
              <a:t>Work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B51B1-383B-4A8B-9C5B-9FD704B0BC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2742" y="1876778"/>
            <a:ext cx="9892937" cy="3992316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tr-TR" sz="3000" dirty="0" err="1"/>
              <a:t>Part</a:t>
            </a:r>
            <a:r>
              <a:rPr lang="tr-TR" sz="3000" dirty="0"/>
              <a:t> of Speech </a:t>
            </a:r>
            <a:r>
              <a:rPr lang="tr-TR" sz="3000" dirty="0" err="1"/>
              <a:t>Tagger</a:t>
            </a:r>
            <a:r>
              <a:rPr lang="tr-TR" sz="3000" dirty="0"/>
              <a:t> </a:t>
            </a:r>
            <a:r>
              <a:rPr lang="tr-TR" sz="3000" dirty="0" err="1"/>
              <a:t>to</a:t>
            </a:r>
            <a:r>
              <a:rPr lang="tr-TR" sz="3000" dirty="0"/>
              <a:t> </a:t>
            </a:r>
            <a:r>
              <a:rPr lang="tr-TR" sz="3000" dirty="0" err="1"/>
              <a:t>extract</a:t>
            </a:r>
            <a:r>
              <a:rPr lang="tr-TR" sz="3000" dirty="0"/>
              <a:t> </a:t>
            </a:r>
            <a:r>
              <a:rPr lang="tr-TR" sz="3000" dirty="0" err="1"/>
              <a:t>valuable</a:t>
            </a:r>
            <a:r>
              <a:rPr lang="tr-TR" sz="3000" dirty="0"/>
              <a:t> </a:t>
            </a:r>
            <a:r>
              <a:rPr lang="tr-TR" sz="3000" dirty="0" err="1"/>
              <a:t>information</a:t>
            </a:r>
            <a:endParaRPr lang="tr-TR" sz="3000" dirty="0"/>
          </a:p>
          <a:p>
            <a:pPr>
              <a:buFont typeface="Wingdings" panose="05000000000000000000" pitchFamily="2" charset="2"/>
              <a:buChar char="Ø"/>
            </a:pPr>
            <a:r>
              <a:rPr lang="tr-TR" dirty="0" err="1"/>
              <a:t>Noun</a:t>
            </a:r>
            <a:r>
              <a:rPr lang="tr-TR" dirty="0"/>
              <a:t> </a:t>
            </a:r>
            <a:r>
              <a:rPr lang="tr-TR" dirty="0" err="1"/>
              <a:t>phrases</a:t>
            </a:r>
            <a:r>
              <a:rPr lang="tr-TR" dirty="0"/>
              <a:t>, </a:t>
            </a:r>
            <a:r>
              <a:rPr lang="tr-TR" dirty="0" err="1"/>
              <a:t>noun</a:t>
            </a:r>
            <a:r>
              <a:rPr lang="tr-TR" dirty="0"/>
              <a:t> </a:t>
            </a:r>
            <a:r>
              <a:rPr lang="tr-TR" dirty="0" err="1"/>
              <a:t>clauses</a:t>
            </a:r>
            <a:r>
              <a:rPr lang="tr-TR" dirty="0"/>
              <a:t> (NN)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r-TR" dirty="0" err="1"/>
              <a:t>e.g</a:t>
            </a:r>
            <a:r>
              <a:rPr lang="tr-TR" dirty="0"/>
              <a:t>. </a:t>
            </a:r>
            <a:r>
              <a:rPr lang="en-US" dirty="0" err="1"/>
              <a:t>TermName</a:t>
            </a:r>
            <a:r>
              <a:rPr lang="en-US" dirty="0"/>
              <a:t>: sexually transmitted infection clinics. Found: patient with infectious disease. Actual: clinic</a:t>
            </a:r>
            <a:endParaRPr lang="tr-TR" dirty="0"/>
          </a:p>
          <a:p>
            <a:pPr>
              <a:buFont typeface="Wingdings" panose="05000000000000000000" pitchFamily="2" charset="2"/>
              <a:buChar char="Ø"/>
            </a:pPr>
            <a:r>
              <a:rPr lang="tr-TR" dirty="0" err="1"/>
              <a:t>e.g</a:t>
            </a:r>
            <a:r>
              <a:rPr lang="tr-TR" dirty="0"/>
              <a:t>. </a:t>
            </a:r>
            <a:r>
              <a:rPr lang="en-US" dirty="0" err="1"/>
              <a:t>TermName</a:t>
            </a:r>
            <a:r>
              <a:rPr lang="en-US" dirty="0"/>
              <a:t>: marine organisms. Found: marine environment. Actual: living organism</a:t>
            </a:r>
            <a:endParaRPr lang="tr-TR" dirty="0"/>
          </a:p>
          <a:p>
            <a:pPr>
              <a:buFont typeface="Wingdings" panose="05000000000000000000" pitchFamily="2" charset="2"/>
              <a:buChar char="Ø"/>
            </a:pPr>
            <a:r>
              <a:rPr lang="tr-TR" dirty="0" err="1"/>
              <a:t>e.g</a:t>
            </a:r>
            <a:r>
              <a:rPr lang="tr-TR" dirty="0"/>
              <a:t>. </a:t>
            </a:r>
            <a:r>
              <a:rPr lang="en-US" dirty="0" err="1"/>
              <a:t>TermName</a:t>
            </a:r>
            <a:r>
              <a:rPr lang="en-US" dirty="0"/>
              <a:t>: animal blood. Found: animal blood. Actual: blood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9129033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67C95-A1CD-44F8-99D2-4640264C8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Future</a:t>
            </a:r>
            <a:r>
              <a:rPr lang="tr-TR" dirty="0"/>
              <a:t> </a:t>
            </a:r>
            <a:r>
              <a:rPr lang="tr-TR" dirty="0" err="1"/>
              <a:t>Work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B51B1-383B-4A8B-9C5B-9FD704B0BC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2742" y="1876778"/>
            <a:ext cx="9892937" cy="3992316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tr-TR" dirty="0" err="1"/>
              <a:t>Fasttext</a:t>
            </a:r>
            <a:r>
              <a:rPr lang="tr-TR" dirty="0"/>
              <a:t> </a:t>
            </a:r>
            <a:r>
              <a:rPr lang="tr-TR" dirty="0" err="1"/>
              <a:t>Based</a:t>
            </a:r>
            <a:r>
              <a:rPr lang="tr-TR" dirty="0"/>
              <a:t> Word </a:t>
            </a:r>
            <a:r>
              <a:rPr lang="tr-TR" dirty="0" err="1"/>
              <a:t>Embedding</a:t>
            </a:r>
            <a:endParaRPr lang="tr-TR" dirty="0"/>
          </a:p>
          <a:p>
            <a:pPr>
              <a:buFont typeface="Wingdings" panose="05000000000000000000" pitchFamily="2" charset="2"/>
              <a:buChar char="Ø"/>
            </a:pPr>
            <a:r>
              <a:rPr lang="tr-TR" dirty="0" err="1"/>
              <a:t>Extention</a:t>
            </a:r>
            <a:r>
              <a:rPr lang="tr-TR" dirty="0"/>
              <a:t> of word2vec </a:t>
            </a:r>
            <a:r>
              <a:rPr lang="tr-TR" dirty="0" err="1"/>
              <a:t>modelling</a:t>
            </a:r>
            <a:endParaRPr lang="tr-TR" dirty="0"/>
          </a:p>
          <a:p>
            <a:pPr>
              <a:buFont typeface="Wingdings" panose="05000000000000000000" pitchFamily="2" charset="2"/>
              <a:buChar char="Ø"/>
            </a:pPr>
            <a:r>
              <a:rPr lang="tr-TR" dirty="0" err="1"/>
              <a:t>Uses</a:t>
            </a:r>
            <a:r>
              <a:rPr lang="tr-TR" dirty="0"/>
              <a:t> </a:t>
            </a:r>
            <a:r>
              <a:rPr lang="tr-TR" dirty="0" err="1"/>
              <a:t>subword</a:t>
            </a:r>
            <a:r>
              <a:rPr lang="tr-TR" dirty="0"/>
              <a:t> </a:t>
            </a:r>
            <a:r>
              <a:rPr lang="tr-TR" dirty="0" err="1"/>
              <a:t>tokens</a:t>
            </a:r>
            <a:r>
              <a:rPr lang="tr-TR" dirty="0"/>
              <a:t> as n-</a:t>
            </a:r>
            <a:r>
              <a:rPr lang="tr-TR" dirty="0" err="1"/>
              <a:t>grams</a:t>
            </a:r>
            <a:r>
              <a:rPr lang="tr-TR" dirty="0"/>
              <a:t> of </a:t>
            </a:r>
            <a:r>
              <a:rPr lang="tr-TR" dirty="0" err="1"/>
              <a:t>characters</a:t>
            </a:r>
            <a:endParaRPr lang="tr-TR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This helps capture the meaning of shorter words and allows the </a:t>
            </a:r>
            <a:r>
              <a:rPr lang="en-US" b="1" dirty="0"/>
              <a:t>embeddings</a:t>
            </a:r>
            <a:r>
              <a:rPr lang="en-US" dirty="0"/>
              <a:t> to understand suffixes and prefixes</a:t>
            </a:r>
            <a:endParaRPr lang="tr-TR" dirty="0"/>
          </a:p>
          <a:p>
            <a:pPr>
              <a:buFont typeface="Wingdings" panose="05000000000000000000" pitchFamily="2" charset="2"/>
              <a:buChar char="Ø"/>
            </a:pPr>
            <a:r>
              <a:rPr lang="tr-TR" dirty="0" err="1"/>
              <a:t>e.g</a:t>
            </a:r>
            <a:r>
              <a:rPr lang="tr-TR" dirty="0"/>
              <a:t>. </a:t>
            </a:r>
            <a:r>
              <a:rPr lang="en-US" dirty="0" err="1"/>
              <a:t>TermName</a:t>
            </a:r>
            <a:r>
              <a:rPr lang="en-US" dirty="0"/>
              <a:t>: gastroenteritis patients. Found: patient. Actual: patient with infectious disease</a:t>
            </a:r>
            <a:r>
              <a:rPr lang="tr-TR" dirty="0"/>
              <a:t>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Gastroenteritis</a:t>
            </a:r>
            <a:r>
              <a:rPr lang="tr-TR" b="1" dirty="0"/>
              <a:t> : </a:t>
            </a:r>
            <a:r>
              <a:rPr lang="en-US" dirty="0"/>
              <a:t>known as infectious diarrhea </a:t>
            </a:r>
            <a:endParaRPr lang="tr-TR" dirty="0"/>
          </a:p>
          <a:p>
            <a:pPr>
              <a:buFont typeface="Wingdings" panose="05000000000000000000" pitchFamily="2" charset="2"/>
              <a:buChar char="Ø"/>
            </a:pPr>
            <a:r>
              <a:rPr lang="tr-TR" b="1" dirty="0"/>
              <a:t>-</a:t>
            </a:r>
            <a:r>
              <a:rPr lang="tr-TR" b="1" dirty="0" err="1"/>
              <a:t>itis</a:t>
            </a:r>
            <a:r>
              <a:rPr lang="tr-TR" b="1" dirty="0"/>
              <a:t>  : </a:t>
            </a:r>
            <a:r>
              <a:rPr lang="en-US" dirty="0"/>
              <a:t>diseases characterized by inflammation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8300646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0B2DB-AEDF-4A5F-9A1C-27CDF1E2E1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3088608"/>
            <a:ext cx="10058400" cy="1172674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sz="8000" dirty="0"/>
              <a:t>Thank</a:t>
            </a:r>
            <a:r>
              <a:rPr lang="tr-TR" sz="8000" dirty="0"/>
              <a:t> </a:t>
            </a:r>
            <a:r>
              <a:rPr lang="tr-TR" sz="8000" dirty="0" err="1"/>
              <a:t>you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2760861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CA4F0-7F76-4DC7-A47D-BD061E0C6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41672E-CF5C-4625-8693-307F29A994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tr-TR" sz="2500" dirty="0" err="1"/>
              <a:t>What</a:t>
            </a:r>
            <a:r>
              <a:rPr lang="tr-TR" sz="2500" dirty="0"/>
              <a:t> </a:t>
            </a:r>
            <a:r>
              <a:rPr lang="tr-TR" sz="2500" dirty="0" err="1"/>
              <a:t>we</a:t>
            </a:r>
            <a:r>
              <a:rPr lang="tr-TR" sz="2500" dirty="0"/>
              <a:t> had done , </a:t>
            </a:r>
            <a:r>
              <a:rPr lang="en-US" sz="2500" dirty="0"/>
              <a:t>Mansur Yeşilbursa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r-TR" sz="2500" dirty="0" err="1"/>
              <a:t>Improvements</a:t>
            </a:r>
            <a:r>
              <a:rPr lang="en-US" sz="2500" dirty="0"/>
              <a:t>, Can </a:t>
            </a:r>
            <a:r>
              <a:rPr lang="en-US" sz="2500" dirty="0" err="1"/>
              <a:t>Deveci</a:t>
            </a:r>
            <a:endParaRPr lang="tr-TR" sz="2500" dirty="0"/>
          </a:p>
          <a:p>
            <a:pPr>
              <a:buFont typeface="Wingdings" panose="05000000000000000000" pitchFamily="2" charset="2"/>
              <a:buChar char="Ø"/>
            </a:pPr>
            <a:r>
              <a:rPr lang="tr-TR" sz="2500" dirty="0" err="1"/>
              <a:t>Evaluations</a:t>
            </a:r>
            <a:r>
              <a:rPr lang="tr-TR" sz="2500" dirty="0"/>
              <a:t>, </a:t>
            </a:r>
            <a:endParaRPr lang="en-US" sz="2500" dirty="0"/>
          </a:p>
          <a:p>
            <a:pPr>
              <a:buFont typeface="Wingdings" panose="05000000000000000000" pitchFamily="2" charset="2"/>
              <a:buChar char="Ø"/>
            </a:pPr>
            <a:r>
              <a:rPr lang="tr-TR" sz="2500" dirty="0" err="1"/>
              <a:t>Thoughts</a:t>
            </a:r>
            <a:r>
              <a:rPr lang="tr-TR" sz="2500" dirty="0"/>
              <a:t> on </a:t>
            </a:r>
            <a:r>
              <a:rPr lang="en-US" sz="2500" dirty="0"/>
              <a:t>Future Work, Abdullah Yıldız</a:t>
            </a:r>
          </a:p>
        </p:txBody>
      </p:sp>
    </p:spTree>
    <p:extLst>
      <p:ext uri="{BB962C8B-B14F-4D97-AF65-F5344CB8AC3E}">
        <p14:creationId xmlns:p14="http://schemas.microsoft.com/office/powerpoint/2010/main" val="2515806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CA4F0-7F76-4DC7-A47D-BD061E0C6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b="1" dirty="0" err="1"/>
              <a:t>Baseline</a:t>
            </a:r>
            <a:r>
              <a:rPr lang="tr-TR" b="1" dirty="0"/>
              <a:t> </a:t>
            </a:r>
            <a:r>
              <a:rPr lang="tr-TR" b="1" dirty="0" err="1"/>
              <a:t>System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41672E-CF5C-4625-8693-307F29A994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Ø"/>
            </a:pPr>
            <a:r>
              <a:rPr lang="tr-TR" sz="2400" b="1" dirty="0"/>
              <a:t>Exact Match</a:t>
            </a:r>
            <a:endParaRPr lang="en-US" sz="2400" b="1" dirty="0"/>
          </a:p>
          <a:p>
            <a:pPr lvl="2">
              <a:buFont typeface="Wingdings" panose="05000000000000000000" pitchFamily="2" charset="2"/>
              <a:buChar char="ü"/>
            </a:pPr>
            <a:r>
              <a:rPr lang="tr-TR" b="1" dirty="0"/>
              <a:t>On Training Set</a:t>
            </a:r>
            <a:endParaRPr lang="en-US" b="1" dirty="0"/>
          </a:p>
          <a:p>
            <a:pPr lvl="3"/>
            <a:r>
              <a:rPr lang="tr-TR" sz="1800" b="1" dirty="0" err="1"/>
              <a:t>Performance</a:t>
            </a:r>
            <a:r>
              <a:rPr lang="tr-TR" sz="1800" dirty="0"/>
              <a:t>: 22% </a:t>
            </a:r>
            <a:r>
              <a:rPr lang="tr-TR" sz="1800" dirty="0" err="1"/>
              <a:t>correct</a:t>
            </a:r>
            <a:r>
              <a:rPr lang="tr-TR" sz="1800" dirty="0"/>
              <a:t> </a:t>
            </a:r>
            <a:r>
              <a:rPr lang="tr-TR" sz="1800" dirty="0" err="1"/>
              <a:t>normalization</a:t>
            </a:r>
            <a:r>
              <a:rPr lang="tr-TR" sz="1800" dirty="0"/>
              <a:t> on dev set</a:t>
            </a:r>
            <a:endParaRPr lang="en-US" b="1" dirty="0"/>
          </a:p>
          <a:p>
            <a:pPr lvl="2">
              <a:buFont typeface="Wingdings" panose="05000000000000000000" pitchFamily="2" charset="2"/>
              <a:buChar char="ü"/>
            </a:pPr>
            <a:r>
              <a:rPr lang="tr-TR" b="1" dirty="0"/>
              <a:t>On Ontology</a:t>
            </a:r>
            <a:endParaRPr lang="en-US" b="1" dirty="0"/>
          </a:p>
          <a:p>
            <a:pPr lvl="3"/>
            <a:r>
              <a:rPr lang="tr-TR" sz="1800" dirty="0" err="1"/>
              <a:t>Improved</a:t>
            </a:r>
            <a:r>
              <a:rPr lang="tr-TR" sz="1800" dirty="0"/>
              <a:t> </a:t>
            </a:r>
            <a:r>
              <a:rPr lang="tr-TR" sz="1800" dirty="0" err="1"/>
              <a:t>performance</a:t>
            </a:r>
            <a:r>
              <a:rPr lang="tr-TR" sz="1800" dirty="0"/>
              <a:t> </a:t>
            </a:r>
            <a:r>
              <a:rPr lang="tr-TR" sz="1800" dirty="0" err="1"/>
              <a:t>by</a:t>
            </a:r>
            <a:r>
              <a:rPr lang="tr-TR" sz="1800" dirty="0"/>
              <a:t> 11%</a:t>
            </a:r>
          </a:p>
          <a:p>
            <a:pPr lvl="3"/>
            <a:r>
              <a:rPr lang="tr-TR" sz="1800" b="1" dirty="0" err="1"/>
              <a:t>Performance</a:t>
            </a:r>
            <a:r>
              <a:rPr lang="tr-TR" sz="1800" dirty="0"/>
              <a:t>: 33% </a:t>
            </a:r>
            <a:r>
              <a:rPr lang="tr-TR" sz="1800" dirty="0" err="1"/>
              <a:t>correct</a:t>
            </a:r>
            <a:r>
              <a:rPr lang="tr-TR" sz="1800" dirty="0"/>
              <a:t> </a:t>
            </a:r>
            <a:r>
              <a:rPr lang="tr-TR" sz="1800" dirty="0" err="1"/>
              <a:t>normalization</a:t>
            </a:r>
            <a:r>
              <a:rPr lang="tr-TR" sz="1800" dirty="0"/>
              <a:t> on dev set</a:t>
            </a: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tr-TR" b="1" dirty="0" err="1"/>
              <a:t>Lemmatization</a:t>
            </a:r>
            <a:endParaRPr lang="tr-TR" b="1" dirty="0"/>
          </a:p>
          <a:p>
            <a:pPr lvl="3">
              <a:lnSpc>
                <a:spcPct val="100000"/>
              </a:lnSpc>
            </a:pPr>
            <a:r>
              <a:rPr lang="tr-TR" sz="1800" dirty="0" err="1"/>
              <a:t>Improved</a:t>
            </a:r>
            <a:r>
              <a:rPr lang="tr-TR" sz="1800" dirty="0"/>
              <a:t> </a:t>
            </a:r>
            <a:r>
              <a:rPr lang="tr-TR" sz="1800" dirty="0" err="1"/>
              <a:t>performance</a:t>
            </a:r>
            <a:r>
              <a:rPr lang="tr-TR" sz="1800" dirty="0"/>
              <a:t> </a:t>
            </a:r>
            <a:r>
              <a:rPr lang="tr-TR" sz="1800" dirty="0" err="1"/>
              <a:t>by</a:t>
            </a:r>
            <a:r>
              <a:rPr lang="tr-TR" sz="1800" dirty="0"/>
              <a:t> 4% </a:t>
            </a:r>
          </a:p>
          <a:p>
            <a:pPr lvl="3">
              <a:lnSpc>
                <a:spcPct val="100000"/>
              </a:lnSpc>
            </a:pPr>
            <a:r>
              <a:rPr lang="tr-TR" sz="1800" b="1" dirty="0" err="1"/>
              <a:t>Performance</a:t>
            </a:r>
            <a:r>
              <a:rPr lang="tr-TR" sz="1800" b="1" dirty="0"/>
              <a:t>: </a:t>
            </a:r>
            <a:r>
              <a:rPr lang="tr-TR" sz="1800" dirty="0"/>
              <a:t>37%  </a:t>
            </a:r>
            <a:r>
              <a:rPr lang="tr-TR" sz="1800" dirty="0" err="1"/>
              <a:t>correct</a:t>
            </a:r>
            <a:r>
              <a:rPr lang="tr-TR" sz="1800" dirty="0"/>
              <a:t> </a:t>
            </a:r>
            <a:r>
              <a:rPr lang="tr-TR" sz="1800" dirty="0" err="1"/>
              <a:t>normalization</a:t>
            </a:r>
            <a:r>
              <a:rPr lang="tr-TR" sz="1800" dirty="0"/>
              <a:t> in dev set</a:t>
            </a: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tr-TR" b="1" dirty="0" err="1"/>
              <a:t>Abbreviation</a:t>
            </a:r>
            <a:r>
              <a:rPr lang="tr-TR" b="1" dirty="0"/>
              <a:t> </a:t>
            </a:r>
            <a:r>
              <a:rPr lang="tr-TR" b="1" dirty="0" err="1"/>
              <a:t>Resolution</a:t>
            </a:r>
            <a:endParaRPr lang="tr-TR" b="1" dirty="0"/>
          </a:p>
          <a:p>
            <a:pPr lvl="3">
              <a:lnSpc>
                <a:spcPct val="100000"/>
              </a:lnSpc>
            </a:pPr>
            <a:r>
              <a:rPr lang="tr-TR" sz="1800" dirty="0"/>
              <a:t>No </a:t>
            </a:r>
            <a:r>
              <a:rPr lang="tr-TR" sz="1800" dirty="0" err="1"/>
              <a:t>improvement</a:t>
            </a:r>
            <a:r>
              <a:rPr lang="tr-TR" sz="1800" dirty="0"/>
              <a:t> on </a:t>
            </a:r>
            <a:r>
              <a:rPr lang="tr-TR" sz="1800" dirty="0" err="1"/>
              <a:t>performance</a:t>
            </a:r>
            <a:endParaRPr lang="tr-TR" sz="1800" dirty="0"/>
          </a:p>
          <a:p>
            <a:pPr lvl="3">
              <a:lnSpc>
                <a:spcPct val="100000"/>
              </a:lnSpc>
            </a:pPr>
            <a:r>
              <a:rPr lang="tr-TR" sz="1800" b="1" dirty="0" err="1"/>
              <a:t>Performance</a:t>
            </a:r>
            <a:r>
              <a:rPr lang="tr-TR" sz="1800" b="1" dirty="0"/>
              <a:t>: </a:t>
            </a:r>
            <a:r>
              <a:rPr lang="tr-TR" sz="1800" dirty="0"/>
              <a:t>37% </a:t>
            </a:r>
            <a:r>
              <a:rPr lang="tr-TR" sz="1800" dirty="0" err="1"/>
              <a:t>correct</a:t>
            </a:r>
            <a:r>
              <a:rPr lang="tr-TR" sz="1800" dirty="0"/>
              <a:t> </a:t>
            </a:r>
            <a:r>
              <a:rPr lang="tr-TR" sz="1800" dirty="0" err="1"/>
              <a:t>normalization</a:t>
            </a:r>
            <a:r>
              <a:rPr lang="tr-TR" sz="1800" dirty="0"/>
              <a:t> in dev set</a:t>
            </a:r>
          </a:p>
          <a:p>
            <a:pPr marL="566928" lvl="3" indent="0">
              <a:buNone/>
            </a:pPr>
            <a:endParaRPr lang="tr-TR" sz="1800" dirty="0"/>
          </a:p>
          <a:p>
            <a:pPr lvl="3"/>
            <a:endParaRPr lang="tr-TR" sz="1600" dirty="0"/>
          </a:p>
        </p:txBody>
      </p:sp>
    </p:spTree>
    <p:extLst>
      <p:ext uri="{BB962C8B-B14F-4D97-AF65-F5344CB8AC3E}">
        <p14:creationId xmlns:p14="http://schemas.microsoft.com/office/powerpoint/2010/main" val="3417376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085557" y="286603"/>
            <a:ext cx="10058400" cy="1450757"/>
          </a:xfrm>
        </p:spPr>
        <p:txBody>
          <a:bodyPr/>
          <a:lstStyle/>
          <a:p>
            <a:pPr algn="ctr"/>
            <a:r>
              <a:rPr lang="tr-TR" b="1" dirty="0" err="1"/>
              <a:t>Baseline</a:t>
            </a:r>
            <a:r>
              <a:rPr lang="tr-TR" b="1" dirty="0"/>
              <a:t> </a:t>
            </a:r>
            <a:r>
              <a:rPr lang="tr-TR" b="1" dirty="0" err="1"/>
              <a:t>System</a:t>
            </a:r>
            <a:endParaRPr lang="en-US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1" indent="0">
              <a:lnSpc>
                <a:spcPct val="70000"/>
              </a:lnSpc>
              <a:spcBef>
                <a:spcPts val="1200"/>
              </a:spcBef>
              <a:spcAft>
                <a:spcPts val="200"/>
              </a:spcAft>
              <a:buSzPct val="100000"/>
              <a:buNone/>
            </a:pPr>
            <a:endParaRPr lang="tr-TR" sz="1500" b="1" dirty="0"/>
          </a:p>
          <a:p>
            <a:pPr marL="91440" lvl="1" indent="-91440">
              <a:lnSpc>
                <a:spcPct val="70000"/>
              </a:lnSpc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Ø"/>
            </a:pPr>
            <a:r>
              <a:rPr lang="tr-TR" sz="2400" b="1" dirty="0" err="1"/>
              <a:t>Cosine</a:t>
            </a:r>
            <a:r>
              <a:rPr lang="tr-TR" sz="2400" b="1" dirty="0"/>
              <a:t> </a:t>
            </a:r>
            <a:r>
              <a:rPr lang="tr-TR" sz="2400" b="1" dirty="0" err="1"/>
              <a:t>Similarity</a:t>
            </a:r>
            <a:endParaRPr lang="tr-TR" sz="2400" b="1" dirty="0"/>
          </a:p>
          <a:p>
            <a:pPr marL="274320" lvl="3" indent="-91440">
              <a:lnSpc>
                <a:spcPct val="70000"/>
              </a:lnSpc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Ø"/>
            </a:pPr>
            <a:r>
              <a:rPr lang="tr-TR" sz="1900" dirty="0" err="1"/>
              <a:t>If</a:t>
            </a:r>
            <a:r>
              <a:rPr lang="tr-TR" sz="1900" dirty="0"/>
              <a:t> </a:t>
            </a:r>
            <a:r>
              <a:rPr lang="tr-TR" sz="1900" dirty="0" err="1"/>
              <a:t>exact</a:t>
            </a:r>
            <a:r>
              <a:rPr lang="tr-TR" sz="1900" dirty="0"/>
              <a:t> </a:t>
            </a:r>
            <a:r>
              <a:rPr lang="tr-TR" sz="1900" dirty="0" err="1"/>
              <a:t>match</a:t>
            </a:r>
            <a:r>
              <a:rPr lang="tr-TR" sz="1900" dirty="0"/>
              <a:t> is not </a:t>
            </a:r>
            <a:r>
              <a:rPr lang="tr-TR" sz="1900" dirty="0" err="1"/>
              <a:t>possible</a:t>
            </a:r>
            <a:endParaRPr lang="tr-TR" sz="1900" dirty="0"/>
          </a:p>
          <a:p>
            <a:pPr marL="274320" lvl="3" indent="-91440">
              <a:lnSpc>
                <a:spcPct val="70000"/>
              </a:lnSpc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Ø"/>
            </a:pPr>
            <a:r>
              <a:rPr lang="tr-TR" sz="1900" dirty="0" err="1"/>
              <a:t>Improves</a:t>
            </a:r>
            <a:r>
              <a:rPr lang="tr-TR" sz="1900" dirty="0"/>
              <a:t> performance by 10%</a:t>
            </a:r>
          </a:p>
          <a:p>
            <a:pPr marL="274320" lvl="3" indent="-91440">
              <a:lnSpc>
                <a:spcPct val="70000"/>
              </a:lnSpc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Ø"/>
            </a:pPr>
            <a:r>
              <a:rPr lang="tr-TR" sz="1900" b="1" dirty="0"/>
              <a:t>Performance</a:t>
            </a:r>
            <a:r>
              <a:rPr lang="tr-TR" sz="1900" dirty="0"/>
              <a:t>: 47% correct normalization on dev set</a:t>
            </a: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4161970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B3A73F5-445E-402B-93D1-0152116A2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Evaluations</a:t>
            </a:r>
            <a:endParaRPr lang="en-US" dirty="0"/>
          </a:p>
        </p:txBody>
      </p:sp>
      <p:graphicFrame>
        <p:nvGraphicFramePr>
          <p:cNvPr id="4" name="Tablo 4">
            <a:extLst>
              <a:ext uri="{FF2B5EF4-FFF2-40B4-BE49-F238E27FC236}">
                <a16:creationId xmlns:a16="http://schemas.microsoft.com/office/drawing/2014/main" id="{3591C3DF-9931-49E8-A46C-AF92D05ED8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4693898"/>
              </p:ext>
            </p:extLst>
          </p:nvPr>
        </p:nvGraphicFramePr>
        <p:xfrm>
          <a:off x="1096963" y="1846263"/>
          <a:ext cx="10058397" cy="34686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799">
                  <a:extLst>
                    <a:ext uri="{9D8B030D-6E8A-4147-A177-3AD203B41FA5}">
                      <a16:colId xmlns:a16="http://schemas.microsoft.com/office/drawing/2014/main" val="1968894812"/>
                    </a:ext>
                  </a:extLst>
                </a:gridCol>
                <a:gridCol w="3352799">
                  <a:extLst>
                    <a:ext uri="{9D8B030D-6E8A-4147-A177-3AD203B41FA5}">
                      <a16:colId xmlns:a16="http://schemas.microsoft.com/office/drawing/2014/main" val="161839727"/>
                    </a:ext>
                  </a:extLst>
                </a:gridCol>
                <a:gridCol w="3352799">
                  <a:extLst>
                    <a:ext uri="{9D8B030D-6E8A-4147-A177-3AD203B41FA5}">
                      <a16:colId xmlns:a16="http://schemas.microsoft.com/office/drawing/2014/main" val="462466450"/>
                    </a:ext>
                  </a:extLst>
                </a:gridCol>
              </a:tblGrid>
              <a:tr h="693738">
                <a:tc>
                  <a:txBody>
                    <a:bodyPr/>
                    <a:lstStyle/>
                    <a:p>
                      <a:pPr algn="ctr"/>
                      <a:r>
                        <a:rPr lang="tr-TR" dirty="0" err="1"/>
                        <a:t>Algorithms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Model </a:t>
                      </a:r>
                      <a:r>
                        <a:rPr lang="tr-TR" dirty="0" err="1"/>
                        <a:t>Improvement</a:t>
                      </a:r>
                      <a:r>
                        <a:rPr lang="tr-TR" dirty="0"/>
                        <a:t>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Total </a:t>
                      </a:r>
                      <a:r>
                        <a:rPr lang="tr-TR" dirty="0" err="1"/>
                        <a:t>Performance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194962"/>
                  </a:ext>
                </a:extLst>
              </a:tr>
              <a:tr h="693738">
                <a:tc>
                  <a:txBody>
                    <a:bodyPr/>
                    <a:lstStyle/>
                    <a:p>
                      <a:pPr algn="l"/>
                      <a:r>
                        <a:rPr lang="tr-TR" dirty="0" err="1"/>
                        <a:t>Exact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Match</a:t>
                      </a:r>
                      <a:r>
                        <a:rPr lang="tr-TR" dirty="0"/>
                        <a:t> on Training Set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-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22%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9188670"/>
                  </a:ext>
                </a:extLst>
              </a:tr>
              <a:tr h="693738">
                <a:tc>
                  <a:txBody>
                    <a:bodyPr/>
                    <a:lstStyle/>
                    <a:p>
                      <a:pPr algn="l"/>
                      <a:r>
                        <a:rPr lang="tr-TR" dirty="0" err="1"/>
                        <a:t>Exact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Match</a:t>
                      </a:r>
                      <a:r>
                        <a:rPr lang="tr-TR" dirty="0"/>
                        <a:t> on </a:t>
                      </a:r>
                      <a:r>
                        <a:rPr lang="tr-TR" dirty="0" err="1"/>
                        <a:t>Ontology</a:t>
                      </a:r>
                      <a:r>
                        <a:rPr lang="tr-TR" dirty="0"/>
                        <a:t>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11%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33%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2608413"/>
                  </a:ext>
                </a:extLst>
              </a:tr>
              <a:tr h="693738">
                <a:tc>
                  <a:txBody>
                    <a:bodyPr/>
                    <a:lstStyle/>
                    <a:p>
                      <a:pPr algn="l"/>
                      <a:r>
                        <a:rPr lang="tr-TR" dirty="0" err="1"/>
                        <a:t>Lemmatization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4%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37%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9348335"/>
                  </a:ext>
                </a:extLst>
              </a:tr>
              <a:tr h="693738">
                <a:tc>
                  <a:txBody>
                    <a:bodyPr/>
                    <a:lstStyle/>
                    <a:p>
                      <a:pPr algn="l"/>
                      <a:r>
                        <a:rPr lang="tr-TR" dirty="0" err="1"/>
                        <a:t>Abbreviation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Resolution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0%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37%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56033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5035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67C95-A1CD-44F8-99D2-4640264C8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4500" dirty="0" err="1"/>
              <a:t>Improvements</a:t>
            </a:r>
            <a:r>
              <a:rPr lang="tr-TR" sz="4500" dirty="0"/>
              <a:t> </a:t>
            </a:r>
            <a:r>
              <a:rPr lang="tr-TR" sz="4500" dirty="0" err="1"/>
              <a:t>after</a:t>
            </a:r>
            <a:r>
              <a:rPr lang="tr-TR" sz="4500" dirty="0"/>
              <a:t> </a:t>
            </a:r>
            <a:r>
              <a:rPr lang="tr-TR" sz="4500" dirty="0" err="1"/>
              <a:t>Progress</a:t>
            </a:r>
            <a:r>
              <a:rPr lang="tr-TR" sz="4500" dirty="0"/>
              <a:t> </a:t>
            </a:r>
            <a:r>
              <a:rPr lang="tr-TR" sz="4500" dirty="0" err="1"/>
              <a:t>Presentations</a:t>
            </a:r>
            <a:endParaRPr lang="en-US" sz="45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B51B1-383B-4A8B-9C5B-9FD704B0BC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40" lvl="2" indent="-91440"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Ø"/>
            </a:pPr>
            <a:r>
              <a:rPr lang="tr-TR" sz="2000" dirty="0" err="1"/>
              <a:t>Tf-idf</a:t>
            </a:r>
            <a:r>
              <a:rPr lang="tr-TR" sz="2000" dirty="0"/>
              <a:t> </a:t>
            </a:r>
            <a:r>
              <a:rPr lang="tr-TR" sz="2000" dirty="0" err="1"/>
              <a:t>Vectors</a:t>
            </a:r>
            <a:r>
              <a:rPr lang="tr-TR" sz="2000" dirty="0"/>
              <a:t> </a:t>
            </a:r>
            <a:r>
              <a:rPr lang="tr-TR" sz="2000" dirty="0" err="1"/>
              <a:t>onto</a:t>
            </a:r>
            <a:r>
              <a:rPr lang="tr-TR" sz="2000" dirty="0"/>
              <a:t> </a:t>
            </a:r>
            <a:r>
              <a:rPr lang="tr-TR" sz="2000" dirty="0" err="1"/>
              <a:t>Biotope</a:t>
            </a:r>
            <a:endParaRPr lang="tr-TR" sz="2000" dirty="0"/>
          </a:p>
          <a:p>
            <a:pPr lvl="3">
              <a:lnSpc>
                <a:spcPct val="100000"/>
              </a:lnSpc>
            </a:pPr>
            <a:r>
              <a:rPr lang="tr-TR" sz="1800" dirty="0" err="1"/>
              <a:t>Improvement</a:t>
            </a:r>
            <a:r>
              <a:rPr lang="tr-TR" sz="1800" dirty="0"/>
              <a:t> </a:t>
            </a:r>
            <a:r>
              <a:rPr lang="tr-TR" sz="1800" dirty="0" err="1"/>
              <a:t>by</a:t>
            </a:r>
            <a:r>
              <a:rPr lang="tr-TR" sz="1800" dirty="0"/>
              <a:t>  1%</a:t>
            </a:r>
          </a:p>
          <a:p>
            <a:pPr lvl="3">
              <a:lnSpc>
                <a:spcPct val="100000"/>
              </a:lnSpc>
            </a:pPr>
            <a:r>
              <a:rPr lang="tr-TR" sz="1800" b="1" dirty="0" err="1"/>
              <a:t>Performance</a:t>
            </a:r>
            <a:r>
              <a:rPr lang="tr-TR" sz="1800" b="1" dirty="0"/>
              <a:t>: </a:t>
            </a:r>
            <a:r>
              <a:rPr lang="tr-TR" sz="1800" dirty="0"/>
              <a:t>39% </a:t>
            </a:r>
            <a:r>
              <a:rPr lang="tr-TR" sz="1800" dirty="0" err="1"/>
              <a:t>correct</a:t>
            </a:r>
            <a:r>
              <a:rPr lang="tr-TR" sz="1800" dirty="0"/>
              <a:t> </a:t>
            </a:r>
            <a:r>
              <a:rPr lang="tr-TR" sz="1800" dirty="0" err="1"/>
              <a:t>normalization</a:t>
            </a:r>
            <a:r>
              <a:rPr lang="tr-TR" sz="1800" dirty="0"/>
              <a:t> in dev set</a:t>
            </a:r>
            <a:endParaRPr lang="tr-TR" sz="2000" dirty="0"/>
          </a:p>
          <a:p>
            <a:pPr marL="91440" lvl="2" indent="-91440"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Ø"/>
            </a:pPr>
            <a:r>
              <a:rPr lang="tr-TR" sz="2000" dirty="0" err="1"/>
              <a:t>Jacard</a:t>
            </a:r>
            <a:r>
              <a:rPr lang="tr-TR" sz="2000" dirty="0"/>
              <a:t> </a:t>
            </a:r>
            <a:r>
              <a:rPr lang="tr-TR" sz="2000" dirty="0" err="1"/>
              <a:t>Similarity</a:t>
            </a:r>
            <a:r>
              <a:rPr lang="tr-TR" sz="2000" dirty="0"/>
              <a:t> </a:t>
            </a:r>
            <a:r>
              <a:rPr lang="tr-TR" sz="2000" dirty="0" err="1"/>
              <a:t>by</a:t>
            </a:r>
            <a:r>
              <a:rPr lang="tr-TR" sz="2000" dirty="0"/>
              <a:t> </a:t>
            </a:r>
            <a:r>
              <a:rPr lang="tr-TR" sz="2000" dirty="0" err="1"/>
              <a:t>tokens</a:t>
            </a:r>
            <a:endParaRPr lang="tr-TR" sz="2000" dirty="0"/>
          </a:p>
          <a:p>
            <a:pPr lvl="3">
              <a:lnSpc>
                <a:spcPct val="100000"/>
              </a:lnSpc>
            </a:pPr>
            <a:r>
              <a:rPr lang="tr-TR" sz="1800" dirty="0" err="1"/>
              <a:t>Improved</a:t>
            </a:r>
            <a:r>
              <a:rPr lang="tr-TR" sz="1800" dirty="0"/>
              <a:t> </a:t>
            </a:r>
            <a:r>
              <a:rPr lang="tr-TR" sz="1800" dirty="0" err="1"/>
              <a:t>performance</a:t>
            </a:r>
            <a:r>
              <a:rPr lang="tr-TR" sz="1800" dirty="0"/>
              <a:t> </a:t>
            </a:r>
            <a:r>
              <a:rPr lang="tr-TR" sz="1800" dirty="0" err="1"/>
              <a:t>by</a:t>
            </a:r>
            <a:r>
              <a:rPr lang="tr-TR" sz="1800" dirty="0"/>
              <a:t> 2% </a:t>
            </a:r>
          </a:p>
          <a:p>
            <a:pPr lvl="3">
              <a:lnSpc>
                <a:spcPct val="100000"/>
              </a:lnSpc>
            </a:pPr>
            <a:r>
              <a:rPr lang="tr-TR" sz="1800" b="1" dirty="0" err="1"/>
              <a:t>Performance</a:t>
            </a:r>
            <a:r>
              <a:rPr lang="tr-TR" sz="1800" b="1" dirty="0"/>
              <a:t>: </a:t>
            </a:r>
            <a:r>
              <a:rPr lang="tr-TR" sz="1800" dirty="0"/>
              <a:t>41%  </a:t>
            </a:r>
            <a:r>
              <a:rPr lang="tr-TR" sz="1800" dirty="0" err="1"/>
              <a:t>correct</a:t>
            </a:r>
            <a:r>
              <a:rPr lang="tr-TR" sz="1800" dirty="0"/>
              <a:t> </a:t>
            </a:r>
            <a:r>
              <a:rPr lang="tr-TR" sz="1800" dirty="0" err="1"/>
              <a:t>normalization</a:t>
            </a:r>
            <a:r>
              <a:rPr lang="tr-TR" sz="1800" dirty="0"/>
              <a:t> in dev set</a:t>
            </a:r>
          </a:p>
          <a:p>
            <a:pPr marL="91440" lvl="2" indent="-91440"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Ø"/>
            </a:pPr>
            <a:r>
              <a:rPr lang="tr-TR" sz="2000" dirty="0" err="1"/>
              <a:t>Jacard</a:t>
            </a:r>
            <a:r>
              <a:rPr lang="tr-TR" sz="2000" dirty="0"/>
              <a:t> </a:t>
            </a:r>
            <a:r>
              <a:rPr lang="tr-TR" sz="2000" dirty="0" err="1"/>
              <a:t>Similarity</a:t>
            </a:r>
            <a:r>
              <a:rPr lang="tr-TR" sz="2000" dirty="0"/>
              <a:t> </a:t>
            </a:r>
            <a:r>
              <a:rPr lang="tr-TR" sz="2000" dirty="0" err="1"/>
              <a:t>by</a:t>
            </a:r>
            <a:r>
              <a:rPr lang="tr-TR" sz="2000" dirty="0"/>
              <a:t> 2-grams</a:t>
            </a:r>
          </a:p>
          <a:p>
            <a:pPr lvl="3">
              <a:lnSpc>
                <a:spcPct val="100000"/>
              </a:lnSpc>
            </a:pPr>
            <a:r>
              <a:rPr lang="tr-TR" sz="1800" dirty="0" err="1"/>
              <a:t>Improved</a:t>
            </a:r>
            <a:r>
              <a:rPr lang="tr-TR" sz="1800" dirty="0"/>
              <a:t> </a:t>
            </a:r>
            <a:r>
              <a:rPr lang="tr-TR" sz="1800" dirty="0" err="1"/>
              <a:t>performance</a:t>
            </a:r>
            <a:r>
              <a:rPr lang="tr-TR" sz="1800" dirty="0"/>
              <a:t> </a:t>
            </a:r>
            <a:r>
              <a:rPr lang="tr-TR" sz="1800" dirty="0" err="1"/>
              <a:t>by</a:t>
            </a:r>
            <a:r>
              <a:rPr lang="tr-TR" sz="1800" dirty="0"/>
              <a:t> 6% </a:t>
            </a:r>
          </a:p>
          <a:p>
            <a:pPr lvl="3">
              <a:lnSpc>
                <a:spcPct val="100000"/>
              </a:lnSpc>
            </a:pPr>
            <a:r>
              <a:rPr lang="tr-TR" sz="1800" b="1" dirty="0" err="1"/>
              <a:t>Performance</a:t>
            </a:r>
            <a:r>
              <a:rPr lang="tr-TR" sz="1800" b="1" dirty="0"/>
              <a:t>: </a:t>
            </a:r>
            <a:r>
              <a:rPr lang="tr-TR" sz="1800" dirty="0"/>
              <a:t>47%  </a:t>
            </a:r>
            <a:r>
              <a:rPr lang="tr-TR" sz="1800" dirty="0" err="1"/>
              <a:t>correct</a:t>
            </a:r>
            <a:r>
              <a:rPr lang="tr-TR" sz="1800" dirty="0"/>
              <a:t> </a:t>
            </a:r>
            <a:r>
              <a:rPr lang="tr-TR" sz="1800" dirty="0" err="1"/>
              <a:t>normalization</a:t>
            </a:r>
            <a:r>
              <a:rPr lang="tr-TR" sz="1800" dirty="0"/>
              <a:t> in dev set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4689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67C95-A1CD-44F8-99D2-4640264C8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58467"/>
            <a:ext cx="10058400" cy="1450757"/>
          </a:xfrm>
        </p:spPr>
        <p:txBody>
          <a:bodyPr>
            <a:normAutofit/>
          </a:bodyPr>
          <a:lstStyle/>
          <a:p>
            <a:r>
              <a:rPr lang="tr-TR" sz="4500" dirty="0" err="1"/>
              <a:t>Improvements</a:t>
            </a:r>
            <a:r>
              <a:rPr lang="tr-TR" sz="4500" dirty="0"/>
              <a:t> </a:t>
            </a:r>
            <a:r>
              <a:rPr lang="tr-TR" sz="4500" dirty="0" err="1"/>
              <a:t>after</a:t>
            </a:r>
            <a:r>
              <a:rPr lang="tr-TR" sz="4500" dirty="0"/>
              <a:t> </a:t>
            </a:r>
            <a:r>
              <a:rPr lang="tr-TR" sz="4500" dirty="0" err="1"/>
              <a:t>Progress</a:t>
            </a:r>
            <a:r>
              <a:rPr lang="tr-TR" sz="4500" dirty="0"/>
              <a:t> </a:t>
            </a:r>
            <a:r>
              <a:rPr lang="tr-TR" sz="4500" dirty="0" err="1"/>
              <a:t>Presentations</a:t>
            </a:r>
            <a:endParaRPr lang="en-US" sz="45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B51B1-383B-4A8B-9C5B-9FD704B0BC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40" lvl="2" indent="-91440"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Ø"/>
            </a:pPr>
            <a:r>
              <a:rPr lang="tr-TR" sz="2000" dirty="0" err="1"/>
              <a:t>Jacard</a:t>
            </a:r>
            <a:r>
              <a:rPr lang="tr-TR" sz="2000" dirty="0"/>
              <a:t> </a:t>
            </a:r>
            <a:r>
              <a:rPr lang="tr-TR" sz="2000" dirty="0" err="1"/>
              <a:t>Similarity</a:t>
            </a:r>
            <a:r>
              <a:rPr lang="tr-TR" sz="2000" dirty="0"/>
              <a:t> </a:t>
            </a:r>
            <a:r>
              <a:rPr lang="tr-TR" sz="2000" dirty="0" err="1"/>
              <a:t>Average</a:t>
            </a:r>
            <a:r>
              <a:rPr lang="tr-TR" sz="2000" dirty="0"/>
              <a:t> (n-</a:t>
            </a:r>
            <a:r>
              <a:rPr lang="tr-TR" sz="2000" dirty="0" err="1"/>
              <a:t>grams</a:t>
            </a:r>
            <a:r>
              <a:rPr lang="tr-TR" sz="2000" dirty="0"/>
              <a:t> + </a:t>
            </a:r>
            <a:r>
              <a:rPr lang="tr-TR" sz="2000" dirty="0" err="1"/>
              <a:t>tokens</a:t>
            </a:r>
            <a:r>
              <a:rPr lang="tr-TR" sz="2000" dirty="0"/>
              <a:t>)</a:t>
            </a:r>
          </a:p>
          <a:p>
            <a:pPr lvl="3">
              <a:lnSpc>
                <a:spcPct val="100000"/>
              </a:lnSpc>
            </a:pPr>
            <a:r>
              <a:rPr lang="tr-TR" sz="1800" dirty="0" err="1"/>
              <a:t>Improved</a:t>
            </a:r>
            <a:r>
              <a:rPr lang="tr-TR" sz="1800" dirty="0"/>
              <a:t> </a:t>
            </a:r>
            <a:r>
              <a:rPr lang="tr-TR" sz="1800" dirty="0" err="1"/>
              <a:t>performance</a:t>
            </a:r>
            <a:r>
              <a:rPr lang="tr-TR" sz="1800" dirty="0"/>
              <a:t> </a:t>
            </a:r>
            <a:r>
              <a:rPr lang="tr-TR" sz="1800" dirty="0" err="1"/>
              <a:t>by</a:t>
            </a:r>
            <a:r>
              <a:rPr lang="tr-TR" sz="1800" dirty="0"/>
              <a:t> 4% </a:t>
            </a:r>
          </a:p>
          <a:p>
            <a:pPr lvl="3">
              <a:lnSpc>
                <a:spcPct val="100000"/>
              </a:lnSpc>
            </a:pPr>
            <a:r>
              <a:rPr lang="tr-TR" sz="1800" b="1" dirty="0" err="1"/>
              <a:t>Performance</a:t>
            </a:r>
            <a:r>
              <a:rPr lang="tr-TR" sz="1800" b="1" dirty="0"/>
              <a:t>: </a:t>
            </a:r>
            <a:r>
              <a:rPr lang="tr-TR" sz="1800" dirty="0"/>
              <a:t>51%  </a:t>
            </a:r>
            <a:r>
              <a:rPr lang="tr-TR" sz="1800" dirty="0" err="1"/>
              <a:t>correct</a:t>
            </a:r>
            <a:r>
              <a:rPr lang="tr-TR" sz="1800" dirty="0"/>
              <a:t> </a:t>
            </a:r>
            <a:r>
              <a:rPr lang="tr-TR" sz="1800" dirty="0" err="1"/>
              <a:t>normalization</a:t>
            </a:r>
            <a:r>
              <a:rPr lang="tr-TR" sz="1800" dirty="0"/>
              <a:t> in dev set</a:t>
            </a:r>
            <a:endParaRPr lang="tr-TR" sz="2000" dirty="0"/>
          </a:p>
          <a:p>
            <a:pPr marL="91440" lvl="2" indent="-91440"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Ø"/>
            </a:pPr>
            <a:r>
              <a:rPr lang="tr-TR" sz="2000" dirty="0"/>
              <a:t>Pos-</a:t>
            </a:r>
            <a:r>
              <a:rPr lang="tr-TR" sz="2000" dirty="0" err="1"/>
              <a:t>tagging</a:t>
            </a:r>
            <a:r>
              <a:rPr lang="tr-TR" sz="2000" dirty="0"/>
              <a:t> </a:t>
            </a:r>
            <a:r>
              <a:rPr lang="tr-TR" sz="2000" dirty="0" err="1"/>
              <a:t>and</a:t>
            </a:r>
            <a:r>
              <a:rPr lang="tr-TR" sz="2000" dirty="0"/>
              <a:t> </a:t>
            </a:r>
            <a:r>
              <a:rPr lang="tr-TR" sz="2000" dirty="0" err="1"/>
              <a:t>using</a:t>
            </a:r>
            <a:r>
              <a:rPr lang="tr-TR" sz="2000" dirty="0"/>
              <a:t> </a:t>
            </a:r>
            <a:r>
              <a:rPr lang="tr-TR" sz="2000" dirty="0" err="1"/>
              <a:t>Headword</a:t>
            </a:r>
            <a:endParaRPr lang="tr-TR" sz="2000" dirty="0"/>
          </a:p>
          <a:p>
            <a:pPr lvl="3">
              <a:lnSpc>
                <a:spcPct val="100000"/>
              </a:lnSpc>
            </a:pPr>
            <a:r>
              <a:rPr lang="tr-TR" sz="1800" dirty="0" err="1"/>
              <a:t>Improvement</a:t>
            </a:r>
            <a:r>
              <a:rPr lang="tr-TR" sz="1800" dirty="0"/>
              <a:t> </a:t>
            </a:r>
            <a:r>
              <a:rPr lang="tr-TR" sz="1800" dirty="0" err="1"/>
              <a:t>by</a:t>
            </a:r>
            <a:r>
              <a:rPr lang="tr-TR" sz="1800" dirty="0"/>
              <a:t>  4.4%</a:t>
            </a:r>
          </a:p>
          <a:p>
            <a:pPr lvl="3">
              <a:lnSpc>
                <a:spcPct val="100000"/>
              </a:lnSpc>
            </a:pPr>
            <a:r>
              <a:rPr lang="tr-TR" sz="1800" b="1" dirty="0" err="1"/>
              <a:t>Performance</a:t>
            </a:r>
            <a:r>
              <a:rPr lang="tr-TR" sz="1800" b="1" dirty="0"/>
              <a:t>: </a:t>
            </a:r>
            <a:r>
              <a:rPr lang="tr-TR" sz="1800" dirty="0"/>
              <a:t>55.4% </a:t>
            </a:r>
            <a:r>
              <a:rPr lang="tr-TR" sz="1800" dirty="0" err="1"/>
              <a:t>correct</a:t>
            </a:r>
            <a:r>
              <a:rPr lang="tr-TR" sz="1800" dirty="0"/>
              <a:t> </a:t>
            </a:r>
            <a:r>
              <a:rPr lang="tr-TR" sz="1800" dirty="0" err="1"/>
              <a:t>normalization</a:t>
            </a:r>
            <a:r>
              <a:rPr lang="tr-TR" sz="1800" dirty="0"/>
              <a:t> in dev set</a:t>
            </a:r>
          </a:p>
          <a:p>
            <a:pPr marL="91440" lvl="2" indent="-91440"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Ø"/>
            </a:pPr>
            <a:r>
              <a:rPr lang="tr-TR" sz="2000" dirty="0" err="1"/>
              <a:t>Rule</a:t>
            </a:r>
            <a:r>
              <a:rPr lang="tr-TR" sz="2000" dirty="0"/>
              <a:t> </a:t>
            </a:r>
            <a:r>
              <a:rPr lang="tr-TR" sz="2000" dirty="0" err="1"/>
              <a:t>based</a:t>
            </a:r>
            <a:r>
              <a:rPr lang="tr-TR" sz="2000" dirty="0"/>
              <a:t> </a:t>
            </a:r>
            <a:r>
              <a:rPr lang="tr-TR" sz="2000" dirty="0" err="1"/>
              <a:t>Normalization</a:t>
            </a:r>
            <a:endParaRPr lang="tr-TR" sz="2000" dirty="0"/>
          </a:p>
          <a:p>
            <a:pPr lvl="3">
              <a:lnSpc>
                <a:spcPct val="100000"/>
              </a:lnSpc>
            </a:pPr>
            <a:r>
              <a:rPr lang="tr-TR" sz="1800" dirty="0" err="1"/>
              <a:t>Improvement</a:t>
            </a:r>
            <a:r>
              <a:rPr lang="tr-TR" sz="1800" dirty="0"/>
              <a:t> </a:t>
            </a:r>
            <a:r>
              <a:rPr lang="tr-TR" sz="1800" dirty="0" err="1"/>
              <a:t>by</a:t>
            </a:r>
            <a:r>
              <a:rPr lang="tr-TR" sz="1800" dirty="0"/>
              <a:t>  4.3 %</a:t>
            </a:r>
          </a:p>
          <a:p>
            <a:pPr lvl="3">
              <a:lnSpc>
                <a:spcPct val="100000"/>
              </a:lnSpc>
            </a:pPr>
            <a:r>
              <a:rPr lang="tr-TR" sz="1800" b="1" dirty="0" err="1"/>
              <a:t>Performance</a:t>
            </a:r>
            <a:r>
              <a:rPr lang="tr-TR" sz="1800" b="1" dirty="0"/>
              <a:t>: </a:t>
            </a:r>
            <a:r>
              <a:rPr lang="tr-TR" sz="1800" dirty="0"/>
              <a:t>59.7% </a:t>
            </a:r>
            <a:r>
              <a:rPr lang="tr-TR" sz="1800" dirty="0" err="1"/>
              <a:t>correct</a:t>
            </a:r>
            <a:r>
              <a:rPr lang="tr-TR" sz="1800" dirty="0"/>
              <a:t> </a:t>
            </a:r>
            <a:r>
              <a:rPr lang="tr-TR" sz="1800" dirty="0" err="1"/>
              <a:t>normalization</a:t>
            </a:r>
            <a:r>
              <a:rPr lang="tr-TR" sz="1800" dirty="0"/>
              <a:t> in dev set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tr-TR" dirty="0" err="1"/>
              <a:t>e.g</a:t>
            </a:r>
            <a:r>
              <a:rPr lang="tr-TR" dirty="0"/>
              <a:t>. ‘</a:t>
            </a:r>
            <a:r>
              <a:rPr lang="tr-TR" dirty="0" err="1"/>
              <a:t>rind</a:t>
            </a:r>
            <a:r>
              <a:rPr lang="tr-TR" dirty="0"/>
              <a:t>’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tr-TR" dirty="0" err="1"/>
              <a:t>Cheese</a:t>
            </a:r>
            <a:r>
              <a:rPr lang="tr-TR" dirty="0"/>
              <a:t> </a:t>
            </a:r>
            <a:r>
              <a:rPr lang="tr-TR" dirty="0" err="1"/>
              <a:t>rind</a:t>
            </a:r>
            <a:r>
              <a:rPr lang="tr-TR" dirty="0"/>
              <a:t>, </a:t>
            </a:r>
            <a:r>
              <a:rPr lang="tr-TR" dirty="0" err="1"/>
              <a:t>mozarella</a:t>
            </a:r>
            <a:r>
              <a:rPr lang="tr-TR" dirty="0"/>
              <a:t> </a:t>
            </a:r>
            <a:r>
              <a:rPr lang="tr-TR" dirty="0" err="1"/>
              <a:t>rind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85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67C95-A1CD-44F8-99D2-4640264C8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58467"/>
            <a:ext cx="10058400" cy="1450757"/>
          </a:xfrm>
        </p:spPr>
        <p:txBody>
          <a:bodyPr>
            <a:normAutofit/>
          </a:bodyPr>
          <a:lstStyle/>
          <a:p>
            <a:r>
              <a:rPr lang="tr-TR" sz="4500" dirty="0" err="1"/>
              <a:t>Improvements</a:t>
            </a:r>
            <a:r>
              <a:rPr lang="tr-TR" sz="4500" dirty="0"/>
              <a:t> </a:t>
            </a:r>
            <a:r>
              <a:rPr lang="tr-TR" sz="4500" dirty="0" err="1"/>
              <a:t>after</a:t>
            </a:r>
            <a:r>
              <a:rPr lang="tr-TR" sz="4500" dirty="0"/>
              <a:t> </a:t>
            </a:r>
            <a:r>
              <a:rPr lang="tr-TR" sz="4500" dirty="0" err="1"/>
              <a:t>Progress</a:t>
            </a:r>
            <a:r>
              <a:rPr lang="tr-TR" sz="4500" dirty="0"/>
              <a:t> </a:t>
            </a:r>
            <a:r>
              <a:rPr lang="tr-TR" sz="4500" dirty="0" err="1"/>
              <a:t>Presentations</a:t>
            </a:r>
            <a:endParaRPr lang="en-US" sz="45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B51B1-383B-4A8B-9C5B-9FD704B0BC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40" lvl="2" indent="-91440"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Ø"/>
            </a:pPr>
            <a:r>
              <a:rPr lang="tr-TR" sz="2000" dirty="0"/>
              <a:t>Word </a:t>
            </a:r>
            <a:r>
              <a:rPr lang="tr-TR" sz="2000" dirty="0" err="1"/>
              <a:t>Embeddings</a:t>
            </a:r>
            <a:endParaRPr lang="tr-TR" sz="2000" dirty="0"/>
          </a:p>
          <a:p>
            <a:pPr lvl="3">
              <a:lnSpc>
                <a:spcPct val="100000"/>
              </a:lnSpc>
            </a:pPr>
            <a:r>
              <a:rPr lang="tr-TR" sz="1800" dirty="0" err="1"/>
              <a:t>Improvement</a:t>
            </a:r>
            <a:r>
              <a:rPr lang="tr-TR" sz="1800" dirty="0"/>
              <a:t> </a:t>
            </a:r>
            <a:r>
              <a:rPr lang="tr-TR" sz="1800" dirty="0" err="1"/>
              <a:t>by</a:t>
            </a:r>
            <a:r>
              <a:rPr lang="tr-TR" sz="1800" dirty="0"/>
              <a:t>  3.2%</a:t>
            </a:r>
          </a:p>
          <a:p>
            <a:pPr lvl="3">
              <a:lnSpc>
                <a:spcPct val="100000"/>
              </a:lnSpc>
            </a:pPr>
            <a:r>
              <a:rPr lang="tr-TR" sz="1800" b="1" dirty="0" err="1"/>
              <a:t>Performance</a:t>
            </a:r>
            <a:r>
              <a:rPr lang="tr-TR" sz="1800" b="1" dirty="0"/>
              <a:t>: </a:t>
            </a:r>
            <a:r>
              <a:rPr lang="tr-TR" sz="1800" dirty="0"/>
              <a:t>62.9</a:t>
            </a:r>
            <a:r>
              <a:rPr lang="tr-TR" sz="1800" b="1" dirty="0"/>
              <a:t> </a:t>
            </a:r>
            <a:r>
              <a:rPr lang="tr-TR" sz="1800" dirty="0"/>
              <a:t>% </a:t>
            </a:r>
            <a:r>
              <a:rPr lang="tr-TR" sz="1800" dirty="0" err="1"/>
              <a:t>correct</a:t>
            </a:r>
            <a:r>
              <a:rPr lang="tr-TR" sz="1800" dirty="0"/>
              <a:t> </a:t>
            </a:r>
            <a:r>
              <a:rPr lang="tr-TR" sz="1800" dirty="0" err="1"/>
              <a:t>normalization</a:t>
            </a:r>
            <a:r>
              <a:rPr lang="tr-TR" sz="1800" dirty="0"/>
              <a:t> in dev set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233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67C95-A1CD-44F8-99D2-4640264C8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4500" dirty="0" err="1"/>
              <a:t>Improvements</a:t>
            </a:r>
            <a:r>
              <a:rPr lang="tr-TR" sz="4500" dirty="0"/>
              <a:t> </a:t>
            </a:r>
            <a:r>
              <a:rPr lang="tr-TR" sz="4500" dirty="0" err="1"/>
              <a:t>after</a:t>
            </a:r>
            <a:r>
              <a:rPr lang="tr-TR" sz="4500" dirty="0"/>
              <a:t> </a:t>
            </a:r>
            <a:r>
              <a:rPr lang="tr-TR" sz="4500" dirty="0" err="1"/>
              <a:t>Progress</a:t>
            </a:r>
            <a:r>
              <a:rPr lang="tr-TR" sz="4500" dirty="0"/>
              <a:t> </a:t>
            </a:r>
            <a:r>
              <a:rPr lang="tr-TR" sz="4500" dirty="0" err="1"/>
              <a:t>Presentations</a:t>
            </a:r>
            <a:endParaRPr lang="en-US" sz="4500" dirty="0"/>
          </a:p>
        </p:txBody>
      </p:sp>
      <p:graphicFrame>
        <p:nvGraphicFramePr>
          <p:cNvPr id="4" name="Tablo 4">
            <a:extLst>
              <a:ext uri="{FF2B5EF4-FFF2-40B4-BE49-F238E27FC236}">
                <a16:creationId xmlns:a16="http://schemas.microsoft.com/office/drawing/2014/main" id="{02EDC055-390D-489D-A8A7-E30B2277CC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3284775"/>
              </p:ext>
            </p:extLst>
          </p:nvPr>
        </p:nvGraphicFramePr>
        <p:xfrm>
          <a:off x="1096961" y="1846263"/>
          <a:ext cx="10058400" cy="42401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94139">
                  <a:extLst>
                    <a:ext uri="{9D8B030D-6E8A-4147-A177-3AD203B41FA5}">
                      <a16:colId xmlns:a16="http://schemas.microsoft.com/office/drawing/2014/main" val="3362335034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val="1186596459"/>
                    </a:ext>
                  </a:extLst>
                </a:gridCol>
                <a:gridCol w="3497261">
                  <a:extLst>
                    <a:ext uri="{9D8B030D-6E8A-4147-A177-3AD203B41FA5}">
                      <a16:colId xmlns:a16="http://schemas.microsoft.com/office/drawing/2014/main" val="1244404572"/>
                    </a:ext>
                  </a:extLst>
                </a:gridCol>
              </a:tblGrid>
              <a:tr h="501904">
                <a:tc>
                  <a:txBody>
                    <a:bodyPr/>
                    <a:lstStyle/>
                    <a:p>
                      <a:r>
                        <a:rPr lang="tr-TR" dirty="0" err="1"/>
                        <a:t>Algorithms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Model </a:t>
                      </a:r>
                      <a:r>
                        <a:rPr lang="tr-TR" dirty="0" err="1"/>
                        <a:t>Improvement</a:t>
                      </a:r>
                      <a:r>
                        <a:rPr lang="tr-TR" dirty="0"/>
                        <a:t>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Total </a:t>
                      </a:r>
                      <a:r>
                        <a:rPr lang="tr-TR" dirty="0" err="1"/>
                        <a:t>Performance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5665600"/>
                  </a:ext>
                </a:extLst>
              </a:tr>
              <a:tr h="501904">
                <a:tc>
                  <a:txBody>
                    <a:bodyPr/>
                    <a:lstStyle/>
                    <a:p>
                      <a:r>
                        <a:rPr lang="tr-TR" dirty="0" err="1"/>
                        <a:t>Exact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Match</a:t>
                      </a:r>
                      <a:r>
                        <a:rPr lang="tr-TR" dirty="0"/>
                        <a:t> + </a:t>
                      </a:r>
                      <a:r>
                        <a:rPr lang="tr-TR" dirty="0" err="1"/>
                        <a:t>tf-idf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onto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Biotope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1%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39%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5468510"/>
                  </a:ext>
                </a:extLst>
              </a:tr>
              <a:tr h="588677">
                <a:tc>
                  <a:txBody>
                    <a:bodyPr/>
                    <a:lstStyle/>
                    <a:p>
                      <a:r>
                        <a:rPr lang="tr-TR" dirty="0" err="1"/>
                        <a:t>Jaccard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Similarity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by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Tokens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2%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/>
                        <a:t>41%</a:t>
                      </a:r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4387015"/>
                  </a:ext>
                </a:extLst>
              </a:tr>
              <a:tr h="50190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 err="1"/>
                        <a:t>Jaccard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Similarity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by</a:t>
                      </a:r>
                      <a:r>
                        <a:rPr lang="tr-TR" dirty="0"/>
                        <a:t> 2-grams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6%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47%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8349987"/>
                  </a:ext>
                </a:extLst>
              </a:tr>
              <a:tr h="501904">
                <a:tc>
                  <a:txBody>
                    <a:bodyPr/>
                    <a:lstStyle/>
                    <a:p>
                      <a:r>
                        <a:rPr lang="tr-TR" dirty="0" err="1"/>
                        <a:t>Jaccard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Similarity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Average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4%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51%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3764457"/>
                  </a:ext>
                </a:extLst>
              </a:tr>
              <a:tr h="501904">
                <a:tc>
                  <a:txBody>
                    <a:bodyPr/>
                    <a:lstStyle/>
                    <a:p>
                      <a:r>
                        <a:rPr lang="tr-TR" dirty="0"/>
                        <a:t>Pos-</a:t>
                      </a:r>
                      <a:r>
                        <a:rPr lang="tr-TR" dirty="0" err="1"/>
                        <a:t>tagger</a:t>
                      </a:r>
                      <a:r>
                        <a:rPr lang="tr-TR" dirty="0"/>
                        <a:t>, </a:t>
                      </a:r>
                      <a:r>
                        <a:rPr lang="tr-TR" dirty="0" err="1"/>
                        <a:t>Headword</a:t>
                      </a:r>
                      <a:endParaRPr lang="tr-T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4.4%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55.4%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1342019"/>
                  </a:ext>
                </a:extLst>
              </a:tr>
              <a:tr h="588677">
                <a:tc>
                  <a:txBody>
                    <a:bodyPr/>
                    <a:lstStyle/>
                    <a:p>
                      <a:r>
                        <a:rPr lang="tr-TR" dirty="0" err="1"/>
                        <a:t>Jaccard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Average</a:t>
                      </a:r>
                      <a:r>
                        <a:rPr lang="tr-TR" dirty="0"/>
                        <a:t> + Rules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4.3%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59.7%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100336"/>
                  </a:ext>
                </a:extLst>
              </a:tr>
              <a:tr h="501904">
                <a:tc>
                  <a:txBody>
                    <a:bodyPr/>
                    <a:lstStyle/>
                    <a:p>
                      <a:r>
                        <a:rPr lang="tr-TR" dirty="0"/>
                        <a:t>Word </a:t>
                      </a:r>
                      <a:r>
                        <a:rPr lang="tr-TR" dirty="0" err="1"/>
                        <a:t>Embedding</a:t>
                      </a:r>
                      <a:endParaRPr lang="tr-T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3.2%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62.9%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57685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891509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1216</TotalTime>
  <Words>538</Words>
  <Application>Microsoft Office PowerPoint</Application>
  <PresentationFormat>Geniş ekran</PresentationFormat>
  <Paragraphs>119</Paragraphs>
  <Slides>14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14</vt:i4>
      </vt:variant>
    </vt:vector>
  </HeadingPairs>
  <TitlesOfParts>
    <vt:vector size="18" baseType="lpstr">
      <vt:lpstr>Calibri</vt:lpstr>
      <vt:lpstr>Calibri Light</vt:lpstr>
      <vt:lpstr>Wingdings</vt:lpstr>
      <vt:lpstr>Retrospect</vt:lpstr>
      <vt:lpstr>  Cmpe 493 Information Retrieval Term Project Final Presentation </vt:lpstr>
      <vt:lpstr>Overview</vt:lpstr>
      <vt:lpstr>Baseline System</vt:lpstr>
      <vt:lpstr>Baseline System</vt:lpstr>
      <vt:lpstr>Evaluations</vt:lpstr>
      <vt:lpstr>Improvements after Progress Presentations</vt:lpstr>
      <vt:lpstr>Improvements after Progress Presentations</vt:lpstr>
      <vt:lpstr>Improvements after Progress Presentations</vt:lpstr>
      <vt:lpstr>Improvements after Progress Presentations</vt:lpstr>
      <vt:lpstr>Future Work</vt:lpstr>
      <vt:lpstr>Future Work</vt:lpstr>
      <vt:lpstr>Future Work</vt:lpstr>
      <vt:lpstr>Future Work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CMPE493: Introduction to Information Retrieval Term Project: Named Entity Normalization for the Bacteria Biotopes Domain</dc:title>
  <dc:creator>Can Deveci</dc:creator>
  <cp:lastModifiedBy>abdullah yıldız</cp:lastModifiedBy>
  <cp:revision>472</cp:revision>
  <dcterms:created xsi:type="dcterms:W3CDTF">2020-05-09T15:21:13Z</dcterms:created>
  <dcterms:modified xsi:type="dcterms:W3CDTF">2020-06-21T19:57:33Z</dcterms:modified>
</cp:coreProperties>
</file>