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2" r:id="rId12"/>
    <p:sldId id="283" r:id="rId13"/>
    <p:sldId id="284" r:id="rId14"/>
    <p:sldId id="285" r:id="rId15"/>
    <p:sldId id="257" r:id="rId16"/>
    <p:sldId id="267" r:id="rId17"/>
    <p:sldId id="260" r:id="rId18"/>
    <p:sldId id="259" r:id="rId19"/>
    <p:sldId id="270" r:id="rId20"/>
    <p:sldId id="268" r:id="rId21"/>
    <p:sldId id="25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owlcollab.github.io/oboformat/doc/obo-synta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328612" y="2167187"/>
            <a:ext cx="421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F002ECC3-9455-46A7-B409-AEDA8EE92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683022"/>
              </p:ext>
            </p:extLst>
          </p:nvPr>
        </p:nvGraphicFramePr>
        <p:xfrm>
          <a:off x="1097280" y="2934199"/>
          <a:ext cx="4998720" cy="1173235"/>
        </p:xfrm>
        <a:graphic>
          <a:graphicData uri="http://schemas.openxmlformats.org/drawingml/2006/table">
            <a:tbl>
              <a:tblPr/>
              <a:tblGrid>
                <a:gridCol w="2632405">
                  <a:extLst>
                    <a:ext uri="{9D8B030D-6E8A-4147-A177-3AD203B41FA5}">
                      <a16:colId xmlns:a16="http://schemas.microsoft.com/office/drawing/2014/main" val="2832223557"/>
                    </a:ext>
                  </a:extLst>
                </a:gridCol>
                <a:gridCol w="874301">
                  <a:extLst>
                    <a:ext uri="{9D8B030D-6E8A-4147-A177-3AD203B41FA5}">
                      <a16:colId xmlns:a16="http://schemas.microsoft.com/office/drawing/2014/main" val="306267915"/>
                    </a:ext>
                  </a:extLst>
                </a:gridCol>
                <a:gridCol w="1492014">
                  <a:extLst>
                    <a:ext uri="{9D8B030D-6E8A-4147-A177-3AD203B41FA5}">
                      <a16:colId xmlns:a16="http://schemas.microsoft.com/office/drawing/2014/main" val="1253151645"/>
                    </a:ext>
                  </a:extLst>
                </a:gridCol>
              </a:tblGrid>
              <a:tr h="22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16664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of a 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placenta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25072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pregnant woman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810552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C0A49393-094B-426D-892E-075680BE8640}"/>
              </a:ext>
            </a:extLst>
          </p:cNvPr>
          <p:cNvSpPr txBox="1"/>
          <p:nvPr/>
        </p:nvSpPr>
        <p:spPr>
          <a:xfrm>
            <a:off x="6328612" y="2884131"/>
            <a:ext cx="482706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of speech tagging can be applied to first sentence for morphological analysis</a:t>
            </a: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is split into phrases</a:t>
            </a:r>
            <a:endParaRPr lang="tr-TR" altLang="en-US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7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is an </a:t>
            </a:r>
            <a:r>
              <a:rPr lang="tr-TR" dirty="0" err="1"/>
              <a:t>Ontology</a:t>
            </a:r>
            <a:r>
              <a:rPr lang="tr-TR" dirty="0"/>
              <a:t> </a:t>
            </a:r>
            <a:r>
              <a:rPr lang="tr-TR" dirty="0" err="1"/>
              <a:t>implementation</a:t>
            </a:r>
            <a:r>
              <a:rPr lang="tr-TR" dirty="0"/>
              <a:t> in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Martin </a:t>
            </a:r>
            <a:r>
              <a:rPr lang="en-US" dirty="0" err="1"/>
              <a:t>Larralde</a:t>
            </a:r>
            <a:r>
              <a:rPr lang="tr-TR" dirty="0"/>
              <a:t>.</a:t>
            </a:r>
          </a:p>
          <a:p>
            <a:br>
              <a:rPr lang="tr-TR" dirty="0"/>
            </a:br>
            <a:r>
              <a:rPr lang="tr-TR" dirty="0"/>
              <a:t>Reference : </a:t>
            </a:r>
            <a:r>
              <a:rPr lang="tr-TR" i="1" dirty="0"/>
              <a:t>github.com/</a:t>
            </a:r>
            <a:r>
              <a:rPr lang="en-US" i="1" dirty="0" err="1"/>
              <a:t>althonos</a:t>
            </a:r>
            <a:endParaRPr lang="en-US" i="1" dirty="0"/>
          </a:p>
          <a:p>
            <a:endParaRPr lang="tr-TR" dirty="0"/>
          </a:p>
          <a:p>
            <a:r>
              <a:rPr lang="tr-TR" dirty="0" err="1"/>
              <a:t>Given</a:t>
            </a:r>
            <a:r>
              <a:rPr lang="tr-TR" dirty="0"/>
              <a:t> an .</a:t>
            </a:r>
            <a:r>
              <a:rPr lang="tr-TR" dirty="0" err="1"/>
              <a:t>obo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. </a:t>
            </a:r>
          </a:p>
          <a:p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Ontology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implement</a:t>
            </a:r>
            <a:r>
              <a:rPr lang="tr-TR" dirty="0" err="1"/>
              <a:t>ing</a:t>
            </a:r>
            <a:r>
              <a:rPr lang="en-US" dirty="0"/>
              <a:t> the specifications of the </a:t>
            </a:r>
            <a:r>
              <a:rPr lang="en-US" dirty="0">
                <a:hlinkClick r:id="rId2"/>
              </a:rPr>
              <a:t>Open Biomedical Ontologies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6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32F4EC-C1A5-493E-BDE2-8489EF84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222" y="1845734"/>
            <a:ext cx="4594458" cy="4023360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Starts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Patient</a:t>
            </a:r>
            <a:r>
              <a:rPr lang="tr-TR" dirty="0"/>
              <a:t> (OBT:003220 ) </a:t>
            </a:r>
            <a:r>
              <a:rPr lang="tr-TR" dirty="0" err="1"/>
              <a:t>term</a:t>
            </a:r>
            <a:r>
              <a:rPr lang="tr-TR" dirty="0"/>
              <a:t>.</a:t>
            </a:r>
          </a:p>
          <a:p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can be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is_a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synonym</a:t>
            </a:r>
            <a:r>
              <a:rPr lang="tr-TR" dirty="0"/>
              <a:t> </a:t>
            </a:r>
            <a:r>
              <a:rPr lang="tr-TR" dirty="0" err="1"/>
              <a:t>relationships</a:t>
            </a:r>
            <a:r>
              <a:rPr lang="tr-TR" dirty="0"/>
              <a:t>.</a:t>
            </a:r>
          </a:p>
          <a:p>
            <a:r>
              <a:rPr lang="tr-TR" dirty="0" err="1"/>
              <a:t>Pronto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has </a:t>
            </a:r>
            <a:r>
              <a:rPr lang="tr-TR" dirty="0" err="1"/>
              <a:t>superclasses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subclasses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Ontology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BD1DA1-837A-4922-AF81-6A99AE34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0" y="1845734"/>
            <a:ext cx="5239352" cy="42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BD1DA1-837A-4922-AF81-6A99AE34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0" y="1845734"/>
            <a:ext cx="5239352" cy="42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4A320A4-510A-467E-AC3D-A63F495A6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5738" y="2221410"/>
            <a:ext cx="45817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Superclasses</a:t>
            </a:r>
            <a:r>
              <a:rPr kumimoji="0" lang="tr-T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‘</a:t>
            </a:r>
            <a:r>
              <a:rPr kumimoji="0" lang="tr-TR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Patient</a:t>
            </a:r>
            <a:r>
              <a:rPr kumimoji="0" lang="tr-T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'root for extraction’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'microbial habitat’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'living organism’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'eukaryote host’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'animal’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'animal with disease’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'vertebrate’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'warm-blooded animal’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'mammalian’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'primate’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'human</a:t>
            </a: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'ill person'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493AFB4-C80F-4C1E-A778-8C2780B2BBBD}"/>
              </a:ext>
            </a:extLst>
          </p:cNvPr>
          <p:cNvSpPr txBox="1"/>
          <p:nvPr/>
        </p:nvSpPr>
        <p:spPr>
          <a:xfrm>
            <a:off x="7093610" y="2052084"/>
            <a:ext cx="400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Clustering</a:t>
            </a:r>
          </a:p>
          <a:p>
            <a:endParaRPr lang="tr-TR" dirty="0"/>
          </a:p>
          <a:p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can be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candidate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3B3D097-7371-4ECD-8AB7-8D891604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05099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6C3228B-6897-4809-B0A4-6B47BEF1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47" y="1851433"/>
            <a:ext cx="5121041" cy="420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2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Researched Habitats Domain NER Papers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Researched Biomedical Domain NER Papers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Fused List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Ease in Implementation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Computational/Hardware Concerns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Relatedness to our goals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smarter utilization of existing dictionaries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Brenda Tissue Ontology, 121321 habitat synonyms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E.g. the term “central nervous system” (OBT:000831) was expanded to include “hippocampus” and 2748 other terms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with dictionary-based NER: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Prone to poor precision, especially after automatic dictionary expansion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Stopword</a:t>
            </a:r>
            <a:r>
              <a:rPr lang="en-US" dirty="0"/>
              <a:t> lists are used to remove matches that contribute the most to the drop in precision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Criteria: removing those terms that were likely to not decrease true positive matches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E.g. unclassified, scales, root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Again, found existing dictionaries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 [4]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Preprocessing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Acronym expansion: already done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Abbreviation expansion: already observed defect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Stemming: Porter stemmer [17] (we do not expect a better result [4])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TDIDF, weighted sparse vector space representation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Each concept name in the ontology is considered a document and the IDF weights are based on these names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each concept name and each entity mention is represented with a TFIDF weighted vector and the concept with the highest cosine similarity is assigned for a given entity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Whereas these representations are commonly formed in a bag-of-words fashion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Using character-level n-grams (n=1,2,3 ) will probably result in better outcome [4]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4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Conditional Random Field (CRF) based classifier [2]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type of discriminative and undirected probabilities graphical models often used for tagging sequential data and in named entity recognition in natural language processing and biology domains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for the CRF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Lexical features such as current word, its root, its POS tag etc. </a:t>
            </a:r>
            <a:r>
              <a:rPr lang="en-US" dirty="0" err="1"/>
              <a:t>GeniaTagger</a:t>
            </a:r>
            <a:r>
              <a:rPr lang="en-US" dirty="0"/>
              <a:t> [16] may be used.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Orthographic features: substring and word form features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Substring features: first two &amp; four characters and the last two &amp; four characters of the original word and the word form are chosen as features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this was already mentioned in the lectures, using first k chars may work better than hard lemmatization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Word form features: case-folding and/or normalizing all numbers to ‘0’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Dictionary features: binary features to indicate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presence of the word in the dictionary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position of the word within any dictionary entries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4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Or, Employing a hybrid (rule-based &amp; ML based) structure such as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1A125-EF57-4952-BC9C-F31EF681E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4" y="2286053"/>
            <a:ext cx="7778180" cy="3312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69D48-87B0-479D-BB09-C6C8DA9C9106}"/>
              </a:ext>
            </a:extLst>
          </p:cNvPr>
          <p:cNvSpPr txBox="1"/>
          <p:nvPr/>
        </p:nvSpPr>
        <p:spPr>
          <a:xfrm>
            <a:off x="2876294" y="5499762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Model Architecture Overview [10]</a:t>
            </a:r>
          </a:p>
        </p:txBody>
      </p:sp>
    </p:spTree>
    <p:extLst>
      <p:ext uri="{BB962C8B-B14F-4D97-AF65-F5344CB8AC3E}">
        <p14:creationId xmlns:p14="http://schemas.microsoft.com/office/powerpoint/2010/main" val="168175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</a:t>
            </a:r>
            <a:r>
              <a:rPr lang="tr-TR" dirty="0"/>
              <a:t>Pre</a:t>
            </a:r>
            <a:r>
              <a:rPr lang="en-US" dirty="0"/>
              <a:t>-</a:t>
            </a:r>
            <a:r>
              <a:rPr lang="tr-TR" dirty="0"/>
              <a:t>processing </a:t>
            </a:r>
            <a:r>
              <a:rPr lang="en-US" dirty="0"/>
              <a:t>and </a:t>
            </a:r>
            <a:r>
              <a:rPr lang="tr-TR" dirty="0"/>
              <a:t>Baseline</a:t>
            </a:r>
            <a:r>
              <a:rPr lang="en-US" dirty="0"/>
              <a:t>, Mansur Yeşilbursa</a:t>
            </a:r>
          </a:p>
          <a:p>
            <a:r>
              <a:rPr lang="en-US" dirty="0"/>
              <a:t>Part 2: Performance Evaluations,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251580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Habitats Domain NE Normalization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[1] A dictionary- and rule-based system for identification of bacteria and habitats in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[2] Automatic extraction of microorganisms and their habitats from free text using text mining workflows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[3] Detection and categorization of bacteria habitats using shallow linguistic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[4] End-to-End System for Bacteria Habitat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[5] Linking entities through an ontology using word embeddings and syntactic re-ranking</a:t>
            </a:r>
          </a:p>
        </p:txBody>
      </p:sp>
    </p:spTree>
    <p:extLst>
      <p:ext uri="{BB962C8B-B14F-4D97-AF65-F5344CB8AC3E}">
        <p14:creationId xmlns:p14="http://schemas.microsoft.com/office/powerpoint/2010/main" val="325367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Domain NE Normalization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[6] A Survey on Recent Advances in Named Entity Recognition from Deep Learning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[7] Normalizing biomedical terms by minimizing ambiguity and variability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[8] NERBio: using selected word conjunctions, term normalization, and global patterns to improve biomedical named entity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[9] A method for named entity normalization in biomedical articles application to diseases and plants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[10] An ensemble CNN method for biomedical entity normalization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[11] CNN-based ranking for biomedical entity normalization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[12] DNorm disease name normalization with pairwise learning to rank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[13] OrganismTagger detection, normalization and grounding of organism entities in biomedical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[14] Unsupervised </a:t>
            </a:r>
            <a:r>
              <a:rPr lang="en-US" dirty="0" err="1"/>
              <a:t>geneprotein</a:t>
            </a:r>
            <a:r>
              <a:rPr lang="en-US" dirty="0"/>
              <a:t> named entity normalization using automatically extracted dictionaries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[15] A. K. McCallum. MALLET: A Machine Learning for Language Toolkit. http://mallet.cs.umass.edu, last accessed 08 July 2011.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[16] </a:t>
            </a:r>
            <a:r>
              <a:rPr lang="en-US" dirty="0" err="1"/>
              <a:t>Tsuruoka</a:t>
            </a:r>
            <a:r>
              <a:rPr lang="en-US" dirty="0"/>
              <a:t>, and J. </a:t>
            </a:r>
            <a:r>
              <a:rPr lang="en-US" dirty="0" err="1"/>
              <a:t>Tsujii</a:t>
            </a:r>
            <a:r>
              <a:rPr lang="en-US" dirty="0"/>
              <a:t>. Bidirectional Inference with the Easiest-First Strategy for Tagging Sequence Data. In Proceedings of HLT/EMNLP, 2005.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[17] Martin F Porter. 1980. An algorithm for suffix strip-ping.Program14(3):130–137.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2DB-AEDF-4A5F-9A1C-27CDF1E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8608"/>
            <a:ext cx="10058400" cy="11726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608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412"/>
          </a:xfrm>
        </p:spPr>
        <p:txBody>
          <a:bodyPr/>
          <a:lstStyle/>
          <a:p>
            <a:pPr algn="ctr"/>
            <a:r>
              <a:rPr lang="tr-TR" b="1" dirty="0" err="1"/>
              <a:t>Preprocessing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b="1" dirty="0"/>
              <a:t>Dataset class</a:t>
            </a:r>
            <a:endParaRPr lang="en-US" sz="24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Processes .a1 and .a2 files in the given set (train, dev or test)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Stores Term number-Term name tuples and Term number-OBT tuples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Stores position of terms in the txt files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Creates a vocabulary if training set is given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Has access to Ontology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No case-folding</a:t>
            </a:r>
          </a:p>
          <a:p>
            <a:pPr lvl="2"/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27" y="4962893"/>
            <a:ext cx="4218492" cy="2582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54" y="5558797"/>
            <a:ext cx="1371839" cy="3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Training Set</a:t>
            </a:r>
            <a:endParaRPr lang="en-US" b="1" dirty="0"/>
          </a:p>
          <a:p>
            <a:pPr lvl="3"/>
            <a:r>
              <a:rPr lang="tr-TR" sz="1800" dirty="0"/>
              <a:t>Searches training set to find exact entity match</a:t>
            </a:r>
          </a:p>
          <a:p>
            <a:pPr lvl="3"/>
            <a:r>
              <a:rPr lang="tr-TR" sz="1800" dirty="0"/>
              <a:t>If finds, retrieves OBT of the matched entity</a:t>
            </a:r>
          </a:p>
          <a:p>
            <a:pPr lvl="3"/>
            <a:r>
              <a:rPr lang="tr-TR" sz="1800" b="1" dirty="0"/>
              <a:t>Performance</a:t>
            </a:r>
            <a:r>
              <a:rPr lang="tr-TR" sz="1800" dirty="0"/>
              <a:t>: 22% correct normalization on dev set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Ontology</a:t>
            </a:r>
            <a:endParaRPr lang="en-US" b="1" dirty="0"/>
          </a:p>
          <a:p>
            <a:pPr lvl="3"/>
            <a:r>
              <a:rPr lang="tr-TR" sz="1800" dirty="0"/>
              <a:t>Searches Ontology file to find exact entity match</a:t>
            </a:r>
          </a:p>
          <a:p>
            <a:pPr lvl="3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finds</a:t>
            </a:r>
            <a:r>
              <a:rPr lang="tr-TR" sz="1800" dirty="0"/>
              <a:t>, </a:t>
            </a:r>
            <a:r>
              <a:rPr lang="tr-TR" sz="1800" dirty="0" err="1"/>
              <a:t>retrieves</a:t>
            </a:r>
            <a:r>
              <a:rPr lang="tr-TR" sz="1800" dirty="0"/>
              <a:t> OBT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matched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endParaRPr lang="tr-TR" sz="1800" dirty="0"/>
          </a:p>
          <a:p>
            <a:pPr lvl="3"/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11%</a:t>
            </a:r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33%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1737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Lemmatization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given</a:t>
            </a:r>
            <a:r>
              <a:rPr lang="tr-TR" sz="1800" dirty="0"/>
              <a:t> test </a:t>
            </a:r>
            <a:r>
              <a:rPr lang="tr-TR" sz="1800" dirty="0" err="1"/>
              <a:t>entities</a:t>
            </a:r>
            <a:r>
              <a:rPr lang="tr-TR" sz="1800" dirty="0"/>
              <a:t>, </a:t>
            </a:r>
            <a:r>
              <a:rPr lang="tr-TR" sz="1800" dirty="0" err="1"/>
              <a:t>lemmatization</a:t>
            </a:r>
            <a:r>
              <a:rPr lang="tr-TR" sz="1800" dirty="0"/>
              <a:t> is </a:t>
            </a:r>
            <a:r>
              <a:rPr lang="tr-TR" sz="1800" dirty="0" err="1"/>
              <a:t>applied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lemmatized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r>
              <a:rPr lang="tr-TR" sz="1800" dirty="0"/>
              <a:t> is </a:t>
            </a:r>
            <a:r>
              <a:rPr lang="tr-TR" sz="1800" dirty="0" err="1"/>
              <a:t>different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</a:t>
            </a:r>
            <a:r>
              <a:rPr lang="tr-TR" sz="1800" dirty="0" err="1"/>
              <a:t>original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endParaRPr lang="tr-TR" sz="1800" dirty="0"/>
          </a:p>
          <a:p>
            <a:pPr lvl="4">
              <a:lnSpc>
                <a:spcPct val="100000"/>
              </a:lnSpc>
            </a:pPr>
            <a:r>
              <a:rPr lang="tr-TR" sz="1800" dirty="0" err="1"/>
              <a:t>Searches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both</a:t>
            </a:r>
            <a:r>
              <a:rPr lang="tr-TR" sz="1800" dirty="0"/>
              <a:t> </a:t>
            </a:r>
            <a:r>
              <a:rPr lang="tr-TR" sz="1800" dirty="0" err="1"/>
              <a:t>terms</a:t>
            </a:r>
            <a:r>
              <a:rPr lang="tr-TR" sz="1800" dirty="0"/>
              <a:t> in Training set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Ontology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Abbreviation Resolution</a:t>
            </a:r>
          </a:p>
          <a:p>
            <a:pPr lvl="3">
              <a:lnSpc>
                <a:spcPct val="100000"/>
              </a:lnSpc>
            </a:pPr>
            <a:r>
              <a:rPr lang="tr-TR" sz="1800" dirty="0"/>
              <a:t>Requires a comprehensive Biomedical Abbreviation Database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One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is </a:t>
            </a:r>
            <a:r>
              <a:rPr lang="tr-TR" sz="1800" dirty="0" err="1"/>
              <a:t>used</a:t>
            </a:r>
            <a:r>
              <a:rPr lang="tr-TR" sz="1800" dirty="0"/>
              <a:t> </a:t>
            </a:r>
            <a:r>
              <a:rPr lang="tr-TR" sz="1800" dirty="0" err="1"/>
              <a:t>was</a:t>
            </a:r>
            <a:r>
              <a:rPr lang="tr-TR" sz="1800" dirty="0"/>
              <a:t> </a:t>
            </a:r>
            <a:r>
              <a:rPr lang="tr-TR" sz="1800" dirty="0" err="1"/>
              <a:t>messy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not </a:t>
            </a:r>
            <a:r>
              <a:rPr lang="tr-TR" sz="1800" dirty="0" err="1"/>
              <a:t>comprehensive</a:t>
            </a:r>
            <a:r>
              <a:rPr lang="tr-TR" sz="1800" dirty="0"/>
              <a:t> </a:t>
            </a:r>
            <a:r>
              <a:rPr lang="tr-TR" sz="1800" dirty="0" err="1"/>
              <a:t>enough</a:t>
            </a:r>
            <a:r>
              <a:rPr lang="tr-TR" sz="1800" dirty="0"/>
              <a:t> [1]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Didn’t</a:t>
            </a:r>
            <a:r>
              <a:rPr lang="tr-TR" sz="1800" dirty="0"/>
              <a:t> </a:t>
            </a: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now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778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Cosine Similarity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Used if exact match fails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Measures cosine similarity of given entity with all entities in the Training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Binary vectors of Training set vocabulary size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Improves performance by 10%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Performance: 47% correct normalization on dev set.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2941924-2BA1-4302-B14A-7C4369D081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8281" y="2167187"/>
          <a:ext cx="4316247" cy="2140116"/>
        </p:xfrm>
        <a:graphic>
          <a:graphicData uri="http://schemas.openxmlformats.org/drawingml/2006/table">
            <a:tbl>
              <a:tblPr/>
              <a:tblGrid>
                <a:gridCol w="1381769">
                  <a:extLst>
                    <a:ext uri="{9D8B030D-6E8A-4147-A177-3AD203B41FA5}">
                      <a16:colId xmlns:a16="http://schemas.microsoft.com/office/drawing/2014/main" val="3021092209"/>
                    </a:ext>
                  </a:extLst>
                </a:gridCol>
                <a:gridCol w="1310544">
                  <a:extLst>
                    <a:ext uri="{9D8B030D-6E8A-4147-A177-3AD203B41FA5}">
                      <a16:colId xmlns:a16="http://schemas.microsoft.com/office/drawing/2014/main" val="2193093290"/>
                    </a:ext>
                  </a:extLst>
                </a:gridCol>
                <a:gridCol w="1623934">
                  <a:extLst>
                    <a:ext uri="{9D8B030D-6E8A-4147-A177-3AD203B41FA5}">
                      <a16:colId xmlns:a16="http://schemas.microsoft.com/office/drawing/2014/main" val="2210054494"/>
                    </a:ext>
                  </a:extLst>
                </a:gridCol>
              </a:tblGrid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41337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CD20-positive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340036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lymphocytic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nutrient broth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766982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020089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43740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lymphocytic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nutrient broth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6189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096000" y="2101938"/>
            <a:ext cx="472841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phagocyte instead of lymphocyte although input containts lymphocytic. </a:t>
            </a:r>
          </a:p>
          <a:p>
            <a:pPr indent="-18288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nltk.wordnet.WordNetLemmatizer()</a:t>
            </a:r>
          </a:p>
          <a:p>
            <a:pPr indent="-18288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287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lymphocytic 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lymphocytic 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287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Lemmatization could not lemmatize scientific terms.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60070" lvl="1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Cells -&gt; phagocyte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60070" lvl="1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..cytic -&gt; nutrient broth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9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292518" y="1965019"/>
            <a:ext cx="4319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elderly person instead of patient</a:t>
            </a: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Associates certain words to certain entities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51651F3B-6068-47DB-843D-1DB84734AD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46022" y="1965019"/>
          <a:ext cx="4653462" cy="2068830"/>
        </p:xfrm>
        <a:graphic>
          <a:graphicData uri="http://schemas.openxmlformats.org/drawingml/2006/table">
            <a:tbl>
              <a:tblPr/>
              <a:tblGrid>
                <a:gridCol w="2450587">
                  <a:extLst>
                    <a:ext uri="{9D8B030D-6E8A-4147-A177-3AD203B41FA5}">
                      <a16:colId xmlns:a16="http://schemas.microsoft.com/office/drawing/2014/main" val="3815706252"/>
                    </a:ext>
                  </a:extLst>
                </a:gridCol>
                <a:gridCol w="813914">
                  <a:extLst>
                    <a:ext uri="{9D8B030D-6E8A-4147-A177-3AD203B41FA5}">
                      <a16:colId xmlns:a16="http://schemas.microsoft.com/office/drawing/2014/main" val="1680105718"/>
                    </a:ext>
                  </a:extLst>
                </a:gridCol>
                <a:gridCol w="1388961">
                  <a:extLst>
                    <a:ext uri="{9D8B030D-6E8A-4147-A177-3AD203B41FA5}">
                      <a16:colId xmlns:a16="http://schemas.microsoft.com/office/drawing/2014/main" val="4031148593"/>
                    </a:ext>
                  </a:extLst>
                </a:gridCol>
              </a:tblGrid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18391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atypical lymphoid infiltrates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94285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low-grade MALT lymphoma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202874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Helicobacter pylori-chronic active gastritis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with infectious disease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819641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high-grade primary gastric lymphoma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94692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chronic active gastritis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9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328612" y="2167187"/>
            <a:ext cx="421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F002ECC3-9455-46A7-B409-AEDA8EE92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33471"/>
              </p:ext>
            </p:extLst>
          </p:nvPr>
        </p:nvGraphicFramePr>
        <p:xfrm>
          <a:off x="1127760" y="2943724"/>
          <a:ext cx="4998720" cy="1173235"/>
        </p:xfrm>
        <a:graphic>
          <a:graphicData uri="http://schemas.openxmlformats.org/drawingml/2006/table">
            <a:tbl>
              <a:tblPr/>
              <a:tblGrid>
                <a:gridCol w="2632405">
                  <a:extLst>
                    <a:ext uri="{9D8B030D-6E8A-4147-A177-3AD203B41FA5}">
                      <a16:colId xmlns:a16="http://schemas.microsoft.com/office/drawing/2014/main" val="2832223557"/>
                    </a:ext>
                  </a:extLst>
                </a:gridCol>
                <a:gridCol w="874301">
                  <a:extLst>
                    <a:ext uri="{9D8B030D-6E8A-4147-A177-3AD203B41FA5}">
                      <a16:colId xmlns:a16="http://schemas.microsoft.com/office/drawing/2014/main" val="306267915"/>
                    </a:ext>
                  </a:extLst>
                </a:gridCol>
                <a:gridCol w="1492014">
                  <a:extLst>
                    <a:ext uri="{9D8B030D-6E8A-4147-A177-3AD203B41FA5}">
                      <a16:colId xmlns:a16="http://schemas.microsoft.com/office/drawing/2014/main" val="1253151645"/>
                    </a:ext>
                  </a:extLst>
                </a:gridCol>
              </a:tblGrid>
              <a:tr h="22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16664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of a 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placenta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25072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pregnant woman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810552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C0A49393-094B-426D-892E-075680BE8640}"/>
              </a:ext>
            </a:extLst>
          </p:cNvPr>
          <p:cNvSpPr txBox="1"/>
          <p:nvPr/>
        </p:nvSpPr>
        <p:spPr>
          <a:xfrm>
            <a:off x="6328612" y="2943724"/>
            <a:ext cx="482706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of speech tagging can be applied to first sentence for morphological analysis.</a:t>
            </a: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is split into phrases.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874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1416</Words>
  <Application>Microsoft Office PowerPoint</Application>
  <PresentationFormat>Geniş ekran</PresentationFormat>
  <Paragraphs>228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Retrospect</vt:lpstr>
      <vt:lpstr>CMPE493: Introduction to IR  Term Project: Named Entity Normalization for the Bacteria Biotopes Domain</vt:lpstr>
      <vt:lpstr>Overview</vt:lpstr>
      <vt:lpstr>Preprocessing</vt:lpstr>
      <vt:lpstr>Baseline System</vt:lpstr>
      <vt:lpstr>Baseline System</vt:lpstr>
      <vt:lpstr>Baseline System</vt:lpstr>
      <vt:lpstr>Performance Problems</vt:lpstr>
      <vt:lpstr>Performance Problems</vt:lpstr>
      <vt:lpstr>Performance Problems</vt:lpstr>
      <vt:lpstr>Performance Problems</vt:lpstr>
      <vt:lpstr>Ontology</vt:lpstr>
      <vt:lpstr>Ontology Library - Pronto</vt:lpstr>
      <vt:lpstr>Ontology Library - Pronto</vt:lpstr>
      <vt:lpstr>Ontology Library - Pronto</vt:lpstr>
      <vt:lpstr>Future Work</vt:lpstr>
      <vt:lpstr>Paper 1 [1]</vt:lpstr>
      <vt:lpstr>Paper 2 [4]</vt:lpstr>
      <vt:lpstr>Paper 3 [2]</vt:lpstr>
      <vt:lpstr>Idea 3</vt:lpstr>
      <vt:lpstr>Habitats Domain NE Normalization Papers</vt:lpstr>
      <vt:lpstr>Biomedical Domain NE Normalization Papers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abdullah yıldız</cp:lastModifiedBy>
  <cp:revision>295</cp:revision>
  <dcterms:created xsi:type="dcterms:W3CDTF">2020-05-09T15:21:13Z</dcterms:created>
  <dcterms:modified xsi:type="dcterms:W3CDTF">2020-05-10T19:33:36Z</dcterms:modified>
</cp:coreProperties>
</file>