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6" r:id="rId6"/>
    <p:sldId id="270" r:id="rId7"/>
    <p:sldId id="271" r:id="rId8"/>
    <p:sldId id="273" r:id="rId9"/>
    <p:sldId id="272" r:id="rId10"/>
    <p:sldId id="274" r:id="rId11"/>
    <p:sldId id="269" r:id="rId12"/>
    <p:sldId id="264" r:id="rId13"/>
    <p:sldId id="267" r:id="rId14"/>
    <p:sldId id="268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wlcollab.github.io/oboformat/doc/obo-synta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İçerik Yer Tutucusu 4">
            <a:extLst>
              <a:ext uri="{FF2B5EF4-FFF2-40B4-BE49-F238E27FC236}">
                <a16:creationId xmlns:a16="http://schemas.microsoft.com/office/drawing/2014/main" id="{89C2517C-DF5D-49BA-BF5A-73115CCFF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0" y="2015491"/>
            <a:ext cx="4857750" cy="31051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618A392-A0DC-4F9E-9E86-5D08C3E60067}"/>
              </a:ext>
            </a:extLst>
          </p:cNvPr>
          <p:cNvSpPr txBox="1"/>
          <p:nvPr/>
        </p:nvSpPr>
        <p:spPr>
          <a:xfrm>
            <a:off x="5943600" y="2213811"/>
            <a:ext cx="370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</a:t>
            </a:r>
            <a:r>
              <a:rPr lang="en-US" dirty="0" err="1"/>
              <a:t>rchitecture</a:t>
            </a:r>
            <a:r>
              <a:rPr lang="en-US" dirty="0"/>
              <a:t> for a simple information extraction system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4294E84-00B3-47DA-A4A7-E82CD92F03E3}"/>
              </a:ext>
            </a:extLst>
          </p:cNvPr>
          <p:cNvSpPr txBox="1"/>
          <p:nvPr/>
        </p:nvSpPr>
        <p:spPr>
          <a:xfrm>
            <a:off x="1097280" y="5206267"/>
            <a:ext cx="464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Ref</a:t>
            </a:r>
            <a:r>
              <a:rPr lang="tr-TR" dirty="0"/>
              <a:t> : </a:t>
            </a:r>
            <a:r>
              <a:rPr lang="en-US" dirty="0">
                <a:hlinkClick r:id="rId3"/>
              </a:rPr>
              <a:t>https://www.nltk.org/book/ch07.html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an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r>
              <a:rPr lang="tr-TR" dirty="0"/>
              <a:t> in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Martin </a:t>
            </a:r>
            <a:r>
              <a:rPr lang="en-US" dirty="0" err="1"/>
              <a:t>Larralde</a:t>
            </a:r>
            <a:r>
              <a:rPr lang="tr-TR" dirty="0"/>
              <a:t>.</a:t>
            </a:r>
          </a:p>
          <a:p>
            <a:br>
              <a:rPr lang="tr-TR" dirty="0"/>
            </a:br>
            <a:r>
              <a:rPr lang="tr-TR" dirty="0"/>
              <a:t>Reference : </a:t>
            </a:r>
            <a:r>
              <a:rPr lang="tr-TR" i="1" dirty="0"/>
              <a:t>github.com/</a:t>
            </a:r>
            <a:r>
              <a:rPr lang="en-US" i="1" dirty="0" err="1"/>
              <a:t>althonos</a:t>
            </a:r>
            <a:endParaRPr lang="en-US" i="1" dirty="0"/>
          </a:p>
          <a:p>
            <a:endParaRPr lang="tr-TR" dirty="0"/>
          </a:p>
          <a:p>
            <a:r>
              <a:rPr lang="tr-TR" dirty="0" err="1"/>
              <a:t>Given</a:t>
            </a:r>
            <a:r>
              <a:rPr lang="tr-TR" dirty="0"/>
              <a:t> an .</a:t>
            </a:r>
            <a:r>
              <a:rPr lang="tr-TR" dirty="0" err="1"/>
              <a:t>obo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. </a:t>
            </a:r>
          </a:p>
          <a:p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implement</a:t>
            </a:r>
            <a:r>
              <a:rPr lang="tr-TR" dirty="0" err="1"/>
              <a:t>ing</a:t>
            </a:r>
            <a:r>
              <a:rPr lang="en-US" dirty="0"/>
              <a:t> the specifications of the </a:t>
            </a:r>
            <a:r>
              <a:rPr lang="en-US" dirty="0">
                <a:hlinkClick r:id="rId2"/>
              </a:rPr>
              <a:t>Open Biomedical Ontologies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32F4EC-C1A5-493E-BDE2-8489EF84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222" y="1845734"/>
            <a:ext cx="4594458" cy="4023360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Starts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(OBT:003220 ) </a:t>
            </a:r>
            <a:r>
              <a:rPr lang="tr-TR" dirty="0" err="1"/>
              <a:t>term</a:t>
            </a:r>
            <a:r>
              <a:rPr lang="tr-TR" dirty="0"/>
              <a:t>.</a:t>
            </a:r>
          </a:p>
          <a:p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can be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is_a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synonym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r>
              <a:rPr lang="tr-TR" dirty="0"/>
              <a:t>.</a:t>
            </a:r>
          </a:p>
          <a:p>
            <a:r>
              <a:rPr lang="tr-TR" dirty="0" err="1"/>
              <a:t>Pronto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has </a:t>
            </a:r>
            <a:r>
              <a:rPr lang="tr-TR" dirty="0" err="1"/>
              <a:t>superclasses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subclasses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4A320A4-510A-467E-AC3D-A63F495A6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5738" y="2221410"/>
            <a:ext cx="45817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Superclasses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‘</a:t>
            </a: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Patient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'root for extraction’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'microbial habitat’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'living organism’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'eukaryote host’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 with disease’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'vertebrate’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'warm-blooded 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'mammalian’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'primate’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'human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'ill person'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493AFB4-C80F-4C1E-A778-8C2780B2BBBD}"/>
              </a:ext>
            </a:extLst>
          </p:cNvPr>
          <p:cNvSpPr txBox="1"/>
          <p:nvPr/>
        </p:nvSpPr>
        <p:spPr>
          <a:xfrm>
            <a:off x="7093610" y="2052084"/>
            <a:ext cx="400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Clustering</a:t>
            </a:r>
          </a:p>
          <a:p>
            <a:endParaRPr lang="tr-TR" dirty="0"/>
          </a:p>
          <a:p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can be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candidate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B3D097-7371-4ECD-8AB7-8D891604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05099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C3228B-6897-4809-B0A4-6B47BEF1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7" y="1851433"/>
            <a:ext cx="5121041" cy="42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2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  <a:p>
            <a:r>
              <a:rPr lang="en-US" dirty="0"/>
              <a:t>Paper 2</a:t>
            </a:r>
          </a:p>
          <a:p>
            <a:r>
              <a:rPr lang="en-US" dirty="0"/>
              <a:t>Paper 3</a:t>
            </a:r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Mansur_part_name, 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2941924-2BA1-4302-B14A-7C4369D08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789892"/>
              </p:ext>
            </p:extLst>
          </p:nvPr>
        </p:nvGraphicFramePr>
        <p:xfrm>
          <a:off x="1218281" y="2167187"/>
          <a:ext cx="4316247" cy="2140116"/>
        </p:xfrm>
        <a:graphic>
          <a:graphicData uri="http://schemas.openxmlformats.org/drawingml/2006/table">
            <a:tbl>
              <a:tblPr/>
              <a:tblGrid>
                <a:gridCol w="1381769">
                  <a:extLst>
                    <a:ext uri="{9D8B030D-6E8A-4147-A177-3AD203B41FA5}">
                      <a16:colId xmlns:a16="http://schemas.microsoft.com/office/drawing/2014/main" val="3021092209"/>
                    </a:ext>
                  </a:extLst>
                </a:gridCol>
                <a:gridCol w="1310544">
                  <a:extLst>
                    <a:ext uri="{9D8B030D-6E8A-4147-A177-3AD203B41FA5}">
                      <a16:colId xmlns:a16="http://schemas.microsoft.com/office/drawing/2014/main" val="2193093290"/>
                    </a:ext>
                  </a:extLst>
                </a:gridCol>
                <a:gridCol w="1623934">
                  <a:extLst>
                    <a:ext uri="{9D8B030D-6E8A-4147-A177-3AD203B41FA5}">
                      <a16:colId xmlns:a16="http://schemas.microsoft.com/office/drawing/2014/main" val="2210054494"/>
                    </a:ext>
                  </a:extLst>
                </a:gridCol>
              </a:tblGrid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41337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CD20-positive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40036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766982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020089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43740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6189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5811254" y="2167187"/>
            <a:ext cx="4728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Predicts</a:t>
            </a:r>
            <a:r>
              <a:rPr lang="tr-TR" dirty="0"/>
              <a:t> </a:t>
            </a:r>
            <a:r>
              <a:rPr lang="tr-TR" dirty="0" err="1"/>
              <a:t>phagocyte</a:t>
            </a:r>
            <a:r>
              <a:rPr lang="tr-TR" dirty="0"/>
              <a:t> </a:t>
            </a:r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lymphocyte</a:t>
            </a:r>
            <a:r>
              <a:rPr lang="tr-TR" dirty="0"/>
              <a:t> </a:t>
            </a:r>
            <a:r>
              <a:rPr lang="tr-TR" dirty="0" err="1"/>
              <a:t>although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containts</a:t>
            </a:r>
            <a:r>
              <a:rPr lang="tr-TR" dirty="0"/>
              <a:t> </a:t>
            </a:r>
            <a:r>
              <a:rPr lang="tr-TR" dirty="0" err="1"/>
              <a:t>lymphocytic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nltk.wordnet.WordNetLemmatizer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</a:rPr>
              <a:t>e.g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lymphocytic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lymphocytic </a:t>
            </a:r>
            <a:endParaRPr lang="tr-T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dirty="0"/>
          </a:p>
          <a:p>
            <a:r>
              <a:rPr lang="tr-TR" dirty="0" err="1"/>
              <a:t>Lemmatization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lemmatize</a:t>
            </a:r>
            <a:r>
              <a:rPr lang="tr-TR" dirty="0"/>
              <a:t> </a:t>
            </a: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. </a:t>
            </a:r>
          </a:p>
          <a:p>
            <a:r>
              <a:rPr lang="tr-TR" dirty="0" err="1"/>
              <a:t>Cells</a:t>
            </a:r>
            <a:r>
              <a:rPr lang="tr-TR" dirty="0"/>
              <a:t> -&gt; </a:t>
            </a:r>
            <a:r>
              <a:rPr lang="tr-TR" dirty="0" err="1"/>
              <a:t>phagocyte</a:t>
            </a:r>
            <a:endParaRPr lang="tr-TR" dirty="0"/>
          </a:p>
          <a:p>
            <a:r>
              <a:rPr lang="tr-TR" dirty="0"/>
              <a:t>..</a:t>
            </a:r>
            <a:r>
              <a:rPr lang="tr-TR" dirty="0" err="1"/>
              <a:t>cytic</a:t>
            </a:r>
            <a:r>
              <a:rPr lang="tr-TR" dirty="0"/>
              <a:t> -&gt; </a:t>
            </a:r>
            <a:r>
              <a:rPr lang="tr-TR" dirty="0" err="1"/>
              <a:t>nutrient</a:t>
            </a:r>
            <a:r>
              <a:rPr lang="tr-TR" dirty="0"/>
              <a:t> </a:t>
            </a:r>
            <a:r>
              <a:rPr lang="tr-TR" dirty="0" err="1"/>
              <a:t>broth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292517" y="2167187"/>
            <a:ext cx="431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Predicts</a:t>
            </a:r>
            <a:r>
              <a:rPr lang="tr-TR" dirty="0"/>
              <a:t> </a:t>
            </a:r>
            <a:r>
              <a:rPr lang="tr-TR" dirty="0" err="1"/>
              <a:t>elderly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patient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Associates</a:t>
            </a:r>
            <a:r>
              <a:rPr lang="tr-TR" dirty="0"/>
              <a:t>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entities</a:t>
            </a:r>
            <a:r>
              <a:rPr lang="tr-TR" dirty="0"/>
              <a:t>.</a:t>
            </a:r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51651F3B-6068-47DB-843D-1DB84734A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662559"/>
              </p:ext>
            </p:extLst>
          </p:nvPr>
        </p:nvGraphicFramePr>
        <p:xfrm>
          <a:off x="1246022" y="1965019"/>
          <a:ext cx="4653462" cy="2068830"/>
        </p:xfrm>
        <a:graphic>
          <a:graphicData uri="http://schemas.openxmlformats.org/drawingml/2006/table">
            <a:tbl>
              <a:tblPr/>
              <a:tblGrid>
                <a:gridCol w="2450587">
                  <a:extLst>
                    <a:ext uri="{9D8B030D-6E8A-4147-A177-3AD203B41FA5}">
                      <a16:colId xmlns:a16="http://schemas.microsoft.com/office/drawing/2014/main" val="3815706252"/>
                    </a:ext>
                  </a:extLst>
                </a:gridCol>
                <a:gridCol w="813914">
                  <a:extLst>
                    <a:ext uri="{9D8B030D-6E8A-4147-A177-3AD203B41FA5}">
                      <a16:colId xmlns:a16="http://schemas.microsoft.com/office/drawing/2014/main" val="1680105718"/>
                    </a:ext>
                  </a:extLst>
                </a:gridCol>
                <a:gridCol w="1388961">
                  <a:extLst>
                    <a:ext uri="{9D8B030D-6E8A-4147-A177-3AD203B41FA5}">
                      <a16:colId xmlns:a16="http://schemas.microsoft.com/office/drawing/2014/main" val="4031148593"/>
                    </a:ext>
                  </a:extLst>
                </a:gridCol>
              </a:tblGrid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1839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atypical lymphoid infiltrates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94285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low-grade MALT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02874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Helicobacter pylori-chronic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with infectious disease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1964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high-grade primary gastric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94692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9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328612" y="2167187"/>
            <a:ext cx="42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F002ECC3-9455-46A7-B409-AEDA8EE92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3518"/>
              </p:ext>
            </p:extLst>
          </p:nvPr>
        </p:nvGraphicFramePr>
        <p:xfrm>
          <a:off x="1097281" y="2191249"/>
          <a:ext cx="4998720" cy="1173235"/>
        </p:xfrm>
        <a:graphic>
          <a:graphicData uri="http://schemas.openxmlformats.org/drawingml/2006/table">
            <a:tbl>
              <a:tblPr/>
              <a:tblGrid>
                <a:gridCol w="2632405">
                  <a:extLst>
                    <a:ext uri="{9D8B030D-6E8A-4147-A177-3AD203B41FA5}">
                      <a16:colId xmlns:a16="http://schemas.microsoft.com/office/drawing/2014/main" val="2832223557"/>
                    </a:ext>
                  </a:extLst>
                </a:gridCol>
                <a:gridCol w="874301">
                  <a:extLst>
                    <a:ext uri="{9D8B030D-6E8A-4147-A177-3AD203B41FA5}">
                      <a16:colId xmlns:a16="http://schemas.microsoft.com/office/drawing/2014/main" val="306267915"/>
                    </a:ext>
                  </a:extLst>
                </a:gridCol>
                <a:gridCol w="1492014">
                  <a:extLst>
                    <a:ext uri="{9D8B030D-6E8A-4147-A177-3AD203B41FA5}">
                      <a16:colId xmlns:a16="http://schemas.microsoft.com/office/drawing/2014/main" val="1253151645"/>
                    </a:ext>
                  </a:extLst>
                </a:gridCol>
              </a:tblGrid>
              <a:tr h="22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16664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of a 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placenta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25072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pregnant woman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0552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328612" y="2298033"/>
            <a:ext cx="4827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tagging</a:t>
            </a:r>
            <a:r>
              <a:rPr lang="tr-TR" dirty="0"/>
              <a:t> can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sentence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morphological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  <a:endParaRPr lang="tr-T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tr-T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altLang="en-US" dirty="0" err="1"/>
              <a:t>Sentence</a:t>
            </a:r>
            <a:r>
              <a:rPr lang="tr-TR" altLang="en-US" dirty="0"/>
              <a:t> is </a:t>
            </a:r>
            <a:r>
              <a:rPr lang="tr-TR" altLang="en-US" dirty="0" err="1"/>
              <a:t>split</a:t>
            </a:r>
            <a:r>
              <a:rPr lang="tr-TR" altLang="en-US" dirty="0"/>
              <a:t> </a:t>
            </a:r>
            <a:r>
              <a:rPr lang="tr-TR" altLang="en-US" dirty="0" err="1"/>
              <a:t>into</a:t>
            </a:r>
            <a:r>
              <a:rPr lang="tr-TR" altLang="en-US" dirty="0"/>
              <a:t> </a:t>
            </a:r>
            <a:r>
              <a:rPr lang="tr-TR" altLang="en-US" dirty="0" err="1"/>
              <a:t>phrases</a:t>
            </a:r>
            <a:r>
              <a:rPr lang="tr-TR" altLang="en-US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8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328612" y="2167187"/>
            <a:ext cx="42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F002ECC3-9455-46A7-B409-AEDA8EE92B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1" y="2191249"/>
          <a:ext cx="4998720" cy="1173235"/>
        </p:xfrm>
        <a:graphic>
          <a:graphicData uri="http://schemas.openxmlformats.org/drawingml/2006/table">
            <a:tbl>
              <a:tblPr/>
              <a:tblGrid>
                <a:gridCol w="2632405">
                  <a:extLst>
                    <a:ext uri="{9D8B030D-6E8A-4147-A177-3AD203B41FA5}">
                      <a16:colId xmlns:a16="http://schemas.microsoft.com/office/drawing/2014/main" val="2832223557"/>
                    </a:ext>
                  </a:extLst>
                </a:gridCol>
                <a:gridCol w="874301">
                  <a:extLst>
                    <a:ext uri="{9D8B030D-6E8A-4147-A177-3AD203B41FA5}">
                      <a16:colId xmlns:a16="http://schemas.microsoft.com/office/drawing/2014/main" val="306267915"/>
                    </a:ext>
                  </a:extLst>
                </a:gridCol>
                <a:gridCol w="1492014">
                  <a:extLst>
                    <a:ext uri="{9D8B030D-6E8A-4147-A177-3AD203B41FA5}">
                      <a16:colId xmlns:a16="http://schemas.microsoft.com/office/drawing/2014/main" val="1253151645"/>
                    </a:ext>
                  </a:extLst>
                </a:gridCol>
              </a:tblGrid>
              <a:tr h="22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16664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of a 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placenta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25072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pregnant woman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0552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328612" y="2298033"/>
            <a:ext cx="4827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tagging</a:t>
            </a:r>
            <a:r>
              <a:rPr lang="tr-TR" dirty="0"/>
              <a:t> can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sentence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morphological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  <a:endParaRPr lang="tr-T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tr-T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altLang="en-US" dirty="0" err="1"/>
              <a:t>Sentence</a:t>
            </a:r>
            <a:r>
              <a:rPr lang="tr-TR" altLang="en-US" dirty="0"/>
              <a:t> is </a:t>
            </a:r>
            <a:r>
              <a:rPr lang="tr-TR" altLang="en-US" dirty="0" err="1"/>
              <a:t>split</a:t>
            </a:r>
            <a:r>
              <a:rPr lang="tr-TR" altLang="en-US" dirty="0"/>
              <a:t> </a:t>
            </a:r>
            <a:r>
              <a:rPr lang="tr-TR" altLang="en-US" dirty="0" err="1"/>
              <a:t>into</a:t>
            </a:r>
            <a:r>
              <a:rPr lang="tr-TR" altLang="en-US" dirty="0"/>
              <a:t> </a:t>
            </a:r>
            <a:r>
              <a:rPr lang="tr-TR" altLang="en-US" dirty="0" err="1"/>
              <a:t>phrases</a:t>
            </a:r>
            <a:r>
              <a:rPr lang="tr-TR" altLang="en-US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7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256422" y="1845734"/>
            <a:ext cx="5558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tagging</a:t>
            </a:r>
            <a:r>
              <a:rPr lang="tr-TR" dirty="0"/>
              <a:t> can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sentence</a:t>
            </a:r>
            <a:endParaRPr lang="tr-TR" dirty="0"/>
          </a:p>
          <a:p>
            <a:endParaRPr lang="tr-TR" altLang="en-US" dirty="0"/>
          </a:p>
          <a:p>
            <a:r>
              <a:rPr lang="tr-TR" altLang="en-US" dirty="0"/>
              <a:t>Test = ‘</a:t>
            </a:r>
            <a:r>
              <a:rPr lang="en-US" altLang="en-US" dirty="0"/>
              <a:t>placenta of a 38-year-old secondary recurrent </a:t>
            </a:r>
            <a:r>
              <a:rPr lang="en-US" altLang="en-US" dirty="0" err="1"/>
              <a:t>aborter</a:t>
            </a:r>
            <a:r>
              <a:rPr lang="en-US" altLang="en-US" dirty="0"/>
              <a:t> </a:t>
            </a:r>
            <a:r>
              <a:rPr lang="tr-TR" altLang="en-US" dirty="0"/>
              <a:t>‘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 (NP placenta/NN) of/IN (NP a/DT 38-year-old/JJ secondary/JJ recurrent/NN) (NP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aborter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/NN))</a:t>
            </a:r>
            <a:endParaRPr lang="tr-T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tr-TR" dirty="0"/>
          </a:p>
          <a:p>
            <a:r>
              <a:rPr lang="tr-TR" dirty="0"/>
              <a:t>JJ : </a:t>
            </a:r>
            <a:r>
              <a:rPr lang="tr-TR" dirty="0" err="1"/>
              <a:t>adjective</a:t>
            </a:r>
            <a:endParaRPr lang="tr-TR" dirty="0"/>
          </a:p>
          <a:p>
            <a:r>
              <a:rPr lang="tr-TR" dirty="0"/>
              <a:t>NP: </a:t>
            </a:r>
            <a:r>
              <a:rPr lang="tr-TR" dirty="0" err="1"/>
              <a:t>noun</a:t>
            </a:r>
            <a:r>
              <a:rPr lang="tr-TR" dirty="0"/>
              <a:t> </a:t>
            </a:r>
            <a:r>
              <a:rPr lang="tr-TR" dirty="0" err="1"/>
              <a:t>phrase</a:t>
            </a:r>
            <a:endParaRPr lang="tr-TR" dirty="0"/>
          </a:p>
          <a:p>
            <a:r>
              <a:rPr lang="tr-TR" dirty="0"/>
              <a:t>S: </a:t>
            </a:r>
            <a:r>
              <a:rPr lang="tr-TR" dirty="0" err="1"/>
              <a:t>sentence</a:t>
            </a:r>
            <a:endParaRPr lang="tr-TR" dirty="0"/>
          </a:p>
          <a:p>
            <a:r>
              <a:rPr lang="tr-TR" dirty="0"/>
              <a:t>DT: </a:t>
            </a:r>
            <a:r>
              <a:rPr lang="tr-TR" dirty="0" err="1"/>
              <a:t>determiner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4D05BC-038B-485C-A242-E48564D9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21" y="1845734"/>
            <a:ext cx="5119659" cy="261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80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1068</TotalTime>
  <Words>584</Words>
  <Application>Microsoft Office PowerPoint</Application>
  <PresentationFormat>Geniş ekran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Retrospect</vt:lpstr>
      <vt:lpstr>CMPE493: Introduction to IR  Term Project: Named Entity Normalization for the Bacteria Biotopes Domain</vt:lpstr>
      <vt:lpstr>Overview</vt:lpstr>
      <vt:lpstr>Mansur_part_name</vt:lpstr>
      <vt:lpstr>Mansur_part_name</vt:lpstr>
      <vt:lpstr>Performance Problems</vt:lpstr>
      <vt:lpstr>Performance Problems</vt:lpstr>
      <vt:lpstr>Performance Problems</vt:lpstr>
      <vt:lpstr>Performance Problems</vt:lpstr>
      <vt:lpstr>Performance Problems</vt:lpstr>
      <vt:lpstr>Performance Problems</vt:lpstr>
      <vt:lpstr>Ontology</vt:lpstr>
      <vt:lpstr>Ontology Library - Pronto</vt:lpstr>
      <vt:lpstr>Ontology Library - Pronto</vt:lpstr>
      <vt:lpstr>Ontology Library - Pronto</vt:lpstr>
      <vt:lpstr>Future Work</vt:lpstr>
      <vt:lpstr>Paper 1</vt:lpstr>
      <vt:lpstr>Paper 2</vt:lpstr>
      <vt:lpstr>Paper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abdullah yıldız</cp:lastModifiedBy>
  <cp:revision>44</cp:revision>
  <dcterms:created xsi:type="dcterms:W3CDTF">2020-05-09T15:21:13Z</dcterms:created>
  <dcterms:modified xsi:type="dcterms:W3CDTF">2020-05-10T14:14:34Z</dcterms:modified>
</cp:coreProperties>
</file>