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1" r:id="rId3"/>
    <p:sldId id="273" r:id="rId4"/>
    <p:sldId id="275" r:id="rId5"/>
    <p:sldId id="277" r:id="rId6"/>
    <p:sldId id="257" r:id="rId7"/>
    <p:sldId id="283" r:id="rId8"/>
    <p:sldId id="285" r:id="rId9"/>
    <p:sldId id="286" r:id="rId10"/>
    <p:sldId id="287" r:id="rId11"/>
    <p:sldId id="288" r:id="rId12"/>
    <p:sldId id="291" r:id="rId13"/>
    <p:sldId id="289" r:id="rId14"/>
    <p:sldId id="292" r:id="rId15"/>
    <p:sldId id="293" r:id="rId16"/>
    <p:sldId id="281" r:id="rId17"/>
    <p:sldId id="276" r:id="rId18"/>
    <p:sldId id="284" r:id="rId19"/>
    <p:sldId id="295" r:id="rId20"/>
    <p:sldId id="29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B4E82-DA51-4FC5-9625-2627949757E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9C7D7A-F79D-4821-86E8-67944A1D6710}">
      <dgm:prSet/>
      <dgm:spPr/>
      <dgm:t>
        <a:bodyPr/>
        <a:lstStyle/>
        <a:p>
          <a:r>
            <a:rPr lang="en-US" dirty="0"/>
            <a:t>Tried 9 new models</a:t>
          </a:r>
        </a:p>
      </dgm:t>
    </dgm:pt>
    <dgm:pt modelId="{7B6424E6-F70C-4D60-8AB7-B3777E08E00E}" type="parTrans" cxnId="{C70CE5B9-4600-46B3-A6C4-81121EBC01E5}">
      <dgm:prSet/>
      <dgm:spPr/>
      <dgm:t>
        <a:bodyPr/>
        <a:lstStyle/>
        <a:p>
          <a:endParaRPr lang="en-US"/>
        </a:p>
      </dgm:t>
    </dgm:pt>
    <dgm:pt modelId="{B67E6952-22EA-4362-93ED-BB96AA50D1FB}" type="sibTrans" cxnId="{C70CE5B9-4600-46B3-A6C4-81121EBC01E5}">
      <dgm:prSet/>
      <dgm:spPr/>
      <dgm:t>
        <a:bodyPr/>
        <a:lstStyle/>
        <a:p>
          <a:endParaRPr lang="en-US"/>
        </a:p>
      </dgm:t>
    </dgm:pt>
    <dgm:pt modelId="{DE5BF577-B3E9-4C41-B7E2-D8983C08A697}">
      <dgm:prSet/>
      <dgm:spPr/>
      <dgm:t>
        <a:bodyPr/>
        <a:lstStyle/>
        <a:p>
          <a:r>
            <a:rPr lang="en-US" dirty="0"/>
            <a:t>Developed in an evolutionary way</a:t>
          </a:r>
        </a:p>
      </dgm:t>
    </dgm:pt>
    <dgm:pt modelId="{C71039DF-C0A7-4ACF-80CF-5C08E62A79F2}" type="parTrans" cxnId="{060674F4-9CC1-400B-81AD-30E69F016BC9}">
      <dgm:prSet/>
      <dgm:spPr/>
      <dgm:t>
        <a:bodyPr/>
        <a:lstStyle/>
        <a:p>
          <a:endParaRPr lang="en-US"/>
        </a:p>
      </dgm:t>
    </dgm:pt>
    <dgm:pt modelId="{D2057BCE-3C11-49FD-A624-708F7D55E7D6}" type="sibTrans" cxnId="{060674F4-9CC1-400B-81AD-30E69F016BC9}">
      <dgm:prSet/>
      <dgm:spPr/>
      <dgm:t>
        <a:bodyPr/>
        <a:lstStyle/>
        <a:p>
          <a:endParaRPr lang="en-US"/>
        </a:p>
      </dgm:t>
    </dgm:pt>
    <dgm:pt modelId="{ACBE4709-25A7-4C44-8723-AC0FF19E76D7}" type="pres">
      <dgm:prSet presAssocID="{242B4E82-DA51-4FC5-9625-2627949757EE}" presName="cycle" presStyleCnt="0">
        <dgm:presLayoutVars>
          <dgm:dir/>
          <dgm:resizeHandles val="exact"/>
        </dgm:presLayoutVars>
      </dgm:prSet>
      <dgm:spPr/>
    </dgm:pt>
    <dgm:pt modelId="{25197FDD-8AF2-4865-9023-9967AA64C863}" type="pres">
      <dgm:prSet presAssocID="{279C7D7A-F79D-4821-86E8-67944A1D6710}" presName="node" presStyleLbl="node1" presStyleIdx="0" presStyleCnt="2">
        <dgm:presLayoutVars>
          <dgm:bulletEnabled val="1"/>
        </dgm:presLayoutVars>
      </dgm:prSet>
      <dgm:spPr/>
    </dgm:pt>
    <dgm:pt modelId="{13585254-2B87-49EB-9785-CDCE5C583CCA}" type="pres">
      <dgm:prSet presAssocID="{279C7D7A-F79D-4821-86E8-67944A1D6710}" presName="spNode" presStyleCnt="0"/>
      <dgm:spPr/>
    </dgm:pt>
    <dgm:pt modelId="{A77A78C3-5730-4A7A-956D-54BD2212E56F}" type="pres">
      <dgm:prSet presAssocID="{B67E6952-22EA-4362-93ED-BB96AA50D1FB}" presName="sibTrans" presStyleLbl="sibTrans1D1" presStyleIdx="0" presStyleCnt="2"/>
      <dgm:spPr/>
    </dgm:pt>
    <dgm:pt modelId="{D21163AB-FE4B-4092-AB8D-7F83AEF73DA2}" type="pres">
      <dgm:prSet presAssocID="{DE5BF577-B3E9-4C41-B7E2-D8983C08A697}" presName="node" presStyleLbl="node1" presStyleIdx="1" presStyleCnt="2">
        <dgm:presLayoutVars>
          <dgm:bulletEnabled val="1"/>
        </dgm:presLayoutVars>
      </dgm:prSet>
      <dgm:spPr/>
    </dgm:pt>
    <dgm:pt modelId="{6B213910-B1EE-4AAF-A0A4-ABB2BFF10824}" type="pres">
      <dgm:prSet presAssocID="{DE5BF577-B3E9-4C41-B7E2-D8983C08A697}" presName="spNode" presStyleCnt="0"/>
      <dgm:spPr/>
    </dgm:pt>
    <dgm:pt modelId="{9038EB5E-E8C8-46D3-83FE-AB2265F5CAB9}" type="pres">
      <dgm:prSet presAssocID="{D2057BCE-3C11-49FD-A624-708F7D55E7D6}" presName="sibTrans" presStyleLbl="sibTrans1D1" presStyleIdx="1" presStyleCnt="2"/>
      <dgm:spPr/>
    </dgm:pt>
  </dgm:ptLst>
  <dgm:cxnLst>
    <dgm:cxn modelId="{A262F209-A987-4950-A223-9043CF06B024}" type="presOf" srcId="{279C7D7A-F79D-4821-86E8-67944A1D6710}" destId="{25197FDD-8AF2-4865-9023-9967AA64C863}" srcOrd="0" destOrd="0" presId="urn:microsoft.com/office/officeart/2005/8/layout/cycle6"/>
    <dgm:cxn modelId="{FB3BA233-2F1B-4A4C-8660-9B8B9FF88626}" type="presOf" srcId="{B67E6952-22EA-4362-93ED-BB96AA50D1FB}" destId="{A77A78C3-5730-4A7A-956D-54BD2212E56F}" srcOrd="0" destOrd="0" presId="urn:microsoft.com/office/officeart/2005/8/layout/cycle6"/>
    <dgm:cxn modelId="{8F82196C-AFDA-4C55-B5F8-38FBD7520E21}" type="presOf" srcId="{DE5BF577-B3E9-4C41-B7E2-D8983C08A697}" destId="{D21163AB-FE4B-4092-AB8D-7F83AEF73DA2}" srcOrd="0" destOrd="0" presId="urn:microsoft.com/office/officeart/2005/8/layout/cycle6"/>
    <dgm:cxn modelId="{A353047A-6527-402F-8728-9F5A10CA950F}" type="presOf" srcId="{D2057BCE-3C11-49FD-A624-708F7D55E7D6}" destId="{9038EB5E-E8C8-46D3-83FE-AB2265F5CAB9}" srcOrd="0" destOrd="0" presId="urn:microsoft.com/office/officeart/2005/8/layout/cycle6"/>
    <dgm:cxn modelId="{614596B9-01CA-479E-99EF-6DE3BCD51D6A}" type="presOf" srcId="{242B4E82-DA51-4FC5-9625-2627949757EE}" destId="{ACBE4709-25A7-4C44-8723-AC0FF19E76D7}" srcOrd="0" destOrd="0" presId="urn:microsoft.com/office/officeart/2005/8/layout/cycle6"/>
    <dgm:cxn modelId="{C70CE5B9-4600-46B3-A6C4-81121EBC01E5}" srcId="{242B4E82-DA51-4FC5-9625-2627949757EE}" destId="{279C7D7A-F79D-4821-86E8-67944A1D6710}" srcOrd="0" destOrd="0" parTransId="{7B6424E6-F70C-4D60-8AB7-B3777E08E00E}" sibTransId="{B67E6952-22EA-4362-93ED-BB96AA50D1FB}"/>
    <dgm:cxn modelId="{060674F4-9CC1-400B-81AD-30E69F016BC9}" srcId="{242B4E82-DA51-4FC5-9625-2627949757EE}" destId="{DE5BF577-B3E9-4C41-B7E2-D8983C08A697}" srcOrd="1" destOrd="0" parTransId="{C71039DF-C0A7-4ACF-80CF-5C08E62A79F2}" sibTransId="{D2057BCE-3C11-49FD-A624-708F7D55E7D6}"/>
    <dgm:cxn modelId="{0A37CBA8-B7EA-4ECE-98DD-C03AFF3948C3}" type="presParOf" srcId="{ACBE4709-25A7-4C44-8723-AC0FF19E76D7}" destId="{25197FDD-8AF2-4865-9023-9967AA64C863}" srcOrd="0" destOrd="0" presId="urn:microsoft.com/office/officeart/2005/8/layout/cycle6"/>
    <dgm:cxn modelId="{60A40166-6DE5-47AD-91E6-93DF34769DC8}" type="presParOf" srcId="{ACBE4709-25A7-4C44-8723-AC0FF19E76D7}" destId="{13585254-2B87-49EB-9785-CDCE5C583CCA}" srcOrd="1" destOrd="0" presId="urn:microsoft.com/office/officeart/2005/8/layout/cycle6"/>
    <dgm:cxn modelId="{ABDACBC5-5A3D-49CD-B52C-066F5C2B7B9B}" type="presParOf" srcId="{ACBE4709-25A7-4C44-8723-AC0FF19E76D7}" destId="{A77A78C3-5730-4A7A-956D-54BD2212E56F}" srcOrd="2" destOrd="0" presId="urn:microsoft.com/office/officeart/2005/8/layout/cycle6"/>
    <dgm:cxn modelId="{E216F3D8-D50B-4335-87F4-3F37CEE4EE59}" type="presParOf" srcId="{ACBE4709-25A7-4C44-8723-AC0FF19E76D7}" destId="{D21163AB-FE4B-4092-AB8D-7F83AEF73DA2}" srcOrd="3" destOrd="0" presId="urn:microsoft.com/office/officeart/2005/8/layout/cycle6"/>
    <dgm:cxn modelId="{1D6C558B-1D2F-409E-8A5A-9A16E452DD1B}" type="presParOf" srcId="{ACBE4709-25A7-4C44-8723-AC0FF19E76D7}" destId="{6B213910-B1EE-4AAF-A0A4-ABB2BFF10824}" srcOrd="4" destOrd="0" presId="urn:microsoft.com/office/officeart/2005/8/layout/cycle6"/>
    <dgm:cxn modelId="{A906615D-5B2E-4B63-84A0-8F0EBC8F3B9B}" type="presParOf" srcId="{ACBE4709-25A7-4C44-8723-AC0FF19E76D7}" destId="{9038EB5E-E8C8-46D3-83FE-AB2265F5CAB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97FDD-8AF2-4865-9023-9967AA64C863}">
      <dsp:nvSpPr>
        <dsp:cNvPr id="0" name=""/>
        <dsp:cNvSpPr/>
      </dsp:nvSpPr>
      <dsp:spPr>
        <a:xfrm>
          <a:off x="503" y="1457605"/>
          <a:ext cx="3286482" cy="21362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Tried 9 new models</a:t>
          </a:r>
        </a:p>
      </dsp:txBody>
      <dsp:txXfrm>
        <a:off x="104784" y="1561886"/>
        <a:ext cx="3077920" cy="1927651"/>
      </dsp:txXfrm>
    </dsp:sp>
    <dsp:sp modelId="{A77A78C3-5730-4A7A-956D-54BD2212E56F}">
      <dsp:nvSpPr>
        <dsp:cNvPr id="0" name=""/>
        <dsp:cNvSpPr/>
      </dsp:nvSpPr>
      <dsp:spPr>
        <a:xfrm>
          <a:off x="1643745" y="714264"/>
          <a:ext cx="3622896" cy="3622896"/>
        </a:xfrm>
        <a:custGeom>
          <a:avLst/>
          <a:gdLst/>
          <a:ahLst/>
          <a:cxnLst/>
          <a:rect l="0" t="0" r="0" b="0"/>
          <a:pathLst>
            <a:path>
              <a:moveTo>
                <a:pt x="365849" y="719848"/>
              </a:moveTo>
              <a:arcTo wR="1811448" hR="1811448" stAng="13023430" swAng="6353141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63AB-FE4B-4092-AB8D-7F83AEF73DA2}">
      <dsp:nvSpPr>
        <dsp:cNvPr id="0" name=""/>
        <dsp:cNvSpPr/>
      </dsp:nvSpPr>
      <dsp:spPr>
        <a:xfrm>
          <a:off x="3623400" y="1457605"/>
          <a:ext cx="3286482" cy="21362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Developed in an evolutionary way</a:t>
          </a:r>
        </a:p>
      </dsp:txBody>
      <dsp:txXfrm>
        <a:off x="3727681" y="1561886"/>
        <a:ext cx="3077920" cy="1927651"/>
      </dsp:txXfrm>
    </dsp:sp>
    <dsp:sp modelId="{9038EB5E-E8C8-46D3-83FE-AB2265F5CAB9}">
      <dsp:nvSpPr>
        <dsp:cNvPr id="0" name=""/>
        <dsp:cNvSpPr/>
      </dsp:nvSpPr>
      <dsp:spPr>
        <a:xfrm>
          <a:off x="1643745" y="714264"/>
          <a:ext cx="3622896" cy="3622896"/>
        </a:xfrm>
        <a:custGeom>
          <a:avLst/>
          <a:gdLst/>
          <a:ahLst/>
          <a:cxnLst/>
          <a:rect l="0" t="0" r="0" b="0"/>
          <a:pathLst>
            <a:path>
              <a:moveTo>
                <a:pt x="3257046" y="2903047"/>
              </a:moveTo>
              <a:arcTo wR="1811448" hR="1811448" stAng="2223430" swAng="6353141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8AD65-96C7-4255-88EC-7EDBDBCD506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E5CAB-386A-45BF-845C-BE132DBF8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8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24EE7-0D86-4530-8458-5D7EDF2872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14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tr-TR" sz="4400" b="1" dirty="0"/>
              <a:t>CMPE 493</a:t>
            </a:r>
            <a:br>
              <a:rPr lang="tr-TR" sz="4400" dirty="0"/>
            </a:br>
            <a:r>
              <a:rPr lang="tr-TR" sz="4400" dirty="0"/>
              <a:t>Information </a:t>
            </a:r>
            <a:r>
              <a:rPr lang="tr-TR" sz="4400" dirty="0" err="1"/>
              <a:t>Retrieval</a:t>
            </a:r>
            <a:br>
              <a:rPr lang="tr-TR" sz="4400" dirty="0"/>
            </a:br>
            <a:r>
              <a:rPr lang="en-US" sz="4400" dirty="0"/>
              <a:t>Term Project </a:t>
            </a:r>
            <a:r>
              <a:rPr lang="tr-TR" sz="4400" dirty="0"/>
              <a:t>Final </a:t>
            </a:r>
            <a:r>
              <a:rPr lang="en-US" sz="4400" dirty="0"/>
              <a:t>Presentation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YeşİLBursa</a:t>
            </a:r>
          </a:p>
          <a:p>
            <a:r>
              <a:rPr lang="en-US" b="1" dirty="0"/>
              <a:t>Can Devecİ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4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B8103BF-C45B-43F9-99AE-C4677A7E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43" y="640081"/>
            <a:ext cx="3045128" cy="505415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5" name="Table 12">
            <a:extLst>
              <a:ext uri="{FF2B5EF4-FFF2-40B4-BE49-F238E27FC236}">
                <a16:creationId xmlns:a16="http://schemas.microsoft.com/office/drawing/2014/main" id="{25A393BF-A0F0-49DD-B312-0F8EA155B274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5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C47D76-6C77-4FF0-B520-7C0CA077E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72" y="640081"/>
            <a:ext cx="3095670" cy="50541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11794CB7-30A6-4816-A249-B2FCA7086B4C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1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05F321-6DD1-40AF-8CD3-8D22B3FC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72" y="640081"/>
            <a:ext cx="3095670" cy="50541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F9098DF9-EDED-4612-8D33-224547BB43A4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98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7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297C44-C573-4F43-B062-5474D598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96" y="640081"/>
            <a:ext cx="3007222" cy="50541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D01FBB3F-BE08-4242-88CA-E6820FB01CCD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8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8</a:t>
            </a:r>
          </a:p>
        </p:txBody>
      </p:sp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4E73707-AB31-4089-93DC-BDEA7B1C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03" y="640081"/>
            <a:ext cx="2931409" cy="505415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C41206BB-7C1E-469E-A318-B7E42F2D46C9}"/>
              </a:ext>
            </a:extLst>
          </p:cNvPr>
          <p:cNvGraphicFramePr>
            <a:graphicFrameLocks noGrp="1"/>
          </p:cNvGraphicFramePr>
          <p:nvPr/>
        </p:nvGraphicFramePr>
        <p:xfrm>
          <a:off x="5099901" y="4715105"/>
          <a:ext cx="67591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89">
                  <a:extLst>
                    <a:ext uri="{9D8B030D-6E8A-4147-A177-3AD203B41FA5}">
                      <a16:colId xmlns:a16="http://schemas.microsoft.com/office/drawing/2014/main" val="1077621952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4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5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9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EA2442-1F7E-49E5-936B-C669E310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639097"/>
            <a:ext cx="3158846" cy="505415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2" name="Table 12">
            <a:extLst>
              <a:ext uri="{FF2B5EF4-FFF2-40B4-BE49-F238E27FC236}">
                <a16:creationId xmlns:a16="http://schemas.microsoft.com/office/drawing/2014/main" id="{FFCC991C-7745-40AE-A0B0-B29E0AEFC024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Overall Progress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9F9AE-EAE7-4AF4-A0BE-EA0142EE6048}"/>
              </a:ext>
            </a:extLst>
          </p:cNvPr>
          <p:cNvGraphicFramePr>
            <a:graphicFrameLocks noGrp="1"/>
          </p:cNvGraphicFramePr>
          <p:nvPr/>
        </p:nvGraphicFramePr>
        <p:xfrm>
          <a:off x="98835" y="640080"/>
          <a:ext cx="7367193" cy="5637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66">
                  <a:extLst>
                    <a:ext uri="{9D8B030D-6E8A-4147-A177-3AD203B41FA5}">
                      <a16:colId xmlns:a16="http://schemas.microsoft.com/office/drawing/2014/main" val="1855250541"/>
                    </a:ext>
                  </a:extLst>
                </a:gridCol>
                <a:gridCol w="692266">
                  <a:extLst>
                    <a:ext uri="{9D8B030D-6E8A-4147-A177-3AD203B41FA5}">
                      <a16:colId xmlns:a16="http://schemas.microsoft.com/office/drawing/2014/main" val="539750416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2455093964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3413112232"/>
                    </a:ext>
                  </a:extLst>
                </a:gridCol>
                <a:gridCol w="1155321">
                  <a:extLst>
                    <a:ext uri="{9D8B030D-6E8A-4147-A177-3AD203B41FA5}">
                      <a16:colId xmlns:a16="http://schemas.microsoft.com/office/drawing/2014/main" val="478372445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2375694059"/>
                    </a:ext>
                  </a:extLst>
                </a:gridCol>
                <a:gridCol w="1039557">
                  <a:extLst>
                    <a:ext uri="{9D8B030D-6E8A-4147-A177-3AD203B41FA5}">
                      <a16:colId xmlns:a16="http://schemas.microsoft.com/office/drawing/2014/main" val="3025037313"/>
                    </a:ext>
                  </a:extLst>
                </a:gridCol>
                <a:gridCol w="1016404">
                  <a:extLst>
                    <a:ext uri="{9D8B030D-6E8A-4147-A177-3AD203B41FA5}">
                      <a16:colId xmlns:a16="http://schemas.microsoft.com/office/drawing/2014/main" val="3951202362"/>
                    </a:ext>
                  </a:extLst>
                </a:gridCol>
              </a:tblGrid>
              <a:tr h="471435">
                <a:tc>
                  <a:txBody>
                    <a:bodyPr/>
                    <a:lstStyle/>
                    <a:p>
                      <a:r>
                        <a:rPr lang="en-US" sz="1500" dirty="0"/>
                        <a:t>Alg.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MS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(Exact)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(NiD)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H (NiT)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(OUFN)</a:t>
                      </a:r>
                    </a:p>
                  </a:txBody>
                  <a:tcPr marL="78364" marR="78364" marT="39182" marB="39182"/>
                </a:tc>
                <a:extLst>
                  <a:ext uri="{0D108BD9-81ED-4DB2-BD59-A6C34878D82A}">
                    <a16:rowId xmlns:a16="http://schemas.microsoft.com/office/drawing/2014/main" val="2023141803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1831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6473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89582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JBi</a:t>
                      </a:r>
                      <a:endParaRPr lang="en-US" sz="15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05578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95833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EMBB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3580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2500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9785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50980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5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r>
              <a:rPr lang="tr-TR" dirty="0"/>
              <a:t> Work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Graph based representation</a:t>
            </a:r>
          </a:p>
          <a:p>
            <a:pPr marL="0" indent="0">
              <a:buNone/>
            </a:pPr>
            <a:r>
              <a:rPr lang="tr-TR" dirty="0"/>
              <a:t>of Ontology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Using is_a/synonym relations </a:t>
            </a:r>
          </a:p>
          <a:p>
            <a:pPr marL="0" indent="0">
              <a:buNone/>
            </a:pPr>
            <a:r>
              <a:rPr lang="tr-TR" dirty="0" err="1"/>
              <a:t>given</a:t>
            </a:r>
            <a:r>
              <a:rPr lang="tr-TR" dirty="0"/>
              <a:t> in </a:t>
            </a:r>
            <a:r>
              <a:rPr lang="tr-TR" dirty="0" err="1"/>
              <a:t>OntoBiotope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7E193C-5620-4BC6-8955-92F469D7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0" y="1821613"/>
            <a:ext cx="6046650" cy="39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7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Future Work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169" y="1886205"/>
            <a:ext cx="9892937" cy="3992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BioWordVec</a:t>
            </a:r>
            <a:r>
              <a:rPr lang="en-US" dirty="0"/>
              <a:t> [2,3]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Uses subword tokens as n-grams of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capture the meaning of sub-words, prefixes, and suffixes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Fasttext Based Word Embedding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TermName</a:t>
            </a:r>
            <a:r>
              <a:rPr lang="en-US" dirty="0"/>
              <a:t>: gastroenteritis patients || Found: patient || Actual: patient with infectious disease</a:t>
            </a:r>
            <a:r>
              <a:rPr lang="tr-T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Gastroenteritis</a:t>
            </a:r>
            <a:r>
              <a:rPr lang="tr-TR" dirty="0"/>
              <a:t>:</a:t>
            </a:r>
            <a:r>
              <a:rPr lang="tr-TR" b="1" dirty="0"/>
              <a:t> </a:t>
            </a:r>
            <a:r>
              <a:rPr lang="en-US" dirty="0"/>
              <a:t>known as infectious diarrhea</a:t>
            </a:r>
            <a:endParaRPr lang="tr-T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/>
              <a:t>-itis:</a:t>
            </a:r>
            <a:r>
              <a:rPr lang="tr-TR" b="1" dirty="0"/>
              <a:t> </a:t>
            </a:r>
            <a:r>
              <a:rPr lang="en-US" dirty="0"/>
              <a:t>diseases characterized by inflammation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006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Future Work</a:t>
            </a:r>
            <a:r>
              <a:rPr lang="en-US"/>
              <a:t>(</a:t>
            </a:r>
            <a:r>
              <a:rPr lang="en-US" dirty="0"/>
              <a:t>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Part</a:t>
            </a:r>
            <a:r>
              <a:rPr lang="en-US" dirty="0"/>
              <a:t>-</a:t>
            </a:r>
            <a:r>
              <a:rPr lang="tr-TR" dirty="0"/>
              <a:t>of</a:t>
            </a:r>
            <a:r>
              <a:rPr lang="en-US" dirty="0"/>
              <a:t>-</a:t>
            </a:r>
            <a:r>
              <a:rPr lang="tr-TR" dirty="0"/>
              <a:t>Speech</a:t>
            </a:r>
            <a:r>
              <a:rPr lang="en-US" dirty="0"/>
              <a:t> (POS)</a:t>
            </a:r>
            <a:r>
              <a:rPr lang="tr-TR" dirty="0"/>
              <a:t> Tagger to extract valuable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Noun phrases, noun clauses (NN)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TermName</a:t>
            </a:r>
            <a:r>
              <a:rPr lang="en-US" dirty="0"/>
              <a:t>: sexually transmitted infection clinics || Found: patient with infectious disease || Actual: clinic</a:t>
            </a:r>
            <a:endParaRPr lang="tr-T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TermName</a:t>
            </a:r>
            <a:r>
              <a:rPr lang="en-US" dirty="0"/>
              <a:t>: marine organisms || Found: marine environment || Actual: living organism</a:t>
            </a:r>
          </a:p>
        </p:txBody>
      </p:sp>
    </p:spTree>
    <p:extLst>
      <p:ext uri="{BB962C8B-B14F-4D97-AF65-F5344CB8AC3E}">
        <p14:creationId xmlns:p14="http://schemas.microsoft.com/office/powerpoint/2010/main" val="2912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Mansur Yeşilbursa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Before Progress Presentations</a:t>
            </a:r>
            <a:endParaRPr lang="en-US" sz="2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Can Deveci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00" dirty="0"/>
              <a:t>After Progress Presentations &amp; Official </a:t>
            </a:r>
            <a:r>
              <a:rPr lang="tr-TR" sz="2300" dirty="0"/>
              <a:t>Evaluations</a:t>
            </a:r>
            <a:endParaRPr lang="en-US" sz="2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Abdullah Yıldız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8022-53A6-4B75-B614-7579B0DA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CAB2-E462-43BE-9DC3-C3AADB78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C. D. Manning, P. Raghavan, and H. </a:t>
            </a:r>
            <a:r>
              <a:rPr lang="en-US" dirty="0" err="1"/>
              <a:t>Schütze</a:t>
            </a:r>
            <a:r>
              <a:rPr lang="en-US" dirty="0"/>
              <a:t>, Introduction to Information Retrieval. Cambridge: Cambridge University Press, 2008.</a:t>
            </a:r>
          </a:p>
          <a:p>
            <a:r>
              <a:rPr lang="en-US" dirty="0"/>
              <a:t>[2] Zhang, Y., Chen, Q., Yang, Z.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dirty="0" err="1"/>
              <a:t>BioWordVec</a:t>
            </a:r>
            <a:r>
              <a:rPr lang="en-US" dirty="0"/>
              <a:t>, improving biomedical word embeddings with </a:t>
            </a:r>
            <a:r>
              <a:rPr lang="en-US" dirty="0" err="1"/>
              <a:t>subword</a:t>
            </a:r>
            <a:r>
              <a:rPr lang="en-US" dirty="0"/>
              <a:t> information and </a:t>
            </a:r>
            <a:r>
              <a:rPr lang="en-US" dirty="0" err="1"/>
              <a:t>MeSH</a:t>
            </a:r>
            <a:r>
              <a:rPr lang="en-US" dirty="0"/>
              <a:t>. </a:t>
            </a:r>
            <a:r>
              <a:rPr lang="en-US" i="1" dirty="0"/>
              <a:t>Sci Data</a:t>
            </a:r>
            <a:r>
              <a:rPr lang="en-US" dirty="0"/>
              <a:t> </a:t>
            </a:r>
            <a:r>
              <a:rPr lang="en-US" b="1" dirty="0"/>
              <a:t>6, </a:t>
            </a:r>
            <a:r>
              <a:rPr lang="en-US" dirty="0"/>
              <a:t>52 (2019). https://doi.org/10.1038/s41597-019-0055-0</a:t>
            </a:r>
          </a:p>
          <a:p>
            <a:r>
              <a:rPr lang="en-US" dirty="0"/>
              <a:t>[3] "</a:t>
            </a:r>
            <a:r>
              <a:rPr lang="en-US" dirty="0" err="1"/>
              <a:t>ncbi-nlp</a:t>
            </a:r>
            <a:r>
              <a:rPr lang="en-US" dirty="0"/>
              <a:t>/</a:t>
            </a:r>
            <a:r>
              <a:rPr lang="en-US" dirty="0" err="1"/>
              <a:t>BioSentVec</a:t>
            </a:r>
            <a:r>
              <a:rPr lang="en-US" dirty="0"/>
              <a:t>", GitHub, 2020. [Online]. Available: https://github.com/ncbi-nlp/BioSentVec. [Accessed: 21- Jun- 2020].</a:t>
            </a:r>
          </a:p>
        </p:txBody>
      </p:sp>
    </p:spTree>
    <p:extLst>
      <p:ext uri="{BB962C8B-B14F-4D97-AF65-F5344CB8AC3E}">
        <p14:creationId xmlns:p14="http://schemas.microsoft.com/office/powerpoint/2010/main" val="54629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Baseline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dirty="0"/>
              <a:t>Exact Match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dirty="0"/>
              <a:t>On Training Set</a:t>
            </a:r>
            <a:endParaRPr lang="en-US" dirty="0"/>
          </a:p>
          <a:p>
            <a:pPr lvl="3"/>
            <a:r>
              <a:rPr lang="en-US" sz="1800" dirty="0"/>
              <a:t>Accuracy</a:t>
            </a:r>
            <a:r>
              <a:rPr lang="tr-TR" sz="1800" dirty="0"/>
              <a:t>: 22% on dev set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dirty="0"/>
              <a:t>On Ontology</a:t>
            </a:r>
            <a:endParaRPr lang="en-US" dirty="0"/>
          </a:p>
          <a:p>
            <a:pPr lvl="3"/>
            <a:r>
              <a:rPr lang="en-US" sz="1800" dirty="0"/>
              <a:t>Accuracy</a:t>
            </a:r>
            <a:r>
              <a:rPr lang="tr-TR" sz="1800" dirty="0"/>
              <a:t>: 33%</a:t>
            </a:r>
            <a:r>
              <a:rPr lang="en-US" sz="1800" dirty="0"/>
              <a:t> </a:t>
            </a:r>
            <a:r>
              <a:rPr lang="tr-TR" sz="1800" dirty="0"/>
              <a:t>on dev set</a:t>
            </a:r>
            <a:r>
              <a:rPr lang="en-US" sz="1800" dirty="0"/>
              <a:t> (+11%)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/>
              <a:t>Lemmatization</a:t>
            </a:r>
          </a:p>
          <a:p>
            <a:pPr lvl="3">
              <a:lnSpc>
                <a:spcPct val="100000"/>
              </a:lnSpc>
            </a:pPr>
            <a:r>
              <a:rPr lang="en-US" sz="1800" dirty="0"/>
              <a:t>Accuracy</a:t>
            </a:r>
            <a:r>
              <a:rPr lang="tr-TR" sz="1800" dirty="0"/>
              <a:t>: 37% </a:t>
            </a:r>
            <a:r>
              <a:rPr lang="en-US" sz="1800" dirty="0"/>
              <a:t>on </a:t>
            </a:r>
            <a:r>
              <a:rPr lang="tr-TR" sz="1800" dirty="0"/>
              <a:t>dev set</a:t>
            </a:r>
            <a:r>
              <a:rPr lang="en-US" sz="1800" dirty="0"/>
              <a:t> (+4%)</a:t>
            </a:r>
            <a:endParaRPr lang="tr-T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/>
              <a:t>Abbreviation Resolution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en-US" sz="1800" dirty="0"/>
              <a:t>Accuracy</a:t>
            </a:r>
            <a:r>
              <a:rPr lang="tr-TR" sz="1800" dirty="0"/>
              <a:t>: 37% </a:t>
            </a:r>
            <a:r>
              <a:rPr lang="en-US" sz="1800" dirty="0"/>
              <a:t>on </a:t>
            </a:r>
            <a:r>
              <a:rPr lang="tr-TR" sz="1800" dirty="0"/>
              <a:t>dev set</a:t>
            </a:r>
            <a:r>
              <a:rPr lang="en-US" sz="1800" dirty="0"/>
              <a:t> (~0%)</a:t>
            </a:r>
            <a:endParaRPr lang="tr-TR" sz="1800" dirty="0"/>
          </a:p>
          <a:p>
            <a:pPr lvl="3"/>
            <a:endParaRPr lang="tr-TR" sz="1800" dirty="0"/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85557" y="286603"/>
            <a:ext cx="10058400" cy="1450757"/>
          </a:xfrm>
        </p:spPr>
        <p:txBody>
          <a:bodyPr/>
          <a:lstStyle/>
          <a:p>
            <a:pPr algn="ctr"/>
            <a:r>
              <a:rPr lang="tr-TR" dirty="0" err="1"/>
              <a:t>Baseline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tr-TR" sz="1500" dirty="0"/>
          </a:p>
          <a:p>
            <a:pPr marL="91440" lvl="1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/>
              <a:t>TF-IDF</a:t>
            </a:r>
            <a:endParaRPr lang="tr-TR" sz="2400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/>
              <a:t>If exact match is not possible</a:t>
            </a:r>
            <a:endParaRPr lang="en-US" sz="1900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900" dirty="0"/>
              <a:t>Cosine similarity of vectors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900" dirty="0"/>
              <a:t>TF: binary, IDF: unary [1]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900" dirty="0"/>
              <a:t>Accuracy</a:t>
            </a:r>
            <a:r>
              <a:rPr lang="tr-TR" sz="1900" dirty="0"/>
              <a:t>: 47% on dev set</a:t>
            </a:r>
            <a:r>
              <a:rPr lang="en-US" sz="1900" dirty="0"/>
              <a:t> (+10%)</a:t>
            </a:r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A73F5-445E-402B-93D1-0152116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en-US" b="1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591C3DF-9931-49E8-A46C-AF92D05E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971753"/>
              </p:ext>
            </p:extLst>
          </p:nvPr>
        </p:nvGraphicFramePr>
        <p:xfrm>
          <a:off x="1096963" y="1846263"/>
          <a:ext cx="10058397" cy="277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9688948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183972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62466450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94962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(Train + </a:t>
                      </a:r>
                      <a:r>
                        <a:rPr lang="tr-TR" dirty="0" err="1"/>
                        <a:t>Ontology</a:t>
                      </a:r>
                      <a:r>
                        <a:rPr lang="tr-T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188670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Lemmatization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608413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2EA74-A3E6-45D4-98B7-97EE44878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77477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1</a:t>
            </a:r>
          </a:p>
        </p:txBody>
      </p:sp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924A04F0-1B75-42C9-8099-864F7320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8" y="640081"/>
            <a:ext cx="6829939" cy="505415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EF241ECC-19A3-4054-919A-F1445DC832E5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9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F68263-0DD8-4FB8-B72B-438DF5A5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22" y="640081"/>
            <a:ext cx="3916970" cy="50541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Table 12">
            <a:extLst>
              <a:ext uri="{FF2B5EF4-FFF2-40B4-BE49-F238E27FC236}">
                <a16:creationId xmlns:a16="http://schemas.microsoft.com/office/drawing/2014/main" id="{23CD1E66-734A-4EC0-8D2C-2E5519DE2936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3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2CBB1FE-89B7-479D-B1C0-819B8F4E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19" y="640081"/>
            <a:ext cx="3133576" cy="5054156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A9BABC95-842E-42EA-B0E2-C097B7CFA419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07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765</Words>
  <Application>Microsoft Office PowerPoint</Application>
  <PresentationFormat>Widescreen</PresentationFormat>
  <Paragraphs>293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  CMPE 493 Information Retrieval Term Project Final Presentation </vt:lpstr>
      <vt:lpstr>Overview</vt:lpstr>
      <vt:lpstr>Baseline System</vt:lpstr>
      <vt:lpstr>Baseline System</vt:lpstr>
      <vt:lpstr>Baseline Results</vt:lpstr>
      <vt:lpstr>Models</vt:lpstr>
      <vt:lpstr>Model 1</vt:lpstr>
      <vt:lpstr>Model 2</vt:lpstr>
      <vt:lpstr>Model 3</vt:lpstr>
      <vt:lpstr>Model 4</vt:lpstr>
      <vt:lpstr>Model 5</vt:lpstr>
      <vt:lpstr>Model 6</vt:lpstr>
      <vt:lpstr>Model 7</vt:lpstr>
      <vt:lpstr>Model 8</vt:lpstr>
      <vt:lpstr>Model 9</vt:lpstr>
      <vt:lpstr>Overall Progress</vt:lpstr>
      <vt:lpstr>Future Work(1)</vt:lpstr>
      <vt:lpstr>Future Work(2)</vt:lpstr>
      <vt:lpstr>Future Work(3)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483</cp:revision>
  <dcterms:created xsi:type="dcterms:W3CDTF">2020-05-09T15:21:13Z</dcterms:created>
  <dcterms:modified xsi:type="dcterms:W3CDTF">2020-06-21T22:44:31Z</dcterms:modified>
</cp:coreProperties>
</file>