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2" r:id="rId11"/>
    <p:sldId id="283" r:id="rId12"/>
    <p:sldId id="284" r:id="rId13"/>
    <p:sldId id="285" r:id="rId14"/>
    <p:sldId id="257" r:id="rId15"/>
    <p:sldId id="267" r:id="rId16"/>
    <p:sldId id="260" r:id="rId17"/>
    <p:sldId id="259" r:id="rId18"/>
    <p:sldId id="270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wlcollab.github.io/oboformat/doc/obo-synta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Term Project Progress Presentation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YeşİLBursa</a:t>
            </a:r>
          </a:p>
          <a:p>
            <a:r>
              <a:rPr lang="en-US" dirty="0">
                <a:latin typeface="+mn-lt"/>
              </a:rPr>
              <a:t>Abdullah Yıldız</a:t>
            </a:r>
          </a:p>
          <a:p>
            <a:r>
              <a:rPr lang="en-US" dirty="0">
                <a:latin typeface="+mn-lt"/>
              </a:rPr>
              <a:t>Can Devecİ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Ontology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tr-TR" sz="1900" dirty="0"/>
              <a:t>There is an Ontology implementation in Python written by </a:t>
            </a:r>
            <a:r>
              <a:rPr lang="en-US" sz="1900" dirty="0"/>
              <a:t>Martin </a:t>
            </a:r>
            <a:r>
              <a:rPr lang="en-US" sz="1900" dirty="0" err="1"/>
              <a:t>Larralde</a:t>
            </a:r>
            <a:endParaRPr lang="tr-TR" sz="1900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tr-TR" sz="1900" dirty="0"/>
              <a:t>github.com/</a:t>
            </a:r>
            <a:r>
              <a:rPr lang="en-US" sz="1900" dirty="0"/>
              <a:t>althonos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tr-TR" sz="1900" dirty="0"/>
              <a:t>Given an .obo document</a:t>
            </a:r>
            <a:endParaRPr lang="en-US" sz="1900" dirty="0"/>
          </a:p>
          <a:p>
            <a:pPr marL="91440" lvl="1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/>
              <a:t>Creates the graph representation of Ontology Terms by </a:t>
            </a:r>
            <a:r>
              <a:rPr lang="en-US" sz="1900" dirty="0"/>
              <a:t>implementing the specifications of the </a:t>
            </a:r>
            <a:r>
              <a:rPr lang="en-US" sz="19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Biomedical Ontologies 1.4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2186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Ontology</a:t>
            </a:r>
            <a:r>
              <a:rPr lang="tr-TR" dirty="0"/>
              <a:t> Library - </a:t>
            </a:r>
            <a:r>
              <a:rPr lang="tr-TR" dirty="0" err="1"/>
              <a:t>Pronto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32F4EC-C1A5-493E-BDE2-8489EF84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222" y="2919931"/>
            <a:ext cx="4594458" cy="17852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Starts from the Patient (OBT:003220 ) term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Whole graph can be induced by following is_a and synonym relationships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Pronto library has superclasses and subclasses functions to return relevant Ontology terms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BD1DA1-837A-4922-AF81-6A99AE34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70" y="1845734"/>
            <a:ext cx="5239352" cy="42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997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Ontology</a:t>
            </a:r>
            <a:r>
              <a:rPr lang="tr-TR" dirty="0"/>
              <a:t> Library - </a:t>
            </a:r>
            <a:r>
              <a:rPr lang="tr-TR" dirty="0" err="1"/>
              <a:t>Pronto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BD1DA1-837A-4922-AF81-6A99AE34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70" y="1845734"/>
            <a:ext cx="5239352" cy="42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4A320A4-510A-467E-AC3D-A63F495A6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5738" y="2221410"/>
            <a:ext cx="458170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Superclasses</a:t>
            </a:r>
            <a:r>
              <a:rPr kumimoji="0" lang="tr-TR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of ‘</a:t>
            </a:r>
            <a:r>
              <a:rPr kumimoji="0" lang="tr-TR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Patient</a:t>
            </a:r>
            <a:r>
              <a:rPr kumimoji="0" lang="tr-TR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'root for extraction’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'microbial habitat’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'living organism’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'eukaryote host’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'animal’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'animal with disease’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'vertebrate’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'warm-blooded animal’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'mammalian’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'primate’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'human</a:t>
            </a: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'ill person'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2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Ontology</a:t>
            </a:r>
            <a:r>
              <a:rPr lang="tr-TR" dirty="0"/>
              <a:t> Library - </a:t>
            </a:r>
            <a:r>
              <a:rPr lang="tr-TR" dirty="0" err="1"/>
              <a:t>Pronto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493AFB4-C80F-4C1E-A778-8C2780B2BBBD}"/>
              </a:ext>
            </a:extLst>
          </p:cNvPr>
          <p:cNvSpPr txBox="1"/>
          <p:nvPr/>
        </p:nvSpPr>
        <p:spPr>
          <a:xfrm>
            <a:off x="7093610" y="2052084"/>
            <a:ext cx="400111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endParaRPr lang="tr-T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Nearest cluster can be selected for candidate text.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3B3D097-7371-4ECD-8AB7-8D891604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05099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6C3228B-6897-4809-B0A4-6B47BEF18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47" y="1851433"/>
            <a:ext cx="5121041" cy="420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2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Bacteria Habitats Normalization Papers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Biomedical Named Entity Normalization Papers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4 implementable ideas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Brenda Tissue Ontology (BTO)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121,321 habitat synonyms [1]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Prone to poor precision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Stop-word lists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2381 stop-words for bacteria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E.g. unclassified, scales, root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5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Baseline TF-IDF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Habitat names -&gt; a document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Represented habitat names a TF-IDF weighted vector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Select habitat name -&gt; highest cosine similarity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Improving TF-IDF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BOW model -&gt; character-level, n-grams [2]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3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14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Conditional </a:t>
            </a:r>
            <a:r>
              <a:rPr lang="en-US"/>
              <a:t>Random Field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used for tagging sequential data especially in Named Entity Recognition in NLP [3]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 types of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Lexical features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current word, its root, its POS tag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Orthographic features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Substring features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first n-characters &amp; the last-n characters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/>
              <a:t>already mentioned in classes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Word form features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case-folding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normalizing numbers to ‘0’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Dictionary features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presence &amp; position of the word in the dictionary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45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14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Hybrid (rule-based &amp; ML) structure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69D48-87B0-479D-BB09-C6C8DA9C9106}"/>
              </a:ext>
            </a:extLst>
          </p:cNvPr>
          <p:cNvSpPr txBox="1"/>
          <p:nvPr/>
        </p:nvSpPr>
        <p:spPr>
          <a:xfrm>
            <a:off x="3959290" y="5684428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Model Architecture Overview [4]</a:t>
            </a:r>
          </a:p>
        </p:txBody>
      </p: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EE975358-E105-404F-B130-36FF3CFC1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86" y="2296722"/>
            <a:ext cx="6831227" cy="32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52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[1] A dictionary- and rule-based system for identification of bacteria and habitats in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[2] End-to-End System for Bacteria Habitat Extraction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[3] Automatic extraction of microorganisms and their habitats from free text using text mining workflows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[4] An ensemble CNN method for biomedical entity normalization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7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Part 1: </a:t>
            </a:r>
            <a:r>
              <a:rPr lang="tr-TR" dirty="0"/>
              <a:t>Pre</a:t>
            </a:r>
            <a:r>
              <a:rPr lang="en-US" dirty="0"/>
              <a:t>-</a:t>
            </a:r>
            <a:r>
              <a:rPr lang="tr-TR" dirty="0"/>
              <a:t>processing </a:t>
            </a:r>
            <a:r>
              <a:rPr lang="en-US" dirty="0"/>
              <a:t>and </a:t>
            </a:r>
            <a:r>
              <a:rPr lang="tr-TR" dirty="0"/>
              <a:t>Baseline</a:t>
            </a:r>
            <a:r>
              <a:rPr lang="en-US" dirty="0"/>
              <a:t>, Mansur Yeşilbursa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Part 2: Performance Evaluations, Abdullah Yıldız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Part 3: Future Work, Can Deveci</a:t>
            </a:r>
          </a:p>
        </p:txBody>
      </p:sp>
    </p:spTree>
    <p:extLst>
      <p:ext uri="{BB962C8B-B14F-4D97-AF65-F5344CB8AC3E}">
        <p14:creationId xmlns:p14="http://schemas.microsoft.com/office/powerpoint/2010/main" val="251580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B2DB-AEDF-4A5F-9A1C-27CDF1E2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88608"/>
            <a:ext cx="10058400" cy="117267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8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6086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7412"/>
          </a:xfrm>
        </p:spPr>
        <p:txBody>
          <a:bodyPr/>
          <a:lstStyle/>
          <a:p>
            <a:pPr algn="ctr"/>
            <a:r>
              <a:rPr lang="tr-TR" b="1" dirty="0" err="1"/>
              <a:t>Preprocessing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b="1" dirty="0"/>
              <a:t>Dataset class</a:t>
            </a:r>
            <a:endParaRPr lang="en-US" sz="24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Processes .a1 and .a2 files in the given set (train, dev or test)</a:t>
            </a:r>
            <a:endParaRPr lang="en-US" sz="1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Stores Term number-Term name tuples and Term number-OBT tuples</a:t>
            </a:r>
            <a:endParaRPr lang="en-US" sz="1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Stores position of terms in the txt files</a:t>
            </a:r>
            <a:endParaRPr lang="en-US" sz="1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Creates a vocabulary if training set is given</a:t>
            </a:r>
            <a:endParaRPr lang="en-US" sz="1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Has access to Ontology</a:t>
            </a:r>
            <a:endParaRPr lang="en-US" sz="1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No case-folding</a:t>
            </a:r>
          </a:p>
          <a:p>
            <a:pPr lvl="2"/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27" y="4962893"/>
            <a:ext cx="4218492" cy="2582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554" y="5558797"/>
            <a:ext cx="1371839" cy="3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9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2400" b="1" dirty="0"/>
              <a:t>Exact Match</a:t>
            </a:r>
            <a:endParaRPr lang="en-US" sz="24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b="1" dirty="0"/>
              <a:t>On Training Set</a:t>
            </a:r>
            <a:endParaRPr lang="en-US" b="1" dirty="0"/>
          </a:p>
          <a:p>
            <a:pPr lvl="3"/>
            <a:r>
              <a:rPr lang="tr-TR" sz="1800" dirty="0"/>
              <a:t>Searches training set to find exact entity match</a:t>
            </a:r>
          </a:p>
          <a:p>
            <a:pPr lvl="3"/>
            <a:r>
              <a:rPr lang="tr-TR" sz="1800" dirty="0"/>
              <a:t>If finds, retrieves OBT of the matched entity</a:t>
            </a:r>
          </a:p>
          <a:p>
            <a:pPr lvl="3"/>
            <a:r>
              <a:rPr lang="tr-TR" sz="1800" b="1" dirty="0"/>
              <a:t>Performance</a:t>
            </a:r>
            <a:r>
              <a:rPr lang="tr-TR" sz="1800" dirty="0"/>
              <a:t>: 22% correct normalization on dev set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b="1" dirty="0"/>
              <a:t>On Ontology</a:t>
            </a:r>
            <a:endParaRPr lang="en-US" b="1" dirty="0"/>
          </a:p>
          <a:p>
            <a:pPr lvl="3"/>
            <a:r>
              <a:rPr lang="tr-TR" sz="1800" dirty="0"/>
              <a:t>Searches Ontology file to find exact entity match</a:t>
            </a:r>
          </a:p>
          <a:p>
            <a:pPr lvl="3"/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finds</a:t>
            </a:r>
            <a:r>
              <a:rPr lang="tr-TR" sz="1800" dirty="0"/>
              <a:t>, </a:t>
            </a:r>
            <a:r>
              <a:rPr lang="tr-TR" sz="1800" dirty="0" err="1"/>
              <a:t>retrieves</a:t>
            </a:r>
            <a:r>
              <a:rPr lang="tr-TR" sz="1800" dirty="0"/>
              <a:t> OBT of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matched</a:t>
            </a:r>
            <a:r>
              <a:rPr lang="tr-TR" sz="1800" dirty="0"/>
              <a:t> </a:t>
            </a:r>
            <a:r>
              <a:rPr lang="tr-TR" sz="1800" dirty="0" err="1"/>
              <a:t>entity</a:t>
            </a:r>
            <a:endParaRPr lang="tr-TR" sz="1800" dirty="0"/>
          </a:p>
          <a:p>
            <a:pPr lvl="3"/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11%</a:t>
            </a:r>
          </a:p>
          <a:p>
            <a:pPr lvl="3"/>
            <a:r>
              <a:rPr lang="tr-TR" sz="1800" b="1" dirty="0" err="1"/>
              <a:t>Performance</a:t>
            </a:r>
            <a:r>
              <a:rPr lang="tr-TR" sz="1800" dirty="0"/>
              <a:t>: 33%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on dev set</a:t>
            </a:r>
          </a:p>
          <a:p>
            <a:pPr lvl="3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41737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197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b="1" dirty="0"/>
              <a:t>Exact Match</a:t>
            </a:r>
            <a:endParaRPr lang="en-US" sz="2400" b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 err="1"/>
              <a:t>Lemmatization</a:t>
            </a:r>
            <a:endParaRPr lang="tr-TR" b="1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given</a:t>
            </a:r>
            <a:r>
              <a:rPr lang="tr-TR" sz="1800" dirty="0"/>
              <a:t> test </a:t>
            </a:r>
            <a:r>
              <a:rPr lang="tr-TR" sz="1800" dirty="0" err="1"/>
              <a:t>entities</a:t>
            </a:r>
            <a:r>
              <a:rPr lang="tr-TR" sz="1800" dirty="0"/>
              <a:t>, </a:t>
            </a:r>
            <a:r>
              <a:rPr lang="tr-TR" sz="1800" dirty="0" err="1"/>
              <a:t>lemmatization</a:t>
            </a:r>
            <a:r>
              <a:rPr lang="tr-TR" sz="1800" dirty="0"/>
              <a:t> is </a:t>
            </a:r>
            <a:r>
              <a:rPr lang="tr-TR" sz="1800" dirty="0" err="1"/>
              <a:t>applied</a:t>
            </a:r>
            <a:endParaRPr lang="tr-TR" sz="18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lemmatized</a:t>
            </a:r>
            <a:r>
              <a:rPr lang="tr-TR" sz="1800" dirty="0"/>
              <a:t> </a:t>
            </a:r>
            <a:r>
              <a:rPr lang="tr-TR" sz="1800" dirty="0" err="1"/>
              <a:t>entity</a:t>
            </a:r>
            <a:r>
              <a:rPr lang="tr-TR" sz="1800" dirty="0"/>
              <a:t> is </a:t>
            </a:r>
            <a:r>
              <a:rPr lang="tr-TR" sz="1800" dirty="0" err="1"/>
              <a:t>different</a:t>
            </a:r>
            <a:r>
              <a:rPr lang="tr-TR" sz="1800" dirty="0"/>
              <a:t> </a:t>
            </a:r>
            <a:r>
              <a:rPr lang="tr-TR" sz="1800" dirty="0" err="1"/>
              <a:t>than</a:t>
            </a:r>
            <a:r>
              <a:rPr lang="tr-TR" sz="1800" dirty="0"/>
              <a:t> </a:t>
            </a:r>
            <a:r>
              <a:rPr lang="tr-TR" sz="1800" dirty="0" err="1"/>
              <a:t>original</a:t>
            </a:r>
            <a:r>
              <a:rPr lang="tr-TR" sz="1800" dirty="0"/>
              <a:t> </a:t>
            </a:r>
            <a:r>
              <a:rPr lang="tr-TR" sz="1800" dirty="0" err="1"/>
              <a:t>entity</a:t>
            </a:r>
            <a:endParaRPr lang="tr-TR" sz="1800" dirty="0"/>
          </a:p>
          <a:p>
            <a:pPr lvl="4">
              <a:lnSpc>
                <a:spcPct val="100000"/>
              </a:lnSpc>
            </a:pPr>
            <a:r>
              <a:rPr lang="tr-TR" sz="1800" dirty="0" err="1"/>
              <a:t>Searches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both</a:t>
            </a:r>
            <a:r>
              <a:rPr lang="tr-TR" sz="1800" dirty="0"/>
              <a:t> </a:t>
            </a:r>
            <a:r>
              <a:rPr lang="tr-TR" sz="1800" dirty="0" err="1"/>
              <a:t>terms</a:t>
            </a:r>
            <a:r>
              <a:rPr lang="tr-TR" sz="1800" dirty="0"/>
              <a:t> in Training set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Ontology</a:t>
            </a:r>
            <a:endParaRPr lang="tr-TR" sz="18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4%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37%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/>
              <a:t>Abbreviation Resolution</a:t>
            </a:r>
          </a:p>
          <a:p>
            <a:pPr lvl="3">
              <a:lnSpc>
                <a:spcPct val="100000"/>
              </a:lnSpc>
            </a:pPr>
            <a:r>
              <a:rPr lang="tr-TR" sz="1800" dirty="0"/>
              <a:t>Requires a comprehensive Biomedical Abbreviation Database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One</a:t>
            </a:r>
            <a:r>
              <a:rPr lang="tr-TR" sz="1800" dirty="0"/>
              <a:t> </a:t>
            </a:r>
            <a:r>
              <a:rPr lang="tr-TR" sz="1800" dirty="0" err="1"/>
              <a:t>that</a:t>
            </a:r>
            <a:r>
              <a:rPr lang="tr-TR" sz="1800" dirty="0"/>
              <a:t> is </a:t>
            </a:r>
            <a:r>
              <a:rPr lang="tr-TR" sz="1800" dirty="0" err="1"/>
              <a:t>used</a:t>
            </a:r>
            <a:r>
              <a:rPr lang="tr-TR" sz="1800" dirty="0"/>
              <a:t> </a:t>
            </a:r>
            <a:r>
              <a:rPr lang="tr-TR" sz="1800" dirty="0" err="1"/>
              <a:t>was</a:t>
            </a:r>
            <a:r>
              <a:rPr lang="tr-TR" sz="1800" dirty="0"/>
              <a:t> </a:t>
            </a:r>
            <a:r>
              <a:rPr lang="tr-TR" sz="1800" dirty="0" err="1"/>
              <a:t>messy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not </a:t>
            </a:r>
            <a:r>
              <a:rPr lang="tr-TR" sz="1800" dirty="0" err="1"/>
              <a:t>comprehensive</a:t>
            </a:r>
            <a:r>
              <a:rPr lang="tr-TR" sz="1800" dirty="0"/>
              <a:t> </a:t>
            </a:r>
            <a:r>
              <a:rPr lang="tr-TR" sz="1800" dirty="0" err="1"/>
              <a:t>enough</a:t>
            </a:r>
            <a:r>
              <a:rPr lang="tr-TR" sz="1800" dirty="0"/>
              <a:t> [1]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Didn’t</a:t>
            </a:r>
            <a:r>
              <a:rPr lang="tr-TR" sz="1800" dirty="0"/>
              <a:t> </a:t>
            </a: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now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2778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/>
              <a:t>Cosine Similarity</a:t>
            </a:r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/>
              <a:t>Used if exact match fails</a:t>
            </a:r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/>
              <a:t>Measures cosine similarity of given entity with all entities in the Training set</a:t>
            </a:r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/>
              <a:t>Binary vectors of Training set vocabulary size</a:t>
            </a:r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/>
              <a:t>Improves performance by 10%</a:t>
            </a:r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/>
              <a:t>Performance: 47% correct normalization on dev set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6197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82941924-2BA1-4302-B14A-7C4369D081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8281" y="2167187"/>
          <a:ext cx="4316247" cy="2140116"/>
        </p:xfrm>
        <a:graphic>
          <a:graphicData uri="http://schemas.openxmlformats.org/drawingml/2006/table">
            <a:tbl>
              <a:tblPr/>
              <a:tblGrid>
                <a:gridCol w="1381769">
                  <a:extLst>
                    <a:ext uri="{9D8B030D-6E8A-4147-A177-3AD203B41FA5}">
                      <a16:colId xmlns:a16="http://schemas.microsoft.com/office/drawing/2014/main" val="3021092209"/>
                    </a:ext>
                  </a:extLst>
                </a:gridCol>
                <a:gridCol w="1310544">
                  <a:extLst>
                    <a:ext uri="{9D8B030D-6E8A-4147-A177-3AD203B41FA5}">
                      <a16:colId xmlns:a16="http://schemas.microsoft.com/office/drawing/2014/main" val="2193093290"/>
                    </a:ext>
                  </a:extLst>
                </a:gridCol>
                <a:gridCol w="1623934">
                  <a:extLst>
                    <a:ext uri="{9D8B030D-6E8A-4147-A177-3AD203B41FA5}">
                      <a16:colId xmlns:a16="http://schemas.microsoft.com/office/drawing/2014/main" val="2210054494"/>
                    </a:ext>
                  </a:extLst>
                </a:gridCol>
              </a:tblGrid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941337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CD20-positive cells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phagocyte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340036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lymphocytic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nutrient broth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766982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cells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phagocyte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020089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cells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phagocyte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43740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lymphocytic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nutrient broth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361891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7EE42B15-CB31-4D67-AAA2-F14DC075DAC7}"/>
              </a:ext>
            </a:extLst>
          </p:cNvPr>
          <p:cNvSpPr txBox="1"/>
          <p:nvPr/>
        </p:nvSpPr>
        <p:spPr>
          <a:xfrm>
            <a:off x="6096000" y="2101938"/>
            <a:ext cx="4728410" cy="3024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tr-T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Predicts phagocyte instead of lymphocyte although input containts lymphocytic. 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endParaRPr lang="tr-TR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tr-T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lymphocytic </a:t>
            </a:r>
            <a:r>
              <a:rPr lang="tr-T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lymphocytic </a:t>
            </a:r>
            <a:endParaRPr lang="tr-TR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endParaRPr lang="tr-TR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tr-T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Lemmatization could not lemmatize scientific terms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lvl="1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tr-T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Cells -&gt; phagocyte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lvl="1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tr-T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..cytic -&gt; nutrient broth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9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EE42B15-CB31-4D67-AAA2-F14DC075DAC7}"/>
              </a:ext>
            </a:extLst>
          </p:cNvPr>
          <p:cNvSpPr txBox="1"/>
          <p:nvPr/>
        </p:nvSpPr>
        <p:spPr>
          <a:xfrm>
            <a:off x="6292519" y="2685014"/>
            <a:ext cx="4319336" cy="14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tr-T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Predicts elderly person instead of patient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endParaRPr lang="tr-TR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tr-T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Associates certain words to certain entities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51651F3B-6068-47DB-843D-1DB84734A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853334"/>
              </p:ext>
            </p:extLst>
          </p:nvPr>
        </p:nvGraphicFramePr>
        <p:xfrm>
          <a:off x="1246021" y="2394585"/>
          <a:ext cx="4653462" cy="2068830"/>
        </p:xfrm>
        <a:graphic>
          <a:graphicData uri="http://schemas.openxmlformats.org/drawingml/2006/table">
            <a:tbl>
              <a:tblPr/>
              <a:tblGrid>
                <a:gridCol w="2450587">
                  <a:extLst>
                    <a:ext uri="{9D8B030D-6E8A-4147-A177-3AD203B41FA5}">
                      <a16:colId xmlns:a16="http://schemas.microsoft.com/office/drawing/2014/main" val="3815706252"/>
                    </a:ext>
                  </a:extLst>
                </a:gridCol>
                <a:gridCol w="813914">
                  <a:extLst>
                    <a:ext uri="{9D8B030D-6E8A-4147-A177-3AD203B41FA5}">
                      <a16:colId xmlns:a16="http://schemas.microsoft.com/office/drawing/2014/main" val="1680105718"/>
                    </a:ext>
                  </a:extLst>
                </a:gridCol>
                <a:gridCol w="1388961">
                  <a:extLst>
                    <a:ext uri="{9D8B030D-6E8A-4147-A177-3AD203B41FA5}">
                      <a16:colId xmlns:a16="http://schemas.microsoft.com/office/drawing/2014/main" val="4031148593"/>
                    </a:ext>
                  </a:extLst>
                </a:gridCol>
              </a:tblGrid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118391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atypical lymphoid infiltrates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94285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low-grade MALT lymphoma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202874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Helicobacter pylori-chronic active gastritis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with infectious disease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819641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high-grade primary gastric lymphoma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494692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chronic active gastritis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39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EE42B15-CB31-4D67-AAA2-F14DC075DAC7}"/>
              </a:ext>
            </a:extLst>
          </p:cNvPr>
          <p:cNvSpPr txBox="1"/>
          <p:nvPr/>
        </p:nvSpPr>
        <p:spPr>
          <a:xfrm>
            <a:off x="6328612" y="2167187"/>
            <a:ext cx="421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F002ECC3-9455-46A7-B409-AEDA8EE92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733471"/>
              </p:ext>
            </p:extLst>
          </p:nvPr>
        </p:nvGraphicFramePr>
        <p:xfrm>
          <a:off x="1127760" y="2943724"/>
          <a:ext cx="4998720" cy="1173235"/>
        </p:xfrm>
        <a:graphic>
          <a:graphicData uri="http://schemas.openxmlformats.org/drawingml/2006/table">
            <a:tbl>
              <a:tblPr/>
              <a:tblGrid>
                <a:gridCol w="2632405">
                  <a:extLst>
                    <a:ext uri="{9D8B030D-6E8A-4147-A177-3AD203B41FA5}">
                      <a16:colId xmlns:a16="http://schemas.microsoft.com/office/drawing/2014/main" val="2832223557"/>
                    </a:ext>
                  </a:extLst>
                </a:gridCol>
                <a:gridCol w="874301">
                  <a:extLst>
                    <a:ext uri="{9D8B030D-6E8A-4147-A177-3AD203B41FA5}">
                      <a16:colId xmlns:a16="http://schemas.microsoft.com/office/drawing/2014/main" val="306267915"/>
                    </a:ext>
                  </a:extLst>
                </a:gridCol>
                <a:gridCol w="1492014">
                  <a:extLst>
                    <a:ext uri="{9D8B030D-6E8A-4147-A177-3AD203B41FA5}">
                      <a16:colId xmlns:a16="http://schemas.microsoft.com/office/drawing/2014/main" val="1253151645"/>
                    </a:ext>
                  </a:extLst>
                </a:gridCol>
              </a:tblGrid>
              <a:tr h="228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16664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 of a 38-year-old secondary recurrent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experimental medium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placenta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525072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38-year-old secondary recurrent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experimental medium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pregnant woman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810552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C0A49393-094B-426D-892E-075680BE8640}"/>
              </a:ext>
            </a:extLst>
          </p:cNvPr>
          <p:cNvSpPr txBox="1"/>
          <p:nvPr/>
        </p:nvSpPr>
        <p:spPr>
          <a:xfrm>
            <a:off x="6328612" y="2943724"/>
            <a:ext cx="4827068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Lack of </a:t>
            </a:r>
            <a:r>
              <a:rPr lang="tr-T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of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tr-T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peech tagging</a:t>
            </a:r>
            <a:endParaRPr lang="tr-TR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endParaRPr lang="tr-TR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Lack of</a:t>
            </a:r>
            <a:r>
              <a:rPr lang="tr-TR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phrases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3397CC-4E35-4F67-A77E-718FD9C60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B0EA3CF-2A11-4ECA-9AA4-18D17A9B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874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826</Words>
  <Application>Microsoft Office PowerPoint</Application>
  <PresentationFormat>Widescreen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Retrospect</vt:lpstr>
      <vt:lpstr>  Term Project Progress Presentation </vt:lpstr>
      <vt:lpstr>Overview</vt:lpstr>
      <vt:lpstr>Preprocessing</vt:lpstr>
      <vt:lpstr>Baseline System</vt:lpstr>
      <vt:lpstr>Baseline System</vt:lpstr>
      <vt:lpstr>Baseline System</vt:lpstr>
      <vt:lpstr>Performance Problems</vt:lpstr>
      <vt:lpstr>Performance Problems</vt:lpstr>
      <vt:lpstr>Performance Problems</vt:lpstr>
      <vt:lpstr>Ontology</vt:lpstr>
      <vt:lpstr>Ontology Library - Pronto</vt:lpstr>
      <vt:lpstr>Ontology Library - Pronto</vt:lpstr>
      <vt:lpstr>Ontology Library - Pronto</vt:lpstr>
      <vt:lpstr>Future Work</vt:lpstr>
      <vt:lpstr>Expanding Dictionaries</vt:lpstr>
      <vt:lpstr>TF-IDF</vt:lpstr>
      <vt:lpstr>CRF</vt:lpstr>
      <vt:lpstr>Hybrid Architecture</vt:lpstr>
      <vt:lpstr>Our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Can Deveci</cp:lastModifiedBy>
  <cp:revision>456</cp:revision>
  <dcterms:created xsi:type="dcterms:W3CDTF">2020-05-09T15:21:13Z</dcterms:created>
  <dcterms:modified xsi:type="dcterms:W3CDTF">2020-05-10T20:21:15Z</dcterms:modified>
</cp:coreProperties>
</file>