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5" r:id="rId5"/>
    <p:sldId id="264" r:id="rId6"/>
    <p:sldId id="266" r:id="rId7"/>
    <p:sldId id="257" r:id="rId8"/>
    <p:sldId id="267" r:id="rId9"/>
    <p:sldId id="260" r:id="rId10"/>
    <p:sldId id="259" r:id="rId11"/>
    <p:sldId id="270" r:id="rId12"/>
    <p:sldId id="268" r:id="rId13"/>
    <p:sldId id="25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22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60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0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3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486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82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44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88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25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AAFB08A-6EA4-4239-B3C7-558C5947197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1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71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AAFB08A-6EA4-4239-B3C7-558C5947197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47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urkuNLP/BH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4CE4-162E-44A5-9D31-73ADCA488A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dirty="0"/>
              <a:t>CMPE493: Introduction </a:t>
            </a:r>
            <a:r>
              <a:rPr lang="en-US" sz="4400"/>
              <a:t>to IR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Term Project: Named Entity Normalization for the Bacteria Biotopes Domain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CAB8F-6D12-4FA3-A729-290F6B01EB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+mn-lt"/>
              </a:rPr>
              <a:t>Mansur </a:t>
            </a:r>
            <a:r>
              <a:rPr lang="en-US" dirty="0" err="1">
                <a:latin typeface="+mn-lt"/>
              </a:rPr>
              <a:t>YeşİLBursa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Abdullah Yıldız</a:t>
            </a:r>
          </a:p>
          <a:p>
            <a:r>
              <a:rPr lang="en-US" dirty="0">
                <a:latin typeface="+mn-lt"/>
              </a:rPr>
              <a:t>Can Devecİ</a:t>
            </a:r>
          </a:p>
        </p:txBody>
      </p:sp>
    </p:spTree>
    <p:extLst>
      <p:ext uri="{BB962C8B-B14F-4D97-AF65-F5344CB8AC3E}">
        <p14:creationId xmlns:p14="http://schemas.microsoft.com/office/powerpoint/2010/main" val="3802564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3 [2]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51B1-383B-4A8B-9C5B-9FD704B0B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914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Conditional Random Field (CRF) based classifier [2]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 type of discriminative and undirected probabilities graphical models often used for tagging sequential data and in named entity recognition in natural language processing and biology domains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Features for the CRF model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Lexical features such as current word, its root, its POS tag etc. </a:t>
            </a:r>
            <a:r>
              <a:rPr lang="en-US" dirty="0" err="1"/>
              <a:t>GeniaTagger</a:t>
            </a:r>
            <a:r>
              <a:rPr lang="en-US" dirty="0"/>
              <a:t> [16] may be used.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Orthographic features: substring and word form features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Substring features: first two &amp; four characters and the last two &amp; four characters of the original word and the word form are chosen as features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/>
              <a:t>this was already mentioned in the lectures, using first k chars may work better than hard lemmatization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Word form features: case-folding and/or normalizing all numbers to ‘0’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Dictionary features: binary features to indicate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the presence of the word in the dictionary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the position of the word within any dictionary entries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645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51B1-383B-4A8B-9C5B-9FD704B0B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914" y="184573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Authors originally used Mallet (a Java implementation)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We may change toolkit or implementation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For Python implementation (</a:t>
            </a:r>
            <a:r>
              <a:rPr lang="en-US" dirty="0">
                <a:hlinkClick r:id="rId2"/>
              </a:rPr>
              <a:t>https://github.com/TurkuNLP/BHE</a:t>
            </a:r>
            <a:r>
              <a:rPr lang="en-US" dirty="0"/>
              <a:t>) [3]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Or, Employing a hybrid (rule-based &amp; ML based) structure such as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C1A125-EF57-4952-BC9C-F31EF681E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808" y="3429000"/>
            <a:ext cx="4000383" cy="19440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669D48-87B0-479D-BB09-C6C8DA9C9106}"/>
              </a:ext>
            </a:extLst>
          </p:cNvPr>
          <p:cNvSpPr txBox="1"/>
          <p:nvPr/>
        </p:nvSpPr>
        <p:spPr>
          <a:xfrm>
            <a:off x="4016404" y="5684428"/>
            <a:ext cx="4273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1: Model Architecture Overview [10]</a:t>
            </a:r>
          </a:p>
        </p:txBody>
      </p:sp>
    </p:spTree>
    <p:extLst>
      <p:ext uri="{BB962C8B-B14F-4D97-AF65-F5344CB8AC3E}">
        <p14:creationId xmlns:p14="http://schemas.microsoft.com/office/powerpoint/2010/main" val="1681752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Habitats Domain NE Normalization Papers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51B1-383B-4A8B-9C5B-9FD704B0B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[1] A dictionary- and rule-based system for identification of bacteria and habitats in text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[2] Automatic extraction of microorganisms and their habitats from free text using text mining workflows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[3] Detection and categorization of bacteria habitats using shallow linguistic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[4] End-to-End System for Bacteria Habitat Extraction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[5] Linking entities through an ontology using word embeddings and syntactic re-ranking</a:t>
            </a:r>
          </a:p>
        </p:txBody>
      </p:sp>
    </p:spTree>
    <p:extLst>
      <p:ext uri="{BB962C8B-B14F-4D97-AF65-F5344CB8AC3E}">
        <p14:creationId xmlns:p14="http://schemas.microsoft.com/office/powerpoint/2010/main" val="3253675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Biomedical Domain NE Normalization Papers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51B1-383B-4A8B-9C5B-9FD704B0B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[6] A Survey on Recent Advances in Named Entity Recognition from Deep Learning models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[7] Normalizing biomedical terms by minimizing ambiguity and variability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[8] NERBio: using selected word conjunctions, term normalization, and global patterns to improve biomedical named entity recognition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[9] A method for named entity normalization in biomedical articles application to diseases and plants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[10] An ensemble CNN method for biomedical entity normalization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[11] CNN-based ranking for biomedical entity normalization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[12] DNorm disease name normalization with pairwise learning to rank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[13] OrganismTagger detection, normalization and grounding of organism entities in biomedical documents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[14] Unsupervised </a:t>
            </a:r>
            <a:r>
              <a:rPr lang="en-US" dirty="0" err="1"/>
              <a:t>geneprotein</a:t>
            </a:r>
            <a:r>
              <a:rPr lang="en-US" dirty="0"/>
              <a:t> named entity normalization using automatically extracted dictionaries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[15] A. K. McCallum. MALLET: A Machine Learning for Language Toolkit. http://mallet.cs.umass.edu, last accessed 08 July 2011.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[16] </a:t>
            </a:r>
            <a:r>
              <a:rPr lang="en-US" dirty="0" err="1"/>
              <a:t>Tsuruoka</a:t>
            </a:r>
            <a:r>
              <a:rPr lang="en-US" dirty="0"/>
              <a:t>, and J. </a:t>
            </a:r>
            <a:r>
              <a:rPr lang="en-US" dirty="0" err="1"/>
              <a:t>Tsujii</a:t>
            </a:r>
            <a:r>
              <a:rPr lang="en-US" dirty="0"/>
              <a:t>. Bidirectional Inference with the Easiest-First Strategy for Tagging Sequence Data. In Proceedings of HLT/EMNLP, 2005.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[17] Martin F Porter. 1980. An algorithm for suffix strip-ping.Program14(3):130–137.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545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0B2DB-AEDF-4A5F-9A1C-27CDF1E2E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088608"/>
            <a:ext cx="10058400" cy="117267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80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760861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A4F0-7F76-4DC7-A47D-BD061E0C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1672E-CF5C-4625-8693-307F29A99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1: Mansur_part_name, Mansur Yeşilbursa</a:t>
            </a:r>
          </a:p>
          <a:p>
            <a:r>
              <a:rPr lang="en-US" dirty="0"/>
              <a:t>Part 2: Abdullah_part_name, Abdullah Yıldız</a:t>
            </a:r>
          </a:p>
          <a:p>
            <a:r>
              <a:rPr lang="en-US" dirty="0"/>
              <a:t>Part 3: Future Work, Can Deveci</a:t>
            </a:r>
          </a:p>
        </p:txBody>
      </p:sp>
    </p:spTree>
    <p:extLst>
      <p:ext uri="{BB962C8B-B14F-4D97-AF65-F5344CB8AC3E}">
        <p14:creationId xmlns:p14="http://schemas.microsoft.com/office/powerpoint/2010/main" val="4074781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A4F0-7F76-4DC7-A47D-BD061E0C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Mansur_part_name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1672E-CF5C-4625-8693-307F29A99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026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A4F0-7F76-4DC7-A47D-BD061E0C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Mansur_part_name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1672E-CF5C-4625-8693-307F29A99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570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A4F0-7F76-4DC7-A47D-BD061E0C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Abdullah_part_name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1672E-CF5C-4625-8693-307F29A99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292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A4F0-7F76-4DC7-A47D-BD061E0C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Abdullah_part_name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1672E-CF5C-4625-8693-307F29A99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900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51B1-383B-4A8B-9C5B-9FD704B0B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Researched Habitats Domain NER Papers List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Researched Biomedical Domain NER Papers List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Fused List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Ease in Implementation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Computational/Hardware Concerns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Relatedness to our goals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468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1 [1]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51B1-383B-4A8B-9C5B-9FD704B0B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smarter utilization of existing dictionaries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Brenda Tissue Ontology, 121321 habitat synonyms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E.g. the term “central nervous system” (OBT:000831) was expanded to include “hippocampus” and 2748 other terms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Problem with dictionary-based NER: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Prone to poor precision, especially after automatic dictionary expansion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Solution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Stopword</a:t>
            </a:r>
            <a:r>
              <a:rPr lang="en-US" dirty="0"/>
              <a:t> lists are used to remove matches that contribute the most to the drop in precision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Criteria: removing those terms that were likely to not decrease true positive matches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E.g. unclassified, scales, root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Again, found existing dictionaries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154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2 [4]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51B1-383B-4A8B-9C5B-9FD704B0B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Preprocessing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Acronym expansion: already done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Abbreviation expansion: already observed defect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Stemming: Porter stemmer [17] (we do not expect a better result [4])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Improving TDIDF, weighted sparse vector space representation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Each concept name in the ontology is considered a document and the IDF weights are based on these names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each concept name and each entity mention is represented with a TFIDF weighted vector and the concept with the highest cosine similarity is assigned for a given entity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Whereas these representations are commonly formed in a bag-of-words fashion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/>
              <a:t>Using character-level n-grams (n=1,2,3 ) will probably result in better outcome [4]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1360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176</TotalTime>
  <Words>832</Words>
  <Application>Microsoft Office PowerPoint</Application>
  <PresentationFormat>Widescreen</PresentationFormat>
  <Paragraphs>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Wingdings</vt:lpstr>
      <vt:lpstr>Retrospect</vt:lpstr>
      <vt:lpstr>CMPE493: Introduction to IR  Term Project: Named Entity Normalization for the Bacteria Biotopes Domain</vt:lpstr>
      <vt:lpstr>Overview</vt:lpstr>
      <vt:lpstr>Mansur_part_name</vt:lpstr>
      <vt:lpstr>Mansur_part_name</vt:lpstr>
      <vt:lpstr>Abdullah_part_name</vt:lpstr>
      <vt:lpstr>Abdullah_part_name</vt:lpstr>
      <vt:lpstr>Future Work</vt:lpstr>
      <vt:lpstr>Paper 1 [1]</vt:lpstr>
      <vt:lpstr>Paper 2 [4]</vt:lpstr>
      <vt:lpstr>Paper 3 [2]</vt:lpstr>
      <vt:lpstr>Idea 3</vt:lpstr>
      <vt:lpstr>Habitats Domain NE Normalization Papers</vt:lpstr>
      <vt:lpstr>Biomedical Domain NE Normalization Papers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CMPE493: Introduction to Information Retrieval Term Project: Named Entity Normalization for the Bacteria Biotopes Domain</dc:title>
  <dc:creator>Can Deveci</dc:creator>
  <cp:lastModifiedBy>Can Deveci</cp:lastModifiedBy>
  <cp:revision>256</cp:revision>
  <dcterms:created xsi:type="dcterms:W3CDTF">2020-05-09T15:21:13Z</dcterms:created>
  <dcterms:modified xsi:type="dcterms:W3CDTF">2020-05-10T15:29:57Z</dcterms:modified>
</cp:coreProperties>
</file>