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Lst>
  <p:sldSz cy="5143500" cx="9144000"/>
  <p:notesSz cx="6858000" cy="9144000"/>
  <p:embeddedFontLst>
    <p:embeddedFont>
      <p:font typeface="Raleway"/>
      <p:regular r:id="rId132"/>
      <p:bold r:id="rId133"/>
      <p:italic r:id="rId134"/>
      <p:boldItalic r:id="rId135"/>
    </p:embeddedFont>
    <p:embeddedFont>
      <p:font typeface="Inter"/>
      <p:regular r:id="rId136"/>
      <p:bold r:id="rId137"/>
      <p:italic r:id="rId138"/>
      <p:boldItalic r:id="rId139"/>
    </p:embeddedFont>
    <p:embeddedFont>
      <p:font typeface="Open Sans Medium"/>
      <p:regular r:id="rId140"/>
      <p:bold r:id="rId141"/>
      <p:italic r:id="rId142"/>
      <p:boldItalic r:id="rId143"/>
    </p:embeddedFont>
    <p:embeddedFont>
      <p:font typeface="JetBrains Mono"/>
      <p:regular r:id="rId144"/>
      <p:bold r:id="rId145"/>
      <p:italic r:id="rId146"/>
      <p:boldItalic r:id="rId147"/>
    </p:embeddedFont>
    <p:embeddedFont>
      <p:font typeface="Open Sans"/>
      <p:regular r:id="rId148"/>
      <p:bold r:id="rId149"/>
      <p:italic r:id="rId150"/>
      <p:boldItalic r:id="rId1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DA3255-82E7-421B-9F5C-968048395E8E}">
  <a:tblStyle styleId="{FFDA3255-82E7-421B-9F5C-968048395E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OpenSans-italic.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OpenSans-bold.fntdata"/><Relationship Id="rId4" Type="http://schemas.openxmlformats.org/officeDocument/2006/relationships/tableStyles" Target="tableStyles.xml"/><Relationship Id="rId148" Type="http://schemas.openxmlformats.org/officeDocument/2006/relationships/font" Target="fonts/OpenSans-regular.fntdata"/><Relationship Id="rId9" Type="http://schemas.openxmlformats.org/officeDocument/2006/relationships/slide" Target="slides/slide3.xml"/><Relationship Id="rId143" Type="http://schemas.openxmlformats.org/officeDocument/2006/relationships/font" Target="fonts/OpenSansMedium-boldItalic.fntdata"/><Relationship Id="rId142" Type="http://schemas.openxmlformats.org/officeDocument/2006/relationships/font" Target="fonts/OpenSansMedium-italic.fntdata"/><Relationship Id="rId141" Type="http://schemas.openxmlformats.org/officeDocument/2006/relationships/font" Target="fonts/OpenSansMedium-bold.fntdata"/><Relationship Id="rId140" Type="http://schemas.openxmlformats.org/officeDocument/2006/relationships/font" Target="fonts/OpenSansMedium-regular.fntdata"/><Relationship Id="rId5" Type="http://schemas.openxmlformats.org/officeDocument/2006/relationships/slideMaster" Target="slideMasters/slideMaster1.xml"/><Relationship Id="rId147" Type="http://schemas.openxmlformats.org/officeDocument/2006/relationships/font" Target="fonts/JetBrainsMono-boldItalic.fntdata"/><Relationship Id="rId6" Type="http://schemas.openxmlformats.org/officeDocument/2006/relationships/notesMaster" Target="notesMasters/notesMaster1.xml"/><Relationship Id="rId146" Type="http://schemas.openxmlformats.org/officeDocument/2006/relationships/font" Target="fonts/JetBrainsMono-italic.fntdata"/><Relationship Id="rId7" Type="http://schemas.openxmlformats.org/officeDocument/2006/relationships/slide" Target="slides/slide1.xml"/><Relationship Id="rId145" Type="http://schemas.openxmlformats.org/officeDocument/2006/relationships/font" Target="fonts/JetBrainsMono-bold.fntdata"/><Relationship Id="rId8" Type="http://schemas.openxmlformats.org/officeDocument/2006/relationships/slide" Target="slides/slide2.xml"/><Relationship Id="rId144" Type="http://schemas.openxmlformats.org/officeDocument/2006/relationships/font" Target="fonts/JetBrainsMono-regular.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font" Target="fonts/Inter-boldItalic.fntdata"/><Relationship Id="rId138" Type="http://schemas.openxmlformats.org/officeDocument/2006/relationships/font" Target="fonts/Inter-italic.fntdata"/><Relationship Id="rId137" Type="http://schemas.openxmlformats.org/officeDocument/2006/relationships/font" Target="fonts/Inter-bold.fntdata"/><Relationship Id="rId132" Type="http://schemas.openxmlformats.org/officeDocument/2006/relationships/font" Target="fonts/Raleway-regular.fntdata"/><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font" Target="fonts/Inter-regular.fntdata"/><Relationship Id="rId135" Type="http://schemas.openxmlformats.org/officeDocument/2006/relationships/font" Target="fonts/Raleway-boldItalic.fntdata"/><Relationship Id="rId134" Type="http://schemas.openxmlformats.org/officeDocument/2006/relationships/font" Target="fonts/Raleway-italic.fntdata"/><Relationship Id="rId133" Type="http://schemas.openxmlformats.org/officeDocument/2006/relationships/font" Target="fonts/Raleway-bold.fntdata"/><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51" Type="http://schemas.openxmlformats.org/officeDocument/2006/relationships/font" Target="fonts/OpenSa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sequence-scope/" TargetMode="Externa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ctor_model" TargetMode="External"/><Relationship Id="rId3" Type="http://schemas.openxmlformats.org/officeDocument/2006/relationships/hyperlink" Target="https://en.wikipedia.org/wiki/Actor_model" TargetMode="External"/><Relationship Id="rId4" Type="http://schemas.openxmlformats.org/officeDocument/2006/relationships/hyperlink" Target="https://en.wikipedia.org/wiki/Command_pattern" TargetMode="Externa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Call-with-current-continuation"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test/kotlinx.coroutines.test/run-test.html" TargetMode="External"/><Relationship Id="rId3" Type="http://schemas.openxmlformats.org/officeDocument/2006/relationships/hyperlink" Target="https://kotlinlang.org/api/kotlinx.coroutines/kotlinx-coroutines-test/kotlinx.coroutines.test/run-blocking-test.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kotlinx.coroutines/kotlinx-coroutines-core/kotlinx.coroutines/-dispatchers/-unconfined.html"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select-expression.html" TargetMode="Externa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da0860cb5_3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da0860cb5_3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Asynchronous programming is a paradigm that tries to solve most of these problems.</a:t>
            </a:r>
            <a:endParaRPr>
              <a:latin typeface="Open Sans"/>
              <a:ea typeface="Open Sans"/>
              <a:cs typeface="Open Sans"/>
              <a:sym typeface="Open Sans"/>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9da0860cb5_3_1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9da0860cb5_3_1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So far, we’ve just been talking about how coroutines enable you to do asynchronous programming, but they are useful for more than just that.</a:t>
            </a:r>
            <a:endParaRPr>
              <a:latin typeface="Open Sans"/>
              <a:ea typeface="Open Sans"/>
              <a:cs typeface="Open Sans"/>
              <a:sym typeface="Open San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19da0860cb5_3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19da0860cb5_3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also the foundation for sequences.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sequence is a small </a:t>
            </a:r>
            <a:r>
              <a:rPr lang="en" u="sng">
                <a:solidFill>
                  <a:schemeClr val="hlink"/>
                </a:solidFill>
                <a:latin typeface="Open Sans"/>
                <a:ea typeface="Open Sans"/>
                <a:cs typeface="Open Sans"/>
                <a:sym typeface="Open Sans"/>
                <a:hlinkClick r:id="rId2"/>
              </a:rPr>
              <a:t>scope</a:t>
            </a:r>
            <a:r>
              <a:rPr lang="en">
                <a:latin typeface="Open Sans"/>
                <a:ea typeface="Open Sans"/>
                <a:cs typeface="Open Sans"/>
                <a:sym typeface="Open Sans"/>
              </a:rPr>
              <a:t> with a Job inside, which allows you to calculate values only when you need them.</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a sense, after each value is calculated and retrieved, the sequence </a:t>
            </a:r>
            <a:r>
              <a:rPr lang="en">
                <a:latin typeface="Open Sans"/>
                <a:ea typeface="Open Sans"/>
                <a:cs typeface="Open Sans"/>
                <a:sym typeface="Open Sans"/>
              </a:rPr>
              <a:t>is suspended </a:t>
            </a:r>
            <a:r>
              <a:rPr lang="en">
                <a:latin typeface="Open Sans"/>
                <a:ea typeface="Open Sans"/>
                <a:cs typeface="Open Sans"/>
                <a:sym typeface="Open Sans"/>
              </a:rPr>
              <a:t>until it is called again.</a:t>
            </a:r>
            <a:endParaRPr>
              <a:latin typeface="Open Sans"/>
              <a:ea typeface="Open Sans"/>
              <a:cs typeface="Open Sans"/>
              <a:sym typeface="Open San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19da0860cb5_3_1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19da0860cb5_3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19da0860cb5_3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19da0860cb5_3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9da0860cb5_3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9da0860cb5_3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suspending function gets compiled into a function with the addition of an argument of the </a:t>
            </a:r>
            <a:r>
              <a:rPr lang="en">
                <a:latin typeface="JetBrains Mono"/>
                <a:ea typeface="JetBrains Mono"/>
                <a:cs typeface="JetBrains Mono"/>
                <a:sym typeface="JetBrains Mono"/>
              </a:rPr>
              <a:t>Continuation&lt;T&gt;</a:t>
            </a:r>
            <a:r>
              <a:rPr lang="en">
                <a:latin typeface="Open Sans"/>
                <a:ea typeface="Open Sans"/>
                <a:cs typeface="Open Sans"/>
                <a:sym typeface="Open Sans"/>
              </a:rPr>
              <a:t> type.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that function, a class for the state machine of this function is declared.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class stores what is usually on the stack of the function, like intermediary values.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this class has a label and a special field for the last result that was calculated in this function. It is required both to store correct results and to track if an exception has occurred at some point.</a:t>
            </a:r>
            <a:endParaRPr>
              <a:latin typeface="Open Sans"/>
              <a:ea typeface="Open Sans"/>
              <a:cs typeface="Open Sans"/>
              <a:sym typeface="Open San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19da0860cb5_3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19da0860cb5_3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first time that this function is called, it is passed all the code below it as its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That code below is not the state </a:t>
            </a:r>
            <a:r>
              <a:rPr lang="en">
                <a:latin typeface="Open Sans"/>
                <a:ea typeface="Open Sans"/>
                <a:cs typeface="Open Sans"/>
                <a:sym typeface="Open Sans"/>
              </a:rPr>
              <a:t>machine</a:t>
            </a:r>
            <a:r>
              <a:rPr lang="en">
                <a:latin typeface="Open Sans"/>
                <a:ea typeface="Open Sans"/>
                <a:cs typeface="Open Sans"/>
                <a:sym typeface="Open Sans"/>
              </a:rPr>
              <a:t> of the function, so on the first run it gets wrapped into a new instance of that state machine, and the original </a:t>
            </a:r>
            <a:r>
              <a:rPr lang="en">
                <a:latin typeface="Open Sans"/>
                <a:ea typeface="Open Sans"/>
                <a:cs typeface="Open Sans"/>
                <a:sym typeface="Open Sans"/>
              </a:rPr>
              <a:t>continuation</a:t>
            </a:r>
            <a:r>
              <a:rPr lang="en">
                <a:latin typeface="Open Sans"/>
                <a:ea typeface="Open Sans"/>
                <a:cs typeface="Open Sans"/>
                <a:sym typeface="Open Sans"/>
              </a:rPr>
              <a:t> is passed to the state machine for it to call it after it has done all of the work inside itself and got the result that is required for the original continuation.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Once this instance is created</a:t>
            </a:r>
            <a:r>
              <a:rPr lang="en">
                <a:latin typeface="Open Sans"/>
                <a:ea typeface="Open Sans"/>
                <a:cs typeface="Open Sans"/>
                <a:sym typeface="Open Sans"/>
              </a:rPr>
              <a:t>,</a:t>
            </a:r>
            <a:r>
              <a:rPr lang="en">
                <a:latin typeface="Open Sans"/>
                <a:ea typeface="Open Sans"/>
                <a:cs typeface="Open Sans"/>
                <a:sym typeface="Open Sans"/>
              </a:rPr>
              <a:t> after each label switch, the function (state machine) calls itself with this new instance and passes the cast, </a:t>
            </a:r>
            <a:r>
              <a:rPr lang="en">
                <a:latin typeface="Open Sans"/>
                <a:ea typeface="Open Sans"/>
                <a:cs typeface="Open Sans"/>
                <a:sym typeface="Open Sans"/>
              </a:rPr>
              <a:t>preventing a new state machine from being created on the subsequent suspensions and resumptions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19da0860cb5_3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19da0860cb5_3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it gets to the </a:t>
            </a:r>
            <a:r>
              <a:rPr lang="en">
                <a:solidFill>
                  <a:srgbClr val="0033B3"/>
                </a:solidFill>
                <a:latin typeface="JetBrains Mono"/>
                <a:ea typeface="JetBrains Mono"/>
                <a:cs typeface="JetBrains Mono"/>
                <a:sym typeface="JetBrains Mono"/>
              </a:rPr>
              <a:t>when</a:t>
            </a:r>
            <a:r>
              <a:rPr lang="en">
                <a:latin typeface="Open Sans"/>
                <a:ea typeface="Open Sans"/>
                <a:cs typeface="Open Sans"/>
                <a:sym typeface="Open Sans"/>
              </a:rPr>
              <a:t> part, where it checks its current label, executes code </a:t>
            </a:r>
            <a:r>
              <a:rPr lang="en">
                <a:latin typeface="Open Sans"/>
                <a:ea typeface="Open Sans"/>
                <a:cs typeface="Open Sans"/>
                <a:sym typeface="Open Sans"/>
              </a:rPr>
              <a:t>corresponding</a:t>
            </a:r>
            <a:r>
              <a:rPr lang="en">
                <a:latin typeface="Open Sans"/>
                <a:ea typeface="Open Sans"/>
                <a:cs typeface="Open Sans"/>
                <a:sym typeface="Open Sans"/>
              </a:rPr>
              <a:t> to the current label, and </a:t>
            </a:r>
            <a:r>
              <a:rPr lang="en">
                <a:solidFill>
                  <a:schemeClr val="dk1"/>
                </a:solidFill>
                <a:latin typeface="Open Sans"/>
                <a:ea typeface="Open Sans"/>
                <a:cs typeface="Open Sans"/>
                <a:sym typeface="Open Sans"/>
              </a:rPr>
              <a:t>transitions to the new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In the last label, it calls the original continuation that has been passed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Below this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after the transition, the state machine is given to the dispatcher that is present in the context</a:t>
            </a:r>
            <a:r>
              <a:rPr lang="en">
                <a:solidFill>
                  <a:schemeClr val="dk1"/>
                </a:solidFill>
                <a:latin typeface="Open Sans"/>
                <a:ea typeface="Open Sans"/>
                <a:cs typeface="Open Sans"/>
                <a:sym typeface="Open Sans"/>
              </a:rPr>
              <a:t> to be called</a:t>
            </a:r>
            <a:r>
              <a:rPr lang="en">
                <a:solidFill>
                  <a:schemeClr val="dk1"/>
                </a:solidFill>
                <a:latin typeface="Open Sans"/>
                <a:ea typeface="Open Sans"/>
                <a:cs typeface="Open Sans"/>
                <a:sym typeface="Open Sans"/>
              </a:rPr>
              <a:t> when a worker is available. There it also checks that the coroutine was not cancelled by </a:t>
            </a:r>
            <a:r>
              <a:rPr lang="en">
                <a:solidFill>
                  <a:schemeClr val="dk1"/>
                </a:solidFill>
                <a:latin typeface="Open Sans"/>
                <a:ea typeface="Open Sans"/>
                <a:cs typeface="Open Sans"/>
                <a:sym typeface="Open Sans"/>
              </a:rPr>
              <a:t>something </a:t>
            </a:r>
            <a:r>
              <a:rPr lang="en">
                <a:solidFill>
                  <a:schemeClr val="dk1"/>
                </a:solidFill>
                <a:latin typeface="Open Sans"/>
                <a:ea typeface="Open Sans"/>
                <a:cs typeface="Open Sans"/>
                <a:sym typeface="Open Sans"/>
              </a:rPr>
              <a:t>from the outside.</a:t>
            </a:r>
            <a:endParaRPr>
              <a:solidFill>
                <a:schemeClr val="dk1"/>
              </a:solidFill>
              <a:latin typeface="Open Sans"/>
              <a:ea typeface="Open Sans"/>
              <a:cs typeface="Open Sans"/>
              <a:sym typeface="Open San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g19da0860cb5_3_1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4" name="Google Shape;1204;g19da0860cb5_3_1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C</a:t>
            </a:r>
            <a:r>
              <a:rPr lang="en">
                <a:latin typeface="JetBrains Mono"/>
                <a:ea typeface="JetBrains Mono"/>
                <a:cs typeface="JetBrains Mono"/>
                <a:sym typeface="JetBrains Mono"/>
              </a:rPr>
              <a:t>ontinuation</a:t>
            </a:r>
            <a:r>
              <a:rPr lang="en">
                <a:latin typeface="Open Sans"/>
                <a:ea typeface="Open Sans"/>
                <a:cs typeface="Open Sans"/>
                <a:sym typeface="Open Sans"/>
              </a:rPr>
              <a:t>, which we have now encountered several times, is a generic callback, and this is the key to understanding the machinery behind coroutines.</a:t>
            </a:r>
            <a:endParaRPr>
              <a:latin typeface="Open Sans"/>
              <a:ea typeface="Open Sans"/>
              <a:cs typeface="Open Sans"/>
              <a:sym typeface="Open San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19da0860cb5_3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19da0860cb5_3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know that a suspending function is compiled into something that expects a continuation to be passed.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provides us with several ways how to create scopes and call suspending functions within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what if we want to call a suspending function without using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we need to pass an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to the compiled function.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19da0860cb5_3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19da0860cb5_3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suspending function has a </a:t>
            </a:r>
            <a:r>
              <a:rPr lang="en">
                <a:solidFill>
                  <a:schemeClr val="dk1"/>
                </a:solidFill>
                <a:latin typeface="JetBrains Mono"/>
                <a:ea typeface="JetBrains Mono"/>
                <a:cs typeface="JetBrains Mono"/>
                <a:sym typeface="JetBrains Mono"/>
              </a:rPr>
              <a:t>startCoroutine</a:t>
            </a:r>
            <a:r>
              <a:rPr lang="en">
                <a:solidFill>
                  <a:schemeClr val="dk1"/>
                </a:solidFill>
                <a:latin typeface="Open Sans"/>
                <a:ea typeface="Open Sans"/>
                <a:cs typeface="Open Sans"/>
                <a:sym typeface="Open Sans"/>
              </a:rPr>
              <a:t> method in its namespace, and this can be used to invoke it without any scope and from outside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illustrates two ways of calling a suspending function without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first invocation, an inplace implementation of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is provided to the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second invocation,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standard library function is used to instantiate an anonymous implementation of the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third (and obvious) way would be to write a full-fledged class for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and use it when needed, which is exactly what is done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9da0860cb5_3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9da0860cb5_3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continuation passing style, a function that was returning a </a:t>
            </a:r>
            <a:r>
              <a:rPr lang="en">
                <a:latin typeface="JetBrains Mono"/>
                <a:ea typeface="JetBrains Mono"/>
                <a:cs typeface="JetBrains Mono"/>
                <a:sym typeface="JetBrains Mono"/>
              </a:rPr>
              <a:t>Token</a:t>
            </a:r>
            <a:r>
              <a:rPr lang="en">
                <a:latin typeface="Open Sans"/>
                <a:ea typeface="Open Sans"/>
                <a:cs typeface="Open Sans"/>
                <a:sym typeface="Open Sans"/>
              </a:rPr>
              <a:t> becomes a </a:t>
            </a:r>
            <a:r>
              <a:rPr lang="en">
                <a:latin typeface="Open Sans"/>
                <a:ea typeface="Open Sans"/>
                <a:cs typeface="Open Sans"/>
                <a:sym typeface="Open Sans"/>
              </a:rPr>
              <a:t>function</a:t>
            </a:r>
            <a:r>
              <a:rPr lang="en">
                <a:latin typeface="Open Sans"/>
                <a:ea typeface="Open Sans"/>
                <a:cs typeface="Open Sans"/>
                <a:sym typeface="Open Sans"/>
              </a:rPr>
              <a:t> that accepts a callback function that accepts a </a:t>
            </a:r>
            <a:r>
              <a:rPr lang="en">
                <a:latin typeface="JetBrains Mono"/>
                <a:ea typeface="JetBrains Mono"/>
                <a:cs typeface="JetBrains Mono"/>
                <a:sym typeface="JetBrains Mono"/>
              </a:rPr>
              <a:t>Token</a:t>
            </a:r>
            <a:r>
              <a:rPr lang="en">
                <a:latin typeface="Open Sans"/>
                <a:ea typeface="Open Sans"/>
                <a:cs typeface="Open Sans"/>
                <a:sym typeface="Open Sans"/>
              </a:rPr>
              <a:t> as its argument.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So, instead of waiting for the result of the function at the callsite, you pass what is to be done with </a:t>
            </a:r>
            <a:r>
              <a:rPr lang="en">
                <a:latin typeface="Open Sans"/>
                <a:ea typeface="Open Sans"/>
                <a:cs typeface="Open Sans"/>
                <a:sym typeface="Open Sans"/>
              </a:rPr>
              <a:t>the</a:t>
            </a:r>
            <a:r>
              <a:rPr lang="en">
                <a:latin typeface="Open Sans"/>
                <a:ea typeface="Open Sans"/>
                <a:cs typeface="Open Sans"/>
                <a:sym typeface="Open Sans"/>
              </a:rPr>
              <a:t> result to that function and continue with your work</a:t>
            </a:r>
            <a:r>
              <a:rPr lang="en" strike="sngStrike">
                <a:latin typeface="Open Sans"/>
                <a:ea typeface="Open Sans"/>
                <a:cs typeface="Open Sans"/>
                <a:sym typeface="Open Sans"/>
              </a:rPr>
              <a:t> instead of waiting for that function to finish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19da0860cb5_3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19da0860cb5_3_1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Not all code is naturally suspending, and you might want to wrap some of your blocking calls into </a:t>
            </a:r>
            <a:r>
              <a:rPr lang="en">
                <a:latin typeface="Open Sans"/>
                <a:ea typeface="Open Sans"/>
                <a:cs typeface="Open Sans"/>
                <a:sym typeface="Open Sans"/>
              </a:rPr>
              <a:t>coroutines </a:t>
            </a:r>
            <a:r>
              <a:rPr lang="en">
                <a:latin typeface="Open Sans"/>
                <a:ea typeface="Open Sans"/>
                <a:cs typeface="Open Sans"/>
                <a:sym typeface="Open Sans"/>
              </a:rPr>
              <a:t>to use it in your asynchronous application properly.</a:t>
            </a:r>
            <a:endParaRPr>
              <a:latin typeface="Open Sans"/>
              <a:ea typeface="Open Sans"/>
              <a:cs typeface="Open Sans"/>
              <a:sym typeface="Open San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19da0860cb5_3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19da0860cb5_3_1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standard library provides a special higher-order function that allows you to make the switch from blocking or already </a:t>
            </a:r>
            <a:r>
              <a:rPr lang="en">
                <a:latin typeface="Open Sans"/>
                <a:ea typeface="Open Sans"/>
                <a:cs typeface="Open Sans"/>
                <a:sym typeface="Open Sans"/>
              </a:rPr>
              <a:t>existing</a:t>
            </a:r>
            <a:r>
              <a:rPr lang="en">
                <a:latin typeface="Open Sans"/>
                <a:ea typeface="Open Sans"/>
                <a:cs typeface="Open Sans"/>
                <a:sym typeface="Open Sans"/>
              </a:rPr>
              <a:t> asynchronous code from a different library to Kotlin coroutines. All you need to do is write a way to call your function and pass its result to </a:t>
            </a:r>
            <a:r>
              <a:rPr lang="en">
                <a:latin typeface="Open Sans"/>
                <a:ea typeface="Open Sans"/>
                <a:cs typeface="Open Sans"/>
                <a:sym typeface="Open Sans"/>
              </a:rPr>
              <a:t>the </a:t>
            </a:r>
            <a:r>
              <a:rPr lang="en">
                <a:latin typeface="Open Sans"/>
                <a:ea typeface="Open Sans"/>
                <a:cs typeface="Open Sans"/>
                <a:sym typeface="Open Sans"/>
              </a:rPr>
              <a:t>continuation </a:t>
            </a:r>
            <a:r>
              <a:rPr lang="en">
                <a:latin typeface="Open Sans"/>
                <a:ea typeface="Open Sans"/>
                <a:cs typeface="Open Sans"/>
                <a:sym typeface="Open Sans"/>
              </a:rPr>
              <a:t>that appears in a coroutine.</a:t>
            </a:r>
            <a:endParaRPr>
              <a:latin typeface="Open Sans"/>
              <a:ea typeface="Open Sans"/>
              <a:cs typeface="Open Sans"/>
              <a:sym typeface="Open San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9da0860cb5_3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19da0860cb5_3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Here’s how this code is </a:t>
            </a:r>
            <a:r>
              <a:rPr lang="en">
                <a:latin typeface="Open Sans"/>
                <a:ea typeface="Open Sans"/>
                <a:cs typeface="Open Sans"/>
                <a:sym typeface="Open Sans"/>
              </a:rPr>
              <a:t>now</a:t>
            </a:r>
            <a:r>
              <a:rPr lang="en">
                <a:latin typeface="Open Sans"/>
                <a:ea typeface="Open Sans"/>
                <a:cs typeface="Open Sans"/>
                <a:sym typeface="Open Sans"/>
              </a:rPr>
              <a:t> used in coroutines.</a:t>
            </a:r>
            <a:endParaRPr>
              <a:latin typeface="Open Sans"/>
              <a:ea typeface="Open Sans"/>
              <a:cs typeface="Open Sans"/>
              <a:sym typeface="Open San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1a2c927412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1a2c927412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is also </a:t>
            </a:r>
            <a:r>
              <a:rPr lang="en">
                <a:solidFill>
                  <a:schemeClr val="dk1"/>
                </a:solidFill>
                <a:latin typeface="JetBrains Mono"/>
                <a:ea typeface="JetBrains Mono"/>
                <a:cs typeface="JetBrains Mono"/>
                <a:sym typeface="JetBrains Mono"/>
              </a:rPr>
              <a:t>suspendCancellableCoroutine</a:t>
            </a:r>
            <a:r>
              <a:rPr lang="en">
                <a:latin typeface="Open Sans"/>
                <a:ea typeface="Open Sans"/>
                <a:cs typeface="Open Sans"/>
                <a:sym typeface="Open Sans"/>
              </a:rPr>
              <a:t> for cases where you want to be able to cancel the suspended work.</a:t>
            </a:r>
            <a:endParaRPr>
              <a:latin typeface="Open Sans"/>
              <a:ea typeface="Open Sans"/>
              <a:cs typeface="Open Sans"/>
              <a:sym typeface="Open San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4" name="Shape 1244"/>
        <p:cNvGrpSpPr/>
        <p:nvPr/>
      </p:nvGrpSpPr>
      <p:grpSpPr>
        <a:xfrm>
          <a:off x="0" y="0"/>
          <a:ext cx="0" cy="0"/>
          <a:chOff x="0" y="0"/>
          <a:chExt cx="0" cy="0"/>
        </a:xfrm>
      </p:grpSpPr>
      <p:sp>
        <p:nvSpPr>
          <p:cNvPr id="1245" name="Google Shape;1245;g19da0860cb5_3_1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6" name="Google Shape;1246;g19da0860cb5_3_1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9da0860cb5_3_1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9da0860cb5_3_1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approach to asynchronous programming that we haven’t covered – but certainly not the least important, as it was the strongest inspiration for Kotlin coroutines – is async / await, which was introduced in 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adds a special modifier that marks functions which can be suspended during execution.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with promises, the return type changes to </a:t>
            </a:r>
            <a:r>
              <a:rPr lang="en">
                <a:solidFill>
                  <a:schemeClr val="dk1"/>
                </a:solidFill>
                <a:latin typeface="JetBrains Mono"/>
                <a:ea typeface="JetBrains Mono"/>
                <a:cs typeface="JetBrains Mono"/>
                <a:sym typeface="JetBrains Mono"/>
              </a:rPr>
              <a:t>Task&lt;T&gt;</a:t>
            </a:r>
            <a:r>
              <a:rPr lang="en">
                <a:solidFill>
                  <a:schemeClr val="dk1"/>
                </a:solidFill>
                <a:latin typeface="Open Sans"/>
                <a:ea typeface="Open Sans"/>
                <a:cs typeface="Open Sans"/>
                <a:sym typeface="Open Sans"/>
              </a:rPr>
              <a:t> instead of simply 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9da0860cb5_3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9da0860cb5_3_1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Kotlin, async is just another coroutine builder.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only difference is that it provides another implementation of </a:t>
            </a:r>
            <a:r>
              <a:rPr lang="en">
                <a:solidFill>
                  <a:schemeClr val="dk1"/>
                </a:solidFill>
                <a:latin typeface="JetBrains Mono"/>
                <a:ea typeface="JetBrains Mono"/>
                <a:cs typeface="JetBrains Mono"/>
                <a:sym typeface="JetBrains Mono"/>
              </a:rPr>
              <a:t>Job – Deferred&lt;T&gt;</a:t>
            </a:r>
            <a:r>
              <a:rPr lang="en">
                <a:solidFill>
                  <a:schemeClr val="dk1"/>
                </a:solidFill>
                <a:latin typeface="Open Sans"/>
                <a:ea typeface="Open Sans"/>
                <a:cs typeface="Open Sans"/>
                <a:sym typeface="Open Sans"/>
              </a:rPr>
              <a:t>, which has an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the ordinary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you know that it is doing something in the background and you can wait for it to finish by calling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With </a:t>
            </a:r>
            <a:r>
              <a:rPr lang="en">
                <a:solidFill>
                  <a:schemeClr val="dk1"/>
                </a:solidFill>
                <a:latin typeface="JetBrains Mono"/>
                <a:ea typeface="JetBrains Mono"/>
                <a:cs typeface="JetBrains Mono"/>
                <a:sym typeface="JetBrains Mono"/>
              </a:rPr>
              <a:t>Deferred&lt;T&gt;</a:t>
            </a:r>
            <a:r>
              <a:rPr lang="en">
                <a:solidFill>
                  <a:schemeClr val="dk1"/>
                </a:solidFill>
                <a:latin typeface="Open Sans"/>
                <a:ea typeface="Open Sans"/>
                <a:cs typeface="Open Sans"/>
                <a:sym typeface="Open Sans"/>
              </a:rPr>
              <a:t>, you also know the result type, </a:t>
            </a:r>
            <a:r>
              <a:rPr lang="en">
                <a:solidFill>
                  <a:schemeClr val="dk1"/>
                </a:solidFill>
                <a:latin typeface="JetBrains Mono"/>
                <a:ea typeface="JetBrains Mono"/>
                <a:cs typeface="JetBrains Mono"/>
                <a:sym typeface="JetBrains Mono"/>
              </a:rPr>
              <a:t>T</a:t>
            </a:r>
            <a:r>
              <a:rPr lang="en">
                <a:solidFill>
                  <a:schemeClr val="dk1"/>
                </a:solidFill>
                <a:latin typeface="Open Sans"/>
                <a:ea typeface="Open Sans"/>
                <a:cs typeface="Open Sans"/>
                <a:sym typeface="Open Sans"/>
              </a:rPr>
              <a:t>, and can ask for the result or even suspend until that result appears by calling </a:t>
            </a:r>
            <a:r>
              <a:rPr lang="en">
                <a:solidFill>
                  <a:schemeClr val="dk1"/>
                </a:solidFill>
                <a:latin typeface="JetBrains Mono"/>
                <a:ea typeface="JetBrains Mono"/>
                <a:cs typeface="JetBrains Mono"/>
                <a:sym typeface="JetBrains Mono"/>
              </a:rPr>
              <a:t>await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19da0860cb5_3_1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19da0860cb5_3_1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is an example of code that uses async / await.</a:t>
            </a:r>
            <a:endParaRPr>
              <a:latin typeface="Open Sans"/>
              <a:ea typeface="Open Sans"/>
              <a:cs typeface="Open Sans"/>
              <a:sym typeface="Open Sans"/>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19da0860cb5_3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19da0860cb5_3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sync</a:t>
            </a:r>
            <a:r>
              <a:rPr lang="en"/>
              <a:t> </a:t>
            </a:r>
            <a:r>
              <a:rPr lang="en">
                <a:latin typeface="Open Sans"/>
                <a:ea typeface="Open Sans"/>
                <a:cs typeface="Open Sans"/>
                <a:sym typeface="Open Sans"/>
              </a:rPr>
              <a:t>is just another coroutine builder, but there are still more.</a:t>
            </a:r>
            <a:endParaRPr>
              <a:latin typeface="Open Sans"/>
              <a:ea typeface="Open Sans"/>
              <a:cs typeface="Open Sans"/>
              <a:sym typeface="Open Sans"/>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19da0860cb5_3_1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19da0860cb5_3_1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l</a:t>
            </a:r>
            <a:r>
              <a:rPr lang="en">
                <a:latin typeface="JetBrains Mono"/>
                <a:ea typeface="JetBrains Mono"/>
                <a:cs typeface="JetBrains Mono"/>
                <a:sym typeface="JetBrains Mono"/>
              </a:rPr>
              <a:t>aunch</a:t>
            </a:r>
            <a:r>
              <a:rPr lang="en">
                <a:latin typeface="Open Sans"/>
                <a:ea typeface="Open Sans"/>
                <a:cs typeface="Open Sans"/>
                <a:sym typeface="Open Sans"/>
              </a:rPr>
              <a:t> is the most common one, and </a:t>
            </a:r>
            <a:r>
              <a:rPr lang="en">
                <a:latin typeface="Open Sans"/>
                <a:ea typeface="Open Sans"/>
                <a:cs typeface="Open Sans"/>
                <a:sym typeface="Open Sans"/>
              </a:rPr>
              <a:t>we have seen it many times already.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future</a:t>
            </a:r>
            <a:r>
              <a:rPr lang="en">
                <a:latin typeface="Open Sans"/>
                <a:ea typeface="Open Sans"/>
                <a:cs typeface="Open Sans"/>
                <a:sym typeface="Open Sans"/>
              </a:rPr>
              <a:t> is a coroutine builder designed to make the move from Java easier.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runBlocking</a:t>
            </a:r>
            <a:r>
              <a:rPr lang="en">
                <a:latin typeface="Open Sans"/>
                <a:ea typeface="Open Sans"/>
                <a:cs typeface="Open Sans"/>
                <a:sym typeface="Open Sans"/>
              </a:rPr>
              <a:t> is a coroutine builder in the sense that it creates a</a:t>
            </a:r>
            <a:r>
              <a:rPr lang="en">
                <a:latin typeface="Open Sans"/>
                <a:ea typeface="Open Sans"/>
                <a:cs typeface="Open Sans"/>
                <a:sym typeface="Open Sans"/>
              </a:rPr>
              <a:t> </a:t>
            </a:r>
            <a:r>
              <a:rPr lang="en">
                <a:latin typeface="Open Sans"/>
                <a:ea typeface="Open Sans"/>
                <a:cs typeface="Open Sans"/>
                <a:sym typeface="Open Sans"/>
              </a:rPr>
              <a:t>root (paren</a:t>
            </a:r>
            <a:r>
              <a:rPr lang="en">
                <a:latin typeface="Open Sans"/>
                <a:ea typeface="Open Sans"/>
                <a:cs typeface="Open Sans"/>
                <a:sym typeface="Open Sans"/>
              </a:rPr>
              <a:t>t) coroutine that waits for all the code inside of it to finish before stopping.</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JetBrains Mono"/>
                <a:ea typeface="JetBrains Mono"/>
                <a:cs typeface="JetBrains Mono"/>
                <a:sym typeface="JetBrains Mono"/>
              </a:rPr>
              <a:t>produce</a:t>
            </a:r>
            <a:r>
              <a:rPr lang="en">
                <a:latin typeface="Open Sans"/>
                <a:ea typeface="Open Sans"/>
                <a:cs typeface="Open Sans"/>
                <a:sym typeface="Open Sans"/>
              </a:rPr>
              <a:t> creates a coroutine that works with a </a:t>
            </a:r>
            <a:r>
              <a:rPr lang="en">
                <a:latin typeface="JetBrains Mono"/>
                <a:ea typeface="JetBrains Mono"/>
                <a:cs typeface="JetBrains Mono"/>
                <a:sym typeface="JetBrains Mono"/>
              </a:rPr>
              <a:t>Channel</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9da0860cb5_3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9da0860cb5_3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problem, which is easy to see in this approach, is the number of braces (</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You can google “callback hell” to find real-life examples of how unreadable and unmanageable this can be.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mentioned exception handling being a problem in multi-threading,</a:t>
            </a:r>
            <a:r>
              <a:rPr lang="en">
                <a:solidFill>
                  <a:schemeClr val="dk1"/>
                </a:solidFill>
                <a:latin typeface="Open Sans"/>
                <a:ea typeface="Open Sans"/>
                <a:cs typeface="Open Sans"/>
                <a:sym typeface="Open Sans"/>
              </a:rPr>
              <a:t> but we have not yet addressed it in this context</a:t>
            </a:r>
            <a:r>
              <a:rPr lang="en">
                <a:solidFill>
                  <a:schemeClr val="dk1"/>
                </a:solidFill>
                <a:latin typeface="Open Sans"/>
                <a:ea typeface="Open Sans"/>
                <a:cs typeface="Open Sans"/>
                <a:sym typeface="Open Sans"/>
              </a:rPr>
              <a:t>. In the CPS, error-handling is also complicated and leads to more boilerplate code. It is important to note that in the CPS, not only is error handling complicated, but writing loops or simple conditional statements is also challenging.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 but not least, the CPS is not asynchronous by nature. When you call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your execution thread will wait for it to finish before proceeding further. Changing the signature to accept callback functions is just a syntactic change. For callbacks to work asynchronously, each of them has to be launched in some executor so they will not occupy the main thread.</a:t>
            </a:r>
            <a:endParaRPr>
              <a:latin typeface="Open Sans"/>
              <a:ea typeface="Open Sans"/>
              <a:cs typeface="Open Sans"/>
              <a:sym typeface="Open Sans"/>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19da0860cb5_3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19da0860cb5_3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a</a:t>
            </a:r>
            <a:r>
              <a:rPr lang="en">
                <a:latin typeface="JetBrains Mono"/>
                <a:ea typeface="JetBrains Mono"/>
                <a:cs typeface="JetBrains Mono"/>
                <a:sym typeface="JetBrains Mono"/>
              </a:rPr>
              <a:t>ctor</a:t>
            </a:r>
            <a:r>
              <a:rPr lang="en">
                <a:latin typeface="Open Sans"/>
                <a:ea typeface="Open Sans"/>
                <a:cs typeface="Open Sans"/>
                <a:sym typeface="Open Sans"/>
              </a:rPr>
              <a:t> is an interesting coroutine builder that can be used to work in the </a:t>
            </a:r>
            <a:r>
              <a:rPr lang="en">
                <a:solidFill>
                  <a:srgbClr val="0033B3"/>
                </a:solidFill>
                <a:uFill>
                  <a:noFill/>
                </a:uFill>
                <a:latin typeface="Open Sans"/>
                <a:ea typeface="Open Sans"/>
                <a:cs typeface="Open Sans"/>
                <a:sym typeface="Open Sans"/>
                <a:hlinkClick r:id="rId2">
                  <a:extLst>
                    <a:ext uri="{A12FA001-AC4F-418D-AE19-62706E023703}">
                      <ahyp:hlinkClr val="tx"/>
                    </a:ext>
                  </a:extLst>
                </a:hlinkClick>
              </a:rPr>
              <a:t>actor</a:t>
            </a:r>
            <a:r>
              <a:rPr lang="en">
                <a:solidFill>
                  <a:srgbClr val="0033B3"/>
                </a:solidFill>
                <a:uFill>
                  <a:noFill/>
                </a:uFill>
                <a:latin typeface="Open Sans"/>
                <a:ea typeface="Open Sans"/>
                <a:cs typeface="Open Sans"/>
                <a:sym typeface="Open Sans"/>
                <a:hlinkClick r:id="rId3">
                  <a:extLst>
                    <a:ext uri="{A12FA001-AC4F-418D-AE19-62706E023703}">
                      <ahyp:hlinkClr val="tx"/>
                    </a:ext>
                  </a:extLst>
                </a:hlinkClick>
              </a:rPr>
              <a:t> model</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 a</a:t>
            </a:r>
            <a:r>
              <a:rPr lang="en">
                <a:latin typeface="Open Sans"/>
                <a:ea typeface="Open Sans"/>
                <a:cs typeface="Open Sans"/>
                <a:sym typeface="Open Sans"/>
              </a:rPr>
              <a:t>ctor </a:t>
            </a:r>
            <a:r>
              <a:rPr lang="en">
                <a:latin typeface="Open Sans"/>
                <a:ea typeface="Open Sans"/>
                <a:cs typeface="Open Sans"/>
                <a:sym typeface="Open Sans"/>
              </a:rPr>
              <a:t>represents an entity that is doing some work in the background and can </a:t>
            </a:r>
            <a:r>
              <a:rPr lang="en">
                <a:latin typeface="Open Sans"/>
                <a:ea typeface="Open Sans"/>
                <a:cs typeface="Open Sans"/>
                <a:sym typeface="Open Sans"/>
              </a:rPr>
              <a:t>receive</a:t>
            </a:r>
            <a:r>
              <a:rPr lang="en">
                <a:latin typeface="Open Sans"/>
                <a:ea typeface="Open Sans"/>
                <a:cs typeface="Open Sans"/>
                <a:sym typeface="Open Sans"/>
              </a:rPr>
              <a:t> and send messages to communicate with other </a:t>
            </a:r>
            <a:r>
              <a:rPr lang="en">
                <a:latin typeface="Open Sans"/>
                <a:ea typeface="Open Sans"/>
                <a:cs typeface="Open Sans"/>
                <a:sym typeface="Open Sans"/>
              </a:rPr>
              <a:t>actors</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Usually messages are represented via </a:t>
            </a:r>
            <a:r>
              <a:rPr lang="en" u="sng">
                <a:solidFill>
                  <a:schemeClr val="hlink"/>
                </a:solidFill>
                <a:latin typeface="Open Sans"/>
                <a:ea typeface="Open Sans"/>
                <a:cs typeface="Open Sans"/>
                <a:sym typeface="Open Sans"/>
                <a:hlinkClick r:id="rId4"/>
              </a:rPr>
              <a:t>command pattern</a:t>
            </a:r>
            <a:r>
              <a:rPr lang="en">
                <a:latin typeface="Open Sans"/>
                <a:ea typeface="Open Sans"/>
                <a:cs typeface="Open Sans"/>
                <a:sym typeface="Open Sans"/>
              </a:rPr>
              <a:t> classes.</a:t>
            </a:r>
            <a:endParaRPr>
              <a:latin typeface="Open Sans"/>
              <a:ea typeface="Open Sans"/>
              <a:cs typeface="Open Sans"/>
              <a:sym typeface="Open Sans"/>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19da0860cb5_3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19da0860cb5_3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an actor that is ready to receive messages in its channel and process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is a coroutine builder that allows you to play with the </a:t>
            </a:r>
            <a:r>
              <a:rPr lang="en">
                <a:solidFill>
                  <a:schemeClr val="dk1"/>
                </a:solidFill>
                <a:latin typeface="JetBrains Mono"/>
                <a:ea typeface="JetBrains Mono"/>
                <a:cs typeface="JetBrains Mono"/>
                <a:sym typeface="JetBrains Mono"/>
              </a:rPr>
              <a:t>Actor</a:t>
            </a:r>
            <a:r>
              <a:rPr lang="en">
                <a:solidFill>
                  <a:schemeClr val="dk1"/>
                </a:solidFill>
                <a:latin typeface="Open Sans"/>
                <a:ea typeface="Open Sans"/>
                <a:cs typeface="Open Sans"/>
                <a:sym typeface="Open Sans"/>
              </a:rPr>
              <a:t> model idea, but usually actors are written as separate classes that encapsulate a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and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1a2c927412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a2c927412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1a2c927412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1a2c927412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used heavily in Android development.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Almost</a:t>
            </a:r>
            <a:r>
              <a:rPr lang="en">
                <a:latin typeface="Open Sans"/>
                <a:ea typeface="Open Sans"/>
                <a:cs typeface="Open Sans"/>
                <a:sym typeface="Open Sans"/>
              </a:rPr>
              <a:t> every view of every application has a related </a:t>
            </a:r>
            <a:r>
              <a:rPr lang="en">
                <a:latin typeface="JetBrains Mono"/>
                <a:ea typeface="JetBrains Mono"/>
                <a:cs typeface="JetBrains Mono"/>
                <a:sym typeface="JetBrains Mono"/>
              </a:rPr>
              <a:t>CoroutineScope</a:t>
            </a:r>
            <a:r>
              <a:rPr lang="en">
                <a:latin typeface="Open Sans"/>
                <a:ea typeface="Open Sans"/>
                <a:cs typeface="Open Sans"/>
                <a:sym typeface="Open Sans"/>
              </a:rPr>
              <a:t>, where the background can be launched.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extremely useful because it </a:t>
            </a:r>
            <a:r>
              <a:rPr lang="en">
                <a:latin typeface="Open Sans"/>
                <a:ea typeface="Open Sans"/>
                <a:cs typeface="Open Sans"/>
                <a:sym typeface="Open Sans"/>
              </a:rPr>
              <a:t>allows </a:t>
            </a:r>
            <a:r>
              <a:rPr lang="en">
                <a:latin typeface="Open Sans"/>
                <a:ea typeface="Open Sans"/>
                <a:cs typeface="Open Sans"/>
                <a:sym typeface="Open Sans"/>
              </a:rPr>
              <a:t>the app </a:t>
            </a:r>
            <a:r>
              <a:rPr lang="en">
                <a:latin typeface="Open Sans"/>
                <a:ea typeface="Open Sans"/>
                <a:cs typeface="Open Sans"/>
                <a:sym typeface="Open Sans"/>
              </a:rPr>
              <a:t>to stop all unnecessary work as soon as the user leaves a view </a:t>
            </a:r>
            <a:r>
              <a:rPr lang="en">
                <a:latin typeface="Open Sans"/>
                <a:ea typeface="Open Sans"/>
                <a:cs typeface="Open Sans"/>
                <a:sym typeface="Open Sans"/>
              </a:rPr>
              <a:t>and its related scope is cancelled or destroyed</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19da0860cb5_3_1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19da0860cb5_3_1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9" name="Google Shape;1319;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9da0860cb5_3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9da0860cb5_3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Another approach in asynchronous programming is promises.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case, functions do not accept callbacks, but they don’t return their original return types either. Instead, they return a wrapper around their result. </a:t>
            </a:r>
            <a:r>
              <a:rPr lang="en">
                <a:latin typeface="Open Sans"/>
                <a:ea typeface="Open Sans"/>
                <a:cs typeface="Open Sans"/>
                <a:sym typeface="Open Sans"/>
              </a:rPr>
              <a:t>A wrapper </a:t>
            </a:r>
            <a:r>
              <a:rPr lang="en">
                <a:latin typeface="Open Sans"/>
                <a:ea typeface="Open Sans"/>
                <a:cs typeface="Open Sans"/>
                <a:sym typeface="Open Sans"/>
              </a:rPr>
              <a:t>is a special class that lets you either wait for the result or pass a callback to that class so it can be called when the result appears.</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da0860cb5_3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da0860cb5_3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This makes the code clearer, but it is still not the approach to writing code that most developers are used to.</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 are a lot of implementations of promises with various names and APIs.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Notice that the </a:t>
            </a:r>
            <a:r>
              <a:rPr lang="en">
                <a:latin typeface="Open Sans"/>
                <a:ea typeface="Open Sans"/>
                <a:cs typeface="Open Sans"/>
                <a:sym typeface="Open Sans"/>
              </a:rPr>
              <a:t>functions return </a:t>
            </a:r>
            <a:r>
              <a:rPr lang="en">
                <a:latin typeface="Open Sans"/>
                <a:ea typeface="Open Sans"/>
                <a:cs typeface="Open Sans"/>
                <a:sym typeface="Open Sans"/>
              </a:rPr>
              <a:t>wrappers instead of the actual types that we are interested in. Moreover, these wrappers are objects and take up considerable memory.</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Error handling can be complicated. This is also true for loops, but they are much easier than in the CPS.</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9da0860cb5_3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9da0860cb5_3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another </a:t>
            </a:r>
            <a:r>
              <a:rPr lang="en">
                <a:solidFill>
                  <a:schemeClr val="dk1"/>
                </a:solidFill>
                <a:latin typeface="Open Sans"/>
                <a:ea typeface="Open Sans"/>
                <a:cs typeface="Open Sans"/>
                <a:sym typeface="Open Sans"/>
              </a:rPr>
              <a:t>alternative </a:t>
            </a:r>
            <a:r>
              <a:rPr lang="en">
                <a:solidFill>
                  <a:schemeClr val="dk1"/>
                </a:solidFill>
                <a:latin typeface="Open Sans"/>
                <a:ea typeface="Open Sans"/>
                <a:cs typeface="Open Sans"/>
                <a:sym typeface="Open Sans"/>
              </a:rPr>
              <a:t>approach to asynchronous programming, which we’ll discuss at the end of this presentation. For the moment, however, we’ll address Kotlin’s recommended approach.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Kotlin has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keyword</a:t>
            </a:r>
            <a:r>
              <a:rPr lang="en">
                <a:solidFill>
                  <a:schemeClr val="dk1"/>
                </a:solidFill>
                <a:latin typeface="Open Sans"/>
                <a:ea typeface="Open Sans"/>
                <a:cs typeface="Open Sans"/>
                <a:sym typeface="Open Sans"/>
              </a:rPr>
              <a:t>, which marks functions that at some point wait for something (get blocked), meaning they can be moved away from the execution and brought back later. Functions marked with this keyword are called suspending functions.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Code with suspending functions looks like ordinary sequential code, but under the hood everything is done asynchronously and effectively. Note that all the usual language features can be used without issue, and exceptions are handled as always. So far this code does not require anything more than any of the other code you could write. (This picture will become more complicated a bit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IntelliJ IDEA flags calls to suspending functions with a special marker in the gutter (the area to the left of the editor).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9da0860cb5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9da0860cb5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da0860cb5_3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da0860cb5_3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are not a new concept. They existed long before Kotlin, Java, and even C.</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Simula’67 was a groundbreaking language that inspired C++, and it had coroutines as one of its core features.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Scheme (1975) is also worth mentioning this context. It had </a:t>
            </a:r>
            <a:r>
              <a:rPr lang="en" u="sng">
                <a:solidFill>
                  <a:schemeClr val="hlink"/>
                </a:solidFill>
                <a:latin typeface="Open Sans"/>
                <a:ea typeface="Open Sans"/>
                <a:cs typeface="Open Sans"/>
                <a:sym typeface="Open Sans"/>
                <a:hlinkClick r:id="rId2"/>
              </a:rPr>
              <a:t>call-with-current-continuation</a:t>
            </a:r>
            <a:r>
              <a:rPr lang="en">
                <a:latin typeface="Open Sans"/>
                <a:ea typeface="Open Sans"/>
                <a:cs typeface="Open Sans"/>
                <a:sym typeface="Open Sans"/>
              </a:rPr>
              <a:t>, which was an inspiration for Kotlin coroutines.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Coroutines can make up an application that will work on a cooperative multitasking model, where</a:t>
            </a:r>
            <a:r>
              <a:rPr lang="en">
                <a:latin typeface="Open Sans"/>
                <a:ea typeface="Open Sans"/>
                <a:cs typeface="Open Sans"/>
                <a:sym typeface="Open Sans"/>
              </a:rPr>
              <a:t> </a:t>
            </a:r>
            <a:r>
              <a:rPr lang="en">
                <a:latin typeface="Open Sans"/>
                <a:ea typeface="Open Sans"/>
                <a:cs typeface="Open Sans"/>
                <a:sym typeface="Open Sans"/>
              </a:rPr>
              <a:t>threads mostly work in preemptive multitasking.</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Recently coroutines have found their way into a lot of languages.</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9da0860cb5_3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9da0860cb5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Most of the coroutines functionality is provided in the </a:t>
            </a:r>
            <a:r>
              <a:rPr lang="en">
                <a:latin typeface="JetBrains Mono"/>
                <a:ea typeface="JetBrains Mono"/>
                <a:cs typeface="JetBrains Mono"/>
                <a:sym typeface="JetBrains Mono"/>
              </a:rPr>
              <a:t>kotlinx.coroutines</a:t>
            </a:r>
            <a:r>
              <a:rPr lang="en">
                <a:latin typeface="Open Sans"/>
                <a:ea typeface="Open Sans"/>
                <a:cs typeface="Open Sans"/>
                <a:sym typeface="Open Sans"/>
              </a:rPr>
              <a:t> library. The main benefit of this is that almost nothing has to be done for coroutines to support the Kotlin compiler, since for the most part coroutines can be expressed via language features that are already present. Moreover, anyone who wants to can write their own implementation of coroutines without using the one provided by the Kotlin team.</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da0860cb5_3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da0860cb5_3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a:latin typeface="Open Sans"/>
                <a:ea typeface="Open Sans"/>
                <a:cs typeface="Open Sans"/>
                <a:sym typeface="Open Sans"/>
              </a:rPr>
              <a:t>This lecture covers the concept of asynchronous programming.</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latin typeface="Open Sans"/>
                <a:ea typeface="Open Sans"/>
                <a:cs typeface="Open Sans"/>
                <a:sym typeface="Open Sans"/>
              </a:rPr>
              <a:t>First we’ll discuss how it differs from parallel programming and how it solves some issues with it. After that we’ll go into some history. Then most of the lecture will be dedicated to Kotlin coroutines, an implementation of asynchronous programming in Kotlin.</a:t>
            </a:r>
            <a:endParaRPr>
              <a:latin typeface="Open Sans"/>
              <a:ea typeface="Open Sans"/>
              <a:cs typeface="Open Sans"/>
              <a:sym typeface="Open Sans"/>
            </a:endParaRPr>
          </a:p>
          <a:p>
            <a:pPr indent="0" lvl="0" marL="0" rtl="0" algn="l">
              <a:lnSpc>
                <a:spcPct val="15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9da0860cb5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9da0860cb5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we’ve made our </a:t>
            </a:r>
            <a:r>
              <a:rPr lang="en">
                <a:solidFill>
                  <a:schemeClr val="dk1"/>
                </a:solidFill>
                <a:latin typeface="JetBrains Mono"/>
                <a:ea typeface="JetBrains Mono"/>
                <a:cs typeface="JetBrains Mono"/>
                <a:sym typeface="JetBrains Mono"/>
              </a:rPr>
              <a:t>submitPost</a:t>
            </a:r>
            <a:r>
              <a:rPr lang="en">
                <a:solidFill>
                  <a:schemeClr val="dk1"/>
                </a:solidFill>
                <a:latin typeface="Open Sans"/>
                <a:ea typeface="Open Sans"/>
                <a:cs typeface="Open Sans"/>
                <a:sym typeface="Open Sans"/>
              </a:rPr>
              <a:t> function into a suspending function by adding 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and for some reason it has become asynchronous. Why?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rgbClr val="0033B3"/>
                </a:solidFill>
                <a:latin typeface="JetBrains Mono"/>
                <a:ea typeface="JetBrains Mono"/>
                <a:cs typeface="JetBrains Mono"/>
                <a:sym typeface="JetBrains Mono"/>
              </a:rPr>
              <a:t>suspend</a:t>
            </a:r>
            <a:r>
              <a:rPr lang="en">
                <a:solidFill>
                  <a:schemeClr val="dk1"/>
                </a:solidFill>
                <a:latin typeface="Open Sans"/>
                <a:ea typeface="Open Sans"/>
                <a:cs typeface="Open Sans"/>
                <a:sym typeface="Open Sans"/>
              </a:rPr>
              <a:t> modifier tells the compiler to change that function into something else.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compiler adds an additional last argument of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type, which is a generic class, and the return type of the function is given as a type parameter to the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generic.</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That looks a lot like a callback, which it actually is. So the compiler turns our function into a function that accepts a callback in the form of a </a:t>
            </a: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object.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Continuation</a:t>
            </a:r>
            <a:r>
              <a:rPr lang="en">
                <a:solidFill>
                  <a:schemeClr val="dk1"/>
                </a:solidFill>
                <a:latin typeface="Open Sans"/>
                <a:ea typeface="Open Sans"/>
                <a:cs typeface="Open Sans"/>
                <a:sym typeface="Open Sans"/>
              </a:rPr>
              <a:t> can be thought of as an object that represents all the code below the suspending call.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9da0860cb5_3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9da0860cb5_3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We’ve looked at what happens with the function signature, now let’s take a look at what happens with the body of that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Inside we call three functions, and we will consider all of them to be suspending functions as well. This way the compiler knows that inside the body of our function there are 3 more suspending calls.</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9da0860cb5_3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9da0860cb5_3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simplified representation of what is happening. </a:t>
            </a:r>
            <a:r>
              <a:rPr lang="en">
                <a:solidFill>
                  <a:schemeClr val="dk1"/>
                </a:solidFill>
                <a:latin typeface="Open Sans"/>
                <a:ea typeface="Open Sans"/>
                <a:cs typeface="Open Sans"/>
                <a:sym typeface="Open Sans"/>
              </a:rPr>
              <a:t>We’ll </a:t>
            </a:r>
            <a:r>
              <a:rPr lang="en">
                <a:solidFill>
                  <a:schemeClr val="dk1"/>
                </a:solidFill>
                <a:latin typeface="Open Sans"/>
                <a:ea typeface="Open Sans"/>
                <a:cs typeface="Open Sans"/>
                <a:sym typeface="Open Sans"/>
              </a:rPr>
              <a:t>go into more detail later in this lecture.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function’s body is turned into a finite-state machine, and each suspending call corresponds to a label in that 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work of the function is happening inside a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It executes its usual code, but when the time comes to call some other suspending function, it changes the label to the next one (makes a </a:t>
            </a:r>
            <a:r>
              <a:rPr lang="en">
                <a:solidFill>
                  <a:schemeClr val="dk1"/>
                </a:solidFill>
                <a:latin typeface="Open Sans"/>
                <a:ea typeface="Open Sans"/>
                <a:cs typeface="Open Sans"/>
                <a:sym typeface="Open Sans"/>
              </a:rPr>
              <a:t>state-machine transitio</a:t>
            </a:r>
            <a:r>
              <a:rPr lang="en">
                <a:solidFill>
                  <a:schemeClr val="dk1"/>
                </a:solidFill>
                <a:latin typeface="Open Sans"/>
                <a:ea typeface="Open Sans"/>
                <a:cs typeface="Open Sans"/>
                <a:sym typeface="Open Sans"/>
              </a:rPr>
              <a:t>n), and then it tells the application that it can be suspended and brought back later. That happens below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is not represented in the slide.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may note that despite something quite sophisticated happening under the hood, the additional argument (continuation/callback) appears only at compile time. Furthermore, the state machine itself is a light-weight object, since </a:t>
            </a:r>
            <a:r>
              <a:rPr lang="en" sz="1050">
                <a:solidFill>
                  <a:schemeClr val="dk1"/>
                </a:solidFill>
                <a:latin typeface="Open Sans"/>
                <a:ea typeface="Open Sans"/>
                <a:cs typeface="Open Sans"/>
                <a:sym typeface="Open Sans"/>
              </a:rPr>
              <a:t>everything that it stores would be on the stack </a:t>
            </a:r>
            <a:r>
              <a:rPr lang="en">
                <a:solidFill>
                  <a:schemeClr val="dk1"/>
                </a:solidFill>
                <a:latin typeface="Open Sans"/>
                <a:ea typeface="Open Sans"/>
                <a:cs typeface="Open Sans"/>
                <a:sym typeface="Open Sans"/>
              </a:rPr>
              <a:t>while executing the function anyway (like the results of other function calls). </a:t>
            </a:r>
            <a:r>
              <a:rPr lang="en">
                <a:solidFill>
                  <a:schemeClr val="dk1"/>
                </a:solidFill>
                <a:latin typeface="Open Sans"/>
                <a:ea typeface="Open Sans"/>
                <a:cs typeface="Open Sans"/>
                <a:sym typeface="Open Sans"/>
              </a:rPr>
              <a:t>The only additional data is the label, which is a single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9da0860cb5_3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9da0860cb5_3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a visual representation of our example function as a finite-state machine.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It changes its labels inside </a:t>
            </a:r>
            <a:r>
              <a:rPr lang="en">
                <a:solidFill>
                  <a:schemeClr val="dk1"/>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and then goes to a suspended state, where it is waiting for something specific or can just be paused for some time.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When the result appears or the executor decides that it is time for this function to continue, it is brought back to the execution and continues in the next state. The cycle is repeated until the final state is reached. From the final state, the execution is passed to the continuation that was initially passed to the function as an argument.</a:t>
            </a:r>
            <a:endParaRPr>
              <a:solidFill>
                <a:schemeClr val="dk1"/>
              </a:solidFill>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c7f9ebf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c7f9ebf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pen Sans"/>
                <a:ea typeface="Open Sans"/>
                <a:cs typeface="Open Sans"/>
                <a:sym typeface="Open Sans"/>
              </a:rPr>
              <a:t>Now that we have a suspending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 that was promised to be asynchronous, we can use it in our code to post something without blocking the execution thread.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9da0860cb5_3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9da0860cb5_3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But if we try to call this function from our ordinary code, we will get an error.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Suspending functions are used to make your code non-blocking.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This is done by marking points where the code waits for something and can be moved away from the execution thread to be replaced by something else that can be executed right now.</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order for that to be possible, there has to be that “something else”, which comes from the environment where the suspend call is being made. That environment is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9da0860cb5_3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9da0860cb5_3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9da0860cb5_3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9da0860cb5_3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error that we get when trying to call a suspending function tells us that such functions can be called either from other suspending functions or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try calling from another suspending function, we will encounter the same issue; how will we call that function? This means we really need to know what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early stages of its development, it was called </a:t>
            </a:r>
            <a:r>
              <a:rPr lang="en">
                <a:solidFill>
                  <a:schemeClr val="dk1"/>
                </a:solidFill>
                <a:latin typeface="JetBrains Mono"/>
                <a:ea typeface="JetBrains Mono"/>
                <a:cs typeface="JetBrains Mono"/>
                <a:sym typeface="JetBrains Mono"/>
              </a:rPr>
              <a:t>CoroutineLifecycle</a:t>
            </a:r>
            <a:r>
              <a:rPr lang="en">
                <a:solidFill>
                  <a:schemeClr val="dk1"/>
                </a:solidFill>
                <a:latin typeface="Open Sans"/>
                <a:ea typeface="Open Sans"/>
                <a:cs typeface="Open Sans"/>
                <a:sym typeface="Open Sans"/>
              </a:rPr>
              <a:t>, which gives us a bit more of a clue about what it actually 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see code that uses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which creates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coroutines can be finally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is a bridge between the blocking (ordinary) world and coroutines. It is uncommon in production and you should avoid using it, but it is useful for examples and testing (</a:t>
            </a:r>
            <a:r>
              <a:rPr lang="en">
                <a:solidFill>
                  <a:schemeClr val="dk1"/>
                </a:solidFill>
                <a:latin typeface="Open Sans"/>
                <a:ea typeface="Open Sans"/>
                <a:cs typeface="Open Sans"/>
                <a:sym typeface="Open Sans"/>
              </a:rPr>
              <a:t>but</a:t>
            </a:r>
            <a:r>
              <a:rPr lang="en">
                <a:solidFill>
                  <a:schemeClr val="dk1"/>
                </a:solidFill>
                <a:latin typeface="Open Sans"/>
                <a:ea typeface="Open Sans"/>
                <a:cs typeface="Open Sans"/>
                <a:sym typeface="Open Sans"/>
              </a:rPr>
              <a:t> </a:t>
            </a:r>
            <a:r>
              <a:rPr lang="en" u="sng">
                <a:solidFill>
                  <a:schemeClr val="hlink"/>
                </a:solidFill>
                <a:latin typeface="JetBrains Mono"/>
                <a:ea typeface="JetBrains Mono"/>
                <a:cs typeface="JetBrains Mono"/>
                <a:sym typeface="JetBrains Mono"/>
                <a:hlinkClick r:id="rId2"/>
              </a:rPr>
              <a:t>runTest</a:t>
            </a:r>
            <a:r>
              <a:rPr lang="en">
                <a:solidFill>
                  <a:schemeClr val="dk1"/>
                </a:solidFill>
                <a:latin typeface="Open Sans"/>
                <a:ea typeface="Open Sans"/>
                <a:cs typeface="Open Sans"/>
                <a:sym typeface="Open Sans"/>
              </a:rPr>
              <a:t> is preferable, which has replaced </a:t>
            </a:r>
            <a:r>
              <a:rPr lang="en" u="sng">
                <a:solidFill>
                  <a:schemeClr val="hlink"/>
                </a:solidFill>
                <a:latin typeface="JetBrains Mono"/>
                <a:ea typeface="JetBrains Mono"/>
                <a:cs typeface="JetBrains Mono"/>
                <a:sym typeface="JetBrains Mono"/>
                <a:hlinkClick r:id="rId3"/>
              </a:rPr>
              <a:t>runBlockingTest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inside the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we can write ordinary code 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 coroutine that will asynchronously work in the background without blocking the main execution thread. We can think about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as “fire and forget”. The code does not wait for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to do anything, it just gets thrown into the scope to be executed at some point, while execution continues as though nothing happened.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 suspending block as an argument, which will be the code executed in a new coroutine. </a:t>
            </a:r>
            <a:r>
              <a:rPr lang="en">
                <a:solidFill>
                  <a:schemeClr val="dk1"/>
                </a:solidFill>
                <a:latin typeface="Open Sans"/>
                <a:ea typeface="Open Sans"/>
                <a:cs typeface="Open Sans"/>
                <a:sym typeface="Open Sans"/>
              </a:rPr>
              <a:t>Things like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that allow you to create new coroutines are called coroutine builders.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9da0860cb5_3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9da0860cb5_3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at least one way to get a scope, we can write things like this example within it.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create a list of 1 million coroutines by calling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1 million times.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accepts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as its first argument, a </a:t>
            </a:r>
            <a:r>
              <a:rPr lang="en">
                <a:solidFill>
                  <a:schemeClr val="dk1"/>
                </a:solidFill>
                <a:latin typeface="Open Sans"/>
                <a:ea typeface="Open Sans"/>
                <a:cs typeface="Open Sans"/>
                <a:sym typeface="Open Sans"/>
              </a:rPr>
              <a:t>start type</a:t>
            </a:r>
            <a:r>
              <a:rPr lang="en">
                <a:solidFill>
                  <a:schemeClr val="dk1"/>
                </a:solidFill>
                <a:latin typeface="Open Sans"/>
                <a:ea typeface="Open Sans"/>
                <a:cs typeface="Open Sans"/>
                <a:sym typeface="Open Sans"/>
              </a:rPr>
              <a:t> as its second argument, and the lambda block to be executed as third argument, and each returns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start type is represented by the </a:t>
            </a:r>
            <a:r>
              <a:rPr lang="en">
                <a:solidFill>
                  <a:schemeClr val="dk1"/>
                </a:solidFill>
                <a:latin typeface="JetBrains Mono"/>
                <a:ea typeface="JetBrains Mono"/>
                <a:cs typeface="JetBrains Mono"/>
                <a:sym typeface="JetBrains Mono"/>
              </a:rPr>
              <a:t>CoroutineStart</a:t>
            </a:r>
            <a:r>
              <a:rPr lang="en">
                <a:solidFill>
                  <a:schemeClr val="dk1"/>
                </a:solidFill>
                <a:latin typeface="Open Sans"/>
                <a:ea typeface="Open Sans"/>
                <a:cs typeface="Open Sans"/>
                <a:sym typeface="Open Sans"/>
              </a:rPr>
              <a:t> enum. Here, we pass </a:t>
            </a:r>
            <a:r>
              <a:rPr lang="en">
                <a:solidFill>
                  <a:schemeClr val="dk1"/>
                </a:solidFill>
                <a:latin typeface="JetBrains Mono"/>
                <a:ea typeface="JetBrains Mono"/>
                <a:cs typeface="JetBrains Mono"/>
                <a:sym typeface="JetBrains Mono"/>
              </a:rPr>
              <a:t>CoroutineStart.LAZY</a:t>
            </a:r>
            <a:r>
              <a:rPr lang="en">
                <a:solidFill>
                  <a:schemeClr val="dk1"/>
                </a:solidFill>
                <a:latin typeface="Open Sans"/>
                <a:ea typeface="Open Sans"/>
                <a:cs typeface="Open Sans"/>
                <a:sym typeface="Open Sans"/>
              </a:rPr>
              <a:t>, meaning that coroutines will not start instantly, but only after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is called.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9da0860cb5_3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9da0860cb5_3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is an interface provided by the standard library, and its implementation can be found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or written from scratch. This interface only has one field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9da0860cb5_3_1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9da0860cb5_3_1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a:t>
            </a:r>
            <a:r>
              <a:rPr lang="en">
                <a:latin typeface="Open Sans"/>
                <a:ea typeface="Open Sans"/>
                <a:cs typeface="Open Sans"/>
                <a:sym typeface="Open Sans"/>
              </a:rPr>
              <a:t> look back at the states of </a:t>
            </a:r>
            <a:r>
              <a:rPr lang="en">
                <a:latin typeface="Open Sans"/>
                <a:ea typeface="Open Sans"/>
                <a:cs typeface="Open Sans"/>
                <a:sym typeface="Open Sans"/>
              </a:rPr>
              <a:t>a thread</a:t>
            </a:r>
            <a:r>
              <a:rPr lang="en">
                <a:latin typeface="Open Sans"/>
                <a:ea typeface="Open Sans"/>
                <a:cs typeface="Open Sans"/>
                <a:sym typeface="Open Sans"/>
              </a:rPr>
              <a:t> when doing parallel programming in Kotlin.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 thread can be created in the </a:t>
            </a:r>
            <a:r>
              <a:rPr i="1" lang="en">
                <a:latin typeface="Open Sans"/>
                <a:ea typeface="Open Sans"/>
                <a:cs typeface="Open Sans"/>
                <a:sym typeface="Open Sans"/>
              </a:rPr>
              <a:t>New</a:t>
            </a:r>
            <a:r>
              <a:rPr lang="en">
                <a:latin typeface="Open Sans"/>
                <a:ea typeface="Open Sans"/>
                <a:cs typeface="Open Sans"/>
                <a:sym typeface="Open Sans"/>
              </a:rPr>
              <a:t> state if it is to going be started later or it can be created in the</a:t>
            </a:r>
            <a:r>
              <a:rPr i="1" lang="en">
                <a:latin typeface="Open Sans"/>
                <a:ea typeface="Open Sans"/>
                <a:cs typeface="Open Sans"/>
                <a:sym typeface="Open Sans"/>
              </a:rPr>
              <a:t> Runnable</a:t>
            </a:r>
            <a:r>
              <a:rPr lang="en">
                <a:latin typeface="Open Sans"/>
                <a:ea typeface="Open Sans"/>
                <a:cs typeface="Open Sans"/>
                <a:sym typeface="Open Sans"/>
              </a:rPr>
              <a:t> state. T</a:t>
            </a:r>
            <a:r>
              <a:rPr lang="en">
                <a:latin typeface="Open Sans"/>
                <a:ea typeface="Open Sans"/>
                <a:cs typeface="Open Sans"/>
                <a:sym typeface="Open Sans"/>
              </a:rPr>
              <a:t>he transition to </a:t>
            </a:r>
            <a:r>
              <a:rPr i="1" lang="en">
                <a:latin typeface="Open Sans"/>
                <a:ea typeface="Open Sans"/>
                <a:cs typeface="Open Sans"/>
                <a:sym typeface="Open Sans"/>
              </a:rPr>
              <a:t>Runnable</a:t>
            </a:r>
            <a:r>
              <a:rPr lang="en">
                <a:latin typeface="Open Sans"/>
                <a:ea typeface="Open Sans"/>
                <a:cs typeface="Open Sans"/>
                <a:sym typeface="Open Sans"/>
              </a:rPr>
              <a:t> </a:t>
            </a:r>
            <a:r>
              <a:rPr lang="en">
                <a:latin typeface="Open Sans"/>
                <a:ea typeface="Open Sans"/>
                <a:cs typeface="Open Sans"/>
                <a:sym typeface="Open Sans"/>
              </a:rPr>
              <a:t>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some point, the thread </a:t>
            </a:r>
            <a:r>
              <a:rPr lang="en">
                <a:latin typeface="Open Sans"/>
                <a:ea typeface="Open Sans"/>
                <a:cs typeface="Open Sans"/>
                <a:sym typeface="Open Sans"/>
              </a:rPr>
              <a:t>might </a:t>
            </a:r>
            <a:r>
              <a:rPr lang="en">
                <a:latin typeface="Open Sans"/>
                <a:ea typeface="Open Sans"/>
                <a:cs typeface="Open Sans"/>
                <a:sym typeface="Open Sans"/>
              </a:rPr>
              <a:t>transition to the </a:t>
            </a:r>
            <a:r>
              <a:rPr i="1" lang="en">
                <a:latin typeface="Open Sans"/>
                <a:ea typeface="Open Sans"/>
                <a:cs typeface="Open Sans"/>
                <a:sym typeface="Open Sans"/>
              </a:rPr>
              <a:t>Terminated</a:t>
            </a:r>
            <a:r>
              <a:rPr lang="en">
                <a:latin typeface="Open Sans"/>
                <a:ea typeface="Open Sans"/>
                <a:cs typeface="Open Sans"/>
                <a:sym typeface="Open Sans"/>
              </a:rPr>
              <a:t> state due to an exception, due to the work being done, or due to an interruption signal </a:t>
            </a:r>
            <a:r>
              <a:rPr lang="en">
                <a:latin typeface="Open Sans"/>
                <a:ea typeface="Open Sans"/>
                <a:cs typeface="Open Sans"/>
                <a:sym typeface="Open Sans"/>
              </a:rPr>
              <a:t>if </a:t>
            </a:r>
            <a:r>
              <a:rPr lang="en">
                <a:latin typeface="Open Sans"/>
                <a:ea typeface="Open Sans"/>
                <a:cs typeface="Open Sans"/>
                <a:sym typeface="Open Sans"/>
              </a:rPr>
              <a:t>that signal</a:t>
            </a:r>
            <a:r>
              <a:rPr lang="en">
                <a:latin typeface="Open Sans"/>
                <a:ea typeface="Open Sans"/>
                <a:cs typeface="Open Sans"/>
                <a:sym typeface="Open Sans"/>
              </a:rPr>
              <a:t> is being handled</a:t>
            </a:r>
            <a:r>
              <a:rPr lang="en">
                <a:latin typeface="Open Sans"/>
                <a:ea typeface="Open Sans"/>
                <a:cs typeface="Open Sans"/>
                <a:sym typeface="Open Sans"/>
              </a:rPr>
              <a:t> in the thread. (Remember that a thread is not obliged to terminate if an interruption signal is sent. The developer is </a:t>
            </a:r>
            <a:r>
              <a:rPr lang="en">
                <a:latin typeface="Open Sans"/>
                <a:ea typeface="Open Sans"/>
                <a:cs typeface="Open Sans"/>
                <a:sym typeface="Open Sans"/>
              </a:rPr>
              <a:t>responsible</a:t>
            </a:r>
            <a:r>
              <a:rPr lang="en">
                <a:latin typeface="Open Sans"/>
                <a:ea typeface="Open Sans"/>
                <a:cs typeface="Open Sans"/>
                <a:sym typeface="Open Sans"/>
              </a:rPr>
              <a:t> for </a:t>
            </a:r>
            <a:r>
              <a:rPr lang="en">
                <a:latin typeface="Open Sans"/>
                <a:ea typeface="Open Sans"/>
                <a:cs typeface="Open Sans"/>
                <a:sym typeface="Open Sans"/>
              </a:rPr>
              <a:t>that</a:t>
            </a:r>
            <a:r>
              <a:rPr lang="en">
                <a:latin typeface="Open Sans"/>
                <a:ea typeface="Open Sans"/>
                <a:cs typeface="Open Sans"/>
                <a:sym typeface="Open Sans"/>
              </a:rPr>
              <a:t>.</a:t>
            </a:r>
            <a:r>
              <a:rPr lang="en">
                <a:latin typeface="Open Sans"/>
                <a:ea typeface="Open Sans"/>
                <a:cs typeface="Open Sans"/>
                <a:sym typeface="Open Sans"/>
              </a:rPr>
              <a:t>) The transition to </a:t>
            </a:r>
            <a:r>
              <a:rPr i="1" lang="en">
                <a:latin typeface="Open Sans"/>
                <a:ea typeface="Open Sans"/>
                <a:cs typeface="Open Sans"/>
                <a:sym typeface="Open Sans"/>
              </a:rPr>
              <a:t>Terminated </a:t>
            </a:r>
            <a:r>
              <a:rPr lang="en">
                <a:latin typeface="Open Sans"/>
                <a:ea typeface="Open Sans"/>
                <a:cs typeface="Open Sans"/>
                <a:sym typeface="Open Sans"/>
              </a:rPr>
              <a:t>also happens once.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While working, the thread switches between </a:t>
            </a:r>
            <a:r>
              <a:rPr i="1" lang="en">
                <a:latin typeface="Open Sans"/>
                <a:ea typeface="Open Sans"/>
                <a:cs typeface="Open Sans"/>
                <a:sym typeface="Open Sans"/>
              </a:rPr>
              <a:t>Runnable</a:t>
            </a:r>
            <a:r>
              <a:rPr lang="en">
                <a:latin typeface="Open Sans"/>
                <a:ea typeface="Open Sans"/>
                <a:cs typeface="Open Sans"/>
                <a:sym typeface="Open Sans"/>
              </a:rPr>
              <a:t>, </a:t>
            </a:r>
            <a:r>
              <a:rPr i="1" lang="en">
                <a:latin typeface="Open Sans"/>
                <a:ea typeface="Open Sans"/>
                <a:cs typeface="Open Sans"/>
                <a:sym typeface="Open Sans"/>
              </a:rPr>
              <a:t>Running </a:t>
            </a:r>
            <a:r>
              <a:rPr lang="en">
                <a:latin typeface="Open Sans"/>
                <a:ea typeface="Open Sans"/>
                <a:cs typeface="Open Sans"/>
                <a:sym typeface="Open Sans"/>
              </a:rPr>
              <a:t>and </a:t>
            </a:r>
            <a:r>
              <a:rPr i="1" lang="en">
                <a:latin typeface="Open Sans"/>
                <a:ea typeface="Open Sans"/>
                <a:cs typeface="Open Sans"/>
                <a:sym typeface="Open Sans"/>
              </a:rPr>
              <a:t>Blocked</a:t>
            </a:r>
            <a:r>
              <a:rPr lang="en">
                <a:latin typeface="Open Sans"/>
                <a:ea typeface="Open Sans"/>
                <a:cs typeface="Open Sans"/>
                <a:sym typeface="Open Sans"/>
              </a:rPr>
              <a:t>. As was established in the previous lectures, the transition between </a:t>
            </a:r>
            <a:r>
              <a:rPr i="1" lang="en">
                <a:latin typeface="Open Sans"/>
                <a:ea typeface="Open Sans"/>
                <a:cs typeface="Open Sans"/>
                <a:sym typeface="Open Sans"/>
              </a:rPr>
              <a:t>Runnable </a:t>
            </a:r>
            <a:r>
              <a:rPr lang="en">
                <a:latin typeface="Open Sans"/>
                <a:ea typeface="Open Sans"/>
                <a:cs typeface="Open Sans"/>
                <a:sym typeface="Open Sans"/>
              </a:rPr>
              <a:t>and </a:t>
            </a:r>
            <a:r>
              <a:rPr i="1" lang="en">
                <a:latin typeface="Open Sans"/>
                <a:ea typeface="Open Sans"/>
                <a:cs typeface="Open Sans"/>
                <a:sym typeface="Open Sans"/>
              </a:rPr>
              <a:t>Running </a:t>
            </a:r>
            <a:r>
              <a:rPr lang="en">
                <a:latin typeface="Open Sans"/>
                <a:ea typeface="Open Sans"/>
                <a:cs typeface="Open Sans"/>
                <a:sym typeface="Open Sans"/>
              </a:rPr>
              <a:t>is not controlled by a developer but rather by the JVM scheduler, so the developer has almost no control over it.</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leaves the last and the most important transition: the one from </a:t>
            </a:r>
            <a:r>
              <a:rPr i="1" lang="en">
                <a:latin typeface="Open Sans"/>
                <a:ea typeface="Open Sans"/>
                <a:cs typeface="Open Sans"/>
                <a:sym typeface="Open Sans"/>
              </a:rPr>
              <a:t>Running </a:t>
            </a:r>
            <a:r>
              <a:rPr lang="en">
                <a:latin typeface="Open Sans"/>
                <a:ea typeface="Open Sans"/>
                <a:cs typeface="Open Sans"/>
                <a:sym typeface="Open Sans"/>
              </a:rPr>
              <a:t>to </a:t>
            </a:r>
            <a:r>
              <a:rPr i="1" lang="en">
                <a:latin typeface="Open Sans"/>
                <a:ea typeface="Open Sans"/>
                <a:cs typeface="Open Sans"/>
                <a:sym typeface="Open Sans"/>
              </a:rPr>
              <a:t>Blocked</a:t>
            </a:r>
            <a:r>
              <a:rPr lang="en">
                <a:latin typeface="Open Sans"/>
                <a:ea typeface="Open Sans"/>
                <a:cs typeface="Open Sans"/>
                <a:sym typeface="Open Sans"/>
              </a:rPr>
              <a:t>. This is fully controlled by the developer, since it happens when a thread tries to access some synchronization primitives or just goes to </a:t>
            </a:r>
            <a:r>
              <a:rPr lang="en">
                <a:latin typeface="Open Sans"/>
                <a:ea typeface="Open Sans"/>
                <a:cs typeface="Open Sans"/>
                <a:sym typeface="Open Sans"/>
              </a:rPr>
              <a:t>sleep</a:t>
            </a:r>
            <a:r>
              <a:rPr lang="en">
                <a:latin typeface="Open Sans"/>
                <a:ea typeface="Open Sans"/>
                <a:cs typeface="Open Sans"/>
                <a:sym typeface="Open Sans"/>
              </a:rPr>
              <a: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is very important, because it means that developers working on a parallel application have to pay a lot of attention to how they manage shared resources, how they synchronize threads, and how much time threads spend not doing any useful work, instead waiting for other threads or external events.</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9da0860cb5_3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9da0860cb5_3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an interface that is designed to store information about the execution environment for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think of it as a map from a class to an instance (object) of that class in the environment.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element of the context is a context on its own. It is designed to make working with contexts easy. For example, you can create a context by simply creating an instance of </a:t>
            </a:r>
            <a:r>
              <a:rPr lang="en">
                <a:solidFill>
                  <a:schemeClr val="dk1"/>
                </a:solidFill>
                <a:latin typeface="JetBrains Mono"/>
                <a:ea typeface="JetBrains Mono"/>
                <a:cs typeface="JetBrains Mono"/>
                <a:sym typeface="JetBrains Mono"/>
              </a:rPr>
              <a:t>CoroutineName</a:t>
            </a:r>
            <a:r>
              <a:rPr lang="en">
                <a:solidFill>
                  <a:schemeClr val="dk1"/>
                </a:solidFill>
                <a:latin typeface="Open Sans"/>
                <a:ea typeface="Open Sans"/>
                <a:cs typeface="Open Sans"/>
                <a:sym typeface="Open Sans"/>
              </a:rPr>
              <a:t>, and then you can add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by simply using plus, which is overridden for 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even need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if it only has one property –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Couldn’t we achieve the same result by just using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division is used to separate the</a:t>
            </a:r>
            <a:r>
              <a:rPr lang="en">
                <a:solidFill>
                  <a:schemeClr val="dk1"/>
                </a:solidFill>
                <a:latin typeface="Open Sans"/>
                <a:ea typeface="Open Sans"/>
                <a:cs typeface="Open Sans"/>
                <a:sym typeface="Open Sans"/>
              </a:rPr>
              <a:t> coroutine’s</a:t>
            </a:r>
            <a:r>
              <a:rPr lang="en">
                <a:solidFill>
                  <a:schemeClr val="dk1"/>
                </a:solidFill>
                <a:latin typeface="Open Sans"/>
                <a:ea typeface="Open Sans"/>
                <a:cs typeface="Open Sans"/>
                <a:sym typeface="Open Sans"/>
              </a:rPr>
              <a:t> execution environment/state, which is the context, from its behavior/lifecycle, which is the scope. We will revisit this idea when discussing structured concurrency.</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9da0860cb5_3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9da0860cb5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look at what can be found inside the scope or context, starting with </a:t>
            </a:r>
            <a:r>
              <a:rPr lang="en">
                <a:latin typeface="JetBrains Mono"/>
                <a:ea typeface="JetBrains Mono"/>
                <a:cs typeface="JetBrains Mono"/>
                <a:sym typeface="JetBrains Mono"/>
              </a:rPr>
              <a:t>Job</a:t>
            </a:r>
            <a:r>
              <a:rPr lang="en">
                <a:latin typeface="Open Sans"/>
                <a:ea typeface="Open Sans"/>
                <a:cs typeface="Open Sans"/>
                <a:sym typeface="Open Sans"/>
              </a:rPr>
              <a:t>, which we have already seen as the return type of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9da0860cb5_3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9da0860cb5_3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meaning that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is also a context.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you can see how Key is usually created. It is a companion object of the interface that implements </a:t>
            </a:r>
            <a:r>
              <a:rPr lang="en">
                <a:solidFill>
                  <a:schemeClr val="dk1"/>
                </a:solidFill>
                <a:latin typeface="JetBrains Mono"/>
                <a:ea typeface="JetBrains Mono"/>
                <a:cs typeface="JetBrains Mono"/>
                <a:sym typeface="JetBrains Mono"/>
              </a:rPr>
              <a:t>CoroutineContext.Key</a:t>
            </a:r>
            <a:r>
              <a:rPr lang="en">
                <a:solidFill>
                  <a:schemeClr val="dk1"/>
                </a:solidFill>
                <a:latin typeface="Open Sans"/>
                <a:ea typeface="Open Sans"/>
                <a:cs typeface="Open Sans"/>
                <a:sym typeface="Open Sans"/>
              </a:rPr>
              <a:t>, with the class itself as generic argument. As a result, all instances of this specific interface share the same key, so it is a key for the whole class/interface.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represents a coroutine, some background work that is executed somewhere asynchronously.</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has the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method, which we’ve already seen, along with and many others – for example,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which allows you to stop the execution of the coroutine represented by this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also stores links to all its children – all the other coroutines launched from within this specific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happens upon cancellation will be covered in the coming slides.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9da0860cb5_3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9da0860cb5_3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has similar states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major difference is that Job has no blocked state, since coroutines suspend instead of blocking.</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Also, both the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Completed</a:t>
            </a:r>
            <a:r>
              <a:rPr lang="en">
                <a:solidFill>
                  <a:schemeClr val="dk1"/>
                </a:solidFill>
                <a:latin typeface="Open Sans"/>
                <a:ea typeface="Open Sans"/>
                <a:cs typeface="Open Sans"/>
                <a:sym typeface="Open Sans"/>
              </a:rPr>
              <a:t> states are accompanied by their ‘-ing’ analog. These exist because the coroutine finishes only when all of its children finish.</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a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(coroutine) might complete all of its work successfully, but then it has to wait for its children to do the same, and one of its children might fail at this stage. If this happens, then despite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itself succeeding, the whole load of work that was connected to it, including all of its children, has failed, and that is signaled by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transitioning to the </a:t>
            </a:r>
            <a:r>
              <a:rPr lang="en">
                <a:solidFill>
                  <a:schemeClr val="dk1"/>
                </a:solidFill>
                <a:latin typeface="JetBrains Mono"/>
                <a:ea typeface="JetBrains Mono"/>
                <a:cs typeface="JetBrains Mono"/>
                <a:sym typeface="JetBrains Mono"/>
              </a:rPr>
              <a:t>Cancelling</a:t>
            </a:r>
            <a:r>
              <a:rPr lang="en">
                <a:solidFill>
                  <a:schemeClr val="dk1"/>
                </a:solidFill>
                <a:latin typeface="Open Sans"/>
                <a:ea typeface="Open Sans"/>
                <a:cs typeface="Open Sans"/>
                <a:sym typeface="Open Sans"/>
              </a:rPr>
              <a:t> and then </a:t>
            </a:r>
            <a:r>
              <a:rPr lang="en">
                <a:solidFill>
                  <a:schemeClr val="dk1"/>
                </a:solidFill>
                <a:latin typeface="JetBrains Mono"/>
                <a:ea typeface="JetBrains Mono"/>
                <a:cs typeface="JetBrains Mono"/>
                <a:sym typeface="JetBrains Mono"/>
              </a:rPr>
              <a:t>Cancelled</a:t>
            </a:r>
            <a:r>
              <a:rPr lang="en">
                <a:solidFill>
                  <a:schemeClr val="dk1"/>
                </a:solidFill>
                <a:latin typeface="Open Sans"/>
                <a:ea typeface="Open Sans"/>
                <a:cs typeface="Open Sans"/>
                <a:sym typeface="Open Sans"/>
              </a:rPr>
              <a:t> states.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a2c927412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a2c927412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There are several flags, yet again similar to those of </a:t>
            </a:r>
            <a:r>
              <a:rPr lang="en">
                <a:latin typeface="JetBrains Mono"/>
                <a:ea typeface="JetBrains Mono"/>
                <a:cs typeface="JetBrains Mono"/>
                <a:sym typeface="JetBrains Mono"/>
              </a:rPr>
              <a:t>Thread</a:t>
            </a:r>
            <a:r>
              <a:rPr lang="en">
                <a:latin typeface="Open Sans"/>
                <a:ea typeface="Open Sans"/>
                <a:cs typeface="Open Sans"/>
                <a:sym typeface="Open Sans"/>
              </a:rPr>
              <a:t>, that might be useful when working with </a:t>
            </a:r>
            <a:r>
              <a:rPr lang="en">
                <a:latin typeface="JetBrains Mono"/>
                <a:ea typeface="JetBrains Mono"/>
                <a:cs typeface="JetBrains Mono"/>
                <a:sym typeface="JetBrains Mono"/>
              </a:rPr>
              <a:t>Job</a:t>
            </a:r>
            <a:r>
              <a:rPr lang="en">
                <a:latin typeface="Open Sans"/>
                <a:ea typeface="Open Sans"/>
                <a:cs typeface="Open Sans"/>
                <a:sym typeface="Open Sans"/>
              </a:rPr>
              <a:t>’s states.</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9da0860cb5_3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9da0860cb5_3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Next we are going to cover dispatchers, which are one of the most important aspects of </a:t>
            </a:r>
            <a:r>
              <a:rPr lang="en">
                <a:latin typeface="JetBrains Mono"/>
                <a:ea typeface="JetBrains Mono"/>
                <a:cs typeface="JetBrains Mono"/>
                <a:sym typeface="JetBrains Mono"/>
              </a:rPr>
              <a:t>kotlinx.coroutines</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9da0860cb5_3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9da0860cb5_3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CoroutineDispatcher</a:t>
            </a:r>
            <a:r>
              <a:rPr lang="en">
                <a:solidFill>
                  <a:schemeClr val="dk1"/>
                </a:solidFill>
                <a:latin typeface="Open Sans"/>
                <a:ea typeface="Open Sans"/>
                <a:cs typeface="Open Sans"/>
                <a:sym typeface="Open Sans"/>
              </a:rPr>
              <a:t> extends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and is itself also a context. It has </a:t>
            </a:r>
            <a:r>
              <a:rPr lang="en">
                <a:solidFill>
                  <a:schemeClr val="dk1"/>
                </a:solidFill>
                <a:latin typeface="JetBrains Mono"/>
                <a:ea typeface="JetBrains Mono"/>
                <a:cs typeface="JetBrains Mono"/>
                <a:sym typeface="JetBrains Mono"/>
              </a:rPr>
              <a:t>object : Key</a:t>
            </a:r>
            <a:r>
              <a:rPr lang="en">
                <a:solidFill>
                  <a:schemeClr val="dk1"/>
                </a:solidFill>
                <a:latin typeface="Open Sans"/>
                <a:ea typeface="Open Sans"/>
                <a:cs typeface="Open Sans"/>
                <a:sym typeface="Open Sans"/>
              </a:rPr>
              <a:t> inside it, as well.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most important thing in the dispatcher is the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method.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we talked </a:t>
            </a:r>
            <a:r>
              <a:rPr lang="en">
                <a:solidFill>
                  <a:schemeClr val="dk1"/>
                </a:solidFill>
                <a:latin typeface="Open Sans"/>
                <a:ea typeface="Open Sans"/>
                <a:cs typeface="Open Sans"/>
                <a:sym typeface="Open Sans"/>
              </a:rPr>
              <a:t>about</a:t>
            </a:r>
            <a:r>
              <a:rPr lang="en">
                <a:solidFill>
                  <a:schemeClr val="dk1"/>
                </a:solidFill>
                <a:latin typeface="Open Sans"/>
                <a:ea typeface="Open Sans"/>
                <a:cs typeface="Open Sans"/>
                <a:sym typeface="Open Sans"/>
              </a:rPr>
              <a:t> what a suspending function is compiled</a:t>
            </a:r>
            <a:r>
              <a:rPr lang="en">
                <a:solidFill>
                  <a:schemeClr val="dk1"/>
                </a:solidFill>
                <a:latin typeface="Open Sans"/>
                <a:ea typeface="Open Sans"/>
                <a:cs typeface="Open Sans"/>
                <a:sym typeface="Open Sans"/>
              </a:rPr>
              <a:t> into, we looked at the state machine and mentioned that some things also happen outside the </a:t>
            </a:r>
            <a:r>
              <a:rPr lang="en">
                <a:solidFill>
                  <a:srgbClr val="0033B3"/>
                </a:solidFill>
                <a:latin typeface="JetBrains Mono"/>
                <a:ea typeface="JetBrains Mono"/>
                <a:cs typeface="JetBrains Mono"/>
                <a:sym typeface="JetBrains Mono"/>
              </a:rPr>
              <a:t>when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block. One of those things is the function passing its continuation (</a:t>
            </a:r>
            <a:r>
              <a:rPr lang="en">
                <a:solidFill>
                  <a:schemeClr val="dk1"/>
                </a:solidFill>
                <a:latin typeface="Open Sans"/>
                <a:ea typeface="Open Sans"/>
                <a:cs typeface="Open Sans"/>
                <a:sym typeface="Open Sans"/>
              </a:rPr>
              <a:t>state machine after transitio</a:t>
            </a:r>
            <a:r>
              <a:rPr lang="en">
                <a:solidFill>
                  <a:schemeClr val="dk1"/>
                </a:solidFill>
                <a:latin typeface="Open Sans"/>
                <a:ea typeface="Open Sans"/>
                <a:cs typeface="Open Sans"/>
                <a:sym typeface="Open Sans"/>
              </a:rPr>
              <a:t>n) to the dispatcher as an executable block, which is done via this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the state machine switches labels, executes some code, and then takes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dispatcher from its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passes itself there to be executed asynchronously later. The need for a dispatcher is the reason why suspending functions need to be called only within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where a context with a dispatcher is present.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dispatchers, each of which has its own purpose, so it is important to know when to use each one of them.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da0860cb5_3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da0860cb5_3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u="sng">
                <a:solidFill>
                  <a:schemeClr val="hlink"/>
                </a:solidFill>
                <a:latin typeface="Open Sans"/>
                <a:ea typeface="Open Sans"/>
                <a:cs typeface="Open Sans"/>
                <a:sym typeface="Open Sans"/>
                <a:hlinkClick r:id="rId2"/>
              </a:rPr>
              <a:t>Unconfined</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9da0860cb5_3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9da0860cb5_3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for some reason the dispatchers included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are not suitable for you, you can use </a:t>
            </a:r>
            <a:r>
              <a:rPr lang="en">
                <a:solidFill>
                  <a:schemeClr val="dk1"/>
                </a:solidFill>
                <a:latin typeface="JetBrains Mono"/>
                <a:ea typeface="JetBrains Mono"/>
                <a:cs typeface="JetBrains Mono"/>
                <a:sym typeface="JetBrains Mono"/>
              </a:rPr>
              <a:t>newSingleThreadContext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newFixedThreadPoolContext</a:t>
            </a:r>
            <a:r>
              <a:rPr lang="en">
                <a:solidFill>
                  <a:schemeClr val="dk1"/>
                </a:solidFill>
                <a:latin typeface="Open Sans"/>
                <a:ea typeface="Open Sans"/>
                <a:cs typeface="Open Sans"/>
                <a:sym typeface="Open Sans"/>
              </a:rPr>
              <a:t>, or you can convert an executor service (like </a:t>
            </a:r>
            <a:r>
              <a:rPr lang="en">
                <a:solidFill>
                  <a:schemeClr val="dk1"/>
                </a:solidFill>
                <a:latin typeface="JetBrains Mono"/>
                <a:ea typeface="JetBrains Mono"/>
                <a:cs typeface="JetBrains Mono"/>
                <a:sym typeface="JetBrains Mono"/>
              </a:rPr>
              <a:t>newFixedThreadPoolExecutor</a:t>
            </a:r>
            <a:r>
              <a:rPr lang="en">
                <a:solidFill>
                  <a:schemeClr val="dk1"/>
                </a:solidFill>
                <a:latin typeface="Open Sans"/>
                <a:ea typeface="Open Sans"/>
                <a:cs typeface="Open Sans"/>
                <a:sym typeface="Open Sans"/>
              </a:rPr>
              <a:t>) into a dispatcher.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9da0860cb5_3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9da0860cb5_3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dispatcher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is an implementation of </a:t>
            </a:r>
            <a:r>
              <a:rPr lang="en">
                <a:solidFill>
                  <a:schemeClr val="dk1"/>
                </a:solidFill>
                <a:latin typeface="JetBrains Mono"/>
                <a:ea typeface="JetBrains Mono"/>
                <a:cs typeface="JetBrains Mono"/>
                <a:sym typeface="JetBrains Mono"/>
              </a:rPr>
              <a:t>CoroutineScheduler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all contain </a:t>
            </a:r>
            <a:r>
              <a:rPr lang="en">
                <a:solidFill>
                  <a:schemeClr val="dk1"/>
                </a:solidFill>
                <a:latin typeface="Open Sans"/>
                <a:ea typeface="Open Sans"/>
                <a:cs typeface="Open Sans"/>
                <a:sym typeface="Open Sans"/>
              </a:rPr>
              <a:t>queues of tasks to perform</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One </a:t>
            </a:r>
            <a:r>
              <a:rPr lang="en">
                <a:solidFill>
                  <a:schemeClr val="dk1"/>
                </a:solidFill>
                <a:latin typeface="Open Sans"/>
                <a:ea typeface="Open Sans"/>
                <a:cs typeface="Open Sans"/>
                <a:sym typeface="Open Sans"/>
              </a:rPr>
              <a:t>is global and is shared across all dispatchers.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Upon being called, a suspending function that was compiled into a state machine switches the label, executes some code, and then takes a dispatcher from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adds its continuation to the queue of that dispatcher, to be executed when time is available.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9da0860cb5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9da0860cb5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practice, applications frequently work with the network and must do so for external events. This results in them spending a lot of time not doing anything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There’s a seemingly obvious solution to the problem of having a considerable </a:t>
            </a:r>
            <a:r>
              <a:rPr lang="en">
                <a:latin typeface="Open Sans"/>
                <a:ea typeface="Open Sans"/>
                <a:cs typeface="Open Sans"/>
                <a:sym typeface="Open Sans"/>
              </a:rPr>
              <a:t>number of threads </a:t>
            </a:r>
            <a:r>
              <a:rPr lang="en">
                <a:latin typeface="Open Sans"/>
                <a:ea typeface="Open Sans"/>
                <a:cs typeface="Open Sans"/>
                <a:sym typeface="Open Sans"/>
              </a:rPr>
              <a:t>that remain blocked because they’re waiting for an I/O operation to finish</a:t>
            </a:r>
            <a:r>
              <a:rPr lang="en">
                <a:latin typeface="Open Sans"/>
                <a:ea typeface="Open Sans"/>
                <a:cs typeface="Open Sans"/>
                <a:sym typeface="Open Sans"/>
              </a:rPr>
              <a:t>: we can just increase the number of threads so that t</a:t>
            </a:r>
            <a:r>
              <a:rPr lang="en">
                <a:latin typeface="Open Sans"/>
                <a:ea typeface="Open Sans"/>
                <a:cs typeface="Open Sans"/>
                <a:sym typeface="Open Sans"/>
              </a:rPr>
              <a:t>hey can complete more useful work while some of them are being blocked. This does not always work, however, because there is a limit to the number of threads an application can use. This limit might come from the OS or simply from not having enough memory to store the desired amount of threads, because each thread requires MBs of memory for its stack and so 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Furthermore, </a:t>
            </a:r>
            <a:r>
              <a:rPr lang="en">
                <a:latin typeface="Open Sans"/>
                <a:ea typeface="Open Sans"/>
                <a:cs typeface="Open Sans"/>
                <a:sym typeface="Open Sans"/>
              </a:rPr>
              <a:t>simply doubli</a:t>
            </a:r>
            <a:r>
              <a:rPr lang="en">
                <a:latin typeface="Open Sans"/>
                <a:ea typeface="Open Sans"/>
                <a:cs typeface="Open Sans"/>
                <a:sym typeface="Open Sans"/>
              </a:rPr>
              <a:t>ng the number of threads, for instance, will not cut execution time in half, as when there are more threads, more time is spent switching contexts to get to the processor before </a:t>
            </a:r>
            <a:r>
              <a:rPr lang="en">
                <a:latin typeface="Open Sans"/>
                <a:ea typeface="Open Sans"/>
                <a:cs typeface="Open Sans"/>
                <a:sym typeface="Open Sans"/>
              </a:rPr>
              <a:t>beginning</a:t>
            </a:r>
            <a:r>
              <a:rPr lang="en">
                <a:latin typeface="Open Sans"/>
                <a:ea typeface="Open Sans"/>
                <a:cs typeface="Open Sans"/>
                <a:sym typeface="Open Sans"/>
              </a:rPr>
              <a:t> to do anything useful.</a:t>
            </a:r>
            <a:r>
              <a:rPr lang="en" strike="sngStrike">
                <a:latin typeface="Open Sans"/>
                <a:ea typeface="Open Sans"/>
                <a:cs typeface="Open Sans"/>
                <a:sym typeface="Open Sans"/>
              </a:rPr>
              <a:t>Creating two times more threads does not speed up the execution time twofold, because more threads require more context switching to get to the processor and start actually executing something useful.</a:t>
            </a:r>
            <a:r>
              <a:rPr lang="en">
                <a:latin typeface="Open Sans"/>
                <a:ea typeface="Open Sans"/>
                <a:cs typeface="Open Sans"/>
                <a:sym typeface="Open Sans"/>
              </a:rPr>
              <a:t> The more threads there are, the larger the percentage of time spent managing those threads instead of doing actual work.</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Moreover, multi-threaded applications require thorough control over shared resources due to the huge number of multi-threaded specific problems, like race-conditions and deadlocks. When these problems arise, they are extremely difficult to debug and localize.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Another problem is that not everything always goes according to the plan, and exceptions are bound to happen. When an unhandled exception occurs, the thread terminates, and this situation </a:t>
            </a:r>
            <a:r>
              <a:rPr lang="en">
                <a:latin typeface="Open Sans"/>
                <a:ea typeface="Open Sans"/>
                <a:cs typeface="Open Sans"/>
                <a:sym typeface="Open Sans"/>
              </a:rPr>
              <a:t>is extremely hard to deal with from another thread.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9da0860cb5_3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9da0860cb5_3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Next, each dispatcher has a pool of workers.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has a number of workers equal to the number of CPU cores. </a:t>
            </a: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has many more, and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should only have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“Parallel Programming” lecture, atomics were identified as a “danger zone”, and here we can see that under-the-hood atomics are used to keep track of workers. So while this is an efficient and</a:t>
            </a:r>
            <a:r>
              <a:rPr lang="en">
                <a:solidFill>
                  <a:schemeClr val="dk1"/>
                </a:solidFill>
                <a:latin typeface="Open Sans"/>
                <a:ea typeface="Open Sans"/>
                <a:cs typeface="Open Sans"/>
                <a:sym typeface="Open Sans"/>
              </a:rPr>
              <a:t> low-level </a:t>
            </a:r>
            <a:r>
              <a:rPr lang="en">
                <a:solidFill>
                  <a:schemeClr val="dk1"/>
                </a:solidFill>
                <a:latin typeface="Open Sans"/>
                <a:ea typeface="Open Sans"/>
                <a:cs typeface="Open Sans"/>
                <a:sym typeface="Open Sans"/>
              </a:rPr>
              <a:t>way to drive the abstraction of coroutines, we do not recommend repeating it at home.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this is an implementation of the executor interface, it has an implementation of </a:t>
            </a:r>
            <a:r>
              <a:rPr lang="en">
                <a:solidFill>
                  <a:schemeClr val="dk1"/>
                </a:solidFill>
                <a:latin typeface="JetBrains Mono"/>
                <a:ea typeface="JetBrains Mono"/>
                <a:cs typeface="JetBrains Mono"/>
                <a:sym typeface="JetBrains Mono"/>
              </a:rPr>
              <a:t>dispatch</a:t>
            </a:r>
            <a:r>
              <a:rPr lang="en">
                <a:solidFill>
                  <a:schemeClr val="dk1"/>
                </a:solidFill>
                <a:latin typeface="Open Sans"/>
                <a:ea typeface="Open Sans"/>
                <a:cs typeface="Open Sans"/>
                <a:sym typeface="Open Sans"/>
              </a:rPr>
              <a:t>, where an executable block is placed in some queue for it to be taken by a worker later.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9da0860cb5_3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9da0860cb5_3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worker itself is an inheritor of </a:t>
            </a:r>
            <a:r>
              <a:rPr lang="en">
                <a:latin typeface="Open Sans"/>
                <a:ea typeface="Open Sans"/>
                <a:cs typeface="Open Sans"/>
                <a:sym typeface="Open Sans"/>
              </a:rPr>
              <a:t>Thread, which has</a:t>
            </a:r>
            <a:r>
              <a:rPr lang="en">
                <a:latin typeface="Open Sans"/>
                <a:ea typeface="Open Sans"/>
                <a:cs typeface="Open Sans"/>
                <a:sym typeface="Open Sans"/>
              </a:rPr>
              <a:t> its own queue of tasks.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i</a:t>
            </a:r>
            <a:r>
              <a:rPr lang="en">
                <a:latin typeface="Open Sans"/>
                <a:ea typeface="Open Sans"/>
                <a:cs typeface="Open Sans"/>
                <a:sym typeface="Open Sans"/>
              </a:rPr>
              <a:t>nteresting</a:t>
            </a:r>
            <a:r>
              <a:rPr lang="en">
                <a:latin typeface="Open Sans"/>
                <a:ea typeface="Open Sans"/>
                <a:cs typeface="Open Sans"/>
                <a:sym typeface="Open Sans"/>
              </a:rPr>
              <a:t> aspect of workers is that if a worker cannot find a job to do in its own pool or in its parent dispatcher’s pool, it might try to steal work from somewhere else to stay efficient and be doing something all the time.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da0860cb5_3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da0860cb5_3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Since we now know that, </a:t>
            </a:r>
            <a:r>
              <a:rPr lang="en">
                <a:latin typeface="Open Sans"/>
                <a:ea typeface="Open Sans"/>
                <a:cs typeface="Open Sans"/>
                <a:sym typeface="Open Sans"/>
              </a:rPr>
              <a:t>under the hood, coroutines</a:t>
            </a:r>
            <a:r>
              <a:rPr lang="en">
                <a:latin typeface="Open Sans"/>
                <a:ea typeface="Open Sans"/>
                <a:cs typeface="Open Sans"/>
                <a:sym typeface="Open Sans"/>
              </a:rPr>
              <a:t> work on workers, which are inheritors of threads, we may wonder about the benefit of using coroutines instead of using a threadpool and throwing tasks at it.</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da0860cb5_3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da0860cb5_3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First, let’s take a look at how to get the sum of </a:t>
            </a:r>
            <a:r>
              <a:rPr lang="en">
                <a:solidFill>
                  <a:schemeClr val="dk1"/>
                </a:solidFill>
                <a:latin typeface="Open Sans"/>
                <a:ea typeface="Open Sans"/>
                <a:cs typeface="Open Sans"/>
                <a:sym typeface="Open Sans"/>
              </a:rPr>
              <a:t>contexts: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rPr>
            </a:br>
            <a:r>
              <a:rPr lang="en">
                <a:solidFill>
                  <a:schemeClr val="dk1"/>
                </a:solidFill>
                <a:latin typeface="JetBrains Mono"/>
                <a:ea typeface="JetBrains Mono"/>
                <a:cs typeface="JetBrains Mono"/>
                <a:sym typeface="JetBrains Mono"/>
              </a:rPr>
              <a:t>Context1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Context1 + Context2 -&gt; ExceptionHandler + Dispatcher2 + CoroutineName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Context2 + Context1 -&gt; CoroutineName + Dispatcher1 + ExceptionHandler</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each Key, the rightmost value is taken as the new context.</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9da0860cb5_3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9da0860cb5_3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seen, there are several dispatchers, each with its own purpose.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also a useful function called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which allows you to change some parts of the context without launching a new coroutine.</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have mentioned, a context’s parts are themselves contexts and can be summed.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adds what’s passed as arguments to the context where it has been called.</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example above, it is used only to change the dispatcher for each function, meaning that each function specifies exactly on which pool of workers it should be executed.</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9da0860cb5_3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9da0860cb5_3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is using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which is usually connected to the </a:t>
            </a:r>
            <a:r>
              <a:rPr lang="en">
                <a:solidFill>
                  <a:schemeClr val="dk1"/>
                </a:solidFill>
                <a:latin typeface="Open Sans"/>
                <a:ea typeface="Open Sans"/>
                <a:cs typeface="Open Sans"/>
                <a:sym typeface="Open Sans"/>
              </a:rPr>
              <a:t>UI </a:t>
            </a:r>
            <a:r>
              <a:rPr lang="en">
                <a:solidFill>
                  <a:schemeClr val="dk1"/>
                </a:solidFill>
                <a:latin typeface="Open Sans"/>
                <a:ea typeface="Open Sans"/>
                <a:cs typeface="Open Sans"/>
                <a:sym typeface="Open Sans"/>
              </a:rPr>
              <a:t>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9da0860cb5_3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9da0860cb5_3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call our function i</a:t>
            </a:r>
            <a:r>
              <a:rPr lang="en">
                <a:solidFill>
                  <a:schemeClr val="dk1"/>
                </a:solidFill>
                <a:latin typeface="Open Sans"/>
                <a:ea typeface="Open Sans"/>
                <a:cs typeface="Open Sans"/>
                <a:sym typeface="Open Sans"/>
              </a:rPr>
              <a:t>n </a:t>
            </a:r>
            <a:r>
              <a:rPr lang="en">
                <a:solidFill>
                  <a:schemeClr val="dk1"/>
                </a:solidFill>
                <a:latin typeface="JetBrains Mono"/>
                <a:ea typeface="JetBrains Mono"/>
                <a:cs typeface="JetBrains Mono"/>
                <a:sym typeface="JetBrains Mono"/>
              </a:rPr>
              <a:t>viewScope</a:t>
            </a:r>
            <a:r>
              <a:rPr lang="en">
                <a:solidFill>
                  <a:schemeClr val="dk1"/>
                </a:solidFill>
                <a:latin typeface="Open Sans"/>
                <a:ea typeface="Open Sans"/>
                <a:cs typeface="Open Sans"/>
                <a:sym typeface="Open Sans"/>
              </a:rPr>
              <a:t> on the </a:t>
            </a: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dispatcher.</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9da0860cb5_3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9da0860cb5_3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It switches its context to </a:t>
            </a:r>
            <a:r>
              <a:rPr lang="en">
                <a:latin typeface="JetBrains Mono"/>
                <a:ea typeface="JetBrains Mono"/>
                <a:cs typeface="JetBrains Mono"/>
                <a:sym typeface="JetBrains Mono"/>
              </a:rPr>
              <a:t>IO</a:t>
            </a:r>
            <a:r>
              <a:rPr lang="en">
                <a:latin typeface="Open Sans"/>
                <a:ea typeface="Open Sans"/>
                <a:cs typeface="Open Sans"/>
                <a:sym typeface="Open Sans"/>
              </a:rPr>
              <a:t> to fetch some data in a blocking/waiting way.</a:t>
            </a:r>
            <a:endParaRPr>
              <a:latin typeface="Open Sans"/>
              <a:ea typeface="Open Sans"/>
              <a:cs typeface="Open Sans"/>
              <a:sym typeface="Open San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9da0860cb5_3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19da0860cb5_3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The </a:t>
            </a:r>
            <a:r>
              <a:rPr lang="en">
                <a:latin typeface="JetBrains Mono"/>
                <a:ea typeface="JetBrains Mono"/>
                <a:cs typeface="JetBrains Mono"/>
                <a:sym typeface="JetBrains Mono"/>
              </a:rPr>
              <a:t>IO</a:t>
            </a:r>
            <a:r>
              <a:rPr lang="en">
                <a:latin typeface="Open Sans"/>
                <a:ea typeface="Open Sans"/>
                <a:cs typeface="Open Sans"/>
                <a:sym typeface="Open Sans"/>
              </a:rPr>
              <a:t> thread waits for the data to be fetched.</a:t>
            </a:r>
            <a:endParaRPr>
              <a:latin typeface="Open Sans"/>
              <a:ea typeface="Open Sans"/>
              <a:cs typeface="Open Sans"/>
              <a:sym typeface="Open San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9da0860cb5_3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9da0860cb5_3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JetBrains Mono"/>
                <a:ea typeface="JetBrains Mono"/>
                <a:cs typeface="JetBrains Mono"/>
                <a:sym typeface="JetBrains Mono"/>
              </a:rPr>
              <a:t>submitPost</a:t>
            </a:r>
            <a:r>
              <a:rPr lang="en">
                <a:latin typeface="Open Sans"/>
                <a:ea typeface="Open Sans"/>
                <a:cs typeface="Open Sans"/>
                <a:sym typeface="Open Sans"/>
              </a:rPr>
              <a:t> also works on </a:t>
            </a:r>
            <a:r>
              <a:rPr lang="en">
                <a:latin typeface="JetBrains Mono"/>
                <a:ea typeface="JetBrains Mono"/>
                <a:cs typeface="JetBrains Mono"/>
                <a:sym typeface="JetBrains Mono"/>
              </a:rPr>
              <a:t>IO</a:t>
            </a:r>
            <a:r>
              <a:rPr lang="en">
                <a:latin typeface="Open Sans"/>
                <a:ea typeface="Open Sans"/>
                <a:cs typeface="Open Sans"/>
                <a:sym typeface="Open Sans"/>
              </a:rPr>
              <a:t>, so we won’t write it separately.</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9da0860cb5_3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9da0860cb5_3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a:t>
            </a:r>
            <a:r>
              <a:rPr lang="en">
                <a:latin typeface="Open Sans"/>
                <a:ea typeface="Open Sans"/>
                <a:cs typeface="Open Sans"/>
                <a:sym typeface="Open Sans"/>
              </a:rPr>
              <a:t>et's</a:t>
            </a:r>
            <a:r>
              <a:rPr lang="en">
                <a:latin typeface="Open Sans"/>
                <a:ea typeface="Open Sans"/>
                <a:cs typeface="Open Sans"/>
                <a:sym typeface="Open Sans"/>
              </a:rPr>
              <a:t> look at a simple example of one of the problems that is sometimes addressed by going multi-threaded.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this example, we have the function </a:t>
            </a:r>
            <a:r>
              <a:rPr lang="en">
                <a:solidFill>
                  <a:schemeClr val="dk1"/>
                </a:solidFill>
                <a:latin typeface="JetBrains Mono"/>
                <a:ea typeface="JetBrains Mono"/>
                <a:cs typeface="JetBrains Mono"/>
                <a:sym typeface="JetBrains Mono"/>
              </a:rPr>
              <a:t>postItem</a:t>
            </a:r>
            <a:r>
              <a:rPr lang="en">
                <a:solidFill>
                  <a:schemeClr val="dk1"/>
                </a:solidFill>
                <a:latin typeface="Open Sans"/>
                <a:ea typeface="Open Sans"/>
                <a:cs typeface="Open Sans"/>
                <a:sym typeface="Open Sans"/>
              </a:rPr>
              <a:t>,</a:t>
            </a:r>
            <a:r>
              <a:rPr lang="en">
                <a:latin typeface="Open Sans"/>
                <a:ea typeface="Open Sans"/>
                <a:cs typeface="Open Sans"/>
                <a:sym typeface="Open Sans"/>
              </a:rPr>
              <a:t> which calls two other functions that make requests across the network.</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9da0860cb5_3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9da0860cb5_3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Then the dispatcher is switched to </a:t>
            </a:r>
            <a:r>
              <a:rPr lang="en">
                <a:latin typeface="JetBrains Mono"/>
                <a:ea typeface="JetBrains Mono"/>
                <a:cs typeface="JetBrains Mono"/>
                <a:sym typeface="JetBrains Mono"/>
              </a:rPr>
              <a:t>Default</a:t>
            </a:r>
            <a:r>
              <a:rPr lang="en">
                <a:latin typeface="Open Sans"/>
                <a:ea typeface="Open Sans"/>
                <a:cs typeface="Open Sans"/>
                <a:sym typeface="Open Sans"/>
              </a:rPr>
              <a:t> for </a:t>
            </a:r>
            <a:r>
              <a:rPr lang="en">
                <a:latin typeface="Open Sans"/>
                <a:ea typeface="Open Sans"/>
                <a:cs typeface="Open Sans"/>
                <a:sym typeface="Open Sans"/>
              </a:rPr>
              <a:t>the </a:t>
            </a:r>
            <a:r>
              <a:rPr lang="en">
                <a:latin typeface="JetBrains Mono"/>
                <a:ea typeface="JetBrains Mono"/>
                <a:cs typeface="JetBrains Mono"/>
                <a:sym typeface="JetBrains Mono"/>
              </a:rPr>
              <a:t>process</a:t>
            </a:r>
            <a:r>
              <a:rPr lang="en">
                <a:latin typeface="Open Sans"/>
                <a:ea typeface="Open Sans"/>
                <a:cs typeface="Open Sans"/>
                <a:sym typeface="Open Sans"/>
              </a:rPr>
              <a:t> function.</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9da0860cb5_3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9da0860cb5_3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Finally, the dispatcher is switched back to </a:t>
            </a:r>
            <a:r>
              <a:rPr lang="en">
                <a:latin typeface="JetBrains Mono"/>
                <a:ea typeface="JetBrains Mono"/>
                <a:cs typeface="JetBrains Mono"/>
                <a:sym typeface="JetBrains Mono"/>
              </a:rPr>
              <a:t>Main</a:t>
            </a:r>
            <a:r>
              <a:rPr lang="en">
                <a:latin typeface="Open Sans"/>
                <a:ea typeface="Open Sans"/>
                <a:cs typeface="Open Sans"/>
                <a:sym typeface="Open Sans"/>
              </a:rPr>
              <a:t>, and the result is shown in the user interface.</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19da0860cb5_3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9da0860cb5_3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was the point of all of this? While all of this was happening, the user could have been interacting with the UI because at no point was the main </a:t>
            </a:r>
            <a:r>
              <a:rPr lang="en">
                <a:latin typeface="Open Sans"/>
                <a:ea typeface="Open Sans"/>
                <a:cs typeface="Open Sans"/>
                <a:sym typeface="Open Sans"/>
              </a:rPr>
              <a:t>execution</a:t>
            </a:r>
            <a:r>
              <a:rPr lang="en">
                <a:latin typeface="Open Sans"/>
                <a:ea typeface="Open Sans"/>
                <a:cs typeface="Open Sans"/>
                <a:sym typeface="Open Sans"/>
              </a:rPr>
              <a:t> thread waiting for something or synchronizing with anything. </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9da0860cb5_3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9da0860cb5_3_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reality, the picture would look more like this.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Main</a:t>
            </a:r>
            <a:r>
              <a:rPr lang="en">
                <a:solidFill>
                  <a:schemeClr val="dk1"/>
                </a:solidFill>
                <a:latin typeface="Open Sans"/>
                <a:ea typeface="Open Sans"/>
                <a:cs typeface="Open Sans"/>
                <a:sym typeface="Open Sans"/>
              </a:rPr>
              <a:t> is always occupied with handling user events or interface updates.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IO</a:t>
            </a:r>
            <a:r>
              <a:rPr lang="en">
                <a:solidFill>
                  <a:schemeClr val="dk1"/>
                </a:solidFill>
                <a:latin typeface="Open Sans"/>
                <a:ea typeface="Open Sans"/>
                <a:cs typeface="Open Sans"/>
                <a:sym typeface="Open Sans"/>
              </a:rPr>
              <a:t> threads, which are plentiful, are constantly fetching data from the network or disk.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Processing (</a:t>
            </a:r>
            <a:r>
              <a:rPr lang="en">
                <a:solidFill>
                  <a:schemeClr val="dk1"/>
                </a:solidFill>
                <a:latin typeface="JetBrains Mono"/>
                <a:ea typeface="JetBrains Mono"/>
                <a:cs typeface="JetBrains Mono"/>
                <a:sym typeface="JetBrains Mono"/>
              </a:rPr>
              <a:t>Default</a:t>
            </a:r>
            <a:r>
              <a:rPr lang="en">
                <a:solidFill>
                  <a:schemeClr val="dk1"/>
                </a:solidFill>
                <a:latin typeface="Open Sans"/>
                <a:ea typeface="Open Sans"/>
                <a:cs typeface="Open Sans"/>
                <a:sym typeface="Open Sans"/>
              </a:rPr>
              <a:t>) threads are doing calculations and may encounter errors, which might be shown in the UI </a:t>
            </a:r>
            <a:r>
              <a:rPr lang="en">
                <a:solidFill>
                  <a:schemeClr val="dk1"/>
                </a:solidFill>
                <a:latin typeface="Open Sans"/>
                <a:ea typeface="Open Sans"/>
                <a:cs typeface="Open Sans"/>
                <a:sym typeface="Open Sans"/>
              </a:rPr>
              <a:t>but do not affect</a:t>
            </a:r>
            <a:r>
              <a:rPr lang="en">
                <a:solidFill>
                  <a:schemeClr val="dk1"/>
                </a:solidFill>
                <a:latin typeface="Open Sans"/>
                <a:ea typeface="Open Sans"/>
                <a:cs typeface="Open Sans"/>
                <a:sym typeface="Open Sans"/>
              </a:rPr>
              <a:t> the overall workflow of the application.</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9da0860cb5_3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19da0860cb5_3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Let’s make another comparison to threads and try launching a million coroutines at once.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They’ll just be simple coroutines that will </a:t>
            </a:r>
            <a:r>
              <a:rPr lang="en">
                <a:latin typeface="Open Sans"/>
                <a:ea typeface="Open Sans"/>
                <a:cs typeface="Open Sans"/>
                <a:sym typeface="Open Sans"/>
              </a:rPr>
              <a:t>delay</a:t>
            </a:r>
            <a:r>
              <a:rPr lang="en">
                <a:latin typeface="Open Sans"/>
                <a:ea typeface="Open Sans"/>
                <a:cs typeface="Open Sans"/>
                <a:sym typeface="Open Sans"/>
              </a:rPr>
              <a:t> </a:t>
            </a:r>
            <a:r>
              <a:rPr lang="en">
                <a:latin typeface="Open Sans"/>
                <a:ea typeface="Open Sans"/>
                <a:cs typeface="Open Sans"/>
                <a:sym typeface="Open Sans"/>
              </a:rPr>
              <a:t>for some random time and then print.</a:t>
            </a:r>
            <a:endParaRPr>
              <a:latin typeface="Open Sans"/>
              <a:ea typeface="Open Sans"/>
              <a:cs typeface="Open Sans"/>
              <a:sym typeface="Open San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c90754c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c90754c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But this was not the right way to launch coroutines. </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way we’ve written this, everything simply works inside the scope created by </a:t>
            </a:r>
            <a:r>
              <a:rPr lang="en">
                <a:latin typeface="JetBrains Mono"/>
                <a:ea typeface="JetBrains Mono"/>
                <a:cs typeface="JetBrains Mono"/>
                <a:sym typeface="JetBrains Mono"/>
              </a:rPr>
              <a:t>runBlocking</a:t>
            </a:r>
            <a:r>
              <a:rPr lang="en">
                <a:latin typeface="Open Sans"/>
                <a:ea typeface="Open Sans"/>
                <a:cs typeface="Open Sans"/>
                <a:sym typeface="Open Sans"/>
              </a:rPr>
              <a:t>.</a:t>
            </a:r>
            <a:r>
              <a:rPr lang="en">
                <a:latin typeface="Open Sans"/>
                <a:ea typeface="Open Sans"/>
                <a:cs typeface="Open Sans"/>
                <a:sym typeface="Open Sans"/>
              </a:rPr>
              <a:t> Nothing is moved to the background, which means no concurrency can happen in this example.</a:t>
            </a:r>
            <a:endParaRPr>
              <a:latin typeface="Open Sans"/>
              <a:ea typeface="Open Sans"/>
              <a:cs typeface="Open Sans"/>
              <a:sym typeface="Open San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9da0860cb5_3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9da0860cb5_3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By moving the code into </a:t>
            </a:r>
            <a:r>
              <a:rPr lang="en">
                <a:latin typeface="Open Sans"/>
                <a:ea typeface="Open Sans"/>
                <a:cs typeface="Open Sans"/>
                <a:sym typeface="Open Sans"/>
              </a:rPr>
              <a:t>a </a:t>
            </a:r>
            <a:r>
              <a:rPr lang="en">
                <a:latin typeface="JetBrains Mono"/>
                <a:ea typeface="JetBrains Mono"/>
                <a:cs typeface="JetBrains Mono"/>
                <a:sym typeface="JetBrains Mono"/>
              </a:rPr>
              <a:t>launch</a:t>
            </a:r>
            <a:r>
              <a:rPr lang="en">
                <a:latin typeface="Open Sans"/>
                <a:ea typeface="Open Sans"/>
                <a:cs typeface="Open Sans"/>
                <a:sym typeface="Open Sans"/>
              </a:rPr>
              <a:t> call,</a:t>
            </a:r>
            <a:r>
              <a:rPr lang="en">
                <a:latin typeface="Open Sans"/>
                <a:ea typeface="Open Sans"/>
                <a:cs typeface="Open Sans"/>
                <a:sym typeface="Open Sans"/>
              </a:rPr>
              <a:t> we ask to execute this code somewhere in the background and don’t wait for it to finish before moving to the </a:t>
            </a:r>
            <a:r>
              <a:rPr lang="en">
                <a:latin typeface="Open Sans"/>
                <a:ea typeface="Open Sans"/>
                <a:cs typeface="Open Sans"/>
                <a:sym typeface="Open Sans"/>
              </a:rPr>
              <a:t>next</a:t>
            </a:r>
            <a:r>
              <a:rPr lang="en">
                <a:latin typeface="Open Sans"/>
                <a:ea typeface="Open Sans"/>
                <a:cs typeface="Open Sans"/>
                <a:sym typeface="Open Sans"/>
              </a:rPr>
              <a:t> statement, which in this case is another iteration of the loop. This way, we will actually create a million coroutines that run simultaneously in the background.</a:t>
            </a:r>
            <a:endParaRPr>
              <a:latin typeface="Open Sans"/>
              <a:ea typeface="Open Sans"/>
              <a:cs typeface="Open Sans"/>
              <a:sym typeface="Open San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9da0860cb5_3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9da0860cb5_3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example can be easily translated into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remove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because it is not required to start threads.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which creates a coroutine, with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which creates a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replace the suspending </a:t>
            </a:r>
            <a:r>
              <a:rPr lang="en">
                <a:solidFill>
                  <a:schemeClr val="dk1"/>
                </a:solidFill>
                <a:latin typeface="JetBrains Mono"/>
                <a:ea typeface="JetBrains Mono"/>
                <a:cs typeface="JetBrains Mono"/>
                <a:sym typeface="JetBrains Mono"/>
              </a:rPr>
              <a:t>delay</a:t>
            </a:r>
            <a:r>
              <a:rPr lang="en">
                <a:solidFill>
                  <a:schemeClr val="dk1"/>
                </a:solidFill>
                <a:latin typeface="Open Sans"/>
                <a:ea typeface="Open Sans"/>
                <a:cs typeface="Open Sans"/>
                <a:sym typeface="Open Sans"/>
              </a:rPr>
              <a:t> with the thread’s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1c90754c58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1c90754c58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When we do this, we encounter a problem: On most machines, it is impossible to create a million threads at the same time.</a:t>
            </a:r>
            <a:endParaRPr>
              <a:latin typeface="Open Sans"/>
              <a:ea typeface="Open Sans"/>
              <a:cs typeface="Open Sans"/>
              <a:sym typeface="Open San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9da0860cb5_3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9da0860cb5_3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main takeaway here is that coroutines are not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They help solve similar problems, but overall they are built differently.</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9da0860cb5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9da0860cb5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that we have a single-threaded application and we are calling the function from the previous slide.</a:t>
            </a:r>
            <a:endParaRPr>
              <a:latin typeface="Open Sans"/>
              <a:ea typeface="Open Sans"/>
              <a:cs typeface="Open Sans"/>
              <a:sym typeface="Open San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9da0860cb5_3_1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9da0860cb5_3_1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know that coroutines use dispatchers to</a:t>
            </a:r>
            <a:r>
              <a:rPr lang="en">
                <a:latin typeface="Open Sans"/>
                <a:ea typeface="Open Sans"/>
                <a:cs typeface="Open Sans"/>
                <a:sym typeface="Open Sans"/>
              </a:rPr>
              <a:t> get execution time on some thread out of the dispatcher’s pool.</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problem is, we do not know which thread exactly will take our suspending function or its continuation, which might lead to unexpected problems for unprepared developers.</a:t>
            </a:r>
            <a:endParaRPr>
              <a:latin typeface="Open Sans"/>
              <a:ea typeface="Open Sans"/>
              <a:cs typeface="Open Sans"/>
              <a:sym typeface="Open San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9da0860cb5_3_1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9da0860cb5_3_1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One of the </a:t>
            </a:r>
            <a:r>
              <a:rPr lang="en">
                <a:latin typeface="Open Sans"/>
                <a:ea typeface="Open Sans"/>
                <a:cs typeface="Open Sans"/>
                <a:sym typeface="Open Sans"/>
              </a:rPr>
              <a:t>restrictions</a:t>
            </a:r>
            <a:r>
              <a:rPr lang="en">
                <a:latin typeface="Open Sans"/>
                <a:ea typeface="Open Sans"/>
                <a:cs typeface="Open Sans"/>
                <a:sym typeface="Open Sans"/>
              </a:rPr>
              <a:t> for </a:t>
            </a:r>
            <a:r>
              <a:rPr lang="en">
                <a:latin typeface="JetBrains Mono"/>
                <a:ea typeface="JetBrains Mono"/>
                <a:cs typeface="JetBrains Mono"/>
                <a:sym typeface="JetBrains Mono"/>
              </a:rPr>
              <a:t>Lock</a:t>
            </a:r>
            <a:r>
              <a:rPr lang="en">
                <a:latin typeface="Open Sans"/>
                <a:ea typeface="Open Sans"/>
                <a:cs typeface="Open Sans"/>
                <a:sym typeface="Open Sans"/>
              </a:rPr>
              <a:t> is that </a:t>
            </a:r>
            <a:r>
              <a:rPr lang="en">
                <a:latin typeface="JetBrains Mono"/>
                <a:ea typeface="JetBrains Mono"/>
                <a:cs typeface="JetBrains Mono"/>
                <a:sym typeface="JetBrains Mono"/>
              </a:rPr>
              <a:t>unlock</a:t>
            </a:r>
            <a:r>
              <a:rPr lang="en">
                <a:latin typeface="Open Sans"/>
                <a:ea typeface="Open Sans"/>
                <a:cs typeface="Open Sans"/>
                <a:sym typeface="Open Sans"/>
              </a:rPr>
              <a:t> can only be called by a thread which is currently holding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you acquire some lock and then call a suspending function, your continuation will be placed in the dispatcher’s tasks queue, and another worker, which is another thread, might take it and try to release the 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At this point, a nasty exception will be thrown.</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One way of solving this issue is to not use synchronization in coroutines, but there is also another way.</a:t>
            </a:r>
            <a:endParaRPr>
              <a:latin typeface="Open Sans"/>
              <a:ea typeface="Open Sans"/>
              <a:cs typeface="Open Sans"/>
              <a:sym typeface="Open San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9da0860cb5_3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9da0860cb5_3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Locks are used for mutual exclusion in multi-threaded applications.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coroutines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is used for mutual exclusion.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of its drawback is that there is no </a:t>
            </a:r>
            <a:r>
              <a:rPr lang="en">
                <a:solidFill>
                  <a:schemeClr val="dk1"/>
                </a:solidFill>
                <a:latin typeface="JetBrains Mono"/>
                <a:ea typeface="JetBrains Mono"/>
                <a:cs typeface="JetBrains Mono"/>
                <a:sym typeface="JetBrains Mono"/>
              </a:rPr>
              <a:t>ReentrantMutex</a:t>
            </a:r>
            <a:r>
              <a:rPr lang="en">
                <a:solidFill>
                  <a:schemeClr val="dk1"/>
                </a:solidFill>
                <a:latin typeface="Open Sans"/>
                <a:ea typeface="Open Sans"/>
                <a:cs typeface="Open Sans"/>
                <a:sym typeface="Open Sans"/>
              </a:rPr>
              <a:t> (like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so one should be careful to not try to acquire the same </a:t>
            </a:r>
            <a:r>
              <a:rPr lang="en">
                <a:solidFill>
                  <a:schemeClr val="dk1"/>
                </a:solidFill>
                <a:latin typeface="JetBrains Mono"/>
                <a:ea typeface="JetBrains Mono"/>
                <a:cs typeface="JetBrains Mono"/>
                <a:sym typeface="JetBrains Mono"/>
              </a:rPr>
              <a:t>Mutex</a:t>
            </a:r>
            <a:r>
              <a:rPr lang="en">
                <a:solidFill>
                  <a:schemeClr val="dk1"/>
                </a:solidFill>
                <a:latin typeface="Open Sans"/>
                <a:ea typeface="Open Sans"/>
                <a:cs typeface="Open Sans"/>
                <a:sym typeface="Open Sans"/>
              </a:rPr>
              <a:t> twice.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9da0860cb5_3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9da0860cb5_3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happens when an exception occurs in a coroutine?</a:t>
            </a:r>
            <a:br>
              <a:rPr lang="en">
                <a:latin typeface="Open Sans"/>
                <a:ea typeface="Open Sans"/>
                <a:cs typeface="Open Sans"/>
                <a:sym typeface="Open Sans"/>
              </a:rPr>
            </a:br>
            <a:r>
              <a:rPr lang="en">
                <a:latin typeface="Open Sans"/>
                <a:ea typeface="Open Sans"/>
                <a:cs typeface="Open Sans"/>
                <a:sym typeface="Open Sans"/>
              </a:rPr>
              <a:t>First of all, of course, it can be handled in a </a:t>
            </a:r>
            <a:r>
              <a:rPr lang="en">
                <a:latin typeface="JetBrains Mono"/>
                <a:ea typeface="JetBrains Mono"/>
                <a:cs typeface="JetBrains Mono"/>
                <a:sym typeface="JetBrains Mono"/>
              </a:rPr>
              <a:t>try/catch</a:t>
            </a:r>
            <a:r>
              <a:rPr lang="en">
                <a:latin typeface="Open Sans"/>
                <a:ea typeface="Open Sans"/>
                <a:cs typeface="Open Sans"/>
                <a:sym typeface="Open Sans"/>
              </a:rPr>
              <a:t> block.</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But if any exception is not handled via a catch, then it is an unhandled exception, which stops coroutine execution and leaves the coroutine itself.</a:t>
            </a:r>
            <a:endParaRPr>
              <a:latin typeface="Open Sans"/>
              <a:ea typeface="Open Sans"/>
              <a:cs typeface="Open Sans"/>
              <a:sym typeface="Open San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9da0860cb5_3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9da0860cb5_3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can be present inside a given context, but</a:t>
            </a:r>
            <a:r>
              <a:rPr lang="en">
                <a:solidFill>
                  <a:schemeClr val="dk1"/>
                </a:solidFill>
                <a:latin typeface="Open Sans"/>
                <a:ea typeface="Open Sans"/>
                <a:cs typeface="Open Sans"/>
                <a:sym typeface="Open Sans"/>
              </a:rPr>
              <a:t> this is not the first thing that is used to solve the proble</a:t>
            </a:r>
            <a:r>
              <a:rPr lang="en">
                <a:solidFill>
                  <a:schemeClr val="dk1"/>
                </a:solidFill>
                <a:latin typeface="Open Sans"/>
                <a:ea typeface="Open Sans"/>
                <a:cs typeface="Open Sans"/>
                <a:sym typeface="Open Sans"/>
              </a:rPr>
              <a:t>m.</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has been mentioned, coroutines store links to their children coroutines, and each child coroutine can also access its parent.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an unhandled exception occurs, the coroutine stops (cancels), cancels all of its children, and then tries to pass this exception to its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will ignore the exceptions of its children and ask them to handle those on their own by using their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while an ordinary parent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will cancel itself and of all of its children and then use its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If another unhandled exception occurs in some child where there already is one, it will be a suppressed exception inside the first one.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there is no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then exceptions are handled like unhandled exceptions in a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by looking for a handler in services.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9da0860cb5_3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9da0860cb5_3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we have a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inside it a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has been called that has also called another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 At the same time,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with two children has also been created inside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9da0860cb5_3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9da0860cb5_3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imagine an unhandled exception occurs in one of the </a:t>
            </a:r>
            <a:r>
              <a:rPr lang="en">
                <a:latin typeface="JetBrains Mono"/>
                <a:ea typeface="JetBrains Mono"/>
                <a:cs typeface="JetBrains Mono"/>
                <a:sym typeface="JetBrains Mono"/>
              </a:rPr>
              <a:t>SupervisorJob</a:t>
            </a:r>
            <a:r>
              <a:rPr lang="en">
                <a:latin typeface="Open Sans"/>
                <a:ea typeface="Open Sans"/>
                <a:cs typeface="Open Sans"/>
                <a:sym typeface="Open Sans"/>
              </a:rPr>
              <a:t>’s children, causing that child to be cancelled.</a:t>
            </a:r>
            <a:endParaRPr>
              <a:latin typeface="Open Sans"/>
              <a:ea typeface="Open Sans"/>
              <a:cs typeface="Open Sans"/>
              <a:sym typeface="Open San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9da0860cb5_3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9da0860cb5_3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The child will try to delegate handling to its parent.</a:t>
            </a:r>
            <a:endParaRPr>
              <a:latin typeface="Open Sans"/>
              <a:ea typeface="Open Sans"/>
              <a:cs typeface="Open Sans"/>
              <a:sym typeface="Open San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19da0860cb5_3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19da0860cb5_3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the parent is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it will not do anything in response. And since there is no dedicated </a:t>
            </a:r>
            <a:r>
              <a:rPr lang="en">
                <a:solidFill>
                  <a:schemeClr val="dk1"/>
                </a:solidFill>
                <a:latin typeface="JetBrains Mono"/>
                <a:ea typeface="JetBrains Mono"/>
                <a:cs typeface="JetBrains Mono"/>
                <a:sym typeface="JetBrains Mono"/>
              </a:rPr>
              <a:t>CoroutineExceptionHandler</a:t>
            </a:r>
            <a:r>
              <a:rPr lang="en">
                <a:solidFill>
                  <a:schemeClr val="dk1"/>
                </a:solidFill>
                <a:latin typeface="Open Sans"/>
                <a:ea typeface="Open Sans"/>
                <a:cs typeface="Open Sans"/>
                <a:sym typeface="Open Sans"/>
              </a:rPr>
              <a:t>, the exception will most likely be handled via  </a:t>
            </a:r>
            <a:r>
              <a:rPr lang="en">
                <a:solidFill>
                  <a:schemeClr val="dk1"/>
                </a:solidFill>
                <a:latin typeface="JetBrains Mono"/>
                <a:ea typeface="JetBrains Mono"/>
                <a:cs typeface="JetBrains Mono"/>
                <a:sym typeface="JetBrains Mono"/>
              </a:rPr>
              <a:t>Thread.uncaughtExceptionHandler</a:t>
            </a:r>
            <a:r>
              <a:rPr lang="en">
                <a:solidFill>
                  <a:schemeClr val="dk1"/>
                </a:solidFill>
                <a:latin typeface="Open Sans"/>
                <a:ea typeface="Open Sans"/>
                <a:cs typeface="Open Sans"/>
                <a:sym typeface="Open Sans"/>
              </a:rPr>
              <a:t>, which will log it to </a:t>
            </a:r>
            <a:r>
              <a:rPr lang="en">
                <a:solidFill>
                  <a:schemeClr val="dk1"/>
                </a:solidFill>
                <a:latin typeface="JetBrains Mono"/>
                <a:ea typeface="JetBrains Mono"/>
                <a:cs typeface="JetBrains Mono"/>
                <a:sym typeface="JetBrains Mono"/>
              </a:rPr>
              <a:t>stderr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9da0860cb5_3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9da0860cb5_3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let’s imagine that first child of the root </a:t>
            </a:r>
            <a:r>
              <a:rPr lang="en">
                <a:latin typeface="JetBrains Mono"/>
                <a:ea typeface="JetBrains Mono"/>
                <a:cs typeface="JetBrains Mono"/>
                <a:sym typeface="JetBrains Mono"/>
              </a:rPr>
              <a:t>Job</a:t>
            </a:r>
            <a:r>
              <a:rPr lang="en">
                <a:latin typeface="Open Sans"/>
                <a:ea typeface="Open Sans"/>
                <a:cs typeface="Open Sans"/>
                <a:sym typeface="Open Sans"/>
              </a:rPr>
              <a:t> has a handler.</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da0860cb5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da0860cb5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We would like the thread to be doing something useful all the time, executing the code of the application without any pauses.</a:t>
            </a:r>
            <a:endParaRPr>
              <a:latin typeface="Open Sans"/>
              <a:ea typeface="Open Sans"/>
              <a:cs typeface="Open Sans"/>
              <a:sym typeface="Open San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9da0860cb5_3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9da0860cb5_3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And an exception occurs in another </a:t>
            </a:r>
            <a:r>
              <a:rPr lang="en">
                <a:latin typeface="JetBrains Mono"/>
                <a:ea typeface="JetBrains Mono"/>
                <a:cs typeface="JetBrains Mono"/>
                <a:sym typeface="JetBrains Mono"/>
              </a:rPr>
              <a:t>launch</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9da0860cb5_3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9da0860cb5_3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That coroutine is cancelled, and it passes the exception to its parent.</a:t>
            </a:r>
            <a:endParaRPr>
              <a:latin typeface="Open Sans"/>
              <a:ea typeface="Open Sans"/>
              <a:cs typeface="Open Sans"/>
              <a:sym typeface="Open San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9da0860cb5_3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9da0860cb5_3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Even though the parent has a handler, it will not be used, and the exception will be passed to the root </a:t>
            </a:r>
            <a:r>
              <a:rPr lang="en">
                <a:latin typeface="JetBrains Mono"/>
                <a:ea typeface="JetBrains Mono"/>
                <a:cs typeface="JetBrains Mono"/>
                <a:sym typeface="JetBrains Mono"/>
              </a:rPr>
              <a:t>Job</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9da0860cb5_3_9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19da0860cb5_3_9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Upon encountering an exception from its child, the root </a:t>
            </a:r>
            <a:r>
              <a:rPr lang="en">
                <a:latin typeface="JetBrains Mono"/>
                <a:ea typeface="JetBrains Mono"/>
                <a:cs typeface="JetBrains Mono"/>
                <a:sym typeface="JetBrains Mono"/>
              </a:rPr>
              <a:t>Job</a:t>
            </a:r>
            <a:r>
              <a:rPr lang="en">
                <a:latin typeface="Open Sans"/>
                <a:ea typeface="Open Sans"/>
                <a:cs typeface="Open Sans"/>
                <a:sym typeface="Open Sans"/>
              </a:rPr>
              <a:t> will cancel all of its children.</a:t>
            </a:r>
            <a:endParaRPr>
              <a:latin typeface="Open Sans"/>
              <a:ea typeface="Open Sans"/>
              <a:cs typeface="Open Sans"/>
              <a:sym typeface="Open San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9da0860cb5_3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9da0860cb5_3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9da0860cb5_3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9da0860cb5_3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19da0860cb5_3_10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19da0860cb5_3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the end, everything will get cancelled.</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If </a:t>
            </a:r>
            <a:r>
              <a:rPr lang="en">
                <a:latin typeface="Open Sans"/>
                <a:ea typeface="Open Sans"/>
                <a:cs typeface="Open Sans"/>
                <a:sym typeface="Open Sans"/>
              </a:rPr>
              <a:t>the root </a:t>
            </a:r>
            <a:r>
              <a:rPr lang="en">
                <a:latin typeface="JetBrains Mono"/>
                <a:ea typeface="JetBrains Mono"/>
                <a:cs typeface="JetBrains Mono"/>
                <a:sym typeface="JetBrains Mono"/>
              </a:rPr>
              <a:t>Job</a:t>
            </a:r>
            <a:r>
              <a:rPr lang="en">
                <a:latin typeface="Open Sans"/>
                <a:ea typeface="Open Sans"/>
                <a:cs typeface="Open Sans"/>
                <a:sym typeface="Open Sans"/>
              </a:rPr>
              <a:t> was not a root </a:t>
            </a:r>
            <a:r>
              <a:rPr lang="en">
                <a:latin typeface="JetBrains Mono"/>
                <a:ea typeface="JetBrains Mono"/>
                <a:cs typeface="JetBrains Mono"/>
                <a:sym typeface="JetBrains Mono"/>
              </a:rPr>
              <a:t>Job</a:t>
            </a:r>
            <a:r>
              <a:rPr lang="en">
                <a:latin typeface="Open Sans"/>
                <a:ea typeface="Open Sans"/>
                <a:cs typeface="Open Sans"/>
                <a:sym typeface="Open Sans"/>
              </a:rPr>
              <a:t> but was actually a child of something else, then after cancelling all of its children it would pass the exception further to its parent, and so on.</a:t>
            </a:r>
            <a:endParaRPr>
              <a:latin typeface="Open Sans"/>
              <a:ea typeface="Open Sans"/>
              <a:cs typeface="Open Sans"/>
              <a:sym typeface="Open San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1a2c927412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1a2c927412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that we know how exceptions are handled inside coroutines, we can say that in our example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might be useless</a:t>
            </a:r>
            <a:r>
              <a:rPr lang="en">
                <a:solidFill>
                  <a:schemeClr val="dk1"/>
                </a:solidFill>
                <a:latin typeface="Open Sans"/>
                <a:ea typeface="Open Sans"/>
                <a:cs typeface="Open Sans"/>
                <a:sym typeface="Open Sans"/>
              </a:rPr>
              <a:t> if this list of </a:t>
            </a:r>
            <a:r>
              <a:rPr lang="en">
                <a:solidFill>
                  <a:schemeClr val="dk1"/>
                </a:solidFill>
                <a:latin typeface="JetBrains Mono"/>
                <a:ea typeface="JetBrains Mono"/>
                <a:cs typeface="JetBrains Mono"/>
                <a:sym typeface="JetBrains Mono"/>
              </a:rPr>
              <a:t>Jobs</a:t>
            </a:r>
            <a:r>
              <a:rPr lang="en">
                <a:solidFill>
                  <a:schemeClr val="dk1"/>
                </a:solidFill>
                <a:latin typeface="Open Sans"/>
                <a:ea typeface="Open Sans"/>
                <a:cs typeface="Open Sans"/>
                <a:sym typeface="Open Sans"/>
              </a:rPr>
              <a:t> is not created within a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because in this case it will never be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19da0860cb5_3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19da0860cb5_3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Imagine we have two </a:t>
            </a:r>
            <a:r>
              <a:rPr lang="en">
                <a:latin typeface="JetBrains Mono"/>
                <a:ea typeface="JetBrains Mono"/>
                <a:cs typeface="JetBrains Mono"/>
                <a:sym typeface="JetBrains Mono"/>
              </a:rPr>
              <a:t>Jobs</a:t>
            </a:r>
            <a:r>
              <a:rPr lang="en">
                <a:latin typeface="Open Sans"/>
                <a:ea typeface="Open Sans"/>
                <a:cs typeface="Open Sans"/>
                <a:sym typeface="Open Sans"/>
              </a:rPr>
              <a:t> inside our scope, and one of them is extremely important.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It gets launched and starts its important work, but then </a:t>
            </a:r>
            <a:r>
              <a:rPr lang="en">
                <a:latin typeface="Open Sans"/>
                <a:ea typeface="Open Sans"/>
                <a:cs typeface="Open Sans"/>
                <a:sym typeface="Open Sans"/>
              </a:rPr>
              <a:t>something less</a:t>
            </a:r>
            <a:r>
              <a:rPr lang="en">
                <a:latin typeface="Open Sans"/>
                <a:ea typeface="Open Sans"/>
                <a:cs typeface="Open Sans"/>
                <a:sym typeface="Open Sans"/>
              </a:rPr>
              <a:t> important fails and the important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latin typeface="Open Sans"/>
                <a:ea typeface="Open Sans"/>
                <a:cs typeface="Open Sans"/>
                <a:sym typeface="Open Sans"/>
              </a:rPr>
              <a:t>gets cancelled, which is a bummer.</a:t>
            </a:r>
            <a:endParaRPr>
              <a:latin typeface="Open Sans"/>
              <a:ea typeface="Open Sans"/>
              <a:cs typeface="Open Sans"/>
              <a:sym typeface="Open San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19da0860cb5_3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19da0860cb5_3_1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Instead, for a case like this, we should use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to guarantee that errors in other coroutines can’t cancel our important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an example of how you can start coroutines without </a:t>
            </a:r>
            <a:r>
              <a:rPr lang="en">
                <a:solidFill>
                  <a:schemeClr val="dk1"/>
                </a:solidFill>
                <a:latin typeface="JetBrains Mono"/>
                <a:ea typeface="JetBrains Mono"/>
                <a:cs typeface="JetBrains Mono"/>
                <a:sym typeface="JetBrains Mono"/>
              </a:rPr>
              <a:t>runBlocking</a:t>
            </a:r>
            <a:r>
              <a:rPr lang="en">
                <a:solidFill>
                  <a:schemeClr val="dk1"/>
                </a:solidFill>
                <a:latin typeface="Open Sans"/>
                <a:ea typeface="Open Sans"/>
                <a:cs typeface="Open Sans"/>
                <a:sym typeface="Open Sans"/>
              </a:rPr>
              <a:t> or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last lines are extremely important because they prevent your application from stopping until the root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and subsequently all of its children, have finished.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9da0860cb5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9da0860cb5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What actually happens is this: Right when the thread makes a network request, it can’t do anything until that request is completed, so for some amount of time it is blocked and cannot </a:t>
            </a:r>
            <a:r>
              <a:rPr lang="en">
                <a:latin typeface="Open Sans"/>
                <a:ea typeface="Open Sans"/>
                <a:cs typeface="Open Sans"/>
                <a:sym typeface="Open Sans"/>
              </a:rPr>
              <a:t>proceed</a:t>
            </a:r>
            <a:r>
              <a:rPr lang="en">
                <a:latin typeface="Open Sans"/>
                <a:ea typeface="Open Sans"/>
                <a:cs typeface="Open Sans"/>
                <a:sym typeface="Open Sans"/>
              </a:rPr>
              <a:t> with code execution. It doesn’t do anything, and it won’t perform any instructions if it gets some CPU time. It will just be stuck waiting for a response, at which point it will make another request and will be waiting again.</a:t>
            </a:r>
            <a:endParaRPr>
              <a:latin typeface="Open Sans"/>
              <a:ea typeface="Open Sans"/>
              <a:cs typeface="Open Sans"/>
              <a:sym typeface="Open Sans"/>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19da0860cb5_3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19da0860cb5_3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handy </a:t>
            </a:r>
            <a:r>
              <a:rPr lang="en">
                <a:solidFill>
                  <a:schemeClr val="dk1"/>
                </a:solidFill>
                <a:latin typeface="JetBrains Mono"/>
                <a:ea typeface="JetBrains Mono"/>
                <a:cs typeface="JetBrains Mono"/>
                <a:sym typeface="JetBrains Mono"/>
              </a:rPr>
              <a:t>supervisorScope</a:t>
            </a:r>
            <a:r>
              <a:rPr lang="en">
                <a:solidFill>
                  <a:schemeClr val="dk1"/>
                </a:solidFill>
                <a:latin typeface="Open Sans"/>
                <a:ea typeface="Open Sans"/>
                <a:cs typeface="Open Sans"/>
                <a:sym typeface="Open Sans"/>
              </a:rPr>
              <a:t> function, which replaces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in the scope with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can be extremely useful if you are already working in a specific scope.</a:t>
            </a:r>
            <a:endParaRPr strike="sngStrike">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19da0860cb5_3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19da0860cb5_3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Finally, we know that contexts are inherited and that only parts of them are replaced when </a:t>
            </a:r>
            <a:r>
              <a:rPr lang="en">
                <a:solidFill>
                  <a:schemeClr val="dk1"/>
                </a:solidFill>
                <a:latin typeface="JetBrains Mono"/>
                <a:ea typeface="JetBrains Mono"/>
                <a:cs typeface="JetBrains Mono"/>
                <a:sym typeface="JetBrains Mono"/>
              </a:rPr>
              <a:t>withContext</a:t>
            </a:r>
            <a:r>
              <a:rPr lang="en">
                <a:solidFill>
                  <a:schemeClr val="dk1"/>
                </a:solidFill>
                <a:latin typeface="Open Sans"/>
                <a:ea typeface="Open Sans"/>
                <a:cs typeface="Open Sans"/>
                <a:sym typeface="Open Sans"/>
              </a:rPr>
              <a:t> or something similar is used.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place an </a:t>
            </a:r>
            <a:r>
              <a:rPr lang="en">
                <a:solidFill>
                  <a:schemeClr val="dk1"/>
                </a:solidFill>
                <a:latin typeface="JetBrains Mono"/>
                <a:ea typeface="JetBrains Mono"/>
                <a:cs typeface="JetBrains Mono"/>
                <a:sym typeface="JetBrains Mono"/>
              </a:rPr>
              <a:t>ExceptionHandler</a:t>
            </a:r>
            <a:r>
              <a:rPr lang="en">
                <a:solidFill>
                  <a:schemeClr val="dk1"/>
                </a:solidFill>
                <a:latin typeface="Open Sans"/>
                <a:ea typeface="Open Sans"/>
                <a:cs typeface="Open Sans"/>
                <a:sym typeface="Open Sans"/>
              </a:rPr>
              <a:t> in the root </a:t>
            </a:r>
            <a:r>
              <a:rPr lang="en">
                <a:solidFill>
                  <a:schemeClr val="dk1"/>
                </a:solidFill>
                <a:latin typeface="JetBrains Mono"/>
                <a:ea typeface="JetBrains Mono"/>
                <a:cs typeface="JetBrains Mono"/>
                <a:sym typeface="JetBrains Mono"/>
              </a:rPr>
              <a:t>Scope</a:t>
            </a:r>
            <a:r>
              <a:rPr lang="en">
                <a:solidFill>
                  <a:schemeClr val="dk1"/>
                </a:solidFill>
                <a:latin typeface="Open Sans"/>
                <a:ea typeface="Open Sans"/>
                <a:cs typeface="Open Sans"/>
                <a:sym typeface="Open Sans"/>
              </a:rPr>
              <a:t> (in its </a:t>
            </a:r>
            <a:r>
              <a:rPr lang="en">
                <a:solidFill>
                  <a:schemeClr val="dk1"/>
                </a:solidFill>
                <a:latin typeface="JetBrains Mono"/>
                <a:ea typeface="JetBrains Mono"/>
                <a:cs typeface="JetBrains Mono"/>
                <a:sym typeface="JetBrains Mono"/>
              </a:rPr>
              <a:t>Context</a:t>
            </a:r>
            <a:r>
              <a:rPr lang="en">
                <a:solidFill>
                  <a:schemeClr val="dk1"/>
                </a:solidFill>
                <a:latin typeface="Open Sans"/>
                <a:ea typeface="Open Sans"/>
                <a:cs typeface="Open Sans"/>
                <a:sym typeface="Open Sans"/>
              </a:rPr>
              <a:t>), it will be used by all the children</a:t>
            </a:r>
            <a:r>
              <a:rPr lang="en">
                <a:solidFill>
                  <a:schemeClr val="dk1"/>
                </a:solidFill>
                <a:latin typeface="Open Sans"/>
                <a:ea typeface="Open Sans"/>
                <a:cs typeface="Open Sans"/>
                <a:sym typeface="Open Sans"/>
              </a:rPr>
              <a:t>, which</a:t>
            </a:r>
            <a:r>
              <a:rPr lang="en">
                <a:solidFill>
                  <a:schemeClr val="dk1"/>
                </a:solidFill>
                <a:latin typeface="Open Sans"/>
                <a:ea typeface="Open Sans"/>
                <a:cs typeface="Open Sans"/>
                <a:sym typeface="Open Sans"/>
              </a:rPr>
              <a:t> are created under </a:t>
            </a:r>
            <a:r>
              <a:rPr lang="en">
                <a:solidFill>
                  <a:schemeClr val="dk1"/>
                </a:solidFill>
                <a:latin typeface="JetBrains Mono"/>
                <a:ea typeface="JetBrains Mono"/>
                <a:cs typeface="JetBrains Mono"/>
                <a:sym typeface="JetBrains Mono"/>
              </a:rPr>
              <a:t>SupervisorJob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9da0860cb5_3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9da0860cb5_3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forming a parent-children hierarchy, exceptions being propagated and never lost, and all the work being grouped into scopes – together these features make up the structured concurrency approach, which is much easier to work with than ordinary multi-threaded programming.</a:t>
            </a:r>
            <a:endParaRPr>
              <a:latin typeface="Open Sans"/>
              <a:ea typeface="Open Sans"/>
              <a:cs typeface="Open Sans"/>
              <a:sym typeface="Open San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9da0860cb5_3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9da0860cb5_3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that you have to process a list of references, each of which requires a blocking network fetch, and you </a:t>
            </a:r>
            <a:r>
              <a:rPr lang="en">
                <a:solidFill>
                  <a:schemeClr val="dk1"/>
                </a:solidFill>
                <a:latin typeface="Open Sans"/>
                <a:ea typeface="Open Sans"/>
                <a:cs typeface="Open Sans"/>
                <a:sym typeface="Open Sans"/>
              </a:rPr>
              <a:t>need</a:t>
            </a:r>
            <a:r>
              <a:rPr lang="en">
                <a:solidFill>
                  <a:schemeClr val="dk1"/>
                </a:solidFill>
                <a:latin typeface="Open Sans"/>
                <a:ea typeface="Open Sans"/>
                <a:cs typeface="Open Sans"/>
                <a:sym typeface="Open Sans"/>
              </a:rPr>
              <a:t> all of them either to succeed together or fail together.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could try writing something</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like this to process a list of references.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 see </a:t>
            </a:r>
            <a:r>
              <a:rPr lang="en">
                <a:solidFill>
                  <a:schemeClr val="dk1"/>
                </a:solidFill>
                <a:latin typeface="JetBrains Mono"/>
                <a:ea typeface="JetBrains Mono"/>
                <a:cs typeface="JetBrains Mono"/>
                <a:sym typeface="JetBrains Mono"/>
              </a:rPr>
              <a:t>GlobalScope</a:t>
            </a:r>
            <a:r>
              <a:rPr lang="en">
                <a:solidFill>
                  <a:schemeClr val="dk1"/>
                </a:solidFill>
                <a:latin typeface="Open Sans"/>
                <a:ea typeface="Open Sans"/>
                <a:cs typeface="Open Sans"/>
                <a:sym typeface="Open Sans"/>
              </a:rPr>
              <a:t> for the first time. It was introduced early in the development of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 to make performing some tasks easier, but now it can be considered deprecated because it mostly abandons the idea of structured concurrency. </a:t>
            </a:r>
            <a:r>
              <a:rPr lang="en">
                <a:solidFill>
                  <a:schemeClr val="dk1"/>
                </a:solidFill>
                <a:latin typeface="Open Sans"/>
                <a:ea typeface="Open Sans"/>
                <a:cs typeface="Open Sans"/>
                <a:sym typeface="Open Sans"/>
              </a:rPr>
              <a:t>Anything launched in this scope behaves like an ordinary thread; it lives on its own and errors inside it are lost.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if any one of the downloads fails, the others continue on without knowing about it, and this work might be end up being useless and a waste of time. We could address this by creating a shared synchronization flag, which is a multi-threaded way of doing things, but it is not the right way to go with coroutines.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19da0860cb5_3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19da0860cb5_3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Instead, we can change our function to be a suspending function and create a scope inside it with the help of the </a:t>
            </a:r>
            <a:r>
              <a:rPr lang="en">
                <a:latin typeface="JetBrains Mono"/>
                <a:ea typeface="JetBrains Mono"/>
                <a:cs typeface="JetBrains Mono"/>
                <a:sym typeface="JetBrains Mono"/>
              </a:rPr>
              <a:t>coroutineScope</a:t>
            </a:r>
            <a:r>
              <a:rPr lang="en">
                <a:latin typeface="Open Sans"/>
                <a:ea typeface="Open Sans"/>
                <a:cs typeface="Open Sans"/>
                <a:sym typeface="Open Sans"/>
              </a:rPr>
              <a:t> higher-order function.</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This way, we will create a separate </a:t>
            </a:r>
            <a:r>
              <a:rPr lang="en">
                <a:latin typeface="JetBrains Mono"/>
                <a:ea typeface="JetBrains Mono"/>
                <a:cs typeface="JetBrains Mono"/>
                <a:sym typeface="JetBrains Mono"/>
              </a:rPr>
              <a:t>Job</a:t>
            </a:r>
            <a:r>
              <a:rPr lang="en">
                <a:latin typeface="Open Sans"/>
                <a:ea typeface="Open Sans"/>
                <a:cs typeface="Open Sans"/>
                <a:sym typeface="Open Sans"/>
              </a:rPr>
              <a:t> inside the function that will accumulate launched coroutines and cancel all the other downloads if one fails.</a:t>
            </a:r>
            <a:endParaRPr>
              <a:latin typeface="Open Sans"/>
              <a:ea typeface="Open Sans"/>
              <a:cs typeface="Open Sans"/>
              <a:sym typeface="Open San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19da0860cb5_3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19da0860cb5_3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suspending function is a piece of work that requires time to finish and can be suspended at some point. A chain of suspending functions can be thought of as typical synchronous code that is interleaved with some other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the same time, some work can be moved to the background via launch or another coroutine builder, </a:t>
            </a:r>
            <a:r>
              <a:rPr lang="en">
                <a:solidFill>
                  <a:schemeClr val="dk1"/>
                </a:solidFill>
                <a:latin typeface="Open Sans"/>
                <a:ea typeface="Open Sans"/>
                <a:cs typeface="Open Sans"/>
                <a:sym typeface="Open Sans"/>
              </a:rPr>
              <a:t>which </a:t>
            </a:r>
            <a:r>
              <a:rPr lang="en">
                <a:solidFill>
                  <a:schemeClr val="dk1"/>
                </a:solidFill>
                <a:latin typeface="Open Sans"/>
                <a:ea typeface="Open Sans"/>
                <a:cs typeface="Open Sans"/>
                <a:sym typeface="Open Sans"/>
              </a:rPr>
              <a:t>can be called within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or from a suspending function.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convention to help you avoid mixing </a:t>
            </a:r>
            <a:r>
              <a:rPr lang="en">
                <a:solidFill>
                  <a:schemeClr val="dk1"/>
                </a:solidFill>
                <a:latin typeface="Open Sans"/>
                <a:ea typeface="Open Sans"/>
                <a:cs typeface="Open Sans"/>
                <a:sym typeface="Open Sans"/>
              </a:rPr>
              <a:t>these two </a:t>
            </a:r>
            <a:r>
              <a:rPr lang="en">
                <a:solidFill>
                  <a:schemeClr val="dk1"/>
                </a:solidFill>
                <a:latin typeface="Open Sans"/>
                <a:ea typeface="Open Sans"/>
                <a:cs typeface="Open Sans"/>
                <a:sym typeface="Open Sans"/>
              </a:rPr>
              <a:t>up:</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Work that suspends should be placed inside a </a:t>
            </a:r>
            <a:r>
              <a:rPr lang="en">
                <a:solidFill>
                  <a:schemeClr val="dk1"/>
                </a:solidFill>
                <a:latin typeface="Open Sans"/>
                <a:ea typeface="Open Sans"/>
                <a:cs typeface="Open Sans"/>
                <a:sym typeface="Open Sans"/>
              </a:rPr>
              <a:t>suspending </a:t>
            </a:r>
            <a:r>
              <a:rPr lang="en">
                <a:solidFill>
                  <a:schemeClr val="dk1"/>
                </a:solidFill>
                <a:latin typeface="Open Sans"/>
                <a:ea typeface="Open Sans"/>
                <a:cs typeface="Open Sans"/>
                <a:sym typeface="Open Sans"/>
              </a:rPr>
              <a:t>function. </a:t>
            </a:r>
            <a:r>
              <a:rPr lang="en">
                <a:solidFill>
                  <a:schemeClr val="dk1"/>
                </a:solidFill>
                <a:latin typeface="Open Sans"/>
                <a:ea typeface="Open Sans"/>
                <a:cs typeface="Open Sans"/>
                <a:sym typeface="Open Sans"/>
              </a:rPr>
              <a:t>This way the user knows that execution will continue after the called suspending function is done, and that it might involve suspending and letting something else work on the execution thread.</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Work that happens in the background should be placed in a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extension function, informing the user that this work is done in the same scope but that it happens somewhere else and execution jumps to the code right after </a:t>
            </a:r>
            <a:r>
              <a:rPr lang="en">
                <a:solidFill>
                  <a:schemeClr val="dk1"/>
                </a:solidFill>
                <a:latin typeface="JetBrains Mono"/>
                <a:ea typeface="JetBrains Mono"/>
                <a:cs typeface="JetBrains Mono"/>
                <a:sym typeface="JetBrains Mono"/>
              </a:rPr>
              <a:t>launch</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also a very important difference between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CoroutineScope</a:t>
            </a:r>
            <a:r>
              <a:rPr lang="en">
                <a:solidFill>
                  <a:schemeClr val="dk1"/>
                </a:solidFill>
                <a:latin typeface="Open Sans"/>
                <a:ea typeface="Open Sans"/>
                <a:cs typeface="Open Sans"/>
                <a:sym typeface="Open Sans"/>
              </a:rPr>
              <a:t>. Despite the latter being a simple interface with a single property of the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type, it is designed to be responsible for the structure of coroutines, like in this convention, while </a:t>
            </a:r>
            <a:r>
              <a:rPr lang="en">
                <a:solidFill>
                  <a:schemeClr val="dk1"/>
                </a:solidFill>
                <a:latin typeface="JetBrains Mono"/>
                <a:ea typeface="JetBrains Mono"/>
                <a:cs typeface="JetBrains Mono"/>
                <a:sym typeface="JetBrains Mono"/>
              </a:rPr>
              <a:t>CoroutineContext</a:t>
            </a:r>
            <a:r>
              <a:rPr lang="en">
                <a:solidFill>
                  <a:schemeClr val="dk1"/>
                </a:solidFill>
                <a:latin typeface="Open Sans"/>
                <a:ea typeface="Open Sans"/>
                <a:cs typeface="Open Sans"/>
                <a:sym typeface="Open Sans"/>
              </a:rPr>
              <a:t> is just a data storage.</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19da0860cb5_3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19da0860cb5_3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Using this convention, we can rewrite our function like this.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if the user writes: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rgbClr val="9E9E9E"/>
                </a:solidFill>
                <a:latin typeface="JetBrains Mono"/>
                <a:ea typeface="JetBrains Mono"/>
                <a:cs typeface="JetBrains Mono"/>
                <a:sym typeface="JetBrains Mono"/>
              </a:rPr>
              <a:t>// refs exist</a:t>
            </a:r>
            <a:endParaRPr>
              <a:solidFill>
                <a:srgbClr val="9E9E9E"/>
              </a:solidFill>
            </a:endParaRPr>
          </a:p>
          <a:p>
            <a:pPr indent="0" lvl="0" marL="0" rtl="0" algn="l">
              <a:lnSpc>
                <a:spcPct val="150000"/>
              </a:lnSpc>
              <a:spcBef>
                <a:spcPts val="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msg = </a:t>
            </a:r>
            <a:r>
              <a:rPr lang="en">
                <a:solidFill>
                  <a:srgbClr val="067D02"/>
                </a:solidFill>
                <a:latin typeface="JetBrains Mono"/>
                <a:ea typeface="JetBrains Mono"/>
                <a:cs typeface="JetBrains Mono"/>
                <a:sym typeface="JetBrains Mono"/>
              </a:rPr>
              <a:t>"A message"</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processReferences</a:t>
            </a:r>
            <a:r>
              <a:rPr lang="en">
                <a:latin typeface="JetBrains Mono"/>
                <a:ea typeface="JetBrains Mono"/>
                <a:cs typeface="JetBrains Mono"/>
                <a:sym typeface="JetBrains Mono"/>
              </a:rPr>
              <a:t>(refs)</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(msg)</a:t>
            </a:r>
            <a:endParaRPr>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should expect that their code will print the message almost instantly, even if downloading content takes a lot of time. This is because, for their execution thread, a message is created, then some work is launched in the background, which happens quickly, and then the message is printed without waiting for that background work to finish.</a:t>
            </a:r>
            <a:endParaRPr>
              <a:latin typeface="Open Sans"/>
              <a:ea typeface="Open Sans"/>
              <a:cs typeface="Open Sans"/>
              <a:sym typeface="Open San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9da0860cb5_3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9da0860cb5_3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9da0860cb5_3_1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19da0860cb5_3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we have a coroutine that does some blocking work in a loop.</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At some point we might want to cancel it, either to stop the application or because we simply no longer need it to work.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we have a reference to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we will try calling its </a:t>
            </a:r>
            <a:r>
              <a:rPr lang="en">
                <a:solidFill>
                  <a:schemeClr val="dk1"/>
                </a:solidFill>
                <a:latin typeface="JetBrains Mono"/>
                <a:ea typeface="JetBrains Mono"/>
                <a:cs typeface="JetBrains Mono"/>
                <a:sym typeface="JetBrains Mono"/>
              </a:rPr>
              <a:t>cancel</a:t>
            </a:r>
            <a:r>
              <a:rPr lang="en">
                <a:solidFill>
                  <a:schemeClr val="dk1"/>
                </a:solidFill>
                <a:latin typeface="Open Sans"/>
                <a:ea typeface="Open Sans"/>
                <a:cs typeface="Open Sans"/>
                <a:sym typeface="Open Sans"/>
              </a:rPr>
              <a:t> method.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problem is that, in this example, the code inside the coroutine is not aware that it can be cancelled, just like how code </a:t>
            </a:r>
            <a:r>
              <a:rPr lang="en">
                <a:solidFill>
                  <a:schemeClr val="dk1"/>
                </a:solidFill>
                <a:latin typeface="Open Sans"/>
                <a:ea typeface="Open Sans"/>
                <a:cs typeface="Open Sans"/>
                <a:sym typeface="Open Sans"/>
              </a:rPr>
              <a:t>in a thread may be unaware that somebody is trying to interrupt that thread.</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 this example the last message will be printed after roughly 2500ms, since the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will have to finish first.</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19da0860cb5_3_1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19da0860cb5_3_1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another case, if there are any other suspending calls inside the coroutine, then we know that they are compiled into a state machine.</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After </a:t>
            </a:r>
            <a:r>
              <a:rPr lang="en">
                <a:latin typeface="Open Sans"/>
                <a:ea typeface="Open Sans"/>
                <a:cs typeface="Open Sans"/>
                <a:sym typeface="Open Sans"/>
              </a:rPr>
              <a:t>the state </a:t>
            </a:r>
            <a:r>
              <a:rPr lang="en">
                <a:latin typeface="Open Sans"/>
                <a:ea typeface="Open Sans"/>
                <a:cs typeface="Open Sans"/>
                <a:sym typeface="Open Sans"/>
              </a:rPr>
              <a:t>machine</a:t>
            </a:r>
            <a:r>
              <a:rPr lang="en">
                <a:latin typeface="Open Sans"/>
                <a:ea typeface="Open Sans"/>
                <a:cs typeface="Open Sans"/>
                <a:sym typeface="Open Sans"/>
              </a:rPr>
              <a:t> transition, the compiled code checks whether the coroutine has been cancelled. If so, then </a:t>
            </a:r>
            <a:r>
              <a:rPr lang="en">
                <a:latin typeface="JetBrains Mono"/>
                <a:ea typeface="JetBrains Mono"/>
                <a:cs typeface="JetBrains Mono"/>
                <a:sym typeface="JetBrains Mono"/>
              </a:rPr>
              <a:t>CancellationException</a:t>
            </a:r>
            <a:r>
              <a:rPr lang="en">
                <a:latin typeface="Open Sans"/>
                <a:ea typeface="Open Sans"/>
                <a:cs typeface="Open Sans"/>
                <a:sym typeface="Open Sans"/>
              </a:rPr>
              <a:t> will be thrown</a:t>
            </a:r>
            <a:r>
              <a:rPr lang="en">
                <a:solidFill>
                  <a:schemeClr val="dk1"/>
                </a:solidFill>
                <a:latin typeface="Open Sans"/>
                <a:ea typeface="Open Sans"/>
                <a:cs typeface="Open Sans"/>
                <a:sym typeface="Open Sans"/>
              </a:rPr>
              <a:t> at some suspension point</a:t>
            </a:r>
            <a:r>
              <a:rPr lang="en">
                <a:latin typeface="Open Sans"/>
                <a:ea typeface="Open Sans"/>
                <a:cs typeface="Open Sans"/>
                <a:sym typeface="Open Sans"/>
              </a:rPr>
              <a:t>, like how </a:t>
            </a:r>
            <a:r>
              <a:rPr lang="en">
                <a:latin typeface="JetBrains Mono"/>
                <a:ea typeface="JetBrains Mono"/>
                <a:cs typeface="JetBrains Mono"/>
                <a:sym typeface="JetBrains Mono"/>
              </a:rPr>
              <a:t>InterruptedException</a:t>
            </a:r>
            <a:r>
              <a:rPr lang="en">
                <a:latin typeface="Open Sans"/>
                <a:ea typeface="Open Sans"/>
                <a:cs typeface="Open Sans"/>
                <a:sym typeface="Open Sans"/>
              </a:rPr>
              <a:t> is thrown in threads.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in this code we catch that </a:t>
            </a:r>
            <a:r>
              <a:rPr lang="en">
                <a:latin typeface="Open Sans"/>
                <a:ea typeface="Open Sans"/>
                <a:cs typeface="Open Sans"/>
                <a:sym typeface="Open Sans"/>
              </a:rPr>
              <a:t>exception</a:t>
            </a:r>
            <a:r>
              <a:rPr lang="en">
                <a:latin typeface="Open Sans"/>
                <a:ea typeface="Open Sans"/>
                <a:cs typeface="Open Sans"/>
                <a:sym typeface="Open Sans"/>
              </a:rPr>
              <a:t> and continue with our work, which is not </a:t>
            </a:r>
            <a:r>
              <a:rPr lang="en">
                <a:latin typeface="Open Sans"/>
                <a:ea typeface="Open Sans"/>
                <a:cs typeface="Open Sans"/>
                <a:sym typeface="Open Sans"/>
              </a:rPr>
              <a:t>good design – though it may sometimes be useful.</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da0860cb5_3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da0860cb5_3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Now we try to make the application use 3 threads instead of one and call that function twice.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first call is moved to Thread #2, and the second call is moved to Thread #3. Now these threads are blocked instead of the main thread, which can proceed with something useful.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When the threads get their results, they probably need to share them with the main thread somehow. This means that some synchronization mechanisms have to be used, which will likely block the thread, so the main thread will still be blocked at some point to get the results of Thread #2 and Thread #3.</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Now that we have more </a:t>
            </a:r>
            <a:r>
              <a:rPr lang="en">
                <a:latin typeface="Open Sans"/>
                <a:ea typeface="Open Sans"/>
                <a:cs typeface="Open Sans"/>
                <a:sym typeface="Open Sans"/>
              </a:rPr>
              <a:t>threads</a:t>
            </a:r>
            <a:r>
              <a:rPr lang="en">
                <a:latin typeface="Open Sans"/>
                <a:ea typeface="Open Sans"/>
                <a:cs typeface="Open Sans"/>
                <a:sym typeface="Open Sans"/>
              </a:rPr>
              <a:t>, we would expect to be able to do more work. Instead, we’re faced with new blocks and the overall useful work time did not increase threefold.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Additionally, if Thread #3, for </a:t>
            </a:r>
            <a:r>
              <a:rPr lang="en">
                <a:latin typeface="Open Sans"/>
                <a:ea typeface="Open Sans"/>
                <a:cs typeface="Open Sans"/>
                <a:sym typeface="Open Sans"/>
              </a:rPr>
              <a:t>example</a:t>
            </a:r>
            <a:r>
              <a:rPr lang="en">
                <a:latin typeface="Open Sans"/>
                <a:ea typeface="Open Sans"/>
                <a:cs typeface="Open Sans"/>
                <a:sym typeface="Open Sans"/>
              </a:rPr>
              <a:t>, encounters some unexpected exception, then the main thread can no longer send it any work. It would either have to restart the thread or there would have to be a dedicated orchestrator thread that manages these things, </a:t>
            </a:r>
            <a:r>
              <a:rPr lang="en">
                <a:latin typeface="Open Sans"/>
                <a:ea typeface="Open Sans"/>
                <a:cs typeface="Open Sans"/>
                <a:sym typeface="Open Sans"/>
              </a:rPr>
              <a:t>further</a:t>
            </a:r>
            <a:r>
              <a:rPr lang="en">
                <a:latin typeface="Open Sans"/>
                <a:ea typeface="Open Sans"/>
                <a:cs typeface="Open Sans"/>
                <a:sym typeface="Open Sans"/>
              </a:rPr>
              <a:t> lowering the proportion of </a:t>
            </a:r>
            <a:r>
              <a:rPr lang="en">
                <a:solidFill>
                  <a:schemeClr val="dk1"/>
                </a:solidFill>
                <a:latin typeface="Open Sans"/>
                <a:ea typeface="Open Sans"/>
                <a:cs typeface="Open Sans"/>
                <a:sym typeface="Open Sans"/>
              </a:rPr>
              <a:t>useful work time.</a:t>
            </a:r>
            <a:endParaRPr>
              <a:latin typeface="Open Sans"/>
              <a:ea typeface="Open Sans"/>
              <a:cs typeface="Open Sans"/>
              <a:sym typeface="Open Sans"/>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19da0860cb5_3_1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19da0860cb5_3_1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seen that there are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 states, and a coroutine can access the states of its own </a:t>
            </a:r>
            <a:r>
              <a:rPr lang="en">
                <a:solidFill>
                  <a:schemeClr val="dk1"/>
                </a:solidFill>
                <a:latin typeface="JetBrains Mono"/>
                <a:ea typeface="JetBrains Mono"/>
                <a:cs typeface="JetBrains Mono"/>
                <a:sym typeface="JetBrains Mono"/>
              </a:rPr>
              <a:t>Job</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 instead of relying on specific suspension points to lead to </a:t>
            </a:r>
            <a:r>
              <a:rPr lang="en">
                <a:solidFill>
                  <a:schemeClr val="dk1"/>
                </a:solidFill>
                <a:latin typeface="JetBrains Mono"/>
                <a:ea typeface="JetBrains Mono"/>
                <a:cs typeface="JetBrains Mono"/>
                <a:sym typeface="JetBrains Mono"/>
              </a:rPr>
              <a:t>CancellationException</a:t>
            </a:r>
            <a:r>
              <a:rPr lang="en">
                <a:solidFill>
                  <a:schemeClr val="dk1"/>
                </a:solidFill>
                <a:latin typeface="Open Sans"/>
                <a:ea typeface="Open Sans"/>
                <a:cs typeface="Open Sans"/>
                <a:sym typeface="Open Sans"/>
              </a:rPr>
              <a:t>, you can use the </a:t>
            </a:r>
            <a:r>
              <a:rPr lang="en">
                <a:solidFill>
                  <a:schemeClr val="dk1"/>
                </a:solidFill>
                <a:latin typeface="JetBrains Mono"/>
                <a:ea typeface="JetBrains Mono"/>
                <a:cs typeface="JetBrains Mono"/>
                <a:sym typeface="JetBrains Mono"/>
              </a:rPr>
              <a:t>isActive</a:t>
            </a:r>
            <a:r>
              <a:rPr lang="en">
                <a:solidFill>
                  <a:schemeClr val="dk1"/>
                </a:solidFill>
                <a:latin typeface="Open Sans"/>
                <a:ea typeface="Open Sans"/>
                <a:cs typeface="Open Sans"/>
                <a:sym typeface="Open Sans"/>
              </a:rPr>
              <a:t> flag to check whether a coroutine has been asked to cancel.</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will work even if the code inside the coroutine doesn’t have any suspension points.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g19da0860cb5_3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19da0860cb5_3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some cases, you may actually need it to be </a:t>
            </a:r>
            <a:r>
              <a:rPr lang="en">
                <a:solidFill>
                  <a:schemeClr val="dk1"/>
                </a:solidFill>
                <a:latin typeface="Open Sans"/>
                <a:ea typeface="Open Sans"/>
                <a:cs typeface="Open Sans"/>
                <a:sym typeface="Open Sans"/>
              </a:rPr>
              <a:t>impossible to cancel some work</a:t>
            </a:r>
            <a:r>
              <a:rPr lang="en">
                <a:solidFill>
                  <a:schemeClr val="dk1"/>
                </a:solidFill>
                <a:latin typeface="Open Sans"/>
                <a:ea typeface="Open Sans"/>
                <a:cs typeface="Open Sans"/>
                <a:sym typeface="Open Sans"/>
              </a:rPr>
              <a:t>. For extremely rare cases like these, there is a special </a:t>
            </a:r>
            <a:r>
              <a:rPr lang="en">
                <a:solidFill>
                  <a:schemeClr val="dk1"/>
                </a:solidFill>
                <a:latin typeface="JetBrains Mono"/>
                <a:ea typeface="JetBrains Mono"/>
                <a:cs typeface="JetBrains Mono"/>
                <a:sym typeface="JetBrains Mono"/>
              </a:rPr>
              <a:t>CoroutineContext.Element</a:t>
            </a:r>
            <a:r>
              <a:rPr lang="en">
                <a:solidFill>
                  <a:schemeClr val="dk1"/>
                </a:solidFill>
                <a:latin typeface="Open Sans"/>
                <a:ea typeface="Open Sans"/>
                <a:cs typeface="Open Sans"/>
                <a:sym typeface="Open Sans"/>
              </a:rPr>
              <a:t> named </a:t>
            </a:r>
            <a:r>
              <a:rPr lang="en">
                <a:solidFill>
                  <a:schemeClr val="dk1"/>
                </a:solidFill>
                <a:latin typeface="JetBrains Mono"/>
                <a:ea typeface="JetBrains Mono"/>
                <a:cs typeface="JetBrains Mono"/>
                <a:sym typeface="JetBrains Mono"/>
              </a:rPr>
              <a:t>NonCancellable</a:t>
            </a:r>
            <a:r>
              <a:rPr lang="en">
                <a:solidFill>
                  <a:schemeClr val="dk1"/>
                </a:solidFill>
                <a:latin typeface="Open Sans"/>
                <a:ea typeface="Open Sans"/>
                <a:cs typeface="Open Sans"/>
                <a:sym typeface="Open Sans"/>
              </a:rPr>
              <a:t>, which forbids cancelling this coroutine. It is sometimes used in </a:t>
            </a:r>
            <a:r>
              <a:rPr lang="en">
                <a:solidFill>
                  <a:schemeClr val="dk1"/>
                </a:solidFill>
                <a:latin typeface="JetBrains Mono"/>
                <a:ea typeface="JetBrains Mono"/>
                <a:cs typeface="JetBrains Mono"/>
                <a:sym typeface="JetBrains Mono"/>
              </a:rPr>
              <a:t>finally</a:t>
            </a:r>
            <a:r>
              <a:rPr lang="en">
                <a:solidFill>
                  <a:schemeClr val="dk1"/>
                </a:solidFill>
                <a:latin typeface="Open Sans Medium"/>
                <a:ea typeface="Open Sans Medium"/>
                <a:cs typeface="Open Sans Medium"/>
                <a:sym typeface="Open Sans Medium"/>
              </a:rPr>
              <a:t> </a:t>
            </a:r>
            <a:r>
              <a:rPr lang="en">
                <a:solidFill>
                  <a:schemeClr val="dk1"/>
                </a:solidFill>
                <a:latin typeface="Open Sans"/>
                <a:ea typeface="Open Sans"/>
                <a:cs typeface="Open Sans"/>
                <a:sym typeface="Open Sans"/>
              </a:rPr>
              <a:t>blocks to release resources, for example.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g19da0860cb5_3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19da0860cb5_3_1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Coroutines also make it possible to implement asynchronous channels.</a:t>
            </a:r>
            <a:endParaRPr>
              <a:latin typeface="Open Sans"/>
              <a:ea typeface="Open Sans"/>
              <a:cs typeface="Open Sans"/>
              <a:sym typeface="Open San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19da0860cb5_3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19da0860cb5_3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Communicating sequential processes is yet another aspect of asynchronous programming. This is where the work of different concurrent processes is orchestrated through channels that allow the sending and receiving of messages.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channel can be thought of as a queue of messages that are sent and received in various places without a shared mutable state.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Some features of channels are still experimental, but they are stable for the most part and will stay in </a:t>
            </a:r>
            <a:r>
              <a:rPr lang="en">
                <a:solidFill>
                  <a:schemeClr val="dk1"/>
                </a:solidFill>
                <a:latin typeface="JetBrains Mono"/>
                <a:ea typeface="JetBrains Mono"/>
                <a:cs typeface="JetBrains Mono"/>
                <a:sym typeface="JetBrains Mono"/>
              </a:rPr>
              <a:t>kotlinx.coroutines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base interfaces are </a:t>
            </a:r>
            <a:r>
              <a:rPr lang="en">
                <a:solidFill>
                  <a:schemeClr val="dk1"/>
                </a:solidFill>
                <a:latin typeface="JetBrains Mono"/>
                <a:ea typeface="JetBrains Mono"/>
                <a:cs typeface="JetBrains Mono"/>
                <a:sym typeface="JetBrains Mono"/>
              </a:rPr>
              <a:t>SendChannel</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and their functionality is merged in the </a:t>
            </a:r>
            <a:r>
              <a:rPr lang="en">
                <a:solidFill>
                  <a:schemeClr val="dk1"/>
                </a:solidFill>
                <a:latin typeface="JetBrains Mono"/>
                <a:ea typeface="JetBrains Mono"/>
                <a:cs typeface="JetBrains Mono"/>
                <a:sym typeface="JetBrains Mono"/>
              </a:rPr>
              <a:t>Channel</a:t>
            </a:r>
            <a:r>
              <a:rPr lang="en">
                <a:solidFill>
                  <a:schemeClr val="dk1"/>
                </a:solidFill>
                <a:latin typeface="Open Sans"/>
                <a:ea typeface="Open Sans"/>
                <a:cs typeface="Open Sans"/>
                <a:sym typeface="Open Sans"/>
              </a:rPr>
              <a:t> interface.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19da0860cb5_3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19da0860cb5_3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channel for integers is created.</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a coroutine is launched that sends integers to this channel.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 main execution thread </a:t>
            </a:r>
            <a:r>
              <a:rPr lang="en">
                <a:latin typeface="Open Sans"/>
                <a:ea typeface="Open Sans"/>
                <a:cs typeface="Open Sans"/>
                <a:sym typeface="Open Sans"/>
              </a:rPr>
              <a:t>receives and prints these integers.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all of them will be printed – without the use of synchronization mechanisms.</a:t>
            </a:r>
            <a:endParaRPr>
              <a:latin typeface="Open Sans"/>
              <a:ea typeface="Open Sans"/>
              <a:cs typeface="Open Sans"/>
              <a:sym typeface="Open San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g19da0860cb5_3_1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4" name="Google Shape;1124;g19da0860cb5_3_1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more sophisticated example, where two </a:t>
            </a:r>
            <a:r>
              <a:rPr lang="en">
                <a:solidFill>
                  <a:schemeClr val="dk1"/>
                </a:solidFill>
                <a:latin typeface="JetBrains Mono"/>
                <a:ea typeface="JetBrains Mono"/>
                <a:cs typeface="JetBrains Mono"/>
                <a:sym typeface="JetBrains Mono"/>
              </a:rPr>
              <a:t>ReceiveChannels</a:t>
            </a:r>
            <a:r>
              <a:rPr lang="en">
                <a:solidFill>
                  <a:schemeClr val="dk1"/>
                </a:solidFill>
                <a:latin typeface="Open Sans"/>
                <a:ea typeface="Open Sans"/>
                <a:cs typeface="Open Sans"/>
                <a:sym typeface="Open Sans"/>
              </a:rPr>
              <a:t> are created by the </a:t>
            </a:r>
            <a:r>
              <a:rPr lang="en">
                <a:solidFill>
                  <a:schemeClr val="dk1"/>
                </a:solidFill>
                <a:latin typeface="JetBrains Mono"/>
                <a:ea typeface="JetBrains Mono"/>
                <a:cs typeface="JetBrains Mono"/>
                <a:sym typeface="JetBrains Mono"/>
              </a:rPr>
              <a:t>produce</a:t>
            </a:r>
            <a:r>
              <a:rPr lang="en">
                <a:solidFill>
                  <a:schemeClr val="dk1"/>
                </a:solidFill>
                <a:latin typeface="Open Sans"/>
                <a:ea typeface="Open Sans"/>
                <a:cs typeface="Open Sans"/>
                <a:sym typeface="Open Sans"/>
              </a:rPr>
              <a:t> coroutine builder</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first </a:t>
            </a:r>
            <a:r>
              <a:rPr lang="en">
                <a:solidFill>
                  <a:schemeClr val="dk1"/>
                </a:solidFill>
                <a:latin typeface="JetBrains Mono"/>
                <a:ea typeface="JetBrains Mono"/>
                <a:cs typeface="JetBrains Mono"/>
                <a:sym typeface="JetBrains Mono"/>
              </a:rPr>
              <a:t>ReceiveChannel</a:t>
            </a:r>
            <a:r>
              <a:rPr lang="en">
                <a:solidFill>
                  <a:schemeClr val="dk1"/>
                </a:solidFill>
                <a:latin typeface="Open Sans"/>
                <a:ea typeface="Open Sans"/>
                <a:cs typeface="Open Sans"/>
                <a:sym typeface="Open Sans"/>
              </a:rPr>
              <a:t> generates an infinite sequence of integers, while the second one receives the integers from the first and filters out any that are divisible by a given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Then in </a:t>
            </a:r>
            <a:r>
              <a:rPr lang="en">
                <a:solidFill>
                  <a:schemeClr val="dk1"/>
                </a:solidFill>
                <a:latin typeface="Open Sans"/>
                <a:ea typeface="Open Sans"/>
                <a:cs typeface="Open Sans"/>
                <a:sym typeface="Open Sans"/>
              </a:rPr>
              <a:t>the main</a:t>
            </a:r>
            <a:r>
              <a:rPr lang="en">
                <a:solidFill>
                  <a:schemeClr val="dk1"/>
                </a:solidFill>
                <a:latin typeface="Open Sans"/>
                <a:ea typeface="Open Sans"/>
                <a:cs typeface="Open Sans"/>
                <a:sym typeface="Open Sans"/>
              </a:rPr>
              <a:t> function, integers are received from the second channel. Each time this happens, however, a new channel is created via the second function using the previous channel and the last received integer.</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end, this is a short implementation of the </a:t>
            </a:r>
            <a:r>
              <a:rPr lang="en">
                <a:solidFill>
                  <a:srgbClr val="202122"/>
                </a:solidFill>
                <a:latin typeface="Open Sans"/>
                <a:ea typeface="Open Sans"/>
                <a:cs typeface="Open Sans"/>
                <a:sym typeface="Open Sans"/>
              </a:rPr>
              <a:t>sieve of Eratosthenes using channels.</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solidFill>
                <a:srgbClr val="202122"/>
              </a:solidFill>
              <a:highlight>
                <a:srgbClr val="FFFFFF"/>
              </a:highlight>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19da0860cb5_3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19da0860cb5_3_1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In this example, a single </a:t>
            </a:r>
            <a:r>
              <a:rPr lang="en">
                <a:latin typeface="Open Sans"/>
                <a:ea typeface="Open Sans"/>
                <a:cs typeface="Open Sans"/>
                <a:sym typeface="Open Sans"/>
              </a:rPr>
              <a:t>communication</a:t>
            </a:r>
            <a:r>
              <a:rPr lang="en">
                <a:latin typeface="Open Sans"/>
                <a:ea typeface="Open Sans"/>
                <a:cs typeface="Open Sans"/>
                <a:sym typeface="Open Sans"/>
              </a:rPr>
              <a:t> channel is created first.</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three producers, each of which sends its message to the channel after a random time interval.</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Then there are eight workers that </a:t>
            </a:r>
            <a:r>
              <a:rPr lang="en">
                <a:latin typeface="Open Sans"/>
                <a:ea typeface="Open Sans"/>
                <a:cs typeface="Open Sans"/>
                <a:sym typeface="Open Sans"/>
              </a:rPr>
              <a:t>receive</a:t>
            </a:r>
            <a:r>
              <a:rPr lang="en">
                <a:latin typeface="Open Sans"/>
                <a:ea typeface="Open Sans"/>
                <a:cs typeface="Open Sans"/>
                <a:sym typeface="Open Sans"/>
              </a:rPr>
              <a:t> these messages and print them to the console.</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Yet again, no synchronization mechanisms are used in this example. There are 3 writers and 8 readers, yet there aren’t any data races.</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In the end, to stop the application, all the children of the current context are cancelled, including the producers and readers.</a:t>
            </a:r>
            <a:endParaRPr>
              <a:latin typeface="Open Sans"/>
              <a:ea typeface="Open Sans"/>
              <a:cs typeface="Open Sans"/>
              <a:sym typeface="Open San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19da0860cb5_3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19da0860cb5_3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are like queues, and as such, they follow a FIFO order.</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Also like queues, they have capacity inside them for a buffer, and the default is RENDEZVOUS, which means that the capacity is exactly 1. This can, however, be changed to an arbitrary </a:t>
            </a:r>
            <a:r>
              <a:rPr lang="en">
                <a:latin typeface="Open Sans"/>
                <a:ea typeface="Open Sans"/>
                <a:cs typeface="Open Sans"/>
                <a:sym typeface="Open Sans"/>
              </a:rPr>
              <a:t>buffer</a:t>
            </a:r>
            <a:r>
              <a:rPr lang="en">
                <a:latin typeface="Open Sans"/>
                <a:ea typeface="Open Sans"/>
                <a:cs typeface="Open Sans"/>
                <a:sym typeface="Open Sans"/>
              </a:rPr>
              <a:t> size.</a:t>
            </a:r>
            <a:endParaRPr>
              <a:latin typeface="Open Sans"/>
              <a:ea typeface="Open Sans"/>
              <a:cs typeface="Open Sans"/>
              <a:sym typeface="Open San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19da0860cb5_3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19da0860cb5_3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Channels also support an interesting and experimental </a:t>
            </a:r>
            <a:r>
              <a:rPr lang="en">
                <a:latin typeface="JetBrains Mono"/>
                <a:ea typeface="JetBrains Mono"/>
                <a:cs typeface="JetBrains Mono"/>
                <a:sym typeface="JetBrains Mono"/>
              </a:rPr>
              <a:t>select</a:t>
            </a:r>
            <a:r>
              <a:rPr lang="en">
                <a:latin typeface="Open Sans"/>
                <a:ea typeface="Open Sans"/>
                <a:cs typeface="Open Sans"/>
                <a:sym typeface="Open Sans"/>
              </a:rPr>
              <a:t> expression, which you can read more about in the </a:t>
            </a:r>
            <a:r>
              <a:rPr lang="en" u="sng">
                <a:solidFill>
                  <a:schemeClr val="hlink"/>
                </a:solidFill>
                <a:latin typeface="Open Sans"/>
                <a:ea typeface="Open Sans"/>
                <a:cs typeface="Open Sans"/>
                <a:sym typeface="Open Sans"/>
                <a:hlinkClick r:id="rId2"/>
              </a:rPr>
              <a:t>documentation</a:t>
            </a:r>
            <a:r>
              <a:rPr lang="en">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19da0860cb5_3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19da0860cb5_3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image" Target="../media/image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image" Target="../media/image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image" Target="../media/image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hyperlink" Target="https://twitter.com/kotl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0.xml"/><Relationship Id="rId3" Type="http://schemas.openxmlformats.org/officeDocument/2006/relationships/image" Target="../media/image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 Id="rId3" Type="http://schemas.openxmlformats.org/officeDocument/2006/relationships/image" Target="../media/image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8.xml"/><Relationship Id="rId3" Type="http://schemas.openxmlformats.org/officeDocument/2006/relationships/image" Target="../media/image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9.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4.xml"/><Relationship Id="rId3" Type="http://schemas.openxmlformats.org/officeDocument/2006/relationships/image" Target="../media/image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3" y="1003425"/>
            <a:ext cx="45414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Asynchronous Programming in Kotlin</a:t>
            </a:r>
            <a:endParaRPr b="0" i="0" sz="4800" u="none" cap="none" strike="noStrike">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Asynchronous Programming</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62" name="Google Shape;1162;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Beyond</a:t>
            </a:r>
            <a:r>
              <a:rPr lang="en"/>
              <a:t> asynchronous programming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10"/>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fibonacci = sequence { </a:t>
            </a:r>
            <a:r>
              <a:rPr lang="en" sz="1100">
                <a:solidFill>
                  <a:srgbClr val="7F7F7F"/>
                </a:solidFill>
              </a:rPr>
              <a:t>// A coroutine builder!</a:t>
            </a:r>
            <a:endParaRPr sz="1100">
              <a:solidFill>
                <a:srgbClr val="7F7F7F"/>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next = 1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yield(cur) </a:t>
            </a:r>
            <a:r>
              <a:rPr lang="en" sz="1100">
                <a:solidFill>
                  <a:srgbClr val="7F7F7F"/>
                </a:solidFill>
              </a:rPr>
              <a:t>// A suspending call! </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cur += next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next = cur - next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iter = fibonacci.iterator() </a:t>
            </a:r>
            <a:r>
              <a:rPr lang="en" sz="1100">
                <a:solidFill>
                  <a:srgbClr val="7F7F7F"/>
                </a:solidFill>
              </a:rPr>
              <a:t>// nothing happens yet</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process up to the first yield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wake up and continue -&gt; 1 </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(iter.next()) </a:t>
            </a:r>
            <a:r>
              <a:rPr lang="en" sz="1100">
                <a:solidFill>
                  <a:srgbClr val="7F7F7F"/>
                </a:solidFill>
              </a:rPr>
              <a:t>// 2 and then to infinity and beyond</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68" name="Google Shape;1168;p1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Sequences</a:t>
            </a:r>
            <a:endParaRPr/>
          </a:p>
        </p:txBody>
      </p:sp>
      <p:pic>
        <p:nvPicPr>
          <p:cNvPr id="1169" name="Google Shape;1169;p110"/>
          <p:cNvPicPr preferRelativeResize="0"/>
          <p:nvPr/>
        </p:nvPicPr>
        <p:blipFill>
          <a:blip r:embed="rId3">
            <a:alphaModFix/>
          </a:blip>
          <a:stretch>
            <a:fillRect/>
          </a:stretch>
        </p:blipFill>
        <p:spPr>
          <a:xfrm>
            <a:off x="216400" y="2169463"/>
            <a:ext cx="209300" cy="2111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175" name="Google Shape;1175;p11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 the hood: advanced</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12"/>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Remember this code?</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t/>
            </a:r>
            <a:endParaRPr sz="1400">
              <a:solidFill>
                <a:srgbClr val="000000"/>
              </a:solidFill>
              <a:latin typeface="Open Sans"/>
              <a:ea typeface="Open Sans"/>
              <a:cs typeface="Open Sans"/>
              <a:sym typeface="Open Sans"/>
            </a:endParaRPr>
          </a:p>
          <a:p>
            <a:pPr indent="-355600" lvl="0" marL="355600" rtl="0" algn="l">
              <a:lnSpc>
                <a:spcPct val="115000"/>
              </a:lnSpc>
              <a:spcBef>
                <a:spcPts val="0"/>
              </a:spcBef>
              <a:spcAft>
                <a:spcPts val="0"/>
              </a:spcAft>
              <a:buNone/>
            </a:pPr>
            <a:r>
              <a:rPr lang="en" sz="1400">
                <a:solidFill>
                  <a:srgbClr val="0033B3"/>
                </a:solidFill>
              </a:rPr>
              <a:t>suspend fun </a:t>
            </a:r>
            <a:r>
              <a:rPr lang="en" sz="1400">
                <a:solidFill>
                  <a:srgbClr val="000000"/>
                </a:solidFill>
              </a:rPr>
              <a:t>postItem(item: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token = preparePost()</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33B3"/>
                </a:solidFill>
              </a:rPr>
              <a:t>val </a:t>
            </a:r>
            <a:r>
              <a:rPr lang="en" sz="1400">
                <a:solidFill>
                  <a:srgbClr val="000000"/>
                </a:solidFill>
              </a:rPr>
              <a:t>post = submitPost(token, item) </a:t>
            </a:r>
            <a:endParaRPr sz="1400">
              <a:solidFill>
                <a:srgbClr val="000000"/>
              </a:solidFill>
            </a:endParaRPr>
          </a:p>
          <a:p>
            <a:pPr indent="-596900" lvl="0" marL="1054100" rtl="0" algn="l">
              <a:lnSpc>
                <a:spcPct val="115000"/>
              </a:lnSpc>
              <a:spcBef>
                <a:spcPts val="0"/>
              </a:spcBef>
              <a:spcAft>
                <a:spcPts val="0"/>
              </a:spcAft>
              <a:buNone/>
            </a:pPr>
            <a:r>
              <a:rPr lang="en" sz="1400">
                <a:solidFill>
                  <a:srgbClr val="000000"/>
                </a:solidFill>
              </a:rPr>
              <a:t>processPost(post)</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355600" lvl="0" marL="355600" rtl="0" algn="l">
              <a:lnSpc>
                <a:spcPct val="115000"/>
              </a:lnSpc>
              <a:spcBef>
                <a:spcPts val="0"/>
              </a:spcBef>
              <a:spcAft>
                <a:spcPts val="0"/>
              </a:spcAft>
              <a:buNone/>
            </a:pPr>
            <a:r>
              <a:rPr lang="en" sz="1400">
                <a:solidFill>
                  <a:srgbClr val="000000"/>
                </a:solidFill>
                <a:latin typeface="Open Sans"/>
                <a:ea typeface="Open Sans"/>
                <a:cs typeface="Open Sans"/>
                <a:sym typeface="Open Sans"/>
              </a:rPr>
              <a:t>Now that we know much more, let’s get a better </a:t>
            </a:r>
            <a:r>
              <a:rPr i="1" lang="en" sz="1400">
                <a:solidFill>
                  <a:srgbClr val="000000"/>
                </a:solidFill>
                <a:latin typeface="Open Sans"/>
                <a:ea typeface="Open Sans"/>
                <a:cs typeface="Open Sans"/>
                <a:sym typeface="Open Sans"/>
              </a:rPr>
              <a:t>approximation </a:t>
            </a:r>
            <a:r>
              <a:rPr lang="en" sz="1400">
                <a:solidFill>
                  <a:srgbClr val="000000"/>
                </a:solidFill>
                <a:latin typeface="Open Sans"/>
                <a:ea typeface="Open Sans"/>
                <a:cs typeface="Open Sans"/>
                <a:sym typeface="Open Sans"/>
              </a:rPr>
              <a:t>of what’s going on under the hood.</a:t>
            </a:r>
            <a:endParaRPr sz="14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p>
        </p:txBody>
      </p:sp>
      <p:sp>
        <p:nvSpPr>
          <p:cNvPr id="1181" name="Google Shape;1181;p1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pic>
        <p:nvPicPr>
          <p:cNvPr id="1182" name="Google Shape;1182;p112"/>
          <p:cNvPicPr preferRelativeResize="0"/>
          <p:nvPr/>
        </p:nvPicPr>
        <p:blipFill>
          <a:blip r:embed="rId3">
            <a:alphaModFix/>
          </a:blip>
          <a:stretch>
            <a:fillRect/>
          </a:stretch>
        </p:blipFill>
        <p:spPr>
          <a:xfrm>
            <a:off x="216400" y="2217088"/>
            <a:ext cx="209300" cy="211150"/>
          </a:xfrm>
          <a:prstGeom prst="rect">
            <a:avLst/>
          </a:prstGeom>
          <a:noFill/>
          <a:ln>
            <a:noFill/>
          </a:ln>
        </p:spPr>
      </p:pic>
      <p:pic>
        <p:nvPicPr>
          <p:cNvPr id="1183" name="Google Shape;1183;p112"/>
          <p:cNvPicPr preferRelativeResize="0"/>
          <p:nvPr/>
        </p:nvPicPr>
        <p:blipFill>
          <a:blip r:embed="rId3">
            <a:alphaModFix/>
          </a:blip>
          <a:stretch>
            <a:fillRect/>
          </a:stretch>
        </p:blipFill>
        <p:spPr>
          <a:xfrm>
            <a:off x="216400" y="2472513"/>
            <a:ext cx="209300" cy="2111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11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completion: Continuation&lt;Any?&gt;?,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CoroutineContext?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ContinuationImpl(completion)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result: Result&lt;Any?&gt; = Result(</a:t>
            </a:r>
            <a:r>
              <a:rPr lang="en" sz="1100">
                <a:solidFill>
                  <a:srgbClr val="0033B3"/>
                </a:solidFill>
              </a:rPr>
              <a:t>null</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label: Int = 0</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token: Token?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post: Post? = </a:t>
            </a:r>
            <a:r>
              <a:rPr lang="en" sz="1100">
                <a:solidFill>
                  <a:srgbClr val="0033B3"/>
                </a:solidFill>
              </a:rPr>
              <a:t>null</a:t>
            </a:r>
            <a:endParaRPr sz="1100">
              <a:solidFill>
                <a:srgbClr val="0033B3"/>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89" name="Google Shape;1189;p1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14"/>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postItem(item: Item, completion: Continuation&lt;Any?&gt;) {</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33B3"/>
              </a:solidFill>
            </a:endParaRPr>
          </a:p>
          <a:p>
            <a:pPr indent="0" lvl="0" marL="457200" rtl="0" algn="l">
              <a:lnSpc>
                <a:spcPct val="115000"/>
              </a:lnSpc>
              <a:spcBef>
                <a:spcPts val="0"/>
              </a:spcBef>
              <a:spcAft>
                <a:spcPts val="0"/>
              </a:spcAft>
              <a:buNone/>
            </a:pPr>
            <a:r>
              <a:rPr lang="en" sz="1100">
                <a:solidFill>
                  <a:srgbClr val="0033B3"/>
                </a:solidFill>
              </a:rPr>
              <a:t>class </a:t>
            </a:r>
            <a:r>
              <a:rPr lang="en" sz="1100">
                <a:solidFill>
                  <a:srgbClr val="000000"/>
                </a:solidFill>
              </a:rPr>
              <a:t>PostItemStateMachine(</a:t>
            </a:r>
            <a:r>
              <a:rPr lang="en" sz="1100"/>
              <a:t>...</a:t>
            </a:r>
            <a:r>
              <a:rPr lang="en" sz="1100">
                <a:solidFill>
                  <a:srgbClr val="000000"/>
                </a:solidFill>
              </a:rPr>
              <a:t>): </a:t>
            </a:r>
            <a:r>
              <a:rPr lang="en" sz="1100"/>
              <a: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override fun </a:t>
            </a:r>
            <a:r>
              <a:rPr lang="en" sz="1100">
                <a:solidFill>
                  <a:srgbClr val="000000"/>
                </a:solidFill>
              </a:rPr>
              <a:t>invokeSuspend(result: Result&lt;Any?&gt;)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this</a:t>
            </a:r>
            <a:r>
              <a:rPr lang="en" sz="1100">
                <a:solidFill>
                  <a:srgbClr val="000000"/>
                </a:solidFill>
              </a:rPr>
              <a:t>.result = result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0000"/>
                </a:solidFill>
              </a:rPr>
              <a:t>postItem(item, </a:t>
            </a:r>
            <a:r>
              <a:rPr lang="en" sz="1100">
                <a:solidFill>
                  <a:srgbClr val="0033B3"/>
                </a:solidFill>
              </a:rPr>
              <a:t>this</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continuation = completion </a:t>
            </a:r>
            <a:r>
              <a:rPr lang="en" sz="1100">
                <a:solidFill>
                  <a:srgbClr val="0033B3"/>
                </a:solidFill>
              </a:rPr>
              <a:t>as</a:t>
            </a:r>
            <a:r>
              <a:rPr lang="en" sz="1100">
                <a:solidFill>
                  <a:srgbClr val="000000"/>
                </a:solidFill>
              </a:rPr>
              <a:t>? PostItemStateMachine ?: PostItemStateMachine(completion)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195" name="Google Shape;1195;p1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115"/>
          <p:cNvSpPr txBox="1"/>
          <p:nvPr>
            <p:ph idx="1" type="body"/>
          </p:nvPr>
        </p:nvSpPr>
        <p:spPr>
          <a:xfrm>
            <a:off x="292608" y="11826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Clr>
                <a:schemeClr val="dk1"/>
              </a:buClr>
              <a:buSzPts val="1100"/>
              <a:buFont typeface="Arial"/>
              <a:buNone/>
            </a:pPr>
            <a:r>
              <a:rPr lang="en" sz="1100"/>
              <a:t>...</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when</a:t>
            </a:r>
            <a:r>
              <a:rPr lang="en" sz="1100">
                <a:solidFill>
                  <a:srgbClr val="000000"/>
                </a:solidFill>
              </a:rPr>
              <a:t>(continuation.label)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0 -&gt;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1 -&gt;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continuation.token = continuation.result.getOrThrow() </a:t>
            </a:r>
            <a:r>
              <a:rPr lang="en" sz="1100">
                <a:solidFill>
                  <a:srgbClr val="0033B3"/>
                </a:solidFill>
              </a:rPr>
              <a:t>as </a:t>
            </a:r>
            <a:r>
              <a:rPr lang="en" sz="1100">
                <a:solidFill>
                  <a:srgbClr val="000000"/>
                </a:solidFill>
              </a:rPr>
              <a:t>Token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continuation.label = 2</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submitPost(continuation.token!!, continuation.item!!, continuation)</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2 -&gt; { </a:t>
            </a:r>
            <a:r>
              <a:rPr lang="en" sz="1100"/>
              <a:t>...</a:t>
            </a:r>
            <a:r>
              <a:rPr lang="en" sz="1100">
                <a:solidFill>
                  <a:srgbClr val="000000"/>
                </a:solidFill>
              </a:rPr>
              <a: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3 -&gt;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continuation.finalResult = continuation.result.getOrThrow() </a:t>
            </a:r>
            <a:r>
              <a:rPr lang="en" sz="1100">
                <a:solidFill>
                  <a:srgbClr val="0033B3"/>
                </a:solidFill>
              </a:rPr>
              <a:t>as </a:t>
            </a:r>
            <a:r>
              <a:rPr lang="en" sz="1100">
                <a:solidFill>
                  <a:srgbClr val="000000"/>
                </a:solidFill>
              </a:rPr>
              <a:t>FinalResult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continuation.completion.resume(continuation.finalResult!!)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else </a:t>
            </a:r>
            <a:r>
              <a:rPr lang="en" sz="1100">
                <a:solidFill>
                  <a:srgbClr val="000000"/>
                </a:solidFill>
              </a:rPr>
              <a:t>-&gt; </a:t>
            </a:r>
            <a:r>
              <a:rPr lang="en" sz="1100">
                <a:solidFill>
                  <a:srgbClr val="0033B3"/>
                </a:solidFill>
              </a:rPr>
              <a:t>throw </a:t>
            </a:r>
            <a:r>
              <a:rPr lang="en" sz="1100">
                <a:solidFill>
                  <a:srgbClr val="000000"/>
                </a:solidFill>
              </a:rPr>
              <a:t>IllegalStateException(</a:t>
            </a:r>
            <a:r>
              <a:rPr lang="en" sz="1100"/>
              <a:t>...</a:t>
            </a:r>
            <a:r>
              <a:rPr lang="en" sz="1100">
                <a:solidFill>
                  <a:srgbClr val="000000"/>
                </a:solidFill>
              </a:rPr>
              <a:t>)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01" name="Google Shape;1201;p1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1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More</a:t>
            </a:r>
            <a:endParaRPr/>
          </a:p>
        </p:txBody>
      </p:sp>
      <p:sp>
        <p:nvSpPr>
          <p:cNvPr id="1207" name="Google Shape;1207;p1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Continuation as generic callback</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Here’s a refresher on what </a:t>
            </a:r>
            <a:r>
              <a:rPr lang="en" sz="1100">
                <a:solidFill>
                  <a:srgbClr val="000000"/>
                </a:solidFill>
              </a:rPr>
              <a:t>Continuation</a:t>
            </a:r>
            <a:r>
              <a:rPr lang="en" sz="1100">
                <a:solidFill>
                  <a:srgbClr val="000000"/>
                </a:solidFill>
                <a:latin typeface="Open Sans"/>
                <a:ea typeface="Open Sans"/>
                <a:cs typeface="Open Sans"/>
                <a:sym typeface="Open Sans"/>
              </a:rPr>
              <a:t> looks like: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Continuation&lt;</a:t>
            </a:r>
            <a:r>
              <a:rPr lang="en" sz="1100">
                <a:solidFill>
                  <a:srgbClr val="0033B3"/>
                </a:solidFill>
              </a:rPr>
              <a:t>in </a:t>
            </a:r>
            <a:r>
              <a:rPr lang="en" sz="1100">
                <a:solidFill>
                  <a:srgbClr val="000000"/>
                </a:solidFill>
              </a:rPr>
              <a:t>T&gt; {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val </a:t>
            </a:r>
            <a:r>
              <a:rPr lang="en" sz="1100">
                <a:solidFill>
                  <a:srgbClr val="000000"/>
                </a:solidFill>
              </a:rPr>
              <a:t>context: CoroutineContext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fun </a:t>
            </a:r>
            <a:r>
              <a:rPr lang="en" sz="1100">
                <a:solidFill>
                  <a:srgbClr val="000000"/>
                </a:solidFill>
              </a:rPr>
              <a:t>r</a:t>
            </a:r>
            <a:r>
              <a:rPr lang="en" sz="1100">
                <a:solidFill>
                  <a:srgbClr val="000000"/>
                </a:solidFill>
              </a:rPr>
              <a:t>esumeWith(result: Result&lt;T&gt;)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We are given: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suspendAnswer() = 42</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suspendSqr(x: Int) = x * 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How can we run </a:t>
            </a:r>
            <a:r>
              <a:rPr lang="en" sz="1100">
                <a:solidFill>
                  <a:srgbClr val="000000"/>
                </a:solidFill>
              </a:rPr>
              <a:t>suspendSqr(suspendAnswer)</a:t>
            </a:r>
            <a:r>
              <a:rPr lang="en" sz="1100">
                <a:solidFill>
                  <a:srgbClr val="000000"/>
                </a:solidFill>
                <a:latin typeface="Open Sans"/>
                <a:ea typeface="Open Sans"/>
                <a:cs typeface="Open Sans"/>
                <a:sym typeface="Open Sans"/>
              </a:rPr>
              <a:t> without </a:t>
            </a:r>
            <a:r>
              <a:rPr lang="en" sz="1100">
                <a:solidFill>
                  <a:srgbClr val="000000"/>
                </a:solidFill>
              </a:rPr>
              <a:t>kotlinx.coroutines?</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13" name="Google Shape;1213;p1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18"/>
          <p:cNvSpPr txBox="1"/>
          <p:nvPr>
            <p:ph idx="1" type="body"/>
          </p:nvPr>
        </p:nvSpPr>
        <p:spPr>
          <a:xfrm>
            <a:off x="292600" y="1335025"/>
            <a:ext cx="8328900" cy="33321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Continuation</a:t>
            </a:r>
            <a:r>
              <a:rPr lang="en" sz="1100">
                <a:solidFill>
                  <a:srgbClr val="000000"/>
                </a:solidFill>
                <a:latin typeface="Open Sans"/>
                <a:ea typeface="Open Sans"/>
                <a:cs typeface="Open Sans"/>
                <a:sym typeface="Open Sans"/>
              </a:rPr>
              <a:t> is a generic callback, so we can go back to the continuation passing style:</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::suspendAnswer.startCoroutine(</a:t>
            </a:r>
            <a:r>
              <a:rPr lang="en" sz="1100">
                <a:solidFill>
                  <a:srgbClr val="0033B3"/>
                </a:solidFill>
              </a:rPr>
              <a:t>object </a:t>
            </a:r>
            <a:r>
              <a:rPr lang="en" sz="1100">
                <a:solidFill>
                  <a:srgbClr val="000000"/>
                </a:solidFill>
              </a:rPr>
              <a:t>: Continuation&lt;Int&gt;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val </a:t>
            </a:r>
            <a:r>
              <a:rPr lang="en" sz="1100">
                <a:solidFill>
                  <a:srgbClr val="000000"/>
                </a:solidFill>
              </a:rPr>
              <a:t>context: CoroutineContext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get</a:t>
            </a:r>
            <a:r>
              <a:rPr lang="en" sz="1100">
                <a:solidFill>
                  <a:srgbClr val="000000"/>
                </a:solidFill>
              </a:rPr>
              <a:t>() = CoroutineName(</a:t>
            </a:r>
            <a:r>
              <a:rPr lang="en" sz="1100">
                <a:solidFill>
                  <a:srgbClr val="067D02"/>
                </a:solidFill>
              </a:rPr>
              <a:t>"Empty Context Simulation"</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override fun </a:t>
            </a:r>
            <a:r>
              <a:rPr lang="en" sz="1100">
                <a:solidFill>
                  <a:srgbClr val="000000"/>
                </a:solidFill>
              </a:rPr>
              <a:t>resumeWith(result: Result&lt;Int&gt;)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prevResult = result.getOrThrow()</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::suspendSqr.startCoroutine(</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prevResult,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Continuation(CoroutineName(</a:t>
            </a:r>
            <a:r>
              <a:rPr lang="en" sz="1100">
                <a:solidFill>
                  <a:srgbClr val="067D02"/>
                </a:solidFill>
              </a:rPr>
              <a:t>"Only name Context"</a:t>
            </a:r>
            <a:r>
              <a:rPr lang="en" sz="1100">
                <a:solidFill>
                  <a:srgbClr val="000000"/>
                </a:solidFill>
              </a:rPr>
              <a:t>)) { </a:t>
            </a:r>
            <a:endParaRPr sz="1100">
              <a:solidFill>
                <a:srgbClr val="000000"/>
              </a:solidFill>
            </a:endParaRPr>
          </a:p>
          <a:p>
            <a:pPr indent="457200" lvl="0" marL="1828800" rtl="0" algn="l">
              <a:lnSpc>
                <a:spcPct val="115000"/>
              </a:lnSpc>
              <a:spcBef>
                <a:spcPts val="0"/>
              </a:spcBef>
              <a:spcAft>
                <a:spcPts val="0"/>
              </a:spcAft>
              <a:buNone/>
            </a:pPr>
            <a:r>
              <a:rPr lang="en" sz="1100">
                <a:solidFill>
                  <a:srgbClr val="000000"/>
                </a:solidFill>
              </a:rPr>
              <a:t>it: Result&lt;Int&gt; -&gt; </a:t>
            </a:r>
            <a:r>
              <a:rPr i="1" lang="en" sz="1100">
                <a:solidFill>
                  <a:srgbClr val="000000"/>
                </a:solidFill>
              </a:rPr>
              <a:t>println</a:t>
            </a:r>
            <a:r>
              <a:rPr lang="en" sz="1100">
                <a:solidFill>
                  <a:srgbClr val="000000"/>
                </a:solidFill>
              </a:rPr>
              <a:t>(it.getOrNull())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7F7F7F"/>
                </a:solidFill>
              </a:rPr>
              <a:t>// Oh no!</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a:t>
            </a:r>
            <a:r>
              <a:rPr lang="en" sz="1100">
                <a:solidFill>
                  <a:srgbClr val="000000"/>
                </a:solidFill>
              </a:rPr>
              <a:t>) </a:t>
            </a:r>
            <a:r>
              <a:rPr lang="en" sz="1100">
                <a:solidFill>
                  <a:srgbClr val="7F7F7F"/>
                </a:solidFill>
              </a:rPr>
              <a:t>// Closing brackets are coming!</a:t>
            </a:r>
            <a:endParaRPr sz="1100">
              <a:solidFill>
                <a:srgbClr val="7F7F7F"/>
              </a:solidFill>
            </a:endParaRPr>
          </a:p>
          <a:p>
            <a:pPr indent="0" lvl="0" marL="0" rtl="0" algn="l">
              <a:lnSpc>
                <a:spcPct val="115000"/>
              </a:lnSpc>
              <a:spcBef>
                <a:spcPts val="0"/>
              </a:spcBef>
              <a:spcAft>
                <a:spcPts val="0"/>
              </a:spcAft>
              <a:buNone/>
            </a:pPr>
            <a:r>
              <a:rPr lang="en" sz="1100"/>
              <a:t>} </a:t>
            </a:r>
            <a:r>
              <a:rPr lang="en" sz="1100">
                <a:solidFill>
                  <a:srgbClr val="7F7F7F"/>
                </a:solidFill>
              </a:rPr>
              <a:t>// Please help! I am being dragged</a:t>
            </a:r>
            <a:r>
              <a:rPr lang="en" sz="1100">
                <a:solidFill>
                  <a:srgbClr val="7F7F7F"/>
                </a:solidFill>
              </a:rPr>
              <a:t> </a:t>
            </a:r>
            <a:r>
              <a:rPr lang="en" sz="1100">
                <a:solidFill>
                  <a:srgbClr val="7F7F7F"/>
                </a:solidFill>
              </a:rPr>
              <a:t>into Callback Hell!!!</a:t>
            </a:r>
            <a:endParaRPr sz="1100">
              <a:solidFill>
                <a:srgbClr val="000000"/>
              </a:solidFill>
            </a:endParaRPr>
          </a:p>
        </p:txBody>
      </p:sp>
      <p:sp>
        <p:nvSpPr>
          <p:cNvPr id="1219" name="Google Shape;1219;p1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355600" lvl="0" marL="355600" rtl="0" algn="l">
              <a:lnSpc>
                <a:spcPct val="115000"/>
              </a:lnSpc>
              <a:spcBef>
                <a:spcPts val="0"/>
              </a:spcBef>
              <a:spcAft>
                <a:spcPts val="0"/>
              </a:spcAft>
              <a:buClr>
                <a:schemeClr val="dk1"/>
              </a:buClr>
              <a:buSzPts val="1100"/>
              <a:buFont typeface="Arial"/>
              <a:buNone/>
            </a:pPr>
            <a:r>
              <a:rPr lang="en" sz="1100">
                <a:solidFill>
                  <a:srgbClr val="0033B3"/>
                </a:solidFill>
              </a:rPr>
              <a:t>fun </a:t>
            </a:r>
            <a:r>
              <a:rPr lang="en" sz="1100"/>
              <a:t>preparePostAsync(callback: (Token) -&gt; Unit) {</a:t>
            </a:r>
            <a:endParaRPr sz="1100"/>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make request and return immediately</a:t>
            </a:r>
            <a:endParaRPr sz="1100">
              <a:solidFill>
                <a:srgbClr val="7F7F7F"/>
              </a:solidFill>
            </a:endParaRPr>
          </a:p>
          <a:p>
            <a:pPr indent="-596900" lvl="0" marL="1054100" rtl="0" algn="l">
              <a:lnSpc>
                <a:spcPct val="115000"/>
              </a:lnSpc>
              <a:spcBef>
                <a:spcPts val="200"/>
              </a:spcBef>
              <a:spcAft>
                <a:spcPts val="0"/>
              </a:spcAft>
              <a:buClr>
                <a:schemeClr val="dk1"/>
              </a:buClr>
              <a:buSzPts val="1100"/>
              <a:buFont typeface="Arial"/>
              <a:buNone/>
            </a:pPr>
            <a:r>
              <a:rPr lang="en" sz="1100">
                <a:solidFill>
                  <a:srgbClr val="7F7F7F"/>
                </a:solidFill>
              </a:rPr>
              <a:t>// arrange callback to be invoked later</a:t>
            </a:r>
            <a:endParaRPr sz="1100">
              <a:solidFill>
                <a:srgbClr val="7F7F7F"/>
              </a:solidFill>
            </a:endParaRPr>
          </a:p>
          <a:p>
            <a:pPr indent="-355600" lvl="0" marL="355600" rtl="0" algn="l">
              <a:lnSpc>
                <a:spcPct val="115000"/>
              </a:lnSpc>
              <a:spcBef>
                <a:spcPts val="200"/>
              </a:spcBef>
              <a:spcAft>
                <a:spcPts val="0"/>
              </a:spcAft>
              <a:buClr>
                <a:schemeClr val="dk1"/>
              </a:buClr>
              <a:buSzPts val="1100"/>
              <a:buFont typeface="Arial"/>
              <a:buNone/>
            </a:pPr>
            <a:r>
              <a:rPr lang="en" sz="1100"/>
              <a:t>}</a:t>
            </a:r>
            <a:endParaRPr sz="1100"/>
          </a:p>
          <a:p>
            <a:pPr indent="0" lvl="0" marL="0" rtl="0" algn="l">
              <a:lnSpc>
                <a:spcPct val="115000"/>
              </a:lnSpc>
              <a:spcBef>
                <a:spcPts val="2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a:latin typeface="Open Sans"/>
                <a:ea typeface="Open Sans"/>
                <a:cs typeface="Open Sans"/>
                <a:sym typeface="Open Sans"/>
              </a:rPr>
              <a:t>With callbacks, the idea is to pass one function as a parameter to another function and have this one invoked once the process has completed.</a:t>
            </a:r>
            <a:endParaRPr>
              <a:latin typeface="Open Sans"/>
              <a:ea typeface="Open Sans"/>
              <a:cs typeface="Open Sans"/>
              <a:sym typeface="Open Sans"/>
            </a:endParaRPr>
          </a:p>
          <a:p>
            <a:pPr indent="0" lvl="0" marL="0" rtl="0" algn="l">
              <a:lnSpc>
                <a:spcPct val="115000"/>
              </a:lnSpc>
              <a:spcBef>
                <a:spcPts val="400"/>
              </a:spcBef>
              <a:spcAft>
                <a:spcPts val="0"/>
              </a:spcAft>
              <a:buNone/>
            </a:pPr>
            <a:r>
              <a:t/>
            </a:r>
            <a:endParaRPr>
              <a:latin typeface="Open Sans"/>
              <a:ea typeface="Open Sans"/>
              <a:cs typeface="Open Sans"/>
              <a:sym typeface="Open Sans"/>
            </a:endParaRPr>
          </a:p>
          <a:p>
            <a:pPr indent="0" lvl="0" marL="0" rtl="0" algn="l">
              <a:lnSpc>
                <a:spcPct val="115000"/>
              </a:lnSpc>
              <a:spcBef>
                <a:spcPts val="400"/>
              </a:spcBef>
              <a:spcAft>
                <a:spcPts val="0"/>
              </a:spcAft>
              <a:buNone/>
            </a:pP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lnSpc>
                <a:spcPct val="115000"/>
              </a:lnSpc>
              <a:spcBef>
                <a:spcPts val="200"/>
              </a:spcBef>
              <a:spcAft>
                <a:spcPts val="0"/>
              </a:spcAft>
              <a:buNone/>
            </a:pPr>
            <a:r>
              <a:rPr lang="en" sz="1100">
                <a:solidFill>
                  <a:srgbClr val="000000"/>
                </a:solidFill>
              </a:rPr>
              <a:t>preparePostAsync { token -&gt;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submitPostAsync(token, item) { post -&gt; </a:t>
            </a:r>
            <a:endParaRPr sz="1100">
              <a:solidFill>
                <a:srgbClr val="000000"/>
              </a:solidFill>
            </a:endParaRPr>
          </a:p>
          <a:p>
            <a:pPr indent="457200" lvl="0" marL="914400" rtl="0" algn="l">
              <a:lnSpc>
                <a:spcPct val="115000"/>
              </a:lnSpc>
              <a:spcBef>
                <a:spcPts val="200"/>
              </a:spcBef>
              <a:spcAft>
                <a:spcPts val="0"/>
              </a:spcAft>
              <a:buNone/>
            </a:pPr>
            <a:r>
              <a:rPr lang="en" sz="1100">
                <a:solidFill>
                  <a:srgbClr val="000000"/>
                </a:solidFill>
              </a:rPr>
              <a:t>processPost(post)</a:t>
            </a:r>
            <a:endParaRPr sz="1100">
              <a:solidFill>
                <a:srgbClr val="000000"/>
              </a:solidFill>
            </a:endParaRPr>
          </a:p>
          <a:p>
            <a:pPr indent="0" lvl="0" marL="9144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2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200"/>
              </a:spcBef>
              <a:spcAft>
                <a:spcPts val="0"/>
              </a:spcAft>
              <a:buNone/>
            </a:pPr>
            <a:r>
              <a:rPr lang="en" sz="1100">
                <a:solidFill>
                  <a:srgbClr val="000000"/>
                </a:solidFill>
              </a:rPr>
              <a:t>}</a:t>
            </a:r>
            <a:endParaRPr/>
          </a:p>
          <a:p>
            <a:pPr indent="0" lvl="0" marL="0" rtl="0" algn="l">
              <a:lnSpc>
                <a:spcPct val="115000"/>
              </a:lnSpc>
              <a:spcBef>
                <a:spcPts val="200"/>
              </a:spcBef>
              <a:spcAft>
                <a:spcPts val="400"/>
              </a:spcAft>
              <a:buNone/>
            </a:pPr>
            <a:r>
              <a:t/>
            </a:r>
            <a:endParaRPr sz="1100"/>
          </a:p>
        </p:txBody>
      </p:sp>
      <p:sp>
        <p:nvSpPr>
          <p:cNvPr id="177" name="Google Shape;177;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a:t>
            </a:r>
            <a:r>
              <a:rPr lang="en"/>
              <a:t>i</a:t>
            </a:r>
            <a:r>
              <a:rPr lang="en"/>
              <a:t>on passing style</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25" name="Google Shape;1225;p1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w</a:t>
            </a:r>
            <a:r>
              <a:rPr lang="en"/>
              <a:t>rap </a:t>
            </a:r>
            <a:r>
              <a:rPr lang="en"/>
              <a:t>existing </a:t>
            </a:r>
            <a:r>
              <a:rPr lang="en"/>
              <a:t>async code or to implement your own?</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20"/>
          <p:cNvSpPr txBox="1"/>
          <p:nvPr>
            <p:ph idx="1" type="body"/>
          </p:nvPr>
        </p:nvSpPr>
        <p:spPr>
          <a:xfrm>
            <a:off x="292608" y="16398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AsynchronousFileChannel.aRead(b: ByteBuffer, p: Int = 0)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Scheme: call-with-current-continuation; call/cc </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suspendCoroutine { cont -&gt;</a:t>
            </a:r>
            <a:endParaRPr sz="1100">
              <a:solidFill>
                <a:srgbClr val="000000"/>
              </a:solidFill>
            </a:endParaRPr>
          </a:p>
          <a:p>
            <a:pPr indent="0" lvl="0" marL="914400" rtl="0" algn="l">
              <a:lnSpc>
                <a:spcPct val="115000"/>
              </a:lnSpc>
              <a:spcBef>
                <a:spcPts val="0"/>
              </a:spcBef>
              <a:spcAft>
                <a:spcPts val="0"/>
              </a:spcAft>
              <a:buNone/>
            </a:pPr>
            <a:r>
              <a:rPr lang="en" sz="1100">
                <a:solidFill>
                  <a:srgbClr val="7F7F7F"/>
                </a:solidFill>
              </a:rPr>
              <a:t>// CompletionHandler ~ Continuation</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read(b, p.toLong(), Unit, </a:t>
            </a:r>
            <a:r>
              <a:rPr lang="en" sz="1100">
                <a:solidFill>
                  <a:srgbClr val="0033B3"/>
                </a:solidFill>
              </a:rPr>
              <a:t>object </a:t>
            </a:r>
            <a:r>
              <a:rPr lang="en" sz="1100">
                <a:solidFill>
                  <a:srgbClr val="000000"/>
                </a:solidFill>
              </a:rPr>
              <a:t>: CompletionHandler&lt;Int, Unit&gt;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completed(bytesRead: Int, attachment: Unit) {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cont.resume(bytesRead)</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override fun </a:t>
            </a:r>
            <a:r>
              <a:rPr lang="en" sz="1100">
                <a:solidFill>
                  <a:srgbClr val="000000"/>
                </a:solidFill>
              </a:rPr>
              <a:t>failed(exception: Throwable, attachment: Unit) {</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0000"/>
                </a:solidFill>
              </a:rPr>
              <a:t>cont.resumeWithException(exception)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31" name="Google Shape;1231;p1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21"/>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readJob = </a:t>
            </a:r>
            <a:r>
              <a:rPr i="1" lang="en" sz="1100">
                <a:solidFill>
                  <a:srgbClr val="000000"/>
                </a:solidFill>
              </a:rPr>
              <a:t>launch</a:t>
            </a:r>
            <a:r>
              <a:rPr lang="en" sz="1100">
                <a:solidFill>
                  <a:srgbClr val="000000"/>
                </a:solidFill>
              </a:rPr>
              <a:t>(Dispatchers.IO)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fileName =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channel = AsynchronousFileChannel.open(Paths.get(fileName))</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buf = ByteBuffer.allocate(...)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channel.use { </a:t>
            </a:r>
            <a:r>
              <a:rPr lang="en" sz="1100">
                <a:solidFill>
                  <a:srgbClr val="7F7F7F"/>
                </a:solidFill>
              </a:rPr>
              <a:t>// syntactic sugar for `try { </a:t>
            </a:r>
            <a:r>
              <a:rPr lang="en" sz="1100">
                <a:solidFill>
                  <a:srgbClr val="7F7F7F"/>
                </a:solidFill>
              </a:rPr>
              <a:t>... </a:t>
            </a:r>
            <a:r>
              <a:rPr lang="en" sz="1100">
                <a:solidFill>
                  <a:srgbClr val="7F7F7F"/>
                </a:solidFill>
              </a:rPr>
              <a:t>} finally { channel.close() }`</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while </a:t>
            </a:r>
            <a:r>
              <a:rPr lang="en" sz="1100">
                <a:solidFill>
                  <a:srgbClr val="000000"/>
                </a:solidFill>
              </a:rPr>
              <a:t>(isActive) {</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 = it.aRead(buf)</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37" name="Google Shape;1237;p1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a:t>
            </a:r>
            <a:r>
              <a:rPr lang="en"/>
              <a:t>rap existing async code or to implement your own?</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22"/>
          <p:cNvSpPr txBox="1"/>
          <p:nvPr>
            <p:ph idx="1" type="body"/>
          </p:nvPr>
        </p:nvSpPr>
        <p:spPr>
          <a:xfrm>
            <a:off x="292600" y="1639825"/>
            <a:ext cx="8328900" cy="3303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a:t>
            </a:r>
            <a:r>
              <a:rPr lang="en">
                <a:solidFill>
                  <a:srgbClr val="000000"/>
                </a:solidFill>
              </a:rPr>
              <a:t> cancellable(</a:t>
            </a:r>
            <a:r>
              <a:rPr lang="en"/>
              <a:t>…</a:t>
            </a:r>
            <a:r>
              <a:rPr lang="en">
                <a:solidFill>
                  <a:srgbClr val="000000"/>
                </a:solidFill>
              </a:rPr>
              <a:t>) =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suspendCancellableCoroutine { cancellableCont -&gt;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cancellableCont.invokeOnCancellation { throwable: Throwable? -&gt;</a:t>
            </a:r>
            <a:endParaRPr>
              <a:solidFill>
                <a:srgbClr val="000000"/>
              </a:solidFill>
            </a:endParaRPr>
          </a:p>
          <a:p>
            <a:pPr indent="457200" lvl="0" marL="914400" rtl="0" algn="l">
              <a:lnSpc>
                <a:spcPct val="115000"/>
              </a:lnSpc>
              <a:spcBef>
                <a:spcPts val="0"/>
              </a:spcBef>
              <a:spcAft>
                <a:spcPts val="0"/>
              </a:spcAft>
              <a:buNone/>
            </a:pPr>
            <a:r>
              <a:rPr lang="en">
                <a:solidFill>
                  <a:srgbClr val="808080"/>
                </a:solidFill>
              </a:rPr>
              <a:t>// release resources, etc. </a:t>
            </a:r>
            <a:endParaRPr>
              <a:solidFill>
                <a:srgbClr val="808080"/>
              </a:solidFill>
            </a:endParaRPr>
          </a:p>
          <a:p>
            <a:pPr indent="457200" lvl="0" marL="914400" rtl="0" algn="l">
              <a:lnSpc>
                <a:spcPct val="115000"/>
              </a:lnSpc>
              <a:spcBef>
                <a:spcPts val="0"/>
              </a:spcBef>
              <a:spcAft>
                <a:spcPts val="0"/>
              </a:spcAft>
              <a:buNone/>
            </a:pPr>
            <a:r>
              <a:rPr lang="en">
                <a:solidFill>
                  <a:srgbClr val="000000"/>
                </a:solidFill>
              </a:rPr>
              <a:t>...</a:t>
            </a: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cancellableCont.cancel(</a:t>
            </a:r>
            <a:r>
              <a:rPr lang="en"/>
              <a:t>…</a:t>
            </a:r>
            <a:r>
              <a:rPr lang="en">
                <a:solidFill>
                  <a:srgbClr val="000000"/>
                </a:solidFill>
              </a:rPr>
              <a:t>)</a:t>
            </a:r>
            <a:endParaRPr>
              <a:solidFill>
                <a:srgbClr val="000000"/>
              </a:solidFill>
            </a:endParaRPr>
          </a:p>
          <a:p>
            <a:pPr indent="457200" lvl="0" marL="0" rtl="0" algn="l">
              <a:lnSpc>
                <a:spcPct val="115000"/>
              </a:lnSpc>
              <a:spcBef>
                <a:spcPts val="0"/>
              </a:spcBef>
              <a:spcAft>
                <a:spcPts val="0"/>
              </a:spcAft>
              <a:buNone/>
            </a:pPr>
            <a:r>
              <a:rPr lang="en">
                <a:solidFill>
                  <a:srgbClr val="000000"/>
                </a:solidFill>
              </a:rPr>
              <a:t>}</a:t>
            </a:r>
            <a:endParaRPr>
              <a:solidFill>
                <a:srgbClr val="000000"/>
              </a:solidFill>
            </a:endParaRPr>
          </a:p>
        </p:txBody>
      </p:sp>
      <p:sp>
        <p:nvSpPr>
          <p:cNvPr id="1243" name="Google Shape;1243;p1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To wrap existing async code or to implement your own?</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7" name="Shape 1247"/>
        <p:cNvGrpSpPr/>
        <p:nvPr/>
      </p:nvGrpSpPr>
      <p:grpSpPr>
        <a:xfrm>
          <a:off x="0" y="0"/>
          <a:ext cx="0" cy="0"/>
          <a:chOff x="0" y="0"/>
          <a:chExt cx="0" cy="0"/>
        </a:xfrm>
      </p:grpSpPr>
      <p:sp>
        <p:nvSpPr>
          <p:cNvPr id="1248" name="Google Shape;1248;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49" name="Google Shape;1249;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async </a:t>
            </a:r>
            <a:r>
              <a:rPr lang="en"/>
              <a:t>/</a:t>
            </a:r>
            <a:r>
              <a:rPr lang="en"/>
              <a:t> await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1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async </a:t>
            </a:r>
            <a:r>
              <a:rPr lang="en" sz="1100">
                <a:solidFill>
                  <a:srgbClr val="000000"/>
                </a:solidFill>
              </a:rPr>
              <a:t>Task PostItem(Item item)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Task&lt;Token&gt; tokenTask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Post post = </a:t>
            </a:r>
            <a:r>
              <a:rPr lang="en" sz="1100">
                <a:solidFill>
                  <a:srgbClr val="0033B3"/>
                </a:solidFill>
              </a:rPr>
              <a:t>await </a:t>
            </a:r>
            <a:r>
              <a:rPr lang="en" sz="1100">
                <a:solidFill>
                  <a:srgbClr val="000000"/>
                </a:solidFill>
              </a:rPr>
              <a:t>SubmitPost(tokenTask.</a:t>
            </a:r>
            <a:r>
              <a:rPr lang="en" sz="1100">
                <a:solidFill>
                  <a:srgbClr val="0033B3"/>
                </a:solidFill>
              </a:rPr>
              <a:t>await</a:t>
            </a:r>
            <a:r>
              <a:rPr lang="en" sz="1100">
                <a:solidFill>
                  <a:srgbClr val="000000"/>
                </a:solidFill>
              </a:rPr>
              <a:t>(),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ProcessPost();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SzPts val="1100"/>
              <a:buChar char="●"/>
            </a:pPr>
            <a:r>
              <a:rPr lang="en" sz="1100">
                <a:solidFill>
                  <a:srgbClr val="0033B3"/>
                </a:solidFill>
              </a:rPr>
              <a:t>async </a:t>
            </a:r>
            <a:r>
              <a:rPr lang="en" sz="1100">
                <a:solidFill>
                  <a:srgbClr val="000000"/>
                </a:solidFill>
                <a:latin typeface="Open Sans"/>
                <a:ea typeface="Open Sans"/>
                <a:cs typeface="Open Sans"/>
                <a:sym typeface="Open Sans"/>
              </a:rPr>
              <a:t>and </a:t>
            </a: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are keywords in C#.</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Awaiting does not block heavy OS thread.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SzPts val="1100"/>
              <a:buFont typeface="Open Sans"/>
              <a:buChar char="●"/>
            </a:pPr>
            <a:r>
              <a:rPr lang="en" sz="1100">
                <a:solidFill>
                  <a:srgbClr val="0033B3"/>
                </a:solidFill>
              </a:rPr>
              <a:t>await</a:t>
            </a:r>
            <a:r>
              <a:rPr lang="en" sz="1100">
                <a:solidFill>
                  <a:srgbClr val="0033B3"/>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is an explicit suspension point.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33B3"/>
                </a:solidFill>
              </a:rPr>
              <a:t>await</a:t>
            </a:r>
            <a:r>
              <a:rPr lang="en" sz="1100">
                <a:solidFill>
                  <a:srgbClr val="000000"/>
                </a:solidFill>
                <a:latin typeface="Open Sans"/>
                <a:ea typeface="Open Sans"/>
                <a:cs typeface="Open Sans"/>
                <a:sym typeface="Open Sans"/>
              </a:rPr>
              <a:t>  is a single function, but depending on its environment it can result in 2 different</a:t>
            </a:r>
            <a:r>
              <a:rPr lang="en" sz="1100">
                <a:solidFill>
                  <a:srgbClr val="000000"/>
                </a:solidFill>
                <a:latin typeface="Open Sans"/>
                <a:ea typeface="Open Sans"/>
                <a:cs typeface="Open Sans"/>
                <a:sym typeface="Open Sans"/>
              </a:rPr>
              <a:t> behaviours.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 approach was a great inspiration for the Kotlin team when they were designing coroutines, as it was for Dart, TS, JS, Python, Rust, C++...</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255" name="Google Shape;1255;p1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25"/>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CoroutineScope.preparePostAsync(): Deferred&lt;Token&gt; = </a:t>
            </a:r>
            <a:r>
              <a:rPr i="1" lang="en" sz="1100">
                <a:solidFill>
                  <a:srgbClr val="000000"/>
                </a:solidFill>
              </a:rPr>
              <a:t>async</a:t>
            </a:r>
            <a:r>
              <a:rPr lang="en" sz="1100">
                <a:solidFill>
                  <a:srgbClr val="000000"/>
                </a:solidFill>
              </a:rPr>
              <a:t>&lt;Token&gt;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r>
              <a:rPr i="1" lang="en" sz="1100">
                <a:solidFill>
                  <a:srgbClr val="000000"/>
                </a:solidFill>
              </a:rPr>
              <a:t>await</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a:t>
            </a:r>
            <a:r>
              <a:rPr i="1" lang="en" sz="1100">
                <a:solidFill>
                  <a:srgbClr val="000000"/>
                </a:solidFill>
              </a:rPr>
              <a:t>await</a:t>
            </a:r>
            <a:r>
              <a:rPr lang="en" sz="1100">
                <a:solidFill>
                  <a:srgbClr val="000000"/>
                </a:solidFill>
              </a:rPr>
              <a:t>()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processPost(post)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Deferred&lt;T&gt; : Job</a:t>
            </a:r>
            <a:r>
              <a:rPr lang="en" sz="1100">
                <a:solidFill>
                  <a:srgbClr val="000000"/>
                </a:solidFill>
                <a:latin typeface="Open Sans"/>
                <a:ea typeface="Open Sans"/>
                <a:cs typeface="Open Sans"/>
                <a:sym typeface="Open Sans"/>
              </a:rPr>
              <a:t> is a Job that we can get some result from. async is just another coroutine builder. You can write exactly the same in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But why would you do that? This is not idiomatic Kotlin.</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261" name="Google Shape;1261;p1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62" name="Google Shape;1262;p125"/>
          <p:cNvPicPr preferRelativeResize="0"/>
          <p:nvPr/>
        </p:nvPicPr>
        <p:blipFill>
          <a:blip r:embed="rId3">
            <a:alphaModFix/>
          </a:blip>
          <a:stretch>
            <a:fillRect/>
          </a:stretch>
        </p:blipFill>
        <p:spPr>
          <a:xfrm>
            <a:off x="216400" y="2140888"/>
            <a:ext cx="209300" cy="211150"/>
          </a:xfrm>
          <a:prstGeom prst="rect">
            <a:avLst/>
          </a:prstGeom>
          <a:noFill/>
          <a:ln>
            <a:noFill/>
          </a:ln>
        </p:spPr>
      </p:pic>
      <p:pic>
        <p:nvPicPr>
          <p:cNvPr id="1263" name="Google Shape;1263;p125"/>
          <p:cNvPicPr preferRelativeResize="0"/>
          <p:nvPr/>
        </p:nvPicPr>
        <p:blipFill>
          <a:blip r:embed="rId3">
            <a:alphaModFix/>
          </a:blip>
          <a:stretch>
            <a:fillRect/>
          </a:stretch>
        </p:blipFill>
        <p:spPr>
          <a:xfrm>
            <a:off x="216400" y="2389613"/>
            <a:ext cx="209300" cy="211150"/>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26"/>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suspend fun </a:t>
            </a:r>
            <a:r>
              <a:rPr lang="en">
                <a:solidFill>
                  <a:srgbClr val="000000"/>
                </a:solidFill>
              </a:rPr>
              <a:t>postItemAsyncAwait(item: Item) {</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coroutineScope </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deferredToken = </a:t>
            </a:r>
            <a:r>
              <a:rPr i="1" lang="en">
                <a:solidFill>
                  <a:srgbClr val="000000"/>
                </a:solidFill>
              </a:rPr>
              <a:t>async </a:t>
            </a:r>
            <a:r>
              <a:rPr lang="en">
                <a:solidFill>
                  <a:srgbClr val="000000"/>
                </a:solidFill>
              </a:rPr>
              <a:t>{ preparePost()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some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token = deferredToken.</a:t>
            </a:r>
            <a:r>
              <a:rPr i="1" lang="en">
                <a:solidFill>
                  <a:srgbClr val="000000"/>
                </a:solidFill>
              </a:rPr>
              <a:t>await</a:t>
            </a:r>
            <a:r>
              <a:rPr lang="en">
                <a:solidFill>
                  <a:srgbClr val="000000"/>
                </a:solidFill>
              </a:rPr>
              <a:t>()</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deferredPost = </a:t>
            </a:r>
            <a:r>
              <a:rPr i="1" lang="en">
                <a:solidFill>
                  <a:srgbClr val="000000"/>
                </a:solidFill>
              </a:rPr>
              <a:t>async </a:t>
            </a:r>
            <a:r>
              <a:rPr lang="en">
                <a:solidFill>
                  <a:srgbClr val="000000"/>
                </a:solidFill>
              </a:rPr>
              <a:t>{ submitPost(token, item) }</a:t>
            </a:r>
            <a:endParaRPr>
              <a:solidFill>
                <a:srgbClr val="000000"/>
              </a:solidFill>
            </a:endParaRPr>
          </a:p>
          <a:p>
            <a:pPr indent="0" lvl="0" marL="914400" rtl="0" algn="l">
              <a:lnSpc>
                <a:spcPct val="115000"/>
              </a:lnSpc>
              <a:spcBef>
                <a:spcPts val="0"/>
              </a:spcBef>
              <a:spcAft>
                <a:spcPts val="0"/>
              </a:spcAft>
              <a:buNone/>
            </a:pPr>
            <a:r>
              <a:rPr lang="en">
                <a:solidFill>
                  <a:srgbClr val="7F7F7F"/>
                </a:solidFill>
              </a:rPr>
              <a:t>// more work</a:t>
            </a:r>
            <a:endParaRPr>
              <a:solidFill>
                <a:srgbClr val="7F7F7F"/>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post = deferredPost.</a:t>
            </a:r>
            <a:r>
              <a:rPr i="1" lang="en">
                <a:solidFill>
                  <a:srgbClr val="000000"/>
                </a:solidFill>
              </a:rPr>
              <a:t>await</a:t>
            </a:r>
            <a:r>
              <a:rPr lang="en">
                <a:solidFill>
                  <a:srgbClr val="000000"/>
                </a:solidFill>
              </a:rPr>
              <a:t>() </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processPost(post)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33B3"/>
              </a:solidFill>
            </a:endParaRPr>
          </a:p>
        </p:txBody>
      </p:sp>
      <p:sp>
        <p:nvSpPr>
          <p:cNvPr id="1269" name="Google Shape;1269;p1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async / await in Kotlin</a:t>
            </a:r>
            <a:endParaRPr/>
          </a:p>
        </p:txBody>
      </p:sp>
      <p:pic>
        <p:nvPicPr>
          <p:cNvPr id="1270" name="Google Shape;1270;p126"/>
          <p:cNvPicPr preferRelativeResize="0"/>
          <p:nvPr/>
        </p:nvPicPr>
        <p:blipFill>
          <a:blip r:embed="rId3">
            <a:alphaModFix/>
          </a:blip>
          <a:stretch>
            <a:fillRect/>
          </a:stretch>
        </p:blipFill>
        <p:spPr>
          <a:xfrm>
            <a:off x="216400" y="1884363"/>
            <a:ext cx="209300" cy="211150"/>
          </a:xfrm>
          <a:prstGeom prst="rect">
            <a:avLst/>
          </a:prstGeom>
          <a:noFill/>
          <a:ln>
            <a:noFill/>
          </a:ln>
        </p:spPr>
      </p:pic>
      <p:pic>
        <p:nvPicPr>
          <p:cNvPr id="1271" name="Google Shape;1271;p126"/>
          <p:cNvPicPr preferRelativeResize="0"/>
          <p:nvPr/>
        </p:nvPicPr>
        <p:blipFill>
          <a:blip r:embed="rId3">
            <a:alphaModFix/>
          </a:blip>
          <a:stretch>
            <a:fillRect/>
          </a:stretch>
        </p:blipFill>
        <p:spPr>
          <a:xfrm>
            <a:off x="216400" y="2418188"/>
            <a:ext cx="209300" cy="211150"/>
          </a:xfrm>
          <a:prstGeom prst="rect">
            <a:avLst/>
          </a:prstGeom>
          <a:noFill/>
          <a:ln>
            <a:noFill/>
          </a:ln>
        </p:spPr>
      </p:pic>
      <p:pic>
        <p:nvPicPr>
          <p:cNvPr id="1272" name="Google Shape;1272;p126"/>
          <p:cNvPicPr preferRelativeResize="0"/>
          <p:nvPr/>
        </p:nvPicPr>
        <p:blipFill>
          <a:blip r:embed="rId3">
            <a:alphaModFix/>
          </a:blip>
          <a:stretch>
            <a:fillRect/>
          </a:stretch>
        </p:blipFill>
        <p:spPr>
          <a:xfrm>
            <a:off x="216400" y="2629338"/>
            <a:ext cx="209300" cy="211150"/>
          </a:xfrm>
          <a:prstGeom prst="rect">
            <a:avLst/>
          </a:prstGeom>
          <a:noFill/>
          <a:ln>
            <a:noFill/>
          </a:ln>
        </p:spPr>
      </p:pic>
      <p:pic>
        <p:nvPicPr>
          <p:cNvPr id="1273" name="Google Shape;1273;p126"/>
          <p:cNvPicPr preferRelativeResize="0"/>
          <p:nvPr/>
        </p:nvPicPr>
        <p:blipFill>
          <a:blip r:embed="rId3">
            <a:alphaModFix/>
          </a:blip>
          <a:stretch>
            <a:fillRect/>
          </a:stretch>
        </p:blipFill>
        <p:spPr>
          <a:xfrm>
            <a:off x="216400" y="3153213"/>
            <a:ext cx="209300" cy="2111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1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279" name="Google Shape;1279;p1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builders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28"/>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fun </a:t>
            </a:r>
            <a:r>
              <a:rPr lang="en" sz="1100"/>
              <a:t>CoroutineScope.</a:t>
            </a:r>
            <a:r>
              <a:rPr i="1" lang="en" sz="1100"/>
              <a:t>launch</a:t>
            </a:r>
            <a:r>
              <a:rPr lang="en" sz="1100"/>
              <a:t>( </a:t>
            </a:r>
            <a:endParaRPr sz="1100"/>
          </a:p>
          <a:p>
            <a:pPr indent="101600" lvl="0" marL="355600" rtl="0" algn="l">
              <a:lnSpc>
                <a:spcPct val="115000"/>
              </a:lnSpc>
              <a:spcBef>
                <a:spcPts val="0"/>
              </a:spcBef>
              <a:spcAft>
                <a:spcPts val="0"/>
              </a:spcAft>
              <a:buNone/>
            </a:pPr>
            <a:r>
              <a:rPr lang="en" sz="1100"/>
              <a:t>context: CoroutineContext, </a:t>
            </a:r>
            <a:endParaRPr sz="1100"/>
          </a:p>
          <a:p>
            <a:pPr indent="101600" lvl="0" marL="355600" rtl="0" algn="l">
              <a:lnSpc>
                <a:spcPct val="115000"/>
              </a:lnSpc>
              <a:spcBef>
                <a:spcPts val="0"/>
              </a:spcBef>
              <a:spcAft>
                <a:spcPts val="0"/>
              </a:spcAft>
              <a:buClr>
                <a:schemeClr val="dk1"/>
              </a:buClr>
              <a:buSzPts val="1100"/>
              <a:buFont typeface="Arial"/>
              <a:buNone/>
            </a:pPr>
            <a:r>
              <a:rPr lang="en" sz="1100"/>
              <a:t>start: CoroutineStart,</a:t>
            </a:r>
            <a:endParaRPr sz="1100"/>
          </a:p>
          <a:p>
            <a:pPr indent="457200" lvl="0" marL="0" rtl="0" algn="l">
              <a:lnSpc>
                <a:spcPct val="115000"/>
              </a:lnSpc>
              <a:spcBef>
                <a:spcPts val="0"/>
              </a:spcBef>
              <a:spcAft>
                <a:spcPts val="0"/>
              </a:spcAft>
              <a:buClr>
                <a:schemeClr val="dk1"/>
              </a:buClr>
              <a:buSzPts val="1100"/>
              <a:buFont typeface="Arial"/>
              <a:buNone/>
            </a:pPr>
            <a:r>
              <a:rPr lang="en" sz="1100"/>
              <a:t>block: </a:t>
            </a:r>
            <a:r>
              <a:rPr lang="en" sz="1100">
                <a:solidFill>
                  <a:srgbClr val="0033B3"/>
                </a:solidFill>
              </a:rPr>
              <a:t>suspend </a:t>
            </a:r>
            <a:r>
              <a:rPr lang="en" sz="1100"/>
              <a:t>CoroutineScope.() -&gt; Unit </a:t>
            </a:r>
            <a:r>
              <a:rPr lang="en" sz="1100">
                <a:solidFill>
                  <a:srgbClr val="7F7F7F"/>
                </a:solidFill>
              </a:rPr>
              <a:t>// suspend lambda</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t>): Job</a:t>
            </a:r>
            <a:endParaRPr sz="1100"/>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&lt;T&gt; future(...): CompletableFuture&lt;T&gt; </a:t>
            </a:r>
            <a:r>
              <a:rPr lang="en" sz="1100">
                <a:solidFill>
                  <a:srgbClr val="7F7F7F"/>
                </a:solidFill>
              </a:rPr>
              <a:t>// jdk8/experimental</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public fun </a:t>
            </a:r>
            <a:r>
              <a:rPr lang="en" sz="1100"/>
              <a:t>&lt;T&gt; CoroutineScope.</a:t>
            </a:r>
            <a:r>
              <a:rPr i="1" lang="en" sz="1100"/>
              <a:t>async</a:t>
            </a:r>
            <a:r>
              <a:rPr lang="en" sz="1100"/>
              <a:t>(...): Deferred&lt;T&gt;</a:t>
            </a:r>
            <a:endParaRPr sz="1100"/>
          </a:p>
          <a:p>
            <a:pPr indent="0" lvl="0" marL="0" rtl="0" algn="l">
              <a:lnSpc>
                <a:spcPct val="115000"/>
              </a:lnSpc>
              <a:spcBef>
                <a:spcPts val="0"/>
              </a:spcBef>
              <a:spcAft>
                <a:spcPts val="0"/>
              </a:spcAft>
              <a:buNone/>
            </a:pPr>
            <a:r>
              <a:rPr lang="en" sz="1100">
                <a:solidFill>
                  <a:srgbClr val="0033B3"/>
                </a:solidFill>
              </a:rPr>
              <a:t>public fun </a:t>
            </a:r>
            <a:r>
              <a:rPr lang="en" sz="1100"/>
              <a:t>&lt;T&gt; </a:t>
            </a:r>
            <a:r>
              <a:rPr i="1" lang="en" sz="1100"/>
              <a:t>runBlocking</a:t>
            </a:r>
            <a:r>
              <a:rPr lang="en" sz="1100"/>
              <a:t>(...): T </a:t>
            </a:r>
            <a:r>
              <a:rPr lang="en" sz="1100">
                <a:solidFill>
                  <a:srgbClr val="7F7F7F"/>
                </a:solidFill>
              </a:rPr>
              <a:t>// Avoid using it</a:t>
            </a:r>
            <a:endParaRPr sz="11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public fun </a:t>
            </a:r>
            <a:r>
              <a:rPr lang="en" sz="1100"/>
              <a:t>&lt;E&gt; CoroutineScope.produce(</a:t>
            </a:r>
            <a:endParaRPr sz="1100"/>
          </a:p>
          <a:p>
            <a:pPr indent="0" lvl="0" marL="558800" rtl="0" algn="l">
              <a:lnSpc>
                <a:spcPct val="115000"/>
              </a:lnSpc>
              <a:spcBef>
                <a:spcPts val="0"/>
              </a:spcBef>
              <a:spcAft>
                <a:spcPts val="0"/>
              </a:spcAft>
              <a:buClr>
                <a:schemeClr val="dk1"/>
              </a:buClr>
              <a:buSzPts val="1100"/>
              <a:buFont typeface="Arial"/>
              <a:buNone/>
            </a:pPr>
            <a:r>
              <a:rPr lang="en" sz="1100"/>
              <a:t>context: CoroutineContext, </a:t>
            </a:r>
            <a:endParaRPr sz="1100"/>
          </a:p>
          <a:p>
            <a:pPr indent="0" lvl="0" marL="558800" rtl="0" algn="l">
              <a:lnSpc>
                <a:spcPct val="115000"/>
              </a:lnSpc>
              <a:spcBef>
                <a:spcPts val="0"/>
              </a:spcBef>
              <a:spcAft>
                <a:spcPts val="0"/>
              </a:spcAft>
              <a:buClr>
                <a:schemeClr val="dk1"/>
              </a:buClr>
              <a:buSzPts val="1100"/>
              <a:buFont typeface="Arial"/>
              <a:buNone/>
            </a:pPr>
            <a:r>
              <a:rPr lang="en" sz="1100"/>
              <a:t>capacity: Int,</a:t>
            </a:r>
            <a:endParaRPr sz="1100"/>
          </a:p>
          <a:p>
            <a:pPr indent="0" lvl="0" marL="558800" rtl="0" algn="l">
              <a:lnSpc>
                <a:spcPct val="115000"/>
              </a:lnSpc>
              <a:spcBef>
                <a:spcPts val="0"/>
              </a:spcBef>
              <a:spcAft>
                <a:spcPts val="0"/>
              </a:spcAft>
              <a:buClr>
                <a:schemeClr val="dk1"/>
              </a:buClr>
              <a:buSzPts val="1100"/>
              <a:buFont typeface="Arial"/>
              <a:buNone/>
            </a:pPr>
            <a:r>
              <a:rPr lang="en" sz="1100">
                <a:solidFill>
                  <a:srgbClr val="9E870C"/>
                </a:solidFill>
              </a:rPr>
              <a:t>@BuilderInference </a:t>
            </a:r>
            <a:r>
              <a:rPr lang="en" sz="1100"/>
              <a:t>block: </a:t>
            </a:r>
            <a:r>
              <a:rPr lang="en" sz="1100">
                <a:solidFill>
                  <a:srgbClr val="0033B3"/>
                </a:solidFill>
              </a:rPr>
              <a:t>suspend </a:t>
            </a:r>
            <a:r>
              <a:rPr lang="en" sz="1100"/>
              <a:t>ProducerScope&lt;E&gt;.() -&gt; Unit</a:t>
            </a:r>
            <a:endParaRPr sz="1100"/>
          </a:p>
          <a:p>
            <a:pPr indent="0" lvl="0" marL="0" rtl="0" algn="l">
              <a:lnSpc>
                <a:spcPct val="115000"/>
              </a:lnSpc>
              <a:spcBef>
                <a:spcPts val="0"/>
              </a:spcBef>
              <a:spcAft>
                <a:spcPts val="0"/>
              </a:spcAft>
              <a:buNone/>
            </a:pPr>
            <a:r>
              <a:rPr lang="en" sz="1100"/>
              <a:t>): ReceiveChannel&lt;E&gt;</a:t>
            </a:r>
            <a:endParaRPr sz="1100"/>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And many more! Like </a:t>
            </a:r>
            <a:r>
              <a:rPr lang="en" sz="1100"/>
              <a:t>actor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a:p>
        </p:txBody>
      </p:sp>
      <p:sp>
        <p:nvSpPr>
          <p:cNvPr id="1285" name="Google Shape;1285;p1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zoo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t>postItem(item: Item) { </a:t>
            </a:r>
            <a:endParaRPr sz="1100"/>
          </a:p>
          <a:p>
            <a:pPr indent="457200" lvl="0" marL="0" rtl="0" algn="l">
              <a:lnSpc>
                <a:spcPct val="115000"/>
              </a:lnSpc>
              <a:spcBef>
                <a:spcPts val="0"/>
              </a:spcBef>
              <a:spcAft>
                <a:spcPts val="0"/>
              </a:spcAft>
              <a:buClr>
                <a:schemeClr val="dk1"/>
              </a:buClr>
              <a:buSzPts val="1100"/>
              <a:buFont typeface="Arial"/>
              <a:buNone/>
            </a:pPr>
            <a:r>
              <a:rPr lang="en" sz="1100"/>
              <a:t>preparePostAsync { token -&gt;</a:t>
            </a:r>
            <a:endParaRPr sz="1100"/>
          </a:p>
          <a:p>
            <a:pPr indent="457200" lvl="0" marL="457200" rtl="0" algn="l">
              <a:lnSpc>
                <a:spcPct val="115000"/>
              </a:lnSpc>
              <a:spcBef>
                <a:spcPts val="0"/>
              </a:spcBef>
              <a:spcAft>
                <a:spcPts val="0"/>
              </a:spcAft>
              <a:buNone/>
            </a:pPr>
            <a:r>
              <a:rPr lang="en" sz="1100"/>
              <a:t>submitPostAsync(token, item) { </a:t>
            </a:r>
            <a:endParaRPr sz="1100"/>
          </a:p>
          <a:p>
            <a:pPr indent="457200" lvl="0" marL="914400" rtl="0" algn="l">
              <a:lnSpc>
                <a:spcPct val="115000"/>
              </a:lnSpc>
              <a:spcBef>
                <a:spcPts val="0"/>
              </a:spcBef>
              <a:spcAft>
                <a:spcPts val="0"/>
              </a:spcAft>
              <a:buNone/>
            </a:pPr>
            <a:r>
              <a:rPr lang="en" sz="1100"/>
              <a:t>post -&gt; processPostAsync(post) {</a:t>
            </a:r>
            <a:endParaRPr sz="1100"/>
          </a:p>
          <a:p>
            <a:pPr indent="457200" lvl="0" marL="1371600" rtl="0" algn="l">
              <a:lnSpc>
                <a:spcPct val="115000"/>
              </a:lnSpc>
              <a:spcBef>
                <a:spcPts val="0"/>
              </a:spcBef>
              <a:spcAft>
                <a:spcPts val="0"/>
              </a:spcAft>
              <a:buClr>
                <a:schemeClr val="dk1"/>
              </a:buClr>
              <a:buSzPts val="1100"/>
              <a:buFont typeface="Arial"/>
              <a:buNone/>
            </a:pPr>
            <a:r>
              <a:rPr lang="en" sz="1100"/>
              <a:t>…</a:t>
            </a:r>
            <a:endParaRPr sz="1100"/>
          </a:p>
          <a:p>
            <a:pPr indent="457200" lvl="0" marL="914400" rtl="0" algn="l">
              <a:lnSpc>
                <a:spcPct val="115000"/>
              </a:lnSpc>
              <a:spcBef>
                <a:spcPts val="0"/>
              </a:spcBef>
              <a:spcAft>
                <a:spcPts val="0"/>
              </a:spcAft>
              <a:buClr>
                <a:schemeClr val="dk1"/>
              </a:buClr>
              <a:buSzPts val="1100"/>
              <a:buFont typeface="Arial"/>
              <a:buNone/>
            </a:pPr>
            <a:r>
              <a:rPr lang="en" sz="1100"/>
              <a:t>}</a:t>
            </a:r>
            <a:endParaRPr sz="1100"/>
          </a:p>
          <a:p>
            <a:pPr indent="0" lvl="0" marL="850900" rtl="0" algn="l">
              <a:lnSpc>
                <a:spcPct val="115000"/>
              </a:lnSpc>
              <a:spcBef>
                <a:spcPts val="0"/>
              </a:spcBef>
              <a:spcAft>
                <a:spcPts val="0"/>
              </a:spcAft>
              <a:buClr>
                <a:schemeClr val="dk1"/>
              </a:buClr>
              <a:buSzPts val="1100"/>
              <a:buFont typeface="Arial"/>
              <a:buNone/>
            </a:pPr>
            <a:r>
              <a:rPr lang="en" sz="1100"/>
              <a:t>}</a:t>
            </a:r>
            <a:endParaRPr sz="1100"/>
          </a:p>
          <a:p>
            <a:pPr indent="457200" lvl="0" marL="0" rtl="0" algn="l">
              <a:lnSpc>
                <a:spcPct val="115000"/>
              </a:lnSpc>
              <a:spcBef>
                <a:spcPts val="0"/>
              </a:spcBef>
              <a:spcAft>
                <a:spcPts val="0"/>
              </a:spcAft>
              <a:buClr>
                <a:schemeClr val="dk1"/>
              </a:buClr>
              <a:buSzPts val="1100"/>
              <a:buFont typeface="Arial"/>
              <a:buNone/>
            </a:pPr>
            <a:r>
              <a:rPr lang="en" sz="1100"/>
              <a:t>}</a:t>
            </a:r>
            <a:endParaRPr sz="1100"/>
          </a:p>
          <a:p>
            <a:pPr indent="0" lvl="0" marL="0" rtl="0" algn="l">
              <a:lnSpc>
                <a:spcPct val="115000"/>
              </a:lnSpc>
              <a:spcBef>
                <a:spcPts val="0"/>
              </a:spcBef>
              <a:spcAft>
                <a:spcPts val="0"/>
              </a:spcAft>
              <a:buNone/>
            </a:pPr>
            <a:r>
              <a:rPr lang="en" sz="1100"/>
              <a:t>}</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 ladder</a:t>
            </a:r>
            <a:r>
              <a:rPr lang="en" sz="1100">
                <a:solidFill>
                  <a:srgbClr val="000000"/>
                </a:solidFill>
                <a:latin typeface="Open Sans"/>
                <a:ea typeface="Open Sans"/>
                <a:cs typeface="Open Sans"/>
                <a:sym typeface="Open Sans"/>
              </a:rPr>
              <a:t> is the </a:t>
            </a:r>
            <a:r>
              <a:rPr lang="en" sz="1100" strike="sngStrike">
                <a:solidFill>
                  <a:srgbClr val="000000"/>
                </a:solidFill>
                <a:latin typeface="Arial"/>
                <a:ea typeface="Arial"/>
                <a:cs typeface="Arial"/>
                <a:sym typeface="Arial"/>
              </a:rPr>
              <a:t>Stairway to Heaven</a:t>
            </a:r>
            <a:r>
              <a:rPr lang="en" sz="1100">
                <a:solidFill>
                  <a:srgbClr val="000000"/>
                </a:solidFill>
                <a:latin typeface="Open Sans"/>
                <a:ea typeface="Open Sans"/>
                <a:cs typeface="Open Sans"/>
                <a:sym typeface="Open Sans"/>
              </a:rPr>
              <a:t> H</a:t>
            </a:r>
            <a:r>
              <a:rPr lang="en" sz="1100">
                <a:solidFill>
                  <a:srgbClr val="000000"/>
                </a:solidFill>
                <a:latin typeface="Open Sans"/>
                <a:ea typeface="Open Sans"/>
                <a:cs typeface="Open Sans"/>
                <a:sym typeface="Open Sans"/>
              </a:rPr>
              <a:t>ighway to “Callback Hell”</a:t>
            </a:r>
            <a:r>
              <a:rPr i="1" lang="en" sz="1100">
                <a:solidFill>
                  <a:srgbClr val="000000"/>
                </a:solidFill>
                <a:latin typeface="Open Sans"/>
                <a:ea typeface="Open Sans"/>
                <a:cs typeface="Open Sans"/>
                <a:sym typeface="Open Sans"/>
              </a:rPr>
              <a:t>.</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Where </a:t>
            </a:r>
            <a:r>
              <a:rPr lang="en" sz="1100">
                <a:solidFill>
                  <a:srgbClr val="000000"/>
                </a:solidFill>
                <a:latin typeface="Open Sans"/>
                <a:ea typeface="Open Sans"/>
                <a:cs typeface="Open Sans"/>
                <a:sym typeface="Open Sans"/>
              </a:rPr>
              <a:t>is the error handling</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FF0000"/>
                </a:solidFill>
                <a:latin typeface="Open Sans"/>
                <a:ea typeface="Open Sans"/>
                <a:cs typeface="Open Sans"/>
                <a:sym typeface="Open Sans"/>
              </a:rPr>
              <a:t>Callbacks are not asynchronous “by nature”.</a:t>
            </a:r>
            <a:br>
              <a:rPr lang="en" sz="350">
                <a:solidFill>
                  <a:srgbClr val="FF0000"/>
                </a:solidFill>
                <a:latin typeface="Arial"/>
                <a:ea typeface="Arial"/>
                <a:cs typeface="Arial"/>
                <a:sym typeface="Arial"/>
              </a:rPr>
            </a:br>
            <a:endParaRPr sz="350">
              <a:solidFill>
                <a:srgbClr val="FF0000"/>
              </a:solidFill>
              <a:latin typeface="Arial"/>
              <a:ea typeface="Arial"/>
              <a:cs typeface="Arial"/>
              <a:sym typeface="Arial"/>
            </a:endParaRPr>
          </a:p>
          <a:p>
            <a:pPr indent="0" lvl="0" marL="0" rtl="0" algn="l">
              <a:lnSpc>
                <a:spcPct val="115000"/>
              </a:lnSpc>
              <a:spcBef>
                <a:spcPts val="1000"/>
              </a:spcBef>
              <a:spcAft>
                <a:spcPts val="0"/>
              </a:spcAft>
              <a:buNone/>
            </a:pPr>
            <a:r>
              <a:t/>
            </a:r>
            <a:endParaRPr/>
          </a:p>
        </p:txBody>
      </p:sp>
      <p:sp>
        <p:nvSpPr>
          <p:cNvPr id="183" name="Google Shape;183;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Continuation passing style</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129"/>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t>Actor </a:t>
            </a:r>
            <a:r>
              <a:rPr i="1" lang="en" sz="1400"/>
              <a:t>∼ </a:t>
            </a:r>
            <a:r>
              <a:rPr lang="en" sz="1400">
                <a:latin typeface="Open Sans"/>
                <a:ea typeface="Open Sans"/>
                <a:cs typeface="Open Sans"/>
                <a:sym typeface="Open Sans"/>
              </a:rPr>
              <a:t>coroutine + channel</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Message types for counterActor – Command pattern</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sealed class </a:t>
            </a:r>
            <a:r>
              <a:rPr lang="en" sz="1400"/>
              <a:t>CounterMsg</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one-way message to increment</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object </a:t>
            </a:r>
            <a:r>
              <a:rPr lang="en" sz="1400"/>
              <a:t>IncCounter : CounterMsg() counter</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7F7F7F"/>
                </a:solidFill>
              </a:rPr>
              <a:t>// a request with a reply</a:t>
            </a:r>
            <a:endParaRPr sz="1400">
              <a:solidFill>
                <a:srgbClr val="7F7F7F"/>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 </a:t>
            </a:r>
            <a:r>
              <a:rPr lang="en" sz="1400"/>
              <a:t>GetCounter(</a:t>
            </a:r>
            <a:r>
              <a:rPr lang="en" sz="1400">
                <a:solidFill>
                  <a:srgbClr val="0033B3"/>
                </a:solidFill>
              </a:rPr>
              <a:t>val </a:t>
            </a:r>
            <a:r>
              <a:rPr lang="en" sz="1400"/>
              <a:t>response: CompletableDeferred&lt;Int&gt;) : CounterMsg()</a:t>
            </a:r>
            <a:endParaRPr sz="1400"/>
          </a:p>
          <a:p>
            <a:pPr indent="0" lvl="0" marL="0" rtl="0" algn="l">
              <a:lnSpc>
                <a:spcPct val="115000"/>
              </a:lnSpc>
              <a:spcBef>
                <a:spcPts val="0"/>
              </a:spcBef>
              <a:spcAft>
                <a:spcPts val="0"/>
              </a:spcAft>
              <a:buNone/>
            </a:pPr>
            <a:r>
              <a:t/>
            </a:r>
            <a:endParaRPr sz="1400">
              <a:solidFill>
                <a:srgbClr val="0033B3"/>
              </a:solidFill>
            </a:endParaRPr>
          </a:p>
        </p:txBody>
      </p:sp>
      <p:sp>
        <p:nvSpPr>
          <p:cNvPr id="1291" name="Google Shape;1291;p1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130"/>
          <p:cNvSpPr txBox="1"/>
          <p:nvPr>
            <p:ph idx="1" type="body"/>
          </p:nvPr>
        </p:nvSpPr>
        <p:spPr>
          <a:xfrm>
            <a:off x="4450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7F7F7F"/>
                </a:solidFill>
              </a:rPr>
              <a:t>// This function launches a new counter actor</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CoroutineScope.counterActor() = actor&lt;CounterMsg&gt;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 </a:t>
            </a:r>
            <a:r>
              <a:rPr lang="en" sz="1100">
                <a:solidFill>
                  <a:srgbClr val="7F7F7F"/>
                </a:solidFill>
              </a:rPr>
              <a:t>// actor state</a:t>
            </a:r>
            <a:endParaRPr sz="1100">
              <a:solidFill>
                <a:srgbClr val="7F7F7F"/>
              </a:solidFill>
            </a:endParaRPr>
          </a:p>
          <a:p>
            <a:pPr indent="457200" lvl="0" marL="0" rtl="0" algn="l">
              <a:lnSpc>
                <a:spcPct val="115000"/>
              </a:lnSpc>
              <a:spcBef>
                <a:spcPts val="0"/>
              </a:spcBef>
              <a:spcAft>
                <a:spcPts val="0"/>
              </a:spcAft>
              <a:buNone/>
            </a:pP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channel) { </a:t>
            </a:r>
            <a:r>
              <a:rPr lang="en" sz="1100">
                <a:solidFill>
                  <a:srgbClr val="7F7F7F"/>
                </a:solidFill>
              </a:rPr>
              <a:t>// iterate over incoming messages</a:t>
            </a:r>
            <a:endParaRPr sz="1100">
              <a:solidFill>
                <a:srgbClr val="7F7F7F"/>
              </a:solidFill>
            </a:endParaRPr>
          </a:p>
          <a:p>
            <a:pPr indent="0" lvl="0" marL="914400" rtl="0" algn="l">
              <a:lnSpc>
                <a:spcPct val="115000"/>
              </a:lnSpc>
              <a:spcBef>
                <a:spcPts val="0"/>
              </a:spcBef>
              <a:spcAft>
                <a:spcPts val="0"/>
              </a:spcAft>
              <a:buNone/>
            </a:pPr>
            <a:r>
              <a:rPr lang="en" sz="1100">
                <a:solidFill>
                  <a:srgbClr val="0033B3"/>
                </a:solidFill>
              </a:rPr>
              <a:t>when </a:t>
            </a:r>
            <a:r>
              <a:rPr lang="en" sz="1100">
                <a:solidFill>
                  <a:srgbClr val="000000"/>
                </a:solidFill>
              </a:rPr>
              <a:t>(msg) {</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IncCounter -&gt; counter++</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is </a:t>
            </a:r>
            <a:r>
              <a:rPr lang="en" sz="1100">
                <a:solidFill>
                  <a:srgbClr val="000000"/>
                </a:solidFill>
              </a:rPr>
              <a:t>GetCounter -&gt; msg.response.complete(counter)</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Frequently encapsulated into a separate class.</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p:txBody>
      </p:sp>
      <p:sp>
        <p:nvSpPr>
          <p:cNvPr id="1297" name="Google Shape;1297;p1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Actor</a:t>
            </a:r>
            <a:endParaRPr/>
          </a:p>
        </p:txBody>
      </p:sp>
      <p:pic>
        <p:nvPicPr>
          <p:cNvPr id="1298" name="Google Shape;1298;p130"/>
          <p:cNvPicPr preferRelativeResize="0"/>
          <p:nvPr/>
        </p:nvPicPr>
        <p:blipFill>
          <a:blip r:embed="rId3">
            <a:alphaModFix/>
          </a:blip>
          <a:stretch>
            <a:fillRect/>
          </a:stretch>
        </p:blipFill>
        <p:spPr>
          <a:xfrm>
            <a:off x="216400" y="2036113"/>
            <a:ext cx="209300" cy="2111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
        <p:nvSpPr>
          <p:cNvPr id="1304" name="Google Shape;1304;p1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Android</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132"/>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Check out </a:t>
            </a:r>
            <a:r>
              <a:rPr lang="en" sz="1400"/>
              <a:t>developer.android.com</a:t>
            </a:r>
            <a:r>
              <a:rPr lang="en" sz="1400">
                <a:latin typeface="Open Sans"/>
                <a:ea typeface="Open Sans"/>
                <a:cs typeface="Open Sans"/>
                <a:sym typeface="Open Sans"/>
              </a:rPr>
              <a:t> to learn how coroutines are used (extensively) in modern Android development.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0033B3"/>
                </a:solidFill>
              </a:rPr>
              <a:t>class</a:t>
            </a:r>
            <a:r>
              <a:rPr lang="en" sz="1400">
                <a:solidFill>
                  <a:srgbClr val="000000"/>
                </a:solidFill>
              </a:rPr>
              <a:t> MyViewModel: ViewModel() {</a:t>
            </a:r>
            <a:endParaRPr sz="1400">
              <a:solidFill>
                <a:srgbClr val="000000"/>
              </a:solidFill>
            </a:endParaRPr>
          </a:p>
          <a:p>
            <a:pPr indent="457200" lvl="0" marL="0" rtl="0" algn="l">
              <a:lnSpc>
                <a:spcPct val="115000"/>
              </a:lnSpc>
              <a:spcBef>
                <a:spcPts val="0"/>
              </a:spcBef>
              <a:spcAft>
                <a:spcPts val="0"/>
              </a:spcAft>
              <a:buClr>
                <a:schemeClr val="dk1"/>
              </a:buClr>
              <a:buSzPts val="1100"/>
              <a:buFont typeface="Arial"/>
              <a:buNone/>
            </a:pPr>
            <a:r>
              <a:rPr lang="en" sz="1400">
                <a:solidFill>
                  <a:srgbClr val="0033B3"/>
                </a:solidFill>
              </a:rPr>
              <a:t>init</a:t>
            </a:r>
            <a:r>
              <a:rPr lang="en" sz="1400">
                <a:solidFill>
                  <a:srgbClr val="000000"/>
                </a:solidFill>
              </a:rPr>
              <a:t> {</a:t>
            </a:r>
            <a:endParaRPr sz="1400">
              <a:solidFill>
                <a:srgbClr val="000000"/>
              </a:solidFill>
            </a:endParaRPr>
          </a:p>
          <a:p>
            <a:pPr indent="457200" lvl="0" marL="457200" rtl="0" algn="l">
              <a:lnSpc>
                <a:spcPct val="115000"/>
              </a:lnSpc>
              <a:spcBef>
                <a:spcPts val="0"/>
              </a:spcBef>
              <a:spcAft>
                <a:spcPts val="0"/>
              </a:spcAft>
              <a:buClr>
                <a:schemeClr val="dk1"/>
              </a:buClr>
              <a:buSzPts val="1100"/>
              <a:buFont typeface="Arial"/>
              <a:buNone/>
            </a:pPr>
            <a:r>
              <a:rPr lang="en" sz="1400">
                <a:solidFill>
                  <a:srgbClr val="000000"/>
                </a:solidFill>
              </a:rPr>
              <a:t>viewModelScope.launch { ... }</a:t>
            </a:r>
            <a:endParaRPr sz="1400">
              <a:solidFill>
                <a:srgbClr val="000000"/>
              </a:solidFill>
            </a:endParaRPr>
          </a:p>
          <a:p>
            <a:pPr indent="0" lvl="0" marL="45720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0000"/>
              </a:solidFill>
            </a:endParaRPr>
          </a:p>
          <a:p>
            <a:pPr indent="-317500" lvl="0" marL="457200" rtl="0" algn="l">
              <a:lnSpc>
                <a:spcPct val="115000"/>
              </a:lnSpc>
              <a:spcBef>
                <a:spcPts val="0"/>
              </a:spcBef>
              <a:spcAft>
                <a:spcPts val="0"/>
              </a:spcAft>
              <a:buSzPts val="1400"/>
              <a:buFont typeface="Open Sans"/>
              <a:buChar char="●"/>
            </a:pPr>
            <a:r>
              <a:rPr lang="en" sz="1400">
                <a:latin typeface="Open Sans"/>
                <a:ea typeface="Open Sans"/>
                <a:cs typeface="Open Sans"/>
                <a:sym typeface="Open Sans"/>
              </a:rPr>
              <a:t>A </a:t>
            </a:r>
            <a:r>
              <a:rPr lang="en" sz="1400"/>
              <a:t>ViewModelScope</a:t>
            </a:r>
            <a:r>
              <a:rPr lang="en" sz="1400">
                <a:latin typeface="Open Sans"/>
                <a:ea typeface="Open Sans"/>
                <a:cs typeface="Open Sans"/>
                <a:sym typeface="Open Sans"/>
              </a:rPr>
              <a:t> is defined for each </a:t>
            </a:r>
            <a:r>
              <a:rPr lang="en" sz="1400"/>
              <a:t>ViewModel</a:t>
            </a:r>
            <a:r>
              <a:rPr lang="en" sz="1400">
                <a:latin typeface="Open Sans"/>
                <a:ea typeface="Open Sans"/>
                <a:cs typeface="Open Sans"/>
                <a:sym typeface="Open Sans"/>
              </a:rPr>
              <a:t> in your app.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latin typeface="Open Sans"/>
                <a:ea typeface="Open Sans"/>
                <a:cs typeface="Open Sans"/>
                <a:sym typeface="Open Sans"/>
              </a:rPr>
              <a:t>A </a:t>
            </a:r>
            <a:r>
              <a:rPr lang="en" sz="1400"/>
              <a:t>LifecycleScope</a:t>
            </a:r>
            <a:r>
              <a:rPr lang="en" sz="1400">
                <a:latin typeface="Open Sans"/>
                <a:ea typeface="Open Sans"/>
                <a:cs typeface="Open Sans"/>
                <a:sym typeface="Open Sans"/>
              </a:rPr>
              <a:t> is defined for each </a:t>
            </a:r>
            <a:r>
              <a:rPr lang="en" sz="1400"/>
              <a:t>Lifecycle</a:t>
            </a:r>
            <a:r>
              <a:rPr lang="en" sz="1400">
                <a:latin typeface="Open Sans"/>
                <a:ea typeface="Open Sans"/>
                <a:cs typeface="Open Sans"/>
                <a:sym typeface="Open Sans"/>
              </a:rPr>
              <a:t> object. </a:t>
            </a:r>
            <a:endParaRPr sz="1400">
              <a:latin typeface="Open Sans"/>
              <a:ea typeface="Open Sans"/>
              <a:cs typeface="Open Sans"/>
              <a:sym typeface="Open Sans"/>
            </a:endParaRPr>
          </a:p>
          <a:p>
            <a:pPr indent="-317500" lvl="0" marL="457200" rtl="0" algn="l">
              <a:lnSpc>
                <a:spcPct val="115000"/>
              </a:lnSpc>
              <a:spcBef>
                <a:spcPts val="1000"/>
              </a:spcBef>
              <a:spcAft>
                <a:spcPts val="1000"/>
              </a:spcAft>
              <a:buSzPts val="1400"/>
              <a:buFont typeface="Open Sans"/>
              <a:buChar char="●"/>
            </a:pPr>
            <a:r>
              <a:rPr lang="en" sz="1400"/>
              <a:t>Flow</a:t>
            </a:r>
            <a:r>
              <a:rPr lang="en" sz="1400">
                <a:latin typeface="Open Sans"/>
                <a:ea typeface="Open Sans"/>
                <a:cs typeface="Open Sans"/>
                <a:sym typeface="Open Sans"/>
              </a:rPr>
              <a:t>, which is not covered in this lecture, is common in Android.</a:t>
            </a:r>
            <a:endParaRPr sz="1400">
              <a:latin typeface="Open Sans"/>
              <a:ea typeface="Open Sans"/>
              <a:cs typeface="Open Sans"/>
              <a:sym typeface="Open Sans"/>
            </a:endParaRPr>
          </a:p>
        </p:txBody>
      </p:sp>
      <p:sp>
        <p:nvSpPr>
          <p:cNvPr id="1310" name="Google Shape;1310;p1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Android</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33"/>
          <p:cNvSpPr txBox="1"/>
          <p:nvPr>
            <p:ph idx="1" type="body"/>
          </p:nvPr>
        </p:nvSpPr>
        <p:spPr>
          <a:xfrm>
            <a:off x="292600" y="1335025"/>
            <a:ext cx="8326800" cy="3503700"/>
          </a:xfrm>
          <a:prstGeom prst="rect">
            <a:avLst/>
          </a:prstGeom>
        </p:spPr>
        <p:txBody>
          <a:bodyPr anchorCtr="0" anchor="t" bIns="0" lIns="0" spcFirstLastPara="1" rIns="0" wrap="square" tIns="146300">
            <a:noAutofit/>
          </a:bodyPr>
          <a:lstStyle/>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rPr>
              <a:t>github.com/Kotlin/KEEP/</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 Kotlin design proposals, including 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kotlinlang.org</a:t>
            </a:r>
            <a:r>
              <a:rPr lang="en" sz="1100">
                <a:solidFill>
                  <a:srgbClr val="000000"/>
                </a:solidFill>
                <a:latin typeface="Open Sans"/>
                <a:ea typeface="Open Sans"/>
                <a:cs typeface="Open Sans"/>
                <a:sym typeface="Open Sans"/>
              </a:rPr>
              <a:t> – “Coroutines overview” and “Official libraries/kotlinx.coroutines”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t>github.com</a:t>
            </a:r>
            <a:r>
              <a:rPr lang="en" sz="1100">
                <a:solidFill>
                  <a:srgbClr val="000000"/>
                </a:solidFill>
              </a:rPr>
              <a:t>/Kotlin/kotlinx.coroutines</a:t>
            </a:r>
            <a:r>
              <a:rPr lang="en" sz="1100">
                <a:solidFill>
                  <a:srgbClr val="000000"/>
                </a:solidFill>
                <a:latin typeface="Open Sans"/>
                <a:ea typeface="Open Sans"/>
                <a:cs typeface="Open Sans"/>
                <a:sym typeface="Open Sans"/>
              </a:rPr>
              <a:t> – A nicely documented resource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Roman Elizarov’s talks on YouTube and posts on medium</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Flow&lt;T&gt;</a:t>
            </a:r>
            <a:r>
              <a:rPr lang="en" sz="1100">
                <a:solidFill>
                  <a:srgbClr val="000000"/>
                </a:solidFill>
                <a:latin typeface="Open Sans"/>
                <a:ea typeface="Open Sans"/>
                <a:cs typeface="Open Sans"/>
                <a:sym typeface="Open Sans"/>
              </a:rPr>
              <a:t> – Asynchronous Flow</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Kotlin sources at </a:t>
            </a:r>
            <a:r>
              <a:rPr lang="en" sz="1100"/>
              <a:t>github.com</a:t>
            </a:r>
            <a:r>
              <a:rPr lang="en" sz="1100">
                <a:solidFill>
                  <a:srgbClr val="000000"/>
                </a:solidFill>
              </a:rPr>
              <a:t>/JetBrains/kotlin/</a:t>
            </a:r>
            <a:endParaRPr sz="1100">
              <a:solidFill>
                <a:srgbClr val="000000"/>
              </a:solidFill>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All of the code from this presentation can be found in the corountines folder at </a:t>
            </a:r>
            <a:r>
              <a:rPr lang="en" sz="1100"/>
              <a:t>github.com</a:t>
            </a:r>
            <a:r>
              <a:rPr lang="en" sz="1100">
                <a:solidFill>
                  <a:srgbClr val="000000"/>
                </a:solidFill>
              </a:rPr>
              <a:t>/bochkarevko/kotlin-things/</a:t>
            </a:r>
            <a:endParaRPr sz="1100">
              <a:solidFill>
                <a:srgbClr val="000000"/>
              </a:solidFill>
            </a:endParaRPr>
          </a:p>
          <a:p>
            <a:pPr indent="0" lvl="0" marL="0" rtl="0" algn="l">
              <a:lnSpc>
                <a:spcPct val="115000"/>
              </a:lnSpc>
              <a:spcBef>
                <a:spcPts val="1000"/>
              </a:spcBef>
              <a:spcAft>
                <a:spcPts val="1000"/>
              </a:spcAft>
              <a:buNone/>
            </a:pPr>
            <a:r>
              <a:t/>
            </a:r>
            <a:endParaRPr sz="1100">
              <a:solidFill>
                <a:srgbClr val="7F7F7F"/>
              </a:solidFill>
              <a:latin typeface="Open Sans"/>
              <a:ea typeface="Open Sans"/>
              <a:cs typeface="Open Sans"/>
              <a:sym typeface="Open Sans"/>
            </a:endParaRPr>
          </a:p>
        </p:txBody>
      </p:sp>
      <p:sp>
        <p:nvSpPr>
          <p:cNvPr id="1316" name="Google Shape;1316;p1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Further Reading</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20" name="Shape 1320"/>
        <p:cNvGrpSpPr/>
        <p:nvPr/>
      </p:nvGrpSpPr>
      <p:grpSpPr>
        <a:xfrm>
          <a:off x="0" y="0"/>
          <a:ext cx="0" cy="0"/>
          <a:chOff x="0" y="0"/>
          <a:chExt cx="0" cy="0"/>
        </a:xfrm>
      </p:grpSpPr>
      <p:sp>
        <p:nvSpPr>
          <p:cNvPr id="1321" name="Google Shape;1321;p134"/>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1322" name="Google Shape;1322;p134">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1323" name="Google Shape;1323;p134"/>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292600" y="1335026"/>
            <a:ext cx="8328900" cy="3722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Promise&lt;T&gt; </a:t>
            </a:r>
            <a:r>
              <a:rPr lang="en">
                <a:latin typeface="Open Sans"/>
                <a:ea typeface="Open Sans"/>
                <a:cs typeface="Open Sans"/>
                <a:sym typeface="Open Sans"/>
              </a:rPr>
              <a:t>encapsulates the callback.</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preparePostAsync(): Promise&lt;Token&gt; {</a:t>
            </a:r>
            <a:endParaRPr/>
          </a:p>
          <a:p>
            <a:pPr indent="0" lvl="0" marL="457200" rtl="0" algn="l">
              <a:lnSpc>
                <a:spcPct val="115000"/>
              </a:lnSpc>
              <a:spcBef>
                <a:spcPts val="0"/>
              </a:spcBef>
              <a:spcAft>
                <a:spcPts val="0"/>
              </a:spcAft>
              <a:buClr>
                <a:schemeClr val="dk1"/>
              </a:buClr>
              <a:buSzPts val="1100"/>
              <a:buFont typeface="Arial"/>
              <a:buNone/>
            </a:pPr>
            <a:r>
              <a:rPr lang="en">
                <a:solidFill>
                  <a:srgbClr val="7F7F7F"/>
                </a:solidFill>
              </a:rPr>
              <a:t>// makes request and returns a promise that is completed later</a:t>
            </a:r>
            <a:endParaRPr>
              <a:solidFill>
                <a:srgbClr val="7F7F7F"/>
              </a:solidFill>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promise</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solidFill>
                <a:srgbClr val="0033B3"/>
              </a:solidFill>
            </a:endParaRPr>
          </a:p>
        </p:txBody>
      </p:sp>
      <p:sp>
        <p:nvSpPr>
          <p:cNvPr id="189" name="Google Shape;189;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a:t>
            </a:r>
            <a:r>
              <a:rPr lang="en"/>
              <a:t>, promises, and other approaches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spcBef>
                <a:spcPts val="0"/>
              </a:spcBef>
              <a:spcAft>
                <a:spcPts val="0"/>
              </a:spcAft>
              <a:buNone/>
            </a:pPr>
            <a:r>
              <a:rPr lang="en" sz="1100">
                <a:solidFill>
                  <a:srgbClr val="000000"/>
                </a:solidFill>
              </a:rPr>
              <a:t>Promise&lt;T&gt;</a:t>
            </a:r>
            <a:r>
              <a:rPr lang="en" sz="1100">
                <a:solidFill>
                  <a:srgbClr val="000000"/>
                </a:solidFill>
                <a:latin typeface="Open Sans"/>
                <a:ea typeface="Open Sans"/>
                <a:cs typeface="Open Sans"/>
                <a:sym typeface="Open Sans"/>
              </a:rPr>
              <a:t> encapsulates the callback.</a:t>
            </a:r>
            <a:endParaRPr sz="1100">
              <a:solidFill>
                <a:srgbClr val="000000"/>
              </a:solidFill>
              <a:latin typeface="Open Sans"/>
              <a:ea typeface="Open Sans"/>
              <a:cs typeface="Open Sans"/>
              <a:sym typeface="Open Sans"/>
            </a:endParaRPr>
          </a:p>
          <a:p>
            <a:pPr indent="0" lvl="0" marL="0" rtl="0" algn="l">
              <a:spcBef>
                <a:spcPts val="0"/>
              </a:spcBef>
              <a:spcAft>
                <a:spcPts val="0"/>
              </a:spcAft>
              <a:buNone/>
            </a:pPr>
            <a:br>
              <a:rPr lang="en" sz="1100">
                <a:solidFill>
                  <a:srgbClr val="000000"/>
                </a:solidFill>
              </a:rPr>
            </a:br>
            <a:r>
              <a:rPr lang="en" sz="1100">
                <a:solidFill>
                  <a:srgbClr val="0033B3"/>
                </a:solidFill>
              </a:rPr>
              <a:t>fun </a:t>
            </a:r>
            <a:r>
              <a:rPr lang="en" sz="1100">
                <a:solidFill>
                  <a:srgbClr val="000000"/>
                </a:solidFill>
              </a:rPr>
              <a:t>postItem(item: Item) { </a:t>
            </a:r>
            <a:endParaRPr sz="1100">
              <a:solidFill>
                <a:srgbClr val="000000"/>
              </a:solidFill>
            </a:endParaRPr>
          </a:p>
          <a:p>
            <a:pPr indent="457200" lvl="0" marL="0" rtl="0" algn="l">
              <a:spcBef>
                <a:spcPts val="0"/>
              </a:spcBef>
              <a:spcAft>
                <a:spcPts val="0"/>
              </a:spcAft>
              <a:buNone/>
            </a:pPr>
            <a:r>
              <a:rPr lang="en" sz="1100">
                <a:solidFill>
                  <a:srgbClr val="000000"/>
                </a:solidFill>
              </a:rPr>
              <a:t>preparePostAsync()</a:t>
            </a:r>
            <a:br>
              <a:rPr lang="en" sz="1100">
                <a:solidFill>
                  <a:srgbClr val="000000"/>
                </a:solidFill>
              </a:rPr>
            </a:br>
            <a:r>
              <a:rPr lang="en" sz="1100">
                <a:solidFill>
                  <a:srgbClr val="000000"/>
                </a:solidFill>
              </a:rPr>
              <a:t>		</a:t>
            </a:r>
            <a:r>
              <a:rPr lang="en" sz="1100">
                <a:solidFill>
                  <a:srgbClr val="000000"/>
                </a:solidFill>
              </a:rPr>
              <a:t>.thenCompose { token -&gt; submitPostAsync(token, item) }</a:t>
            </a:r>
            <a:br>
              <a:rPr lang="en" sz="1100">
                <a:solidFill>
                  <a:srgbClr val="000000"/>
                </a:solidFill>
              </a:rPr>
            </a:br>
            <a:r>
              <a:rPr lang="en" sz="1100">
                <a:solidFill>
                  <a:srgbClr val="000000"/>
                </a:solidFill>
              </a:rPr>
              <a:t>		.thenAccept { post -&gt; processPost(post) }</a:t>
            </a:r>
            <a:br>
              <a:rPr lang="en" sz="1100">
                <a:solidFill>
                  <a:srgbClr val="000000"/>
                </a:solidFill>
              </a:rPr>
            </a:br>
            <a:r>
              <a:rPr lang="en" sz="1100">
                <a:solidFill>
                  <a:srgbClr val="000000"/>
                </a:solidFill>
              </a:rPr>
              <a:t>		…</a:t>
            </a:r>
            <a:br>
              <a:rPr lang="en" sz="1100">
                <a:solidFill>
                  <a:srgbClr val="000000"/>
                </a:solidFill>
              </a:rPr>
            </a:br>
            <a:r>
              <a:rPr lang="en" sz="1100">
                <a:solidFill>
                  <a:srgbClr val="000000"/>
                </a:solidFill>
              </a:rPr>
              <a:t>}</a:t>
            </a:r>
            <a:br>
              <a:rPr lang="en" sz="900">
                <a:solidFill>
                  <a:srgbClr val="000000"/>
                </a:solidFill>
                <a:latin typeface="Arial"/>
                <a:ea typeface="Arial"/>
                <a:cs typeface="Arial"/>
                <a:sym typeface="Arial"/>
              </a:rPr>
            </a:br>
            <a:br>
              <a:rPr lang="en" sz="900">
                <a:solidFill>
                  <a:srgbClr val="000000"/>
                </a:solidFill>
                <a:latin typeface="Arial"/>
                <a:ea typeface="Arial"/>
                <a:cs typeface="Arial"/>
                <a:sym typeface="Arial"/>
              </a:rPr>
            </a:br>
            <a:endParaRPr sz="9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This model differs from the typical top-down imperative approach.</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There are different APIs, which vary across libraries, frameworks, and platforms.</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latin typeface="Open Sans"/>
                <a:ea typeface="Open Sans"/>
                <a:cs typeface="Open Sans"/>
                <a:sym typeface="Open Sans"/>
              </a:rPr>
              <a:t>It employs the </a:t>
            </a:r>
            <a:r>
              <a:rPr lang="en" sz="1100">
                <a:solidFill>
                  <a:srgbClr val="000000"/>
                </a:solidFill>
              </a:rPr>
              <a:t>Promise&lt;T&gt;</a:t>
            </a:r>
            <a:r>
              <a:rPr lang="en" sz="1100">
                <a:solidFill>
                  <a:srgbClr val="000000"/>
                </a:solidFill>
                <a:latin typeface="Open Sans"/>
                <a:ea typeface="Open Sans"/>
                <a:cs typeface="Open Sans"/>
                <a:sym typeface="Open Sans"/>
              </a:rPr>
              <a:t> return type instead of the actual we need.</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Each </a:t>
            </a:r>
            <a:r>
              <a:rPr lang="en" sz="1100">
                <a:solidFill>
                  <a:srgbClr val="000000"/>
                </a:solidFill>
              </a:rPr>
              <a:t>thenCompute/Accept/Handle</a:t>
            </a:r>
            <a:r>
              <a:rPr lang="en" sz="1100">
                <a:solidFill>
                  <a:srgbClr val="000000"/>
                </a:solidFill>
                <a:latin typeface="Open Sans"/>
                <a:ea typeface="Open Sans"/>
                <a:cs typeface="Open Sans"/>
                <a:sym typeface="Open Sans"/>
              </a:rPr>
              <a:t> creates a new object.</a:t>
            </a:r>
            <a:endParaRPr sz="1100">
              <a:solidFill>
                <a:srgbClr val="000000"/>
              </a:solidFill>
              <a:latin typeface="Open Sans"/>
              <a:ea typeface="Open Sans"/>
              <a:cs typeface="Open Sans"/>
              <a:sym typeface="Open Sans"/>
            </a:endParaRPr>
          </a:p>
          <a:p>
            <a:pPr indent="-298450" lvl="0" marL="457200" rtl="0" algn="l">
              <a:spcBef>
                <a:spcPts val="8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Error handling can be complicated.</a:t>
            </a:r>
            <a:br>
              <a:rPr lang="en" sz="1100">
                <a:solidFill>
                  <a:srgbClr val="000000"/>
                </a:solidFill>
                <a:latin typeface="Open Sans"/>
                <a:ea typeface="Open Sans"/>
                <a:cs typeface="Open Sans"/>
                <a:sym typeface="Open Sans"/>
              </a:rPr>
            </a:br>
            <a:endParaRPr sz="1100">
              <a:solidFill>
                <a:srgbClr val="000000"/>
              </a:solidFill>
              <a:latin typeface="Open Sans"/>
              <a:ea typeface="Open Sans"/>
              <a:cs typeface="Open Sans"/>
              <a:sym typeface="Open Sans"/>
            </a:endParaRPr>
          </a:p>
          <a:p>
            <a:pPr indent="0" lvl="0" marL="0" rtl="0" algn="l">
              <a:spcBef>
                <a:spcPts val="800"/>
              </a:spcBef>
              <a:spcAft>
                <a:spcPts val="0"/>
              </a:spcAft>
              <a:buNone/>
            </a:pPr>
            <a:r>
              <a:t/>
            </a:r>
            <a:endParaRPr sz="1100">
              <a:latin typeface="Open Sans"/>
              <a:ea typeface="Open Sans"/>
              <a:cs typeface="Open Sans"/>
              <a:sym typeface="Open Sans"/>
            </a:endParaRPr>
          </a:p>
        </p:txBody>
      </p:sp>
      <p:sp>
        <p:nvSpPr>
          <p:cNvPr id="195" name="Google Shape;195;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Futures, promises, and other approaches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rPr>
              <a:t>suspend</a:t>
            </a:r>
            <a:r>
              <a:rPr lang="en" sz="1100"/>
              <a:t> — a keyword in Kotlin marking suspendable function.</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submitPost(token: Token, item: Item): Post {</a:t>
            </a:r>
            <a:endParaRPr sz="1100"/>
          </a:p>
          <a:p>
            <a:pPr indent="457200" lvl="0" marL="0" rtl="0" algn="l">
              <a:spcBef>
                <a:spcPts val="400"/>
              </a:spcBef>
              <a:spcAft>
                <a:spcPts val="0"/>
              </a:spcAft>
              <a:buClr>
                <a:schemeClr val="dk1"/>
              </a:buClr>
              <a:buSzPts val="1100"/>
              <a:buFont typeface="Arial"/>
              <a:buNone/>
            </a:pPr>
            <a:r>
              <a:rPr lang="en" sz="1100"/>
              <a: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sz="1100"/>
          </a:p>
          <a:p>
            <a:pPr indent="0" lvl="0" marL="0" rtl="0" algn="l">
              <a:spcBef>
                <a:spcPts val="400"/>
              </a:spcBef>
              <a:spcAft>
                <a:spcPts val="0"/>
              </a:spcAft>
              <a:buClr>
                <a:schemeClr val="dk1"/>
              </a:buClr>
              <a:buSzPts val="1100"/>
              <a:buFont typeface="Arial"/>
              <a:buNone/>
            </a:pPr>
            <a:r>
              <a:rPr lang="en" sz="1100">
                <a:solidFill>
                  <a:srgbClr val="0033B3"/>
                </a:solidFill>
              </a:rPr>
              <a:t>suspend fun</a:t>
            </a:r>
            <a:r>
              <a:rPr lang="en" sz="1100"/>
              <a:t> postItem(item: Item) {</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token = preparePost()</a:t>
            </a:r>
            <a:endParaRPr sz="1100"/>
          </a:p>
          <a:p>
            <a:pPr indent="457200" lvl="0" marL="0" rtl="0" algn="l">
              <a:spcBef>
                <a:spcPts val="400"/>
              </a:spcBef>
              <a:spcAft>
                <a:spcPts val="0"/>
              </a:spcAft>
              <a:buClr>
                <a:schemeClr val="dk1"/>
              </a:buClr>
              <a:buSzPts val="1100"/>
              <a:buFont typeface="Arial"/>
              <a:buNone/>
            </a:pPr>
            <a:r>
              <a:rPr lang="en" sz="1100">
                <a:solidFill>
                  <a:srgbClr val="0033B3"/>
                </a:solidFill>
              </a:rPr>
              <a:t>val</a:t>
            </a:r>
            <a:r>
              <a:rPr lang="en" sz="1100"/>
              <a:t> post = submitPost(token, item)</a:t>
            </a:r>
            <a:endParaRPr sz="1100"/>
          </a:p>
          <a:p>
            <a:pPr indent="457200" lvl="0" marL="0" rtl="0" algn="l">
              <a:spcBef>
                <a:spcPts val="400"/>
              </a:spcBef>
              <a:spcAft>
                <a:spcPts val="0"/>
              </a:spcAft>
              <a:buClr>
                <a:schemeClr val="dk1"/>
              </a:buClr>
              <a:buSzPts val="1100"/>
              <a:buFont typeface="Arial"/>
              <a:buNone/>
            </a:pPr>
            <a:r>
              <a:rPr lang="en" sz="1100"/>
              <a:t>processPost(post)</a:t>
            </a:r>
            <a:endParaRPr sz="1100"/>
          </a:p>
          <a:p>
            <a:pPr indent="0" lvl="0" marL="0" rtl="0" algn="l">
              <a:spcBef>
                <a:spcPts val="400"/>
              </a:spcBef>
              <a:spcAft>
                <a:spcPts val="0"/>
              </a:spcAft>
              <a:buNone/>
            </a:pPr>
            <a:r>
              <a:rPr lang="en" sz="1100"/>
              <a:t>}</a:t>
            </a:r>
            <a:endParaRPr sz="1100"/>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This looks and feels sequential, allowing you to focus on the logic of your code.</a:t>
            </a:r>
            <a:endParaRPr>
              <a:latin typeface="Open Sans"/>
              <a:ea typeface="Open Sans"/>
              <a:cs typeface="Open Sans"/>
              <a:sym typeface="Open Sans"/>
            </a:endParaRPr>
          </a:p>
          <a:p>
            <a:pPr indent="0" lvl="0" marL="0" rtl="0" algn="l">
              <a:spcBef>
                <a:spcPts val="400"/>
              </a:spcBef>
              <a:spcAft>
                <a:spcPts val="0"/>
              </a:spcAft>
              <a:buClr>
                <a:schemeClr val="dk1"/>
              </a:buClr>
              <a:buSzPts val="1100"/>
              <a:buFont typeface="Arial"/>
              <a:buNone/>
            </a:pPr>
            <a:r>
              <a:rPr lang="en">
                <a:latin typeface="Open Sans"/>
                <a:ea typeface="Open Sans"/>
                <a:cs typeface="Open Sans"/>
                <a:sym typeface="Open Sans"/>
              </a:rPr>
              <a:t>      marks suspension points in </a:t>
            </a:r>
            <a:r>
              <a:rPr lang="en">
                <a:latin typeface="Open Sans"/>
                <a:ea typeface="Open Sans"/>
                <a:cs typeface="Open Sans"/>
                <a:sym typeface="Open Sans"/>
              </a:rPr>
              <a:t>IntelliJ IDEA.</a:t>
            </a:r>
            <a:endParaRPr>
              <a:latin typeface="Open Sans"/>
              <a:ea typeface="Open Sans"/>
              <a:cs typeface="Open Sans"/>
              <a:sym typeface="Open Sans"/>
            </a:endParaRPr>
          </a:p>
          <a:p>
            <a:pPr indent="0" lvl="0" marL="0" rtl="0" algn="l">
              <a:spcBef>
                <a:spcPts val="400"/>
              </a:spcBef>
              <a:spcAft>
                <a:spcPts val="400"/>
              </a:spcAft>
              <a:buNone/>
            </a:pPr>
            <a:r>
              <a:t/>
            </a:r>
            <a:endParaRPr/>
          </a:p>
        </p:txBody>
      </p:sp>
      <p:sp>
        <p:nvSpPr>
          <p:cNvPr id="201" name="Google Shape;201;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coroutines</a:t>
            </a:r>
            <a:endParaRPr/>
          </a:p>
        </p:txBody>
      </p:sp>
      <p:pic>
        <p:nvPicPr>
          <p:cNvPr id="202" name="Google Shape;202;p24"/>
          <p:cNvPicPr preferRelativeResize="0"/>
          <p:nvPr/>
        </p:nvPicPr>
        <p:blipFill>
          <a:blip r:embed="rId3">
            <a:alphaModFix/>
          </a:blip>
          <a:stretch>
            <a:fillRect/>
          </a:stretch>
        </p:blipFill>
        <p:spPr>
          <a:xfrm>
            <a:off x="387850" y="2860663"/>
            <a:ext cx="209300" cy="211150"/>
          </a:xfrm>
          <a:prstGeom prst="rect">
            <a:avLst/>
          </a:prstGeom>
          <a:noFill/>
          <a:ln>
            <a:noFill/>
          </a:ln>
        </p:spPr>
      </p:pic>
      <p:pic>
        <p:nvPicPr>
          <p:cNvPr id="203" name="Google Shape;203;p24"/>
          <p:cNvPicPr preferRelativeResize="0"/>
          <p:nvPr/>
        </p:nvPicPr>
        <p:blipFill>
          <a:blip r:embed="rId3">
            <a:alphaModFix/>
          </a:blip>
          <a:stretch>
            <a:fillRect/>
          </a:stretch>
        </p:blipFill>
        <p:spPr>
          <a:xfrm>
            <a:off x="387850" y="3103550"/>
            <a:ext cx="209300" cy="211150"/>
          </a:xfrm>
          <a:prstGeom prst="rect">
            <a:avLst/>
          </a:prstGeom>
          <a:noFill/>
          <a:ln>
            <a:noFill/>
          </a:ln>
        </p:spPr>
      </p:pic>
      <p:pic>
        <p:nvPicPr>
          <p:cNvPr id="204" name="Google Shape;204;p24"/>
          <p:cNvPicPr preferRelativeResize="0"/>
          <p:nvPr/>
        </p:nvPicPr>
        <p:blipFill>
          <a:blip r:embed="rId3">
            <a:alphaModFix/>
          </a:blip>
          <a:stretch>
            <a:fillRect/>
          </a:stretch>
        </p:blipFill>
        <p:spPr>
          <a:xfrm>
            <a:off x="306525" y="4451338"/>
            <a:ext cx="209300" cy="21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The </a:t>
            </a:r>
            <a:r>
              <a:rPr lang="en"/>
              <a:t>h</a:t>
            </a:r>
            <a:r>
              <a:rPr lang="en"/>
              <a:t>istory</a:t>
            </a:r>
            <a:r>
              <a:rPr lang="en"/>
              <a:t> of coroutines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Melvin Conway coined the term “coroutine” in 1958 for his </a:t>
            </a:r>
            <a:r>
              <a:rPr b="1" lang="en">
                <a:solidFill>
                  <a:srgbClr val="000000"/>
                </a:solidFill>
                <a:latin typeface="Open Sans"/>
                <a:ea typeface="Open Sans"/>
                <a:cs typeface="Open Sans"/>
                <a:sym typeface="Open Sans"/>
              </a:rPr>
              <a:t>a</a:t>
            </a:r>
            <a:r>
              <a:rPr b="1" lang="en">
                <a:solidFill>
                  <a:srgbClr val="000000"/>
                </a:solidFill>
                <a:latin typeface="Open Sans"/>
                <a:ea typeface="Open Sans"/>
                <a:cs typeface="Open Sans"/>
                <a:sym typeface="Open Sans"/>
              </a:rPr>
              <a:t>ssemb</a:t>
            </a:r>
            <a:r>
              <a:rPr b="1" lang="en">
                <a:solidFill>
                  <a:srgbClr val="000000"/>
                </a:solidFill>
                <a:latin typeface="Open Sans"/>
                <a:ea typeface="Open Sans"/>
                <a:cs typeface="Open Sans"/>
                <a:sym typeface="Open Sans"/>
              </a:rPr>
              <a:t>ly</a:t>
            </a:r>
            <a:r>
              <a:rPr lang="en">
                <a:solidFill>
                  <a:srgbClr val="000000"/>
                </a:solidFill>
                <a:latin typeface="Open Sans"/>
                <a:ea typeface="Open Sans"/>
                <a:cs typeface="Open Sans"/>
                <a:sym typeface="Open Sans"/>
              </a:rPr>
              <a:t> program.</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were f</a:t>
            </a:r>
            <a:r>
              <a:rPr lang="en">
                <a:solidFill>
                  <a:srgbClr val="000000"/>
                </a:solidFill>
                <a:latin typeface="Open Sans"/>
                <a:ea typeface="Open Sans"/>
                <a:cs typeface="Open Sans"/>
                <a:sym typeface="Open Sans"/>
              </a:rPr>
              <a:t>irst introduced as a language feature in Simula’67 with the </a:t>
            </a:r>
            <a:r>
              <a:rPr lang="en">
                <a:solidFill>
                  <a:srgbClr val="000000"/>
                </a:solidFill>
              </a:rPr>
              <a:t>detach</a:t>
            </a:r>
            <a:r>
              <a:rPr lang="en">
                <a:solidFill>
                  <a:srgbClr val="000000"/>
                </a:solidFill>
                <a:latin typeface="Open Sans"/>
                <a:ea typeface="Open Sans"/>
                <a:cs typeface="Open Sans"/>
                <a:sym typeface="Open Sans"/>
              </a:rPr>
              <a:t> and </a:t>
            </a:r>
            <a:r>
              <a:rPr lang="en">
                <a:solidFill>
                  <a:srgbClr val="000000"/>
                </a:solidFill>
              </a:rPr>
              <a:t>resume</a:t>
            </a:r>
            <a:r>
              <a:rPr lang="en">
                <a:solidFill>
                  <a:srgbClr val="000000"/>
                </a:solidFill>
                <a:latin typeface="Open Sans"/>
                <a:ea typeface="Open Sans"/>
                <a:cs typeface="Open Sans"/>
                <a:sym typeface="Open Sans"/>
              </a:rPr>
              <a:t> commands.</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A coroutine can be thought of as an instance of a </a:t>
            </a:r>
            <a:r>
              <a:rPr b="1" lang="en">
                <a:solidFill>
                  <a:srgbClr val="000000"/>
                </a:solidFill>
                <a:latin typeface="Open Sans"/>
                <a:ea typeface="Open Sans"/>
                <a:cs typeface="Open Sans"/>
                <a:sym typeface="Open Sans"/>
              </a:rPr>
              <a:t>suspendable</a:t>
            </a:r>
            <a:r>
              <a:rPr lang="en">
                <a:solidFill>
                  <a:srgbClr val="000000"/>
                </a:solidFill>
                <a:latin typeface="Open Sans"/>
                <a:ea typeface="Open Sans"/>
                <a:cs typeface="Open Sans"/>
                <a:sym typeface="Open Sans"/>
              </a:rPr>
              <a:t> computation, i.e. one that can suspend at some point and later resume execution, possibly even on another thread.</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0"/>
              </a:spcAft>
              <a:buClr>
                <a:srgbClr val="000000"/>
              </a:buClr>
              <a:buSzPts val="1400"/>
              <a:buFont typeface="Open Sans"/>
              <a:buChar char="●"/>
            </a:pPr>
            <a:r>
              <a:rPr lang="en">
                <a:solidFill>
                  <a:srgbClr val="000000"/>
                </a:solidFill>
                <a:latin typeface="Open Sans"/>
                <a:ea typeface="Open Sans"/>
                <a:cs typeface="Open Sans"/>
                <a:sym typeface="Open Sans"/>
              </a:rPr>
              <a:t>Coroutines calling each other (and passing data back and forth) can form the machinery for </a:t>
            </a:r>
            <a:r>
              <a:rPr b="1" lang="en">
                <a:solidFill>
                  <a:srgbClr val="000000"/>
                </a:solidFill>
                <a:latin typeface="Open Sans"/>
                <a:ea typeface="Open Sans"/>
                <a:cs typeface="Open Sans"/>
                <a:sym typeface="Open Sans"/>
              </a:rPr>
              <a:t>cooperative multitasking</a:t>
            </a:r>
            <a:r>
              <a:rPr lang="en">
                <a:solidFill>
                  <a:srgbClr val="000000"/>
                </a:solidFill>
                <a:latin typeface="Open Sans"/>
                <a:ea typeface="Open Sans"/>
                <a:cs typeface="Open Sans"/>
                <a:sym typeface="Open Sans"/>
              </a:rPr>
              <a:t>.</a:t>
            </a:r>
            <a:endParaRPr>
              <a:solidFill>
                <a:srgbClr val="000000"/>
              </a:solidFill>
              <a:latin typeface="Open Sans"/>
              <a:ea typeface="Open Sans"/>
              <a:cs typeface="Open Sans"/>
              <a:sym typeface="Open Sans"/>
            </a:endParaRPr>
          </a:p>
          <a:p>
            <a:pPr indent="-317500" lvl="0" marL="457200" rtl="0" algn="l">
              <a:lnSpc>
                <a:spcPct val="115000"/>
              </a:lnSpc>
              <a:spcBef>
                <a:spcPts val="1000"/>
              </a:spcBef>
              <a:spcAft>
                <a:spcPts val="1000"/>
              </a:spcAft>
              <a:buClr>
                <a:srgbClr val="000000"/>
              </a:buClr>
              <a:buSzPts val="1400"/>
              <a:buFont typeface="Open Sans"/>
              <a:buChar char="●"/>
            </a:pPr>
            <a:r>
              <a:rPr lang="en">
                <a:solidFill>
                  <a:srgbClr val="000000"/>
                </a:solidFill>
                <a:latin typeface="Open Sans"/>
                <a:ea typeface="Open Sans"/>
                <a:cs typeface="Open Sans"/>
                <a:sym typeface="Open Sans"/>
              </a:rPr>
              <a:t>Go’09, C#’12, Kotlin’17, C++’20, OpenJDK, Project Loom.</a:t>
            </a:r>
            <a:endParaRPr>
              <a:latin typeface="Open Sans"/>
              <a:ea typeface="Open Sans"/>
              <a:cs typeface="Open Sans"/>
              <a:sym typeface="Open Sans"/>
            </a:endParaRPr>
          </a:p>
        </p:txBody>
      </p:sp>
      <p:sp>
        <p:nvSpPr>
          <p:cNvPr id="215" name="Google Shape;215;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History and definition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a:t>
            </a:r>
            <a:endParaRPr/>
          </a:p>
        </p:txBody>
      </p:sp>
      <p:sp>
        <p:nvSpPr>
          <p:cNvPr id="221" name="Google Shape;221;p2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Coroutines came to </a:t>
            </a:r>
            <a:r>
              <a:rPr lang="en"/>
              <a:t>Kotlin in version 1.1, and they became stable in version 1.3.</a:t>
            </a:r>
            <a:br>
              <a:rPr lang="en"/>
            </a:br>
            <a:endParaRPr/>
          </a:p>
          <a:p>
            <a:pPr indent="-317500" lvl="0" marL="457200" rtl="0" algn="l">
              <a:lnSpc>
                <a:spcPct val="115000"/>
              </a:lnSpc>
              <a:spcBef>
                <a:spcPts val="600"/>
              </a:spcBef>
              <a:spcAft>
                <a:spcPts val="0"/>
              </a:spcAft>
              <a:buSzPts val="1400"/>
              <a:buFont typeface="Open Sans"/>
              <a:buChar char="●"/>
            </a:pPr>
            <a:r>
              <a:rPr lang="en">
                <a:solidFill>
                  <a:srgbClr val="0033B3"/>
                </a:solidFill>
                <a:latin typeface="JetBrains Mono"/>
                <a:ea typeface="JetBrains Mono"/>
                <a:cs typeface="JetBrains Mono"/>
                <a:sym typeface="JetBrains Mono"/>
              </a:rPr>
              <a:t>suspend</a:t>
            </a:r>
            <a:r>
              <a:rPr lang="en">
                <a:solidFill>
                  <a:srgbClr val="0033B3"/>
                </a:solidFill>
              </a:rPr>
              <a:t> </a:t>
            </a:r>
            <a:r>
              <a:rPr lang="en"/>
              <a:t>– A keyword for marking suspendable functions.</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kotlin.coroutines</a:t>
            </a:r>
            <a:r>
              <a:rPr lang="en"/>
              <a:t> – A tiny part of the standard library.</a:t>
            </a:r>
            <a:endParaRPr/>
          </a:p>
          <a:p>
            <a:pPr indent="-317500" lvl="0" marL="457200" rtl="0" algn="l">
              <a:lnSpc>
                <a:spcPct val="115000"/>
              </a:lnSpc>
              <a:spcBef>
                <a:spcPts val="600"/>
              </a:spcBef>
              <a:spcAft>
                <a:spcPts val="0"/>
              </a:spcAft>
              <a:buSzPts val="1400"/>
              <a:buFont typeface="Open Sans"/>
              <a:buChar char="●"/>
            </a:pPr>
            <a:r>
              <a:rPr lang="en">
                <a:latin typeface="JetBrains Mono"/>
                <a:ea typeface="JetBrains Mono"/>
                <a:cs typeface="JetBrains Mono"/>
                <a:sym typeface="JetBrains Mono"/>
              </a:rPr>
              <a:t>kotlinx.coroutines</a:t>
            </a:r>
            <a:r>
              <a:rPr lang="en"/>
              <a:t> – A library with all the necessary functionality. It is not a part of the standard library, meaning there are no additional requirements for the host platform, facilitating multiplatform development.</a:t>
            </a:r>
            <a:endParaRPr b="1"/>
          </a:p>
          <a:p>
            <a:pPr indent="0" lvl="0" marL="0" rtl="0" algn="l">
              <a:lnSpc>
                <a:spcPct val="115000"/>
              </a:lnSpc>
              <a:spcBef>
                <a:spcPts val="600"/>
              </a:spcBef>
              <a:spcAft>
                <a:spcPts val="0"/>
              </a:spcAft>
              <a:buClr>
                <a:schemeClr val="dk1"/>
              </a:buClr>
              <a:buSzPts val="1100"/>
              <a:buFont typeface="Arial"/>
              <a:buNone/>
            </a:pPr>
            <a:r>
              <a:t/>
            </a:r>
            <a:endParaRPr/>
          </a:p>
          <a:p>
            <a:pPr indent="0" lvl="0" marL="0" rtl="0" algn="l">
              <a:lnSpc>
                <a:spcPct val="115000"/>
              </a:lnSpc>
              <a:spcBef>
                <a:spcPts val="600"/>
              </a:spcBef>
              <a:spcAft>
                <a:spcPts val="0"/>
              </a:spcAft>
              <a:buClr>
                <a:schemeClr val="dk1"/>
              </a:buClr>
              <a:buSzPts val="1100"/>
              <a:buFont typeface="Arial"/>
              <a:buNone/>
            </a:pPr>
            <a:r>
              <a:rPr lang="en"/>
              <a:t>A coroutine is an instance of suspendable computation. It is conceptually similar to a thread in the sense that it takes a block of code to run and has a similar life-cycle. It is created and started, but it is not bound to any particular thread. It may suspend its execution in one thread and resume in another one. Moreover, like a future or a promise, it can complete with some result (which is either a value or an exception).</a:t>
            </a:r>
            <a:endParaRPr/>
          </a:p>
          <a:p>
            <a:pPr indent="0" lvl="0" marL="0" rtl="0" algn="l">
              <a:lnSpc>
                <a:spcPct val="115000"/>
              </a:lnSpc>
              <a:spcBef>
                <a:spcPts val="600"/>
              </a:spcBef>
              <a:spcAft>
                <a:spcPts val="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Kotlin coroutines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What we’ll cover</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317500" lvl="0" marL="457200" rtl="0" algn="l">
              <a:lnSpc>
                <a:spcPct val="115000"/>
              </a:lnSpc>
              <a:spcBef>
                <a:spcPts val="800"/>
              </a:spcBef>
              <a:spcAft>
                <a:spcPts val="0"/>
              </a:spcAft>
              <a:buSzPts val="1400"/>
              <a:buChar char="●"/>
            </a:pPr>
            <a:r>
              <a:rPr lang="en"/>
              <a:t>Parallel and a</a:t>
            </a:r>
            <a:r>
              <a:rPr lang="en"/>
              <a:t>synchronous programming</a:t>
            </a:r>
            <a:endParaRPr/>
          </a:p>
          <a:p>
            <a:pPr indent="-317500" lvl="0" marL="457200" rtl="0" algn="l">
              <a:lnSpc>
                <a:spcPct val="115000"/>
              </a:lnSpc>
              <a:spcBef>
                <a:spcPts val="1000"/>
              </a:spcBef>
              <a:spcAft>
                <a:spcPts val="0"/>
              </a:spcAft>
              <a:buSzPts val="1400"/>
              <a:buChar char="●"/>
            </a:pPr>
            <a:r>
              <a:rPr lang="en"/>
              <a:t>The h</a:t>
            </a:r>
            <a:r>
              <a:rPr lang="en"/>
              <a:t>istory</a:t>
            </a:r>
            <a:r>
              <a:rPr lang="en"/>
              <a:t> of coroutines</a:t>
            </a:r>
            <a:endParaRPr/>
          </a:p>
          <a:p>
            <a:pPr indent="-317500" lvl="0" marL="457200" rtl="0" algn="l">
              <a:lnSpc>
                <a:spcPct val="115000"/>
              </a:lnSpc>
              <a:spcBef>
                <a:spcPts val="1000"/>
              </a:spcBef>
              <a:spcAft>
                <a:spcPts val="0"/>
              </a:spcAft>
              <a:buSzPts val="1400"/>
              <a:buChar char="●"/>
            </a:pPr>
            <a:r>
              <a:rPr lang="en"/>
              <a:t>Kotlin coroutines</a:t>
            </a:r>
            <a:endParaRPr/>
          </a:p>
          <a:p>
            <a:pPr indent="-317500" lvl="0" marL="457200" rtl="0" algn="l">
              <a:lnSpc>
                <a:spcPct val="115000"/>
              </a:lnSpc>
              <a:spcBef>
                <a:spcPts val="1000"/>
              </a:spcBef>
              <a:spcAft>
                <a:spcPts val="0"/>
              </a:spcAft>
              <a:buSzPts val="1400"/>
              <a:buChar char="●"/>
            </a:pPr>
            <a:r>
              <a:rPr lang="en"/>
              <a:t>Inside </a:t>
            </a:r>
            <a:r>
              <a:rPr lang="en"/>
              <a:t>CoroutineScope</a:t>
            </a:r>
            <a:endParaRPr/>
          </a:p>
          <a:p>
            <a:pPr indent="-317500" lvl="0" marL="457200" rtl="0" algn="l">
              <a:lnSpc>
                <a:spcPct val="115000"/>
              </a:lnSpc>
              <a:spcBef>
                <a:spcPts val="1000"/>
              </a:spcBef>
              <a:spcAft>
                <a:spcPts val="0"/>
              </a:spcAft>
              <a:buSzPts val="1400"/>
              <a:buChar char="●"/>
            </a:pPr>
            <a:r>
              <a:rPr lang="en"/>
              <a:t>C</a:t>
            </a:r>
            <a:r>
              <a:rPr lang="en"/>
              <a:t>hannels</a:t>
            </a:r>
            <a:endParaRPr/>
          </a:p>
          <a:p>
            <a:pPr indent="-317500" lvl="0" marL="457200" rtl="0" algn="l">
              <a:lnSpc>
                <a:spcPct val="115000"/>
              </a:lnSpc>
              <a:spcBef>
                <a:spcPts val="1000"/>
              </a:spcBef>
              <a:spcAft>
                <a:spcPts val="1000"/>
              </a:spcAft>
              <a:buSzPts val="1400"/>
              <a:buChar char="●"/>
            </a:pPr>
            <a:r>
              <a:rPr lang="en"/>
              <a:t>More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2" name="Google Shape;232;p2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0000"/>
                </a:solidFill>
              </a:rPr>
              <a:t>The compiler turns your suspend function:</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submitPost(token: Token, item: Item): Post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Into:</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submitPost(token: Token, item: Item, cont: Continuation&lt;Post&gt;)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a:solidFill>
                  <a:srgbClr val="000000"/>
                </a:solidFill>
              </a:rPr>
              <a:t>Where:</a:t>
            </a:r>
            <a:endParaRPr>
              <a:solidFill>
                <a:srgbClr val="000000"/>
              </a:solidFill>
            </a:endParaRPr>
          </a:p>
          <a:p>
            <a:pPr indent="0" lvl="0" marL="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Continuation&lt;</a:t>
            </a:r>
            <a:r>
              <a:rPr lang="en" sz="1100">
                <a:solidFill>
                  <a:srgbClr val="0033B3"/>
                </a:solidFill>
                <a:latin typeface="JetBrains Mono"/>
                <a:ea typeface="JetBrains Mono"/>
                <a:cs typeface="JetBrains Mono"/>
                <a:sym typeface="JetBrains Mono"/>
              </a:rPr>
              <a:t>in </a:t>
            </a:r>
            <a:r>
              <a:rPr lang="en" sz="1100">
                <a:solidFill>
                  <a:srgbClr val="000000"/>
                </a:solidFill>
                <a:latin typeface="JetBrains Mono"/>
                <a:ea typeface="JetBrains Mono"/>
                <a:cs typeface="JetBrains Mono"/>
                <a:sym typeface="JetBrains Mono"/>
              </a:rPr>
              <a:t>T&gt; {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context: 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resumeWith(result: Result&lt;T&gt;)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000000"/>
                </a:solidFill>
                <a:latin typeface="JetBrains Mono"/>
                <a:ea typeface="JetBrains Mono"/>
                <a:cs typeface="JetBrains Mono"/>
                <a:sym typeface="JetBrains Mono"/>
              </a:rPr>
              <a:t>Continuation&lt;in T&gt;</a:t>
            </a:r>
            <a:r>
              <a:rPr lang="en" sz="1100">
                <a:solidFill>
                  <a:srgbClr val="000000"/>
                </a:solidFill>
              </a:rPr>
              <a:t> </a:t>
            </a:r>
            <a:r>
              <a:rPr lang="en" sz="1100">
                <a:solidFill>
                  <a:srgbClr val="000000"/>
                </a:solidFill>
                <a:latin typeface="JetBrains Mono"/>
                <a:ea typeface="JetBrains Mono"/>
                <a:cs typeface="JetBrains Mono"/>
                <a:sym typeface="JetBrains Mono"/>
              </a:rPr>
              <a:t>∼</a:t>
            </a:r>
            <a:r>
              <a:rPr i="1" lang="en" sz="1100">
                <a:solidFill>
                  <a:srgbClr val="000000"/>
                </a:solidFill>
              </a:rPr>
              <a:t> </a:t>
            </a:r>
            <a:r>
              <a:rPr lang="en" sz="1100">
                <a:solidFill>
                  <a:srgbClr val="000000"/>
                </a:solidFill>
              </a:rPr>
              <a:t>Generic callback</a:t>
            </a:r>
            <a:endParaRPr sz="1100">
              <a:solidFill>
                <a:srgbClr val="000000"/>
              </a:solidFill>
            </a:endParaRPr>
          </a:p>
          <a:p>
            <a:pPr indent="0" lvl="0" marL="0" rtl="0" algn="l">
              <a:lnSpc>
                <a:spcPct val="115000"/>
              </a:lnSpc>
              <a:spcBef>
                <a:spcPts val="400"/>
              </a:spcBef>
              <a:spcAft>
                <a:spcPts val="40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38" name="Google Shape;238;p30"/>
          <p:cNvSpPr txBox="1"/>
          <p:nvPr>
            <p:ph idx="1" type="body"/>
          </p:nvPr>
        </p:nvSpPr>
        <p:spPr>
          <a:xfrm>
            <a:off x="292600" y="1335025"/>
            <a:ext cx="84198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a:t>Code with suspending calls:</a:t>
            </a:r>
            <a:endParaRPr/>
          </a:p>
          <a:p>
            <a:pPr indent="0" lvl="0" marL="0" rtl="0" algn="l">
              <a:spcBef>
                <a:spcPts val="0"/>
              </a:spcBef>
              <a:spcAft>
                <a:spcPts val="0"/>
              </a:spcAft>
              <a:buNone/>
            </a:pPr>
            <a:r>
              <a:t/>
            </a:r>
            <a:endParaRPr>
              <a:solidFill>
                <a:srgbClr val="808080"/>
              </a:solidFill>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None/>
            </a:pPr>
            <a:r>
              <a:t/>
            </a:r>
            <a:endParaRPr/>
          </a:p>
          <a:p>
            <a:pPr indent="0" lvl="0" marL="0" rtl="0" algn="l">
              <a:spcBef>
                <a:spcPts val="0"/>
              </a:spcBef>
              <a:spcAft>
                <a:spcPts val="0"/>
              </a:spcAft>
              <a:buNone/>
            </a:pPr>
            <a:r>
              <a:rPr lang="en"/>
              <a:t>Is compiled into (simplified version)</a:t>
            </a:r>
            <a:br>
              <a:rPr lang="en"/>
            </a:br>
            <a:r>
              <a:rPr lang="en"/>
              <a:t>→</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Under the hood</a:t>
            </a:r>
            <a:endParaRPr/>
          </a:p>
        </p:txBody>
      </p:sp>
      <p:sp>
        <p:nvSpPr>
          <p:cNvPr id="244" name="Google Shape;244;p31"/>
          <p:cNvSpPr txBox="1"/>
          <p:nvPr>
            <p:ph idx="1" type="body"/>
          </p:nvPr>
        </p:nvSpPr>
        <p:spPr>
          <a:xfrm>
            <a:off x="292600" y="1335025"/>
            <a:ext cx="3812700" cy="29607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a:t>Code with suspending calls:</a:t>
            </a:r>
            <a:endParaRPr/>
          </a:p>
          <a:p>
            <a:pPr indent="0" lvl="0" marL="0" rtl="0" algn="l">
              <a:spcBef>
                <a:spcPts val="0"/>
              </a:spcBef>
              <a:spcAft>
                <a:spcPts val="0"/>
              </a:spcAft>
              <a:buClr>
                <a:schemeClr val="dk1"/>
              </a:buClr>
              <a:buSzPts val="1100"/>
              <a:buFont typeface="Arial"/>
              <a:buNone/>
            </a:pPr>
            <a:r>
              <a:t/>
            </a:r>
            <a:endParaRPr>
              <a:solidFill>
                <a:srgbClr val="808080"/>
              </a:solidFill>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code inside postItem</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0</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token = preparePost()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1</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post = submitPost(token, item)</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solidFill>
                  <a:srgbClr val="808080"/>
                </a:solidFill>
                <a:latin typeface="JetBrains Mono"/>
                <a:ea typeface="JetBrains Mono"/>
                <a:cs typeface="JetBrains Mono"/>
                <a:sym typeface="JetBrains Mono"/>
              </a:rPr>
              <a:t>// suspend call 2</a:t>
            </a:r>
            <a:endParaRPr sz="1100">
              <a:solidFill>
                <a:srgbClr val="808080"/>
              </a:solidFill>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processPost(post)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Is compiled into ( simplified version ) </a:t>
            </a:r>
            <a:br>
              <a:rPr lang="en"/>
            </a:b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trike="sngStrike"/>
              <a:t>A large switch???</a:t>
            </a:r>
            <a:r>
              <a:rPr lang="en"/>
              <a:t> A state machine!</a:t>
            </a:r>
            <a:endParaRPr/>
          </a:p>
          <a:p>
            <a:pPr indent="0" lvl="0" marL="0" rtl="0" algn="l">
              <a:spcBef>
                <a:spcPts val="400"/>
              </a:spcBef>
              <a:spcAft>
                <a:spcPts val="400"/>
              </a:spcAft>
              <a:buNone/>
            </a:pPr>
            <a:r>
              <a:rPr lang="en"/>
              <a:t>Each label marks a suspension point.</a:t>
            </a:r>
            <a:endParaRPr/>
          </a:p>
        </p:txBody>
      </p:sp>
      <p:sp>
        <p:nvSpPr>
          <p:cNvPr id="245" name="Google Shape;245;p31"/>
          <p:cNvSpPr txBox="1"/>
          <p:nvPr>
            <p:ph idx="1" type="body"/>
          </p:nvPr>
        </p:nvSpPr>
        <p:spPr>
          <a:xfrm>
            <a:off x="4479925" y="1086650"/>
            <a:ext cx="4252800" cy="3706800"/>
          </a:xfrm>
          <a:prstGeom prst="rect">
            <a:avLst/>
          </a:prstGeom>
        </p:spPr>
        <p:txBody>
          <a:bodyPr anchorCtr="0" anchor="t" bIns="0" lIns="0" spcFirstLastPara="1" rIns="0" wrap="square" tIns="73150">
            <a:noAutofit/>
          </a:bodyPr>
          <a:lstStyle/>
          <a:p>
            <a:pPr indent="0" lvl="0" marL="0" rtl="0" algn="l">
              <a:lnSpc>
                <a:spcPct val="100000"/>
              </a:lnSpc>
              <a:spcBef>
                <a:spcPts val="0"/>
              </a:spcBef>
              <a:spcAft>
                <a:spcPts val="0"/>
              </a:spcAft>
              <a:buClr>
                <a:schemeClr val="dk1"/>
              </a:buClr>
              <a:buSzPts val="1100"/>
              <a:buFont typeface="Arial"/>
              <a:buNone/>
            </a:pPr>
            <a:r>
              <a:rPr lang="en" sz="1100">
                <a:solidFill>
                  <a:srgbClr val="7F7F7F"/>
                </a:solidFill>
                <a:latin typeface="JetBrains Mono"/>
                <a:ea typeface="JetBrains Mono"/>
                <a:cs typeface="JetBrains Mono"/>
                <a:sym typeface="JetBrains Mono"/>
              </a:rPr>
              <a:t>// some code here, continuation is created</a:t>
            </a:r>
            <a:endParaRPr sz="1100">
              <a:solidFill>
                <a:srgbClr val="0033B3"/>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when</a:t>
            </a:r>
            <a:r>
              <a:rPr lang="en" sz="1100">
                <a:solidFill>
                  <a:srgbClr val="000000"/>
                </a:solidFill>
                <a:latin typeface="JetBrains Mono"/>
                <a:ea typeface="JetBrains Mono"/>
                <a:cs typeface="JetBrains Mono"/>
                <a:sym typeface="JetBrains Mono"/>
              </a:rPr>
              <a:t>(continuation.label) {</a:t>
            </a:r>
            <a:endParaRPr sz="1100">
              <a:solidFill>
                <a:srgbClr val="000000"/>
              </a:solidFill>
              <a:latin typeface="JetBrains Mono"/>
              <a:ea typeface="JetBrains Mono"/>
              <a:cs typeface="JetBrains Mono"/>
              <a:sym typeface="JetBrains Mono"/>
            </a:endParaRPr>
          </a:p>
          <a:p>
            <a:pPr indent="45720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0 -&gt;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suspend call 0</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1; </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preparePost(cont);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	}</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1 -&gt; { </a:t>
            </a:r>
            <a:r>
              <a:rPr lang="en" sz="1100">
                <a:solidFill>
                  <a:srgbClr val="7F7F7F"/>
                </a:solidFill>
                <a:latin typeface="JetBrains Mono"/>
                <a:ea typeface="JetBrains Mono"/>
                <a:cs typeface="JetBrains Mono"/>
                <a:sym typeface="JetBrains Mono"/>
              </a:rPr>
              <a:t>// suspend call 1</a:t>
            </a:r>
            <a:endParaRPr sz="1100">
              <a:solidFill>
                <a:srgbClr val="7F7F7F"/>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t>
            </a:r>
            <a:r>
              <a:rPr lang="en" sz="1100">
                <a:solidFill>
                  <a:srgbClr val="0033B3"/>
                </a:solidFill>
                <a:latin typeface="JetBrains Mono"/>
                <a:ea typeface="JetBrains Mono"/>
                <a:cs typeface="JetBrains Mono"/>
                <a:sym typeface="JetBrains Mono"/>
              </a:rPr>
              <a:t>al</a:t>
            </a:r>
            <a:r>
              <a:rPr lang="en" sz="1100">
                <a:solidFill>
                  <a:srgbClr val="000000"/>
                </a:solidFill>
                <a:latin typeface="JetBrains Mono"/>
                <a:ea typeface="JetBrains Mono"/>
                <a:cs typeface="JetBrains Mono"/>
                <a:sym typeface="JetBrains Mono"/>
              </a:rPr>
              <a:t> token = prevResult;</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cont.label = 2;</a:t>
            </a:r>
            <a:endParaRPr sz="1100">
              <a:solidFill>
                <a:srgbClr val="000000"/>
              </a:solidFill>
              <a:latin typeface="JetBrains Mono"/>
              <a:ea typeface="JetBrains Mono"/>
              <a:cs typeface="JetBrains Mono"/>
              <a:sym typeface="JetBrains Mono"/>
            </a:endParaRPr>
          </a:p>
          <a:p>
            <a:pPr indent="0" lvl="0" marL="9144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submitPost(token, item,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2 -&gt; { </a:t>
            </a:r>
            <a:r>
              <a:rPr lang="en" sz="1100">
                <a:solidFill>
                  <a:srgbClr val="7F7F7F"/>
                </a:solidFill>
                <a:latin typeface="JetBrains Mono"/>
                <a:ea typeface="JetBrains Mono"/>
                <a:cs typeface="JetBrains Mono"/>
                <a:sym typeface="JetBrains Mono"/>
              </a:rPr>
              <a:t>// suspend call 2</a:t>
            </a:r>
            <a:endParaRPr sz="1100">
              <a:solidFill>
                <a:srgbClr val="7F7F7F"/>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33B3"/>
                </a:solidFill>
                <a:latin typeface="JetBrains Mono"/>
                <a:ea typeface="JetBrains Mono"/>
                <a:cs typeface="JetBrains Mono"/>
                <a:sym typeface="JetBrains Mono"/>
              </a:rPr>
              <a:t>val</a:t>
            </a:r>
            <a:r>
              <a:rPr lang="en" sz="1100">
                <a:solidFill>
                  <a:srgbClr val="000000"/>
                </a:solidFill>
                <a:latin typeface="JetBrains Mono"/>
                <a:ea typeface="JetBrains Mono"/>
                <a:cs typeface="JetBrains Mono"/>
                <a:sym typeface="JetBrains Mono"/>
              </a:rPr>
              <a:t> post = prevResult;</a:t>
            </a:r>
            <a:endParaRPr sz="1100">
              <a:solidFill>
                <a:srgbClr val="000000"/>
              </a:solidFill>
              <a:latin typeface="JetBrains Mono"/>
              <a:ea typeface="JetBrains Mono"/>
              <a:cs typeface="JetBrains Mono"/>
              <a:sym typeface="JetBrains Mono"/>
            </a:endParaRPr>
          </a:p>
          <a:p>
            <a:pPr indent="45720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processPost(post, cont);</a:t>
            </a:r>
            <a:endParaRPr sz="1100">
              <a:solidFill>
                <a:srgbClr val="000000"/>
              </a:solidFill>
              <a:latin typeface="JetBrains Mono"/>
              <a:ea typeface="JetBrains Mono"/>
              <a:cs typeface="JetBrains Mono"/>
              <a:sym typeface="JetBrains Mono"/>
            </a:endParaRPr>
          </a:p>
          <a:p>
            <a:pPr indent="0" lvl="0" marL="45720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00000"/>
              </a:lnSpc>
              <a:spcBef>
                <a:spcPts val="400"/>
              </a:spcBef>
              <a:spcAft>
                <a:spcPts val="400"/>
              </a:spcAft>
              <a:buNone/>
            </a:pPr>
            <a:r>
              <a:rPr lang="en" sz="1100">
                <a:solidFill>
                  <a:srgbClr val="7F7F7F"/>
                </a:solidFill>
                <a:latin typeface="JetBrains Mono"/>
                <a:ea typeface="JetBrains Mono"/>
                <a:cs typeface="JetBrains Mono"/>
                <a:sym typeface="JetBrains Mono"/>
              </a:rPr>
              <a:t>// more code here</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coroutine</a:t>
            </a:r>
            <a:endParaRPr/>
          </a:p>
        </p:txBody>
      </p:sp>
      <p:sp>
        <p:nvSpPr>
          <p:cNvPr id="251" name="Google Shape;251;p32"/>
          <p:cNvSpPr/>
          <p:nvPr/>
        </p:nvSpPr>
        <p:spPr>
          <a:xfrm>
            <a:off x="137795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0</a:t>
            </a:r>
            <a:endParaRPr>
              <a:solidFill>
                <a:schemeClr val="lt1"/>
              </a:solidFill>
              <a:latin typeface="JetBrains Mono"/>
              <a:ea typeface="JetBrains Mono"/>
              <a:cs typeface="JetBrains Mono"/>
              <a:sym typeface="JetBrains Mono"/>
            </a:endParaRPr>
          </a:p>
        </p:txBody>
      </p:sp>
      <p:sp>
        <p:nvSpPr>
          <p:cNvPr id="252" name="Google Shape;252;p32"/>
          <p:cNvSpPr/>
          <p:nvPr/>
        </p:nvSpPr>
        <p:spPr>
          <a:xfrm>
            <a:off x="3665575"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t>
            </a:r>
            <a:r>
              <a:rPr lang="en">
                <a:solidFill>
                  <a:schemeClr val="lt1"/>
                </a:solidFill>
                <a:latin typeface="JetBrains Mono"/>
                <a:ea typeface="JetBrains Mono"/>
                <a:cs typeface="JetBrains Mono"/>
                <a:sym typeface="JetBrains Mono"/>
              </a:rPr>
              <a:t>abel = 1</a:t>
            </a:r>
            <a:endParaRPr>
              <a:solidFill>
                <a:schemeClr val="lt1"/>
              </a:solidFill>
              <a:latin typeface="JetBrains Mono"/>
              <a:ea typeface="JetBrains Mono"/>
              <a:cs typeface="JetBrains Mono"/>
              <a:sym typeface="JetBrains Mono"/>
            </a:endParaRPr>
          </a:p>
        </p:txBody>
      </p:sp>
      <p:sp>
        <p:nvSpPr>
          <p:cNvPr id="253" name="Google Shape;253;p32"/>
          <p:cNvSpPr/>
          <p:nvPr/>
        </p:nvSpPr>
        <p:spPr>
          <a:xfrm>
            <a:off x="5953200" y="1585875"/>
            <a:ext cx="1628700" cy="406500"/>
          </a:xfrm>
          <a:prstGeom prst="roundRect">
            <a:avLst>
              <a:gd fmla="val 16667" name="adj"/>
            </a:avLst>
          </a:prstGeom>
          <a:solidFill>
            <a:srgbClr val="5FB05D"/>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label = 2</a:t>
            </a:r>
            <a:endParaRPr>
              <a:solidFill>
                <a:schemeClr val="lt1"/>
              </a:solidFill>
              <a:latin typeface="JetBrains Mono"/>
              <a:ea typeface="JetBrains Mono"/>
              <a:cs typeface="JetBrains Mono"/>
              <a:sym typeface="JetBrains Mono"/>
            </a:endParaRPr>
          </a:p>
        </p:txBody>
      </p:sp>
      <p:sp>
        <p:nvSpPr>
          <p:cNvPr id="254" name="Google Shape;254;p32"/>
          <p:cNvSpPr/>
          <p:nvPr/>
        </p:nvSpPr>
        <p:spPr>
          <a:xfrm>
            <a:off x="3665575" y="4116350"/>
            <a:ext cx="1628700" cy="406500"/>
          </a:xfrm>
          <a:prstGeom prst="roundRect">
            <a:avLst>
              <a:gd fmla="val 16667" name="adj"/>
            </a:avLst>
          </a:prstGeom>
          <a:solidFill>
            <a:srgbClr val="624CF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chemeClr val="lt1"/>
                </a:solidFill>
                <a:latin typeface="JetBrains Mono"/>
                <a:ea typeface="JetBrains Mono"/>
                <a:cs typeface="JetBrains Mono"/>
                <a:sym typeface="JetBrains Mono"/>
              </a:rPr>
              <a:t>SUSPENDED</a:t>
            </a:r>
            <a:endParaRPr>
              <a:solidFill>
                <a:schemeClr val="lt1"/>
              </a:solidFill>
              <a:latin typeface="JetBrains Mono"/>
              <a:ea typeface="JetBrains Mono"/>
              <a:cs typeface="JetBrains Mono"/>
              <a:sym typeface="JetBrains Mono"/>
            </a:endParaRPr>
          </a:p>
        </p:txBody>
      </p:sp>
      <p:cxnSp>
        <p:nvCxnSpPr>
          <p:cNvPr id="255" name="Google Shape;255;p32"/>
          <p:cNvCxnSpPr>
            <a:stCxn id="254" idx="3"/>
            <a:endCxn id="253" idx="2"/>
          </p:cNvCxnSpPr>
          <p:nvPr/>
        </p:nvCxnSpPr>
        <p:spPr>
          <a:xfrm flipH="1" rot="10800000">
            <a:off x="5294275" y="1992500"/>
            <a:ext cx="1473300" cy="2327100"/>
          </a:xfrm>
          <a:prstGeom prst="curvedConnector2">
            <a:avLst/>
          </a:prstGeom>
          <a:noFill/>
          <a:ln cap="flat" cmpd="sng" w="19050">
            <a:solidFill>
              <a:schemeClr val="dk2"/>
            </a:solidFill>
            <a:prstDash val="solid"/>
            <a:round/>
            <a:headEnd len="med" w="med" type="none"/>
            <a:tailEnd len="med" w="med" type="triangle"/>
          </a:ln>
        </p:spPr>
      </p:cxnSp>
      <p:cxnSp>
        <p:nvCxnSpPr>
          <p:cNvPr id="256" name="Google Shape;256;p32"/>
          <p:cNvCxnSpPr>
            <a:stCxn id="251" idx="2"/>
            <a:endCxn id="254" idx="1"/>
          </p:cNvCxnSpPr>
          <p:nvPr/>
        </p:nvCxnSpPr>
        <p:spPr>
          <a:xfrm flipH="1" rot="-5400000">
            <a:off x="1765400" y="2419275"/>
            <a:ext cx="2327100" cy="1473300"/>
          </a:xfrm>
          <a:prstGeom prst="curvedConnector2">
            <a:avLst/>
          </a:prstGeom>
          <a:noFill/>
          <a:ln cap="flat" cmpd="sng" w="19050">
            <a:solidFill>
              <a:schemeClr val="dk2"/>
            </a:solidFill>
            <a:prstDash val="solid"/>
            <a:round/>
            <a:headEnd len="med" w="med" type="none"/>
            <a:tailEnd len="med" w="med" type="triangle"/>
          </a:ln>
        </p:spPr>
      </p:cxnSp>
      <p:cxnSp>
        <p:nvCxnSpPr>
          <p:cNvPr id="257" name="Google Shape;257;p32"/>
          <p:cNvCxnSpPr>
            <a:endCxn id="251" idx="1"/>
          </p:cNvCxnSpPr>
          <p:nvPr/>
        </p:nvCxnSpPr>
        <p:spPr>
          <a:xfrm>
            <a:off x="55235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8" name="Google Shape;258;p32"/>
          <p:cNvCxnSpPr/>
          <p:nvPr/>
        </p:nvCxnSpPr>
        <p:spPr>
          <a:xfrm>
            <a:off x="7581900" y="1788525"/>
            <a:ext cx="8256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59" name="Google Shape;259;p32"/>
          <p:cNvCxnSpPr/>
          <p:nvPr/>
        </p:nvCxnSpPr>
        <p:spPr>
          <a:xfrm rot="-5400000">
            <a:off x="3131938"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260" name="Google Shape;260;p32"/>
          <p:cNvCxnSpPr/>
          <p:nvPr/>
        </p:nvCxnSpPr>
        <p:spPr>
          <a:xfrm flipH="1" rot="-5400000">
            <a:off x="3712925" y="3050925"/>
            <a:ext cx="2115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261" name="Google Shape;261;p32"/>
          <p:cNvSpPr txBox="1"/>
          <p:nvPr/>
        </p:nvSpPr>
        <p:spPr>
          <a:xfrm>
            <a:off x="6773875" y="20899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processPost</a:t>
            </a:r>
            <a:endParaRPr sz="1100">
              <a:latin typeface="JetBrains Mono"/>
              <a:ea typeface="JetBrains Mono"/>
              <a:cs typeface="JetBrains Mono"/>
              <a:sym typeface="JetBrains Mono"/>
            </a:endParaRPr>
          </a:p>
        </p:txBody>
      </p:sp>
      <p:sp>
        <p:nvSpPr>
          <p:cNvPr id="262" name="Google Shape;262;p32"/>
          <p:cNvSpPr txBox="1"/>
          <p:nvPr/>
        </p:nvSpPr>
        <p:spPr>
          <a:xfrm>
            <a:off x="6297625" y="3538550"/>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post</a:t>
            </a:r>
            <a:endParaRPr sz="1100">
              <a:latin typeface="JetBrains Mono"/>
              <a:ea typeface="JetBrains Mono"/>
              <a:cs typeface="JetBrains Mono"/>
              <a:sym typeface="JetBrains Mono"/>
            </a:endParaRPr>
          </a:p>
        </p:txBody>
      </p:sp>
      <p:sp>
        <p:nvSpPr>
          <p:cNvPr id="263" name="Google Shape;263;p32"/>
          <p:cNvSpPr txBox="1"/>
          <p:nvPr/>
        </p:nvSpPr>
        <p:spPr>
          <a:xfrm>
            <a:off x="4810200" y="2877363"/>
            <a:ext cx="1143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submitPost</a:t>
            </a:r>
            <a:endParaRPr sz="1100">
              <a:latin typeface="JetBrains Mono"/>
              <a:ea typeface="JetBrains Mono"/>
              <a:cs typeface="JetBrains Mono"/>
              <a:sym typeface="JetBrains Mono"/>
            </a:endParaRPr>
          </a:p>
        </p:txBody>
      </p:sp>
      <p:sp>
        <p:nvSpPr>
          <p:cNvPr id="264" name="Google Shape;264;p32"/>
          <p:cNvSpPr txBox="1"/>
          <p:nvPr/>
        </p:nvSpPr>
        <p:spPr>
          <a:xfrm>
            <a:off x="3009975" y="28773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token</a:t>
            </a:r>
            <a:endParaRPr sz="1100">
              <a:latin typeface="JetBrains Mono"/>
              <a:ea typeface="JetBrains Mono"/>
              <a:cs typeface="JetBrains Mono"/>
              <a:sym typeface="JetBrains Mono"/>
            </a:endParaRPr>
          </a:p>
        </p:txBody>
      </p:sp>
      <p:sp>
        <p:nvSpPr>
          <p:cNvPr id="265" name="Google Shape;265;p32"/>
          <p:cNvSpPr txBox="1"/>
          <p:nvPr/>
        </p:nvSpPr>
        <p:spPr>
          <a:xfrm>
            <a:off x="1485975" y="3523463"/>
            <a:ext cx="11430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preparePost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1" name="Google Shape;271;p33"/>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77" name="Google Shape;277;p34"/>
          <p:cNvSpPr txBox="1"/>
          <p:nvPr>
            <p:ph idx="1" type="body"/>
          </p:nvPr>
        </p:nvSpPr>
        <p:spPr>
          <a:xfrm>
            <a:off x="292600" y="1335025"/>
            <a:ext cx="8419800" cy="3313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Now we can finally post items without blocking the execution thread!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nonBlockingItemPosting(...)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postItem(item)</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The suspending function postItem should be called only from a coroutine or another suspending function.</a:t>
            </a:r>
            <a:endParaRPr>
              <a:solidFill>
                <a:schemeClr val="accent3"/>
              </a:solidFill>
            </a:endParaRPr>
          </a:p>
          <a:p>
            <a:pPr indent="0" lvl="0" marL="0" rtl="0" algn="l">
              <a:lnSpc>
                <a:spcPct val="115000"/>
              </a:lnSpc>
              <a:spcBef>
                <a:spcPts val="0"/>
              </a:spcBef>
              <a:spcAft>
                <a:spcPts val="0"/>
              </a:spcAft>
              <a:buNone/>
            </a:pPr>
            <a:r>
              <a:t/>
            </a:r>
            <a:endParaRPr>
              <a:solidFill>
                <a:schemeClr val="accent3"/>
              </a:solidFill>
            </a:endParaRPr>
          </a:p>
          <a:p>
            <a:pPr indent="0" lvl="0" marL="0" rtl="0" algn="l">
              <a:lnSpc>
                <a:spcPct val="115000"/>
              </a:lnSpc>
              <a:spcBef>
                <a:spcPts val="0"/>
              </a:spcBef>
              <a:spcAft>
                <a:spcPts val="0"/>
              </a:spcAft>
              <a:buClr>
                <a:schemeClr val="dk1"/>
              </a:buClr>
              <a:buSzPts val="1100"/>
              <a:buFont typeface="Arial"/>
              <a:buNone/>
            </a:pPr>
            <a:r>
              <a:rPr lang="en"/>
              <a:t>One cannot just walk into a suspending function.</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Inside C</a:t>
            </a:r>
            <a:r>
              <a:rPr lang="en"/>
              <a:t>oroutineScope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sp>
        <p:nvSpPr>
          <p:cNvPr id="288" name="Google Shape;288;p3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a:t>
            </a:r>
            <a:r>
              <a:rPr lang="en" sz="1100">
                <a:solidFill>
                  <a:srgbClr val="000000"/>
                </a:solidFill>
              </a:rPr>
              <a:t>functions can be called from other </a:t>
            </a:r>
            <a:r>
              <a:rPr lang="en" sz="1100">
                <a:solidFill>
                  <a:srgbClr val="0033B3"/>
                </a:solidFill>
                <a:latin typeface="JetBrains Mono"/>
                <a:ea typeface="JetBrains Mono"/>
                <a:cs typeface="JetBrains Mono"/>
                <a:sym typeface="JetBrains Mono"/>
              </a:rPr>
              <a:t>suspend</a:t>
            </a:r>
            <a:r>
              <a:rPr lang="en" sz="1100">
                <a:solidFill>
                  <a:srgbClr val="0033B3"/>
                </a:solidFill>
              </a:rPr>
              <a:t> </a:t>
            </a:r>
            <a:r>
              <a:rPr lang="en" sz="1100">
                <a:solidFill>
                  <a:srgbClr val="000000"/>
                </a:solidFill>
              </a:rPr>
              <a:t>functions or within </a:t>
            </a:r>
            <a:r>
              <a:rPr lang="en" sz="1100">
                <a:solidFill>
                  <a:srgbClr val="000000"/>
                </a:solidFill>
                <a:latin typeface="JetBrains Mono"/>
                <a:ea typeface="JetBrains Mono"/>
                <a:cs typeface="JetBrains Mono"/>
                <a:sym typeface="JetBrains Mono"/>
              </a:rPr>
              <a:t>CoroutineScope</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main() = </a:t>
            </a:r>
            <a:r>
              <a:rPr i="1" lang="en" sz="1100">
                <a:solidFill>
                  <a:srgbClr val="000000"/>
                </a:solidFill>
                <a:latin typeface="JetBrains Mono"/>
                <a:ea typeface="JetBrains Mono"/>
                <a:cs typeface="JetBrains Mono"/>
                <a:sym typeface="JetBrains Mono"/>
              </a:rPr>
              <a:t>runBlocking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this: CoroutineScope</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 a new coroutine and continue</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delay</a:t>
            </a:r>
            <a:r>
              <a:rPr lang="en" sz="1100">
                <a:solidFill>
                  <a:srgbClr val="000000"/>
                </a:solidFill>
                <a:latin typeface="JetBrains Mono"/>
                <a:ea typeface="JetBrains Mono"/>
                <a:cs typeface="JetBrains Mono"/>
                <a:sym typeface="JetBrains Mono"/>
              </a:rPr>
              <a:t>(1000L) </a:t>
            </a:r>
            <a:r>
              <a:rPr lang="en" sz="1100">
                <a:solidFill>
                  <a:srgbClr val="7F7F7F"/>
                </a:solidFill>
                <a:latin typeface="JetBrains Mono"/>
                <a:ea typeface="JetBrains Mono"/>
                <a:cs typeface="JetBrains Mono"/>
                <a:sym typeface="JetBrains Mono"/>
              </a:rPr>
              <a:t>// non-blocking delay for 1 second (default time unit is ms)</a:t>
            </a:r>
            <a:endParaRPr sz="1100">
              <a:solidFill>
                <a:srgbClr val="7F7F7F"/>
              </a:solidFill>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println</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"World!"</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print after delay</a:t>
            </a:r>
            <a:endParaRPr sz="1100">
              <a:solidFill>
                <a:srgbClr val="7F7F7F"/>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print</a:t>
            </a:r>
            <a:r>
              <a:rPr lang="en" sz="1100">
                <a:solidFill>
                  <a:srgbClr val="000000"/>
                </a:solidFill>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"Hello "</a:t>
            </a:r>
            <a:r>
              <a:rPr lang="en" sz="1100">
                <a:solidFill>
                  <a:srgbClr val="000000"/>
                </a:solidFill>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main coroutine continues while the previous one is delayed</a:t>
            </a:r>
            <a:endParaRPr sz="1100">
              <a:solidFill>
                <a:srgbClr val="7F7F7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HOFs </a:t>
            </a:r>
            <a:r>
              <a:rPr lang="en" sz="1100">
                <a:solidFill>
                  <a:srgbClr val="000000"/>
                </a:solidFill>
              </a:rPr>
              <a:t>like </a:t>
            </a:r>
            <a:r>
              <a:rPr lang="en" sz="1100">
                <a:solidFill>
                  <a:srgbClr val="000000"/>
                </a:solidFill>
                <a:latin typeface="JetBrains Mono"/>
                <a:ea typeface="JetBrains Mono"/>
                <a:cs typeface="JetBrains Mono"/>
                <a:sym typeface="JetBrains Mono"/>
              </a:rPr>
              <a:t>launch</a:t>
            </a:r>
            <a:r>
              <a:rPr lang="en" sz="1100">
                <a:solidFill>
                  <a:srgbClr val="000000"/>
                </a:solidFill>
              </a:rPr>
              <a:t> are called </a:t>
            </a:r>
            <a:r>
              <a:rPr i="1" lang="en" sz="1100">
                <a:solidFill>
                  <a:srgbClr val="000000"/>
                </a:solidFill>
              </a:rPr>
              <a:t>coroutine builders</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pic>
        <p:nvPicPr>
          <p:cNvPr id="289" name="Google Shape;289;p36"/>
          <p:cNvPicPr preferRelativeResize="0"/>
          <p:nvPr/>
        </p:nvPicPr>
        <p:blipFill>
          <a:blip r:embed="rId3">
            <a:alphaModFix/>
          </a:blip>
          <a:stretch>
            <a:fillRect/>
          </a:stretch>
        </p:blipFill>
        <p:spPr>
          <a:xfrm>
            <a:off x="311650" y="2346313"/>
            <a:ext cx="209300" cy="21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Sophisticated practice</a:t>
            </a:r>
            <a:endParaRPr/>
          </a:p>
        </p:txBody>
      </p:sp>
      <p:sp>
        <p:nvSpPr>
          <p:cNvPr id="295" name="Google Shape;295;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(Dispatchers.Default + CoroutineName(</a:t>
            </a:r>
            <a:r>
              <a:rPr lang="en" sz="1100">
                <a:solidFill>
                  <a:srgbClr val="067D03"/>
                </a:solidFill>
                <a:latin typeface="JetBrains Mono"/>
                <a:ea typeface="JetBrains Mono"/>
                <a:cs typeface="JetBrains Mono"/>
                <a:sym typeface="JetBrains Mono"/>
              </a:rPr>
              <a:t>"</a:t>
            </a:r>
            <a:r>
              <a:rPr lang="en" sz="1100">
                <a:solidFill>
                  <a:srgbClr val="067D03"/>
                </a:solidFill>
                <a:latin typeface="JetBrains Mono"/>
                <a:ea typeface="JetBrains Mono"/>
                <a:cs typeface="JetBrains Mono"/>
                <a:sym typeface="JetBrains Mono"/>
              </a:rPr>
              <a:t>#$it</a:t>
            </a:r>
            <a:r>
              <a:rPr lang="en" sz="1100">
                <a:solidFill>
                  <a:srgbClr val="067D03"/>
                </a:solidFill>
                <a:latin typeface="JetBrains Mono"/>
                <a:ea typeface="JetBrains Mono"/>
                <a:cs typeface="JetBrains Mono"/>
                <a:sym typeface="JetBrains Mono"/>
              </a:rPr>
              <a: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CoroutineContext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 </a:t>
            </a:r>
            <a:r>
              <a:rPr lang="en" sz="1100">
                <a:solidFill>
                  <a:srgbClr val="7F7F7F"/>
                </a:solidFill>
                <a:latin typeface="JetBrains Mono"/>
                <a:ea typeface="JetBrains Mono"/>
                <a:cs typeface="JetBrains Mono"/>
                <a:sym typeface="JetBrains Mono"/>
              </a:rPr>
              <a:t>// do not start instantly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Now we are going to cover all of this step by step.</a:t>
            </a:r>
            <a:endParaRPr sz="1100"/>
          </a:p>
          <a:p>
            <a:pPr indent="0" lvl="0" marL="0" rtl="0" algn="l">
              <a:spcBef>
                <a:spcPts val="0"/>
              </a:spcBef>
              <a:spcAft>
                <a:spcPts val="0"/>
              </a:spcAft>
              <a:buNone/>
            </a:pPr>
            <a:r>
              <a:t/>
            </a:r>
            <a:endParaRPr sz="1100"/>
          </a:p>
        </p:txBody>
      </p:sp>
      <p:pic>
        <p:nvPicPr>
          <p:cNvPr id="296" name="Google Shape;296;p37"/>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2" name="Google Shape;302;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interface </a:t>
            </a:r>
            <a:r>
              <a:rPr lang="en" sz="1100">
                <a:latin typeface="JetBrains Mono"/>
                <a:ea typeface="JetBrains Mono"/>
                <a:cs typeface="JetBrains Mono"/>
                <a:sym typeface="JetBrains Mono"/>
              </a:rPr>
              <a:t>CoroutineScope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public val </a:t>
            </a:r>
            <a:r>
              <a:rPr lang="en" sz="1100">
                <a:latin typeface="JetBrains Mono"/>
                <a:ea typeface="JetBrains Mono"/>
                <a:cs typeface="JetBrains Mono"/>
                <a:sym typeface="JetBrains Mono"/>
              </a:rPr>
              <a:t>coroutineContext: CoroutineContext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t>Easy, isn’t it?</a:t>
            </a:r>
            <a:endParaRPr/>
          </a:p>
          <a:p>
            <a:pPr indent="0" lvl="0" marL="0" rtl="0" algn="l">
              <a:lnSpc>
                <a:spcPct val="115000"/>
              </a:lnSpc>
              <a:spcBef>
                <a:spcPts val="0"/>
              </a:spcBef>
              <a:spcAft>
                <a:spcPts val="0"/>
              </a:spcAft>
              <a:buNone/>
            </a:pPr>
            <a:r>
              <a:t/>
            </a:r>
            <a:endParaRPr>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a:t>
            </a:r>
            <a:endParaRPr/>
          </a:p>
        </p:txBody>
      </p:sp>
      <p:sp>
        <p:nvSpPr>
          <p:cNvPr id="53" name="Google Shape;53;p12"/>
          <p:cNvSpPr/>
          <p:nvPr/>
        </p:nvSpPr>
        <p:spPr>
          <a:xfrm>
            <a:off x="36195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54" name="Google Shape;54;p12"/>
          <p:cNvSpPr/>
          <p:nvPr/>
        </p:nvSpPr>
        <p:spPr>
          <a:xfrm>
            <a:off x="23574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55" name="Google Shape;55;p12"/>
          <p:cNvCxnSpPr>
            <a:stCxn id="53" idx="3"/>
            <a:endCxn id="54" idx="1"/>
          </p:cNvCxnSpPr>
          <p:nvPr/>
        </p:nvCxnSpPr>
        <p:spPr>
          <a:xfrm>
            <a:off x="1733550" y="2093100"/>
            <a:ext cx="624000" cy="600"/>
          </a:xfrm>
          <a:prstGeom prst="curvedConnector3">
            <a:avLst>
              <a:gd fmla="val 49988" name="adj1"/>
            </a:avLst>
          </a:prstGeom>
          <a:noFill/>
          <a:ln cap="flat" cmpd="sng" w="19050">
            <a:solidFill>
              <a:schemeClr val="dk2"/>
            </a:solidFill>
            <a:prstDash val="solid"/>
            <a:round/>
            <a:headEnd len="med" w="med" type="none"/>
            <a:tailEnd len="med" w="med" type="triangle"/>
          </a:ln>
        </p:spPr>
      </p:cxnSp>
      <p:sp>
        <p:nvSpPr>
          <p:cNvPr id="56" name="Google Shape;56;p12"/>
          <p:cNvSpPr txBox="1"/>
          <p:nvPr/>
        </p:nvSpPr>
        <p:spPr>
          <a:xfrm>
            <a:off x="1755519" y="21360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57" name="Google Shape;57;p12"/>
          <p:cNvSpPr/>
          <p:nvPr/>
        </p:nvSpPr>
        <p:spPr>
          <a:xfrm>
            <a:off x="5415000" y="186450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58" name="Google Shape;58;p12"/>
          <p:cNvSpPr/>
          <p:nvPr/>
        </p:nvSpPr>
        <p:spPr>
          <a:xfrm>
            <a:off x="7543800" y="18645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sp>
        <p:nvSpPr>
          <p:cNvPr id="59" name="Google Shape;59;p12"/>
          <p:cNvSpPr/>
          <p:nvPr/>
        </p:nvSpPr>
        <p:spPr>
          <a:xfrm>
            <a:off x="3950725" y="1939100"/>
            <a:ext cx="1126200" cy="371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JetBrains Mono"/>
                <a:ea typeface="JetBrains Mono"/>
                <a:cs typeface="JetBrains Mono"/>
                <a:sym typeface="JetBrains Mono"/>
              </a:rPr>
              <a:t>s</a:t>
            </a:r>
            <a:r>
              <a:rPr lang="en" sz="1100">
                <a:latin typeface="JetBrains Mono"/>
                <a:ea typeface="JetBrains Mono"/>
                <a:cs typeface="JetBrains Mono"/>
                <a:sym typeface="JetBrains Mono"/>
              </a:rPr>
              <a:t>cheduler</a:t>
            </a:r>
            <a:endParaRPr sz="1100">
              <a:latin typeface="JetBrains Mono"/>
              <a:ea typeface="JetBrains Mono"/>
              <a:cs typeface="JetBrains Mono"/>
              <a:sym typeface="JetBrains Mono"/>
            </a:endParaRPr>
          </a:p>
        </p:txBody>
      </p:sp>
      <p:cxnSp>
        <p:nvCxnSpPr>
          <p:cNvPr id="60" name="Google Shape;60;p12"/>
          <p:cNvCxnSpPr>
            <a:stCxn id="54" idx="0"/>
            <a:endCxn id="57" idx="0"/>
          </p:cNvCxnSpPr>
          <p:nvPr/>
        </p:nvCxnSpPr>
        <p:spPr>
          <a:xfrm flipH="1" rot="-5400000">
            <a:off x="4571700" y="336000"/>
            <a:ext cx="600" cy="3057600"/>
          </a:xfrm>
          <a:prstGeom prst="bentConnector3">
            <a:avLst>
              <a:gd fmla="val -39687500" name="adj1"/>
            </a:avLst>
          </a:prstGeom>
          <a:noFill/>
          <a:ln cap="flat" cmpd="sng" w="19050">
            <a:solidFill>
              <a:schemeClr val="dk2"/>
            </a:solidFill>
            <a:prstDash val="solid"/>
            <a:round/>
            <a:headEnd len="med" w="med" type="triangle"/>
            <a:tailEnd len="med" w="med" type="none"/>
          </a:ln>
        </p:spPr>
      </p:cxnSp>
      <p:cxnSp>
        <p:nvCxnSpPr>
          <p:cNvPr id="61" name="Google Shape;61;p12"/>
          <p:cNvCxnSpPr>
            <a:stCxn id="54" idx="2"/>
            <a:endCxn id="57" idx="2"/>
          </p:cNvCxnSpPr>
          <p:nvPr/>
        </p:nvCxnSpPr>
        <p:spPr>
          <a:xfrm flipH="1" rot="-5400000">
            <a:off x="4571700" y="793200"/>
            <a:ext cx="600" cy="3057600"/>
          </a:xfrm>
          <a:prstGeom prst="bentConnector3">
            <a:avLst>
              <a:gd fmla="val 39687500" name="adj1"/>
            </a:avLst>
          </a:prstGeom>
          <a:noFill/>
          <a:ln cap="flat" cmpd="sng" w="19050">
            <a:solidFill>
              <a:schemeClr val="dk2"/>
            </a:solidFill>
            <a:prstDash val="solid"/>
            <a:round/>
            <a:headEnd len="med" w="med" type="none"/>
            <a:tailEnd len="med" w="med" type="triangle"/>
          </a:ln>
        </p:spPr>
      </p:cxnSp>
      <p:cxnSp>
        <p:nvCxnSpPr>
          <p:cNvPr id="62" name="Google Shape;62;p12"/>
          <p:cNvCxnSpPr>
            <a:stCxn id="57" idx="3"/>
            <a:endCxn id="58" idx="1"/>
          </p:cNvCxnSpPr>
          <p:nvPr/>
        </p:nvCxnSpPr>
        <p:spPr>
          <a:xfrm>
            <a:off x="6786600" y="2093100"/>
            <a:ext cx="7572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sp>
        <p:nvSpPr>
          <p:cNvPr id="63" name="Google Shape;63;p12"/>
          <p:cNvSpPr txBox="1"/>
          <p:nvPr/>
        </p:nvSpPr>
        <p:spPr>
          <a:xfrm>
            <a:off x="6681825" y="2136025"/>
            <a:ext cx="966900" cy="3717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done</a:t>
            </a:r>
            <a:endParaRPr sz="900">
              <a:latin typeface="JetBrains Mono"/>
              <a:ea typeface="JetBrains Mono"/>
              <a:cs typeface="JetBrains Mono"/>
              <a:sym typeface="JetBrains Mono"/>
            </a:endParaRPr>
          </a:p>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interrupted</a:t>
            </a:r>
            <a:endParaRPr sz="900">
              <a:latin typeface="JetBrains Mono"/>
              <a:ea typeface="JetBrains Mono"/>
              <a:cs typeface="JetBrains Mono"/>
              <a:sym typeface="JetBrains Mono"/>
            </a:endParaRPr>
          </a:p>
        </p:txBody>
      </p:sp>
      <p:cxnSp>
        <p:nvCxnSpPr>
          <p:cNvPr id="64" name="Google Shape;64;p12"/>
          <p:cNvCxnSpPr/>
          <p:nvPr/>
        </p:nvCxnSpPr>
        <p:spPr>
          <a:xfrm>
            <a:off x="4508681" y="1939100"/>
            <a:ext cx="133200" cy="0"/>
          </a:xfrm>
          <a:prstGeom prst="straightConnector1">
            <a:avLst/>
          </a:prstGeom>
          <a:noFill/>
          <a:ln cap="flat" cmpd="sng" w="19050">
            <a:solidFill>
              <a:schemeClr val="dk2"/>
            </a:solidFill>
            <a:prstDash val="solid"/>
            <a:round/>
            <a:headEnd len="med" w="med" type="none"/>
            <a:tailEnd len="med" w="med" type="triangle"/>
          </a:ln>
        </p:spPr>
      </p:cxnSp>
      <p:cxnSp>
        <p:nvCxnSpPr>
          <p:cNvPr id="65" name="Google Shape;65;p12"/>
          <p:cNvCxnSpPr/>
          <p:nvPr/>
        </p:nvCxnSpPr>
        <p:spPr>
          <a:xfrm>
            <a:off x="4489631" y="2323400"/>
            <a:ext cx="133200" cy="0"/>
          </a:xfrm>
          <a:prstGeom prst="straightConnector1">
            <a:avLst/>
          </a:prstGeom>
          <a:noFill/>
          <a:ln cap="flat" cmpd="sng" w="19050">
            <a:solidFill>
              <a:schemeClr val="dk2"/>
            </a:solidFill>
            <a:prstDash val="solid"/>
            <a:round/>
            <a:headEnd len="med" w="med" type="triangle"/>
            <a:tailEnd len="med" w="med" type="none"/>
          </a:ln>
        </p:spPr>
      </p:cxnSp>
      <p:sp>
        <p:nvSpPr>
          <p:cNvPr id="66" name="Google Shape;66;p12"/>
          <p:cNvSpPr/>
          <p:nvPr/>
        </p:nvSpPr>
        <p:spPr>
          <a:xfrm>
            <a:off x="3858700" y="335040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67" name="Google Shape;67;p12"/>
          <p:cNvCxnSpPr>
            <a:endCxn id="66" idx="3"/>
          </p:cNvCxnSpPr>
          <p:nvPr/>
        </p:nvCxnSpPr>
        <p:spPr>
          <a:xfrm rot="5400000">
            <a:off x="5221450" y="2342550"/>
            <a:ext cx="1245300" cy="1227600"/>
          </a:xfrm>
          <a:prstGeom prst="bentConnector2">
            <a:avLst/>
          </a:prstGeom>
          <a:noFill/>
          <a:ln cap="flat" cmpd="sng" w="19050">
            <a:solidFill>
              <a:schemeClr val="dk2"/>
            </a:solidFill>
            <a:prstDash val="solid"/>
            <a:round/>
            <a:headEnd len="med" w="med" type="none"/>
            <a:tailEnd len="med" w="med" type="triangle"/>
          </a:ln>
        </p:spPr>
      </p:cxnSp>
      <p:cxnSp>
        <p:nvCxnSpPr>
          <p:cNvPr id="68" name="Google Shape;68;p12"/>
          <p:cNvCxnSpPr/>
          <p:nvPr/>
        </p:nvCxnSpPr>
        <p:spPr>
          <a:xfrm flipH="1" rot="-5400000">
            <a:off x="2623800" y="2342550"/>
            <a:ext cx="1245300" cy="1227600"/>
          </a:xfrm>
          <a:prstGeom prst="bentConnector2">
            <a:avLst/>
          </a:prstGeom>
          <a:noFill/>
          <a:ln cap="flat" cmpd="sng" w="19050">
            <a:solidFill>
              <a:schemeClr val="dk2"/>
            </a:solidFill>
            <a:prstDash val="solid"/>
            <a:round/>
            <a:headEnd len="med" w="med" type="triangle"/>
            <a:tailEnd len="med" w="med" type="none"/>
          </a:ln>
        </p:spPr>
      </p:cxnSp>
      <p:sp>
        <p:nvSpPr>
          <p:cNvPr id="69" name="Google Shape;69;p12"/>
          <p:cNvSpPr txBox="1"/>
          <p:nvPr/>
        </p:nvSpPr>
        <p:spPr>
          <a:xfrm>
            <a:off x="6457900" y="2868500"/>
            <a:ext cx="966900" cy="3717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None/>
            </a:pPr>
            <a:r>
              <a:rPr lang="en" sz="900">
                <a:latin typeface="JetBrains Mono"/>
                <a:ea typeface="JetBrains Mono"/>
                <a:cs typeface="JetBrains Mono"/>
                <a:sym typeface="JetBrains Mono"/>
              </a:rPr>
              <a:t>b</a:t>
            </a:r>
            <a:r>
              <a:rPr lang="en" sz="900">
                <a:latin typeface="JetBrains Mono"/>
                <a:ea typeface="JetBrains Mono"/>
                <a:cs typeface="JetBrains Mono"/>
                <a:sym typeface="JetBrains Mono"/>
              </a:rPr>
              <a:t>locking </a:t>
            </a:r>
            <a:br>
              <a:rPr lang="en" sz="900">
                <a:latin typeface="JetBrains Mono"/>
                <a:ea typeface="JetBrains Mono"/>
                <a:cs typeface="JetBrains Mono"/>
                <a:sym typeface="JetBrains Mono"/>
              </a:rPr>
            </a:br>
            <a:r>
              <a:rPr lang="en" sz="900">
                <a:latin typeface="JetBrains Mono"/>
                <a:ea typeface="JetBrains Mono"/>
                <a:cs typeface="JetBrains Mono"/>
                <a:sym typeface="JetBrains Mono"/>
              </a:rPr>
              <a:t>call</a:t>
            </a:r>
            <a:endParaRPr sz="900">
              <a:latin typeface="JetBrains Mono"/>
              <a:ea typeface="JetBrains Mono"/>
              <a:cs typeface="JetBrains Mono"/>
              <a:sym typeface="JetBrains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Scope and context</a:t>
            </a:r>
            <a:endParaRPr/>
          </a:p>
        </p:txBody>
      </p:sp>
      <p:sp>
        <p:nvSpPr>
          <p:cNvPr id="308" name="Google Shape;308;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CoroutineScope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coroutineContext: CoroutineContext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CoroutineContext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operator fun </a:t>
            </a:r>
            <a:r>
              <a:rPr lang="en" sz="1100">
                <a:solidFill>
                  <a:srgbClr val="000000"/>
                </a:solidFill>
                <a:latin typeface="JetBrains Mono"/>
                <a:ea typeface="JetBrains Mono"/>
                <a:cs typeface="JetBrains Mono"/>
                <a:sym typeface="JetBrains Mono"/>
              </a:rPr>
              <a:t>&lt;E : Element&gt; </a:t>
            </a:r>
            <a:r>
              <a:rPr lang="en" sz="1100">
                <a:solidFill>
                  <a:srgbClr val="0033B3"/>
                </a:solidFill>
                <a:latin typeface="JetBrains Mono"/>
                <a:ea typeface="JetBrains Mono"/>
                <a:cs typeface="JetBrains Mono"/>
                <a:sym typeface="JetBrains Mono"/>
              </a:rPr>
              <a:t>get</a:t>
            </a:r>
            <a:r>
              <a:rPr lang="en" sz="1100">
                <a:solidFill>
                  <a:srgbClr val="000000"/>
                </a:solidFill>
                <a:latin typeface="JetBrains Mono"/>
                <a:ea typeface="JetBrains Mono"/>
                <a:cs typeface="JetBrains Mono"/>
                <a:sym typeface="JetBrains Mono"/>
              </a:rPr>
              <a:t>(key: Key&lt;E&gt;): E?</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Element : CoroutineContext {</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key: Key&lt;*&gt;</a:t>
            </a:r>
            <a:endParaRPr sz="1100">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t>You can think of context like </a:t>
            </a:r>
            <a:r>
              <a:rPr lang="en">
                <a:latin typeface="JetBrains Mono"/>
                <a:ea typeface="JetBrains Mono"/>
                <a:cs typeface="JetBrains Mono"/>
                <a:sym typeface="JetBrains Mono"/>
              </a:rPr>
              <a:t>Map&lt;Key&lt;Element&gt;, Element&gt;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3"/>
              </a:solidFill>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14" name="Google Shape;314;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Job</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a:t>
            </a:r>
            <a:endParaRPr/>
          </a:p>
        </p:txBody>
      </p:sp>
      <p:sp>
        <p:nvSpPr>
          <p:cNvPr id="320" name="Google Shape;320;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interface </a:t>
            </a:r>
            <a:r>
              <a:rPr lang="en" sz="1100">
                <a:solidFill>
                  <a:srgbClr val="000000"/>
                </a:solidFill>
                <a:latin typeface="JetBrains Mono"/>
                <a:ea typeface="JetBrains Mono"/>
                <a:cs typeface="JetBrains Mono"/>
                <a:sym typeface="JetBrains Mono"/>
              </a:rPr>
              <a:t>Job : CoroutineContext.Element {</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companion object </a:t>
            </a:r>
            <a:r>
              <a:rPr lang="en" sz="1100">
                <a:solidFill>
                  <a:srgbClr val="000000"/>
                </a:solidFill>
                <a:latin typeface="JetBrains Mono"/>
                <a:ea typeface="JetBrains Mono"/>
                <a:cs typeface="JetBrains Mono"/>
                <a:sym typeface="JetBrains Mono"/>
              </a:rPr>
              <a:t>Key : CoroutineContext.Key&lt;Job&gt;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start(): Boolean</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public fun </a:t>
            </a:r>
            <a:r>
              <a:rPr lang="en" sz="1100">
                <a:solidFill>
                  <a:srgbClr val="000000"/>
                </a:solidFill>
                <a:latin typeface="JetBrains Mono"/>
                <a:ea typeface="JetBrains Mono"/>
                <a:cs typeface="JetBrains Mono"/>
                <a:sym typeface="JetBrains Mono"/>
              </a:rPr>
              <a:t>cancel(cause: CancellationException? = </a:t>
            </a:r>
            <a:r>
              <a:rPr lang="en" sz="1100">
                <a:solidFill>
                  <a:srgbClr val="0033B3"/>
                </a:solidFill>
                <a:latin typeface="JetBrains Mono"/>
                <a:ea typeface="JetBrains Mono"/>
                <a:cs typeface="JetBrains Mono"/>
                <a:sym typeface="JetBrains Mono"/>
              </a:rPr>
              <a:t>null</a:t>
            </a:r>
            <a:r>
              <a:rPr lang="en" sz="1100">
                <a:solidFill>
                  <a:srgbClr val="000000"/>
                </a:solidFill>
                <a:latin typeface="JetBrains Mono"/>
                <a:ea typeface="JetBrains Mono"/>
                <a:cs typeface="JetBrains Mono"/>
                <a:sym typeface="JetBrains Mono"/>
              </a:rPr>
              <a:t>) </a:t>
            </a:r>
            <a:r>
              <a:rPr lang="en" sz="1100">
                <a:solidFill>
                  <a:srgbClr val="0033B3"/>
                </a:solidFill>
                <a:latin typeface="JetBrains Mono"/>
                <a:ea typeface="JetBrains Mono"/>
                <a:cs typeface="JetBrains Mono"/>
                <a:sym typeface="JetBrains Mono"/>
              </a:rPr>
              <a:t>public val </a:t>
            </a:r>
            <a:r>
              <a:rPr lang="en" sz="1100">
                <a:solidFill>
                  <a:srgbClr val="000000"/>
                </a:solidFill>
                <a:latin typeface="JetBrains Mono"/>
                <a:ea typeface="JetBrains Mono"/>
                <a:cs typeface="JetBrains Mono"/>
                <a:sym typeface="JetBrains Mono"/>
              </a:rPr>
              <a:t>children: Sequence&lt;Job&gt;</a:t>
            </a:r>
            <a:endParaRPr sz="1100">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298450" lvl="0" marL="457200" rtl="0" algn="l">
              <a:lnSpc>
                <a:spcPct val="115000"/>
              </a:lnSpc>
              <a:spcBef>
                <a:spcPts val="400"/>
              </a:spcBef>
              <a:spcAft>
                <a:spcPts val="0"/>
              </a:spcAft>
              <a:buClr>
                <a:srgbClr val="000000"/>
              </a:buClr>
              <a:buSzPts val="1100"/>
              <a:buChar char="●"/>
            </a:pPr>
            <a:r>
              <a:rPr lang="en" sz="1100"/>
              <a:t>A </a:t>
            </a:r>
            <a:r>
              <a:rPr lang="en" sz="1100">
                <a:solidFill>
                  <a:srgbClr val="000000"/>
                </a:solidFill>
                <a:latin typeface="JetBrains Mono"/>
                <a:ea typeface="JetBrains Mono"/>
                <a:cs typeface="JetBrains Mono"/>
                <a:sym typeface="JetBrains Mono"/>
              </a:rPr>
              <a:t>Job</a:t>
            </a:r>
            <a:r>
              <a:rPr lang="en" sz="1100">
                <a:solidFill>
                  <a:srgbClr val="000000"/>
                </a:solidFill>
              </a:rPr>
              <a:t> is work that is executed in the background.</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It is a cancellable work item</a:t>
            </a:r>
            <a:r>
              <a:rPr lang="en" sz="1100">
                <a:solidFill>
                  <a:srgbClr val="000000"/>
                </a:solidFill>
              </a:rPr>
              <a:t> </a:t>
            </a:r>
            <a:r>
              <a:rPr lang="en" sz="1100">
                <a:solidFill>
                  <a:srgbClr val="000000"/>
                </a:solidFill>
              </a:rPr>
              <a:t>with a life-cycle that culminates in its completion.</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Jobs can be arranged into parent-child hierarchies.</a:t>
            </a:r>
            <a:endParaRPr sz="1100">
              <a:solidFill>
                <a:srgbClr val="000000"/>
              </a:solidFill>
            </a:endParaRPr>
          </a:p>
          <a:p>
            <a:pPr indent="-298450" lvl="0" marL="457200" rtl="0" algn="l">
              <a:lnSpc>
                <a:spcPct val="115000"/>
              </a:lnSpc>
              <a:spcBef>
                <a:spcPts val="1000"/>
              </a:spcBef>
              <a:spcAft>
                <a:spcPts val="0"/>
              </a:spcAft>
              <a:buClr>
                <a:srgbClr val="000000"/>
              </a:buClr>
              <a:buSzPts val="1100"/>
              <a:buChar char="●"/>
            </a:pPr>
            <a:r>
              <a:rPr lang="en" sz="1100">
                <a:solidFill>
                  <a:srgbClr val="000000"/>
                </a:solidFill>
              </a:rPr>
              <a:t>A child’s failure  immediately cancels its parent along with  all its other children. This behavior can be customized using </a:t>
            </a:r>
            <a:r>
              <a:rPr lang="en" sz="1100">
                <a:solidFill>
                  <a:srgbClr val="000000"/>
                </a:solidFill>
                <a:latin typeface="JetBrains Mono"/>
                <a:ea typeface="JetBrains Mono"/>
                <a:cs typeface="JetBrains Mono"/>
                <a:sym typeface="JetBrains Mono"/>
              </a:rPr>
              <a:t>SupervisorJob</a:t>
            </a:r>
            <a:r>
              <a:rPr lang="en" sz="1100">
                <a:solidFill>
                  <a:srgbClr val="000000"/>
                </a:solidFill>
              </a:rPr>
              <a:t>.</a:t>
            </a:r>
            <a:endParaRPr sz="1100">
              <a:solidFill>
                <a:srgbClr val="000000"/>
              </a:solidFill>
            </a:endParaRPr>
          </a:p>
          <a:p>
            <a:pPr indent="0" lvl="0" marL="0" rtl="0" algn="l">
              <a:lnSpc>
                <a:spcPct val="115000"/>
              </a:lnSpc>
              <a:spcBef>
                <a:spcPts val="10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sp>
        <p:nvSpPr>
          <p:cNvPr id="326" name="Google Shape;326;p42"/>
          <p:cNvSpPr/>
          <p:nvPr/>
        </p:nvSpPr>
        <p:spPr>
          <a:xfrm>
            <a:off x="361950" y="1646250"/>
            <a:ext cx="1371600" cy="457200"/>
          </a:xfrm>
          <a:prstGeom prst="roundRect">
            <a:avLst>
              <a:gd fmla="val 16667" name="adj"/>
            </a:avLst>
          </a:prstGeom>
          <a:solidFill>
            <a:schemeClr val="lt1"/>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327" name="Google Shape;327;p42"/>
          <p:cNvSpPr/>
          <p:nvPr/>
        </p:nvSpPr>
        <p:spPr>
          <a:xfrm>
            <a:off x="265747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Active</a:t>
            </a:r>
            <a:endParaRPr>
              <a:latin typeface="Open Sans"/>
              <a:ea typeface="Open Sans"/>
              <a:cs typeface="Open Sans"/>
              <a:sym typeface="Open Sans"/>
            </a:endParaRPr>
          </a:p>
        </p:txBody>
      </p:sp>
      <p:sp>
        <p:nvSpPr>
          <p:cNvPr id="328" name="Google Shape;328;p42"/>
          <p:cNvSpPr/>
          <p:nvPr/>
        </p:nvSpPr>
        <p:spPr>
          <a:xfrm>
            <a:off x="4953000"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Completing</a:t>
            </a:r>
            <a:endParaRPr>
              <a:latin typeface="Open Sans"/>
              <a:ea typeface="Open Sans"/>
              <a:cs typeface="Open Sans"/>
              <a:sym typeface="Open Sans"/>
            </a:endParaRPr>
          </a:p>
        </p:txBody>
      </p:sp>
      <p:sp>
        <p:nvSpPr>
          <p:cNvPr id="329" name="Google Shape;329;p42"/>
          <p:cNvSpPr/>
          <p:nvPr/>
        </p:nvSpPr>
        <p:spPr>
          <a:xfrm>
            <a:off x="7248525" y="1646250"/>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Completed</a:t>
            </a:r>
            <a:endParaRPr>
              <a:latin typeface="Open Sans"/>
              <a:ea typeface="Open Sans"/>
              <a:cs typeface="Open Sans"/>
              <a:sym typeface="Open Sans"/>
            </a:endParaRPr>
          </a:p>
        </p:txBody>
      </p:sp>
      <p:sp>
        <p:nvSpPr>
          <p:cNvPr id="330" name="Google Shape;330;p42"/>
          <p:cNvSpPr/>
          <p:nvPr/>
        </p:nvSpPr>
        <p:spPr>
          <a:xfrm>
            <a:off x="265747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Cancelling</a:t>
            </a:r>
            <a:endParaRPr>
              <a:latin typeface="Open Sans"/>
              <a:ea typeface="Open Sans"/>
              <a:cs typeface="Open Sans"/>
              <a:sym typeface="Open Sans"/>
            </a:endParaRPr>
          </a:p>
        </p:txBody>
      </p:sp>
      <p:sp>
        <p:nvSpPr>
          <p:cNvPr id="331" name="Google Shape;331;p42"/>
          <p:cNvSpPr/>
          <p:nvPr/>
        </p:nvSpPr>
        <p:spPr>
          <a:xfrm>
            <a:off x="7248525" y="3548075"/>
            <a:ext cx="1371600" cy="457200"/>
          </a:xfrm>
          <a:prstGeom prst="roundRect">
            <a:avLst>
              <a:gd fmla="val 16667" name="adj"/>
            </a:avLst>
          </a:prstGeom>
          <a:solidFill>
            <a:schemeClr val="lt1"/>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Cancelled</a:t>
            </a:r>
            <a:endParaRPr>
              <a:latin typeface="Open Sans"/>
              <a:ea typeface="Open Sans"/>
              <a:cs typeface="Open Sans"/>
              <a:sym typeface="Open Sans"/>
            </a:endParaRPr>
          </a:p>
        </p:txBody>
      </p:sp>
      <p:cxnSp>
        <p:nvCxnSpPr>
          <p:cNvPr id="332" name="Google Shape;332;p42"/>
          <p:cNvCxnSpPr>
            <a:endCxn id="327" idx="1"/>
          </p:cNvCxnSpPr>
          <p:nvPr/>
        </p:nvCxnSpPr>
        <p:spPr>
          <a:xfrm>
            <a:off x="1733475" y="1874250"/>
            <a:ext cx="924000" cy="600"/>
          </a:xfrm>
          <a:prstGeom prst="curvedConnector3">
            <a:avLst>
              <a:gd fmla="val 50000" name="adj1"/>
            </a:avLst>
          </a:prstGeom>
          <a:noFill/>
          <a:ln cap="flat" cmpd="sng" w="19050">
            <a:solidFill>
              <a:schemeClr val="dk2"/>
            </a:solidFill>
            <a:prstDash val="dash"/>
            <a:round/>
            <a:headEnd len="med" w="med" type="none"/>
            <a:tailEnd len="med" w="med" type="triangle"/>
          </a:ln>
        </p:spPr>
      </p:cxnSp>
      <p:cxnSp>
        <p:nvCxnSpPr>
          <p:cNvPr id="333" name="Google Shape;333;p42"/>
          <p:cNvCxnSpPr>
            <a:stCxn id="327" idx="3"/>
            <a:endCxn id="328" idx="1"/>
          </p:cNvCxnSpPr>
          <p:nvPr/>
        </p:nvCxnSpPr>
        <p:spPr>
          <a:xfrm>
            <a:off x="4029075" y="1874850"/>
            <a:ext cx="924000" cy="600"/>
          </a:xfrm>
          <a:prstGeom prst="curvedConnector3">
            <a:avLst>
              <a:gd fmla="val 49996" name="adj1"/>
            </a:avLst>
          </a:prstGeom>
          <a:noFill/>
          <a:ln cap="flat" cmpd="sng" w="19050">
            <a:solidFill>
              <a:schemeClr val="dk2"/>
            </a:solidFill>
            <a:prstDash val="solid"/>
            <a:round/>
            <a:headEnd len="med" w="med" type="none"/>
            <a:tailEnd len="med" w="med" type="triangle"/>
          </a:ln>
        </p:spPr>
      </p:cxnSp>
      <p:cxnSp>
        <p:nvCxnSpPr>
          <p:cNvPr id="334" name="Google Shape;334;p42"/>
          <p:cNvCxnSpPr>
            <a:endCxn id="329" idx="1"/>
          </p:cNvCxnSpPr>
          <p:nvPr/>
        </p:nvCxnSpPr>
        <p:spPr>
          <a:xfrm>
            <a:off x="6324525" y="1874250"/>
            <a:ext cx="924000" cy="600"/>
          </a:xfrm>
          <a:prstGeom prst="curvedConnector3">
            <a:avLst>
              <a:gd fmla="val 50000" name="adj1"/>
            </a:avLst>
          </a:prstGeom>
          <a:noFill/>
          <a:ln cap="flat" cmpd="sng" w="19050">
            <a:solidFill>
              <a:schemeClr val="dk2"/>
            </a:solidFill>
            <a:prstDash val="solid"/>
            <a:round/>
            <a:headEnd len="med" w="med" type="none"/>
            <a:tailEnd len="med" w="med" type="triangle"/>
          </a:ln>
        </p:spPr>
      </p:cxnSp>
      <p:cxnSp>
        <p:nvCxnSpPr>
          <p:cNvPr id="335" name="Google Shape;335;p42"/>
          <p:cNvCxnSpPr>
            <a:stCxn id="327" idx="2"/>
            <a:endCxn id="330" idx="0"/>
          </p:cNvCxnSpPr>
          <p:nvPr/>
        </p:nvCxnSpPr>
        <p:spPr>
          <a:xfrm flipH="1" rot="-5400000">
            <a:off x="2621325" y="2825400"/>
            <a:ext cx="1444500" cy="600"/>
          </a:xfrm>
          <a:prstGeom prst="curvedConnector3">
            <a:avLst>
              <a:gd fmla="val 50004" name="adj1"/>
            </a:avLst>
          </a:prstGeom>
          <a:noFill/>
          <a:ln cap="flat" cmpd="sng" w="19050">
            <a:solidFill>
              <a:schemeClr val="dk2"/>
            </a:solidFill>
            <a:prstDash val="solid"/>
            <a:round/>
            <a:headEnd len="med" w="med" type="none"/>
            <a:tailEnd len="med" w="med" type="triangle"/>
          </a:ln>
        </p:spPr>
      </p:cxnSp>
      <p:cxnSp>
        <p:nvCxnSpPr>
          <p:cNvPr id="336" name="Google Shape;336;p42"/>
          <p:cNvCxnSpPr>
            <a:stCxn id="328" idx="2"/>
          </p:cNvCxnSpPr>
          <p:nvPr/>
        </p:nvCxnSpPr>
        <p:spPr>
          <a:xfrm rot="5400000">
            <a:off x="4084200" y="2043450"/>
            <a:ext cx="1494600" cy="1614600"/>
          </a:xfrm>
          <a:prstGeom prst="curvedConnector2">
            <a:avLst/>
          </a:prstGeom>
          <a:noFill/>
          <a:ln cap="flat" cmpd="sng" w="19050">
            <a:solidFill>
              <a:schemeClr val="dk2"/>
            </a:solidFill>
            <a:prstDash val="solid"/>
            <a:round/>
            <a:headEnd len="med" w="med" type="none"/>
            <a:tailEnd len="med" w="med" type="triangle"/>
          </a:ln>
        </p:spPr>
      </p:cxnSp>
      <p:cxnSp>
        <p:nvCxnSpPr>
          <p:cNvPr id="337" name="Google Shape;337;p42"/>
          <p:cNvCxnSpPr>
            <a:stCxn id="326" idx="2"/>
            <a:endCxn id="331" idx="0"/>
          </p:cNvCxnSpPr>
          <p:nvPr/>
        </p:nvCxnSpPr>
        <p:spPr>
          <a:xfrm flipH="1" rot="-5400000">
            <a:off x="3768750" y="-617550"/>
            <a:ext cx="1444500" cy="6886500"/>
          </a:xfrm>
          <a:prstGeom prst="curvedConnector3">
            <a:avLst>
              <a:gd fmla="val 50004" name="adj1"/>
            </a:avLst>
          </a:prstGeom>
          <a:noFill/>
          <a:ln cap="flat" cmpd="sng" w="19050">
            <a:solidFill>
              <a:schemeClr val="dk2"/>
            </a:solidFill>
            <a:prstDash val="dash"/>
            <a:round/>
            <a:headEnd len="med" w="med" type="none"/>
            <a:tailEnd len="med" w="med" type="triangle"/>
          </a:ln>
        </p:spPr>
      </p:cxnSp>
      <p:cxnSp>
        <p:nvCxnSpPr>
          <p:cNvPr id="338" name="Google Shape;338;p42"/>
          <p:cNvCxnSpPr>
            <a:stCxn id="330" idx="3"/>
            <a:endCxn id="331" idx="1"/>
          </p:cNvCxnSpPr>
          <p:nvPr/>
        </p:nvCxnSpPr>
        <p:spPr>
          <a:xfrm>
            <a:off x="4029075" y="3776675"/>
            <a:ext cx="3219600" cy="600"/>
          </a:xfrm>
          <a:prstGeom prst="curvedConnector3">
            <a:avLst>
              <a:gd fmla="val 49998" name="adj1"/>
            </a:avLst>
          </a:prstGeom>
          <a:noFill/>
          <a:ln cap="flat" cmpd="sng" w="19050">
            <a:solidFill>
              <a:schemeClr val="dk2"/>
            </a:solidFill>
            <a:prstDash val="solid"/>
            <a:round/>
            <a:headEnd len="med" w="med" type="none"/>
            <a:tailEnd len="med" w="med" type="triangle"/>
          </a:ln>
        </p:spPr>
      </p:cxnSp>
      <p:sp>
        <p:nvSpPr>
          <p:cNvPr id="339" name="Google Shape;339;p42"/>
          <p:cNvSpPr txBox="1"/>
          <p:nvPr/>
        </p:nvSpPr>
        <p:spPr>
          <a:xfrm>
            <a:off x="17336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340" name="Google Shape;340;p42"/>
          <p:cNvSpPr txBox="1"/>
          <p:nvPr/>
        </p:nvSpPr>
        <p:spPr>
          <a:xfrm>
            <a:off x="4029000"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complete</a:t>
            </a:r>
            <a:endParaRPr sz="900">
              <a:latin typeface="JetBrains Mono"/>
              <a:ea typeface="JetBrains Mono"/>
              <a:cs typeface="JetBrains Mono"/>
              <a:sym typeface="JetBrains Mono"/>
            </a:endParaRPr>
          </a:p>
        </p:txBody>
      </p:sp>
      <p:sp>
        <p:nvSpPr>
          <p:cNvPr id="341" name="Google Shape;341;p42"/>
          <p:cNvSpPr txBox="1"/>
          <p:nvPr/>
        </p:nvSpPr>
        <p:spPr>
          <a:xfrm>
            <a:off x="6324525" y="1569075"/>
            <a:ext cx="924000" cy="267900"/>
          </a:xfrm>
          <a:prstGeom prst="rect">
            <a:avLst/>
          </a:prstGeom>
          <a:noFill/>
          <a:ln>
            <a:noFill/>
          </a:ln>
        </p:spPr>
        <p:txBody>
          <a:bodyPr anchorCtr="0" anchor="t" bIns="3657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2" name="Google Shape;342;p42"/>
          <p:cNvSpPr txBox="1"/>
          <p:nvPr/>
        </p:nvSpPr>
        <p:spPr>
          <a:xfrm>
            <a:off x="5176800" y="3468875"/>
            <a:ext cx="9240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finish</a:t>
            </a:r>
            <a:endParaRPr sz="900">
              <a:latin typeface="JetBrains Mono"/>
              <a:ea typeface="JetBrains Mono"/>
              <a:cs typeface="JetBrains Mono"/>
              <a:sym typeface="JetBrains Mono"/>
            </a:endParaRPr>
          </a:p>
        </p:txBody>
      </p:sp>
      <p:sp>
        <p:nvSpPr>
          <p:cNvPr id="343" name="Google Shape;343;p42"/>
          <p:cNvSpPr txBox="1"/>
          <p:nvPr/>
        </p:nvSpPr>
        <p:spPr>
          <a:xfrm>
            <a:off x="2363075" y="2825750"/>
            <a:ext cx="10608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cancel/fail</a:t>
            </a:r>
            <a:endParaRPr sz="900">
              <a:latin typeface="JetBrains Mono"/>
              <a:ea typeface="JetBrains Mono"/>
              <a:cs typeface="JetBrains Mono"/>
              <a:sym typeface="JetBrains Mono"/>
            </a:endParaRPr>
          </a:p>
        </p:txBody>
      </p:sp>
      <p:sp>
        <p:nvSpPr>
          <p:cNvPr id="344" name="Google Shape;344;p42"/>
          <p:cNvSpPr txBox="1"/>
          <p:nvPr/>
        </p:nvSpPr>
        <p:spPr>
          <a:xfrm>
            <a:off x="6106500" y="2349500"/>
            <a:ext cx="1284900" cy="406200"/>
          </a:xfrm>
          <a:prstGeom prst="rect">
            <a:avLst/>
          </a:prstGeom>
          <a:noFill/>
          <a:ln>
            <a:noFill/>
          </a:ln>
        </p:spPr>
        <p:txBody>
          <a:bodyPr anchorCtr="0" anchor="t" bIns="9142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wait for children</a:t>
            </a:r>
            <a:endParaRPr sz="900">
              <a:latin typeface="JetBrains Mono"/>
              <a:ea typeface="JetBrains Mono"/>
              <a:cs typeface="JetBrains Mono"/>
              <a:sym typeface="JetBrains Mono"/>
            </a:endParaRPr>
          </a:p>
        </p:txBody>
      </p:sp>
      <p:cxnSp>
        <p:nvCxnSpPr>
          <p:cNvPr id="345" name="Google Shape;345;p42"/>
          <p:cNvCxnSpPr>
            <a:endCxn id="344" idx="0"/>
          </p:cNvCxnSpPr>
          <p:nvPr/>
        </p:nvCxnSpPr>
        <p:spPr>
          <a:xfrm>
            <a:off x="6381750" y="2095400"/>
            <a:ext cx="367200" cy="254100"/>
          </a:xfrm>
          <a:prstGeom prst="straightConnector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Job states</a:t>
            </a:r>
            <a:endParaRPr/>
          </a:p>
        </p:txBody>
      </p:sp>
      <p:graphicFrame>
        <p:nvGraphicFramePr>
          <p:cNvPr id="351" name="Google Shape;351;p43"/>
          <p:cNvGraphicFramePr/>
          <p:nvPr/>
        </p:nvGraphicFramePr>
        <p:xfrm>
          <a:off x="1164950" y="1431763"/>
          <a:ext cx="3000000" cy="3000000"/>
        </p:xfrm>
        <a:graphic>
          <a:graphicData uri="http://schemas.openxmlformats.org/drawingml/2006/table">
            <a:tbl>
              <a:tblPr>
                <a:noFill/>
                <a:tableStyleId>{FFDA3255-82E7-421B-9F5C-968048395E8E}</a:tableStyleId>
              </a:tblPr>
              <a:tblGrid>
                <a:gridCol w="1689775"/>
                <a:gridCol w="1689775"/>
                <a:gridCol w="1689775"/>
                <a:gridCol w="16897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isCompleted</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isCancelled</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N</a:t>
                      </a:r>
                      <a:r>
                        <a:rPr lang="en">
                          <a:latin typeface="JetBrains Mono"/>
                          <a:ea typeface="JetBrains Mono"/>
                          <a:cs typeface="JetBrains Mono"/>
                          <a:sym typeface="JetBrains Mono"/>
                        </a:rPr>
                        <a:t>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Active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03450">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Cancelled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435075">
                <a:tc>
                  <a:txBody>
                    <a:bodyPr/>
                    <a:lstStyle/>
                    <a:p>
                      <a:pPr indent="0" lvl="0" marL="0" rtl="0" algn="l">
                        <a:lnSpc>
                          <a:spcPct val="115000"/>
                        </a:lnSpc>
                        <a:spcBef>
                          <a:spcPts val="0"/>
                        </a:spcBef>
                        <a:spcAft>
                          <a:spcPts val="0"/>
                        </a:spcAft>
                        <a:buClr>
                          <a:srgbClr val="000000"/>
                        </a:buClr>
                        <a:buSzPts val="1100"/>
                        <a:buFont typeface="Arial"/>
                        <a:buNone/>
                      </a:pPr>
                      <a:r>
                        <a:rPr lang="en">
                          <a:latin typeface="JetBrains Mono"/>
                          <a:ea typeface="JetBrains Mono"/>
                          <a:cs typeface="JetBrains Mono"/>
                          <a:sym typeface="JetBrains Mono"/>
                        </a:rPr>
                        <a:t>Completed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rgbClr val="000000"/>
                        </a:buClr>
                        <a:buSzPts val="1100"/>
                        <a:buFont typeface="Arial"/>
                        <a:buNone/>
                      </a:pPr>
                      <a:r>
                        <a:rPr lang="en">
                          <a:solidFill>
                            <a:srgbClr val="000000"/>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solidFill>
                          <a:srgbClr val="000000"/>
                        </a:solidFill>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solidFill>
                          <a:srgbClr val="000000"/>
                        </a:solidFill>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57" name="Google Shape;357;p4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Dispatchers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3" name="Google Shape;363;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class </a:t>
            </a:r>
            <a:r>
              <a:rPr lang="en">
                <a:latin typeface="JetBrains Mono"/>
                <a:ea typeface="JetBrains Mono"/>
                <a:cs typeface="JetBrains Mono"/>
                <a:sym typeface="JetBrains Mono"/>
              </a:rPr>
              <a:t>CoroutineDispatcher : ...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public abstract fun </a:t>
            </a:r>
            <a:r>
              <a:rPr lang="en">
                <a:latin typeface="JetBrains Mono"/>
                <a:ea typeface="JetBrains Mono"/>
                <a:cs typeface="JetBrains Mono"/>
                <a:sym typeface="JetBrains Mono"/>
              </a:rPr>
              <a:t>dispatch(context: CoroutineContext, block: Runnable)</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p>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Dispatchers.Default</a:t>
            </a:r>
            <a:r>
              <a:rPr lang="en"/>
              <a:t> – A shared pool of background threads, a</a:t>
            </a:r>
            <a:r>
              <a:rPr lang="en"/>
              <a:t>t least 2, depending on the default number of CPU cores.</a:t>
            </a:r>
            <a:r>
              <a:rPr lang="en"/>
              <a:t> It is an appropriate choice for compute-intensive coroutines.</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Dispatchers.IO</a:t>
            </a:r>
            <a:r>
              <a:rPr lang="en"/>
              <a:t> – A shared pool of on-demand created threads and is designed for offloading IO-intensive blocking operations (such as </a:t>
            </a:r>
            <a:r>
              <a:rPr lang="en"/>
              <a:t>file/socket IO</a:t>
            </a:r>
            <a:r>
              <a:rPr lang="en"/>
              <a:t>).</a:t>
            </a:r>
            <a:endParaRPr/>
          </a:p>
          <a:p>
            <a:pPr indent="0" lvl="0" marL="0" rtl="0" algn="l">
              <a:lnSpc>
                <a:spcPct val="115000"/>
              </a:lnSpc>
              <a:spcBef>
                <a:spcPts val="10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69" name="Google Shape;369;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Dispatchers.Main </a:t>
            </a:r>
            <a:r>
              <a:rPr lang="en">
                <a:solidFill>
                  <a:srgbClr val="000000"/>
                </a:solidFill>
              </a:rPr>
              <a:t>– A dispatcher that is confined to the </a:t>
            </a:r>
            <a:r>
              <a:rPr lang="en">
                <a:solidFill>
                  <a:srgbClr val="000000"/>
                </a:solidFill>
                <a:latin typeface="JetBrains Mono"/>
                <a:ea typeface="JetBrains Mono"/>
                <a:cs typeface="JetBrains Mono"/>
                <a:sym typeface="JetBrains Mono"/>
              </a:rPr>
              <a:t>Main</a:t>
            </a:r>
            <a:r>
              <a:rPr lang="en">
                <a:solidFill>
                  <a:srgbClr val="000000"/>
                </a:solidFill>
              </a:rPr>
              <a:t> thread operating with </a:t>
            </a:r>
            <a:r>
              <a:rPr lang="en">
                <a:solidFill>
                  <a:srgbClr val="000000"/>
                </a:solidFill>
              </a:rPr>
              <a:t>UI</a:t>
            </a:r>
            <a:r>
              <a:rPr lang="en">
                <a:solidFill>
                  <a:srgbClr val="000000"/>
                </a:solidFill>
                <a:latin typeface="JetBrains Mono"/>
                <a:ea typeface="JetBrains Mono"/>
                <a:cs typeface="JetBrains Mono"/>
                <a:sym typeface="JetBrains Mono"/>
              </a:rPr>
              <a:t> </a:t>
            </a:r>
            <a:r>
              <a:rPr lang="en">
                <a:solidFill>
                  <a:srgbClr val="000000"/>
                </a:solidFill>
              </a:rPr>
              <a:t>objects. Usually single-threaded, it is not present in </a:t>
            </a:r>
            <a:r>
              <a:rPr lang="en">
                <a:solidFill>
                  <a:srgbClr val="000000"/>
                </a:solidFill>
                <a:latin typeface="JetBrains Mono"/>
                <a:ea typeface="JetBrains Mono"/>
                <a:cs typeface="JetBrains Mono"/>
                <a:sym typeface="JetBrains Mono"/>
              </a:rPr>
              <a:t>core</a:t>
            </a:r>
            <a:r>
              <a:rPr lang="en">
                <a:solidFill>
                  <a:srgbClr val="000000"/>
                </a:solidFill>
              </a:rPr>
              <a:t>, but is instead provided by packages like </a:t>
            </a:r>
            <a:r>
              <a:rPr lang="en">
                <a:solidFill>
                  <a:srgbClr val="000000"/>
                </a:solidFill>
                <a:latin typeface="JetBrains Mono"/>
                <a:ea typeface="JetBrains Mono"/>
                <a:cs typeface="JetBrains Mono"/>
                <a:sym typeface="JetBrains Mono"/>
              </a:rPr>
              <a:t>android</a:t>
            </a:r>
            <a:r>
              <a:rPr lang="en">
                <a:solidFill>
                  <a:srgbClr val="000000"/>
                </a:solidFill>
              </a:rPr>
              <a:t>, </a:t>
            </a:r>
            <a:r>
              <a:rPr lang="en">
                <a:solidFill>
                  <a:srgbClr val="000000"/>
                </a:solidFill>
                <a:latin typeface="JetBrains Mono"/>
                <a:ea typeface="JetBrains Mono"/>
                <a:cs typeface="JetBrains Mono"/>
                <a:sym typeface="JetBrains Mono"/>
              </a:rPr>
              <a:t>swing</a:t>
            </a:r>
            <a:r>
              <a:rPr lang="en">
                <a:solidFill>
                  <a:srgbClr val="000000"/>
                </a:solidFill>
              </a:rPr>
              <a:t>,</a:t>
            </a:r>
            <a:r>
              <a:rPr lang="en">
                <a:solidFill>
                  <a:srgbClr val="000000"/>
                </a:solidFill>
              </a:rPr>
              <a:t> etc.</a:t>
            </a:r>
            <a:endParaRPr>
              <a:solidFill>
                <a:srgbClr val="000000"/>
              </a:solidFill>
            </a:endParaRPr>
          </a:p>
          <a:p>
            <a:pPr indent="-317500" lvl="0" marL="457200" rtl="0" algn="l">
              <a:lnSpc>
                <a:spcPct val="115000"/>
              </a:lnSpc>
              <a:spcBef>
                <a:spcPts val="1000"/>
              </a:spcBef>
              <a:spcAft>
                <a:spcPts val="0"/>
              </a:spcAft>
              <a:buClr>
                <a:srgbClr val="000000"/>
              </a:buClr>
              <a:buSzPts val="1400"/>
              <a:buChar char="●"/>
            </a:pPr>
            <a:r>
              <a:rPr lang="en">
                <a:solidFill>
                  <a:srgbClr val="000000"/>
                </a:solidFill>
                <a:latin typeface="JetBrains Mono"/>
                <a:ea typeface="JetBrains Mono"/>
                <a:cs typeface="JetBrains Mono"/>
                <a:sym typeface="JetBrains Mono"/>
              </a:rPr>
              <a:t>Dispatchers.Unconfined</a:t>
            </a:r>
            <a:r>
              <a:rPr lang="en">
                <a:solidFill>
                  <a:srgbClr val="000000"/>
                </a:solidFill>
              </a:rPr>
              <a:t> – The unconfined dispatcher should not normally be used in code.</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Private thread pools can be created with </a:t>
            </a:r>
            <a:r>
              <a:rPr lang="en">
                <a:solidFill>
                  <a:srgbClr val="000000"/>
                </a:solidFill>
                <a:latin typeface="JetBrains Mono"/>
                <a:ea typeface="JetBrains Mono"/>
                <a:cs typeface="JetBrains Mono"/>
                <a:sym typeface="JetBrains Mono"/>
              </a:rPr>
              <a:t>newSingleThreadContext</a:t>
            </a:r>
            <a:r>
              <a:rPr lang="en">
                <a:solidFill>
                  <a:srgbClr val="000000"/>
                </a:solidFill>
              </a:rPr>
              <a:t> and</a:t>
            </a:r>
            <a:br>
              <a:rPr lang="en">
                <a:solidFill>
                  <a:srgbClr val="000000"/>
                </a:solidFill>
              </a:rPr>
            </a:br>
            <a:r>
              <a:rPr lang="en">
                <a:solidFill>
                  <a:srgbClr val="000000"/>
                </a:solidFill>
                <a:latin typeface="JetBrains Mono"/>
                <a:ea typeface="JetBrains Mono"/>
                <a:cs typeface="JetBrains Mono"/>
                <a:sym typeface="JetBrains Mono"/>
              </a:rPr>
              <a:t>newFixedThreadPoolContext</a:t>
            </a:r>
            <a:r>
              <a:rPr lang="en">
                <a:solidFill>
                  <a:srgbClr val="000000"/>
                </a:solidFill>
              </a:rPr>
              <a:t>. (Both are </a:t>
            </a:r>
            <a:r>
              <a:rPr lang="en">
                <a:solidFill>
                  <a:srgbClr val="9E870C"/>
                </a:solidFill>
              </a:rPr>
              <a:t>@ExperimentalCoroutinesApi</a:t>
            </a:r>
            <a:r>
              <a:rPr lang="en">
                <a:solidFill>
                  <a:srgbClr val="000000"/>
                </a:solidFill>
              </a:rPr>
              <a:t>.)</a:t>
            </a:r>
            <a:endParaRPr>
              <a:solidFill>
                <a:srgbClr val="000000"/>
              </a:solidFill>
            </a:endParaRPr>
          </a:p>
          <a:p>
            <a:pPr indent="-317500" lvl="0" marL="457200" rtl="0" algn="l">
              <a:lnSpc>
                <a:spcPct val="115000"/>
              </a:lnSpc>
              <a:spcBef>
                <a:spcPts val="1000"/>
              </a:spcBef>
              <a:spcAft>
                <a:spcPts val="0"/>
              </a:spcAft>
              <a:buSzPts val="1400"/>
              <a:buChar char="●"/>
            </a:pPr>
            <a:r>
              <a:rPr lang="en">
                <a:solidFill>
                  <a:srgbClr val="000000"/>
                </a:solidFill>
              </a:rPr>
              <a:t>A view of a</a:t>
            </a:r>
            <a:r>
              <a:rPr lang="en">
                <a:solidFill>
                  <a:srgbClr val="000000"/>
                </a:solidFill>
              </a:rPr>
              <a:t> dispatcher with the guarantee that no more than parallelism coroutines are executed at the same time can be created via:</a:t>
            </a:r>
            <a:endParaRPr>
              <a:solidFill>
                <a:srgbClr val="000000"/>
              </a:solidFill>
            </a:endParaRPr>
          </a:p>
          <a:p>
            <a:pPr indent="0" lvl="0" marL="457200" rtl="0" algn="l">
              <a:lnSpc>
                <a:spcPct val="115000"/>
              </a:lnSpc>
              <a:spcBef>
                <a:spcPts val="1000"/>
              </a:spcBef>
              <a:spcAft>
                <a:spcPts val="0"/>
              </a:spcAft>
              <a:buNone/>
            </a:pPr>
            <a:r>
              <a:rPr lang="en">
                <a:solidFill>
                  <a:srgbClr val="7F7F7F"/>
                </a:solidFill>
                <a:latin typeface="JetBrains Mono"/>
                <a:ea typeface="JetBrains Mono"/>
                <a:cs typeface="JetBrains Mono"/>
                <a:sym typeface="JetBrains Mono"/>
              </a:rPr>
              <a:t>// method of public abstract class CoroutineDispatcher</a:t>
            </a:r>
            <a:br>
              <a:rPr lang="en">
                <a:solidFill>
                  <a:srgbClr val="7F7F7F"/>
                </a:solidFill>
                <a:latin typeface="JetBrains Mono"/>
                <a:ea typeface="JetBrains Mono"/>
                <a:cs typeface="JetBrains Mono"/>
                <a:sym typeface="JetBrains Mono"/>
              </a:rPr>
            </a:br>
            <a:r>
              <a:rPr lang="en">
                <a:solidFill>
                  <a:srgbClr val="9E870C"/>
                </a:solidFill>
                <a:latin typeface="JetBrains Mono"/>
                <a:ea typeface="JetBrains Mono"/>
                <a:cs typeface="JetBrains Mono"/>
                <a:sym typeface="JetBrains Mono"/>
              </a:rPr>
              <a:t>@ExperimentalCoroutinesApi</a:t>
            </a:r>
            <a:br>
              <a:rPr lang="en">
                <a:solidFill>
                  <a:srgbClr val="9E870C"/>
                </a:solidFill>
                <a:latin typeface="JetBrains Mono"/>
                <a:ea typeface="JetBrains Mono"/>
                <a:cs typeface="JetBrains Mono"/>
                <a:sym typeface="JetBrains Mono"/>
              </a:rPr>
            </a:br>
            <a:r>
              <a:rPr lang="en">
                <a:solidFill>
                  <a:srgbClr val="0033B3"/>
                </a:solidFill>
                <a:latin typeface="JetBrains Mono"/>
                <a:ea typeface="JetBrains Mono"/>
                <a:cs typeface="JetBrains Mono"/>
                <a:sym typeface="JetBrains Mono"/>
              </a:rPr>
              <a:t>public open fun </a:t>
            </a:r>
            <a:r>
              <a:rPr lang="en">
                <a:solidFill>
                  <a:srgbClr val="000000"/>
                </a:solidFill>
                <a:latin typeface="JetBrains Mono"/>
                <a:ea typeface="JetBrains Mono"/>
                <a:cs typeface="JetBrains Mono"/>
                <a:sym typeface="JetBrains Mono"/>
              </a:rPr>
              <a:t>limitedParallelism(parallelism: Int): CoroutineDispatcher { ... }</a:t>
            </a:r>
            <a:endParaRPr>
              <a:solidFill>
                <a:srgbClr val="000000"/>
              </a:solidFill>
              <a:latin typeface="JetBrains Mono"/>
              <a:ea typeface="JetBrains Mono"/>
              <a:cs typeface="JetBrains Mono"/>
              <a:sym typeface="JetBrains Mono"/>
            </a:endParaRPr>
          </a:p>
          <a:p>
            <a:pPr indent="0" lvl="0" marL="0" rtl="0" algn="l">
              <a:lnSpc>
                <a:spcPct val="115000"/>
              </a:lnSpc>
              <a:spcBef>
                <a:spcPts val="1000"/>
              </a:spcBef>
              <a:spcAft>
                <a:spcPts val="1000"/>
              </a:spcAft>
              <a:buNone/>
            </a:pPr>
            <a:r>
              <a:t/>
            </a:r>
            <a:endParaRPr>
              <a:solidFill>
                <a:srgbClr val="0033B3"/>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Dispatchers</a:t>
            </a:r>
            <a:endParaRPr/>
          </a:p>
        </p:txBody>
      </p:sp>
      <p:sp>
        <p:nvSpPr>
          <p:cNvPr id="375" name="Google Shape;375;p4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An arbitrary </a:t>
            </a:r>
            <a:r>
              <a:rPr lang="en">
                <a:latin typeface="JetBrains Mono"/>
                <a:ea typeface="JetBrains Mono"/>
                <a:cs typeface="JetBrains Mono"/>
                <a:sym typeface="JetBrains Mono"/>
              </a:rPr>
              <a:t>ExecutorService</a:t>
            </a:r>
            <a:r>
              <a:rPr lang="en"/>
              <a:t> can be converted into a dispatcher with the </a:t>
            </a:r>
            <a:r>
              <a:rPr lang="en">
                <a:latin typeface="JetBrains Mono"/>
                <a:ea typeface="JetBrains Mono"/>
                <a:cs typeface="JetBrains Mono"/>
                <a:sym typeface="JetBrains Mono"/>
              </a:rPr>
              <a:t>asCoroutineDispatcher</a:t>
            </a:r>
            <a:r>
              <a:rPr lang="en"/>
              <a:t> extension function.</a:t>
            </a:r>
            <a:endParaRPr/>
          </a:p>
          <a:p>
            <a:pPr indent="0" lvl="0" marL="457200" rtl="0" algn="l">
              <a:lnSpc>
                <a:spcPct val="115000"/>
              </a:lnSpc>
              <a:spcBef>
                <a:spcPts val="1000"/>
              </a:spcBef>
              <a:spcAft>
                <a:spcPts val="0"/>
              </a:spcAft>
              <a:buNone/>
            </a:pPr>
            <a:r>
              <a:rPr lang="en">
                <a:solidFill>
                  <a:srgbClr val="0033B3"/>
                </a:solidFill>
                <a:latin typeface="JetBrains Mono"/>
                <a:ea typeface="JetBrains Mono"/>
                <a:cs typeface="JetBrains Mono"/>
                <a:sym typeface="JetBrains Mono"/>
              </a:rPr>
              <a:t>interface </a:t>
            </a:r>
            <a:r>
              <a:rPr lang="en">
                <a:latin typeface="JetBrains Mono"/>
                <a:ea typeface="JetBrains Mono"/>
                <a:cs typeface="JetBrains Mono"/>
                <a:sym typeface="JetBrains Mono"/>
              </a:rPr>
              <a:t>ExecutorService : Executor {</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execute(command: Runnable) </a:t>
            </a:r>
            <a:r>
              <a:rPr lang="en">
                <a:solidFill>
                  <a:srgbClr val="7F7F7F"/>
                </a:solidFill>
                <a:latin typeface="JetBrains Mono"/>
                <a:ea typeface="JetBrains Mono"/>
                <a:cs typeface="JetBrains Mono"/>
                <a:sym typeface="JetBrains Mono"/>
              </a:rPr>
              <a:t>// Executor is a SAM with this method</a:t>
            </a:r>
            <a:endParaRPr>
              <a:solidFill>
                <a:srgbClr val="7F7F7F"/>
              </a:solidFill>
              <a:latin typeface="JetBrains Mono"/>
              <a:ea typeface="JetBrains Mono"/>
              <a:cs typeface="JetBrains Mono"/>
              <a:sym typeface="JetBrains Mono"/>
            </a:endParaRPr>
          </a:p>
          <a:p>
            <a:pPr indent="45720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t/>
            </a:r>
            <a:endParaRPr>
              <a:latin typeface="JetBrains Mono"/>
              <a:ea typeface="JetBrains Mono"/>
              <a:cs typeface="JetBrains Mono"/>
              <a:sym typeface="JetBrains Mono"/>
            </a:endParaRPr>
          </a:p>
          <a:p>
            <a:pPr indent="0" lvl="0" marL="457200" rtl="0" algn="l">
              <a:lnSpc>
                <a:spcPct val="115000"/>
              </a:lnSpc>
              <a:spcBef>
                <a:spcPts val="400"/>
              </a:spcBef>
              <a:spcAft>
                <a:spcPts val="0"/>
              </a:spcAft>
              <a:buNone/>
            </a:pPr>
            <a:r>
              <a:rPr lang="en">
                <a:solidFill>
                  <a:srgbClr val="0033B3"/>
                </a:solidFill>
                <a:latin typeface="JetBrains Mono"/>
                <a:ea typeface="JetBrains Mono"/>
                <a:cs typeface="JetBrains Mono"/>
                <a:sym typeface="JetBrains Mono"/>
              </a:rPr>
              <a:t>v</a:t>
            </a:r>
            <a:r>
              <a:rPr lang="en">
                <a:solidFill>
                  <a:srgbClr val="0033B3"/>
                </a:solidFill>
                <a:latin typeface="JetBrains Mono"/>
                <a:ea typeface="JetBrains Mono"/>
                <a:cs typeface="JetBrains Mono"/>
                <a:sym typeface="JetBrains Mono"/>
              </a:rPr>
              <a:t>al</a:t>
            </a:r>
            <a:r>
              <a:rPr lang="en">
                <a:latin typeface="JetBrains Mono"/>
                <a:ea typeface="JetBrains Mono"/>
                <a:cs typeface="JetBrains Mono"/>
                <a:sym typeface="JetBrains Mono"/>
              </a:rPr>
              <a:t> myExecutorService: </a:t>
            </a:r>
            <a:r>
              <a:rPr lang="en">
                <a:latin typeface="JetBrains Mono"/>
                <a:ea typeface="JetBrains Mono"/>
                <a:cs typeface="JetBrains Mono"/>
                <a:sym typeface="JetBrains Mono"/>
              </a:rPr>
              <a:t>ExecutorService</a:t>
            </a:r>
            <a:r>
              <a:rPr lang="en">
                <a:latin typeface="JetBrains Mono"/>
                <a:ea typeface="JetBrains Mono"/>
                <a:cs typeface="JetBrains Mono"/>
                <a:sym typeface="JetBrains Mono"/>
              </a:rPr>
              <a:t> = </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marR="0" rtl="0" algn="l">
              <a:lnSpc>
                <a:spcPct val="115000"/>
              </a:lnSpc>
              <a:spcBef>
                <a:spcPts val="400"/>
              </a:spcBef>
              <a:spcAft>
                <a:spcPts val="400"/>
              </a:spcAft>
              <a:buNone/>
            </a:pPr>
            <a:r>
              <a:rPr lang="en">
                <a:solidFill>
                  <a:srgbClr val="0033B3"/>
                </a:solidFill>
                <a:latin typeface="JetBrains Mono"/>
                <a:ea typeface="JetBrains Mono"/>
                <a:cs typeface="JetBrains Mono"/>
                <a:sym typeface="JetBrains Mono"/>
              </a:rPr>
              <a:t>val</a:t>
            </a:r>
            <a:r>
              <a:rPr lang="en">
                <a:latin typeface="JetBrains Mono"/>
                <a:ea typeface="JetBrains Mono"/>
                <a:cs typeface="JetBrains Mono"/>
                <a:sym typeface="JetBrains Mono"/>
              </a:rPr>
              <a:t> myDispatcher = myExecutorService.asCoroutineDispatcher()</a:t>
            </a:r>
            <a:endParaRPr>
              <a:latin typeface="JetBrains Mono"/>
              <a:ea typeface="JetBrains Mono"/>
              <a:cs typeface="JetBrains Mono"/>
              <a:sym typeface="JetBrains Mon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internal class </a:t>
            </a:r>
            <a:r>
              <a:rPr lang="en" sz="1100">
                <a:solidFill>
                  <a:srgbClr val="000000"/>
                </a:solidFill>
              </a:rPr>
              <a:t>GlobalQueue : LockFreeTaskQueue&lt;Task&gt;(singleConsumer = </a:t>
            </a:r>
            <a:r>
              <a:rPr lang="en" sz="1100">
                <a:solidFill>
                  <a:srgbClr val="0033B3"/>
                </a:solidFill>
              </a:rPr>
              <a:t>false</a:t>
            </a: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t/>
            </a:r>
            <a:endParaRPr sz="1100">
              <a:solidFill>
                <a:srgbClr val="000000"/>
              </a:solidFill>
            </a:endParaRPr>
          </a:p>
          <a:p>
            <a:pPr indent="0" lvl="0" marL="0" rtl="0" algn="l">
              <a:lnSpc>
                <a:spcPct val="115000"/>
              </a:lnSpc>
              <a:spcBef>
                <a:spcPts val="400"/>
              </a:spcBef>
              <a:spcAft>
                <a:spcPts val="0"/>
              </a:spcAft>
              <a:buNone/>
            </a:pPr>
            <a:r>
              <a:rPr lang="en" sz="1100">
                <a:solidFill>
                  <a:srgbClr val="0033B3"/>
                </a:solidFill>
              </a:rPr>
              <a:t>internal class </a:t>
            </a:r>
            <a:r>
              <a:rPr lang="en" sz="1100">
                <a:solidFill>
                  <a:srgbClr val="000000"/>
                </a:solidFill>
              </a:rPr>
              <a:t>CoroutineScheduler(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corePoolSize: Int, </a:t>
            </a:r>
            <a:r>
              <a:rPr lang="en" sz="1100">
                <a:solidFill>
                  <a:srgbClr val="9E870C"/>
                </a:solidFill>
              </a:rPr>
              <a:t>@JvmField </a:t>
            </a:r>
            <a:r>
              <a:rPr lang="en" sz="1100">
                <a:solidFill>
                  <a:srgbClr val="0033B3"/>
                </a:solidFill>
              </a:rPr>
              <a:t>val </a:t>
            </a:r>
            <a:r>
              <a:rPr lang="en" sz="1100">
                <a:solidFill>
                  <a:srgbClr val="000000"/>
                </a:solidFill>
              </a:rPr>
              <a:t>maxPoolSize: Int,</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idleWorkerKeepAliveNs: Long = ...,</a:t>
            </a:r>
            <a:endParaRPr sz="1100">
              <a:solidFill>
                <a:srgbClr val="000000"/>
              </a:solidFill>
            </a:endParaRPr>
          </a:p>
          <a:p>
            <a:pPr indent="0" lvl="0" marL="457200" rtl="0" algn="l">
              <a:lnSpc>
                <a:spcPct val="115000"/>
              </a:lnSpc>
              <a:spcBef>
                <a:spcPts val="400"/>
              </a:spcBef>
              <a:spcAft>
                <a:spcPts val="0"/>
              </a:spcAft>
              <a:buNone/>
            </a:pPr>
            <a:r>
              <a:rPr lang="en" sz="1100">
                <a:solidFill>
                  <a:srgbClr val="9E870C"/>
                </a:solidFill>
              </a:rPr>
              <a:t>@JvmField </a:t>
            </a:r>
            <a:r>
              <a:rPr lang="en" sz="1100">
                <a:solidFill>
                  <a:srgbClr val="0033B3"/>
                </a:solidFill>
              </a:rPr>
              <a:t>val </a:t>
            </a:r>
            <a:r>
              <a:rPr lang="en" sz="1100">
                <a:solidFill>
                  <a:srgbClr val="000000"/>
                </a:solidFill>
              </a:rPr>
              <a:t>schedulerName: String = ...</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 : Executor, Closeable {</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globalCpuQueue = GlobalQueue()</a:t>
            </a:r>
            <a:endParaRPr sz="1100">
              <a:solidFill>
                <a:srgbClr val="000000"/>
              </a:solidFill>
            </a:endParaRPr>
          </a:p>
          <a:p>
            <a:pPr indent="0" lvl="0" marL="457200" rtl="0" algn="l">
              <a:lnSpc>
                <a:spcPct val="115000"/>
              </a:lnSpc>
              <a:spcBef>
                <a:spcPts val="400"/>
              </a:spcBef>
              <a:spcAft>
                <a:spcPts val="0"/>
              </a:spcAft>
              <a:buNone/>
            </a:pPr>
            <a:r>
              <a:t/>
            </a:r>
            <a:endParaRPr sz="1100">
              <a:solidFill>
                <a:srgbClr val="000000"/>
              </a:solidFill>
            </a:endParaRPr>
          </a:p>
          <a:p>
            <a:pPr indent="0" lvl="0" marL="457200" rtl="0" algn="l">
              <a:lnSpc>
                <a:spcPct val="115000"/>
              </a:lnSpc>
              <a:spcBef>
                <a:spcPts val="400"/>
              </a:spcBef>
              <a:spcAft>
                <a:spcPts val="0"/>
              </a:spcAft>
              <a:buNone/>
            </a:pPr>
            <a:r>
              <a:rPr lang="en" sz="1100">
                <a:solidFill>
                  <a:srgbClr val="0033B3"/>
                </a:solidFill>
              </a:rPr>
              <a:t>val </a:t>
            </a:r>
            <a:r>
              <a:rPr lang="en" sz="1100">
                <a:solidFill>
                  <a:srgbClr val="000000"/>
                </a:solidFill>
              </a:rPr>
              <a:t>globalBlockingQueue = GlobalQueue()</a:t>
            </a:r>
            <a:endParaRPr sz="1100">
              <a:solidFill>
                <a:srgbClr val="000000"/>
              </a:solidFill>
            </a:endParaRPr>
          </a:p>
          <a:p>
            <a:pPr indent="0" lvl="0" marL="45720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400"/>
              </a:spcBef>
              <a:spcAft>
                <a:spcPts val="400"/>
              </a:spcAft>
              <a:buNone/>
            </a:pPr>
            <a:r>
              <a:t/>
            </a:r>
            <a:endParaRPr sz="1100"/>
          </a:p>
        </p:txBody>
      </p:sp>
      <p:sp>
        <p:nvSpPr>
          <p:cNvPr id="381" name="Google Shape;381;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a:t>
            </a:r>
            <a:endParaRPr/>
          </a:p>
        </p:txBody>
      </p:sp>
      <p:sp>
        <p:nvSpPr>
          <p:cNvPr id="75" name="Google Shape;75;p13"/>
          <p:cNvSpPr txBox="1"/>
          <p:nvPr>
            <p:ph idx="1" type="body"/>
          </p:nvPr>
        </p:nvSpPr>
        <p:spPr>
          <a:xfrm>
            <a:off x="292600" y="1335025"/>
            <a:ext cx="8419800" cy="32973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I</a:t>
            </a:r>
            <a:r>
              <a:rPr lang="en"/>
              <a:t>n reality, programs (threads) spend a lot of time waiting for </a:t>
            </a:r>
            <a:r>
              <a:rPr lang="en"/>
              <a:t>data to be fetched from disk, network, etc.</a:t>
            </a:r>
            <a:endParaRPr/>
          </a:p>
          <a:p>
            <a:pPr indent="-317500" lvl="0" marL="457200" rtl="0" algn="l">
              <a:lnSpc>
                <a:spcPct val="115000"/>
              </a:lnSpc>
              <a:spcBef>
                <a:spcPts val="1000"/>
              </a:spcBef>
              <a:spcAft>
                <a:spcPts val="0"/>
              </a:spcAft>
              <a:buSzPts val="1400"/>
              <a:buChar char="●"/>
            </a:pPr>
            <a:r>
              <a:rPr lang="en"/>
              <a:t>T</a:t>
            </a:r>
            <a:r>
              <a:rPr lang="en"/>
              <a:t>he</a:t>
            </a:r>
            <a:r>
              <a:rPr lang="en"/>
              <a:t> number of threads that can be launched is limited by the underlying operating system (each takes some number of MBs).</a:t>
            </a:r>
            <a:endParaRPr/>
          </a:p>
          <a:p>
            <a:pPr indent="-317500" lvl="0" marL="457200" rtl="0" algn="l">
              <a:lnSpc>
                <a:spcPct val="115000"/>
              </a:lnSpc>
              <a:spcBef>
                <a:spcPts val="1000"/>
              </a:spcBef>
              <a:spcAft>
                <a:spcPts val="0"/>
              </a:spcAft>
              <a:buSzPts val="1400"/>
              <a:buChar char="●"/>
            </a:pPr>
            <a:r>
              <a:rPr lang="en"/>
              <a:t>Threads aren’t cheap, </a:t>
            </a:r>
            <a:r>
              <a:rPr lang="en"/>
              <a:t>as</a:t>
            </a:r>
            <a:r>
              <a:rPr lang="en"/>
              <a:t> they require context switches which are costly.</a:t>
            </a:r>
            <a:endParaRPr/>
          </a:p>
          <a:p>
            <a:pPr indent="-317500" lvl="0" marL="457200" rtl="0" algn="l">
              <a:lnSpc>
                <a:spcPct val="115000"/>
              </a:lnSpc>
              <a:spcBef>
                <a:spcPts val="1000"/>
              </a:spcBef>
              <a:spcAft>
                <a:spcPts val="0"/>
              </a:spcAft>
              <a:buSzPts val="1400"/>
              <a:buChar char="●"/>
            </a:pPr>
            <a:r>
              <a:rPr lang="en"/>
              <a:t>Threads aren’t always available. Some platforms, such as JavaScript, do not even support them.</a:t>
            </a:r>
            <a:endParaRPr/>
          </a:p>
          <a:p>
            <a:pPr indent="-317500" lvl="0" marL="457200" rtl="0" algn="l">
              <a:lnSpc>
                <a:spcPct val="115000"/>
              </a:lnSpc>
              <a:spcBef>
                <a:spcPts val="1000"/>
              </a:spcBef>
              <a:spcAft>
                <a:spcPts val="0"/>
              </a:spcAft>
              <a:buSzPts val="1400"/>
              <a:buChar char="●"/>
            </a:pPr>
            <a:r>
              <a:rPr lang="en"/>
              <a:t>Working with t</a:t>
            </a:r>
            <a:r>
              <a:rPr lang="en"/>
              <a:t>hreads is hard. Bugs in </a:t>
            </a:r>
            <a:r>
              <a:rPr lang="en"/>
              <a:t>threads (which are extremely difficult to debug), race conditions,</a:t>
            </a:r>
            <a:r>
              <a:rPr lang="en"/>
              <a:t> and deadlocks are common problems we suffer from in multi-threaded programming</a:t>
            </a:r>
            <a:r>
              <a:rPr lang="en"/>
              <a:t>.</a:t>
            </a:r>
            <a:endParaRPr/>
          </a:p>
          <a:p>
            <a:pPr indent="-317500" lvl="0" marL="457200" rtl="0" algn="l">
              <a:lnSpc>
                <a:spcPct val="115000"/>
              </a:lnSpc>
              <a:spcBef>
                <a:spcPts val="1000"/>
              </a:spcBef>
              <a:spcAft>
                <a:spcPts val="1000"/>
              </a:spcAft>
              <a:buSzPts val="1400"/>
              <a:buChar char="●"/>
            </a:pPr>
            <a:r>
              <a:rPr lang="en"/>
              <a:t>Threads terminating due to exceptions is a problem that deserves to be a separate point.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class </a:t>
            </a:r>
            <a:r>
              <a:rPr lang="en" sz="1100"/>
              <a:t>CoroutineScheduler(...) : Executor, Closeable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workers = AtomicReferenceArray&lt;Worker?&gt;(maxPoolSize + 1)</a:t>
            </a:r>
            <a:endParaRPr sz="1100"/>
          </a:p>
          <a:p>
            <a:pPr indent="0" lvl="0" marL="457200" rtl="0" algn="l">
              <a:lnSpc>
                <a:spcPct val="115000"/>
              </a:lnSpc>
              <a:spcBef>
                <a:spcPts val="400"/>
              </a:spcBef>
              <a:spcAft>
                <a:spcPts val="0"/>
              </a:spcAft>
              <a:buClr>
                <a:schemeClr val="dk1"/>
              </a:buClr>
              <a:buSzPts val="1100"/>
              <a:buFont typeface="Arial"/>
              <a:buNone/>
            </a:pPr>
            <a:r>
              <a:t/>
            </a:r>
            <a:endParaRPr sz="1100"/>
          </a:p>
          <a:p>
            <a:pPr indent="0" lvl="0" marL="457200" rtl="0" algn="l">
              <a:lnSpc>
                <a:spcPct val="115000"/>
              </a:lnSpc>
              <a:spcBef>
                <a:spcPts val="400"/>
              </a:spcBef>
              <a:spcAft>
                <a:spcPts val="0"/>
              </a:spcAft>
              <a:buNone/>
            </a:pPr>
            <a:r>
              <a:rPr lang="en" sz="1100">
                <a:solidFill>
                  <a:srgbClr val="0033B3"/>
                </a:solidFill>
              </a:rPr>
              <a:t>fun </a:t>
            </a:r>
            <a:r>
              <a:rPr lang="en" sz="1100"/>
              <a:t>dispatch(</a:t>
            </a:r>
            <a:endParaRPr sz="1100"/>
          </a:p>
          <a:p>
            <a:pPr indent="457200" lvl="0" marL="457200" rtl="0" algn="l">
              <a:lnSpc>
                <a:spcPct val="115000"/>
              </a:lnSpc>
              <a:spcBef>
                <a:spcPts val="400"/>
              </a:spcBef>
              <a:spcAft>
                <a:spcPts val="0"/>
              </a:spcAft>
              <a:buNone/>
            </a:pPr>
            <a:r>
              <a:rPr lang="en" sz="1100"/>
              <a:t>block: Runnable, </a:t>
            </a:r>
            <a:endParaRPr sz="1100"/>
          </a:p>
          <a:p>
            <a:pPr indent="457200" lvl="0" marL="457200" rtl="0" algn="l">
              <a:lnSpc>
                <a:spcPct val="115000"/>
              </a:lnSpc>
              <a:spcBef>
                <a:spcPts val="400"/>
              </a:spcBef>
              <a:spcAft>
                <a:spcPts val="0"/>
              </a:spcAft>
              <a:buNone/>
            </a:pPr>
            <a:r>
              <a:rPr lang="en" sz="1100"/>
              <a:t>taskContext: TaskContext = NonBlockingContext, </a:t>
            </a:r>
            <a:endParaRPr sz="1100"/>
          </a:p>
          <a:p>
            <a:pPr indent="457200" lvl="0" marL="457200" rtl="0" algn="l">
              <a:lnSpc>
                <a:spcPct val="115000"/>
              </a:lnSpc>
              <a:spcBef>
                <a:spcPts val="400"/>
              </a:spcBef>
              <a:spcAft>
                <a:spcPts val="0"/>
              </a:spcAft>
              <a:buNone/>
            </a:pPr>
            <a:r>
              <a:rPr lang="en" sz="1100"/>
              <a:t>tailDispatch: Boolean = </a:t>
            </a:r>
            <a:r>
              <a:rPr lang="en" sz="1100">
                <a:solidFill>
                  <a:srgbClr val="0033B3"/>
                </a:solidFill>
              </a:rPr>
              <a:t>false</a:t>
            </a:r>
            <a:endParaRPr sz="1100">
              <a:solidFill>
                <a:srgbClr val="0033B3"/>
              </a:solidFill>
            </a:endParaRPr>
          </a:p>
          <a:p>
            <a:pPr indent="0" lvl="0" marL="457200" rtl="0" algn="l">
              <a:lnSpc>
                <a:spcPct val="115000"/>
              </a:lnSpc>
              <a:spcBef>
                <a:spcPts val="400"/>
              </a:spcBef>
              <a:spcAft>
                <a:spcPts val="0"/>
              </a:spcAft>
              <a:buClr>
                <a:schemeClr val="dk1"/>
              </a:buClr>
              <a:buSzPts val="1100"/>
              <a:buFont typeface="Arial"/>
              <a:buNone/>
            </a:pPr>
            <a:r>
              <a:rPr lang="en" sz="1100"/>
              <a:t>) {</a:t>
            </a:r>
            <a:endParaRPr sz="1100"/>
          </a:p>
          <a:p>
            <a:pPr indent="45720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87" name="Google Shape;387;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33B3"/>
                </a:solidFill>
              </a:rPr>
              <a:t>internal inner class </a:t>
            </a:r>
            <a:r>
              <a:rPr lang="en" sz="1100"/>
              <a:t>Worker </a:t>
            </a:r>
            <a:r>
              <a:rPr lang="en" sz="1100">
                <a:solidFill>
                  <a:srgbClr val="0033B3"/>
                </a:solidFill>
              </a:rPr>
              <a:t>private constructor</a:t>
            </a:r>
            <a:r>
              <a:rPr lang="en" sz="1100"/>
              <a:t>() : Thread() {</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val </a:t>
            </a:r>
            <a:r>
              <a:rPr lang="en" sz="1100"/>
              <a:t>localQueue: WorkQueue = WorkQueue()</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var </a:t>
            </a:r>
            <a:r>
              <a:rPr lang="en" sz="1100"/>
              <a:t>state = WorkerState.DORMANT</a:t>
            </a:r>
            <a:endParaRPr sz="1100"/>
          </a:p>
          <a:p>
            <a:pPr indent="0" lvl="0" marL="457200" rtl="0" algn="l">
              <a:lnSpc>
                <a:spcPct val="115000"/>
              </a:lnSpc>
              <a:spcBef>
                <a:spcPts val="400"/>
              </a:spcBef>
              <a:spcAft>
                <a:spcPts val="0"/>
              </a:spcAft>
              <a:buClr>
                <a:schemeClr val="dk1"/>
              </a:buClr>
              <a:buSzPts val="1100"/>
              <a:buFont typeface="Arial"/>
              <a:buNone/>
            </a:pPr>
            <a:r>
              <a:rPr lang="en" sz="1100">
                <a:solidFill>
                  <a:srgbClr val="0033B3"/>
                </a:solidFill>
              </a:rPr>
              <a:t>fun </a:t>
            </a:r>
            <a:r>
              <a:rPr lang="en" sz="1100"/>
              <a:t>findTask(scanLocalQueue: Boolean): Task? {</a:t>
            </a:r>
            <a:endParaRPr sz="1100"/>
          </a:p>
          <a:p>
            <a:pPr indent="0" lvl="0" marL="914400" rtl="0" algn="l">
              <a:lnSpc>
                <a:spcPct val="115000"/>
              </a:lnSpc>
              <a:spcBef>
                <a:spcPts val="400"/>
              </a:spcBef>
              <a:spcAft>
                <a:spcPts val="0"/>
              </a:spcAft>
              <a:buClr>
                <a:schemeClr val="dk1"/>
              </a:buClr>
              <a:buSzPts val="1100"/>
              <a:buFont typeface="Arial"/>
              <a:buNone/>
            </a:pPr>
            <a:r>
              <a:rPr lang="en" sz="1100">
                <a:solidFill>
                  <a:srgbClr val="7F7F7F"/>
                </a:solidFill>
              </a:rPr>
              <a:t>// localQueue -&gt; globalBlockingQueue</a:t>
            </a:r>
            <a:endParaRPr sz="1100">
              <a:solidFill>
                <a:srgbClr val="7F7F7F"/>
              </a:solidFill>
            </a:endParaRPr>
          </a:p>
          <a:p>
            <a:pPr indent="0" lvl="0" marL="914400" rtl="0" algn="l">
              <a:lnSpc>
                <a:spcPct val="115000"/>
              </a:lnSpc>
              <a:spcBef>
                <a:spcPts val="400"/>
              </a:spcBef>
              <a:spcAft>
                <a:spcPts val="0"/>
              </a:spcAft>
              <a:buClr>
                <a:schemeClr val="dk1"/>
              </a:buClr>
              <a:buSzPts val="1100"/>
              <a:buFont typeface="Arial"/>
              <a:buNone/>
            </a:pPr>
            <a:r>
              <a:rPr lang="en" sz="1100">
                <a:solidFill>
                  <a:srgbClr val="0033B3"/>
                </a:solidFill>
              </a:rPr>
              <a:t>return </a:t>
            </a:r>
            <a:r>
              <a:rPr lang="en" sz="1100"/>
              <a:t>task ?: trySteal(blockingOnly = </a:t>
            </a:r>
            <a:r>
              <a:rPr lang="en" sz="1100">
                <a:solidFill>
                  <a:srgbClr val="0033B3"/>
                </a:solidFill>
              </a:rPr>
              <a:t>true</a:t>
            </a:r>
            <a:r>
              <a:rPr lang="en" sz="1100"/>
              <a:t>)</a:t>
            </a:r>
            <a:endParaRPr sz="1100"/>
          </a:p>
          <a:p>
            <a:pPr indent="0" lvl="0" marL="45720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rPr lang="en" sz="1100"/>
              <a:t>}</a:t>
            </a:r>
            <a:endParaRPr sz="1100"/>
          </a:p>
          <a:p>
            <a:pPr indent="0" lvl="0" marL="0" rtl="0" algn="l">
              <a:lnSpc>
                <a:spcPct val="115000"/>
              </a:lnSpc>
              <a:spcBef>
                <a:spcPts val="400"/>
              </a:spcBef>
              <a:spcAft>
                <a:spcPts val="0"/>
              </a:spcAft>
              <a:buClr>
                <a:schemeClr val="dk1"/>
              </a:buClr>
              <a:buSzPts val="1100"/>
              <a:buFont typeface="Arial"/>
              <a:buNone/>
            </a:pPr>
            <a:r>
              <a:t/>
            </a:r>
            <a:endParaRPr sz="1100"/>
          </a:p>
          <a:p>
            <a:pPr indent="0" lvl="0" marL="0" rtl="0" algn="l">
              <a:lnSpc>
                <a:spcPct val="115000"/>
              </a:lnSpc>
              <a:spcBef>
                <a:spcPts val="400"/>
              </a:spcBef>
              <a:spcAft>
                <a:spcPts val="400"/>
              </a:spcAft>
              <a:buNone/>
            </a:pPr>
            <a:r>
              <a:t/>
            </a:r>
            <a:endParaRPr sz="1100">
              <a:solidFill>
                <a:srgbClr val="0033B3"/>
              </a:solidFill>
            </a:endParaRPr>
          </a:p>
        </p:txBody>
      </p:sp>
      <p:sp>
        <p:nvSpPr>
          <p:cNvPr id="393" name="Google Shape;393;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peek under the hood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399" name="Google Shape;399;p5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Coroutines vs threads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Adding contexts</a:t>
            </a:r>
            <a:endParaRPr/>
          </a:p>
        </p:txBody>
      </p:sp>
      <p:sp>
        <p:nvSpPr>
          <p:cNvPr id="405" name="Google Shape;405;p52"/>
          <p:cNvSpPr txBox="1"/>
          <p:nvPr>
            <p:ph idx="1" type="body"/>
          </p:nvPr>
        </p:nvSpPr>
        <p:spPr>
          <a:xfrm>
            <a:off x="292600" y="1335025"/>
            <a:ext cx="8419800" cy="3363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val </a:t>
            </a:r>
            <a:r>
              <a:rPr lang="en" sz="1100">
                <a:latin typeface="JetBrains Mono"/>
                <a:ea typeface="JetBrains Mono"/>
                <a:cs typeface="JetBrains Mono"/>
                <a:sym typeface="JetBrains Mono"/>
              </a:rPr>
              <a:t>jobs: List&lt;Job&gt; = List(1_000_000) {</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latin typeface="JetBrains Mono"/>
                <a:ea typeface="JetBrains Mono"/>
                <a:cs typeface="JetBrains Mono"/>
                <a:sym typeface="JetBrains Mono"/>
              </a:rPr>
              <a:t>launch</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BaseContext </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SupervisorJob()</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CoroutineName(</a:t>
            </a:r>
            <a:r>
              <a:rPr lang="en" sz="1100">
                <a:solidFill>
                  <a:srgbClr val="067D02"/>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457200" rtl="0" algn="l">
              <a:lnSpc>
                <a:spcPct val="115000"/>
              </a:lnSpc>
              <a:spcBef>
                <a:spcPts val="0"/>
              </a:spcBef>
              <a:spcAft>
                <a:spcPts val="0"/>
              </a:spcAft>
              <a:buNone/>
            </a:pPr>
            <a:r>
              <a:rPr lang="en" sz="1100">
                <a:latin typeface="JetBrains Mono"/>
                <a:ea typeface="JetBrains Mono"/>
                <a:cs typeface="JetBrains Mono"/>
                <a:sym typeface="JetBrains Mono"/>
              </a:rPr>
              <a:t>+ CoroutineExceptionHandler { context, </a:t>
            </a:r>
            <a:r>
              <a:rPr i="1" lang="en" sz="1100">
                <a:latin typeface="JetBrains Mono"/>
                <a:ea typeface="JetBrains Mono"/>
                <a:cs typeface="JetBrains Mono"/>
                <a:sym typeface="JetBrains Mono"/>
              </a:rPr>
              <a:t>error </a:t>
            </a:r>
            <a:r>
              <a:rPr lang="en" sz="1100">
                <a:latin typeface="JetBrains Mono"/>
                <a:ea typeface="JetBrains Mono"/>
                <a:cs typeface="JetBrains Mono"/>
                <a:sym typeface="JetBrains Mono"/>
              </a:rPr>
              <a:t>-&gt;</a:t>
            </a:r>
            <a:endParaRPr sz="1100">
              <a:latin typeface="JetBrains Mono"/>
              <a:ea typeface="JetBrains Mono"/>
              <a:cs typeface="JetBrains Mono"/>
              <a:sym typeface="JetBrains Mono"/>
            </a:endParaRPr>
          </a:p>
          <a:p>
            <a:pPr indent="457200" lvl="0" marL="914400" rtl="0" algn="l">
              <a:lnSpc>
                <a:spcPct val="115000"/>
              </a:lnSpc>
              <a:spcBef>
                <a:spcPts val="0"/>
              </a:spcBef>
              <a:spcAft>
                <a:spcPts val="0"/>
              </a:spcAft>
              <a:buNone/>
            </a:pPr>
            <a:r>
              <a:rPr i="1" lang="en" sz="1100">
                <a:latin typeface="JetBrains Mono"/>
                <a:ea typeface="JetBrains Mono"/>
                <a:cs typeface="JetBrains Mono"/>
                <a:sym typeface="JetBrains Mono"/>
              </a:rPr>
              <a:t>println</a:t>
            </a:r>
            <a:r>
              <a:rPr lang="en" sz="1100">
                <a:latin typeface="JetBrains Mono"/>
                <a:ea typeface="JetBrains Mono"/>
                <a:cs typeface="JetBrains Mono"/>
                <a:sym typeface="JetBrains Mono"/>
              </a:rPr>
              <a:t>(</a:t>
            </a:r>
            <a:r>
              <a:rPr lang="en" sz="1100">
                <a:solidFill>
                  <a:srgbClr val="067D02"/>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 </a:t>
            </a:r>
            <a:r>
              <a:rPr lang="en" sz="1100">
                <a:solidFill>
                  <a:srgbClr val="7F7F7F"/>
                </a:solidFill>
                <a:latin typeface="JetBrains Mono"/>
                <a:ea typeface="JetBrains Mono"/>
                <a:cs typeface="JetBrains Mono"/>
                <a:sym typeface="JetBrains Mono"/>
              </a:rPr>
              <a:t>// launch’s first argument is CoroutineContext, which is a sum here</a:t>
            </a:r>
            <a:endParaRPr sz="1100">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latin typeface="JetBrains Mono"/>
                <a:ea typeface="JetBrains Mono"/>
                <a:cs typeface="JetBrains Mono"/>
                <a:sym typeface="JetBrains Mono"/>
              </a:rPr>
              <a:t>) { ... }</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a:p>
            <a:pPr indent="-317500" lvl="0" marL="457200" rtl="0" algn="l">
              <a:lnSpc>
                <a:spcPct val="115000"/>
              </a:lnSpc>
              <a:spcBef>
                <a:spcPts val="0"/>
              </a:spcBef>
              <a:spcAft>
                <a:spcPts val="0"/>
              </a:spcAft>
              <a:buSzPts val="1400"/>
              <a:buChar char="●"/>
            </a:pPr>
            <a:r>
              <a:rPr lang="en"/>
              <a:t>Contexts can be added together. In this case, the rightmost value for a </a:t>
            </a:r>
            <a:r>
              <a:rPr lang="en">
                <a:latin typeface="JetBrains Mono"/>
                <a:ea typeface="JetBrains Mono"/>
                <a:cs typeface="JetBrains Mono"/>
                <a:sym typeface="JetBrains Mono"/>
              </a:rPr>
              <a:t>Key</a:t>
            </a:r>
            <a:r>
              <a:rPr lang="en"/>
              <a:t> is taken as the resulting context.</a:t>
            </a:r>
            <a:endParaRPr/>
          </a:p>
          <a:p>
            <a:pPr indent="-317500" lvl="0" marL="457200" rtl="0" algn="l">
              <a:lnSpc>
                <a:spcPct val="115000"/>
              </a:lnSpc>
              <a:spcBef>
                <a:spcPts val="1000"/>
              </a:spcBef>
              <a:spcAft>
                <a:spcPts val="1000"/>
              </a:spcAft>
              <a:buSzPts val="1400"/>
              <a:buChar char="●"/>
            </a:pPr>
            <a:r>
              <a:rPr lang="en"/>
              <a:t>Since each </a:t>
            </a:r>
            <a:r>
              <a:rPr lang="en">
                <a:latin typeface="JetBrains Mono"/>
                <a:ea typeface="JetBrains Mono"/>
                <a:cs typeface="JetBrains Mono"/>
                <a:sym typeface="JetBrains Mono"/>
              </a:rPr>
              <a:t>Element</a:t>
            </a:r>
            <a:r>
              <a:rPr lang="en"/>
              <a:t> implements Coroutine</a:t>
            </a:r>
            <a:r>
              <a:rPr lang="en">
                <a:latin typeface="JetBrains Mono"/>
                <a:ea typeface="JetBrains Mono"/>
                <a:cs typeface="JetBrains Mono"/>
                <a:sym typeface="JetBrains Mono"/>
              </a:rPr>
              <a:t>Context</a:t>
            </a:r>
            <a:r>
              <a:rPr lang="en"/>
              <a:t>, this looks like a sum of elements.</a:t>
            </a:r>
            <a:br>
              <a:rPr lang="en" sz="1100">
                <a:latin typeface="JetBrains Mono"/>
                <a:ea typeface="JetBrains Mono"/>
                <a:cs typeface="JetBrains Mono"/>
                <a:sym typeface="JetBrains Mono"/>
              </a:rPr>
            </a:br>
            <a:endParaRPr sz="1100">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preparePost(): Token = </a:t>
            </a:r>
            <a:r>
              <a:rPr i="1" lang="en" sz="1100">
                <a:solidFill>
                  <a:srgbClr val="000000"/>
                </a:solidFill>
              </a:rPr>
              <a:t>withContext</a:t>
            </a:r>
            <a:r>
              <a:rPr lang="en" sz="1100">
                <a:solidFill>
                  <a:srgbClr val="000000"/>
                </a:solidFill>
              </a:rPr>
              <a:t>(Dispatchers.IO)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submitPost also withContext(Dispatchers.IO)</a:t>
            </a:r>
            <a:endParaRPr sz="1100">
              <a:solidFill>
                <a:srgbClr val="7F7F7F"/>
              </a:solidFill>
            </a:endParaRPr>
          </a:p>
          <a:p>
            <a:pPr indent="0" lvl="0" marL="0" rtl="0" algn="l">
              <a:lnSpc>
                <a:spcPct val="115000"/>
              </a:lnSpc>
              <a:spcBef>
                <a:spcPts val="0"/>
              </a:spcBef>
              <a:spcAft>
                <a:spcPts val="0"/>
              </a:spcAft>
              <a:buNone/>
            </a:pPr>
            <a:r>
              <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processPost(post: Post) =</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withContext</a:t>
            </a:r>
            <a:r>
              <a:rPr lang="en" sz="1100">
                <a:solidFill>
                  <a:srgbClr val="000000"/>
                </a:solidFill>
              </a:rPr>
              <a:t>(Dispatchers.Default) { ...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postItem(item: Item)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token = preparePost()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post = submitPost(token, item) </a:t>
            </a:r>
            <a:br>
              <a:rPr lang="en" sz="1100">
                <a:solidFill>
                  <a:srgbClr val="000000"/>
                </a:solidFill>
              </a:rPr>
            </a:br>
            <a:r>
              <a:rPr lang="en" sz="1100">
                <a:solidFill>
                  <a:srgbClr val="000000"/>
                </a:solidFill>
              </a:rPr>
              <a:t>processPost(post)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7F7F7F"/>
                </a:solidFill>
              </a:rPr>
              <a:t>// somewhere in our application's code there is a View and a CoroutineScope related to it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viewScope.</a:t>
            </a:r>
            <a:r>
              <a:rPr i="1" lang="en" sz="1100">
                <a:solidFill>
                  <a:srgbClr val="000000"/>
                </a:solidFill>
              </a:rPr>
              <a:t>launch </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postItem(someItem) </a:t>
            </a:r>
            <a:endParaRPr sz="1100">
              <a:solidFill>
                <a:srgbClr val="000000"/>
              </a:solidFill>
            </a:endParaRPr>
          </a:p>
          <a:p>
            <a:pPr indent="457200" lvl="0" marL="0" rtl="0" algn="l">
              <a:lnSpc>
                <a:spcPct val="115000"/>
              </a:lnSpc>
              <a:spcBef>
                <a:spcPts val="0"/>
              </a:spcBef>
              <a:spcAft>
                <a:spcPts val="0"/>
              </a:spcAft>
              <a:buNone/>
            </a:pPr>
            <a:r>
              <a:rPr lang="en" sz="1100">
                <a:solidFill>
                  <a:srgbClr val="7F7F7F"/>
                </a:solidFill>
              </a:rPr>
              <a:t>// show the result in the UI somehow</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411" name="Google Shape;411;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Context switching</a:t>
            </a:r>
            <a:endParaRPr/>
          </a:p>
        </p:txBody>
      </p:sp>
      <p:pic>
        <p:nvPicPr>
          <p:cNvPr id="412" name="Google Shape;412;p53"/>
          <p:cNvPicPr preferRelativeResize="0"/>
          <p:nvPr/>
        </p:nvPicPr>
        <p:blipFill>
          <a:blip r:embed="rId3">
            <a:alphaModFix/>
          </a:blip>
          <a:stretch>
            <a:fillRect/>
          </a:stretch>
        </p:blipFill>
        <p:spPr>
          <a:xfrm>
            <a:off x="311650" y="2994013"/>
            <a:ext cx="209300" cy="211150"/>
          </a:xfrm>
          <a:prstGeom prst="rect">
            <a:avLst/>
          </a:prstGeom>
          <a:noFill/>
          <a:ln>
            <a:noFill/>
          </a:ln>
        </p:spPr>
      </p:pic>
      <p:pic>
        <p:nvPicPr>
          <p:cNvPr id="413" name="Google Shape;413;p53"/>
          <p:cNvPicPr preferRelativeResize="0"/>
          <p:nvPr/>
        </p:nvPicPr>
        <p:blipFill>
          <a:blip r:embed="rId3">
            <a:alphaModFix/>
          </a:blip>
          <a:stretch>
            <a:fillRect/>
          </a:stretch>
        </p:blipFill>
        <p:spPr>
          <a:xfrm>
            <a:off x="311650" y="3222612"/>
            <a:ext cx="209300" cy="211150"/>
          </a:xfrm>
          <a:prstGeom prst="rect">
            <a:avLst/>
          </a:prstGeom>
          <a:noFill/>
          <a:ln>
            <a:noFill/>
          </a:ln>
        </p:spPr>
      </p:pic>
      <p:pic>
        <p:nvPicPr>
          <p:cNvPr id="414" name="Google Shape;414;p53"/>
          <p:cNvPicPr preferRelativeResize="0"/>
          <p:nvPr/>
        </p:nvPicPr>
        <p:blipFill>
          <a:blip r:embed="rId3">
            <a:alphaModFix/>
          </a:blip>
          <a:stretch>
            <a:fillRect/>
          </a:stretch>
        </p:blipFill>
        <p:spPr>
          <a:xfrm>
            <a:off x="321051" y="3451213"/>
            <a:ext cx="209300" cy="2111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20" name="Google Shape;420;p54"/>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21" name="Google Shape;421;p54"/>
          <p:cNvCxnSpPr>
            <a:stCxn id="420"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2" name="Google Shape;422;p54"/>
          <p:cNvSpPr txBox="1"/>
          <p:nvPr/>
        </p:nvSpPr>
        <p:spPr>
          <a:xfrm>
            <a:off x="680175" y="1293675"/>
            <a:ext cx="581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JetBrains Mono"/>
                <a:ea typeface="JetBrains Mono"/>
                <a:cs typeface="JetBrains Mono"/>
                <a:sym typeface="JetBrains Mono"/>
              </a:rPr>
              <a:t>UI</a:t>
            </a:r>
            <a:endParaRPr>
              <a:latin typeface="JetBrains Mono"/>
              <a:ea typeface="JetBrains Mono"/>
              <a:cs typeface="JetBrains Mono"/>
              <a:sym typeface="JetBrains Mono"/>
            </a:endParaRPr>
          </a:p>
        </p:txBody>
      </p:sp>
      <p:cxnSp>
        <p:nvCxnSpPr>
          <p:cNvPr id="423" name="Google Shape;423;p54"/>
          <p:cNvCxnSpPr>
            <a:stCxn id="422" idx="1"/>
          </p:cNvCxnSpPr>
          <p:nvPr/>
        </p:nvCxnSpPr>
        <p:spPr>
          <a:xfrm>
            <a:off x="680175" y="1493775"/>
            <a:ext cx="581100" cy="0"/>
          </a:xfrm>
          <a:prstGeom prst="straightConnector1">
            <a:avLst/>
          </a:prstGeom>
          <a:noFill/>
          <a:ln cap="flat" cmpd="sng" w="9525">
            <a:solidFill>
              <a:schemeClr val="dk2"/>
            </a:solidFill>
            <a:prstDash val="solid"/>
            <a:round/>
            <a:headEnd len="med" w="med" type="none"/>
            <a:tailEnd len="med" w="med" type="none"/>
          </a:ln>
        </p:spPr>
      </p:cxnSp>
      <p:sp>
        <p:nvSpPr>
          <p:cNvPr id="424" name="Google Shape;424;p54"/>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25" name="Google Shape;425;p54"/>
          <p:cNvCxnSpPr>
            <a:stCxn id="4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26" name="Google Shape;426;p54"/>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27" name="Google Shape;427;p54"/>
          <p:cNvCxnSpPr>
            <a:stCxn id="4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28" name="Google Shape;428;p54"/>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29" name="Google Shape;429;p54"/>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35" name="Google Shape;435;p55"/>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36" name="Google Shape;436;p55"/>
          <p:cNvCxnSpPr>
            <a:stCxn id="43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7" name="Google Shape;437;p55"/>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38" name="Google Shape;438;p55"/>
          <p:cNvCxnSpPr>
            <a:stCxn id="43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39" name="Google Shape;439;p55"/>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40" name="Google Shape;440;p55"/>
          <p:cNvCxnSpPr>
            <a:stCxn id="43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41" name="Google Shape;441;p55"/>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42" name="Google Shape;442;p55"/>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43" name="Google Shape;443;p55"/>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49" name="Google Shape;449;p56"/>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50" name="Google Shape;450;p56"/>
          <p:cNvCxnSpPr>
            <a:stCxn id="449"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1" name="Google Shape;451;p56"/>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52" name="Google Shape;452;p56"/>
          <p:cNvCxnSpPr>
            <a:stCxn id="451"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53" name="Google Shape;453;p56"/>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54" name="Google Shape;454;p56"/>
          <p:cNvCxnSpPr>
            <a:stCxn id="453"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55" name="Google Shape;455;p56"/>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56" name="Google Shape;456;p56"/>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57" name="Google Shape;457;p56"/>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58" name="Google Shape;458;p56"/>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59" name="Google Shape;459;p56"/>
          <p:cNvCxnSpPr>
            <a:stCxn id="457" idx="2"/>
            <a:endCxn id="458"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60" name="Google Shape;460;p56"/>
          <p:cNvSpPr txBox="1"/>
          <p:nvPr/>
        </p:nvSpPr>
        <p:spPr>
          <a:xfrm>
            <a:off x="3171825" y="207606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withContext(Dispatchers.IO)</a:t>
            </a:r>
            <a:endParaRPr sz="1100">
              <a:latin typeface="JetBrains Mono"/>
              <a:ea typeface="JetBrains Mono"/>
              <a:cs typeface="JetBrains Mono"/>
              <a:sym typeface="JetBrains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66" name="Google Shape;466;p57"/>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67" name="Google Shape;467;p57"/>
          <p:cNvCxnSpPr>
            <a:stCxn id="466"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68" name="Google Shape;468;p57"/>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69" name="Google Shape;469;p57"/>
          <p:cNvCxnSpPr>
            <a:stCxn id="468"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70" name="Google Shape;470;p57"/>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71" name="Google Shape;471;p57"/>
          <p:cNvCxnSpPr>
            <a:stCxn id="470"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72" name="Google Shape;472;p57"/>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73" name="Google Shape;473;p57"/>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74" name="Google Shape;474;p57"/>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75" name="Google Shape;475;p57"/>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76" name="Google Shape;476;p57"/>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77" name="Google Shape;477;p57"/>
          <p:cNvCxnSpPr>
            <a:stCxn id="474" idx="2"/>
            <a:endCxn id="476"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483" name="Google Shape;483;p58"/>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484" name="Google Shape;484;p58"/>
          <p:cNvCxnSpPr>
            <a:stCxn id="483"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5" name="Google Shape;485;p58"/>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486" name="Google Shape;486;p58"/>
          <p:cNvCxnSpPr>
            <a:stCxn id="485"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487" name="Google Shape;487;p58"/>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488" name="Google Shape;488;p58"/>
          <p:cNvCxnSpPr>
            <a:stCxn id="487"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489" name="Google Shape;489;p58"/>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490" name="Google Shape;490;p58"/>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491" name="Google Shape;491;p58"/>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492" name="Google Shape;492;p58"/>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493" name="Google Shape;493;p58"/>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494" name="Google Shape;494;p58"/>
          <p:cNvCxnSpPr>
            <a:stCxn id="491" idx="2"/>
            <a:endCxn id="493"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495" name="Google Shape;495;p58"/>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postItem(item: Item) {</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token = preparePost()</a:t>
            </a:r>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val </a:t>
            </a:r>
            <a:r>
              <a:rPr lang="en"/>
              <a:t>post = submitPost(token, item)</a:t>
            </a:r>
            <a:endParaRPr/>
          </a:p>
          <a:p>
            <a:pPr indent="457200" lvl="0" marL="0" rtl="0" algn="l">
              <a:lnSpc>
                <a:spcPct val="115000"/>
              </a:lnSpc>
              <a:spcBef>
                <a:spcPts val="0"/>
              </a:spcBef>
              <a:spcAft>
                <a:spcPts val="0"/>
              </a:spcAft>
              <a:buClr>
                <a:schemeClr val="dk1"/>
              </a:buClr>
              <a:buSzPts val="1100"/>
              <a:buFont typeface="Arial"/>
              <a:buNone/>
            </a:pPr>
            <a:r>
              <a:rPr lang="en"/>
              <a:t>processPost(post)</a:t>
            </a:r>
            <a:endParaRPr/>
          </a:p>
          <a:p>
            <a:pPr indent="0" lvl="0" marL="0" rtl="0" algn="l">
              <a:lnSpc>
                <a:spcPct val="115000"/>
              </a:lnSpc>
              <a:spcBef>
                <a:spcPts val="0"/>
              </a:spcBef>
              <a:spcAft>
                <a:spcPts val="0"/>
              </a:spcAft>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rPr>
              <a:t>fun </a:t>
            </a:r>
            <a:r>
              <a:rPr lang="en"/>
              <a:t>preparePost(): Token { </a:t>
            </a:r>
            <a:r>
              <a:rPr lang="en">
                <a:solidFill>
                  <a:srgbClr val="7F7F7F"/>
                </a:solidFill>
              </a:rPr>
              <a:t>// requestToken</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7F7F7F"/>
                </a:solidFill>
              </a:rPr>
              <a:t>/</a:t>
            </a:r>
            <a:r>
              <a:rPr lang="en">
                <a:solidFill>
                  <a:srgbClr val="7F7F7F"/>
                </a:solidFill>
              </a:rPr>
              <a:t>/ makes a request and consequently blocks the execution thread</a:t>
            </a:r>
            <a:endParaRPr>
              <a:solidFill>
                <a:srgbClr val="7F7F7F"/>
              </a:solidFill>
            </a:endParaRPr>
          </a:p>
          <a:p>
            <a:pPr indent="457200" lvl="0" marL="0" rtl="0" algn="l">
              <a:lnSpc>
                <a:spcPct val="115000"/>
              </a:lnSpc>
              <a:spcBef>
                <a:spcPts val="0"/>
              </a:spcBef>
              <a:spcAft>
                <a:spcPts val="0"/>
              </a:spcAft>
              <a:buClr>
                <a:schemeClr val="dk1"/>
              </a:buClr>
              <a:buSzPts val="1100"/>
              <a:buFont typeface="Arial"/>
              <a:buNone/>
            </a:pPr>
            <a:r>
              <a:rPr lang="en">
                <a:solidFill>
                  <a:srgbClr val="0033B3"/>
                </a:solidFill>
              </a:rPr>
              <a:t>return </a:t>
            </a:r>
            <a:r>
              <a:rPr lang="en"/>
              <a:t>token</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None/>
            </a:pPr>
            <a:r>
              <a:t/>
            </a:r>
            <a:endParaRPr/>
          </a:p>
        </p:txBody>
      </p:sp>
      <p:sp>
        <p:nvSpPr>
          <p:cNvPr id="81" name="Google Shape;8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01" name="Google Shape;501;p59"/>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02" name="Google Shape;502;p59"/>
          <p:cNvCxnSpPr>
            <a:stCxn id="501"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3" name="Google Shape;503;p59"/>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04" name="Google Shape;504;p59"/>
          <p:cNvCxnSpPr>
            <a:stCxn id="503"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05" name="Google Shape;505;p59"/>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06" name="Google Shape;506;p59"/>
          <p:cNvCxnSpPr>
            <a:stCxn id="505"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07" name="Google Shape;507;p59"/>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08" name="Google Shape;508;p59"/>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09" name="Google Shape;509;p59"/>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10" name="Google Shape;510;p59"/>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11" name="Google Shape;511;p59"/>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12" name="Google Shape;512;p59"/>
          <p:cNvCxnSpPr>
            <a:stCxn id="509" idx="2"/>
            <a:endCxn id="511"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3" name="Google Shape;513;p59"/>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14" name="Google Shape;514;p59"/>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15" name="Google Shape;515;p59"/>
          <p:cNvCxnSpPr>
            <a:stCxn id="513" idx="2"/>
            <a:endCxn id="514"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16" name="Google Shape;516;p59"/>
          <p:cNvSpPr txBox="1"/>
          <p:nvPr/>
        </p:nvSpPr>
        <p:spPr>
          <a:xfrm>
            <a:off x="3276600" y="3123413"/>
            <a:ext cx="4425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JetBrains Mono"/>
                <a:ea typeface="JetBrains Mono"/>
                <a:cs typeface="JetBrains Mono"/>
                <a:sym typeface="JetBrains Mono"/>
              </a:rPr>
              <a:t>withContext(Dispatchers.Defalt)</a:t>
            </a:r>
            <a:endParaRPr sz="1100">
              <a:latin typeface="JetBrains Mono"/>
              <a:ea typeface="JetBrains Mono"/>
              <a:cs typeface="JetBrains Mono"/>
              <a:sym typeface="JetBrains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22" name="Google Shape;522;p60"/>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23" name="Google Shape;523;p60"/>
          <p:cNvCxnSpPr>
            <a:stCxn id="522"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4" name="Google Shape;524;p60"/>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25" name="Google Shape;525;p60"/>
          <p:cNvCxnSpPr>
            <a:stCxn id="524"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26" name="Google Shape;526;p60"/>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27" name="Google Shape;527;p60"/>
          <p:cNvCxnSpPr>
            <a:stCxn id="526"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28" name="Google Shape;528;p60"/>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29" name="Google Shape;529;p60"/>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30" name="Google Shape;530;p60"/>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31" name="Google Shape;531;p60"/>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32" name="Google Shape;532;p60"/>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33" name="Google Shape;533;p60"/>
          <p:cNvCxnSpPr>
            <a:stCxn id="530" idx="2"/>
            <a:endCxn id="532"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4" name="Google Shape;534;p60"/>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35" name="Google Shape;535;p60"/>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36" name="Google Shape;536;p60"/>
          <p:cNvCxnSpPr>
            <a:stCxn id="534" idx="2"/>
            <a:endCxn id="535"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37" name="Google Shape;537;p60"/>
          <p:cNvSpPr txBox="1"/>
          <p:nvPr/>
        </p:nvSpPr>
        <p:spPr>
          <a:xfrm>
            <a:off x="3408300" y="2143925"/>
            <a:ext cx="442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100">
                <a:latin typeface="JetBrains Mono"/>
                <a:ea typeface="JetBrains Mono"/>
                <a:cs typeface="JetBrains Mono"/>
                <a:sym typeface="JetBrains Mono"/>
              </a:rPr>
              <a:t>Back to the original scope/dispatcher</a:t>
            </a:r>
            <a:endParaRPr sz="1100">
              <a:latin typeface="JetBrains Mono"/>
              <a:ea typeface="JetBrains Mono"/>
              <a:cs typeface="JetBrains Mono"/>
              <a:sym typeface="JetBrains Mono"/>
            </a:endParaRPr>
          </a:p>
        </p:txBody>
      </p:sp>
      <p:sp>
        <p:nvSpPr>
          <p:cNvPr id="538" name="Google Shape;538;p60"/>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39" name="Google Shape;539;p60"/>
          <p:cNvCxnSpPr>
            <a:stCxn id="535" idx="3"/>
            <a:endCxn id="538"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45" name="Google Shape;545;p61"/>
          <p:cNvSpPr/>
          <p:nvPr/>
        </p:nvSpPr>
        <p:spPr>
          <a:xfrm>
            <a:off x="295275" y="16843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46" name="Google Shape;546;p61"/>
          <p:cNvCxnSpPr>
            <a:stCxn id="545" idx="3"/>
          </p:cNvCxnSpPr>
          <p:nvPr/>
        </p:nvCxnSpPr>
        <p:spPr>
          <a:xfrm>
            <a:off x="1646175" y="18748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7" name="Google Shape;547;p61"/>
          <p:cNvSpPr/>
          <p:nvPr/>
        </p:nvSpPr>
        <p:spPr>
          <a:xfrm>
            <a:off x="295275" y="260667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endParaRPr>
              <a:solidFill>
                <a:schemeClr val="dk1"/>
              </a:solidFill>
              <a:latin typeface="JetBrains Mono"/>
              <a:ea typeface="JetBrains Mono"/>
              <a:cs typeface="JetBrains Mono"/>
              <a:sym typeface="JetBrains Mono"/>
            </a:endParaRPr>
          </a:p>
        </p:txBody>
      </p:sp>
      <p:cxnSp>
        <p:nvCxnSpPr>
          <p:cNvPr id="548" name="Google Shape;548;p61"/>
          <p:cNvCxnSpPr>
            <a:stCxn id="547" idx="3"/>
          </p:cNvCxnSpPr>
          <p:nvPr/>
        </p:nvCxnSpPr>
        <p:spPr>
          <a:xfrm>
            <a:off x="1646175" y="279717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49" name="Google Shape;549;p61"/>
          <p:cNvSpPr/>
          <p:nvPr/>
        </p:nvSpPr>
        <p:spPr>
          <a:xfrm>
            <a:off x="295275" y="352900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Default</a:t>
            </a:r>
            <a:endParaRPr>
              <a:solidFill>
                <a:schemeClr val="dk1"/>
              </a:solidFill>
              <a:latin typeface="JetBrains Mono"/>
              <a:ea typeface="JetBrains Mono"/>
              <a:cs typeface="JetBrains Mono"/>
              <a:sym typeface="JetBrains Mono"/>
            </a:endParaRPr>
          </a:p>
        </p:txBody>
      </p:sp>
      <p:cxnSp>
        <p:nvCxnSpPr>
          <p:cNvPr id="550" name="Google Shape;550;p61"/>
          <p:cNvCxnSpPr>
            <a:stCxn id="549" idx="3"/>
          </p:cNvCxnSpPr>
          <p:nvPr/>
        </p:nvCxnSpPr>
        <p:spPr>
          <a:xfrm>
            <a:off x="1646175" y="3719500"/>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51" name="Google Shape;551;p61"/>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52" name="Google Shape;552;p61"/>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53" name="Google Shape;553;p61"/>
          <p:cNvSpPr/>
          <p:nvPr/>
        </p:nvSpPr>
        <p:spPr>
          <a:xfrm>
            <a:off x="2181375" y="165180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54" name="Google Shape;554;p61"/>
          <p:cNvSpPr/>
          <p:nvPr/>
        </p:nvSpPr>
        <p:spPr>
          <a:xfrm>
            <a:off x="4210050" y="257412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55" name="Google Shape;555;p61"/>
          <p:cNvSpPr/>
          <p:nvPr/>
        </p:nvSpPr>
        <p:spPr>
          <a:xfrm>
            <a:off x="3246450" y="2574125"/>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cxnSp>
        <p:nvCxnSpPr>
          <p:cNvPr id="556" name="Google Shape;556;p61"/>
          <p:cNvCxnSpPr>
            <a:stCxn id="553" idx="2"/>
            <a:endCxn id="555" idx="0"/>
          </p:cNvCxnSpPr>
          <p:nvPr/>
        </p:nvCxnSpPr>
        <p:spPr>
          <a:xfrm flipH="1" rot="-5400000">
            <a:off x="2957625" y="1803450"/>
            <a:ext cx="476100" cy="10650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57" name="Google Shape;557;p61"/>
          <p:cNvSpPr/>
          <p:nvPr/>
        </p:nvSpPr>
        <p:spPr>
          <a:xfrm>
            <a:off x="5398950" y="2574125"/>
            <a:ext cx="7638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58" name="Google Shape;558;p61"/>
          <p:cNvSpPr/>
          <p:nvPr/>
        </p:nvSpPr>
        <p:spPr>
          <a:xfrm>
            <a:off x="6227625" y="3496450"/>
            <a:ext cx="1065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cxnSp>
        <p:nvCxnSpPr>
          <p:cNvPr id="559" name="Google Shape;559;p61"/>
          <p:cNvCxnSpPr>
            <a:stCxn id="557" idx="2"/>
            <a:endCxn id="558" idx="0"/>
          </p:cNvCxnSpPr>
          <p:nvPr/>
        </p:nvCxnSpPr>
        <p:spPr>
          <a:xfrm flipH="1" rot="-5400000">
            <a:off x="6032400" y="2768675"/>
            <a:ext cx="476100" cy="979200"/>
          </a:xfrm>
          <a:prstGeom prst="curvedConnector3">
            <a:avLst>
              <a:gd fmla="val 50013" name="adj1"/>
            </a:avLst>
          </a:prstGeom>
          <a:noFill/>
          <a:ln cap="flat" cmpd="sng" w="19050">
            <a:solidFill>
              <a:schemeClr val="dk2"/>
            </a:solidFill>
            <a:prstDash val="solid"/>
            <a:round/>
            <a:headEnd len="med" w="med" type="none"/>
            <a:tailEnd len="med" w="med" type="triangle"/>
          </a:ln>
        </p:spPr>
      </p:cxnSp>
      <p:sp>
        <p:nvSpPr>
          <p:cNvPr id="560" name="Google Shape;560;p61"/>
          <p:cNvSpPr/>
          <p:nvPr/>
        </p:nvSpPr>
        <p:spPr>
          <a:xfrm>
            <a:off x="7458075" y="1651800"/>
            <a:ext cx="6951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show</a:t>
            </a:r>
            <a:endParaRPr>
              <a:latin typeface="JetBrains Mono"/>
              <a:ea typeface="JetBrains Mono"/>
              <a:cs typeface="JetBrains Mono"/>
              <a:sym typeface="JetBrains Mono"/>
            </a:endParaRPr>
          </a:p>
        </p:txBody>
      </p:sp>
      <p:cxnSp>
        <p:nvCxnSpPr>
          <p:cNvPr id="561" name="Google Shape;561;p61"/>
          <p:cNvCxnSpPr>
            <a:stCxn id="558" idx="3"/>
            <a:endCxn id="560" idx="2"/>
          </p:cNvCxnSpPr>
          <p:nvPr/>
        </p:nvCxnSpPr>
        <p:spPr>
          <a:xfrm flipH="1" rot="10800000">
            <a:off x="7292625" y="2098000"/>
            <a:ext cx="513000" cy="1621500"/>
          </a:xfrm>
          <a:prstGeom prst="curvedConnector2">
            <a:avLst/>
          </a:prstGeom>
          <a:noFill/>
          <a:ln cap="flat" cmpd="sng" w="19050">
            <a:solidFill>
              <a:schemeClr val="dk2"/>
            </a:solidFill>
            <a:prstDash val="solid"/>
            <a:round/>
            <a:headEnd len="med" w="med" type="none"/>
            <a:tailEnd len="med" w="med" type="triangle"/>
          </a:ln>
        </p:spPr>
      </p:cxnSp>
      <p:sp>
        <p:nvSpPr>
          <p:cNvPr id="562" name="Google Shape;562;p61"/>
          <p:cNvSpPr/>
          <p:nvPr/>
        </p:nvSpPr>
        <p:spPr>
          <a:xfrm>
            <a:off x="3144975" y="1651800"/>
            <a:ext cx="4313100" cy="446100"/>
          </a:xfrm>
          <a:prstGeom prst="rect">
            <a:avLst/>
          </a:prstGeom>
          <a:solidFill>
            <a:srgbClr val="5FB05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Not blocked</a:t>
            </a:r>
            <a:endParaRPr>
              <a:solidFill>
                <a:schemeClr val="lt1"/>
              </a:solidFill>
              <a:latin typeface="JetBrains Mono"/>
              <a:ea typeface="JetBrains Mono"/>
              <a:cs typeface="JetBrains Mono"/>
              <a:sym typeface="JetBrains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is this actually better than threads?</a:t>
            </a:r>
            <a:endParaRPr/>
          </a:p>
        </p:txBody>
      </p:sp>
      <p:sp>
        <p:nvSpPr>
          <p:cNvPr id="568" name="Google Shape;568;p62"/>
          <p:cNvSpPr/>
          <p:nvPr/>
        </p:nvSpPr>
        <p:spPr>
          <a:xfrm>
            <a:off x="295275" y="1455750"/>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Main</a:t>
            </a:r>
            <a:endParaRPr>
              <a:solidFill>
                <a:schemeClr val="dk1"/>
              </a:solidFill>
              <a:latin typeface="JetBrains Mono"/>
              <a:ea typeface="JetBrains Mono"/>
              <a:cs typeface="JetBrains Mono"/>
              <a:sym typeface="JetBrains Mono"/>
            </a:endParaRPr>
          </a:p>
        </p:txBody>
      </p:sp>
      <p:cxnSp>
        <p:nvCxnSpPr>
          <p:cNvPr id="569" name="Google Shape;569;p62"/>
          <p:cNvCxnSpPr>
            <a:stCxn id="568" idx="3"/>
          </p:cNvCxnSpPr>
          <p:nvPr/>
        </p:nvCxnSpPr>
        <p:spPr>
          <a:xfrm>
            <a:off x="1646175" y="1646250"/>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0" name="Google Shape;570;p62"/>
          <p:cNvSpPr/>
          <p:nvPr/>
        </p:nvSpPr>
        <p:spPr>
          <a:xfrm>
            <a:off x="295275" y="19018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IO#1</a:t>
            </a:r>
            <a:endParaRPr>
              <a:solidFill>
                <a:schemeClr val="dk1"/>
              </a:solidFill>
              <a:latin typeface="JetBrains Mono"/>
              <a:ea typeface="JetBrains Mono"/>
              <a:cs typeface="JetBrains Mono"/>
              <a:sym typeface="JetBrains Mono"/>
            </a:endParaRPr>
          </a:p>
        </p:txBody>
      </p:sp>
      <p:cxnSp>
        <p:nvCxnSpPr>
          <p:cNvPr id="571" name="Google Shape;571;p62"/>
          <p:cNvCxnSpPr>
            <a:stCxn id="570" idx="3"/>
          </p:cNvCxnSpPr>
          <p:nvPr/>
        </p:nvCxnSpPr>
        <p:spPr>
          <a:xfrm>
            <a:off x="1646175" y="2092325"/>
            <a:ext cx="6705600" cy="0"/>
          </a:xfrm>
          <a:prstGeom prst="straightConnector1">
            <a:avLst/>
          </a:prstGeom>
          <a:noFill/>
          <a:ln cap="flat" cmpd="sng" w="19050">
            <a:solidFill>
              <a:srgbClr val="A3A3A4"/>
            </a:solidFill>
            <a:prstDash val="solid"/>
            <a:round/>
            <a:headEnd len="med" w="med" type="none"/>
            <a:tailEnd len="med" w="med" type="triangle"/>
          </a:ln>
        </p:spPr>
      </p:cxnSp>
      <p:cxnSp>
        <p:nvCxnSpPr>
          <p:cNvPr id="572" name="Google Shape;572;p62"/>
          <p:cNvCxnSpPr/>
          <p:nvPr/>
        </p:nvCxnSpPr>
        <p:spPr>
          <a:xfrm>
            <a:off x="304800" y="4338625"/>
            <a:ext cx="8046900" cy="0"/>
          </a:xfrm>
          <a:prstGeom prst="straightConnector1">
            <a:avLst/>
          </a:prstGeom>
          <a:noFill/>
          <a:ln cap="flat" cmpd="sng" w="19050">
            <a:solidFill>
              <a:srgbClr val="A3A3A4"/>
            </a:solidFill>
            <a:prstDash val="dash"/>
            <a:round/>
            <a:headEnd len="med" w="med" type="none"/>
            <a:tailEnd len="med" w="med" type="triangle"/>
          </a:ln>
        </p:spPr>
      </p:cxnSp>
      <p:sp>
        <p:nvSpPr>
          <p:cNvPr id="573" name="Google Shape;573;p62"/>
          <p:cNvSpPr txBox="1"/>
          <p:nvPr/>
        </p:nvSpPr>
        <p:spPr>
          <a:xfrm>
            <a:off x="3898825" y="4338625"/>
            <a:ext cx="581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A3A3A4"/>
                </a:solidFill>
                <a:latin typeface="JetBrains Mono"/>
                <a:ea typeface="JetBrains Mono"/>
                <a:cs typeface="JetBrains Mono"/>
                <a:sym typeface="JetBrains Mono"/>
              </a:rPr>
              <a:t>time</a:t>
            </a:r>
            <a:endParaRPr sz="1100">
              <a:solidFill>
                <a:srgbClr val="A3A3A4"/>
              </a:solidFill>
              <a:latin typeface="JetBrains Mono"/>
              <a:ea typeface="JetBrains Mono"/>
              <a:cs typeface="JetBrains Mono"/>
              <a:sym typeface="JetBrains Mono"/>
            </a:endParaRPr>
          </a:p>
        </p:txBody>
      </p:sp>
      <p:sp>
        <p:nvSpPr>
          <p:cNvPr id="574" name="Google Shape;574;p62"/>
          <p:cNvSpPr/>
          <p:nvPr/>
        </p:nvSpPr>
        <p:spPr>
          <a:xfrm>
            <a:off x="2181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75" name="Google Shape;575;p62"/>
          <p:cNvSpPr/>
          <p:nvPr/>
        </p:nvSpPr>
        <p:spPr>
          <a:xfrm>
            <a:off x="295275" y="2347925"/>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#2</a:t>
            </a:r>
            <a:endParaRPr>
              <a:solidFill>
                <a:schemeClr val="dk1"/>
              </a:solidFill>
              <a:latin typeface="JetBrains Mono"/>
              <a:ea typeface="JetBrains Mono"/>
              <a:cs typeface="JetBrains Mono"/>
              <a:sym typeface="JetBrains Mono"/>
            </a:endParaRPr>
          </a:p>
        </p:txBody>
      </p:sp>
      <p:cxnSp>
        <p:nvCxnSpPr>
          <p:cNvPr id="576" name="Google Shape;576;p62"/>
          <p:cNvCxnSpPr>
            <a:stCxn id="575" idx="3"/>
          </p:cNvCxnSpPr>
          <p:nvPr/>
        </p:nvCxnSpPr>
        <p:spPr>
          <a:xfrm>
            <a:off x="1646175" y="2538425"/>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77" name="Google Shape;577;p62"/>
          <p:cNvSpPr/>
          <p:nvPr/>
        </p:nvSpPr>
        <p:spPr>
          <a:xfrm>
            <a:off x="2847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78" name="Google Shape;578;p62"/>
          <p:cNvSpPr/>
          <p:nvPr/>
        </p:nvSpPr>
        <p:spPr>
          <a:xfrm>
            <a:off x="295275" y="279916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IO</a:t>
            </a:r>
            <a:r>
              <a:rPr lang="en">
                <a:solidFill>
                  <a:schemeClr val="dk1"/>
                </a:solidFill>
                <a:latin typeface="JetBrains Mono"/>
                <a:ea typeface="JetBrains Mono"/>
                <a:cs typeface="JetBrains Mono"/>
                <a:sym typeface="JetBrains Mono"/>
              </a:rPr>
              <a:t>#3</a:t>
            </a:r>
            <a:endParaRPr>
              <a:solidFill>
                <a:schemeClr val="dk1"/>
              </a:solidFill>
              <a:latin typeface="JetBrains Mono"/>
              <a:ea typeface="JetBrains Mono"/>
              <a:cs typeface="JetBrains Mono"/>
              <a:sym typeface="JetBrains Mono"/>
            </a:endParaRPr>
          </a:p>
        </p:txBody>
      </p:sp>
      <p:cxnSp>
        <p:nvCxnSpPr>
          <p:cNvPr id="579" name="Google Shape;579;p62"/>
          <p:cNvCxnSpPr>
            <a:stCxn id="578" idx="3"/>
          </p:cNvCxnSpPr>
          <p:nvPr/>
        </p:nvCxnSpPr>
        <p:spPr>
          <a:xfrm>
            <a:off x="1646175" y="298966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0" name="Google Shape;580;p62"/>
          <p:cNvSpPr/>
          <p:nvPr/>
        </p:nvSpPr>
        <p:spPr>
          <a:xfrm>
            <a:off x="3514575" y="1869275"/>
            <a:ext cx="199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81" name="Google Shape;581;p62"/>
          <p:cNvSpPr/>
          <p:nvPr/>
        </p:nvSpPr>
        <p:spPr>
          <a:xfrm>
            <a:off x="295275" y="3245238"/>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Def#1</a:t>
            </a:r>
            <a:endParaRPr>
              <a:solidFill>
                <a:schemeClr val="dk1"/>
              </a:solidFill>
              <a:latin typeface="JetBrains Mono"/>
              <a:ea typeface="JetBrains Mono"/>
              <a:cs typeface="JetBrains Mono"/>
              <a:sym typeface="JetBrains Mono"/>
            </a:endParaRPr>
          </a:p>
        </p:txBody>
      </p:sp>
      <p:cxnSp>
        <p:nvCxnSpPr>
          <p:cNvPr id="582" name="Google Shape;582;p62"/>
          <p:cNvCxnSpPr>
            <a:stCxn id="581" idx="3"/>
          </p:cNvCxnSpPr>
          <p:nvPr/>
        </p:nvCxnSpPr>
        <p:spPr>
          <a:xfrm>
            <a:off x="1646175" y="3435738"/>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3" name="Google Shape;583;p62"/>
          <p:cNvSpPr/>
          <p:nvPr/>
        </p:nvSpPr>
        <p:spPr>
          <a:xfrm>
            <a:off x="295275" y="3696513"/>
            <a:ext cx="1350900" cy="381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Def#2</a:t>
            </a:r>
            <a:endParaRPr>
              <a:solidFill>
                <a:schemeClr val="dk1"/>
              </a:solidFill>
              <a:latin typeface="JetBrains Mono"/>
              <a:ea typeface="JetBrains Mono"/>
              <a:cs typeface="JetBrains Mono"/>
              <a:sym typeface="JetBrains Mono"/>
            </a:endParaRPr>
          </a:p>
        </p:txBody>
      </p:sp>
      <p:cxnSp>
        <p:nvCxnSpPr>
          <p:cNvPr id="584" name="Google Shape;584;p62"/>
          <p:cNvCxnSpPr>
            <a:stCxn id="583" idx="3"/>
          </p:cNvCxnSpPr>
          <p:nvPr/>
        </p:nvCxnSpPr>
        <p:spPr>
          <a:xfrm>
            <a:off x="1646175" y="3887013"/>
            <a:ext cx="6705600" cy="0"/>
          </a:xfrm>
          <a:prstGeom prst="straightConnector1">
            <a:avLst/>
          </a:prstGeom>
          <a:noFill/>
          <a:ln cap="flat" cmpd="sng" w="19050">
            <a:solidFill>
              <a:srgbClr val="A3A3A4"/>
            </a:solidFill>
            <a:prstDash val="solid"/>
            <a:round/>
            <a:headEnd len="med" w="med" type="none"/>
            <a:tailEnd len="med" w="med" type="triangle"/>
          </a:ln>
        </p:spPr>
      </p:cxnSp>
      <p:sp>
        <p:nvSpPr>
          <p:cNvPr id="585" name="Google Shape;585;p62"/>
          <p:cNvSpPr/>
          <p:nvPr/>
        </p:nvSpPr>
        <p:spPr>
          <a:xfrm>
            <a:off x="2847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like</a:t>
            </a:r>
            <a:endParaRPr>
              <a:latin typeface="JetBrains Mono"/>
              <a:ea typeface="JetBrains Mono"/>
              <a:cs typeface="JetBrains Mono"/>
              <a:sym typeface="JetBrains Mono"/>
            </a:endParaRPr>
          </a:p>
        </p:txBody>
      </p:sp>
      <p:sp>
        <p:nvSpPr>
          <p:cNvPr id="586" name="Google Shape;586;p62"/>
          <p:cNvSpPr/>
          <p:nvPr/>
        </p:nvSpPr>
        <p:spPr>
          <a:xfrm>
            <a:off x="35145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sub</a:t>
            </a:r>
            <a:endParaRPr>
              <a:latin typeface="JetBrains Mono"/>
              <a:ea typeface="JetBrains Mono"/>
              <a:cs typeface="JetBrains Mono"/>
              <a:sym typeface="JetBrains Mono"/>
            </a:endParaRPr>
          </a:p>
        </p:txBody>
      </p:sp>
      <p:sp>
        <p:nvSpPr>
          <p:cNvPr id="587" name="Google Shape;587;p62"/>
          <p:cNvSpPr/>
          <p:nvPr/>
        </p:nvSpPr>
        <p:spPr>
          <a:xfrm>
            <a:off x="41811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dwnld</a:t>
            </a:r>
            <a:endParaRPr>
              <a:latin typeface="JetBrains Mono"/>
              <a:ea typeface="JetBrains Mono"/>
              <a:cs typeface="JetBrains Mono"/>
              <a:sym typeface="JetBrains Mono"/>
            </a:endParaRPr>
          </a:p>
        </p:txBody>
      </p:sp>
      <p:sp>
        <p:nvSpPr>
          <p:cNvPr id="588" name="Google Shape;588;p62"/>
          <p:cNvSpPr/>
          <p:nvPr/>
        </p:nvSpPr>
        <p:spPr>
          <a:xfrm>
            <a:off x="48477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89" name="Google Shape;589;p62"/>
          <p:cNvSpPr/>
          <p:nvPr/>
        </p:nvSpPr>
        <p:spPr>
          <a:xfrm>
            <a:off x="55143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calc</a:t>
            </a:r>
            <a:endParaRPr>
              <a:latin typeface="JetBrains Mono"/>
              <a:ea typeface="JetBrains Mono"/>
              <a:cs typeface="JetBrains Mono"/>
              <a:sym typeface="JetBrains Mono"/>
            </a:endParaRPr>
          </a:p>
        </p:txBody>
      </p:sp>
      <p:sp>
        <p:nvSpPr>
          <p:cNvPr id="590" name="Google Shape;590;p62"/>
          <p:cNvSpPr/>
          <p:nvPr/>
        </p:nvSpPr>
        <p:spPr>
          <a:xfrm>
            <a:off x="6180975" y="14232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post</a:t>
            </a:r>
            <a:endParaRPr>
              <a:latin typeface="JetBrains Mono"/>
              <a:ea typeface="JetBrains Mono"/>
              <a:cs typeface="JetBrains Mono"/>
              <a:sym typeface="JetBrains Mono"/>
            </a:endParaRPr>
          </a:p>
        </p:txBody>
      </p:sp>
      <p:sp>
        <p:nvSpPr>
          <p:cNvPr id="591" name="Google Shape;591;p62"/>
          <p:cNvSpPr/>
          <p:nvPr/>
        </p:nvSpPr>
        <p:spPr>
          <a:xfrm>
            <a:off x="6847575" y="142318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upd</a:t>
            </a:r>
            <a:endParaRPr>
              <a:latin typeface="JetBrains Mono"/>
              <a:ea typeface="JetBrains Mono"/>
              <a:cs typeface="JetBrains Mono"/>
              <a:sym typeface="JetBrains Mono"/>
            </a:endParaRPr>
          </a:p>
        </p:txBody>
      </p:sp>
      <p:sp>
        <p:nvSpPr>
          <p:cNvPr id="592" name="Google Shape;592;p62"/>
          <p:cNvSpPr/>
          <p:nvPr/>
        </p:nvSpPr>
        <p:spPr>
          <a:xfrm>
            <a:off x="55143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3" name="Google Shape;593;p62"/>
          <p:cNvSpPr/>
          <p:nvPr/>
        </p:nvSpPr>
        <p:spPr>
          <a:xfrm>
            <a:off x="6180975" y="186930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4" name="Google Shape;594;p62"/>
          <p:cNvSpPr/>
          <p:nvPr/>
        </p:nvSpPr>
        <p:spPr>
          <a:xfrm>
            <a:off x="6847575" y="1869275"/>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5" name="Google Shape;595;p62"/>
          <p:cNvSpPr/>
          <p:nvPr/>
        </p:nvSpPr>
        <p:spPr>
          <a:xfrm>
            <a:off x="1884375" y="2317950"/>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6" name="Google Shape;596;p62"/>
          <p:cNvSpPr/>
          <p:nvPr/>
        </p:nvSpPr>
        <p:spPr>
          <a:xfrm>
            <a:off x="2847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597" name="Google Shape;597;p62"/>
          <p:cNvSpPr/>
          <p:nvPr/>
        </p:nvSpPr>
        <p:spPr>
          <a:xfrm>
            <a:off x="3514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598" name="Google Shape;598;p62"/>
          <p:cNvSpPr/>
          <p:nvPr/>
        </p:nvSpPr>
        <p:spPr>
          <a:xfrm>
            <a:off x="6564175" y="2317950"/>
            <a:ext cx="14724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599" name="Google Shape;599;p62"/>
          <p:cNvSpPr/>
          <p:nvPr/>
        </p:nvSpPr>
        <p:spPr>
          <a:xfrm>
            <a:off x="52309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0" name="Google Shape;600;p62"/>
          <p:cNvSpPr/>
          <p:nvPr/>
        </p:nvSpPr>
        <p:spPr>
          <a:xfrm>
            <a:off x="5897575" y="2317950"/>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1" name="Google Shape;601;p62"/>
          <p:cNvSpPr/>
          <p:nvPr/>
        </p:nvSpPr>
        <p:spPr>
          <a:xfrm>
            <a:off x="4181175" y="2317950"/>
            <a:ext cx="10497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2" name="Google Shape;602;p62"/>
          <p:cNvSpPr/>
          <p:nvPr/>
        </p:nvSpPr>
        <p:spPr>
          <a:xfrm>
            <a:off x="21813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3" name="Google Shape;603;p62"/>
          <p:cNvSpPr/>
          <p:nvPr/>
        </p:nvSpPr>
        <p:spPr>
          <a:xfrm>
            <a:off x="2847975" y="2764038"/>
            <a:ext cx="96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4" name="Google Shape;604;p62"/>
          <p:cNvSpPr/>
          <p:nvPr/>
        </p:nvSpPr>
        <p:spPr>
          <a:xfrm>
            <a:off x="38115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5" name="Google Shape;605;p62"/>
          <p:cNvSpPr/>
          <p:nvPr/>
        </p:nvSpPr>
        <p:spPr>
          <a:xfrm>
            <a:off x="4478175" y="2764050"/>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06" name="Google Shape;606;p62"/>
          <p:cNvSpPr/>
          <p:nvPr/>
        </p:nvSpPr>
        <p:spPr>
          <a:xfrm>
            <a:off x="52309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fetch</a:t>
            </a:r>
            <a:endParaRPr>
              <a:latin typeface="JetBrains Mono"/>
              <a:ea typeface="JetBrains Mono"/>
              <a:cs typeface="JetBrains Mono"/>
              <a:sym typeface="JetBrains Mono"/>
            </a:endParaRPr>
          </a:p>
        </p:txBody>
      </p:sp>
      <p:sp>
        <p:nvSpPr>
          <p:cNvPr id="607" name="Google Shape;607;p62"/>
          <p:cNvSpPr/>
          <p:nvPr/>
        </p:nvSpPr>
        <p:spPr>
          <a:xfrm>
            <a:off x="6831175" y="2764038"/>
            <a:ext cx="666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done</a:t>
            </a:r>
            <a:endParaRPr>
              <a:latin typeface="JetBrains Mono"/>
              <a:ea typeface="JetBrains Mono"/>
              <a:cs typeface="JetBrains Mono"/>
              <a:sym typeface="JetBrains Mono"/>
            </a:endParaRPr>
          </a:p>
        </p:txBody>
      </p:sp>
      <p:sp>
        <p:nvSpPr>
          <p:cNvPr id="608" name="Google Shape;608;p62"/>
          <p:cNvSpPr/>
          <p:nvPr/>
        </p:nvSpPr>
        <p:spPr>
          <a:xfrm>
            <a:off x="5897475" y="2764050"/>
            <a:ext cx="9336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609" name="Google Shape;609;p62"/>
          <p:cNvSpPr/>
          <p:nvPr/>
        </p:nvSpPr>
        <p:spPr>
          <a:xfrm>
            <a:off x="2181375" y="3215300"/>
            <a:ext cx="12999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process</a:t>
            </a:r>
            <a:endParaRPr>
              <a:latin typeface="JetBrains Mono"/>
              <a:ea typeface="JetBrains Mono"/>
              <a:cs typeface="JetBrains Mono"/>
              <a:sym typeface="JetBrains Mono"/>
            </a:endParaRPr>
          </a:p>
        </p:txBody>
      </p:sp>
      <p:sp>
        <p:nvSpPr>
          <p:cNvPr id="610" name="Google Shape;610;p62"/>
          <p:cNvSpPr/>
          <p:nvPr/>
        </p:nvSpPr>
        <p:spPr>
          <a:xfrm>
            <a:off x="3481275" y="3215300"/>
            <a:ext cx="9987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analyze</a:t>
            </a:r>
            <a:endParaRPr>
              <a:latin typeface="JetBrains Mono"/>
              <a:ea typeface="JetBrains Mono"/>
              <a:cs typeface="JetBrains Mono"/>
              <a:sym typeface="JetBrains Mono"/>
            </a:endParaRPr>
          </a:p>
        </p:txBody>
      </p:sp>
      <p:sp>
        <p:nvSpPr>
          <p:cNvPr id="611" name="Google Shape;611;p62"/>
          <p:cNvSpPr/>
          <p:nvPr/>
        </p:nvSpPr>
        <p:spPr>
          <a:xfrm>
            <a:off x="4478175" y="3215300"/>
            <a:ext cx="1419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2" name="Google Shape;612;p62"/>
          <p:cNvSpPr/>
          <p:nvPr/>
        </p:nvSpPr>
        <p:spPr>
          <a:xfrm>
            <a:off x="5897575" y="3215300"/>
            <a:ext cx="21390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intense </a:t>
            </a:r>
            <a:r>
              <a:rPr lang="en">
                <a:latin typeface="JetBrains Mono"/>
                <a:ea typeface="JetBrains Mono"/>
                <a:cs typeface="JetBrains Mono"/>
                <a:sym typeface="JetBrains Mono"/>
              </a:rPr>
              <a:t>compute</a:t>
            </a:r>
            <a:endParaRPr>
              <a:latin typeface="JetBrains Mono"/>
              <a:ea typeface="JetBrains Mono"/>
              <a:cs typeface="JetBrains Mono"/>
              <a:sym typeface="JetBrains Mono"/>
            </a:endParaRPr>
          </a:p>
        </p:txBody>
      </p:sp>
      <p:sp>
        <p:nvSpPr>
          <p:cNvPr id="613" name="Google Shape;613;p62"/>
          <p:cNvSpPr/>
          <p:nvPr/>
        </p:nvSpPr>
        <p:spPr>
          <a:xfrm>
            <a:off x="2181375"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harder</a:t>
            </a:r>
            <a:endParaRPr>
              <a:latin typeface="JetBrains Mono"/>
              <a:ea typeface="JetBrains Mono"/>
              <a:cs typeface="JetBrains Mono"/>
              <a:sym typeface="JetBrains Mono"/>
            </a:endParaRPr>
          </a:p>
        </p:txBody>
      </p:sp>
      <p:sp>
        <p:nvSpPr>
          <p:cNvPr id="614" name="Google Shape;614;p62"/>
          <p:cNvSpPr/>
          <p:nvPr/>
        </p:nvSpPr>
        <p:spPr>
          <a:xfrm>
            <a:off x="32718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5" name="Google Shape;615;p62"/>
          <p:cNvSpPr/>
          <p:nvPr/>
        </p:nvSpPr>
        <p:spPr>
          <a:xfrm>
            <a:off x="4026750" y="3664150"/>
            <a:ext cx="10905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better</a:t>
            </a:r>
            <a:endParaRPr>
              <a:latin typeface="JetBrains Mono"/>
              <a:ea typeface="JetBrains Mono"/>
              <a:cs typeface="JetBrains Mono"/>
              <a:sym typeface="JetBrains Mono"/>
            </a:endParaRPr>
          </a:p>
        </p:txBody>
      </p:sp>
      <p:sp>
        <p:nvSpPr>
          <p:cNvPr id="616" name="Google Shape;616;p62"/>
          <p:cNvSpPr/>
          <p:nvPr/>
        </p:nvSpPr>
        <p:spPr>
          <a:xfrm>
            <a:off x="5119425" y="3664150"/>
            <a:ext cx="7782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faster</a:t>
            </a:r>
            <a:endParaRPr>
              <a:latin typeface="JetBrains Mono"/>
              <a:ea typeface="JetBrains Mono"/>
              <a:cs typeface="JetBrains Mono"/>
              <a:sym typeface="JetBrains Mono"/>
            </a:endParaRPr>
          </a:p>
        </p:txBody>
      </p:sp>
      <p:sp>
        <p:nvSpPr>
          <p:cNvPr id="617" name="Google Shape;617;p62"/>
          <p:cNvSpPr/>
          <p:nvPr/>
        </p:nvSpPr>
        <p:spPr>
          <a:xfrm>
            <a:off x="5897475" y="3664138"/>
            <a:ext cx="7527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error</a:t>
            </a:r>
            <a:endParaRPr>
              <a:solidFill>
                <a:schemeClr val="lt1"/>
              </a:solidFill>
              <a:latin typeface="JetBrains Mono"/>
              <a:ea typeface="JetBrains Mono"/>
              <a:cs typeface="JetBrains Mono"/>
              <a:sym typeface="JetBrains Mono"/>
            </a:endParaRPr>
          </a:p>
        </p:txBody>
      </p:sp>
      <p:sp>
        <p:nvSpPr>
          <p:cNvPr id="618" name="Google Shape;618;p62"/>
          <p:cNvSpPr/>
          <p:nvPr/>
        </p:nvSpPr>
        <p:spPr>
          <a:xfrm>
            <a:off x="6650175" y="3664150"/>
            <a:ext cx="13863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36575" spcFirstLastPara="1" rIns="3657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stronger</a:t>
            </a:r>
            <a:endParaRPr>
              <a:latin typeface="JetBrains Mono"/>
              <a:ea typeface="JetBrains Mono"/>
              <a:cs typeface="JetBrains Mono"/>
              <a:sym typeface="JetBrains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6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24" name="Google Shape;624;p6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25" name="Google Shape;625;p63"/>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1" name="Google Shape;631;p6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 </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(Random.nextLong(1000))</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b="1" lang="en">
                <a:solidFill>
                  <a:srgbClr val="FF2857"/>
                </a:solidFill>
              </a:rPr>
              <a:t>WRONG!</a:t>
            </a:r>
            <a:endParaRPr b="1">
              <a:solidFill>
                <a:srgbClr val="FF2857"/>
              </a:solidFill>
            </a:endParaRPr>
          </a:p>
          <a:p>
            <a:pPr indent="0" lvl="0" marL="0" rtl="0" algn="l">
              <a:lnSpc>
                <a:spcPct val="115000"/>
              </a:lnSpc>
              <a:spcBef>
                <a:spcPts val="0"/>
              </a:spcBef>
              <a:spcAft>
                <a:spcPts val="0"/>
              </a:spcAft>
              <a:buNone/>
            </a:pPr>
            <a:r>
              <a:rPr lang="en">
                <a:solidFill>
                  <a:srgbClr val="000000"/>
                </a:solidFill>
              </a:rPr>
              <a:t>The default behavior is s</a:t>
            </a:r>
            <a:r>
              <a:rPr lang="en">
                <a:solidFill>
                  <a:srgbClr val="000000"/>
                </a:solidFill>
              </a:rPr>
              <a:t>equential, you have to ask for concurrency.</a:t>
            </a:r>
            <a:endParaRPr>
              <a:solidFill>
                <a:srgbClr val="000000"/>
              </a:solidFill>
            </a:endParaRPr>
          </a:p>
          <a:p>
            <a:pPr indent="0" lvl="0" marL="0" rtl="0" algn="l">
              <a:lnSpc>
                <a:spcPct val="115000"/>
              </a:lnSpc>
              <a:spcBef>
                <a:spcPts val="0"/>
              </a:spcBef>
              <a:spcAft>
                <a:spcPts val="0"/>
              </a:spcAft>
              <a:buNone/>
            </a:pPr>
            <a:r>
              <a:t/>
            </a:r>
            <a:endParaRPr/>
          </a:p>
        </p:txBody>
      </p:sp>
      <p:pic>
        <p:nvPicPr>
          <p:cNvPr id="632" name="Google Shape;632;p64"/>
          <p:cNvPicPr preferRelativeResize="0"/>
          <p:nvPr/>
        </p:nvPicPr>
        <p:blipFill>
          <a:blip r:embed="rId3">
            <a:alphaModFix/>
          </a:blip>
          <a:stretch>
            <a:fillRect/>
          </a:stretch>
        </p:blipFill>
        <p:spPr>
          <a:xfrm>
            <a:off x="311650" y="1917688"/>
            <a:ext cx="209300" cy="211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38" name="Google Shape;638;p6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like light-weight threads.</a:t>
            </a:r>
            <a:endParaRPr>
              <a:solidFill>
                <a:srgbClr val="000000"/>
              </a:solidFill>
            </a:endParaRPr>
          </a:p>
          <a:p>
            <a:pPr indent="0" lvl="0" marL="0" rtl="0" algn="l">
              <a:lnSpc>
                <a:spcPct val="115000"/>
              </a:lnSpc>
              <a:spcBef>
                <a:spcPts val="0"/>
              </a:spcBef>
              <a:spcAft>
                <a:spcPts val="0"/>
              </a:spcAft>
              <a:buNone/>
            </a:pPr>
            <a:r>
              <a:t/>
            </a:r>
            <a:endParaRPr/>
          </a:p>
        </p:txBody>
      </p:sp>
      <p:pic>
        <p:nvPicPr>
          <p:cNvPr id="639" name="Google Shape;639;p65"/>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45" name="Google Shape;645;p6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 </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solidFill>
                <a:schemeClr val="accent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1" name="Google Shape;651;p6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33B3"/>
                </a:solidFill>
                <a:latin typeface="JetBrains Mono"/>
                <a:ea typeface="JetBrains Mono"/>
                <a:cs typeface="JetBrains Mono"/>
                <a:sym typeface="JetBrains Mono"/>
              </a:rPr>
              <a:t>fun </a:t>
            </a:r>
            <a:r>
              <a:rPr lang="en">
                <a:latin typeface="JetBrains Mono"/>
                <a:ea typeface="JetBrains Mono"/>
                <a:cs typeface="JetBrains Mono"/>
                <a:sym typeface="JetBrains Mono"/>
              </a:rPr>
              <a:t>main(): Unit {</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repeat</a:t>
            </a:r>
            <a:r>
              <a:rPr lang="en">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thread </a:t>
            </a:r>
            <a:r>
              <a:rPr lang="en">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thread</a:t>
            </a:r>
            <a:endParaRPr>
              <a:solidFill>
                <a:srgbClr val="7F7F7F"/>
              </a:solidFill>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sleep(1000L)</a:t>
            </a:r>
            <a:endParaRPr>
              <a:latin typeface="JetBrains Mono"/>
              <a:ea typeface="JetBrains Mono"/>
              <a:cs typeface="JetBrains Mono"/>
              <a:sym typeface="JetBrains Mono"/>
            </a:endParaRPr>
          </a:p>
          <a:p>
            <a:pPr indent="457200" lvl="0" marL="914400" rtl="0" algn="l">
              <a:lnSpc>
                <a:spcPct val="115000"/>
              </a:lnSpc>
              <a:spcBef>
                <a:spcPts val="0"/>
              </a:spcBef>
              <a:spcAft>
                <a:spcPts val="0"/>
              </a:spcAft>
              <a:buClr>
                <a:schemeClr val="dk1"/>
              </a:buClr>
              <a:buSzPts val="1100"/>
              <a:buFont typeface="Arial"/>
              <a:buNone/>
            </a:pPr>
            <a:r>
              <a:rPr i="1" lang="en">
                <a:latin typeface="JetBrains Mono"/>
                <a:ea typeface="JetBrains Mono"/>
                <a:cs typeface="JetBrains Mono"/>
                <a:sym typeface="JetBrains Mono"/>
              </a:rPr>
              <a:t>println</a:t>
            </a:r>
            <a:r>
              <a:rPr lang="en">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thread $it!"</a:t>
            </a: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9144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a:t>
            </a:r>
            <a:endParaRPr>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accent3"/>
                </a:solidFill>
              </a:rPr>
              <a:t>Exception </a:t>
            </a:r>
            <a:r>
              <a:rPr lang="en">
                <a:solidFill>
                  <a:schemeClr val="accent3"/>
                </a:solidFill>
              </a:rPr>
              <a:t>in thread "main" java.lang.OutOfMemoryError: unable to create native thread: possibly out of memory or process/resource limits reached.</a:t>
            </a:r>
            <a:endParaRPr>
              <a:solidFill>
                <a:schemeClr val="accent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Coroutines - fibers - threads</a:t>
            </a:r>
            <a:endParaRPr/>
          </a:p>
        </p:txBody>
      </p:sp>
      <p:sp>
        <p:nvSpPr>
          <p:cNvPr id="657" name="Google Shape;657;p6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latin typeface="JetBrains Mono"/>
                <a:ea typeface="JetBrains Mono"/>
                <a:cs typeface="JetBrains Mono"/>
                <a:sym typeface="JetBrains Mono"/>
              </a:rPr>
              <a:t>fun </a:t>
            </a:r>
            <a:r>
              <a:rPr lang="en">
                <a:solidFill>
                  <a:srgbClr val="000000"/>
                </a:solidFill>
                <a:latin typeface="JetBrains Mono"/>
                <a:ea typeface="JetBrains Mono"/>
                <a:cs typeface="JetBrains Mono"/>
                <a:sym typeface="JetBrains Mono"/>
              </a:rPr>
              <a:t>main(): Unit = </a:t>
            </a:r>
            <a:r>
              <a:rPr i="1" lang="en">
                <a:solidFill>
                  <a:srgbClr val="000000"/>
                </a:solidFill>
                <a:latin typeface="JetBrains Mono"/>
                <a:ea typeface="JetBrains Mono"/>
                <a:cs typeface="JetBrains Mono"/>
                <a:sym typeface="JetBrains Mono"/>
              </a:rPr>
              <a:t>runBlocking </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repeat</a:t>
            </a:r>
            <a:r>
              <a:rPr lang="en">
                <a:solidFill>
                  <a:srgbClr val="000000"/>
                </a:solidFill>
                <a:latin typeface="JetBrains Mono"/>
                <a:ea typeface="JetBrains Mono"/>
                <a:cs typeface="JetBrains Mono"/>
                <a:sym typeface="JetBrains Mono"/>
              </a:rPr>
              <a:t>(1_000_000) { </a:t>
            </a:r>
            <a:r>
              <a:rPr lang="en">
                <a:solidFill>
                  <a:srgbClr val="7F7F7F"/>
                </a:solidFill>
                <a:latin typeface="JetBrains Mono"/>
                <a:ea typeface="JetBrains Mono"/>
                <a:cs typeface="JetBrains Mono"/>
                <a:sym typeface="JetBrains Mono"/>
              </a:rPr>
              <a:t>// it: Int</a:t>
            </a:r>
            <a:endParaRPr>
              <a:solidFill>
                <a:srgbClr val="7F7F7F"/>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launch </a:t>
            </a:r>
            <a:r>
              <a:rPr lang="en">
                <a:solidFill>
                  <a:srgbClr val="000000"/>
                </a:solidFill>
                <a:latin typeface="JetBrains Mono"/>
                <a:ea typeface="JetBrains Mono"/>
                <a:cs typeface="JetBrains Mono"/>
                <a:sym typeface="JetBrains Mono"/>
              </a:rPr>
              <a:t>{ </a:t>
            </a:r>
            <a:r>
              <a:rPr lang="en">
                <a:solidFill>
                  <a:srgbClr val="7F7F7F"/>
                </a:solidFill>
                <a:latin typeface="JetBrains Mono"/>
                <a:ea typeface="JetBrains Mono"/>
                <a:cs typeface="JetBrains Mono"/>
                <a:sym typeface="JetBrains Mono"/>
              </a:rPr>
              <a:t>// new asynchronous activity</a:t>
            </a:r>
            <a:endParaRPr>
              <a:solidFill>
                <a:srgbClr val="7F7F7F"/>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delay</a:t>
            </a:r>
            <a:r>
              <a:rPr lang="en">
                <a:solidFill>
                  <a:srgbClr val="000000"/>
                </a:solidFill>
                <a:latin typeface="JetBrains Mono"/>
                <a:ea typeface="JetBrains Mono"/>
                <a:cs typeface="JetBrains Mono"/>
                <a:sym typeface="JetBrains Mono"/>
              </a:rPr>
              <a:t>(1000L)</a:t>
            </a:r>
            <a:endParaRPr>
              <a:solidFill>
                <a:srgbClr val="000000"/>
              </a:solidFill>
              <a:latin typeface="JetBrains Mono"/>
              <a:ea typeface="JetBrains Mono"/>
              <a:cs typeface="JetBrains Mono"/>
              <a:sym typeface="JetBrains Mono"/>
            </a:endParaRPr>
          </a:p>
          <a:p>
            <a:pPr indent="0" lvl="0" marL="1371600" rtl="0" algn="l">
              <a:lnSpc>
                <a:spcPct val="115000"/>
              </a:lnSpc>
              <a:spcBef>
                <a:spcPts val="0"/>
              </a:spcBef>
              <a:spcAft>
                <a:spcPts val="0"/>
              </a:spcAft>
              <a:buNone/>
            </a:pPr>
            <a:r>
              <a:rPr i="1" lang="en">
                <a:solidFill>
                  <a:srgbClr val="000000"/>
                </a:solidFill>
                <a:latin typeface="JetBrains Mono"/>
                <a:ea typeface="JetBrains Mono"/>
                <a:cs typeface="JetBrains Mono"/>
                <a:sym typeface="JetBrains Mono"/>
              </a:rPr>
              <a:t>println</a:t>
            </a:r>
            <a:r>
              <a:rPr lang="en">
                <a:solidFill>
                  <a:srgbClr val="000000"/>
                </a:solidFill>
                <a:latin typeface="JetBrains Mono"/>
                <a:ea typeface="JetBrains Mono"/>
                <a:cs typeface="JetBrains Mono"/>
                <a:sym typeface="JetBrains Mono"/>
              </a:rPr>
              <a:t>(</a:t>
            </a:r>
            <a:r>
              <a:rPr lang="en">
                <a:solidFill>
                  <a:srgbClr val="067D02"/>
                </a:solidFill>
                <a:latin typeface="JetBrains Mono"/>
                <a:ea typeface="JetBrains Mono"/>
                <a:cs typeface="JetBrains Mono"/>
                <a:sym typeface="JetBrains Mono"/>
              </a:rPr>
              <a:t>"Hello from coroutine $it!"</a:t>
            </a: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9144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45720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latin typeface="JetBrains Mono"/>
                <a:ea typeface="JetBrains Mono"/>
                <a:cs typeface="JetBrains Mono"/>
                <a:sym typeface="JetBrains Mono"/>
              </a:rPr>
              <a:t>}</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rgbClr val="000000"/>
                </a:solidFill>
              </a:rPr>
              <a:t>Coroutines are </a:t>
            </a:r>
            <a:r>
              <a:rPr lang="en" strike="sngStrike">
                <a:solidFill>
                  <a:srgbClr val="000000"/>
                </a:solidFill>
              </a:rPr>
              <a:t>like</a:t>
            </a:r>
            <a:r>
              <a:rPr lang="en">
                <a:solidFill>
                  <a:srgbClr val="000000"/>
                </a:solidFill>
              </a:rPr>
              <a:t> light-weight </a:t>
            </a:r>
            <a:r>
              <a:rPr lang="en" strike="sngStrike">
                <a:solidFill>
                  <a:srgbClr val="000000"/>
                </a:solidFill>
              </a:rPr>
              <a:t>threads</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p>
        </p:txBody>
      </p:sp>
      <p:pic>
        <p:nvPicPr>
          <p:cNvPr id="658" name="Google Shape;658;p68"/>
          <p:cNvPicPr preferRelativeResize="0"/>
          <p:nvPr/>
        </p:nvPicPr>
        <p:blipFill>
          <a:blip r:embed="rId3">
            <a:alphaModFix/>
          </a:blip>
          <a:stretch>
            <a:fillRect/>
          </a:stretch>
        </p:blipFill>
        <p:spPr>
          <a:xfrm>
            <a:off x="311650" y="2155813"/>
            <a:ext cx="209300" cy="21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How this code gets executed on a single thread</a:t>
            </a:r>
            <a:endParaRPr>
              <a:latin typeface="Open Sans"/>
              <a:ea typeface="Open Sans"/>
              <a:cs typeface="Open Sans"/>
              <a:sym typeface="Open Sans"/>
            </a:endParaRPr>
          </a:p>
        </p:txBody>
      </p:sp>
      <p:sp>
        <p:nvSpPr>
          <p:cNvPr id="87" name="Google Shape;87;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88" name="Google Shape;88;p15"/>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89" name="Google Shape;89;p15"/>
          <p:cNvCxnSpPr>
            <a:stCxn id="88"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 Scope</a:t>
            </a:r>
            <a:endParaRPr/>
          </a:p>
        </p:txBody>
      </p:sp>
      <p:sp>
        <p:nvSpPr>
          <p:cNvPr id="664" name="Google Shape;664;p6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Thread switching problem</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7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It is not guaranteed that the coroutine is going to be resumed on the same thread, so be very careful about calling suspending function while holding any monitor.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lock = ReentrantLock()</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russianRoulette()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lock.lock()</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pullTheTrigger()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lock.unlock()</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Unlock might happen on </a:t>
            </a:r>
            <a:r>
              <a:rPr lang="en" sz="1100">
                <a:solidFill>
                  <a:srgbClr val="FF0000"/>
                </a:solidFill>
                <a:latin typeface="Open Sans"/>
                <a:ea typeface="Open Sans"/>
                <a:cs typeface="Open Sans"/>
                <a:sym typeface="Open Sans"/>
              </a:rPr>
              <a:t>another thread</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Murphy’s law: “Anything that can go wrong will go wrong.”</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Then </a:t>
            </a:r>
            <a:r>
              <a:rPr lang="en" sz="1100">
                <a:solidFill>
                  <a:srgbClr val="000000"/>
                </a:solidFill>
              </a:rPr>
              <a:t>unlock</a:t>
            </a:r>
            <a:r>
              <a:rPr lang="en" sz="1100">
                <a:solidFill>
                  <a:srgbClr val="000000"/>
                </a:solidFill>
                <a:latin typeface="Open Sans"/>
                <a:ea typeface="Open Sans"/>
                <a:cs typeface="Open Sans"/>
                <a:sym typeface="Open Sans"/>
              </a:rPr>
              <a:t> will throw </a:t>
            </a:r>
            <a:r>
              <a:rPr lang="en" sz="1100">
                <a:solidFill>
                  <a:srgbClr val="000000"/>
                </a:solidFill>
              </a:rPr>
              <a:t>IllegalMonitorStateException</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670" name="Google Shape;670;p7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important non-guarantee</a:t>
            </a:r>
            <a:endParaRPr/>
          </a:p>
        </p:txBody>
      </p:sp>
      <p:pic>
        <p:nvPicPr>
          <p:cNvPr id="671" name="Google Shape;671;p70"/>
          <p:cNvPicPr preferRelativeResize="0"/>
          <p:nvPr/>
        </p:nvPicPr>
        <p:blipFill>
          <a:blip r:embed="rId3">
            <a:alphaModFix/>
          </a:blip>
          <a:stretch>
            <a:fillRect/>
          </a:stretch>
        </p:blipFill>
        <p:spPr>
          <a:xfrm>
            <a:off x="311650" y="2822563"/>
            <a:ext cx="209300" cy="2111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1"/>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Mutual Exclusion </a:t>
            </a:r>
            <a:r>
              <a:rPr lang="en" sz="1100">
                <a:solidFill>
                  <a:srgbClr val="000000"/>
                </a:solidFill>
              </a:rPr>
              <a:t>==&gt; Mutex.</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mutex = Mutex() </a:t>
            </a:r>
            <a:r>
              <a:rPr lang="en" sz="1100">
                <a:solidFill>
                  <a:srgbClr val="7F7F7F"/>
                </a:solidFill>
              </a:rPr>
              <a:t>// .lock() suspends, .tryLock() does not suspend</a:t>
            </a:r>
            <a:endParaRPr sz="1100">
              <a:solidFill>
                <a:srgbClr val="7F7F7F"/>
              </a:solidFill>
            </a:endParaRPr>
          </a:p>
          <a:p>
            <a:pPr indent="0" lvl="0" marL="0" rtl="0" algn="l">
              <a:lnSpc>
                <a:spcPct val="115000"/>
              </a:lnSpc>
              <a:spcBef>
                <a:spcPts val="0"/>
              </a:spcBef>
              <a:spcAft>
                <a:spcPts val="0"/>
              </a:spcAft>
              <a:buNone/>
            </a:pPr>
            <a:r>
              <a:rPr lang="en" sz="1100">
                <a:solidFill>
                  <a:srgbClr val="0033B3"/>
                </a:solidFill>
              </a:rPr>
              <a:t>var </a:t>
            </a:r>
            <a:r>
              <a:rPr lang="en" sz="1100">
                <a:solidFill>
                  <a:srgbClr val="000000"/>
                </a:solidFill>
              </a:rPr>
              <a:t>counter = 0</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withMutex()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7F7F7F"/>
                </a:solidFill>
              </a:rPr>
              <a:t>// protect each increment with lock</a:t>
            </a:r>
            <a:endParaRPr sz="1100">
              <a:solidFill>
                <a:srgbClr val="7F7F7F"/>
              </a:solidFill>
            </a:endParaRPr>
          </a:p>
          <a:p>
            <a:pPr indent="457200" lvl="0" marL="914400" rtl="0" algn="l">
              <a:lnSpc>
                <a:spcPct val="115000"/>
              </a:lnSpc>
              <a:spcBef>
                <a:spcPts val="0"/>
              </a:spcBef>
              <a:spcAft>
                <a:spcPts val="0"/>
              </a:spcAft>
              <a:buNone/>
            </a:pPr>
            <a:r>
              <a:rPr lang="en" sz="1100">
                <a:solidFill>
                  <a:srgbClr val="000000"/>
                </a:solidFill>
              </a:rPr>
              <a:t>mutex.withLock { counter++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"Counter = $counter"</a:t>
            </a:r>
            <a:r>
              <a:rPr lang="en" sz="1100">
                <a:solidFill>
                  <a:srgbClr val="000000"/>
                </a:solidFill>
              </a:rPr>
              <a:t>) </a:t>
            </a:r>
            <a:r>
              <a:rPr lang="en" sz="1100">
                <a:solidFill>
                  <a:srgbClr val="7F7F7F"/>
                </a:solidFill>
              </a:rPr>
              <a:t>// Guaranteed `1000`</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7F7F7F"/>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677" name="Google Shape;677;p7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Mutual Exclusion</a:t>
            </a:r>
            <a:endParaRPr/>
          </a:p>
        </p:txBody>
      </p:sp>
      <p:pic>
        <p:nvPicPr>
          <p:cNvPr id="678" name="Google Shape;678;p71"/>
          <p:cNvPicPr preferRelativeResize="0"/>
          <p:nvPr/>
        </p:nvPicPr>
        <p:blipFill>
          <a:blip r:embed="rId3">
            <a:alphaModFix/>
          </a:blip>
          <a:stretch>
            <a:fillRect/>
          </a:stretch>
        </p:blipFill>
        <p:spPr>
          <a:xfrm>
            <a:off x="311650" y="3203562"/>
            <a:ext cx="209300" cy="211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684" name="Google Shape;684;p7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Exceptions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3"/>
          <p:cNvSpPr txBox="1"/>
          <p:nvPr>
            <p:ph idx="1" type="body"/>
          </p:nvPr>
        </p:nvSpPr>
        <p:spPr>
          <a:xfrm>
            <a:off x="292600" y="1335025"/>
            <a:ext cx="8326800" cy="33894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CoroutineExceptionHandler : CoroutineContext.Element {</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public companion object </a:t>
            </a:r>
            <a:r>
              <a:rPr lang="en" sz="1100">
                <a:solidFill>
                  <a:srgbClr val="000000"/>
                </a:solidFill>
              </a:rPr>
              <a:t>Key : CoroutineContext.Key&lt;...&gt;</a:t>
            </a:r>
            <a:br>
              <a:rPr lang="en" sz="1100">
                <a:solidFill>
                  <a:srgbClr val="000000"/>
                </a:solidFill>
              </a:rPr>
            </a:b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public fun </a:t>
            </a:r>
            <a:r>
              <a:rPr lang="en" sz="1100">
                <a:solidFill>
                  <a:srgbClr val="000000"/>
                </a:solidFill>
              </a:rPr>
              <a:t>handleException(context: CoroutineContext, exception: Throwable)</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br>
              <a:rPr lang="en" sz="1100">
                <a:solidFill>
                  <a:srgbClr val="000000"/>
                </a:solidFill>
                <a:latin typeface="Arial"/>
                <a:ea typeface="Arial"/>
                <a:cs typeface="Arial"/>
                <a:sym typeface="Arial"/>
              </a:rPr>
            </a:b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Children coroutines delegate handling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Coroutines running with </a:t>
            </a:r>
            <a:r>
              <a:rPr lang="en" sz="1100">
                <a:solidFill>
                  <a:srgbClr val="000000"/>
                </a:solidFill>
              </a:rPr>
              <a:t>SupervisorJob</a:t>
            </a:r>
            <a:r>
              <a:rPr lang="en" sz="1100">
                <a:solidFill>
                  <a:srgbClr val="000000"/>
                </a:solidFill>
                <a:latin typeface="Open Sans"/>
                <a:ea typeface="Open Sans"/>
                <a:cs typeface="Open Sans"/>
                <a:sym typeface="Open Sans"/>
              </a:rPr>
              <a:t> do not propagate exceptions to their parents.</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CancellationExceptions</a:t>
            </a:r>
            <a:r>
              <a:rPr lang="en" sz="1100">
                <a:solidFill>
                  <a:srgbClr val="000000"/>
                </a:solidFill>
                <a:latin typeface="Open Sans"/>
                <a:ea typeface="Open Sans"/>
                <a:cs typeface="Open Sans"/>
                <a:sym typeface="Open Sans"/>
              </a:rPr>
              <a:t> are ignored.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If there is a </a:t>
            </a:r>
            <a:r>
              <a:rPr lang="en" sz="1100">
                <a:solidFill>
                  <a:srgbClr val="000000"/>
                </a:solidFill>
              </a:rPr>
              <a:t>Job</a:t>
            </a:r>
            <a:r>
              <a:rPr lang="en" sz="1100">
                <a:solidFill>
                  <a:srgbClr val="000000"/>
                </a:solidFill>
                <a:latin typeface="Open Sans"/>
                <a:ea typeface="Open Sans"/>
                <a:cs typeface="Open Sans"/>
                <a:sym typeface="Open Sans"/>
              </a:rPr>
              <a:t> in the context, then </a:t>
            </a:r>
            <a:r>
              <a:rPr lang="en" sz="1100">
                <a:solidFill>
                  <a:srgbClr val="000000"/>
                </a:solidFill>
              </a:rPr>
              <a:t>Job.cancel</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i="1" lang="en" sz="1100">
                <a:solidFill>
                  <a:srgbClr val="000000"/>
                </a:solidFill>
                <a:latin typeface="Open Sans"/>
                <a:ea typeface="Open Sans"/>
                <a:cs typeface="Open Sans"/>
                <a:sym typeface="Open Sans"/>
              </a:rPr>
              <a:t>All instances of CoroutineExceptionHandler found via ServiceLoader are invoked.</a:t>
            </a:r>
            <a:endParaRPr i="1"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current thread’s </a:t>
            </a:r>
            <a:r>
              <a:rPr lang="en" sz="1100">
                <a:solidFill>
                  <a:srgbClr val="000000"/>
                </a:solidFill>
              </a:rPr>
              <a:t>Thread.uncaughtExceptionHandler</a:t>
            </a:r>
            <a:r>
              <a:rPr lang="en" sz="1100">
                <a:solidFill>
                  <a:srgbClr val="000000"/>
                </a:solidFill>
                <a:latin typeface="Open Sans"/>
                <a:ea typeface="Open Sans"/>
                <a:cs typeface="Open Sans"/>
                <a:sym typeface="Open Sans"/>
              </a:rPr>
              <a:t> is invoked.</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p>
        </p:txBody>
      </p:sp>
      <p:sp>
        <p:nvSpPr>
          <p:cNvPr id="690" name="Google Shape;690;p7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handling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696" name="Google Shape;696;p7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697" name="Google Shape;697;p7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698" name="Google Shape;698;p7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699" name="Google Shape;699;p7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0" name="Google Shape;700;p7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01" name="Google Shape;701;p7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02" name="Google Shape;702;p74"/>
          <p:cNvCxnSpPr>
            <a:stCxn id="696" idx="2"/>
            <a:endCxn id="6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3" name="Google Shape;703;p74"/>
          <p:cNvCxnSpPr>
            <a:stCxn id="696" idx="2"/>
            <a:endCxn id="6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04" name="Google Shape;704;p74"/>
          <p:cNvCxnSpPr>
            <a:stCxn id="697" idx="2"/>
            <a:endCxn id="6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5" name="Google Shape;705;p74"/>
          <p:cNvCxnSpPr>
            <a:stCxn id="698" idx="2"/>
            <a:endCxn id="7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06" name="Google Shape;706;p74"/>
          <p:cNvCxnSpPr>
            <a:stCxn id="698" idx="2"/>
            <a:endCxn id="7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12" name="Google Shape;712;p7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13" name="Google Shape;713;p7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4" name="Google Shape;714;p7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15" name="Google Shape;715;p7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6" name="Google Shape;716;p7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17" name="Google Shape;717;p7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18" name="Google Shape;718;p75"/>
          <p:cNvCxnSpPr>
            <a:stCxn id="712" idx="2"/>
            <a:endCxn id="71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19" name="Google Shape;719;p75"/>
          <p:cNvCxnSpPr>
            <a:stCxn id="712" idx="2"/>
            <a:endCxn id="71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20" name="Google Shape;720;p75"/>
          <p:cNvCxnSpPr>
            <a:stCxn id="713" idx="2"/>
            <a:endCxn id="71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1" name="Google Shape;721;p75"/>
          <p:cNvCxnSpPr>
            <a:stCxn id="714" idx="2"/>
            <a:endCxn id="71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22" name="Google Shape;722;p75"/>
          <p:cNvCxnSpPr>
            <a:stCxn id="714" idx="2"/>
            <a:endCxn id="71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23" name="Google Shape;723;p75"/>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24" name="Google Shape;724;p75"/>
          <p:cNvGrpSpPr/>
          <p:nvPr/>
        </p:nvGrpSpPr>
        <p:grpSpPr>
          <a:xfrm>
            <a:off x="5199207" y="3510011"/>
            <a:ext cx="381005" cy="381005"/>
            <a:chOff x="6400800" y="781050"/>
            <a:chExt cx="290400" cy="290400"/>
          </a:xfrm>
        </p:grpSpPr>
        <p:cxnSp>
          <p:nvCxnSpPr>
            <p:cNvPr id="725" name="Google Shape;725;p7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26" name="Google Shape;726;p7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32" name="Google Shape;732;p76"/>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33" name="Google Shape;733;p76"/>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4" name="Google Shape;734;p76"/>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35" name="Google Shape;735;p76"/>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6" name="Google Shape;736;p76"/>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37" name="Google Shape;737;p76"/>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38" name="Google Shape;738;p76"/>
          <p:cNvCxnSpPr>
            <a:stCxn id="732" idx="2"/>
            <a:endCxn id="73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39" name="Google Shape;739;p76"/>
          <p:cNvCxnSpPr>
            <a:stCxn id="732" idx="2"/>
            <a:endCxn id="73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40" name="Google Shape;740;p76"/>
          <p:cNvCxnSpPr>
            <a:stCxn id="733" idx="2"/>
            <a:endCxn id="73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1" name="Google Shape;741;p76"/>
          <p:cNvCxnSpPr>
            <a:stCxn id="734" idx="2"/>
            <a:endCxn id="73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42" name="Google Shape;742;p76"/>
          <p:cNvCxnSpPr>
            <a:stCxn id="734" idx="2"/>
            <a:endCxn id="73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43" name="Google Shape;743;p76"/>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44" name="Google Shape;744;p76"/>
          <p:cNvGrpSpPr/>
          <p:nvPr/>
        </p:nvGrpSpPr>
        <p:grpSpPr>
          <a:xfrm>
            <a:off x="5199207" y="3510011"/>
            <a:ext cx="381005" cy="381005"/>
            <a:chOff x="6400800" y="781050"/>
            <a:chExt cx="290400" cy="290400"/>
          </a:xfrm>
        </p:grpSpPr>
        <p:cxnSp>
          <p:nvCxnSpPr>
            <p:cNvPr id="745" name="Google Shape;745;p76"/>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46" name="Google Shape;746;p76"/>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47" name="Google Shape;747;p76"/>
          <p:cNvCxnSpPr>
            <a:stCxn id="736" idx="1"/>
            <a:endCxn id="734"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none"/>
            <a:tailEnd len="med" w="med" type="triangle"/>
          </a:ln>
        </p:spPr>
      </p:cxnSp>
      <p:sp>
        <p:nvSpPr>
          <p:cNvPr id="748" name="Google Shape;748;p76"/>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7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54" name="Google Shape;754;p77"/>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55" name="Google Shape;755;p77"/>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6" name="Google Shape;756;p77"/>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57" name="Google Shape;757;p77"/>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8" name="Google Shape;758;p77"/>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59" name="Google Shape;759;p77"/>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60" name="Google Shape;760;p77"/>
          <p:cNvCxnSpPr>
            <a:stCxn id="754" idx="2"/>
            <a:endCxn id="755"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1" name="Google Shape;761;p77"/>
          <p:cNvCxnSpPr>
            <a:stCxn id="754" idx="2"/>
            <a:endCxn id="756"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62" name="Google Shape;762;p77"/>
          <p:cNvCxnSpPr>
            <a:stCxn id="755" idx="2"/>
            <a:endCxn id="757"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3" name="Google Shape;763;p77"/>
          <p:cNvCxnSpPr>
            <a:stCxn id="756" idx="2"/>
            <a:endCxn id="758"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64" name="Google Shape;764;p77"/>
          <p:cNvCxnSpPr>
            <a:stCxn id="756" idx="2"/>
            <a:endCxn id="759"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65" name="Google Shape;765;p77"/>
          <p:cNvSpPr/>
          <p:nvPr/>
        </p:nvSpPr>
        <p:spPr>
          <a:xfrm>
            <a:off x="3910375" y="3798500"/>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766" name="Google Shape;766;p77"/>
          <p:cNvGrpSpPr/>
          <p:nvPr/>
        </p:nvGrpSpPr>
        <p:grpSpPr>
          <a:xfrm>
            <a:off x="5199207" y="3510011"/>
            <a:ext cx="381005" cy="381005"/>
            <a:chOff x="6400800" y="781050"/>
            <a:chExt cx="290400" cy="290400"/>
          </a:xfrm>
        </p:grpSpPr>
        <p:cxnSp>
          <p:nvCxnSpPr>
            <p:cNvPr id="767" name="Google Shape;767;p77"/>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68" name="Google Shape;768;p77"/>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769" name="Google Shape;769;p77"/>
          <p:cNvCxnSpPr>
            <a:stCxn id="758" idx="1"/>
            <a:endCxn id="756" idx="1"/>
          </p:cNvCxnSpPr>
          <p:nvPr/>
        </p:nvCxnSpPr>
        <p:spPr>
          <a:xfrm flipH="1" rot="10800000">
            <a:off x="4714025" y="2749475"/>
            <a:ext cx="624600" cy="951000"/>
          </a:xfrm>
          <a:prstGeom prst="curvedConnector3">
            <a:avLst>
              <a:gd fmla="val -38124" name="adj1"/>
            </a:avLst>
          </a:prstGeom>
          <a:noFill/>
          <a:ln cap="flat" cmpd="sng" w="19050">
            <a:solidFill>
              <a:schemeClr val="dk2"/>
            </a:solidFill>
            <a:prstDash val="solid"/>
            <a:round/>
            <a:headEnd len="med" w="med" type="triangle"/>
            <a:tailEnd len="med" w="med" type="none"/>
          </a:ln>
        </p:spPr>
      </p:cxnSp>
      <p:sp>
        <p:nvSpPr>
          <p:cNvPr id="770" name="Google Shape;770;p77"/>
          <p:cNvSpPr txBox="1"/>
          <p:nvPr/>
        </p:nvSpPr>
        <p:spPr>
          <a:xfrm>
            <a:off x="3409950" y="3078025"/>
            <a:ext cx="1048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latin typeface="JetBrains Mono"/>
                <a:ea typeface="JetBrains Mono"/>
                <a:cs typeface="JetBrains Mono"/>
                <a:sym typeface="JetBrains Mono"/>
              </a:rPr>
              <a:t>No, thank you</a:t>
            </a:r>
            <a:endParaRPr sz="800">
              <a:latin typeface="JetBrains Mono"/>
              <a:ea typeface="JetBrains Mono"/>
              <a:cs typeface="JetBrains Mono"/>
              <a:sym typeface="JetBrains Mon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76" name="Google Shape;776;p78"/>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77" name="Google Shape;777;p78"/>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78" name="Google Shape;778;p78"/>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79" name="Google Shape;779;p78"/>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0" name="Google Shape;780;p78"/>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81" name="Google Shape;781;p78"/>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782" name="Google Shape;782;p78"/>
          <p:cNvCxnSpPr>
            <a:stCxn id="776" idx="2"/>
            <a:endCxn id="77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3" name="Google Shape;783;p78"/>
          <p:cNvCxnSpPr>
            <a:stCxn id="776" idx="2"/>
            <a:endCxn id="77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784" name="Google Shape;784;p78"/>
          <p:cNvCxnSpPr>
            <a:stCxn id="777" idx="2"/>
            <a:endCxn id="77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5" name="Google Shape;785;p78"/>
          <p:cNvCxnSpPr>
            <a:stCxn id="778" idx="2"/>
            <a:endCxn id="78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786" name="Google Shape;786;p78"/>
          <p:cNvCxnSpPr>
            <a:stCxn id="778" idx="2"/>
            <a:endCxn id="78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787" name="Google Shape;787;p78"/>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788" name="Google Shape;788;p78"/>
          <p:cNvGrpSpPr/>
          <p:nvPr/>
        </p:nvGrpSpPr>
        <p:grpSpPr>
          <a:xfrm>
            <a:off x="5199207" y="3510011"/>
            <a:ext cx="381005" cy="381005"/>
            <a:chOff x="6400800" y="781050"/>
            <a:chExt cx="290400" cy="290400"/>
          </a:xfrm>
        </p:grpSpPr>
        <p:cxnSp>
          <p:nvCxnSpPr>
            <p:cNvPr id="789" name="Google Shape;789;p78"/>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790" name="Google Shape;790;p78"/>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95" name="Google Shape;95;p16"/>
          <p:cNvCxnSpPr>
            <a:stCxn id="94"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96" name="Google Shape;96;p16"/>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we want</a:t>
            </a:r>
            <a:endParaRPr>
              <a:latin typeface="Open Sans"/>
              <a:ea typeface="Open Sans"/>
              <a:cs typeface="Open Sans"/>
              <a:sym typeface="Open Sans"/>
            </a:endParaRPr>
          </a:p>
        </p:txBody>
      </p:sp>
      <p:sp>
        <p:nvSpPr>
          <p:cNvPr id="97" name="Google Shape;97;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98" name="Google Shape;98;p16"/>
          <p:cNvSpPr/>
          <p:nvPr/>
        </p:nvSpPr>
        <p:spPr>
          <a:xfrm>
            <a:off x="22383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25527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2867175" y="2987400"/>
            <a:ext cx="314400" cy="4452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 name="Google Shape;101;p16"/>
          <p:cNvCxnSpPr>
            <a:stCxn id="99" idx="0"/>
            <a:endCxn id="102" idx="2"/>
          </p:cNvCxnSpPr>
          <p:nvPr/>
        </p:nvCxnSpPr>
        <p:spPr>
          <a:xfrm rot="-5400000">
            <a:off x="2463525" y="2740350"/>
            <a:ext cx="493500" cy="600"/>
          </a:xfrm>
          <a:prstGeom prst="bentConnector3">
            <a:avLst>
              <a:gd fmla="val 49992" name="adj1"/>
            </a:avLst>
          </a:prstGeom>
          <a:noFill/>
          <a:ln cap="flat" cmpd="sng" w="19050">
            <a:solidFill>
              <a:srgbClr val="A3A3A4"/>
            </a:solidFill>
            <a:prstDash val="dash"/>
            <a:round/>
            <a:headEnd len="med" w="med" type="none"/>
            <a:tailEnd len="med" w="med" type="none"/>
          </a:ln>
        </p:spPr>
      </p:cxnSp>
      <p:sp>
        <p:nvSpPr>
          <p:cNvPr id="102" name="Google Shape;102;p16"/>
          <p:cNvSpPr txBox="1"/>
          <p:nvPr/>
        </p:nvSpPr>
        <p:spPr>
          <a:xfrm>
            <a:off x="22908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03" name="Google Shape;103;p16"/>
          <p:cNvSpPr txBox="1"/>
          <p:nvPr/>
        </p:nvSpPr>
        <p:spPr>
          <a:xfrm>
            <a:off x="31815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a:t>
            </a:r>
            <a:r>
              <a:rPr lang="en" sz="800">
                <a:latin typeface="JetBrains Mono"/>
                <a:ea typeface="JetBrains Mono"/>
                <a:cs typeface="JetBrains Mono"/>
                <a:sym typeface="JetBrains Mono"/>
              </a:rPr>
              <a:t>Post</a:t>
            </a:r>
            <a:endParaRPr sz="800">
              <a:latin typeface="JetBrains Mono"/>
              <a:ea typeface="JetBrains Mono"/>
              <a:cs typeface="JetBrains Mono"/>
              <a:sym typeface="JetBrains Mono"/>
            </a:endParaRPr>
          </a:p>
        </p:txBody>
      </p:sp>
      <p:sp>
        <p:nvSpPr>
          <p:cNvPr id="104" name="Google Shape;104;p16"/>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05" name="Google Shape;105;p16"/>
          <p:cNvCxnSpPr>
            <a:stCxn id="100" idx="2"/>
            <a:endCxn id="103" idx="0"/>
          </p:cNvCxnSpPr>
          <p:nvPr/>
        </p:nvCxnSpPr>
        <p:spPr>
          <a:xfrm flipH="1" rot="-5400000">
            <a:off x="3056025" y="3400950"/>
            <a:ext cx="555900" cy="619200"/>
          </a:xfrm>
          <a:prstGeom prst="curvedConnector3">
            <a:avLst>
              <a:gd fmla="val 50007" name="adj1"/>
            </a:avLst>
          </a:prstGeom>
          <a:noFill/>
          <a:ln cap="flat" cmpd="sng" w="19050">
            <a:solidFill>
              <a:srgbClr val="A3A3A4"/>
            </a:solidFill>
            <a:prstDash val="dash"/>
            <a:round/>
            <a:headEnd len="med" w="med" type="none"/>
            <a:tailEnd len="med" w="med" type="none"/>
          </a:ln>
        </p:spPr>
      </p:cxnSp>
      <p:cxnSp>
        <p:nvCxnSpPr>
          <p:cNvPr id="106" name="Google Shape;106;p16"/>
          <p:cNvCxnSpPr>
            <a:stCxn id="98" idx="2"/>
            <a:endCxn id="104" idx="0"/>
          </p:cNvCxnSpPr>
          <p:nvPr/>
        </p:nvCxnSpPr>
        <p:spPr>
          <a:xfrm rot="5400000">
            <a:off x="1808175" y="3401100"/>
            <a:ext cx="555900" cy="618900"/>
          </a:xfrm>
          <a:prstGeom prst="curvedConnector3">
            <a:avLst>
              <a:gd fmla="val 50007" name="adj1"/>
            </a:avLst>
          </a:prstGeom>
          <a:noFill/>
          <a:ln cap="flat" cmpd="sng" w="19050">
            <a:solidFill>
              <a:srgbClr val="A3A3A4"/>
            </a:solidFill>
            <a:prstDash val="dash"/>
            <a:round/>
            <a:headEnd len="med" w="med" type="none"/>
            <a:tailEnd len="med" w="med" type="none"/>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796" name="Google Shape;796;p79"/>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797" name="Google Shape;797;p79"/>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798" name="Google Shape;798;p79"/>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799" name="Google Shape;799;p79"/>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0" name="Google Shape;800;p79"/>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01" name="Google Shape;801;p79"/>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02" name="Google Shape;802;p79"/>
          <p:cNvCxnSpPr>
            <a:stCxn id="796" idx="2"/>
            <a:endCxn id="797"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3" name="Google Shape;803;p79"/>
          <p:cNvCxnSpPr>
            <a:stCxn id="796" idx="2"/>
            <a:endCxn id="798"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04" name="Google Shape;804;p79"/>
          <p:cNvCxnSpPr>
            <a:stCxn id="797" idx="2"/>
            <a:endCxn id="799"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5" name="Google Shape;805;p79"/>
          <p:cNvCxnSpPr>
            <a:stCxn id="798" idx="2"/>
            <a:endCxn id="800"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06" name="Google Shape;806;p79"/>
          <p:cNvCxnSpPr>
            <a:stCxn id="798" idx="2"/>
            <a:endCxn id="801"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07" name="Google Shape;807;p79"/>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08" name="Google Shape;808;p79"/>
          <p:cNvGrpSpPr/>
          <p:nvPr/>
        </p:nvGrpSpPr>
        <p:grpSpPr>
          <a:xfrm>
            <a:off x="5199207" y="3510011"/>
            <a:ext cx="381005" cy="381005"/>
            <a:chOff x="6400800" y="781050"/>
            <a:chExt cx="290400" cy="290400"/>
          </a:xfrm>
        </p:grpSpPr>
        <p:cxnSp>
          <p:nvCxnSpPr>
            <p:cNvPr id="809" name="Google Shape;809;p79"/>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10" name="Google Shape;810;p79"/>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11" name="Google Shape;811;p79"/>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8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17" name="Google Shape;817;p80"/>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18" name="Google Shape;818;p80"/>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19" name="Google Shape;819;p80"/>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20" name="Google Shape;820;p80"/>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1" name="Google Shape;821;p80"/>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22" name="Google Shape;822;p80"/>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23" name="Google Shape;823;p80"/>
          <p:cNvCxnSpPr>
            <a:stCxn id="817" idx="2"/>
            <a:endCxn id="818"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4" name="Google Shape;824;p80"/>
          <p:cNvCxnSpPr>
            <a:stCxn id="817" idx="2"/>
            <a:endCxn id="819"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25" name="Google Shape;825;p80"/>
          <p:cNvCxnSpPr>
            <a:stCxn id="818" idx="2"/>
            <a:endCxn id="820"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6" name="Google Shape;826;p80"/>
          <p:cNvCxnSpPr>
            <a:stCxn id="819" idx="2"/>
            <a:endCxn id="821"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27" name="Google Shape;827;p80"/>
          <p:cNvCxnSpPr>
            <a:stCxn id="819" idx="2"/>
            <a:endCxn id="822"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28" name="Google Shape;828;p80"/>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29" name="Google Shape;829;p80"/>
          <p:cNvGrpSpPr/>
          <p:nvPr/>
        </p:nvGrpSpPr>
        <p:grpSpPr>
          <a:xfrm>
            <a:off x="5199207" y="3510011"/>
            <a:ext cx="381005" cy="381005"/>
            <a:chOff x="6400800" y="781050"/>
            <a:chExt cx="290400" cy="290400"/>
          </a:xfrm>
        </p:grpSpPr>
        <p:cxnSp>
          <p:nvCxnSpPr>
            <p:cNvPr id="830" name="Google Shape;830;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1" name="Google Shape;831;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32" name="Google Shape;832;p80"/>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33" name="Google Shape;833;p80"/>
          <p:cNvGrpSpPr/>
          <p:nvPr/>
        </p:nvGrpSpPr>
        <p:grpSpPr>
          <a:xfrm>
            <a:off x="2192407" y="3510011"/>
            <a:ext cx="381005" cy="381005"/>
            <a:chOff x="6400800" y="781050"/>
            <a:chExt cx="290400" cy="290400"/>
          </a:xfrm>
        </p:grpSpPr>
        <p:cxnSp>
          <p:nvCxnSpPr>
            <p:cNvPr id="834" name="Google Shape;834;p80"/>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35" name="Google Shape;835;p80"/>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36" name="Google Shape;836;p80"/>
          <p:cNvCxnSpPr>
            <a:stCxn id="820" idx="3"/>
            <a:endCxn id="818" idx="3"/>
          </p:cNvCxnSpPr>
          <p:nvPr/>
        </p:nvCxnSpPr>
        <p:spPr>
          <a:xfrm flipH="1" rot="10800000">
            <a:off x="3058350" y="2749475"/>
            <a:ext cx="600" cy="951000"/>
          </a:xfrm>
          <a:prstGeom prst="curvedConnector3">
            <a:avLst>
              <a:gd fmla="val 39687500" name="adj1"/>
            </a:avLst>
          </a:prstGeom>
          <a:noFill/>
          <a:ln cap="flat" cmpd="sng" w="19050">
            <a:solidFill>
              <a:schemeClr val="dk2"/>
            </a:solidFill>
            <a:prstDash val="solid"/>
            <a:round/>
            <a:headEnd len="med" w="med" type="none"/>
            <a:tailEnd len="med" w="med" type="triangle"/>
          </a:ln>
        </p:spPr>
      </p:cxnSp>
      <p:sp>
        <p:nvSpPr>
          <p:cNvPr id="837" name="Google Shape;837;p80"/>
          <p:cNvSpPr txBox="1"/>
          <p:nvPr/>
        </p:nvSpPr>
        <p:spPr>
          <a:xfrm>
            <a:off x="3286188" y="30780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43" name="Google Shape;843;p81"/>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44" name="Google Shape;844;p81"/>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5" name="Google Shape;845;p81"/>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46" name="Google Shape;846;p81"/>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7" name="Google Shape;847;p81"/>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48" name="Google Shape;848;p81"/>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49" name="Google Shape;849;p81"/>
          <p:cNvCxnSpPr>
            <a:stCxn id="843" idx="2"/>
            <a:endCxn id="84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0" name="Google Shape;850;p81"/>
          <p:cNvCxnSpPr>
            <a:stCxn id="843" idx="2"/>
            <a:endCxn id="84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51" name="Google Shape;851;p81"/>
          <p:cNvCxnSpPr>
            <a:stCxn id="844" idx="2"/>
            <a:endCxn id="84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2" name="Google Shape;852;p81"/>
          <p:cNvCxnSpPr>
            <a:stCxn id="845" idx="2"/>
            <a:endCxn id="84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53" name="Google Shape;853;p81"/>
          <p:cNvCxnSpPr>
            <a:stCxn id="845" idx="2"/>
            <a:endCxn id="84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54" name="Google Shape;854;p81"/>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55" name="Google Shape;855;p81"/>
          <p:cNvGrpSpPr/>
          <p:nvPr/>
        </p:nvGrpSpPr>
        <p:grpSpPr>
          <a:xfrm>
            <a:off x="5199207" y="3510011"/>
            <a:ext cx="381005" cy="381005"/>
            <a:chOff x="6400800" y="781050"/>
            <a:chExt cx="290400" cy="290400"/>
          </a:xfrm>
        </p:grpSpPr>
        <p:cxnSp>
          <p:nvCxnSpPr>
            <p:cNvPr id="856" name="Google Shape;856;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57" name="Google Shape;857;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
        <p:nvSpPr>
          <p:cNvPr id="858" name="Google Shape;858;p81"/>
          <p:cNvSpPr/>
          <p:nvPr/>
        </p:nvSpPr>
        <p:spPr>
          <a:xfrm>
            <a:off x="890950" y="3814775"/>
            <a:ext cx="1139100" cy="288900"/>
          </a:xfrm>
          <a:prstGeom prst="roundRect">
            <a:avLst>
              <a:gd fmla="val 16667" name="adj"/>
            </a:avLst>
          </a:prstGeom>
          <a:noFill/>
          <a:ln cap="flat" cmpd="sng" w="19050">
            <a:solidFill>
              <a:srgbClr val="E35E4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E35E47"/>
                </a:solidFill>
                <a:latin typeface="JetBrains Mono"/>
                <a:ea typeface="JetBrains Mono"/>
                <a:cs typeface="JetBrains Mono"/>
                <a:sym typeface="JetBrains Mono"/>
              </a:rPr>
              <a:t>exception</a:t>
            </a:r>
            <a:endParaRPr sz="1100">
              <a:solidFill>
                <a:srgbClr val="E35E47"/>
              </a:solidFill>
              <a:latin typeface="JetBrains Mono"/>
              <a:ea typeface="JetBrains Mono"/>
              <a:cs typeface="JetBrains Mono"/>
              <a:sym typeface="JetBrains Mono"/>
            </a:endParaRPr>
          </a:p>
        </p:txBody>
      </p:sp>
      <p:grpSp>
        <p:nvGrpSpPr>
          <p:cNvPr id="859" name="Google Shape;859;p81"/>
          <p:cNvGrpSpPr/>
          <p:nvPr/>
        </p:nvGrpSpPr>
        <p:grpSpPr>
          <a:xfrm>
            <a:off x="2192407" y="3510011"/>
            <a:ext cx="381005" cy="381005"/>
            <a:chOff x="6400800" y="781050"/>
            <a:chExt cx="290400" cy="290400"/>
          </a:xfrm>
        </p:grpSpPr>
        <p:cxnSp>
          <p:nvCxnSpPr>
            <p:cNvPr id="860" name="Google Shape;860;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1" name="Google Shape;861;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62" name="Google Shape;862;p81"/>
          <p:cNvCxnSpPr>
            <a:stCxn id="844" idx="1"/>
            <a:endCxn id="843" idx="1"/>
          </p:cNvCxnSpPr>
          <p:nvPr/>
        </p:nvCxnSpPr>
        <p:spPr>
          <a:xfrm flipH="1" rot="10800000">
            <a:off x="1707450" y="1798550"/>
            <a:ext cx="1960500" cy="951000"/>
          </a:xfrm>
          <a:prstGeom prst="curvedConnector3">
            <a:avLst>
              <a:gd fmla="val -12146" name="adj1"/>
            </a:avLst>
          </a:prstGeom>
          <a:noFill/>
          <a:ln cap="flat" cmpd="sng" w="19050">
            <a:solidFill>
              <a:schemeClr val="dk2"/>
            </a:solidFill>
            <a:prstDash val="solid"/>
            <a:round/>
            <a:headEnd len="med" w="med" type="none"/>
            <a:tailEnd len="med" w="med" type="triangle"/>
          </a:ln>
        </p:spPr>
      </p:cxnSp>
      <p:sp>
        <p:nvSpPr>
          <p:cNvPr id="863" name="Google Shape;863;p81"/>
          <p:cNvSpPr txBox="1"/>
          <p:nvPr/>
        </p:nvSpPr>
        <p:spPr>
          <a:xfrm>
            <a:off x="771063" y="186522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Check this out</a:t>
            </a:r>
            <a:endParaRPr sz="800">
              <a:latin typeface="JetBrains Mono"/>
              <a:ea typeface="JetBrains Mono"/>
              <a:cs typeface="JetBrains Mono"/>
              <a:sym typeface="JetBrains Mono"/>
            </a:endParaRPr>
          </a:p>
        </p:txBody>
      </p:sp>
      <p:grpSp>
        <p:nvGrpSpPr>
          <p:cNvPr id="864" name="Google Shape;864;p81"/>
          <p:cNvGrpSpPr/>
          <p:nvPr/>
        </p:nvGrpSpPr>
        <p:grpSpPr>
          <a:xfrm>
            <a:off x="2192407" y="2559049"/>
            <a:ext cx="381005" cy="381005"/>
            <a:chOff x="6400800" y="781050"/>
            <a:chExt cx="290400" cy="290400"/>
          </a:xfrm>
        </p:grpSpPr>
        <p:cxnSp>
          <p:nvCxnSpPr>
            <p:cNvPr id="865" name="Google Shape;865;p81"/>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66" name="Google Shape;866;p81"/>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8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872" name="Google Shape;872;p82"/>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873" name="Google Shape;873;p82"/>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4" name="Google Shape;874;p82"/>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875" name="Google Shape;875;p82"/>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6" name="Google Shape;876;p82"/>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877" name="Google Shape;877;p82"/>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878" name="Google Shape;878;p82"/>
          <p:cNvCxnSpPr>
            <a:stCxn id="872" idx="2"/>
            <a:endCxn id="873"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79" name="Google Shape;879;p82"/>
          <p:cNvCxnSpPr>
            <a:stCxn id="872" idx="2"/>
            <a:endCxn id="874"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880" name="Google Shape;880;p82"/>
          <p:cNvCxnSpPr>
            <a:stCxn id="873" idx="2"/>
            <a:endCxn id="875"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1" name="Google Shape;881;p82"/>
          <p:cNvCxnSpPr>
            <a:stCxn id="874" idx="2"/>
            <a:endCxn id="876"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882" name="Google Shape;882;p82"/>
          <p:cNvCxnSpPr>
            <a:stCxn id="874" idx="2"/>
            <a:endCxn id="877"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883" name="Google Shape;883;p82"/>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884" name="Google Shape;884;p82"/>
          <p:cNvGrpSpPr/>
          <p:nvPr/>
        </p:nvGrpSpPr>
        <p:grpSpPr>
          <a:xfrm>
            <a:off x="5199207" y="3510011"/>
            <a:ext cx="381005" cy="381005"/>
            <a:chOff x="6400800" y="781050"/>
            <a:chExt cx="290400" cy="290400"/>
          </a:xfrm>
        </p:grpSpPr>
        <p:cxnSp>
          <p:nvCxnSpPr>
            <p:cNvPr id="885" name="Google Shape;885;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6" name="Google Shape;886;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887" name="Google Shape;887;p82"/>
          <p:cNvGrpSpPr/>
          <p:nvPr/>
        </p:nvGrpSpPr>
        <p:grpSpPr>
          <a:xfrm>
            <a:off x="2192407" y="3510011"/>
            <a:ext cx="381005" cy="381005"/>
            <a:chOff x="6400800" y="781050"/>
            <a:chExt cx="290400" cy="290400"/>
          </a:xfrm>
        </p:grpSpPr>
        <p:cxnSp>
          <p:nvCxnSpPr>
            <p:cNvPr id="888" name="Google Shape;888;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89" name="Google Shape;889;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890" name="Google Shape;890;p82"/>
          <p:cNvCxnSpPr>
            <a:stCxn id="872" idx="3"/>
            <a:endCxn id="874" idx="3"/>
          </p:cNvCxnSpPr>
          <p:nvPr/>
        </p:nvCxnSpPr>
        <p:spPr>
          <a:xfrm>
            <a:off x="5018850" y="1798650"/>
            <a:ext cx="2250300" cy="951000"/>
          </a:xfrm>
          <a:prstGeom prst="curvedConnector3">
            <a:avLst>
              <a:gd fmla="val 110581" name="adj1"/>
            </a:avLst>
          </a:prstGeom>
          <a:noFill/>
          <a:ln cap="flat" cmpd="sng" w="19050">
            <a:solidFill>
              <a:schemeClr val="dk2"/>
            </a:solidFill>
            <a:prstDash val="solid"/>
            <a:round/>
            <a:headEnd len="med" w="med" type="none"/>
            <a:tailEnd len="med" w="med" type="triangle"/>
          </a:ln>
        </p:spPr>
      </p:cxnSp>
      <p:sp>
        <p:nvSpPr>
          <p:cNvPr id="891" name="Google Shape;891;p82"/>
          <p:cNvSpPr txBox="1"/>
          <p:nvPr/>
        </p:nvSpPr>
        <p:spPr>
          <a:xfrm>
            <a:off x="6741788" y="1768575"/>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892" name="Google Shape;892;p82"/>
          <p:cNvGrpSpPr/>
          <p:nvPr/>
        </p:nvGrpSpPr>
        <p:grpSpPr>
          <a:xfrm>
            <a:off x="2192407" y="2559049"/>
            <a:ext cx="381005" cy="381005"/>
            <a:chOff x="6400800" y="781050"/>
            <a:chExt cx="290400" cy="290400"/>
          </a:xfrm>
        </p:grpSpPr>
        <p:cxnSp>
          <p:nvCxnSpPr>
            <p:cNvPr id="893" name="Google Shape;893;p82"/>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894" name="Google Shape;894;p82"/>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8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00" name="Google Shape;900;p83"/>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01" name="Google Shape;901;p83"/>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2" name="Google Shape;902;p83"/>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03" name="Google Shape;903;p83"/>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4" name="Google Shape;904;p83"/>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05" name="Google Shape;905;p83"/>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06" name="Google Shape;906;p83"/>
          <p:cNvCxnSpPr>
            <a:stCxn id="900" idx="2"/>
            <a:endCxn id="901"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7" name="Google Shape;907;p83"/>
          <p:cNvCxnSpPr>
            <a:stCxn id="900" idx="2"/>
            <a:endCxn id="902"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08" name="Google Shape;908;p83"/>
          <p:cNvCxnSpPr>
            <a:stCxn id="901" idx="2"/>
            <a:endCxn id="903"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09" name="Google Shape;909;p83"/>
          <p:cNvCxnSpPr>
            <a:stCxn id="902" idx="2"/>
            <a:endCxn id="904"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10" name="Google Shape;910;p83"/>
          <p:cNvCxnSpPr>
            <a:stCxn id="902" idx="2"/>
            <a:endCxn id="905"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11" name="Google Shape;911;p83"/>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12" name="Google Shape;912;p83"/>
          <p:cNvGrpSpPr/>
          <p:nvPr/>
        </p:nvGrpSpPr>
        <p:grpSpPr>
          <a:xfrm>
            <a:off x="5199207" y="3510011"/>
            <a:ext cx="381005" cy="381005"/>
            <a:chOff x="6400800" y="781050"/>
            <a:chExt cx="290400" cy="290400"/>
          </a:xfrm>
        </p:grpSpPr>
        <p:cxnSp>
          <p:nvCxnSpPr>
            <p:cNvPr id="913" name="Google Shape;913;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4" name="Google Shape;914;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15" name="Google Shape;915;p83"/>
          <p:cNvGrpSpPr/>
          <p:nvPr/>
        </p:nvGrpSpPr>
        <p:grpSpPr>
          <a:xfrm>
            <a:off x="2192407" y="3510011"/>
            <a:ext cx="381005" cy="381005"/>
            <a:chOff x="6400800" y="781050"/>
            <a:chExt cx="290400" cy="290400"/>
          </a:xfrm>
        </p:grpSpPr>
        <p:cxnSp>
          <p:nvCxnSpPr>
            <p:cNvPr id="916" name="Google Shape;916;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17" name="Google Shape;917;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cxnSp>
        <p:nvCxnSpPr>
          <p:cNvPr id="918" name="Google Shape;918;p83"/>
          <p:cNvCxnSpPr>
            <a:stCxn id="902" idx="3"/>
            <a:endCxn id="905" idx="3"/>
          </p:cNvCxnSpPr>
          <p:nvPr/>
        </p:nvCxnSpPr>
        <p:spPr>
          <a:xfrm>
            <a:off x="7269125" y="2749550"/>
            <a:ext cx="624600" cy="951000"/>
          </a:xfrm>
          <a:prstGeom prst="curvedConnector3">
            <a:avLst>
              <a:gd fmla="val 138124" name="adj1"/>
            </a:avLst>
          </a:prstGeom>
          <a:noFill/>
          <a:ln cap="flat" cmpd="sng" w="19050">
            <a:solidFill>
              <a:schemeClr val="dk2"/>
            </a:solidFill>
            <a:prstDash val="solid"/>
            <a:round/>
            <a:headEnd len="med" w="med" type="none"/>
            <a:tailEnd len="med" w="med" type="triangle"/>
          </a:ln>
        </p:spPr>
      </p:cxnSp>
      <p:sp>
        <p:nvSpPr>
          <p:cNvPr id="919" name="Google Shape;919;p83"/>
          <p:cNvSpPr txBox="1"/>
          <p:nvPr/>
        </p:nvSpPr>
        <p:spPr>
          <a:xfrm>
            <a:off x="7893713" y="2749550"/>
            <a:ext cx="1048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Cancel</a:t>
            </a:r>
            <a:endParaRPr sz="800">
              <a:latin typeface="JetBrains Mono"/>
              <a:ea typeface="JetBrains Mono"/>
              <a:cs typeface="JetBrains Mono"/>
              <a:sym typeface="JetBrains Mono"/>
            </a:endParaRPr>
          </a:p>
        </p:txBody>
      </p:sp>
      <p:grpSp>
        <p:nvGrpSpPr>
          <p:cNvPr id="920" name="Google Shape;920;p83"/>
          <p:cNvGrpSpPr/>
          <p:nvPr/>
        </p:nvGrpSpPr>
        <p:grpSpPr>
          <a:xfrm>
            <a:off x="2192407" y="2559049"/>
            <a:ext cx="381005" cy="381005"/>
            <a:chOff x="6400800" y="781050"/>
            <a:chExt cx="290400" cy="290400"/>
          </a:xfrm>
        </p:grpSpPr>
        <p:cxnSp>
          <p:nvCxnSpPr>
            <p:cNvPr id="921" name="Google Shape;921;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2" name="Google Shape;922;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23" name="Google Shape;923;p83"/>
          <p:cNvGrpSpPr/>
          <p:nvPr/>
        </p:nvGrpSpPr>
        <p:grpSpPr>
          <a:xfrm>
            <a:off x="7027782" y="3510011"/>
            <a:ext cx="381005" cy="381005"/>
            <a:chOff x="6400800" y="781050"/>
            <a:chExt cx="290400" cy="290400"/>
          </a:xfrm>
        </p:grpSpPr>
        <p:cxnSp>
          <p:nvCxnSpPr>
            <p:cNvPr id="924" name="Google Shape;924;p83"/>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25" name="Google Shape;925;p83"/>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8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31" name="Google Shape;931;p84"/>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32" name="Google Shape;932;p84"/>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3" name="Google Shape;933;p84"/>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34" name="Google Shape;934;p84"/>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5" name="Google Shape;935;p84"/>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36" name="Google Shape;936;p84"/>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37" name="Google Shape;937;p84"/>
          <p:cNvCxnSpPr>
            <a:stCxn id="931" idx="2"/>
            <a:endCxn id="932"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8" name="Google Shape;938;p84"/>
          <p:cNvCxnSpPr>
            <a:stCxn id="931" idx="2"/>
            <a:endCxn id="933"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39" name="Google Shape;939;p84"/>
          <p:cNvCxnSpPr>
            <a:stCxn id="932" idx="2"/>
            <a:endCxn id="934"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0" name="Google Shape;940;p84"/>
          <p:cNvCxnSpPr>
            <a:stCxn id="933" idx="2"/>
            <a:endCxn id="935"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41" name="Google Shape;941;p84"/>
          <p:cNvCxnSpPr>
            <a:stCxn id="933" idx="2"/>
            <a:endCxn id="936"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42" name="Google Shape;942;p84"/>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43" name="Google Shape;943;p84"/>
          <p:cNvGrpSpPr/>
          <p:nvPr/>
        </p:nvGrpSpPr>
        <p:grpSpPr>
          <a:xfrm>
            <a:off x="5199207" y="3510011"/>
            <a:ext cx="381005" cy="381005"/>
            <a:chOff x="6400800" y="781050"/>
            <a:chExt cx="290400" cy="290400"/>
          </a:xfrm>
        </p:grpSpPr>
        <p:cxnSp>
          <p:nvCxnSpPr>
            <p:cNvPr id="944" name="Google Shape;944;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5" name="Google Shape;945;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6" name="Google Shape;946;p84"/>
          <p:cNvGrpSpPr/>
          <p:nvPr/>
        </p:nvGrpSpPr>
        <p:grpSpPr>
          <a:xfrm>
            <a:off x="2192407" y="3510011"/>
            <a:ext cx="381005" cy="381005"/>
            <a:chOff x="6400800" y="781050"/>
            <a:chExt cx="290400" cy="290400"/>
          </a:xfrm>
        </p:grpSpPr>
        <p:cxnSp>
          <p:nvCxnSpPr>
            <p:cNvPr id="947" name="Google Shape;947;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48" name="Google Shape;948;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49" name="Google Shape;949;p84"/>
          <p:cNvGrpSpPr/>
          <p:nvPr/>
        </p:nvGrpSpPr>
        <p:grpSpPr>
          <a:xfrm>
            <a:off x="2192407" y="2559049"/>
            <a:ext cx="381005" cy="381005"/>
            <a:chOff x="6400800" y="781050"/>
            <a:chExt cx="290400" cy="290400"/>
          </a:xfrm>
        </p:grpSpPr>
        <p:cxnSp>
          <p:nvCxnSpPr>
            <p:cNvPr id="950" name="Google Shape;950;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1" name="Google Shape;951;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2" name="Google Shape;952;p84"/>
          <p:cNvGrpSpPr/>
          <p:nvPr/>
        </p:nvGrpSpPr>
        <p:grpSpPr>
          <a:xfrm>
            <a:off x="7027782" y="3510011"/>
            <a:ext cx="381005" cy="381005"/>
            <a:chOff x="6400800" y="781050"/>
            <a:chExt cx="290400" cy="290400"/>
          </a:xfrm>
        </p:grpSpPr>
        <p:cxnSp>
          <p:nvCxnSpPr>
            <p:cNvPr id="953" name="Google Shape;953;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4" name="Google Shape;954;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55" name="Google Shape;955;p84"/>
          <p:cNvGrpSpPr/>
          <p:nvPr/>
        </p:nvGrpSpPr>
        <p:grpSpPr>
          <a:xfrm>
            <a:off x="6113382" y="2559049"/>
            <a:ext cx="381005" cy="381005"/>
            <a:chOff x="6400800" y="781050"/>
            <a:chExt cx="290400" cy="290400"/>
          </a:xfrm>
        </p:grpSpPr>
        <p:cxnSp>
          <p:nvCxnSpPr>
            <p:cNvPr id="956" name="Google Shape;956;p84"/>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57" name="Google Shape;957;p84"/>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Exception Propagation</a:t>
            </a:r>
            <a:endParaRPr/>
          </a:p>
        </p:txBody>
      </p:sp>
      <p:sp>
        <p:nvSpPr>
          <p:cNvPr id="963" name="Google Shape;963;p85"/>
          <p:cNvSpPr/>
          <p:nvPr/>
        </p:nvSpPr>
        <p:spPr>
          <a:xfrm>
            <a:off x="3667950" y="16081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Job</a:t>
            </a:r>
            <a:endParaRPr>
              <a:solidFill>
                <a:schemeClr val="dk1"/>
              </a:solidFill>
              <a:latin typeface="JetBrains Mono"/>
              <a:ea typeface="JetBrains Mono"/>
              <a:cs typeface="JetBrains Mono"/>
              <a:sym typeface="JetBrains Mono"/>
            </a:endParaRPr>
          </a:p>
        </p:txBody>
      </p:sp>
      <p:sp>
        <p:nvSpPr>
          <p:cNvPr id="964" name="Google Shape;964;p85"/>
          <p:cNvSpPr/>
          <p:nvPr/>
        </p:nvSpPr>
        <p:spPr>
          <a:xfrm>
            <a:off x="1707450" y="2559050"/>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5" name="Google Shape;965;p85"/>
          <p:cNvSpPr/>
          <p:nvPr/>
        </p:nvSpPr>
        <p:spPr>
          <a:xfrm>
            <a:off x="5338625" y="2559050"/>
            <a:ext cx="19305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SupervisorJob</a:t>
            </a:r>
            <a:endParaRPr>
              <a:solidFill>
                <a:schemeClr val="dk1"/>
              </a:solidFill>
              <a:latin typeface="JetBrains Mono"/>
              <a:ea typeface="JetBrains Mono"/>
              <a:cs typeface="JetBrains Mono"/>
              <a:sym typeface="JetBrains Mono"/>
            </a:endParaRPr>
          </a:p>
        </p:txBody>
      </p:sp>
      <p:sp>
        <p:nvSpPr>
          <p:cNvPr id="966" name="Google Shape;966;p85"/>
          <p:cNvSpPr/>
          <p:nvPr/>
        </p:nvSpPr>
        <p:spPr>
          <a:xfrm>
            <a:off x="1707450"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7" name="Google Shape;967;p85"/>
          <p:cNvSpPr/>
          <p:nvPr/>
        </p:nvSpPr>
        <p:spPr>
          <a:xfrm>
            <a:off x="47140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sp>
        <p:nvSpPr>
          <p:cNvPr id="968" name="Google Shape;968;p85"/>
          <p:cNvSpPr/>
          <p:nvPr/>
        </p:nvSpPr>
        <p:spPr>
          <a:xfrm>
            <a:off x="6542825" y="3509975"/>
            <a:ext cx="1350900" cy="3810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JetBrains Mono"/>
                <a:ea typeface="JetBrains Mono"/>
                <a:cs typeface="JetBrains Mono"/>
                <a:sym typeface="JetBrains Mono"/>
              </a:rPr>
              <a:t>launch</a:t>
            </a:r>
            <a:endParaRPr>
              <a:solidFill>
                <a:schemeClr val="dk1"/>
              </a:solidFill>
              <a:latin typeface="JetBrains Mono"/>
              <a:ea typeface="JetBrains Mono"/>
              <a:cs typeface="JetBrains Mono"/>
              <a:sym typeface="JetBrains Mono"/>
            </a:endParaRPr>
          </a:p>
        </p:txBody>
      </p:sp>
      <p:cxnSp>
        <p:nvCxnSpPr>
          <p:cNvPr id="969" name="Google Shape;969;p85"/>
          <p:cNvCxnSpPr>
            <a:stCxn id="963" idx="2"/>
            <a:endCxn id="964" idx="0"/>
          </p:cNvCxnSpPr>
          <p:nvPr/>
        </p:nvCxnSpPr>
        <p:spPr>
          <a:xfrm rot="5400000">
            <a:off x="30781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0" name="Google Shape;970;p85"/>
          <p:cNvCxnSpPr>
            <a:stCxn id="963" idx="2"/>
            <a:endCxn id="965" idx="0"/>
          </p:cNvCxnSpPr>
          <p:nvPr/>
        </p:nvCxnSpPr>
        <p:spPr>
          <a:xfrm flipH="1" rot="-5400000">
            <a:off x="5038650" y="1293900"/>
            <a:ext cx="570000" cy="1960500"/>
          </a:xfrm>
          <a:prstGeom prst="curvedConnector3">
            <a:avLst>
              <a:gd fmla="val 49991" name="adj1"/>
            </a:avLst>
          </a:prstGeom>
          <a:noFill/>
          <a:ln cap="flat" cmpd="sng" w="19050">
            <a:solidFill>
              <a:schemeClr val="dk2"/>
            </a:solidFill>
            <a:prstDash val="solid"/>
            <a:round/>
            <a:headEnd len="med" w="med" type="none"/>
            <a:tailEnd len="med" w="med" type="none"/>
          </a:ln>
        </p:spPr>
      </p:cxnSp>
      <p:cxnSp>
        <p:nvCxnSpPr>
          <p:cNvPr id="971" name="Google Shape;971;p85"/>
          <p:cNvCxnSpPr>
            <a:stCxn id="964" idx="2"/>
            <a:endCxn id="966" idx="0"/>
          </p:cNvCxnSpPr>
          <p:nvPr/>
        </p:nvCxnSpPr>
        <p:spPr>
          <a:xfrm flipH="1" rot="-5400000">
            <a:off x="2098200" y="3224750"/>
            <a:ext cx="570000" cy="6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2" name="Google Shape;972;p85"/>
          <p:cNvCxnSpPr>
            <a:stCxn id="965" idx="2"/>
            <a:endCxn id="967" idx="0"/>
          </p:cNvCxnSpPr>
          <p:nvPr/>
        </p:nvCxnSpPr>
        <p:spPr>
          <a:xfrm rot="5400000">
            <a:off x="55616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cxnSp>
        <p:nvCxnSpPr>
          <p:cNvPr id="973" name="Google Shape;973;p85"/>
          <p:cNvCxnSpPr>
            <a:stCxn id="965" idx="2"/>
            <a:endCxn id="968" idx="0"/>
          </p:cNvCxnSpPr>
          <p:nvPr/>
        </p:nvCxnSpPr>
        <p:spPr>
          <a:xfrm flipH="1" rot="-5400000">
            <a:off x="6476075" y="2767850"/>
            <a:ext cx="570000" cy="914400"/>
          </a:xfrm>
          <a:prstGeom prst="curvedConnector3">
            <a:avLst>
              <a:gd fmla="val 49993" name="adj1"/>
            </a:avLst>
          </a:prstGeom>
          <a:noFill/>
          <a:ln cap="flat" cmpd="sng" w="19050">
            <a:solidFill>
              <a:schemeClr val="dk2"/>
            </a:solidFill>
            <a:prstDash val="solid"/>
            <a:round/>
            <a:headEnd len="med" w="med" type="none"/>
            <a:tailEnd len="med" w="med" type="none"/>
          </a:ln>
        </p:spPr>
      </p:cxnSp>
      <p:sp>
        <p:nvSpPr>
          <p:cNvPr id="974" name="Google Shape;974;p85"/>
          <p:cNvSpPr/>
          <p:nvPr/>
        </p:nvSpPr>
        <p:spPr>
          <a:xfrm>
            <a:off x="890950" y="2873375"/>
            <a:ext cx="1139100" cy="288900"/>
          </a:xfrm>
          <a:prstGeom prst="roundRect">
            <a:avLst>
              <a:gd fmla="val 16667" name="adj"/>
            </a:avLst>
          </a:prstGeom>
          <a:noFill/>
          <a:ln cap="flat" cmpd="sng" w="19050">
            <a:solidFill>
              <a:srgbClr val="5FB05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5FB05D"/>
                </a:solidFill>
                <a:latin typeface="JetBrains Mono"/>
                <a:ea typeface="JetBrains Mono"/>
                <a:cs typeface="JetBrains Mono"/>
                <a:sym typeface="JetBrains Mono"/>
              </a:rPr>
              <a:t>handler</a:t>
            </a:r>
            <a:endParaRPr sz="1100">
              <a:solidFill>
                <a:srgbClr val="5FB05D"/>
              </a:solidFill>
              <a:latin typeface="JetBrains Mono"/>
              <a:ea typeface="JetBrains Mono"/>
              <a:cs typeface="JetBrains Mono"/>
              <a:sym typeface="JetBrains Mono"/>
            </a:endParaRPr>
          </a:p>
        </p:txBody>
      </p:sp>
      <p:grpSp>
        <p:nvGrpSpPr>
          <p:cNvPr id="975" name="Google Shape;975;p85"/>
          <p:cNvGrpSpPr/>
          <p:nvPr/>
        </p:nvGrpSpPr>
        <p:grpSpPr>
          <a:xfrm>
            <a:off x="5199207" y="3510011"/>
            <a:ext cx="381005" cy="381005"/>
            <a:chOff x="6400800" y="781050"/>
            <a:chExt cx="290400" cy="290400"/>
          </a:xfrm>
        </p:grpSpPr>
        <p:cxnSp>
          <p:nvCxnSpPr>
            <p:cNvPr id="976" name="Google Shape;976;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77" name="Google Shape;977;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78" name="Google Shape;978;p85"/>
          <p:cNvGrpSpPr/>
          <p:nvPr/>
        </p:nvGrpSpPr>
        <p:grpSpPr>
          <a:xfrm>
            <a:off x="2192407" y="3510011"/>
            <a:ext cx="381005" cy="381005"/>
            <a:chOff x="6400800" y="781050"/>
            <a:chExt cx="290400" cy="290400"/>
          </a:xfrm>
        </p:grpSpPr>
        <p:cxnSp>
          <p:nvCxnSpPr>
            <p:cNvPr id="979" name="Google Shape;979;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0" name="Google Shape;980;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1" name="Google Shape;981;p85"/>
          <p:cNvGrpSpPr/>
          <p:nvPr/>
        </p:nvGrpSpPr>
        <p:grpSpPr>
          <a:xfrm>
            <a:off x="2192407" y="2559049"/>
            <a:ext cx="381005" cy="381005"/>
            <a:chOff x="6400800" y="781050"/>
            <a:chExt cx="290400" cy="290400"/>
          </a:xfrm>
        </p:grpSpPr>
        <p:cxnSp>
          <p:nvCxnSpPr>
            <p:cNvPr id="982" name="Google Shape;982;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3" name="Google Shape;983;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4" name="Google Shape;984;p85"/>
          <p:cNvGrpSpPr/>
          <p:nvPr/>
        </p:nvGrpSpPr>
        <p:grpSpPr>
          <a:xfrm>
            <a:off x="7027782" y="3510011"/>
            <a:ext cx="381005" cy="381005"/>
            <a:chOff x="6400800" y="781050"/>
            <a:chExt cx="290400" cy="290400"/>
          </a:xfrm>
        </p:grpSpPr>
        <p:cxnSp>
          <p:nvCxnSpPr>
            <p:cNvPr id="985" name="Google Shape;985;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6" name="Google Shape;986;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87" name="Google Shape;987;p85"/>
          <p:cNvGrpSpPr/>
          <p:nvPr/>
        </p:nvGrpSpPr>
        <p:grpSpPr>
          <a:xfrm>
            <a:off x="6113382" y="2559049"/>
            <a:ext cx="381005" cy="381005"/>
            <a:chOff x="6400800" y="781050"/>
            <a:chExt cx="290400" cy="290400"/>
          </a:xfrm>
        </p:grpSpPr>
        <p:cxnSp>
          <p:nvCxnSpPr>
            <p:cNvPr id="988" name="Google Shape;988;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89" name="Google Shape;989;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grpSp>
        <p:nvGrpSpPr>
          <p:cNvPr id="990" name="Google Shape;990;p85"/>
          <p:cNvGrpSpPr/>
          <p:nvPr/>
        </p:nvGrpSpPr>
        <p:grpSpPr>
          <a:xfrm>
            <a:off x="4152907" y="1608149"/>
            <a:ext cx="381005" cy="381005"/>
            <a:chOff x="6400800" y="781050"/>
            <a:chExt cx="290400" cy="290400"/>
          </a:xfrm>
        </p:grpSpPr>
        <p:cxnSp>
          <p:nvCxnSpPr>
            <p:cNvPr id="991" name="Google Shape;991;p85"/>
            <p:cNvCxnSpPr/>
            <p:nvPr/>
          </p:nvCxnSpPr>
          <p:spPr>
            <a:xfrm>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cxnSp>
          <p:nvCxnSpPr>
            <p:cNvPr id="992" name="Google Shape;992;p85"/>
            <p:cNvCxnSpPr/>
            <p:nvPr/>
          </p:nvCxnSpPr>
          <p:spPr>
            <a:xfrm flipH="1">
              <a:off x="6400800" y="781050"/>
              <a:ext cx="290400" cy="290400"/>
            </a:xfrm>
            <a:prstGeom prst="straightConnector1">
              <a:avLst/>
            </a:prstGeom>
            <a:noFill/>
            <a:ln cap="flat" cmpd="sng" w="19050">
              <a:solidFill>
                <a:srgbClr val="E35E47"/>
              </a:solidFill>
              <a:prstDash val="solid"/>
              <a:round/>
              <a:headEnd len="med" w="med" type="none"/>
              <a:tailEnd len="med" w="med" type="none"/>
            </a:ln>
          </p:spPr>
        </p:cxnSp>
      </p:gr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8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Now you see it</a:t>
            </a:r>
            <a:endParaRPr/>
          </a:p>
        </p:txBody>
      </p:sp>
      <p:sp>
        <p:nvSpPr>
          <p:cNvPr id="998" name="Google Shape;998;p8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val</a:t>
            </a:r>
            <a:r>
              <a:rPr lang="en" sz="1100">
                <a:latin typeface="JetBrains Mono"/>
                <a:ea typeface="JetBrains Mono"/>
                <a:cs typeface="JetBrains Mono"/>
                <a:sym typeface="JetBrains Mono"/>
              </a:rPr>
              <a:t> jobs: List&lt;Job&gt; = List(1_000_000) {</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launch(Dispatchers.Default + CoroutineName(</a:t>
            </a:r>
            <a:r>
              <a:rPr lang="en" sz="1100">
                <a:solidFill>
                  <a:srgbClr val="067D03"/>
                </a:solidFill>
                <a:latin typeface="JetBrains Mono"/>
                <a:ea typeface="JetBrains Mono"/>
                <a:cs typeface="JetBrains Mono"/>
                <a:sym typeface="JetBrains Mono"/>
              </a:rPr>
              <a:t>"#$it"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CoroutineExceptionHandler { context, error -&gt;</a:t>
            </a:r>
            <a:endParaRPr sz="1100">
              <a:latin typeface="JetBrains Mono"/>
              <a:ea typeface="JetBrains Mono"/>
              <a:cs typeface="JetBrains Mono"/>
              <a:sym typeface="JetBrains Mono"/>
            </a:endParaRPr>
          </a:p>
          <a:p>
            <a:pPr indent="45720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"${context[CoroutineName]?.name}: $error"</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CoroutineStart.LAZY</a:t>
            </a:r>
            <a:endParaRPr sz="1100">
              <a:latin typeface="JetBrains Mono"/>
              <a:ea typeface="JetBrains Mono"/>
              <a:cs typeface="JetBrains Mono"/>
              <a:sym typeface="JetBrains Mono"/>
            </a:endParaRPr>
          </a:p>
          <a:p>
            <a:pPr indent="0" lvl="0" marL="9144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delay(Random.nextLong(1000))</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solidFill>
                  <a:srgbClr val="0033B3"/>
                </a:solidFill>
                <a:latin typeface="JetBrains Mono"/>
                <a:ea typeface="JetBrains Mono"/>
                <a:cs typeface="JetBrains Mono"/>
                <a:sym typeface="JetBrains Mono"/>
              </a:rPr>
              <a:t>if</a:t>
            </a:r>
            <a:r>
              <a:rPr lang="en" sz="1100">
                <a:latin typeface="JetBrains Mono"/>
                <a:ea typeface="JetBrains Mono"/>
                <a:cs typeface="JetBrains Mono"/>
                <a:sym typeface="JetBrains Mono"/>
              </a:rPr>
              <a:t> (it % 10 == 0) { </a:t>
            </a:r>
            <a:r>
              <a:rPr lang="en" sz="1100">
                <a:solidFill>
                  <a:srgbClr val="0033B3"/>
                </a:solidFill>
                <a:latin typeface="JetBrains Mono"/>
                <a:ea typeface="JetBrains Mono"/>
                <a:cs typeface="JetBrains Mono"/>
                <a:sym typeface="JetBrains Mono"/>
              </a:rPr>
              <a:t>throw</a:t>
            </a:r>
            <a:r>
              <a:rPr lang="en" sz="1100">
                <a:latin typeface="JetBrains Mono"/>
                <a:ea typeface="JetBrains Mono"/>
                <a:cs typeface="JetBrains Mono"/>
                <a:sym typeface="JetBrains Mono"/>
              </a:rPr>
              <a:t> Exception(</a:t>
            </a:r>
            <a:r>
              <a:rPr lang="en" sz="1100">
                <a:solidFill>
                  <a:srgbClr val="067D03"/>
                </a:solidFill>
                <a:latin typeface="JetBrains Mono"/>
                <a:ea typeface="JetBrains Mono"/>
                <a:cs typeface="JetBrains Mono"/>
                <a:sym typeface="JetBrains Mono"/>
              </a:rPr>
              <a:t>"No comments"</a:t>
            </a: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13716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println(</a:t>
            </a:r>
            <a:r>
              <a:rPr lang="en" sz="1100">
                <a:solidFill>
                  <a:srgbClr val="067D03"/>
                </a:solidFill>
                <a:latin typeface="JetBrains Mono"/>
                <a:ea typeface="JetBrains Mono"/>
                <a:cs typeface="JetBrains Mono"/>
                <a:sym typeface="JetBrains Mono"/>
              </a:rPr>
              <a:t>"Hello from coroutine $it!"</a:t>
            </a: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45720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jobs.forEach { it.start() }</a:t>
            </a:r>
            <a:endParaRPr sz="1100">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t>This exception handler is useless if this code is not inside a </a:t>
            </a:r>
            <a:r>
              <a:rPr lang="en" sz="1100">
                <a:latin typeface="JetBrains Mono"/>
                <a:ea typeface="JetBrains Mono"/>
                <a:cs typeface="JetBrains Mono"/>
                <a:sym typeface="JetBrains Mono"/>
              </a:rPr>
              <a:t>SupervisorJob</a:t>
            </a:r>
            <a:r>
              <a:rPr lang="en" sz="1100"/>
              <a:t>.</a:t>
            </a:r>
            <a:endParaRPr sz="1100"/>
          </a:p>
          <a:p>
            <a:pPr indent="0" lvl="0" marL="0" rtl="0" algn="l">
              <a:spcBef>
                <a:spcPts val="0"/>
              </a:spcBef>
              <a:spcAft>
                <a:spcPts val="0"/>
              </a:spcAft>
              <a:buNone/>
            </a:pPr>
            <a:r>
              <a:t/>
            </a:r>
            <a:endParaRPr sz="1100"/>
          </a:p>
        </p:txBody>
      </p:sp>
      <p:pic>
        <p:nvPicPr>
          <p:cNvPr id="999" name="Google Shape;999;p86"/>
          <p:cNvPicPr preferRelativeResize="0"/>
          <p:nvPr/>
        </p:nvPicPr>
        <p:blipFill>
          <a:blip r:embed="rId3">
            <a:alphaModFix/>
          </a:blip>
          <a:stretch>
            <a:fillRect/>
          </a:stretch>
        </p:blipFill>
        <p:spPr>
          <a:xfrm>
            <a:off x="311650" y="2727313"/>
            <a:ext cx="209300" cy="2111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8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solidFill>
                  <a:srgbClr val="0033B3"/>
                </a:solidFill>
              </a:rPr>
              <a:t>fun </a:t>
            </a:r>
            <a:r>
              <a:rPr lang="en" sz="1400">
                <a:solidFill>
                  <a:srgbClr val="000000"/>
                </a:solidFill>
              </a:rPr>
              <a:t>main() = </a:t>
            </a:r>
            <a:r>
              <a:rPr i="1" lang="en" sz="1400">
                <a:solidFill>
                  <a:srgbClr val="000000"/>
                </a:solidFill>
              </a:rPr>
              <a:t>runBlocking </a:t>
            </a:r>
            <a:r>
              <a:rPr lang="en" sz="1400">
                <a:solidFill>
                  <a:srgbClr val="000000"/>
                </a:solidFill>
              </a:rPr>
              <a:t>{ </a:t>
            </a:r>
            <a:r>
              <a:rPr lang="en" sz="1400">
                <a:solidFill>
                  <a:srgbClr val="7F7F7F"/>
                </a:solidFill>
              </a:rPr>
              <a:t>// root coroutine</a:t>
            </a:r>
            <a:endParaRPr sz="1400">
              <a:solidFill>
                <a:srgbClr val="7F7F7F"/>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job1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(500)</a:t>
            </a:r>
            <a:endParaRPr sz="1400">
              <a:solidFill>
                <a:srgbClr val="000000"/>
              </a:solidFill>
            </a:endParaRPr>
          </a:p>
          <a:p>
            <a:pPr indent="0" lvl="0" marL="914400" rtl="0" algn="l">
              <a:lnSpc>
                <a:spcPct val="115000"/>
              </a:lnSpc>
              <a:spcBef>
                <a:spcPts val="0"/>
              </a:spcBef>
              <a:spcAft>
                <a:spcPts val="0"/>
              </a:spcAft>
              <a:buNone/>
            </a:pPr>
            <a:r>
              <a:rPr lang="en" sz="1400">
                <a:solidFill>
                  <a:srgbClr val="0033B3"/>
                </a:solidFill>
              </a:rPr>
              <a:t>throw </a:t>
            </a:r>
            <a:r>
              <a:rPr lang="en" sz="1400">
                <a:solidFill>
                  <a:srgbClr val="000000"/>
                </a:solidFill>
              </a:rPr>
              <a:t>Exception(</a:t>
            </a:r>
            <a:r>
              <a:rPr lang="en" sz="1400">
                <a:solidFill>
                  <a:srgbClr val="067D02"/>
                </a:solidFill>
              </a:rPr>
              <a:t>"Some jobs just want to watch the world burn"</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33B3"/>
                </a:solidFill>
              </a:rPr>
              <a:t>val </a:t>
            </a:r>
            <a:r>
              <a:rPr lang="en" sz="1400">
                <a:solidFill>
                  <a:srgbClr val="000000"/>
                </a:solidFill>
              </a:rPr>
              <a:t>job2 = </a:t>
            </a:r>
            <a:r>
              <a:rPr i="1" lang="en" sz="1400">
                <a:solidFill>
                  <a:srgbClr val="000000"/>
                </a:solidFill>
              </a:rPr>
              <a:t>launch </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"Going to do something extremely useful"</a:t>
            </a:r>
            <a:r>
              <a:rPr lang="en" sz="1400">
                <a:solidFill>
                  <a:srgbClr val="000000"/>
                </a:solidFill>
              </a:rPr>
              <a:t>)</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delay</a:t>
            </a:r>
            <a:r>
              <a:rPr lang="en" sz="1400">
                <a:solidFill>
                  <a:srgbClr val="000000"/>
                </a:solidFill>
              </a:rPr>
              <a:t>(10000)</a:t>
            </a:r>
            <a:endParaRPr sz="1400">
              <a:solidFill>
                <a:srgbClr val="000000"/>
              </a:solidFill>
            </a:endParaRPr>
          </a:p>
          <a:p>
            <a:pPr indent="0" lvl="0" marL="914400" rtl="0" algn="l">
              <a:lnSpc>
                <a:spcPct val="115000"/>
              </a:lnSpc>
              <a:spcBef>
                <a:spcPts val="0"/>
              </a:spcBef>
              <a:spcAft>
                <a:spcPts val="0"/>
              </a:spcAft>
              <a:buNone/>
            </a:pPr>
            <a:r>
              <a:rPr i="1" lang="en" sz="1400">
                <a:solidFill>
                  <a:srgbClr val="000000"/>
                </a:solidFill>
              </a:rPr>
              <a:t>println</a:t>
            </a:r>
            <a:r>
              <a:rPr lang="en" sz="1400">
                <a:solidFill>
                  <a:srgbClr val="000000"/>
                </a:solidFill>
              </a:rPr>
              <a:t>(</a:t>
            </a:r>
            <a:r>
              <a:rPr lang="en" sz="1400">
                <a:solidFill>
                  <a:srgbClr val="067D02"/>
                </a:solidFill>
              </a:rPr>
              <a:t>"I've done something extremely useful"</a:t>
            </a:r>
            <a:r>
              <a:rPr lang="en" sz="1400">
                <a:solidFill>
                  <a:srgbClr val="000000"/>
                </a:solidFill>
              </a:rPr>
              <a:t>)</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rPr lang="en" sz="1400">
                <a:solidFill>
                  <a:srgbClr val="000000"/>
                </a:solidFill>
              </a:rPr>
              <a:t>}</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spcBef>
                <a:spcPts val="0"/>
              </a:spcBef>
              <a:spcAft>
                <a:spcPts val="0"/>
              </a:spcAft>
              <a:buNone/>
            </a:pPr>
            <a:r>
              <a:rPr lang="en" sz="1400">
                <a:latin typeface="Open Sans"/>
                <a:ea typeface="Open Sans"/>
                <a:cs typeface="Open Sans"/>
                <a:sym typeface="Open Sans"/>
              </a:rPr>
              <a:t>Exception in </a:t>
            </a:r>
            <a:r>
              <a:rPr lang="en" sz="1400"/>
              <a:t>job1 -&gt;</a:t>
            </a:r>
            <a:r>
              <a:rPr lang="en" sz="1400">
                <a:latin typeface="Open Sans"/>
                <a:ea typeface="Open Sans"/>
                <a:cs typeface="Open Sans"/>
                <a:sym typeface="Open Sans"/>
              </a:rPr>
              <a:t> propagate to parent </a:t>
            </a:r>
            <a:r>
              <a:rPr lang="en" sz="1400"/>
              <a:t>-&gt; job2</a:t>
            </a:r>
            <a:r>
              <a:rPr lang="en" sz="1400">
                <a:latin typeface="Open Sans"/>
                <a:ea typeface="Open Sans"/>
                <a:cs typeface="Open Sans"/>
                <a:sym typeface="Open Sans"/>
              </a:rPr>
              <a:t> gets cancelled</a:t>
            </a:r>
            <a:endParaRPr sz="1400"/>
          </a:p>
        </p:txBody>
      </p:sp>
      <p:sp>
        <p:nvSpPr>
          <p:cNvPr id="1005" name="Google Shape;1005;p8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06" name="Google Shape;1006;p87"/>
          <p:cNvPicPr preferRelativeResize="0"/>
          <p:nvPr/>
        </p:nvPicPr>
        <p:blipFill>
          <a:blip r:embed="rId3">
            <a:alphaModFix/>
          </a:blip>
          <a:stretch>
            <a:fillRect/>
          </a:stretch>
        </p:blipFill>
        <p:spPr>
          <a:xfrm>
            <a:off x="311650" y="1984363"/>
            <a:ext cx="209300" cy="211150"/>
          </a:xfrm>
          <a:prstGeom prst="rect">
            <a:avLst/>
          </a:prstGeom>
          <a:noFill/>
          <a:ln>
            <a:noFill/>
          </a:ln>
        </p:spPr>
      </p:pic>
      <p:pic>
        <p:nvPicPr>
          <p:cNvPr id="1007" name="Google Shape;1007;p87"/>
          <p:cNvPicPr preferRelativeResize="0"/>
          <p:nvPr/>
        </p:nvPicPr>
        <p:blipFill>
          <a:blip r:embed="rId3">
            <a:alphaModFix/>
          </a:blip>
          <a:stretch>
            <a:fillRect/>
          </a:stretch>
        </p:blipFill>
        <p:spPr>
          <a:xfrm>
            <a:off x="311650" y="3222612"/>
            <a:ext cx="209300" cy="2111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8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 = CoroutineScope(Dispatchers.Default + SupervisorJob())</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with</a:t>
            </a:r>
            <a:r>
              <a:rPr lang="en" sz="1100">
                <a:solidFill>
                  <a:srgbClr val="000000"/>
                </a:solidFill>
              </a:rPr>
              <a:t>(scope)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scope.coroutineContext[</a:t>
            </a:r>
            <a:r>
              <a:rPr lang="en" sz="1100">
                <a:solidFill>
                  <a:srgbClr val="000000"/>
                </a:solidFill>
              </a:rPr>
              <a:t>Job</a:t>
            </a:r>
            <a:r>
              <a:rPr lang="en" sz="1100">
                <a:solidFill>
                  <a:srgbClr val="000000"/>
                </a:solidFill>
              </a:rPr>
              <a:t>]?.let { job -&gt;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runBlocking </a:t>
            </a:r>
            <a:r>
              <a:rPr lang="en" sz="1100">
                <a:solidFill>
                  <a:srgbClr val="000000"/>
                </a:solidFill>
              </a:rPr>
              <a:t>{ job.children.</a:t>
            </a:r>
            <a:r>
              <a:rPr i="1" lang="en" sz="1100">
                <a:solidFill>
                  <a:srgbClr val="000000"/>
                </a:solidFill>
              </a:rPr>
              <a:t>forEach </a:t>
            </a:r>
            <a:r>
              <a:rPr lang="en" sz="1100">
                <a:solidFill>
                  <a:srgbClr val="000000"/>
                </a:solidFill>
              </a:rPr>
              <a:t>{ it.join() }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7F7F7F"/>
                </a:solidFill>
              </a:rPr>
              <a:t>// `job1.join()` will throw, so `it.join()` should actually be in a `try/catch` block</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13" name="Google Shape;1013;p8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14" name="Google Shape;1014;p88"/>
          <p:cNvPicPr preferRelativeResize="0"/>
          <p:nvPr/>
        </p:nvPicPr>
        <p:blipFill>
          <a:blip r:embed="rId3">
            <a:alphaModFix/>
          </a:blip>
          <a:stretch>
            <a:fillRect/>
          </a:stretch>
        </p:blipFill>
        <p:spPr>
          <a:xfrm>
            <a:off x="311650" y="2803513"/>
            <a:ext cx="209300" cy="211150"/>
          </a:xfrm>
          <a:prstGeom prst="rect">
            <a:avLst/>
          </a:prstGeom>
          <a:noFill/>
          <a:ln>
            <a:noFill/>
          </a:ln>
        </p:spPr>
      </p:pic>
      <p:pic>
        <p:nvPicPr>
          <p:cNvPr id="1015" name="Google Shape;1015;p88"/>
          <p:cNvPicPr preferRelativeResize="0"/>
          <p:nvPr/>
        </p:nvPicPr>
        <p:blipFill>
          <a:blip r:embed="rId3">
            <a:alphaModFix/>
          </a:blip>
          <a:stretch>
            <a:fillRect/>
          </a:stretch>
        </p:blipFill>
        <p:spPr>
          <a:xfrm>
            <a:off x="311650" y="3775063"/>
            <a:ext cx="209300" cy="21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spcBef>
                <a:spcPts val="0"/>
              </a:spcBef>
              <a:spcAft>
                <a:spcPts val="400"/>
              </a:spcAft>
              <a:buClr>
                <a:schemeClr val="dk1"/>
              </a:buClr>
              <a:buSzPts val="1100"/>
              <a:buFont typeface="Arial"/>
              <a:buNone/>
            </a:pPr>
            <a:r>
              <a:rPr lang="en">
                <a:latin typeface="Open Sans"/>
                <a:ea typeface="Open Sans"/>
                <a:cs typeface="Open Sans"/>
                <a:sym typeface="Open Sans"/>
              </a:rPr>
              <a:t>What we get</a:t>
            </a:r>
            <a:endParaRPr>
              <a:latin typeface="Open Sans"/>
              <a:ea typeface="Open Sans"/>
              <a:cs typeface="Open Sans"/>
              <a:sym typeface="Open Sans"/>
            </a:endParaRPr>
          </a:p>
        </p:txBody>
      </p:sp>
      <p:sp>
        <p:nvSpPr>
          <p:cNvPr id="112" name="Google Shape;112;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13" name="Google Shape;113;p17"/>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14" name="Google Shape;114;p17"/>
          <p:cNvCxnSpPr>
            <a:stCxn id="113"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15" name="Google Shape;115;p17"/>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7"/>
          <p:cNvSpPr/>
          <p:nvPr/>
        </p:nvSpPr>
        <p:spPr>
          <a:xfrm>
            <a:off x="40005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p:nvPr/>
        </p:nvSpPr>
        <p:spPr>
          <a:xfrm>
            <a:off x="6905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7"/>
          <p:cNvCxnSpPr>
            <a:stCxn id="116" idx="0"/>
            <a:endCxn id="119" idx="2"/>
          </p:cNvCxnSpPr>
          <p:nvPr/>
        </p:nvCxnSpPr>
        <p:spPr>
          <a:xfrm rot="-5400000">
            <a:off x="39116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19" name="Google Shape;119;p17"/>
          <p:cNvSpPr txBox="1"/>
          <p:nvPr/>
        </p:nvSpPr>
        <p:spPr>
          <a:xfrm>
            <a:off x="37386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submitPost</a:t>
            </a:r>
            <a:endParaRPr sz="800">
              <a:latin typeface="JetBrains Mono"/>
              <a:ea typeface="JetBrains Mono"/>
              <a:cs typeface="JetBrains Mono"/>
              <a:sym typeface="JetBrains Mono"/>
            </a:endParaRPr>
          </a:p>
        </p:txBody>
      </p:sp>
      <p:sp>
        <p:nvSpPr>
          <p:cNvPr id="120" name="Google Shape;120;p17"/>
          <p:cNvSpPr txBox="1"/>
          <p:nvPr/>
        </p:nvSpPr>
        <p:spPr>
          <a:xfrm>
            <a:off x="72201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sp>
        <p:nvSpPr>
          <p:cNvPr id="121" name="Google Shape;121;p17"/>
          <p:cNvSpPr txBox="1"/>
          <p:nvPr/>
        </p:nvSpPr>
        <p:spPr>
          <a:xfrm>
            <a:off x="1314675" y="3988575"/>
            <a:ext cx="923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processPost</a:t>
            </a:r>
            <a:endParaRPr sz="800">
              <a:latin typeface="JetBrains Mono"/>
              <a:ea typeface="JetBrains Mono"/>
              <a:cs typeface="JetBrains Mono"/>
              <a:sym typeface="JetBrains Mono"/>
            </a:endParaRPr>
          </a:p>
        </p:txBody>
      </p:sp>
      <p:cxnSp>
        <p:nvCxnSpPr>
          <p:cNvPr id="122" name="Google Shape;122;p17"/>
          <p:cNvCxnSpPr>
            <a:stCxn id="117" idx="2"/>
            <a:endCxn id="120" idx="0"/>
          </p:cNvCxnSpPr>
          <p:nvPr/>
        </p:nvCxnSpPr>
        <p:spPr>
          <a:xfrm flipH="1" rot="-5400000">
            <a:off x="7094775" y="3401250"/>
            <a:ext cx="555600" cy="619200"/>
          </a:xfrm>
          <a:prstGeom prst="curvedConnector3">
            <a:avLst>
              <a:gd fmla="val 49993" name="adj1"/>
            </a:avLst>
          </a:prstGeom>
          <a:noFill/>
          <a:ln cap="flat" cmpd="sng" w="19050">
            <a:solidFill>
              <a:srgbClr val="A3A3A4"/>
            </a:solidFill>
            <a:prstDash val="dash"/>
            <a:round/>
            <a:headEnd len="med" w="med" type="none"/>
            <a:tailEnd len="med" w="med" type="none"/>
          </a:ln>
        </p:spPr>
      </p:cxnSp>
      <p:cxnSp>
        <p:nvCxnSpPr>
          <p:cNvPr id="123" name="Google Shape;123;p17"/>
          <p:cNvCxnSpPr>
            <a:stCxn id="115" idx="2"/>
            <a:endCxn id="121" idx="0"/>
          </p:cNvCxnSpPr>
          <p:nvPr/>
        </p:nvCxnSpPr>
        <p:spPr>
          <a:xfrm rot="5400000">
            <a:off x="1808325" y="3401400"/>
            <a:ext cx="555600" cy="618900"/>
          </a:xfrm>
          <a:prstGeom prst="curvedConnector3">
            <a:avLst>
              <a:gd fmla="val 49993" name="adj1"/>
            </a:avLst>
          </a:prstGeom>
          <a:noFill/>
          <a:ln cap="flat" cmpd="sng" w="19050">
            <a:solidFill>
              <a:srgbClr val="A3A3A4"/>
            </a:solidFill>
            <a:prstDash val="dash"/>
            <a:round/>
            <a:headEnd len="med" w="med" type="none"/>
            <a:tailEnd len="med" w="med" type="none"/>
          </a:ln>
        </p:spPr>
      </p:cxnSp>
      <p:sp>
        <p:nvSpPr>
          <p:cNvPr id="124" name="Google Shape;124;p17"/>
          <p:cNvSpPr/>
          <p:nvPr/>
        </p:nvSpPr>
        <p:spPr>
          <a:xfrm>
            <a:off x="2552775" y="2986950"/>
            <a:ext cx="1447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p:nvPr/>
        </p:nvSpPr>
        <p:spPr>
          <a:xfrm>
            <a:off x="4315575" y="2986950"/>
            <a:ext cx="25902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7"/>
          <p:cNvCxnSpPr>
            <a:stCxn id="125" idx="0"/>
            <a:endCxn id="127" idx="2"/>
          </p:cNvCxnSpPr>
          <p:nvPr/>
        </p:nvCxnSpPr>
        <p:spPr>
          <a:xfrm rot="-5400000">
            <a:off x="5364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7" name="Google Shape;127;p17"/>
          <p:cNvSpPr txBox="1"/>
          <p:nvPr/>
        </p:nvSpPr>
        <p:spPr>
          <a:xfrm>
            <a:off x="51912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cxnSp>
        <p:nvCxnSpPr>
          <p:cNvPr id="128" name="Google Shape;128;p17"/>
          <p:cNvCxnSpPr>
            <a:stCxn id="124" idx="0"/>
            <a:endCxn id="129" idx="2"/>
          </p:cNvCxnSpPr>
          <p:nvPr/>
        </p:nvCxnSpPr>
        <p:spPr>
          <a:xfrm rot="-5400000">
            <a:off x="3030525" y="2740200"/>
            <a:ext cx="492900" cy="600"/>
          </a:xfrm>
          <a:prstGeom prst="bentConnector3">
            <a:avLst>
              <a:gd fmla="val 50008" name="adj1"/>
            </a:avLst>
          </a:prstGeom>
          <a:noFill/>
          <a:ln cap="flat" cmpd="sng" w="19050">
            <a:solidFill>
              <a:srgbClr val="A3A3A4"/>
            </a:solidFill>
            <a:prstDash val="dash"/>
            <a:round/>
            <a:headEnd len="med" w="med" type="none"/>
            <a:tailEnd len="med" w="med" type="none"/>
          </a:ln>
        </p:spPr>
      </p:cxnSp>
      <p:sp>
        <p:nvSpPr>
          <p:cNvPr id="129" name="Google Shape;129;p17"/>
          <p:cNvSpPr txBox="1"/>
          <p:nvPr/>
        </p:nvSpPr>
        <p:spPr>
          <a:xfrm>
            <a:off x="2857575" y="2186175"/>
            <a:ext cx="838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JetBrains Mono"/>
                <a:ea typeface="JetBrains Mono"/>
                <a:cs typeface="JetBrains Mono"/>
                <a:sym typeface="JetBrains Mono"/>
              </a:rPr>
              <a:t>blocked</a:t>
            </a:r>
            <a:endParaRPr sz="800">
              <a:latin typeface="JetBrains Mono"/>
              <a:ea typeface="JetBrains Mono"/>
              <a:cs typeface="JetBrains Mono"/>
              <a:sym typeface="JetBrains Mon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`someScope: CoroutineScope` already exists</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someScope.</a:t>
            </a:r>
            <a:r>
              <a:rPr i="1" lang="en" sz="1100">
                <a:solidFill>
                  <a:srgbClr val="000000"/>
                </a:solidFill>
              </a:rPr>
              <a:t>launch </a:t>
            </a:r>
            <a:r>
              <a:rPr lang="en" sz="1100">
                <a:solidFill>
                  <a:srgbClr val="000000"/>
                </a:solidFill>
              </a:rPr>
              <a:t>{ </a:t>
            </a:r>
            <a:r>
              <a:rPr lang="en" sz="1100">
                <a:solidFill>
                  <a:srgbClr val="7F7F7F"/>
                </a:solidFill>
              </a:rPr>
              <a:t>// this coroutine is a child of someScope</a:t>
            </a:r>
            <a:endParaRPr sz="1100">
              <a:solidFill>
                <a:srgbClr val="7F7F7F"/>
              </a:solidFill>
            </a:endParaRPr>
          </a:p>
          <a:p>
            <a:pPr indent="457200" lvl="0" marL="457200" rtl="0" algn="l">
              <a:lnSpc>
                <a:spcPct val="115000"/>
              </a:lnSpc>
              <a:spcBef>
                <a:spcPts val="0"/>
              </a:spcBef>
              <a:spcAft>
                <a:spcPts val="0"/>
              </a:spcAft>
              <a:buNone/>
            </a:pPr>
            <a:r>
              <a:rPr lang="en" sz="1100">
                <a:solidFill>
                  <a:srgbClr val="000000"/>
                </a:solidFill>
              </a:rPr>
              <a:t>supervisorScope { </a:t>
            </a:r>
            <a:r>
              <a:rPr lang="en" sz="1100">
                <a:solidFill>
                  <a:srgbClr val="7F7F7F"/>
                </a:solidFill>
              </a:rPr>
              <a:t>// SupervisorJob inside</a:t>
            </a:r>
            <a:endParaRPr sz="1100">
              <a:solidFill>
                <a:srgbClr val="7F7F7F"/>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job1 = </a:t>
            </a:r>
            <a:r>
              <a:rPr i="1" lang="en" sz="1100">
                <a:solidFill>
                  <a:srgbClr val="000000"/>
                </a:solidFill>
              </a:rPr>
              <a:t>launch </a:t>
            </a:r>
            <a:r>
              <a:rPr lang="en" sz="1100">
                <a:solidFill>
                  <a:srgbClr val="000000"/>
                </a:solidFill>
              </a:rPr>
              <a:t>{</a:t>
            </a:r>
            <a:endParaRPr sz="1100">
              <a:solidFill>
                <a:srgbClr val="000000"/>
              </a:solidFill>
            </a:endParaRPr>
          </a:p>
          <a:p>
            <a:pPr indent="457200" lvl="0" marL="1371600" rtl="0" algn="l">
              <a:lnSpc>
                <a:spcPct val="115000"/>
              </a:lnSpc>
              <a:spcBef>
                <a:spcPts val="0"/>
              </a:spcBef>
              <a:spcAft>
                <a:spcPts val="0"/>
              </a:spcAft>
              <a:buNone/>
            </a:pPr>
            <a:r>
              <a:rPr lang="en" sz="1100">
                <a:solidFill>
                  <a:srgbClr val="0033B3"/>
                </a:solidFill>
              </a:rPr>
              <a:t>throw </a:t>
            </a:r>
            <a:r>
              <a:rPr lang="en" sz="1100">
                <a:solidFill>
                  <a:srgbClr val="000000"/>
                </a:solidFill>
              </a:rPr>
              <a:t>Exception(</a:t>
            </a:r>
            <a:r>
              <a:rPr lang="en" sz="1100">
                <a:solidFill>
                  <a:srgbClr val="067D02"/>
                </a:solidFill>
              </a:rPr>
              <a:t>"Some jobs just want to watch the world burn"</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job2 = </a:t>
            </a:r>
            <a:r>
              <a:rPr i="1" lang="en" sz="1100">
                <a:solidFill>
                  <a:srgbClr val="000000"/>
                </a:solidFill>
              </a:rPr>
              <a:t>launch </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"Going to do something extremely useful"</a:t>
            </a:r>
            <a:r>
              <a:rPr lang="en" sz="1100">
                <a:solidFill>
                  <a:srgbClr val="000000"/>
                </a:solidFill>
              </a:rPr>
              <a:t>)</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delay</a:t>
            </a:r>
            <a:r>
              <a:rPr lang="en" sz="1100">
                <a:solidFill>
                  <a:srgbClr val="000000"/>
                </a:solidFill>
              </a:rPr>
              <a:t>(3000)</a:t>
            </a:r>
            <a:endParaRPr sz="1100">
              <a:solidFill>
                <a:srgbClr val="000000"/>
              </a:solidFill>
            </a:endParaRPr>
          </a:p>
          <a:p>
            <a:pPr indent="0" lvl="0" marL="18288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"I've done something extremely useful"</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spcBef>
                <a:spcPts val="0"/>
              </a:spcBef>
              <a:spcAft>
                <a:spcPts val="0"/>
              </a:spcAft>
              <a:buClr>
                <a:schemeClr val="dk1"/>
              </a:buClr>
              <a:buSzPts val="1100"/>
              <a:buFont typeface="Arial"/>
              <a:buNone/>
            </a:pPr>
            <a:r>
              <a:rPr lang="en" sz="1100"/>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21" name="Google Shape;1021;p8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pic>
        <p:nvPicPr>
          <p:cNvPr id="1022" name="Google Shape;1022;p89"/>
          <p:cNvPicPr preferRelativeResize="0"/>
          <p:nvPr/>
        </p:nvPicPr>
        <p:blipFill>
          <a:blip r:embed="rId3">
            <a:alphaModFix/>
          </a:blip>
          <a:stretch>
            <a:fillRect/>
          </a:stretch>
        </p:blipFill>
        <p:spPr>
          <a:xfrm>
            <a:off x="311650" y="3127363"/>
            <a:ext cx="209300" cy="2111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9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val </a:t>
            </a:r>
            <a:r>
              <a:rPr lang="en" sz="1100">
                <a:solidFill>
                  <a:srgbClr val="000000"/>
                </a:solidFill>
              </a:rPr>
              <a:t>scopeWithHandler = CoroutineScope(CoroutineExceptionHandler { </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context, error -&gt; </a:t>
            </a:r>
            <a:r>
              <a:rPr i="1" lang="en" sz="1100">
                <a:solidFill>
                  <a:srgbClr val="000000"/>
                </a:solidFill>
              </a:rPr>
              <a:t>println</a:t>
            </a:r>
            <a:r>
              <a:rPr lang="en" sz="1100">
                <a:solidFill>
                  <a:srgbClr val="000000"/>
                </a:solidFill>
              </a:rPr>
              <a:t>(</a:t>
            </a:r>
            <a:r>
              <a:rPr lang="en" sz="1100">
                <a:solidFill>
                  <a:srgbClr val="067D02"/>
                </a:solidFill>
              </a:rPr>
              <a:t>"root handler called"</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scopeWithHandler.</a:t>
            </a:r>
            <a:r>
              <a:rPr i="1" lang="en" sz="1100">
                <a:solidFill>
                  <a:srgbClr val="000000"/>
                </a:solidFill>
              </a:rPr>
              <a:t>launch </a:t>
            </a:r>
            <a:r>
              <a:rPr lang="en" sz="1100">
                <a:solidFill>
                  <a:srgbClr val="000000"/>
                </a:solidFill>
              </a:rPr>
              <a:t>{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supervisorScope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throw </a:t>
            </a:r>
            <a:r>
              <a:rPr lang="en" sz="1100">
                <a:solidFill>
                  <a:srgbClr val="000000"/>
                </a:solidFill>
              </a:rPr>
              <a:t>Exception()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a:t>
            </a:r>
            <a:r>
              <a:rPr lang="en" sz="1100">
                <a:solidFill>
                  <a:srgbClr val="000000"/>
                </a:solidFill>
              </a:rPr>
              <a:t>(CoroutineExceptionHandler { context, error -&gt;</a:t>
            </a:r>
            <a:endParaRPr sz="1100">
              <a:solidFill>
                <a:srgbClr val="000000"/>
              </a:solidFill>
            </a:endParaRPr>
          </a:p>
          <a:p>
            <a:pPr indent="45720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"personal handler called"</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 { </a:t>
            </a:r>
            <a:r>
              <a:rPr lang="en" sz="1100">
                <a:solidFill>
                  <a:srgbClr val="0033B3"/>
                </a:solidFill>
              </a:rPr>
              <a:t>throw </a:t>
            </a:r>
            <a:r>
              <a:rPr lang="en" sz="1100">
                <a:solidFill>
                  <a:srgbClr val="000000"/>
                </a:solidFill>
              </a:rPr>
              <a:t>Exception() }</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latin typeface="Open Sans"/>
                <a:ea typeface="Open Sans"/>
                <a:cs typeface="Open Sans"/>
                <a:sym typeface="Open Sans"/>
              </a:rPr>
              <a:t>Exceptions are not propagated to parents meaning</a:t>
            </a:r>
            <a:r>
              <a:rPr lang="en" sz="1100">
                <a:latin typeface="Open Sans"/>
                <a:ea typeface="Open Sans"/>
                <a:cs typeface="Open Sans"/>
                <a:sym typeface="Open Sans"/>
              </a:rPr>
              <a:t> </a:t>
            </a:r>
            <a:r>
              <a:rPr lang="en" sz="1100">
                <a:latin typeface="Open Sans"/>
                <a:ea typeface="Open Sans"/>
                <a:cs typeface="Open Sans"/>
                <a:sym typeface="Open Sans"/>
              </a:rPr>
              <a:t>you can override the handler.</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9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a:p>
        </p:txBody>
      </p:sp>
      <p:sp>
        <p:nvSpPr>
          <p:cNvPr id="1028" name="Google Shape;1028;p9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handling</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34" name="Google Shape;103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Structured concurrency</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92"/>
          <p:cNvSpPr txBox="1"/>
          <p:nvPr>
            <p:ph idx="1" type="body"/>
          </p:nvPr>
        </p:nvSpPr>
        <p:spPr>
          <a:xfrm>
            <a:off x="292600" y="1335025"/>
            <a:ext cx="8326800" cy="34509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GlobalScope.</a:t>
            </a:r>
            <a:r>
              <a:rPr i="1" lang="en" sz="1100">
                <a:solidFill>
                  <a:srgbClr val="000000"/>
                </a:solidFill>
              </a:rPr>
              <a:t>launch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Downloads are launched in the background.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rPr>
              <a:t>GlobalScope</a:t>
            </a:r>
            <a:r>
              <a:rPr lang="en" sz="1100">
                <a:solidFill>
                  <a:srgbClr val="000000"/>
                </a:solidFill>
                <a:latin typeface="Open Sans"/>
                <a:ea typeface="Open Sans"/>
                <a:cs typeface="Open Sans"/>
                <a:sym typeface="Open Sans"/>
              </a:rPr>
              <a:t> – </a:t>
            </a:r>
            <a:r>
              <a:rPr i="1" lang="en" sz="1100">
                <a:solidFill>
                  <a:srgbClr val="000000"/>
                </a:solidFill>
                <a:latin typeface="Open Sans"/>
                <a:ea typeface="Open Sans"/>
                <a:cs typeface="Open Sans"/>
                <a:sym typeface="Open Sans"/>
              </a:rPr>
              <a:t>This is a delicate API and its use requires care. Make sure you fully read and understand the documentation of any declaration that is marked as a delicate API. </a:t>
            </a:r>
            <a:r>
              <a:rPr lang="en" sz="1100">
                <a:solidFill>
                  <a:srgbClr val="000000"/>
                </a:solidFill>
                <a:latin typeface="Open Sans"/>
                <a:ea typeface="Open Sans"/>
                <a:cs typeface="Open Sans"/>
                <a:sym typeface="Open Sans"/>
              </a:rPr>
              <a:t>The delicate part is that no </a:t>
            </a:r>
            <a:r>
              <a:rPr lang="en" sz="1100">
                <a:solidFill>
                  <a:srgbClr val="000000"/>
                </a:solidFill>
              </a:rPr>
              <a:t>Job</a:t>
            </a:r>
            <a:r>
              <a:rPr lang="en" sz="1100">
                <a:solidFill>
                  <a:srgbClr val="000000"/>
                </a:solidFill>
                <a:latin typeface="Open Sans"/>
                <a:ea typeface="Open Sans"/>
                <a:cs typeface="Open Sans"/>
                <a:sym typeface="Open Sans"/>
              </a:rPr>
              <a:t> is attached to the </a:t>
            </a:r>
            <a:r>
              <a:rPr lang="en" sz="1100">
                <a:solidFill>
                  <a:srgbClr val="000000"/>
                </a:solidFill>
              </a:rPr>
              <a:t>GlobalScope</a:t>
            </a:r>
            <a:r>
              <a:rPr lang="en" sz="1100">
                <a:solidFill>
                  <a:srgbClr val="000000"/>
                </a:solidFill>
                <a:latin typeface="Open Sans"/>
                <a:ea typeface="Open Sans"/>
                <a:cs typeface="Open Sans"/>
                <a:sym typeface="Open Sans"/>
              </a:rPr>
              <a:t>, making its use dangerous and inconvenient. </a:t>
            </a:r>
            <a:endParaRPr sz="1100" strike="sngStrike">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Any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results in a</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coroutines leak.</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latin typeface="Open Sans"/>
              <a:ea typeface="Open Sans"/>
              <a:cs typeface="Open Sans"/>
              <a:sym typeface="Open Sans"/>
            </a:endParaRPr>
          </a:p>
        </p:txBody>
      </p:sp>
      <p:sp>
        <p:nvSpPr>
          <p:cNvPr id="1040" name="Google Shape;1040;p9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Error </a:t>
            </a:r>
            <a:r>
              <a:rPr lang="en"/>
              <a:t>handling (revisited)</a:t>
            </a:r>
            <a:endParaRPr/>
          </a:p>
        </p:txBody>
      </p:sp>
      <p:pic>
        <p:nvPicPr>
          <p:cNvPr id="1041" name="Google Shape;1041;p92"/>
          <p:cNvPicPr preferRelativeResize="0"/>
          <p:nvPr/>
        </p:nvPicPr>
        <p:blipFill>
          <a:blip r:embed="rId3">
            <a:alphaModFix/>
          </a:blip>
          <a:stretch>
            <a:fillRect/>
          </a:stretch>
        </p:blipFill>
        <p:spPr>
          <a:xfrm>
            <a:off x="311650" y="2232013"/>
            <a:ext cx="209300" cy="2111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9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processReferences(refs: List&lt;Reference&gt;)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coroutineScope </a:t>
            </a:r>
            <a:r>
              <a:rPr lang="en" sz="1100">
                <a:solidFill>
                  <a:srgbClr val="000000"/>
                </a:solidFill>
              </a:rPr>
              <a:t>{ </a:t>
            </a:r>
            <a:r>
              <a:rPr lang="en" sz="1100">
                <a:solidFill>
                  <a:srgbClr val="7F7F7F"/>
                </a:solidFill>
              </a:rPr>
              <a:t>// new scope with outer context, but a new Job</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for </a:t>
            </a:r>
            <a:r>
              <a:rPr lang="en" sz="1100">
                <a:solidFill>
                  <a:srgbClr val="000000"/>
                </a:solidFill>
              </a:rPr>
              <a:t>(ref </a:t>
            </a:r>
            <a:r>
              <a:rPr lang="en" sz="1100">
                <a:solidFill>
                  <a:srgbClr val="0033B3"/>
                </a:solidFill>
              </a:rPr>
              <a:t>in </a:t>
            </a:r>
            <a:r>
              <a:rPr lang="en" sz="1100">
                <a:solidFill>
                  <a:srgbClr val="000000"/>
                </a:solidFill>
              </a:rPr>
              <a:t>refs) {</a:t>
            </a:r>
            <a:endParaRPr sz="1100">
              <a:solidFill>
                <a:srgbClr val="000000"/>
              </a:solidFill>
            </a:endParaRPr>
          </a:p>
          <a:p>
            <a:pPr indent="0" lvl="0" marL="1371600" rtl="0" algn="l">
              <a:lnSpc>
                <a:spcPct val="115000"/>
              </a:lnSpc>
              <a:spcBef>
                <a:spcPts val="0"/>
              </a:spcBef>
              <a:spcAft>
                <a:spcPts val="0"/>
              </a:spcAft>
              <a:buNone/>
            </a:pPr>
            <a:r>
              <a:rPr lang="en" sz="1100">
                <a:solidFill>
                  <a:srgbClr val="0033B3"/>
                </a:solidFill>
              </a:rPr>
              <a:t>val </a:t>
            </a:r>
            <a:r>
              <a:rPr lang="en" sz="1100">
                <a:solidFill>
                  <a:srgbClr val="000000"/>
                </a:solidFill>
              </a:rPr>
              <a:t>location = ref.resolveLocation()</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7F7F7F"/>
                </a:solidFill>
              </a:rPr>
              <a:t>// child of the coroutineScope above</a:t>
            </a:r>
            <a:endParaRPr sz="1100">
              <a:solidFill>
                <a:srgbClr val="7F7F7F"/>
              </a:solidFill>
            </a:endParaRPr>
          </a:p>
          <a:p>
            <a:pPr indent="0" lvl="0" marL="1828800" rtl="0" algn="l">
              <a:lnSpc>
                <a:spcPct val="115000"/>
              </a:lnSpc>
              <a:spcBef>
                <a:spcPts val="0"/>
              </a:spcBef>
              <a:spcAft>
                <a:spcPts val="0"/>
              </a:spcAft>
              <a:buNone/>
            </a:pPr>
            <a:r>
              <a:rPr lang="en" sz="1100">
                <a:solidFill>
                  <a:srgbClr val="0033B3"/>
                </a:solidFill>
              </a:rPr>
              <a:t>val </a:t>
            </a:r>
            <a:r>
              <a:rPr lang="en" sz="1100">
                <a:solidFill>
                  <a:srgbClr val="000000"/>
                </a:solidFill>
              </a:rPr>
              <a:t>content = downloadContent(location)</a:t>
            </a:r>
            <a:endParaRPr sz="1100">
              <a:solidFill>
                <a:srgbClr val="000000"/>
              </a:solidFill>
            </a:endParaRPr>
          </a:p>
          <a:p>
            <a:pPr indent="0" lvl="0" marL="1828800" rtl="0" algn="l">
              <a:lnSpc>
                <a:spcPct val="115000"/>
              </a:lnSpc>
              <a:spcBef>
                <a:spcPts val="0"/>
              </a:spcBef>
              <a:spcAft>
                <a:spcPts val="0"/>
              </a:spcAft>
              <a:buNone/>
            </a:pPr>
            <a:r>
              <a:rPr lang="en" sz="1100">
                <a:solidFill>
                  <a:srgbClr val="000000"/>
                </a:solidFill>
              </a:rPr>
              <a:t>processContent(content)</a:t>
            </a:r>
            <a:endParaRPr sz="1100">
              <a:solidFill>
                <a:srgbClr val="000000"/>
              </a:solidFill>
            </a:endParaRPr>
          </a:p>
          <a:p>
            <a:pPr indent="0" lvl="0" marL="13716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In the event of a </a:t>
            </a:r>
            <a:r>
              <a:rPr lang="en" sz="1100">
                <a:solidFill>
                  <a:srgbClr val="000000"/>
                </a:solidFill>
              </a:rPr>
              <a:t>downloadContent</a:t>
            </a:r>
            <a:r>
              <a:rPr lang="en" sz="1100">
                <a:solidFill>
                  <a:srgbClr val="000000"/>
                </a:solidFill>
                <a:latin typeface="Open Sans"/>
                <a:ea typeface="Open Sans"/>
                <a:cs typeface="Open Sans"/>
                <a:sym typeface="Open Sans"/>
              </a:rPr>
              <a:t> or </a:t>
            </a:r>
            <a:r>
              <a:rPr lang="en" sz="1100">
                <a:solidFill>
                  <a:srgbClr val="000000"/>
                </a:solidFill>
              </a:rPr>
              <a:t>processContent</a:t>
            </a:r>
            <a:r>
              <a:rPr lang="en" sz="1100">
                <a:solidFill>
                  <a:srgbClr val="000000"/>
                </a:solidFill>
                <a:latin typeface="Open Sans"/>
                <a:ea typeface="Open Sans"/>
                <a:cs typeface="Open Sans"/>
                <a:sym typeface="Open Sans"/>
              </a:rPr>
              <a:t> crash, the exception goes to the </a:t>
            </a:r>
            <a:r>
              <a:rPr lang="en" sz="1100">
                <a:solidFill>
                  <a:srgbClr val="000000"/>
                </a:solidFill>
              </a:rPr>
              <a:t>coroutineScope</a:t>
            </a:r>
            <a:r>
              <a:rPr lang="en" sz="1100">
                <a:solidFill>
                  <a:srgbClr val="000000"/>
                </a:solidFill>
                <a:latin typeface="Open Sans"/>
                <a:ea typeface="Open Sans"/>
                <a:cs typeface="Open Sans"/>
                <a:sym typeface="Open Sans"/>
              </a:rPr>
              <a:t>, </a:t>
            </a:r>
            <a:r>
              <a:rPr lang="en" sz="1100">
                <a:solidFill>
                  <a:srgbClr val="000000"/>
                </a:solidFill>
                <a:latin typeface="Open Sans"/>
                <a:ea typeface="Open Sans"/>
                <a:cs typeface="Open Sans"/>
                <a:sym typeface="Open Sans"/>
              </a:rPr>
              <a:t>w</a:t>
            </a:r>
            <a:r>
              <a:rPr lang="en" sz="1100">
                <a:solidFill>
                  <a:srgbClr val="000000"/>
                </a:solidFill>
                <a:latin typeface="Open Sans"/>
                <a:ea typeface="Open Sans"/>
                <a:cs typeface="Open Sans"/>
                <a:sym typeface="Open Sans"/>
              </a:rPr>
              <a:t>hich stores links to all child coroutines and will cancel them. This is an example of structured concurrency, a concept that is not present in threads.</a:t>
            </a:r>
            <a:endParaRPr sz="1100">
              <a:solidFill>
                <a:srgbClr val="0033B3"/>
              </a:solidFill>
              <a:latin typeface="Open Sans"/>
              <a:ea typeface="Open Sans"/>
              <a:cs typeface="Open Sans"/>
              <a:sym typeface="Open Sans"/>
            </a:endParaRPr>
          </a:p>
        </p:txBody>
      </p:sp>
      <p:sp>
        <p:nvSpPr>
          <p:cNvPr id="1047" name="Google Shape;1047;p9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Structured concurrency</a:t>
            </a:r>
            <a:endParaRPr/>
          </a:p>
        </p:txBody>
      </p:sp>
      <p:pic>
        <p:nvPicPr>
          <p:cNvPr id="1048" name="Google Shape;1048;p93"/>
          <p:cNvPicPr preferRelativeResize="0"/>
          <p:nvPr/>
        </p:nvPicPr>
        <p:blipFill>
          <a:blip r:embed="rId3">
            <a:alphaModFix/>
          </a:blip>
          <a:stretch>
            <a:fillRect/>
          </a:stretch>
        </p:blipFill>
        <p:spPr>
          <a:xfrm>
            <a:off x="311650" y="2441563"/>
            <a:ext cx="209300" cy="2111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9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a:t>
            </a:r>
            <a:r>
              <a:rPr lang="en"/>
              <a:t>onvention</a:t>
            </a:r>
            <a:endParaRPr/>
          </a:p>
        </p:txBody>
      </p:sp>
      <p:sp>
        <p:nvSpPr>
          <p:cNvPr id="1054" name="Google Shape;1054;p9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00"/>
                </a:solidFill>
              </a:rPr>
              <a:t>This f</a:t>
            </a:r>
            <a:r>
              <a:rPr lang="en" sz="1100">
                <a:solidFill>
                  <a:srgbClr val="000000"/>
                </a:solidFill>
              </a:rPr>
              <a:t>unction </a:t>
            </a:r>
            <a:r>
              <a:rPr lang="en" sz="1100">
                <a:solidFill>
                  <a:srgbClr val="000000"/>
                </a:solidFill>
              </a:rPr>
              <a:t>takes </a:t>
            </a:r>
            <a:r>
              <a:rPr lang="en" sz="1100">
                <a:solidFill>
                  <a:srgbClr val="000000"/>
                </a:solidFill>
              </a:rPr>
              <a:t>a long time</a:t>
            </a:r>
            <a:r>
              <a:rPr lang="en" sz="1100">
                <a:solidFill>
                  <a:srgbClr val="000000"/>
                </a:solidFill>
              </a:rPr>
              <a:t> and waits for something:</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work(...) {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This function launches more background work and quickly returns:</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CoroutineScope.backgroundWork(...) {</a:t>
            </a:r>
            <a:endParaRPr sz="1100">
              <a:solidFill>
                <a:srgbClr val="000000"/>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latin typeface="JetBrains Mono"/>
                <a:ea typeface="JetBrains Mono"/>
                <a:cs typeface="JetBrains Mono"/>
                <a:sym typeface="JetBrains Mono"/>
              </a:rPr>
              <a:t>}</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0000"/>
                </a:solidFill>
              </a:rPr>
              <a:t>o</a:t>
            </a:r>
            <a:r>
              <a:rPr lang="en" sz="1100">
                <a:solidFill>
                  <a:srgbClr val="000000"/>
                </a:solidFill>
              </a:rPr>
              <a:t>r:</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fun </a:t>
            </a:r>
            <a:r>
              <a:rPr lang="en" sz="1100">
                <a:solidFill>
                  <a:srgbClr val="000000"/>
                </a:solidFill>
                <a:latin typeface="JetBrains Mono"/>
                <a:ea typeface="JetBrains Mono"/>
                <a:cs typeface="JetBrains Mono"/>
                <a:sym typeface="JetBrains Mono"/>
              </a:rPr>
              <a:t>CoroutineScope.moreWork(...): Job = </a:t>
            </a:r>
            <a:r>
              <a:rPr i="1" lang="en" sz="1100">
                <a:solidFill>
                  <a:srgbClr val="000000"/>
                </a:solidFill>
                <a:latin typeface="JetBrains Mono"/>
                <a:ea typeface="JetBrains Mono"/>
                <a:cs typeface="JetBrains Mono"/>
                <a:sym typeface="JetBrains Mono"/>
              </a:rPr>
              <a:t>launch </a:t>
            </a:r>
            <a:r>
              <a:rPr lang="en" sz="1100">
                <a:solidFill>
                  <a:srgbClr val="000000"/>
                </a:solidFill>
                <a:latin typeface="JetBrains Mono"/>
                <a:ea typeface="JetBrains Mono"/>
                <a:cs typeface="JetBrains Mono"/>
                <a:sym typeface="JetBrains Mono"/>
              </a:rPr>
              <a:t>{ ...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sz="1100">
                <a:solidFill>
                  <a:srgbClr val="FF0000"/>
                </a:solidFill>
              </a:rPr>
              <a:t>Not: </a:t>
            </a:r>
            <a:endParaRPr b="1" sz="1100">
              <a:solidFill>
                <a:srgbClr val="FF0000"/>
              </a:solidFill>
            </a:endParaRPr>
          </a:p>
          <a:p>
            <a:pPr indent="0" lvl="0" marL="0" rtl="0" algn="l">
              <a:lnSpc>
                <a:spcPct val="115000"/>
              </a:lnSpc>
              <a:spcBef>
                <a:spcPts val="0"/>
              </a:spcBef>
              <a:spcAft>
                <a:spcPts val="0"/>
              </a:spcAft>
              <a:buNone/>
            </a:pPr>
            <a:r>
              <a:rPr lang="en" sz="1100">
                <a:solidFill>
                  <a:srgbClr val="0033B3"/>
                </a:solidFill>
                <a:latin typeface="JetBrains Mono"/>
                <a:ea typeface="JetBrains Mono"/>
                <a:cs typeface="JetBrains Mono"/>
                <a:sym typeface="JetBrains Mono"/>
              </a:rPr>
              <a:t>suspend fun </a:t>
            </a:r>
            <a:r>
              <a:rPr lang="en" sz="1100">
                <a:solidFill>
                  <a:srgbClr val="000000"/>
                </a:solidFill>
                <a:latin typeface="JetBrains Mono"/>
                <a:ea typeface="JetBrains Mono"/>
                <a:cs typeface="JetBrains Mono"/>
                <a:sym typeface="JetBrains Mono"/>
              </a:rPr>
              <a:t>CoroutineScope.dontDoThisPlease()</a:t>
            </a:r>
            <a:endParaRPr sz="1100">
              <a:solidFill>
                <a:srgbClr val="00000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9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CoroutineScope.processReferences(refs: List&lt;Reference&gt;) {</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for </a:t>
            </a:r>
            <a:r>
              <a:rPr lang="en">
                <a:solidFill>
                  <a:srgbClr val="000000"/>
                </a:solidFill>
              </a:rPr>
              <a:t>(ref </a:t>
            </a:r>
            <a:r>
              <a:rPr lang="en">
                <a:solidFill>
                  <a:srgbClr val="0033B3"/>
                </a:solidFill>
              </a:rPr>
              <a:t>in </a:t>
            </a:r>
            <a:r>
              <a:rPr lang="en">
                <a:solidFill>
                  <a:srgbClr val="000000"/>
                </a:solidFill>
              </a:rPr>
              <a:t>refs) {</a:t>
            </a:r>
            <a:endParaRPr>
              <a:solidFill>
                <a:srgbClr val="000000"/>
              </a:solidFill>
            </a:endParaRPr>
          </a:p>
          <a:p>
            <a:pPr indent="0" lvl="0" marL="914400" rtl="0" algn="l">
              <a:lnSpc>
                <a:spcPct val="115000"/>
              </a:lnSpc>
              <a:spcBef>
                <a:spcPts val="0"/>
              </a:spcBef>
              <a:spcAft>
                <a:spcPts val="0"/>
              </a:spcAft>
              <a:buNone/>
            </a:pPr>
            <a:r>
              <a:rPr lang="en">
                <a:solidFill>
                  <a:srgbClr val="0033B3"/>
                </a:solidFill>
              </a:rPr>
              <a:t>val </a:t>
            </a:r>
            <a:r>
              <a:rPr lang="en">
                <a:solidFill>
                  <a:srgbClr val="000000"/>
                </a:solidFill>
              </a:rPr>
              <a:t>location = ref.resolveLocation()</a:t>
            </a:r>
            <a:endParaRPr>
              <a:solidFill>
                <a:srgbClr val="000000"/>
              </a:solidFill>
            </a:endParaRPr>
          </a:p>
          <a:p>
            <a:pPr indent="0" lvl="0" marL="914400" rtl="0" algn="l">
              <a:lnSpc>
                <a:spcPct val="115000"/>
              </a:lnSpc>
              <a:spcBef>
                <a:spcPts val="0"/>
              </a:spcBef>
              <a:spcAft>
                <a:spcPts val="0"/>
              </a:spcAft>
              <a:buNone/>
            </a:pPr>
            <a:r>
              <a:rPr i="1" lang="en">
                <a:solidFill>
                  <a:srgbClr val="000000"/>
                </a:solidFill>
              </a:rPr>
              <a:t>launch </a:t>
            </a:r>
            <a:r>
              <a:rPr lang="en">
                <a:solidFill>
                  <a:srgbClr val="000000"/>
                </a:solidFill>
              </a:rPr>
              <a:t>{ </a:t>
            </a:r>
            <a:r>
              <a:rPr lang="en">
                <a:solidFill>
                  <a:srgbClr val="7F7F7F"/>
                </a:solidFill>
              </a:rPr>
              <a:t>// child of coroutineScope</a:t>
            </a:r>
            <a:endParaRPr>
              <a:solidFill>
                <a:srgbClr val="7F7F7F"/>
              </a:solidFill>
            </a:endParaRPr>
          </a:p>
          <a:p>
            <a:pPr indent="0" lvl="0" marL="1371600" rtl="0" algn="l">
              <a:lnSpc>
                <a:spcPct val="115000"/>
              </a:lnSpc>
              <a:spcBef>
                <a:spcPts val="0"/>
              </a:spcBef>
              <a:spcAft>
                <a:spcPts val="0"/>
              </a:spcAft>
              <a:buNone/>
            </a:pPr>
            <a:r>
              <a:rPr lang="en">
                <a:solidFill>
                  <a:srgbClr val="0033B3"/>
                </a:solidFill>
              </a:rPr>
              <a:t>val </a:t>
            </a:r>
            <a:r>
              <a:rPr lang="en">
                <a:solidFill>
                  <a:srgbClr val="000000"/>
                </a:solidFill>
              </a:rPr>
              <a:t>content = downloadContent(location)</a:t>
            </a:r>
            <a:endParaRPr>
              <a:solidFill>
                <a:srgbClr val="000000"/>
              </a:solidFill>
            </a:endParaRPr>
          </a:p>
          <a:p>
            <a:pPr indent="0" lvl="0" marL="1371600" rtl="0" algn="l">
              <a:lnSpc>
                <a:spcPct val="115000"/>
              </a:lnSpc>
              <a:spcBef>
                <a:spcPts val="0"/>
              </a:spcBef>
              <a:spcAft>
                <a:spcPts val="0"/>
              </a:spcAft>
              <a:buNone/>
            </a:pPr>
            <a:r>
              <a:rPr lang="en">
                <a:solidFill>
                  <a:srgbClr val="000000"/>
                </a:solidFill>
              </a:rPr>
              <a:t>processContent(content)</a:t>
            </a:r>
            <a:endParaRPr>
              <a:solidFill>
                <a:srgbClr val="000000"/>
              </a:solidFill>
            </a:endParaRPr>
          </a:p>
          <a:p>
            <a:pPr indent="0" lvl="0" marL="9144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t/>
            </a:r>
            <a:endParaRPr>
              <a:solidFill>
                <a:srgbClr val="000000"/>
              </a:solidFill>
            </a:endParaRPr>
          </a:p>
          <a:p>
            <a:pPr indent="0" lvl="0" marL="0" rtl="0" algn="l">
              <a:lnSpc>
                <a:spcPct val="115000"/>
              </a:lnSpc>
              <a:spcBef>
                <a:spcPts val="0"/>
              </a:spcBef>
              <a:spcAft>
                <a:spcPts val="0"/>
              </a:spcAft>
              <a:buNone/>
            </a:pPr>
            <a:r>
              <a:t/>
            </a:r>
            <a:endParaRPr/>
          </a:p>
        </p:txBody>
      </p:sp>
      <p:sp>
        <p:nvSpPr>
          <p:cNvPr id="1060" name="Google Shape;1060;p9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 helpful convention</a:t>
            </a:r>
            <a:endParaRPr/>
          </a:p>
        </p:txBody>
      </p:sp>
      <p:pic>
        <p:nvPicPr>
          <p:cNvPr id="1061" name="Google Shape;1061;p95"/>
          <p:cNvPicPr preferRelativeResize="0"/>
          <p:nvPr/>
        </p:nvPicPr>
        <p:blipFill>
          <a:blip r:embed="rId3">
            <a:alphaModFix/>
          </a:blip>
          <a:stretch>
            <a:fillRect/>
          </a:stretch>
        </p:blipFill>
        <p:spPr>
          <a:xfrm>
            <a:off x="311650" y="2412988"/>
            <a:ext cx="209300" cy="2111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9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Inside CoroutineScope</a:t>
            </a:r>
            <a:endParaRPr/>
          </a:p>
        </p:txBody>
      </p:sp>
      <p:sp>
        <p:nvSpPr>
          <p:cNvPr id="1067" name="Google Shape;1067;p9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Coroutine cancellation</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97"/>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Thread.sleep(500) </a:t>
            </a:r>
            <a:r>
              <a:rPr lang="en" sz="1100">
                <a:solidFill>
                  <a:srgbClr val="7F7F7F"/>
                </a:solidFill>
              </a:rPr>
              <a:t>// simulate blocking work</a:t>
            </a:r>
            <a:endParaRPr sz="1100">
              <a:solidFill>
                <a:srgbClr val="7F7F7F"/>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 </a:t>
            </a:r>
            <a:r>
              <a:rPr lang="en" sz="1100">
                <a:solidFill>
                  <a:srgbClr val="7F7F7F"/>
                </a:solidFill>
              </a:rPr>
              <a:t>// lets the childJob work</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 </a:t>
            </a:r>
            <a:r>
              <a:rPr lang="en" sz="1100">
                <a:solidFill>
                  <a:srgbClr val="7F7F7F"/>
                </a:solidFill>
              </a:rPr>
              <a:t>// cancels the `job`</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job.join() </a:t>
            </a:r>
            <a:r>
              <a:rPr lang="en" sz="1100">
                <a:solidFill>
                  <a:srgbClr val="7F7F7F"/>
                </a:solidFill>
              </a:rPr>
              <a:t>// waits for `job`'s completion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br>
              <a:rPr lang="en" sz="1100">
                <a:solidFill>
                  <a:srgbClr val="000000"/>
                </a:solidFill>
              </a:rPr>
            </a:br>
            <a:endParaRPr sz="1100">
              <a:solidFill>
                <a:srgbClr val="000000"/>
              </a:solidFill>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The coroutine (</a:t>
            </a:r>
            <a:r>
              <a:rPr lang="en" sz="1100">
                <a:solidFill>
                  <a:srgbClr val="000000"/>
                </a:solidFill>
              </a:rPr>
              <a:t>job</a:t>
            </a:r>
            <a:r>
              <a:rPr lang="en" sz="1100">
                <a:solidFill>
                  <a:srgbClr val="000000"/>
                </a:solidFill>
                <a:latin typeface="Open Sans"/>
                <a:ea typeface="Open Sans"/>
                <a:cs typeface="Open Sans"/>
                <a:sym typeface="Open Sans"/>
              </a:rPr>
              <a:t>) does not know that somebody is trying to cancel it.</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Cancellation is </a:t>
            </a:r>
            <a:r>
              <a:rPr i="1" lang="en" sz="1100">
                <a:solidFill>
                  <a:srgbClr val="000000"/>
                </a:solidFill>
                <a:latin typeface="Open Sans"/>
                <a:ea typeface="Open Sans"/>
                <a:cs typeface="Open Sans"/>
                <a:sym typeface="Open Sans"/>
              </a:rPr>
              <a:t>cooperative</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73" name="Google Shape;1073;p9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74" name="Google Shape;1074;p97"/>
          <p:cNvPicPr preferRelativeResize="0"/>
          <p:nvPr/>
        </p:nvPicPr>
        <p:blipFill>
          <a:blip r:embed="rId3">
            <a:alphaModFix/>
          </a:blip>
          <a:stretch>
            <a:fillRect/>
          </a:stretch>
        </p:blipFill>
        <p:spPr>
          <a:xfrm>
            <a:off x="292600" y="2565388"/>
            <a:ext cx="209300" cy="211150"/>
          </a:xfrm>
          <a:prstGeom prst="rect">
            <a:avLst/>
          </a:prstGeom>
          <a:noFill/>
          <a:ln>
            <a:noFill/>
          </a:ln>
        </p:spPr>
      </p:pic>
      <p:pic>
        <p:nvPicPr>
          <p:cNvPr id="1075" name="Google Shape;1075;p97"/>
          <p:cNvPicPr preferRelativeResize="0"/>
          <p:nvPr/>
        </p:nvPicPr>
        <p:blipFill>
          <a:blip r:embed="rId3">
            <a:alphaModFix/>
          </a:blip>
          <a:stretch>
            <a:fillRect/>
          </a:stretch>
        </p:blipFill>
        <p:spPr>
          <a:xfrm>
            <a:off x="292600" y="3130455"/>
            <a:ext cx="209300" cy="2111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98"/>
          <p:cNvSpPr txBox="1"/>
          <p:nvPr>
            <p:ph idx="1" type="body"/>
          </p:nvPr>
        </p:nvSpPr>
        <p:spPr>
          <a:xfrm>
            <a:off x="5974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(5) {</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catch </a:t>
            </a:r>
            <a:r>
              <a:rPr lang="en" sz="1100">
                <a:solidFill>
                  <a:srgbClr val="000000"/>
                </a:solidFill>
              </a:rPr>
              <a:t>(e: CancellationException)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 won't give up $it"</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yield()</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 </a:t>
            </a:r>
            <a:r>
              <a:rPr lang="en" sz="1100">
                <a:solidFill>
                  <a:srgbClr val="7F7F7F"/>
                </a:solidFill>
              </a:rPr>
              <a:t>// cancel + join</a:t>
            </a:r>
            <a:endParaRPr sz="1100">
              <a:solidFill>
                <a:srgbClr val="7F7F7F"/>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p:txBody>
      </p:sp>
      <p:sp>
        <p:nvSpPr>
          <p:cNvPr id="1081" name="Google Shape;1081;p9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82" name="Google Shape;1082;p98"/>
          <p:cNvPicPr preferRelativeResize="0"/>
          <p:nvPr/>
        </p:nvPicPr>
        <p:blipFill>
          <a:blip r:embed="rId3">
            <a:alphaModFix/>
          </a:blip>
          <a:stretch>
            <a:fillRect/>
          </a:stretch>
        </p:blipFill>
        <p:spPr>
          <a:xfrm>
            <a:off x="292600" y="2184388"/>
            <a:ext cx="209300" cy="211150"/>
          </a:xfrm>
          <a:prstGeom prst="rect">
            <a:avLst/>
          </a:prstGeom>
          <a:noFill/>
          <a:ln>
            <a:noFill/>
          </a:ln>
        </p:spPr>
      </p:pic>
      <p:pic>
        <p:nvPicPr>
          <p:cNvPr id="1083" name="Google Shape;1083;p98"/>
          <p:cNvPicPr preferRelativeResize="0"/>
          <p:nvPr/>
        </p:nvPicPr>
        <p:blipFill>
          <a:blip r:embed="rId3">
            <a:alphaModFix/>
          </a:blip>
          <a:stretch>
            <a:fillRect/>
          </a:stretch>
        </p:blipFill>
        <p:spPr>
          <a:xfrm>
            <a:off x="292600" y="3327388"/>
            <a:ext cx="209300" cy="211150"/>
          </a:xfrm>
          <a:prstGeom prst="rect">
            <a:avLst/>
          </a:prstGeom>
          <a:noFill/>
          <a:ln>
            <a:noFill/>
          </a:ln>
        </p:spPr>
      </p:pic>
      <p:pic>
        <p:nvPicPr>
          <p:cNvPr id="1084" name="Google Shape;1084;p98"/>
          <p:cNvPicPr preferRelativeResize="0"/>
          <p:nvPr/>
        </p:nvPicPr>
        <p:blipFill>
          <a:blip r:embed="rId3">
            <a:alphaModFix/>
          </a:blip>
          <a:stretch>
            <a:fillRect/>
          </a:stretch>
        </p:blipFill>
        <p:spPr>
          <a:xfrm>
            <a:off x="292600" y="3712513"/>
            <a:ext cx="209300" cy="211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 type="body"/>
          </p:nvPr>
        </p:nvSpPr>
        <p:spPr>
          <a:xfrm>
            <a:off x="292600" y="1335024"/>
            <a:ext cx="8328900" cy="5397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400"/>
              </a:spcAft>
              <a:buNone/>
            </a:pPr>
            <a:r>
              <a:rPr lang="en">
                <a:latin typeface="Open Sans"/>
                <a:ea typeface="Open Sans"/>
                <a:cs typeface="Open Sans"/>
                <a:sym typeface="Open Sans"/>
              </a:rPr>
              <a:t>What happens when we go multi-threaded</a:t>
            </a:r>
            <a:endParaRPr>
              <a:latin typeface="Open Sans"/>
              <a:ea typeface="Open Sans"/>
              <a:cs typeface="Open Sans"/>
              <a:sym typeface="Open Sans"/>
            </a:endParaRPr>
          </a:p>
        </p:txBody>
      </p:sp>
      <p:sp>
        <p:nvSpPr>
          <p:cNvPr id="135" name="Google Shape;135;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An example</a:t>
            </a:r>
            <a:endParaRPr/>
          </a:p>
        </p:txBody>
      </p:sp>
      <p:sp>
        <p:nvSpPr>
          <p:cNvPr id="136" name="Google Shape;136;p18"/>
          <p:cNvSpPr/>
          <p:nvPr/>
        </p:nvSpPr>
        <p:spPr>
          <a:xfrm>
            <a:off x="295275" y="30194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Thread</a:t>
            </a:r>
            <a:endParaRPr>
              <a:solidFill>
                <a:schemeClr val="lt1"/>
              </a:solidFill>
              <a:latin typeface="JetBrains Mono"/>
              <a:ea typeface="JetBrains Mono"/>
              <a:cs typeface="JetBrains Mono"/>
              <a:sym typeface="JetBrains Mono"/>
            </a:endParaRPr>
          </a:p>
        </p:txBody>
      </p:sp>
      <p:cxnSp>
        <p:nvCxnSpPr>
          <p:cNvPr id="137" name="Google Shape;137;p18"/>
          <p:cNvCxnSpPr>
            <a:stCxn id="136" idx="3"/>
          </p:cNvCxnSpPr>
          <p:nvPr/>
        </p:nvCxnSpPr>
        <p:spPr>
          <a:xfrm>
            <a:off x="1646175" y="32099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38" name="Google Shape;138;p18"/>
          <p:cNvSpPr/>
          <p:nvPr/>
        </p:nvSpPr>
        <p:spPr>
          <a:xfrm>
            <a:off x="22383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5524500" y="29869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40" name="Google Shape;140;p18"/>
          <p:cNvSpPr/>
          <p:nvPr/>
        </p:nvSpPr>
        <p:spPr>
          <a:xfrm>
            <a:off x="6534300" y="2986950"/>
            <a:ext cx="9636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41" name="Google Shape;141;p18"/>
          <p:cNvSpPr/>
          <p:nvPr/>
        </p:nvSpPr>
        <p:spPr>
          <a:xfrm>
            <a:off x="295275" y="40100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T#3</a:t>
            </a:r>
            <a:endParaRPr>
              <a:solidFill>
                <a:schemeClr val="lt1"/>
              </a:solidFill>
              <a:latin typeface="JetBrains Mono"/>
              <a:ea typeface="JetBrains Mono"/>
              <a:cs typeface="JetBrains Mono"/>
              <a:sym typeface="JetBrains Mono"/>
            </a:endParaRPr>
          </a:p>
        </p:txBody>
      </p:sp>
      <p:cxnSp>
        <p:nvCxnSpPr>
          <p:cNvPr id="142" name="Google Shape;142;p18"/>
          <p:cNvCxnSpPr>
            <a:stCxn id="141" idx="3"/>
          </p:cNvCxnSpPr>
          <p:nvPr/>
        </p:nvCxnSpPr>
        <p:spPr>
          <a:xfrm>
            <a:off x="1646175" y="42005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3" name="Google Shape;143;p18"/>
          <p:cNvSpPr/>
          <p:nvPr/>
        </p:nvSpPr>
        <p:spPr>
          <a:xfrm>
            <a:off x="41796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6124575" y="3977550"/>
            <a:ext cx="1095600" cy="446100"/>
          </a:xfrm>
          <a:prstGeom prst="rect">
            <a:avLst/>
          </a:prstGeom>
          <a:solidFill>
            <a:srgbClr val="E35E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throws</a:t>
            </a:r>
            <a:endParaRPr>
              <a:solidFill>
                <a:schemeClr val="lt1"/>
              </a:solidFill>
              <a:latin typeface="JetBrains Mono"/>
              <a:ea typeface="JetBrains Mono"/>
              <a:cs typeface="JetBrains Mono"/>
              <a:sym typeface="JetBrains Mono"/>
            </a:endParaRPr>
          </a:p>
        </p:txBody>
      </p:sp>
      <p:sp>
        <p:nvSpPr>
          <p:cNvPr id="145" name="Google Shape;145;p18"/>
          <p:cNvSpPr/>
          <p:nvPr/>
        </p:nvSpPr>
        <p:spPr>
          <a:xfrm>
            <a:off x="2990775" y="39775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46" name="Google Shape;146;p18"/>
          <p:cNvSpPr/>
          <p:nvPr/>
        </p:nvSpPr>
        <p:spPr>
          <a:xfrm>
            <a:off x="295275" y="2028825"/>
            <a:ext cx="1350900" cy="381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JetBrains Mono"/>
                <a:ea typeface="JetBrains Mono"/>
                <a:cs typeface="JetBrains Mono"/>
                <a:sym typeface="JetBrains Mono"/>
              </a:rPr>
              <a:t>T#2</a:t>
            </a:r>
            <a:endParaRPr>
              <a:solidFill>
                <a:schemeClr val="lt1"/>
              </a:solidFill>
              <a:latin typeface="JetBrains Mono"/>
              <a:ea typeface="JetBrains Mono"/>
              <a:cs typeface="JetBrains Mono"/>
              <a:sym typeface="JetBrains Mono"/>
            </a:endParaRPr>
          </a:p>
        </p:txBody>
      </p:sp>
      <p:cxnSp>
        <p:nvCxnSpPr>
          <p:cNvPr id="147" name="Google Shape;147;p18"/>
          <p:cNvCxnSpPr>
            <a:stCxn id="146" idx="3"/>
          </p:cNvCxnSpPr>
          <p:nvPr/>
        </p:nvCxnSpPr>
        <p:spPr>
          <a:xfrm>
            <a:off x="1646175" y="2219325"/>
            <a:ext cx="6705600" cy="0"/>
          </a:xfrm>
          <a:prstGeom prst="straightConnector1">
            <a:avLst/>
          </a:prstGeom>
          <a:noFill/>
          <a:ln cap="flat" cmpd="sng" w="19050">
            <a:solidFill>
              <a:schemeClr val="dk1"/>
            </a:solidFill>
            <a:prstDash val="solid"/>
            <a:round/>
            <a:headEnd len="med" w="med" type="none"/>
            <a:tailEnd len="med" w="med" type="triangle"/>
          </a:ln>
        </p:spPr>
      </p:cxnSp>
      <p:sp>
        <p:nvSpPr>
          <p:cNvPr id="148" name="Google Shape;148;p18"/>
          <p:cNvSpPr/>
          <p:nvPr/>
        </p:nvSpPr>
        <p:spPr>
          <a:xfrm>
            <a:off x="39510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5275275" y="19963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2552775" y="29869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2867175" y="2986950"/>
            <a:ext cx="2657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work</a:t>
            </a:r>
            <a:endParaRPr>
              <a:latin typeface="JetBrains Mono"/>
              <a:ea typeface="JetBrains Mono"/>
              <a:cs typeface="JetBrains Mono"/>
              <a:sym typeface="JetBrains Mono"/>
            </a:endParaRPr>
          </a:p>
        </p:txBody>
      </p:sp>
      <p:sp>
        <p:nvSpPr>
          <p:cNvPr id="152" name="Google Shape;152;p18"/>
          <p:cNvSpPr/>
          <p:nvPr/>
        </p:nvSpPr>
        <p:spPr>
          <a:xfrm>
            <a:off x="4494075" y="39775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sp>
        <p:nvSpPr>
          <p:cNvPr id="153" name="Google Shape;153;p18"/>
          <p:cNvSpPr/>
          <p:nvPr/>
        </p:nvSpPr>
        <p:spPr>
          <a:xfrm>
            <a:off x="54957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5810175" y="3977550"/>
            <a:ext cx="314400" cy="446100"/>
          </a:xfrm>
          <a:prstGeom prst="rect">
            <a:avLst/>
          </a:prstGeom>
          <a:solidFill>
            <a:srgbClr val="DDD8F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2762175" y="1996350"/>
            <a:ext cx="11889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blocked</a:t>
            </a:r>
            <a:endParaRPr>
              <a:latin typeface="JetBrains Mono"/>
              <a:ea typeface="JetBrains Mono"/>
              <a:cs typeface="JetBrains Mono"/>
              <a:sym typeface="JetBrains Mono"/>
            </a:endParaRPr>
          </a:p>
        </p:txBody>
      </p:sp>
      <p:sp>
        <p:nvSpPr>
          <p:cNvPr id="156" name="Google Shape;156;p18"/>
          <p:cNvSpPr/>
          <p:nvPr/>
        </p:nvSpPr>
        <p:spPr>
          <a:xfrm>
            <a:off x="4265475" y="1996350"/>
            <a:ext cx="1009800" cy="446100"/>
          </a:xfrm>
          <a:prstGeom prst="rect">
            <a:avLst/>
          </a:prstGeom>
          <a:solidFill>
            <a:srgbClr val="E8E8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JetBrains Mono"/>
                <a:ea typeface="JetBrains Mono"/>
                <a:cs typeface="JetBrains Mono"/>
                <a:sym typeface="JetBrains Mono"/>
              </a:rPr>
              <a:t>sync</a:t>
            </a:r>
            <a:endParaRPr>
              <a:latin typeface="JetBrains Mono"/>
              <a:ea typeface="JetBrains Mono"/>
              <a:cs typeface="JetBrains Mono"/>
              <a:sym typeface="JetBrains Mono"/>
            </a:endParaRPr>
          </a:p>
        </p:txBody>
      </p:sp>
      <p:cxnSp>
        <p:nvCxnSpPr>
          <p:cNvPr id="157" name="Google Shape;157;p18"/>
          <p:cNvCxnSpPr>
            <a:stCxn id="140" idx="0"/>
            <a:endCxn id="158" idx="2"/>
          </p:cNvCxnSpPr>
          <p:nvPr/>
        </p:nvCxnSpPr>
        <p:spPr>
          <a:xfrm rot="-5400000">
            <a:off x="6921150" y="2889600"/>
            <a:ext cx="192300" cy="2400"/>
          </a:xfrm>
          <a:prstGeom prst="bentConnector3">
            <a:avLst>
              <a:gd fmla="val 49987" name="adj1"/>
            </a:avLst>
          </a:prstGeom>
          <a:noFill/>
          <a:ln cap="flat" cmpd="sng" w="19050">
            <a:solidFill>
              <a:srgbClr val="A3A3A4"/>
            </a:solidFill>
            <a:prstDash val="dash"/>
            <a:round/>
            <a:headEnd len="med" w="med" type="none"/>
            <a:tailEnd len="med" w="med" type="none"/>
          </a:ln>
        </p:spPr>
      </p:cxnSp>
      <p:sp>
        <p:nvSpPr>
          <p:cNvPr id="158" name="Google Shape;158;p18"/>
          <p:cNvSpPr txBox="1"/>
          <p:nvPr/>
        </p:nvSpPr>
        <p:spPr>
          <a:xfrm>
            <a:off x="5759925" y="254240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aware of T#1 and T#2 results</a:t>
            </a:r>
            <a:endParaRPr sz="800">
              <a:latin typeface="JetBrains Mono"/>
              <a:ea typeface="JetBrains Mono"/>
              <a:cs typeface="JetBrains Mono"/>
              <a:sym typeface="JetBrains Mono"/>
            </a:endParaRPr>
          </a:p>
        </p:txBody>
      </p:sp>
      <p:cxnSp>
        <p:nvCxnSpPr>
          <p:cNvPr id="159" name="Google Shape;159;p18"/>
          <p:cNvCxnSpPr>
            <a:endCxn id="160" idx="2"/>
          </p:cNvCxnSpPr>
          <p:nvPr/>
        </p:nvCxnSpPr>
        <p:spPr>
          <a:xfrm rot="-5400000">
            <a:off x="5555625" y="3885800"/>
            <a:ext cx="192300" cy="2400"/>
          </a:xfrm>
          <a:prstGeom prst="bentConnector3">
            <a:avLst>
              <a:gd fmla="val 50000" name="adj1"/>
            </a:avLst>
          </a:prstGeom>
          <a:noFill/>
          <a:ln cap="flat" cmpd="sng" w="19050">
            <a:solidFill>
              <a:srgbClr val="A3A3A4"/>
            </a:solidFill>
            <a:prstDash val="dash"/>
            <a:round/>
            <a:headEnd len="med" w="med" type="none"/>
            <a:tailEnd len="med" w="med" type="none"/>
          </a:ln>
        </p:spPr>
      </p:cxnSp>
      <p:sp>
        <p:nvSpPr>
          <p:cNvPr id="160" name="Google Shape;160;p18"/>
          <p:cNvSpPr txBox="1"/>
          <p:nvPr/>
        </p:nvSpPr>
        <p:spPr>
          <a:xfrm>
            <a:off x="4394325" y="35385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1" name="Google Shape;161;p18"/>
          <p:cNvCxnSpPr>
            <a:stCxn id="162" idx="0"/>
            <a:endCxn id="144" idx="2"/>
          </p:cNvCxnSpPr>
          <p:nvPr/>
        </p:nvCxnSpPr>
        <p:spPr>
          <a:xfrm rot="-5400000">
            <a:off x="6578775" y="4516750"/>
            <a:ext cx="186600" cy="600"/>
          </a:xfrm>
          <a:prstGeom prst="bentConnector3">
            <a:avLst>
              <a:gd fmla="val 50027" name="adj1"/>
            </a:avLst>
          </a:prstGeom>
          <a:noFill/>
          <a:ln cap="flat" cmpd="sng" w="19050">
            <a:solidFill>
              <a:srgbClr val="A3A3A4"/>
            </a:solidFill>
            <a:prstDash val="dash"/>
            <a:round/>
            <a:headEnd len="med" w="med" type="none"/>
            <a:tailEnd len="med" w="med" type="none"/>
          </a:ln>
        </p:spPr>
      </p:cxnSp>
      <p:sp>
        <p:nvSpPr>
          <p:cNvPr id="162" name="Google Shape;162;p18"/>
          <p:cNvSpPr txBox="1"/>
          <p:nvPr/>
        </p:nvSpPr>
        <p:spPr>
          <a:xfrm>
            <a:off x="5413125" y="4610350"/>
            <a:ext cx="2517300" cy="1971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terminated due to exception</a:t>
            </a:r>
            <a:endParaRPr sz="800">
              <a:latin typeface="JetBrains Mono"/>
              <a:ea typeface="JetBrains Mono"/>
              <a:cs typeface="JetBrains Mono"/>
              <a:sym typeface="JetBrains Mono"/>
            </a:endParaRPr>
          </a:p>
        </p:txBody>
      </p:sp>
      <p:cxnSp>
        <p:nvCxnSpPr>
          <p:cNvPr id="163" name="Google Shape;163;p18"/>
          <p:cNvCxnSpPr>
            <a:stCxn id="149" idx="0"/>
            <a:endCxn id="164" idx="2"/>
          </p:cNvCxnSpPr>
          <p:nvPr/>
        </p:nvCxnSpPr>
        <p:spPr>
          <a:xfrm rot="-5400000">
            <a:off x="5333925" y="1897200"/>
            <a:ext cx="197700" cy="600"/>
          </a:xfrm>
          <a:prstGeom prst="bentConnector3">
            <a:avLst>
              <a:gd fmla="val 50025" name="adj1"/>
            </a:avLst>
          </a:prstGeom>
          <a:noFill/>
          <a:ln cap="flat" cmpd="sng" w="19050">
            <a:solidFill>
              <a:srgbClr val="A3A3A4"/>
            </a:solidFill>
            <a:prstDash val="dash"/>
            <a:round/>
            <a:headEnd len="med" w="med" type="none"/>
            <a:tailEnd len="med" w="med" type="none"/>
          </a:ln>
        </p:spPr>
      </p:cxnSp>
      <p:sp>
        <p:nvSpPr>
          <p:cNvPr id="164" name="Google Shape;164;p18"/>
          <p:cNvSpPr txBox="1"/>
          <p:nvPr/>
        </p:nvSpPr>
        <p:spPr>
          <a:xfrm>
            <a:off x="4173825" y="1546250"/>
            <a:ext cx="2517300" cy="252300"/>
          </a:xfrm>
          <a:prstGeom prst="rect">
            <a:avLst/>
          </a:prstGeom>
          <a:noFill/>
          <a:ln>
            <a:noFill/>
          </a:ln>
        </p:spPr>
        <p:txBody>
          <a:bodyPr anchorCtr="0" anchor="t" bIns="36575" lIns="91425" spcFirstLastPara="1" rIns="91425" wrap="square" tIns="91425">
            <a:spAutoFit/>
          </a:bodyPr>
          <a:lstStyle/>
          <a:p>
            <a:pPr indent="0" lvl="0" marL="0" rtl="0" algn="ctr">
              <a:lnSpc>
                <a:spcPct val="115000"/>
              </a:lnSpc>
              <a:spcBef>
                <a:spcPts val="0"/>
              </a:spcBef>
              <a:spcAft>
                <a:spcPts val="0"/>
              </a:spcAft>
              <a:buNone/>
            </a:pPr>
            <a:r>
              <a:rPr lang="en" sz="800">
                <a:latin typeface="JetBrains Mono"/>
                <a:ea typeface="JetBrains Mono"/>
                <a:cs typeface="JetBrains Mono"/>
                <a:sym typeface="JetBrains Mono"/>
              </a:rPr>
              <a:t>put results into shared memory</a:t>
            </a:r>
            <a:endParaRPr sz="800">
              <a:latin typeface="JetBrains Mono"/>
              <a:ea typeface="JetBrains Mono"/>
              <a:cs typeface="JetBrains Mono"/>
              <a:sym typeface="JetBrains Mono"/>
            </a:endParaRPr>
          </a:p>
        </p:txBody>
      </p:sp>
      <p:cxnSp>
        <p:nvCxnSpPr>
          <p:cNvPr id="165" name="Google Shape;165;p18"/>
          <p:cNvCxnSpPr>
            <a:endCxn id="155" idx="2"/>
          </p:cNvCxnSpPr>
          <p:nvPr/>
        </p:nvCxnSpPr>
        <p:spPr>
          <a:xfrm flipH="1" rot="10800000">
            <a:off x="2557425" y="2442450"/>
            <a:ext cx="799200" cy="543600"/>
          </a:xfrm>
          <a:prstGeom prst="curvedConnector2">
            <a:avLst/>
          </a:prstGeom>
          <a:noFill/>
          <a:ln cap="flat" cmpd="sng" w="19050">
            <a:solidFill>
              <a:schemeClr val="dk2"/>
            </a:solidFill>
            <a:prstDash val="solid"/>
            <a:round/>
            <a:headEnd len="med" w="med" type="none"/>
            <a:tailEnd len="med" w="med" type="stealth"/>
          </a:ln>
        </p:spPr>
      </p:cxnSp>
      <p:cxnSp>
        <p:nvCxnSpPr>
          <p:cNvPr id="166" name="Google Shape;166;p18"/>
          <p:cNvCxnSpPr>
            <a:endCxn id="145" idx="0"/>
          </p:cNvCxnSpPr>
          <p:nvPr/>
        </p:nvCxnSpPr>
        <p:spPr>
          <a:xfrm>
            <a:off x="2864325" y="3432150"/>
            <a:ext cx="720900" cy="545400"/>
          </a:xfrm>
          <a:prstGeom prst="curvedConnector2">
            <a:avLst/>
          </a:prstGeom>
          <a:noFill/>
          <a:ln cap="flat" cmpd="sng" w="19050">
            <a:solidFill>
              <a:schemeClr val="dk2"/>
            </a:solidFill>
            <a:prstDash val="solid"/>
            <a:round/>
            <a:headEnd len="med" w="med" type="none"/>
            <a:tailEnd len="med" w="med" type="stealth"/>
          </a:ln>
        </p:spPr>
      </p:cxn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99"/>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a:t>
            </a:r>
            <a:r>
              <a:rPr lang="en" sz="1100">
                <a:solidFill>
                  <a:srgbClr val="000000"/>
                </a:solidFill>
              </a:rPr>
              <a:t>(Dispatchers.Default)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i = 0</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(isActive &amp;&amp; i &lt; 5) { </a:t>
            </a:r>
            <a:r>
              <a:rPr lang="en" sz="1100">
                <a:solidFill>
                  <a:srgbClr val="7F7F7F"/>
                </a:solidFill>
              </a:rPr>
              <a:t>// check Job status</a:t>
            </a:r>
            <a:endParaRPr sz="1100">
              <a:solidFill>
                <a:srgbClr val="7F7F7F"/>
              </a:solidFill>
            </a:endParaRPr>
          </a:p>
          <a:p>
            <a:pPr indent="457200" lvl="0" marL="4572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Thread.sleep(500)</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(1300L)</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I'm tired of waiting!"</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"main: Now I can quit."</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0" name="Google Shape;1090;p9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1" name="Google Shape;1091;p99"/>
          <p:cNvPicPr preferRelativeResize="0"/>
          <p:nvPr/>
        </p:nvPicPr>
        <p:blipFill>
          <a:blip r:embed="rId3">
            <a:alphaModFix/>
          </a:blip>
          <a:stretch>
            <a:fillRect/>
          </a:stretch>
        </p:blipFill>
        <p:spPr>
          <a:xfrm>
            <a:off x="292600" y="2817163"/>
            <a:ext cx="209300" cy="211150"/>
          </a:xfrm>
          <a:prstGeom prst="rect">
            <a:avLst/>
          </a:prstGeom>
          <a:noFill/>
          <a:ln>
            <a:noFill/>
          </a:ln>
        </p:spPr>
      </p:pic>
      <p:pic>
        <p:nvPicPr>
          <p:cNvPr id="1092" name="Google Shape;1092;p99"/>
          <p:cNvPicPr preferRelativeResize="0"/>
          <p:nvPr/>
        </p:nvPicPr>
        <p:blipFill>
          <a:blip r:embed="rId3">
            <a:alphaModFix/>
          </a:blip>
          <a:stretch>
            <a:fillRect/>
          </a:stretch>
        </p:blipFill>
        <p:spPr>
          <a:xfrm>
            <a:off x="292600" y="3204362"/>
            <a:ext cx="209300" cy="21115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100"/>
          <p:cNvSpPr txBox="1"/>
          <p:nvPr>
            <p:ph idx="1" type="body"/>
          </p:nvPr>
        </p:nvSpPr>
        <p:spPr>
          <a:xfrm>
            <a:off x="5974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val </a:t>
            </a:r>
            <a:r>
              <a:rPr lang="en" sz="1100">
                <a:solidFill>
                  <a:srgbClr val="000000"/>
                </a:solidFill>
              </a:rPr>
              <a:t>job = </a:t>
            </a:r>
            <a:r>
              <a:rPr i="1" lang="en" sz="1100">
                <a:solidFill>
                  <a:srgbClr val="000000"/>
                </a:solidFill>
              </a:rPr>
              <a:t>launch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try </a:t>
            </a:r>
            <a:r>
              <a:rPr lang="en" sz="1100">
                <a:solidFill>
                  <a:srgbClr val="000000"/>
                </a:solidFill>
              </a:rPr>
              <a:t>{</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repeat</a:t>
            </a:r>
            <a:r>
              <a:rPr lang="en" sz="1100">
                <a:solidFill>
                  <a:srgbClr val="000000"/>
                </a:solidFill>
              </a:rPr>
              <a:t>(1_000) {</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sleeping $it..."</a:t>
            </a:r>
            <a:r>
              <a:rPr lang="en" sz="1100">
                <a:solidFill>
                  <a:srgbClr val="000000"/>
                </a:solidFill>
              </a:rPr>
              <a:t>)</a:t>
            </a:r>
            <a:endParaRPr sz="1100">
              <a:solidFill>
                <a:srgbClr val="000000"/>
              </a:solidFill>
            </a:endParaRPr>
          </a:p>
          <a:p>
            <a:pPr indent="0" lvl="0" marL="1371600" rtl="0" algn="l">
              <a:lnSpc>
                <a:spcPct val="115000"/>
              </a:lnSpc>
              <a:spcBef>
                <a:spcPts val="0"/>
              </a:spcBef>
              <a:spcAft>
                <a:spcPts val="0"/>
              </a:spcAft>
              <a:buNone/>
            </a:pPr>
            <a:r>
              <a:rPr i="1" lang="en" sz="1100">
                <a:solidFill>
                  <a:srgbClr val="000000"/>
                </a:solidFill>
              </a:rPr>
              <a:t>delay</a:t>
            </a:r>
            <a:r>
              <a:rPr lang="en" sz="1100">
                <a:solidFill>
                  <a:srgbClr val="000000"/>
                </a:solidFill>
              </a:rPr>
              <a:t>(500L)</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finally </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i="1" lang="en" sz="1100">
                <a:solidFill>
                  <a:srgbClr val="000000"/>
                </a:solidFill>
              </a:rPr>
              <a:t>withContext</a:t>
            </a:r>
            <a:r>
              <a:rPr lang="en" sz="1100">
                <a:solidFill>
                  <a:srgbClr val="000000"/>
                </a:solidFill>
              </a:rPr>
              <a:t>(NonCancellable) {</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I'm running finally"</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delay</a:t>
            </a:r>
            <a:r>
              <a:rPr lang="en" sz="1100">
                <a:solidFill>
                  <a:srgbClr val="000000"/>
                </a:solidFill>
              </a:rPr>
              <a:t>(1000L)</a:t>
            </a:r>
            <a:endParaRPr sz="1100">
              <a:solidFill>
                <a:srgbClr val="000000"/>
              </a:solidFill>
            </a:endParaRPr>
          </a:p>
          <a:p>
            <a:pPr indent="45720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a:t>
            </a:r>
            <a:r>
              <a:rPr lang="en" sz="1100">
                <a:solidFill>
                  <a:srgbClr val="067D02"/>
                </a:solidFill>
              </a:rPr>
              <a:t>"job: Delayed for 1 sec thanks to NonCancellable"</a:t>
            </a:r>
            <a:r>
              <a:rPr lang="en" sz="1100">
                <a:solidFill>
                  <a:srgbClr val="000000"/>
                </a:solidFill>
              </a:rPr>
              <a:t>)</a:t>
            </a:r>
            <a:endParaRPr sz="1100">
              <a:solidFill>
                <a:srgbClr val="000000"/>
              </a:solidFill>
            </a:endParaRPr>
          </a:p>
          <a:p>
            <a:pPr indent="45720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job.cancelAndJoin()</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098" name="Google Shape;1098;p10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Cancelling coroutines</a:t>
            </a:r>
            <a:endParaRPr/>
          </a:p>
        </p:txBody>
      </p:sp>
      <p:pic>
        <p:nvPicPr>
          <p:cNvPr id="1099" name="Google Shape;1099;p100"/>
          <p:cNvPicPr preferRelativeResize="0"/>
          <p:nvPr/>
        </p:nvPicPr>
        <p:blipFill>
          <a:blip r:embed="rId3">
            <a:alphaModFix/>
          </a:blip>
          <a:stretch>
            <a:fillRect/>
          </a:stretch>
        </p:blipFill>
        <p:spPr>
          <a:xfrm>
            <a:off x="292600" y="2236138"/>
            <a:ext cx="209300" cy="211150"/>
          </a:xfrm>
          <a:prstGeom prst="rect">
            <a:avLst/>
          </a:prstGeom>
          <a:noFill/>
          <a:ln>
            <a:noFill/>
          </a:ln>
        </p:spPr>
      </p:pic>
      <p:pic>
        <p:nvPicPr>
          <p:cNvPr id="1100" name="Google Shape;1100;p100"/>
          <p:cNvPicPr preferRelativeResize="0"/>
          <p:nvPr/>
        </p:nvPicPr>
        <p:blipFill>
          <a:blip r:embed="rId3">
            <a:alphaModFix/>
          </a:blip>
          <a:stretch>
            <a:fillRect/>
          </a:stretch>
        </p:blipFill>
        <p:spPr>
          <a:xfrm>
            <a:off x="292600" y="2814613"/>
            <a:ext cx="209300" cy="211150"/>
          </a:xfrm>
          <a:prstGeom prst="rect">
            <a:avLst/>
          </a:prstGeom>
          <a:noFill/>
          <a:ln>
            <a:noFill/>
          </a:ln>
        </p:spPr>
      </p:pic>
      <p:pic>
        <p:nvPicPr>
          <p:cNvPr id="1101" name="Google Shape;1101;p100"/>
          <p:cNvPicPr preferRelativeResize="0"/>
          <p:nvPr/>
        </p:nvPicPr>
        <p:blipFill>
          <a:blip r:embed="rId3">
            <a:alphaModFix/>
          </a:blip>
          <a:stretch>
            <a:fillRect/>
          </a:stretch>
        </p:blipFill>
        <p:spPr>
          <a:xfrm>
            <a:off x="292600" y="3194837"/>
            <a:ext cx="209300" cy="211150"/>
          </a:xfrm>
          <a:prstGeom prst="rect">
            <a:avLst/>
          </a:prstGeom>
          <a:noFill/>
          <a:ln>
            <a:noFill/>
          </a:ln>
        </p:spPr>
      </p:pic>
      <p:pic>
        <p:nvPicPr>
          <p:cNvPr id="1102" name="Google Shape;1102;p100"/>
          <p:cNvPicPr preferRelativeResize="0"/>
          <p:nvPr/>
        </p:nvPicPr>
        <p:blipFill>
          <a:blip r:embed="rId3">
            <a:alphaModFix/>
          </a:blip>
          <a:stretch>
            <a:fillRect/>
          </a:stretch>
        </p:blipFill>
        <p:spPr>
          <a:xfrm>
            <a:off x="292600" y="4375938"/>
            <a:ext cx="209300" cy="21115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0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Channels</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0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0000"/>
                </a:solidFill>
              </a:rPr>
              <a:t>Channel </a:t>
            </a:r>
            <a:r>
              <a:rPr lang="en" sz="1100">
                <a:solidFill>
                  <a:srgbClr val="000000"/>
                </a:solidFill>
                <a:latin typeface="Open Sans"/>
                <a:ea typeface="Open Sans"/>
                <a:cs typeface="Open Sans"/>
                <a:sym typeface="Open Sans"/>
              </a:rPr>
              <a:t>is like</a:t>
            </a:r>
            <a:r>
              <a:rPr lang="en" sz="1100">
                <a:solidFill>
                  <a:srgbClr val="000000"/>
                </a:solidFill>
              </a:rPr>
              <a:t> BlockingQueue</a:t>
            </a:r>
            <a:r>
              <a:rPr lang="en" sz="1100">
                <a:solidFill>
                  <a:srgbClr val="000000"/>
                </a:solidFill>
                <a:latin typeface="Open Sans"/>
                <a:ea typeface="Open Sans"/>
                <a:cs typeface="Open Sans"/>
                <a:sym typeface="Open Sans"/>
              </a:rPr>
              <a:t>, but with suspending calls instead of blocking one</a:t>
            </a:r>
            <a:r>
              <a:rPr lang="en" sz="1100">
                <a:solidFill>
                  <a:srgbClr val="000000"/>
                </a:solidFill>
                <a:latin typeface="Open Sans"/>
                <a:ea typeface="Open Sans"/>
                <a:cs typeface="Open Sans"/>
                <a:sym typeface="Open Sans"/>
              </a:rPr>
              <a:t>s</a:t>
            </a:r>
            <a:r>
              <a:rPr lang="en" sz="1100">
                <a:solidFill>
                  <a:srgbClr val="000000"/>
                </a:solidFill>
                <a:latin typeface="Open Sans"/>
                <a:ea typeface="Open Sans"/>
                <a:cs typeface="Open Sans"/>
                <a:sym typeface="Open Sans"/>
              </a:rPr>
              <a: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298450" lvl="0" marL="457200" rtl="0" algn="l">
              <a:lnSpc>
                <a:spcPct val="115000"/>
              </a:lnSpc>
              <a:spcBef>
                <a:spcPts val="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put </a:t>
            </a:r>
            <a:r>
              <a:rPr lang="en" sz="1100">
                <a:solidFill>
                  <a:srgbClr val="000000"/>
                </a:solidFill>
                <a:latin typeface="Open Sans"/>
                <a:ea typeface="Open Sans"/>
                <a:cs typeface="Open Sans"/>
                <a:sym typeface="Open Sans"/>
              </a:rPr>
              <a:t>→</a:t>
            </a:r>
            <a:r>
              <a:rPr lang="en" sz="1100">
                <a:solidFill>
                  <a:srgbClr val="000000"/>
                </a:solidFill>
                <a:latin typeface="Open Sans"/>
                <a:ea typeface="Open Sans"/>
                <a:cs typeface="Open Sans"/>
                <a:sym typeface="Open Sans"/>
              </a:rPr>
              <a:t> suspending send</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Blocking take → suspending receive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No shared mutable state!</a:t>
            </a:r>
            <a:endParaRPr sz="1100">
              <a:solidFill>
                <a:srgbClr val="000000"/>
              </a:solidFill>
              <a:latin typeface="Open Sans"/>
              <a:ea typeface="Open Sans"/>
              <a:cs typeface="Open Sans"/>
              <a:sym typeface="Open Sans"/>
            </a:endParaRPr>
          </a:p>
          <a:p>
            <a:pPr indent="-298450" lvl="0" marL="457200" rtl="0" algn="l">
              <a:lnSpc>
                <a:spcPct val="115000"/>
              </a:lnSpc>
              <a:spcBef>
                <a:spcPts val="1000"/>
              </a:spcBef>
              <a:spcAft>
                <a:spcPts val="0"/>
              </a:spcAft>
              <a:buClr>
                <a:srgbClr val="000000"/>
              </a:buClr>
              <a:buSzPts val="1100"/>
              <a:buFont typeface="Open Sans"/>
              <a:buChar char="●"/>
            </a:pPr>
            <a:r>
              <a:rPr lang="en" sz="1100">
                <a:solidFill>
                  <a:srgbClr val="000000"/>
                </a:solidFill>
                <a:latin typeface="Open Sans"/>
                <a:ea typeface="Open Sans"/>
                <a:cs typeface="Open Sans"/>
                <a:sym typeface="Open Sans"/>
              </a:rPr>
              <a:t>Channels are still </a:t>
            </a:r>
            <a:r>
              <a:rPr b="1" lang="en" sz="1100">
                <a:solidFill>
                  <a:srgbClr val="000000"/>
                </a:solidFill>
                <a:latin typeface="Open Sans"/>
                <a:ea typeface="Open Sans"/>
                <a:cs typeface="Open Sans"/>
                <a:sym typeface="Open Sans"/>
              </a:rPr>
              <a:t>experimental</a:t>
            </a:r>
            <a:endParaRPr b="1" sz="1100">
              <a:solidFill>
                <a:srgbClr val="000000"/>
              </a:solidFill>
              <a:latin typeface="Open Sans"/>
              <a:ea typeface="Open Sans"/>
              <a:cs typeface="Open Sans"/>
              <a:sym typeface="Open Sans"/>
            </a:endParaRPr>
          </a:p>
          <a:p>
            <a:pPr indent="0" lvl="0" marL="0" rtl="0" algn="l">
              <a:lnSpc>
                <a:spcPct val="115000"/>
              </a:lnSpc>
              <a:spcBef>
                <a:spcPts val="100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33B3"/>
                </a:solidFill>
              </a:rPr>
              <a:t>public interface </a:t>
            </a:r>
            <a:r>
              <a:rPr lang="en" sz="1100">
                <a:solidFill>
                  <a:srgbClr val="000000"/>
                </a:solidFill>
              </a:rPr>
              <a:t>Channel&lt;E&gt; : SendChannel&lt;</a:t>
            </a:r>
            <a:r>
              <a:rPr lang="en" sz="1100">
                <a:solidFill>
                  <a:srgbClr val="0033B3"/>
                </a:solidFill>
              </a:rPr>
              <a:t>in </a:t>
            </a:r>
            <a:r>
              <a:rPr lang="en" sz="1100">
                <a:solidFill>
                  <a:srgbClr val="000000"/>
                </a:solidFill>
              </a:rPr>
              <a:t>E&gt;, ReceiveChannel&lt;</a:t>
            </a:r>
            <a:r>
              <a:rPr lang="en" sz="1100">
                <a:solidFill>
                  <a:srgbClr val="0033B3"/>
                </a:solidFill>
              </a:rPr>
              <a:t>out </a:t>
            </a:r>
            <a:r>
              <a:rPr lang="en" sz="1100">
                <a:solidFill>
                  <a:srgbClr val="000000"/>
                </a:solidFill>
              </a:rPr>
              <a:t>E&gt;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send(element: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 </a:t>
            </a:r>
            <a:r>
              <a:rPr lang="en" sz="1100">
                <a:solidFill>
                  <a:srgbClr val="0033B3"/>
                </a:solidFill>
              </a:rPr>
              <a:t>suspend fun </a:t>
            </a:r>
            <a:r>
              <a:rPr lang="en" sz="1100">
                <a:solidFill>
                  <a:srgbClr val="000000"/>
                </a:solidFill>
              </a:rPr>
              <a:t>recieve(): E</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rgbClr val="000000"/>
                </a:solidFill>
                <a:latin typeface="Open Sans"/>
                <a:ea typeface="Open Sans"/>
                <a:cs typeface="Open Sans"/>
                <a:sym typeface="Open Sans"/>
              </a:rPr>
              <a:t>There are also </a:t>
            </a:r>
            <a:r>
              <a:rPr lang="en" sz="1100">
                <a:solidFill>
                  <a:srgbClr val="000000"/>
                </a:solidFill>
              </a:rPr>
              <a:t>trySend</a:t>
            </a:r>
            <a:r>
              <a:rPr lang="en" sz="1100">
                <a:solidFill>
                  <a:srgbClr val="000000"/>
                </a:solidFill>
                <a:latin typeface="Open Sans"/>
                <a:ea typeface="Open Sans"/>
                <a:cs typeface="Open Sans"/>
                <a:sym typeface="Open Sans"/>
              </a:rPr>
              <a:t> and alike that do not wait.</a:t>
            </a:r>
            <a:endParaRPr sz="1100">
              <a:solidFill>
                <a:srgbClr val="000000"/>
              </a:solidFill>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p:txBody>
      </p:sp>
      <p:sp>
        <p:nvSpPr>
          <p:cNvPr id="1113" name="Google Shape;1113;p10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Communicating sequential processes</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03"/>
          <p:cNvSpPr txBox="1"/>
          <p:nvPr>
            <p:ph idx="1" type="body"/>
          </p:nvPr>
        </p:nvSpPr>
        <p:spPr>
          <a:xfrm>
            <a:off x="4450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solidFill>
                  <a:srgbClr val="0033B3"/>
                </a:solidFill>
              </a:rPr>
              <a:t>fun </a:t>
            </a:r>
            <a:r>
              <a:rPr lang="en">
                <a:solidFill>
                  <a:srgbClr val="000000"/>
                </a:solidFill>
              </a:rPr>
              <a:t>main() = </a:t>
            </a:r>
            <a:r>
              <a:rPr i="1" lang="en">
                <a:solidFill>
                  <a:srgbClr val="000000"/>
                </a:solidFill>
              </a:rPr>
              <a:t>runBlocking </a:t>
            </a: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lang="en">
                <a:solidFill>
                  <a:srgbClr val="0033B3"/>
                </a:solidFill>
              </a:rPr>
              <a:t>val </a:t>
            </a:r>
            <a:r>
              <a:rPr lang="en">
                <a:solidFill>
                  <a:srgbClr val="000000"/>
                </a:solidFill>
              </a:rPr>
              <a:t>channel = Channel&lt;Int&gt;()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launch </a:t>
            </a:r>
            <a:r>
              <a:rPr lang="en">
                <a:solidFill>
                  <a:srgbClr val="000000"/>
                </a:solidFill>
              </a:rPr>
              <a:t>{</a:t>
            </a:r>
            <a:endParaRPr>
              <a:solidFill>
                <a:srgbClr val="000000"/>
              </a:solidFill>
            </a:endParaRPr>
          </a:p>
          <a:p>
            <a:pPr indent="457200" lvl="0" marL="457200" rtl="0" algn="l">
              <a:lnSpc>
                <a:spcPct val="115000"/>
              </a:lnSpc>
              <a:spcBef>
                <a:spcPts val="0"/>
              </a:spcBef>
              <a:spcAft>
                <a:spcPts val="0"/>
              </a:spcAft>
              <a:buNone/>
            </a:pPr>
            <a:r>
              <a:rPr lang="en">
                <a:solidFill>
                  <a:srgbClr val="0033B3"/>
                </a:solidFill>
              </a:rPr>
              <a:t>for </a:t>
            </a:r>
            <a:r>
              <a:rPr lang="en">
                <a:solidFill>
                  <a:srgbClr val="000000"/>
                </a:solidFill>
              </a:rPr>
              <a:t>(x </a:t>
            </a:r>
            <a:r>
              <a:rPr lang="en">
                <a:solidFill>
                  <a:srgbClr val="0033B3"/>
                </a:solidFill>
              </a:rPr>
              <a:t>in </a:t>
            </a:r>
            <a:r>
              <a:rPr lang="en">
                <a:solidFill>
                  <a:srgbClr val="000000"/>
                </a:solidFill>
              </a:rPr>
              <a:t>1..5)</a:t>
            </a:r>
            <a:endParaRPr>
              <a:solidFill>
                <a:srgbClr val="000000"/>
              </a:solidFill>
            </a:endParaRPr>
          </a:p>
          <a:p>
            <a:pPr indent="457200" lvl="0" marL="457200" rtl="0" algn="l">
              <a:lnSpc>
                <a:spcPct val="115000"/>
              </a:lnSpc>
              <a:spcBef>
                <a:spcPts val="0"/>
              </a:spcBef>
              <a:spcAft>
                <a:spcPts val="0"/>
              </a:spcAft>
              <a:buNone/>
            </a:pPr>
            <a:r>
              <a:rPr lang="en">
                <a:solidFill>
                  <a:srgbClr val="000000"/>
                </a:solidFill>
              </a:rPr>
              <a:t>channel.send(x * x)</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repeat</a:t>
            </a:r>
            <a:r>
              <a:rPr lang="en">
                <a:solidFill>
                  <a:srgbClr val="000000"/>
                </a:solidFill>
              </a:rPr>
              <a:t>(5) {</a:t>
            </a:r>
            <a:endParaRPr>
              <a:solidFill>
                <a:srgbClr val="000000"/>
              </a:solidFill>
            </a:endParaRPr>
          </a:p>
          <a:p>
            <a:pPr indent="457200" lvl="0" marL="457200" rtl="0" algn="l">
              <a:lnSpc>
                <a:spcPct val="115000"/>
              </a:lnSpc>
              <a:spcBef>
                <a:spcPts val="0"/>
              </a:spcBef>
              <a:spcAft>
                <a:spcPts val="0"/>
              </a:spcAft>
              <a:buNone/>
            </a:pPr>
            <a:r>
              <a:rPr i="1" lang="en">
                <a:solidFill>
                  <a:srgbClr val="000000"/>
                </a:solidFill>
              </a:rPr>
              <a:t>println</a:t>
            </a:r>
            <a:r>
              <a:rPr lang="en">
                <a:solidFill>
                  <a:srgbClr val="000000"/>
                </a:solidFill>
              </a:rPr>
              <a:t>(channel.receive())</a:t>
            </a:r>
            <a:endParaRPr>
              <a:solidFill>
                <a:srgbClr val="000000"/>
              </a:solidFill>
            </a:endParaRPr>
          </a:p>
          <a:p>
            <a:pPr indent="0" lvl="0" marL="457200" rtl="0" algn="l">
              <a:lnSpc>
                <a:spcPct val="115000"/>
              </a:lnSpc>
              <a:spcBef>
                <a:spcPts val="0"/>
              </a:spcBef>
              <a:spcAft>
                <a:spcPts val="0"/>
              </a:spcAft>
              <a:buNone/>
            </a:pPr>
            <a:r>
              <a:rPr lang="en">
                <a:solidFill>
                  <a:srgbClr val="000000"/>
                </a:solidFill>
              </a:rPr>
              <a:t>}</a:t>
            </a:r>
            <a:endParaRPr>
              <a:solidFill>
                <a:srgbClr val="000000"/>
              </a:solidFill>
            </a:endParaRPr>
          </a:p>
          <a:p>
            <a:pPr indent="0" lvl="0" marL="457200" rtl="0" algn="l">
              <a:lnSpc>
                <a:spcPct val="115000"/>
              </a:lnSpc>
              <a:spcBef>
                <a:spcPts val="0"/>
              </a:spcBef>
              <a:spcAft>
                <a:spcPts val="0"/>
              </a:spcAft>
              <a:buNone/>
            </a:pPr>
            <a:r>
              <a:rPr i="1" lang="en">
                <a:solidFill>
                  <a:srgbClr val="000000"/>
                </a:solidFill>
              </a:rPr>
              <a:t>println</a:t>
            </a:r>
            <a:r>
              <a:rPr lang="en">
                <a:solidFill>
                  <a:srgbClr val="000000"/>
                </a:solidFill>
              </a:rPr>
              <a:t>(</a:t>
            </a:r>
            <a:r>
              <a:rPr lang="en">
                <a:solidFill>
                  <a:srgbClr val="067D02"/>
                </a:solidFill>
              </a:rPr>
              <a:t>"Done!"</a:t>
            </a:r>
            <a:r>
              <a:rPr lang="en">
                <a:solidFill>
                  <a:srgbClr val="000000"/>
                </a:solidFill>
              </a:rPr>
              <a:t>)</a:t>
            </a:r>
            <a:endParaRPr>
              <a:solidFill>
                <a:srgbClr val="000000"/>
              </a:solidFill>
            </a:endParaRPr>
          </a:p>
          <a:p>
            <a:pPr indent="0" lvl="0" marL="0" rtl="0" algn="l">
              <a:lnSpc>
                <a:spcPct val="115000"/>
              </a:lnSpc>
              <a:spcBef>
                <a:spcPts val="0"/>
              </a:spcBef>
              <a:spcAft>
                <a:spcPts val="0"/>
              </a:spcAft>
              <a:buNone/>
            </a:pPr>
            <a:r>
              <a:rPr lang="en">
                <a:solidFill>
                  <a:srgbClr val="000000"/>
                </a:solidFill>
              </a:rPr>
              <a:t>}</a:t>
            </a:r>
            <a:endParaRPr/>
          </a:p>
        </p:txBody>
      </p:sp>
      <p:sp>
        <p:nvSpPr>
          <p:cNvPr id="1119" name="Google Shape;1119;p10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Practice</a:t>
            </a:r>
            <a:endParaRPr/>
          </a:p>
        </p:txBody>
      </p:sp>
      <p:pic>
        <p:nvPicPr>
          <p:cNvPr id="1120" name="Google Shape;1120;p103"/>
          <p:cNvPicPr preferRelativeResize="0"/>
          <p:nvPr/>
        </p:nvPicPr>
        <p:blipFill>
          <a:blip r:embed="rId3">
            <a:alphaModFix/>
          </a:blip>
          <a:stretch>
            <a:fillRect/>
          </a:stretch>
        </p:blipFill>
        <p:spPr>
          <a:xfrm>
            <a:off x="216400" y="3150538"/>
            <a:ext cx="209300" cy="211150"/>
          </a:xfrm>
          <a:prstGeom prst="rect">
            <a:avLst/>
          </a:prstGeom>
          <a:noFill/>
          <a:ln>
            <a:noFill/>
          </a:ln>
        </p:spPr>
      </p:pic>
      <p:pic>
        <p:nvPicPr>
          <p:cNvPr id="1121" name="Google Shape;1121;p103"/>
          <p:cNvPicPr preferRelativeResize="0"/>
          <p:nvPr/>
        </p:nvPicPr>
        <p:blipFill>
          <a:blip r:embed="rId3">
            <a:alphaModFix/>
          </a:blip>
          <a:stretch>
            <a:fillRect/>
          </a:stretch>
        </p:blipFill>
        <p:spPr>
          <a:xfrm>
            <a:off x="216400" y="2418188"/>
            <a:ext cx="209300" cy="2111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104"/>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CoroutineScope.numbersFrom(start: Int) = produce&lt;Int&gt; {</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x = start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send(x++) </a:t>
            </a:r>
            <a:r>
              <a:rPr lang="en" sz="1100">
                <a:solidFill>
                  <a:srgbClr val="7F7F7F"/>
                </a:solidFill>
              </a:rPr>
              <a:t>// infinite stream of integers from start</a:t>
            </a:r>
            <a:endParaRPr sz="1100">
              <a:solidFill>
                <a:srgbClr val="7F7F7F"/>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CoroutineScope.filter(numbers: ReceiveChannel&lt;Int&gt;, prime: Int) =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produce&lt;Int&gt; { </a:t>
            </a:r>
            <a:r>
              <a:rPr lang="en" sz="1100">
                <a:solidFill>
                  <a:srgbClr val="0033B3"/>
                </a:solidFill>
              </a:rPr>
              <a:t>for </a:t>
            </a:r>
            <a:r>
              <a:rPr lang="en" sz="1100">
                <a:solidFill>
                  <a:srgbClr val="000000"/>
                </a:solidFill>
              </a:rPr>
              <a:t>(x </a:t>
            </a:r>
            <a:r>
              <a:rPr lang="en" sz="1100">
                <a:solidFill>
                  <a:srgbClr val="0033B3"/>
                </a:solidFill>
              </a:rPr>
              <a:t>in </a:t>
            </a:r>
            <a:r>
              <a:rPr lang="en" sz="1100">
                <a:solidFill>
                  <a:srgbClr val="000000"/>
                </a:solidFill>
              </a:rPr>
              <a:t>numbers) </a:t>
            </a:r>
            <a:r>
              <a:rPr lang="en" sz="1100">
                <a:solidFill>
                  <a:srgbClr val="0033B3"/>
                </a:solidFill>
              </a:rPr>
              <a:t>if </a:t>
            </a:r>
            <a:r>
              <a:rPr lang="en" sz="1100">
                <a:solidFill>
                  <a:srgbClr val="000000"/>
                </a:solidFill>
              </a:rPr>
              <a:t>(x % prime != 0) send(x) }</a:t>
            </a:r>
            <a:endParaRPr sz="1100">
              <a:solidFill>
                <a:srgbClr val="000000"/>
              </a:solidFill>
            </a:endParaRPr>
          </a:p>
          <a:p>
            <a:pPr indent="0" lvl="0" marL="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33B3"/>
                </a:solidFill>
              </a:rPr>
              <a:t>var </a:t>
            </a:r>
            <a:r>
              <a:rPr lang="en" sz="1100">
                <a:solidFill>
                  <a:srgbClr val="000000"/>
                </a:solidFill>
              </a:rPr>
              <a:t>cur = numbersFrom(2)</a:t>
            </a:r>
            <a:endParaRPr sz="1100">
              <a:solidFill>
                <a:srgbClr val="000000"/>
              </a:solidFill>
            </a:endParaRPr>
          </a:p>
          <a:p>
            <a:pPr indent="0" lvl="0" marL="457200" rtl="0" algn="l">
              <a:lnSpc>
                <a:spcPct val="115000"/>
              </a:lnSpc>
              <a:spcBef>
                <a:spcPts val="0"/>
              </a:spcBef>
              <a:spcAft>
                <a:spcPts val="0"/>
              </a:spcAft>
              <a:buNone/>
            </a:pPr>
            <a:r>
              <a:rPr i="1" lang="en" sz="1100">
                <a:solidFill>
                  <a:srgbClr val="000000"/>
                </a:solidFill>
              </a:rPr>
              <a:t>repeat</a:t>
            </a:r>
            <a:r>
              <a:rPr lang="en" sz="1100">
                <a:solidFill>
                  <a:srgbClr val="000000"/>
                </a:solidFill>
              </a:rPr>
              <a:t>(10) {</a:t>
            </a:r>
            <a:endParaRPr sz="1100">
              <a:solidFill>
                <a:srgbClr val="000000"/>
              </a:solidFill>
            </a:endParaRPr>
          </a:p>
          <a:p>
            <a:pPr indent="0" lvl="0" marL="914400" rtl="0" algn="l">
              <a:lnSpc>
                <a:spcPct val="115000"/>
              </a:lnSpc>
              <a:spcBef>
                <a:spcPts val="0"/>
              </a:spcBef>
              <a:spcAft>
                <a:spcPts val="0"/>
              </a:spcAft>
              <a:buNone/>
            </a:pPr>
            <a:r>
              <a:rPr i="1" lang="en" sz="1100">
                <a:solidFill>
                  <a:srgbClr val="000000"/>
                </a:solidFill>
              </a:rPr>
              <a:t>println</a:t>
            </a:r>
            <a:r>
              <a:rPr lang="en" sz="1100">
                <a:solidFill>
                  <a:srgbClr val="000000"/>
                </a:solidFill>
              </a:rPr>
              <a:t>(cur.receive())</a:t>
            </a:r>
            <a:endParaRPr sz="1100">
              <a:solidFill>
                <a:srgbClr val="000000"/>
              </a:solidFill>
            </a:endParaRPr>
          </a:p>
          <a:p>
            <a:pPr indent="0" lvl="0" marL="914400" rtl="0" algn="l">
              <a:lnSpc>
                <a:spcPct val="115000"/>
              </a:lnSpc>
              <a:spcBef>
                <a:spcPts val="0"/>
              </a:spcBef>
              <a:spcAft>
                <a:spcPts val="0"/>
              </a:spcAft>
              <a:buNone/>
            </a:pPr>
            <a:r>
              <a:rPr lang="en" sz="1100">
                <a:solidFill>
                  <a:srgbClr val="000000"/>
                </a:solidFill>
              </a:rPr>
              <a:t>cur = filter(cur, prime)</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27" name="Google Shape;1127;p10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Prime Numbers</a:t>
            </a:r>
            <a:endParaRPr/>
          </a:p>
        </p:txBody>
      </p:sp>
      <p:pic>
        <p:nvPicPr>
          <p:cNvPr id="1128" name="Google Shape;1128;p104"/>
          <p:cNvPicPr preferRelativeResize="0"/>
          <p:nvPr/>
        </p:nvPicPr>
        <p:blipFill>
          <a:blip r:embed="rId3">
            <a:alphaModFix/>
          </a:blip>
          <a:stretch>
            <a:fillRect/>
          </a:stretch>
        </p:blipFill>
        <p:spPr>
          <a:xfrm>
            <a:off x="216400" y="1864663"/>
            <a:ext cx="209300" cy="211150"/>
          </a:xfrm>
          <a:prstGeom prst="rect">
            <a:avLst/>
          </a:prstGeom>
          <a:noFill/>
          <a:ln>
            <a:noFill/>
          </a:ln>
        </p:spPr>
      </p:pic>
      <p:pic>
        <p:nvPicPr>
          <p:cNvPr id="1129" name="Google Shape;1129;p104"/>
          <p:cNvPicPr preferRelativeResize="0"/>
          <p:nvPr/>
        </p:nvPicPr>
        <p:blipFill>
          <a:blip r:embed="rId3">
            <a:alphaModFix/>
          </a:blip>
          <a:stretch>
            <a:fillRect/>
          </a:stretch>
        </p:blipFill>
        <p:spPr>
          <a:xfrm>
            <a:off x="216400" y="2636888"/>
            <a:ext cx="209300" cy="211150"/>
          </a:xfrm>
          <a:prstGeom prst="rect">
            <a:avLst/>
          </a:prstGeom>
          <a:noFill/>
          <a:ln>
            <a:noFill/>
          </a:ln>
        </p:spPr>
      </p:pic>
      <p:pic>
        <p:nvPicPr>
          <p:cNvPr id="1130" name="Google Shape;1130;p104"/>
          <p:cNvPicPr preferRelativeResize="0"/>
          <p:nvPr/>
        </p:nvPicPr>
        <p:blipFill>
          <a:blip r:embed="rId3">
            <a:alphaModFix/>
          </a:blip>
          <a:stretch>
            <a:fillRect/>
          </a:stretch>
        </p:blipFill>
        <p:spPr>
          <a:xfrm>
            <a:off x="216400" y="3589388"/>
            <a:ext cx="209300" cy="2111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05"/>
          <p:cNvSpPr txBox="1"/>
          <p:nvPr>
            <p:ph idx="1" type="body"/>
          </p:nvPr>
        </p:nvSpPr>
        <p:spPr>
          <a:xfrm>
            <a:off x="5212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CoroutineScope.production(ch: SendChannel&lt;T&gt;, msg: 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while </a:t>
            </a:r>
            <a:r>
              <a:rPr lang="en" sz="1100">
                <a:solidFill>
                  <a:srgbClr val="000000"/>
                </a:solidFill>
              </a:rPr>
              <a:t>(</a:t>
            </a:r>
            <a:r>
              <a:rPr lang="en" sz="1100">
                <a:solidFill>
                  <a:srgbClr val="0033B3"/>
                </a:solidFill>
              </a:rPr>
              <a:t>true</a:t>
            </a:r>
            <a:r>
              <a:rPr lang="en" sz="1100">
                <a:solidFill>
                  <a:srgbClr val="000000"/>
                </a:solidFill>
              </a:rPr>
              <a:t>) { </a:t>
            </a:r>
            <a:r>
              <a:rPr i="1" lang="en" sz="1100">
                <a:solidFill>
                  <a:srgbClr val="000000"/>
                </a:solidFill>
              </a:rPr>
              <a:t>delay</a:t>
            </a:r>
            <a:r>
              <a:rPr lang="en" sz="1100">
                <a:solidFill>
                  <a:srgbClr val="000000"/>
                </a:solidFill>
              </a:rPr>
              <a:t>(Random.nextLong(23)); ch.send(msg)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&lt;T&gt; CoroutineScope.processing(ch: ReceiveChannel&lt;T&gt;, name: String)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launch </a:t>
            </a:r>
            <a:r>
              <a:rPr lang="en" sz="1100">
                <a:solidFill>
                  <a:srgbClr val="000000"/>
                </a:solidFill>
              </a:rPr>
              <a:t>{ </a:t>
            </a:r>
            <a:r>
              <a:rPr lang="en" sz="1100">
                <a:solidFill>
                  <a:srgbClr val="0033B3"/>
                </a:solidFill>
              </a:rPr>
              <a:t>for </a:t>
            </a:r>
            <a:r>
              <a:rPr lang="en" sz="1100">
                <a:solidFill>
                  <a:srgbClr val="000000"/>
                </a:solidFill>
              </a:rPr>
              <a:t>(msg </a:t>
            </a:r>
            <a:r>
              <a:rPr lang="en" sz="1100">
                <a:solidFill>
                  <a:srgbClr val="0033B3"/>
                </a:solidFill>
              </a:rPr>
              <a:t>in </a:t>
            </a:r>
            <a:r>
              <a:rPr lang="en" sz="1100">
                <a:solidFill>
                  <a:srgbClr val="000000"/>
                </a:solidFill>
              </a:rPr>
              <a:t>ch) { </a:t>
            </a:r>
            <a:r>
              <a:rPr i="1" lang="en" sz="1100">
                <a:solidFill>
                  <a:srgbClr val="000000"/>
                </a:solidFill>
              </a:rPr>
              <a:t>println</a:t>
            </a:r>
            <a:r>
              <a:rPr lang="en" sz="1100">
                <a:solidFill>
                  <a:srgbClr val="000000"/>
                </a:solidFill>
              </a:rPr>
              <a:t>(</a:t>
            </a:r>
            <a:r>
              <a:rPr lang="en" sz="1100">
                <a:solidFill>
                  <a:srgbClr val="067D02"/>
                </a:solidFill>
              </a:rPr>
              <a:t>"$name: received $msg"</a:t>
            </a:r>
            <a:r>
              <a:rPr lang="en" sz="1100">
                <a:solidFill>
                  <a:srgbClr val="000000"/>
                </a:solidFill>
              </a:rPr>
              <a:t>) } }</a:t>
            </a:r>
            <a:endParaRPr sz="1100">
              <a:solidFill>
                <a:srgbClr val="000000"/>
              </a:solidFill>
            </a:endParaRPr>
          </a:p>
          <a:p>
            <a:pPr indent="0" lvl="0" marL="0" rtl="0" algn="l">
              <a:lnSpc>
                <a:spcPct val="115000"/>
              </a:lnSpc>
              <a:spcBef>
                <a:spcPts val="0"/>
              </a:spcBef>
              <a:spcAft>
                <a:spcPts val="0"/>
              </a:spcAft>
              <a:buNone/>
            </a:pPr>
            <a:r>
              <a:t/>
            </a:r>
            <a:endParaRPr sz="1100">
              <a:solidFill>
                <a:srgbClr val="0033B3"/>
              </a:solidFill>
            </a:endParaRPr>
          </a:p>
          <a:p>
            <a:pPr indent="0" lvl="0" marL="0" rtl="0" algn="l">
              <a:lnSpc>
                <a:spcPct val="115000"/>
              </a:lnSpc>
              <a:spcBef>
                <a:spcPts val="0"/>
              </a:spcBef>
              <a:spcAft>
                <a:spcPts val="0"/>
              </a:spcAft>
              <a:buNone/>
            </a:pPr>
            <a:r>
              <a:rPr lang="en" sz="1100">
                <a:solidFill>
                  <a:srgbClr val="0033B3"/>
                </a:solidFill>
              </a:rPr>
              <a:t>fun </a:t>
            </a:r>
            <a:r>
              <a:rPr lang="en" sz="1100">
                <a:solidFill>
                  <a:srgbClr val="000000"/>
                </a:solidFill>
              </a:rPr>
              <a:t>main() = </a:t>
            </a:r>
            <a:r>
              <a:rPr i="1" lang="en" sz="1100">
                <a:solidFill>
                  <a:srgbClr val="000000"/>
                </a:solidFill>
              </a:rPr>
              <a:t>runBlocking </a:t>
            </a:r>
            <a:r>
              <a:rPr lang="en" sz="1100">
                <a:solidFill>
                  <a:srgbClr val="000000"/>
                </a:solidFill>
              </a:rPr>
              <a:t>{</a:t>
            </a:r>
            <a:endParaRPr sz="1100">
              <a:solidFill>
                <a:srgbClr val="000000"/>
              </a:solidFill>
            </a:endParaRPr>
          </a:p>
          <a:p>
            <a:pPr indent="457200" lvl="0" marL="0" rtl="0" algn="l">
              <a:lnSpc>
                <a:spcPct val="115000"/>
              </a:lnSpc>
              <a:spcBef>
                <a:spcPts val="0"/>
              </a:spcBef>
              <a:spcAft>
                <a:spcPts val="0"/>
              </a:spcAft>
              <a:buNone/>
            </a:pPr>
            <a:r>
              <a:rPr lang="en" sz="1100">
                <a:solidFill>
                  <a:srgbClr val="0033B3"/>
                </a:solidFill>
              </a:rPr>
              <a:t>val </a:t>
            </a:r>
            <a:r>
              <a:rPr lang="en" sz="1100">
                <a:solidFill>
                  <a:srgbClr val="000000"/>
                </a:solidFill>
              </a:rPr>
              <a:t>channel = Channel&lt;String&gt;()</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listOf</a:t>
            </a:r>
            <a:r>
              <a:rPr lang="en" sz="1100">
                <a:solidFill>
                  <a:srgbClr val="000000"/>
                </a:solidFill>
              </a:rPr>
              <a:t>(</a:t>
            </a:r>
            <a:r>
              <a:rPr lang="en" sz="1100">
                <a:solidFill>
                  <a:srgbClr val="067D02"/>
                </a:solidFill>
              </a:rPr>
              <a:t>"foo"</a:t>
            </a:r>
            <a:r>
              <a:rPr lang="en" sz="1100">
                <a:solidFill>
                  <a:srgbClr val="000000"/>
                </a:solidFill>
              </a:rPr>
              <a:t>, </a:t>
            </a:r>
            <a:r>
              <a:rPr lang="en" sz="1100">
                <a:solidFill>
                  <a:srgbClr val="067D02"/>
                </a:solidFill>
              </a:rPr>
              <a:t>"bar"</a:t>
            </a:r>
            <a:r>
              <a:rPr lang="en" sz="1100">
                <a:solidFill>
                  <a:srgbClr val="000000"/>
                </a:solidFill>
              </a:rPr>
              <a:t>, </a:t>
            </a:r>
            <a:r>
              <a:rPr lang="en" sz="1100">
                <a:solidFill>
                  <a:srgbClr val="067D02"/>
                </a:solidFill>
              </a:rPr>
              <a:t>"baz"</a:t>
            </a:r>
            <a:r>
              <a:rPr lang="en" sz="1100">
                <a:solidFill>
                  <a:srgbClr val="000000"/>
                </a:solidFill>
              </a:rPr>
              <a:t>).</a:t>
            </a:r>
            <a:r>
              <a:rPr i="1" lang="en" sz="1100">
                <a:solidFill>
                  <a:srgbClr val="000000"/>
                </a:solidFill>
              </a:rPr>
              <a:t>forEach </a:t>
            </a:r>
            <a:r>
              <a:rPr lang="en" sz="1100">
                <a:solidFill>
                  <a:srgbClr val="000000"/>
                </a:solidFill>
              </a:rPr>
              <a:t>{ production(channel, it)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repeat</a:t>
            </a:r>
            <a:r>
              <a:rPr lang="en" sz="1100">
                <a:solidFill>
                  <a:srgbClr val="000000"/>
                </a:solidFill>
              </a:rPr>
              <a:t>(8) { processing(channel, </a:t>
            </a:r>
            <a:r>
              <a:rPr lang="en" sz="1100">
                <a:solidFill>
                  <a:srgbClr val="067D02"/>
                </a:solidFill>
              </a:rPr>
              <a:t>"worker #$it"</a:t>
            </a:r>
            <a:r>
              <a:rPr lang="en" sz="1100">
                <a:solidFill>
                  <a:srgbClr val="000000"/>
                </a:solidFill>
              </a:rPr>
              <a:t>) }</a:t>
            </a:r>
            <a:endParaRPr sz="1100">
              <a:solidFill>
                <a:srgbClr val="000000"/>
              </a:solidFill>
            </a:endParaRPr>
          </a:p>
          <a:p>
            <a:pPr indent="457200" lvl="0" marL="0" rtl="0" algn="l">
              <a:lnSpc>
                <a:spcPct val="115000"/>
              </a:lnSpc>
              <a:spcBef>
                <a:spcPts val="0"/>
              </a:spcBef>
              <a:spcAft>
                <a:spcPts val="0"/>
              </a:spcAft>
              <a:buNone/>
            </a:pPr>
            <a:r>
              <a:rPr i="1" lang="en" sz="1100">
                <a:solidFill>
                  <a:srgbClr val="000000"/>
                </a:solidFill>
              </a:rPr>
              <a:t>delay</a:t>
            </a:r>
            <a:r>
              <a:rPr lang="en" sz="1100">
                <a:solidFill>
                  <a:srgbClr val="000000"/>
                </a:solidFill>
              </a:rPr>
              <a:t>(700) </a:t>
            </a:r>
            <a:endParaRPr sz="1100">
              <a:solidFill>
                <a:srgbClr val="000000"/>
              </a:solidFill>
            </a:endParaRPr>
          </a:p>
          <a:p>
            <a:pPr indent="457200" lvl="0" marL="0" rtl="0" algn="l">
              <a:lnSpc>
                <a:spcPct val="115000"/>
              </a:lnSpc>
              <a:spcBef>
                <a:spcPts val="0"/>
              </a:spcBef>
              <a:spcAft>
                <a:spcPts val="0"/>
              </a:spcAft>
              <a:buNone/>
            </a:pPr>
            <a:r>
              <a:rPr lang="en" sz="1100">
                <a:solidFill>
                  <a:srgbClr val="000000"/>
                </a:solidFill>
              </a:rPr>
              <a:t>coroutineContext.cancelChildren(CancellationException(</a:t>
            </a:r>
            <a:r>
              <a:rPr lang="en" sz="1100">
                <a:solidFill>
                  <a:srgbClr val="067D02"/>
                </a:solidFill>
              </a:rPr>
              <a:t>"Enough!"</a:t>
            </a: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36" name="Google Shape;1136;p10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Fan-in and fan-out</a:t>
            </a:r>
            <a:endParaRPr/>
          </a:p>
        </p:txBody>
      </p:sp>
      <p:pic>
        <p:nvPicPr>
          <p:cNvPr id="1137" name="Google Shape;1137;p105"/>
          <p:cNvPicPr preferRelativeResize="0"/>
          <p:nvPr/>
        </p:nvPicPr>
        <p:blipFill>
          <a:blip r:embed="rId3">
            <a:alphaModFix/>
          </a:blip>
          <a:stretch>
            <a:fillRect/>
          </a:stretch>
        </p:blipFill>
        <p:spPr>
          <a:xfrm>
            <a:off x="216400" y="3407713"/>
            <a:ext cx="209300" cy="211150"/>
          </a:xfrm>
          <a:prstGeom prst="rect">
            <a:avLst/>
          </a:prstGeom>
          <a:noFill/>
          <a:ln>
            <a:noFill/>
          </a:ln>
        </p:spPr>
      </p:pic>
      <p:pic>
        <p:nvPicPr>
          <p:cNvPr id="1138" name="Google Shape;1138;p105"/>
          <p:cNvPicPr preferRelativeResize="0"/>
          <p:nvPr/>
        </p:nvPicPr>
        <p:blipFill>
          <a:blip r:embed="rId3">
            <a:alphaModFix/>
          </a:blip>
          <a:stretch>
            <a:fillRect/>
          </a:stretch>
        </p:blipFill>
        <p:spPr>
          <a:xfrm>
            <a:off x="216400" y="2243913"/>
            <a:ext cx="209300" cy="211150"/>
          </a:xfrm>
          <a:prstGeom prst="rect">
            <a:avLst/>
          </a:prstGeom>
          <a:noFill/>
          <a:ln>
            <a:noFill/>
          </a:ln>
        </p:spPr>
      </p:pic>
      <p:pic>
        <p:nvPicPr>
          <p:cNvPr id="1139" name="Google Shape;1139;p105"/>
          <p:cNvPicPr preferRelativeResize="0"/>
          <p:nvPr/>
        </p:nvPicPr>
        <p:blipFill>
          <a:blip r:embed="rId3">
            <a:alphaModFix/>
          </a:blip>
          <a:stretch>
            <a:fillRect/>
          </a:stretch>
        </p:blipFill>
        <p:spPr>
          <a:xfrm>
            <a:off x="216400" y="1663688"/>
            <a:ext cx="209300" cy="21115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10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Details</a:t>
            </a:r>
            <a:endParaRPr/>
          </a:p>
        </p:txBody>
      </p:sp>
      <p:sp>
        <p:nvSpPr>
          <p:cNvPr id="1145" name="Google Shape;1145;p10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spcBef>
                <a:spcPts val="0"/>
              </a:spcBef>
              <a:spcAft>
                <a:spcPts val="0"/>
              </a:spcAft>
              <a:buSzPts val="1400"/>
              <a:buChar char="●"/>
            </a:pPr>
            <a:r>
              <a:rPr lang="en"/>
              <a:t>Channels are still experimental.</a:t>
            </a:r>
            <a:endParaRPr/>
          </a:p>
          <a:p>
            <a:pPr indent="-317500" lvl="0" marL="457200" rtl="0" algn="l">
              <a:spcBef>
                <a:spcPts val="1000"/>
              </a:spcBef>
              <a:spcAft>
                <a:spcPts val="0"/>
              </a:spcAft>
              <a:buSzPts val="1400"/>
              <a:buChar char="●"/>
            </a:pPr>
            <a:r>
              <a:rPr lang="en"/>
              <a:t>Channels are fair, meaning that </a:t>
            </a:r>
            <a:r>
              <a:rPr lang="en"/>
              <a:t>send and receive</a:t>
            </a:r>
            <a:r>
              <a:rPr lang="en"/>
              <a:t> calls are served in a first-in first-out order.</a:t>
            </a:r>
            <a:endParaRPr/>
          </a:p>
          <a:p>
            <a:pPr indent="-317500" lvl="0" marL="457200" rtl="0" algn="l">
              <a:spcBef>
                <a:spcPts val="1000"/>
              </a:spcBef>
              <a:spcAft>
                <a:spcPts val="0"/>
              </a:spcAft>
              <a:buSzPts val="1400"/>
              <a:buChar char="●"/>
            </a:pPr>
            <a:r>
              <a:rPr lang="en"/>
              <a:t>By d</a:t>
            </a:r>
            <a:r>
              <a:rPr lang="en"/>
              <a:t>efault, </a:t>
            </a:r>
            <a:r>
              <a:rPr lang="en"/>
              <a:t>channels have </a:t>
            </a:r>
            <a:r>
              <a:rPr lang="en">
                <a:latin typeface="JetBrains Mono"/>
                <a:ea typeface="JetBrains Mono"/>
                <a:cs typeface="JetBrains Mono"/>
                <a:sym typeface="JetBrains Mono"/>
              </a:rPr>
              <a:t>RENDEZVOUS</a:t>
            </a:r>
            <a:r>
              <a:rPr lang="en"/>
              <a:t> capacity: no buffer at all. This behavior can be twe</a:t>
            </a:r>
            <a:r>
              <a:rPr lang="en"/>
              <a:t>aked:  </a:t>
            </a:r>
            <a:r>
              <a:rPr lang="en"/>
              <a:t>The user can specify </a:t>
            </a:r>
            <a:r>
              <a:rPr lang="en"/>
              <a:t>buffer capacity, what to do when buffer overflows, and what to do with undelivered items.</a:t>
            </a:r>
            <a:endParaRPr/>
          </a:p>
          <a:p>
            <a:pPr indent="0" lvl="0" marL="0" rtl="0" algn="l">
              <a:spcBef>
                <a:spcPts val="1000"/>
              </a:spcBef>
              <a:spcAft>
                <a:spcPts val="1000"/>
              </a:spcAft>
              <a:buNone/>
            </a:pPr>
            <a:r>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107"/>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100">
                <a:solidFill>
                  <a:srgbClr val="0033B3"/>
                </a:solidFill>
              </a:rPr>
              <a:t>suspend fun </a:t>
            </a:r>
            <a:r>
              <a:rPr lang="en" sz="1100">
                <a:solidFill>
                  <a:srgbClr val="000000"/>
                </a:solidFill>
              </a:rPr>
              <a:t>selector(</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channel1: ReceiveChannel&lt;String&gt;,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 ReceiveChannel&lt;String&gt;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 String = select&lt;String&gt; {</a:t>
            </a:r>
            <a:endParaRPr sz="1100">
              <a:solidFill>
                <a:srgbClr val="000000"/>
              </a:solidFill>
            </a:endParaRPr>
          </a:p>
          <a:p>
            <a:pPr indent="0" lvl="0" marL="457200" rtl="0" algn="l">
              <a:lnSpc>
                <a:spcPct val="115000"/>
              </a:lnSpc>
              <a:spcBef>
                <a:spcPts val="0"/>
              </a:spcBef>
              <a:spcAft>
                <a:spcPts val="0"/>
              </a:spcAft>
              <a:buNone/>
            </a:pPr>
            <a:r>
              <a:rPr lang="en" sz="1100">
                <a:solidFill>
                  <a:srgbClr val="7F7F7F"/>
                </a:solidFill>
              </a:rPr>
              <a:t>// onReceive clause in select fails when the channel is closed</a:t>
            </a:r>
            <a:endParaRPr sz="1100">
              <a:solidFill>
                <a:srgbClr val="7F7F7F"/>
              </a:solidFill>
            </a:endParaRPr>
          </a:p>
          <a:p>
            <a:pPr indent="0" lvl="0" marL="457200" rtl="0" algn="l">
              <a:lnSpc>
                <a:spcPct val="115000"/>
              </a:lnSpc>
              <a:spcBef>
                <a:spcPts val="0"/>
              </a:spcBef>
              <a:spcAft>
                <a:spcPts val="0"/>
              </a:spcAft>
              <a:buNone/>
            </a:pPr>
            <a:r>
              <a:rPr lang="en" sz="1100">
                <a:solidFill>
                  <a:srgbClr val="000000"/>
                </a:solidFill>
              </a:rPr>
              <a:t>channel1.onReceive { it: String -&gt; </a:t>
            </a:r>
            <a:r>
              <a:rPr lang="en" sz="1100">
                <a:solidFill>
                  <a:srgbClr val="067D02"/>
                </a:solidFill>
              </a:rPr>
              <a:t>"b -&gt; '$it'" </a:t>
            </a: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channel2.onReceiveCatching { it: ChannelResult&lt;String&gt; -&gt;</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val </a:t>
            </a:r>
            <a:r>
              <a:rPr lang="en" sz="1100">
                <a:solidFill>
                  <a:srgbClr val="000000"/>
                </a:solidFill>
              </a:rPr>
              <a:t>value = it.getOrNull()</a:t>
            </a:r>
            <a:endParaRPr sz="1100">
              <a:solidFill>
                <a:srgbClr val="000000"/>
              </a:solidFill>
            </a:endParaRPr>
          </a:p>
          <a:p>
            <a:pPr indent="0" lvl="0" marL="914400" rtl="0" algn="l">
              <a:lnSpc>
                <a:spcPct val="115000"/>
              </a:lnSpc>
              <a:spcBef>
                <a:spcPts val="0"/>
              </a:spcBef>
              <a:spcAft>
                <a:spcPts val="0"/>
              </a:spcAft>
              <a:buNone/>
            </a:pPr>
            <a:r>
              <a:rPr lang="en" sz="1100">
                <a:solidFill>
                  <a:srgbClr val="0033B3"/>
                </a:solidFill>
              </a:rPr>
              <a:t>if </a:t>
            </a:r>
            <a:r>
              <a:rPr lang="en" sz="1100">
                <a:solidFill>
                  <a:srgbClr val="000000"/>
                </a:solidFill>
              </a:rPr>
              <a:t>(value != </a:t>
            </a:r>
            <a:r>
              <a:rPr lang="en" sz="1100">
                <a:solidFill>
                  <a:srgbClr val="0033B3"/>
                </a:solidFill>
              </a:rPr>
              <a:t>null</a:t>
            </a:r>
            <a:r>
              <a:rPr lang="en" sz="1100">
                <a:solidFill>
                  <a:srgbClr val="000000"/>
                </a:solidFill>
              </a:rPr>
              <a:t>) { </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"a -&gt; '$value'"</a:t>
            </a:r>
            <a:endParaRPr sz="1100">
              <a:solidFill>
                <a:srgbClr val="067D02"/>
              </a:solidFill>
            </a:endParaRPr>
          </a:p>
          <a:p>
            <a:pPr indent="0" lvl="0" marL="914400" rtl="0" algn="l">
              <a:lnSpc>
                <a:spcPct val="115000"/>
              </a:lnSpc>
              <a:spcBef>
                <a:spcPts val="0"/>
              </a:spcBef>
              <a:spcAft>
                <a:spcPts val="0"/>
              </a:spcAft>
              <a:buNone/>
            </a:pPr>
            <a:r>
              <a:rPr lang="en" sz="1100">
                <a:solidFill>
                  <a:srgbClr val="000000"/>
                </a:solidFill>
              </a:rPr>
              <a:t>} </a:t>
            </a:r>
            <a:r>
              <a:rPr lang="en" sz="1100">
                <a:solidFill>
                  <a:srgbClr val="0033B3"/>
                </a:solidFill>
              </a:rPr>
              <a:t>else </a:t>
            </a:r>
            <a:r>
              <a:rPr lang="en" sz="1100">
                <a:solidFill>
                  <a:srgbClr val="000000"/>
                </a:solidFill>
              </a:rPr>
              <a:t>{</a:t>
            </a:r>
            <a:endParaRPr sz="1100">
              <a:solidFill>
                <a:srgbClr val="000000"/>
              </a:solidFill>
            </a:endParaRPr>
          </a:p>
          <a:p>
            <a:pPr indent="457200" lvl="0" marL="914400" rtl="0" algn="l">
              <a:lnSpc>
                <a:spcPct val="115000"/>
              </a:lnSpc>
              <a:spcBef>
                <a:spcPts val="0"/>
              </a:spcBef>
              <a:spcAft>
                <a:spcPts val="0"/>
              </a:spcAft>
              <a:buNone/>
            </a:pPr>
            <a:r>
              <a:rPr lang="en" sz="1100">
                <a:solidFill>
                  <a:srgbClr val="067D02"/>
                </a:solidFill>
              </a:rPr>
              <a:t>"Channel 'a' is closed" </a:t>
            </a:r>
            <a:r>
              <a:rPr lang="en" sz="1100">
                <a:solidFill>
                  <a:srgbClr val="7F7F7F"/>
                </a:solidFill>
              </a:rPr>
              <a:t>// Select does not stop!</a:t>
            </a:r>
            <a:endParaRPr sz="1100">
              <a:solidFill>
                <a:srgbClr val="7F7F7F"/>
              </a:solidFill>
            </a:endParaRPr>
          </a:p>
          <a:p>
            <a:pPr indent="0" lvl="0" marL="9144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45720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rPr lang="en" sz="1100">
                <a:solidFill>
                  <a:srgbClr val="000000"/>
                </a:solidFill>
              </a:rPr>
              <a:t>}</a:t>
            </a:r>
            <a:endParaRPr sz="1100">
              <a:solidFill>
                <a:srgbClr val="000000"/>
              </a:solidFill>
            </a:endParaRPr>
          </a:p>
          <a:p>
            <a:pPr indent="0" lvl="0" marL="0" rtl="0" algn="l">
              <a:lnSpc>
                <a:spcPct val="115000"/>
              </a:lnSpc>
              <a:spcBef>
                <a:spcPts val="0"/>
              </a:spcBef>
              <a:spcAft>
                <a:spcPts val="0"/>
              </a:spcAft>
              <a:buNone/>
            </a:pPr>
            <a:r>
              <a:t/>
            </a:r>
            <a:endParaRPr sz="1100"/>
          </a:p>
        </p:txBody>
      </p:sp>
      <p:sp>
        <p:nvSpPr>
          <p:cNvPr id="1151" name="Google Shape;1151;p10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Select (experimental!)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0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50000"/>
              </a:lnSpc>
              <a:spcBef>
                <a:spcPts val="0"/>
              </a:spcBef>
              <a:spcAft>
                <a:spcPts val="0"/>
              </a:spcAft>
              <a:buNone/>
            </a:pPr>
            <a:r>
              <a:rPr lang="en"/>
              <a:t>Miscellaneous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