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Inter"/>
      <p:regular r:id="rId47"/>
      <p:bold r:id="rId48"/>
      <p:italic r:id="rId49"/>
      <p:boldItalic r:id="rId50"/>
    </p:embeddedFont>
    <p:embeddedFont>
      <p:font typeface="JetBrains Mono"/>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regular.fntdata"/><Relationship Id="rId50" Type="http://schemas.openxmlformats.org/officeDocument/2006/relationships/font" Target="fonts/Inter-boldItalic.fntdata"/><Relationship Id="rId53" Type="http://schemas.openxmlformats.org/officeDocument/2006/relationships/font" Target="fonts/JetBrainsMono-italic.fntdata"/><Relationship Id="rId52" Type="http://schemas.openxmlformats.org/officeDocument/2006/relationships/font" Target="fonts/JetBrainsMono-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JetBrainsMono-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tensions.html#extension-functio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filter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aggregat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split.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lowercas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group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function-typ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higher-order-functio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Today's topic is functional programming, one of the programming styles supported in Kotlin.</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d24e0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1d24e091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Since </a:t>
            </a:r>
            <a:r>
              <a:rPr lang="en">
                <a:latin typeface="JetBrains Mono"/>
                <a:ea typeface="JetBrains Mono"/>
                <a:cs typeface="JetBrains Mono"/>
                <a:sym typeface="JetBrains Mono"/>
              </a:rPr>
              <a:t>map</a:t>
            </a:r>
            <a:r>
              <a:rPr lang="en">
                <a:latin typeface="Open Sans"/>
                <a:ea typeface="Open Sans"/>
                <a:cs typeface="Open Sans"/>
                <a:sym typeface="Open Sans"/>
              </a:rPr>
              <a:t> is an </a:t>
            </a:r>
            <a:r>
              <a:rPr lang="en" u="sng">
                <a:solidFill>
                  <a:schemeClr val="hlink"/>
                </a:solidFill>
                <a:latin typeface="Open Sans"/>
                <a:ea typeface="Open Sans"/>
                <a:cs typeface="Open Sans"/>
                <a:sym typeface="Open Sans"/>
                <a:hlinkClick r:id="rId2"/>
              </a:rPr>
              <a:t>extension</a:t>
            </a:r>
            <a:r>
              <a:rPr lang="en">
                <a:latin typeface="Open Sans"/>
                <a:ea typeface="Open Sans"/>
                <a:cs typeface="Open Sans"/>
                <a:sym typeface="Open Sans"/>
              </a:rPr>
              <a:t> function, </a:t>
            </a:r>
            <a:r>
              <a:rPr lang="en">
                <a:latin typeface="Open Sans"/>
                <a:ea typeface="Open Sans"/>
                <a:cs typeface="Open Sans"/>
                <a:sym typeface="Open Sans"/>
              </a:rPr>
              <a:t>a chain of calls can be created t</a:t>
            </a:r>
            <a:r>
              <a:rPr lang="en">
                <a:latin typeface="Open Sans"/>
                <a:ea typeface="Open Sans"/>
                <a:cs typeface="Open Sans"/>
                <a:sym typeface="Open Sans"/>
              </a:rPr>
              <a:t>o </a:t>
            </a:r>
            <a:r>
              <a:rPr lang="en">
                <a:latin typeface="Open Sans"/>
                <a:ea typeface="Open Sans"/>
                <a:cs typeface="Open Sans"/>
                <a:sym typeface="Open Sans"/>
              </a:rPr>
              <a:t>compose </a:t>
            </a:r>
            <a:r>
              <a:rPr lang="en">
                <a:latin typeface="Open Sans"/>
                <a:ea typeface="Open Sans"/>
                <a:cs typeface="Open Sans"/>
                <a:sym typeface="Open Sans"/>
              </a:rPr>
              <a:t>multiple transformations.</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1d24e09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c1d24e091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https://kotlinlang.org/docs/collection-filtering.html</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1d24e09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c1d24e091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https://kotlinlang.org/docs/collection-aggregate.html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1d24e09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c1d24e091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trace a more complex chain of collection functions.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First, the string is tokenized into words by </a:t>
            </a:r>
            <a:r>
              <a:rPr lang="en" u="sng">
                <a:solidFill>
                  <a:schemeClr val="hlink"/>
                </a:solidFill>
                <a:latin typeface="Open Sans"/>
                <a:ea typeface="Open Sans"/>
                <a:cs typeface="Open Sans"/>
                <a:sym typeface="Open Sans"/>
                <a:hlinkClick r:id="rId2"/>
              </a:rPr>
              <a:t>splitting</a:t>
            </a:r>
            <a:r>
              <a:rPr lang="en">
                <a:latin typeface="Open Sans"/>
                <a:ea typeface="Open Sans"/>
                <a:cs typeface="Open Sans"/>
                <a:sym typeface="Open Sans"/>
              </a:rPr>
              <a:t> it with whitespace and line separator delimiters. The </a:t>
            </a:r>
            <a:r>
              <a:rPr lang="en">
                <a:latin typeface="Open Sans"/>
                <a:ea typeface="Open Sans"/>
                <a:cs typeface="Open Sans"/>
                <a:sym typeface="Open Sans"/>
              </a:rPr>
              <a:t>intermediary </a:t>
            </a:r>
            <a:r>
              <a:rPr lang="en">
                <a:latin typeface="Open Sans"/>
                <a:ea typeface="Open Sans"/>
                <a:cs typeface="Open Sans"/>
                <a:sym typeface="Open Sans"/>
              </a:rPr>
              <a:t>result is a list of strings.</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Then we use </a:t>
            </a:r>
            <a:r>
              <a:rPr lang="en">
                <a:solidFill>
                  <a:schemeClr val="dk1"/>
                </a:solidFill>
                <a:latin typeface="JetBrains Mono"/>
                <a:ea typeface="JetBrains Mono"/>
                <a:cs typeface="JetBrains Mono"/>
                <a:sym typeface="JetBrains Mono"/>
              </a:rPr>
              <a:t>filter</a:t>
            </a:r>
            <a:r>
              <a:rPr lang="en">
                <a:latin typeface="Open Sans"/>
                <a:ea typeface="Open Sans"/>
                <a:cs typeface="Open Sans"/>
                <a:sym typeface="Open Sans"/>
              </a:rPr>
              <a:t> to discard the empty strings.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Next</a:t>
            </a:r>
            <a:r>
              <a:rPr lang="en">
                <a:latin typeface="Open Sans"/>
                <a:ea typeface="Open Sans"/>
                <a:cs typeface="Open Sans"/>
                <a:sym typeface="Open Sans"/>
              </a:rPr>
              <a:t> we convert all the strings to </a:t>
            </a:r>
            <a:r>
              <a:rPr lang="en" u="sng">
                <a:solidFill>
                  <a:schemeClr val="hlink"/>
                </a:solidFill>
                <a:latin typeface="Open Sans"/>
                <a:ea typeface="Open Sans"/>
                <a:cs typeface="Open Sans"/>
                <a:sym typeface="Open Sans"/>
                <a:hlinkClick r:id="rId2"/>
              </a:rPr>
              <a:t>lowercase</a:t>
            </a:r>
            <a:r>
              <a:rPr lang="en">
                <a:latin typeface="Open Sans"/>
                <a:ea typeface="Open Sans"/>
                <a:cs typeface="Open Sans"/>
                <a:sym typeface="Open Sans"/>
              </a:rPr>
              <a:t>. The </a:t>
            </a:r>
            <a:r>
              <a:rPr lang="en">
                <a:latin typeface="Open Sans"/>
                <a:ea typeface="Open Sans"/>
                <a:cs typeface="Open Sans"/>
                <a:sym typeface="Open Sans"/>
              </a:rPr>
              <a:t>intermediary </a:t>
            </a:r>
            <a:r>
              <a:rPr lang="en">
                <a:latin typeface="Open Sans"/>
                <a:ea typeface="Open Sans"/>
                <a:cs typeface="Open Sans"/>
                <a:sym typeface="Open Sans"/>
              </a:rPr>
              <a:t>collection is a list of strings, too.</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Each step of such chains can be written in dozens of ways. In this example we can either use </a:t>
            </a:r>
            <a:r>
              <a:rPr lang="en">
                <a:latin typeface="Open Sans"/>
                <a:ea typeface="Open Sans"/>
                <a:cs typeface="Open Sans"/>
                <a:sym typeface="Open Sans"/>
              </a:rPr>
              <a:t>a </a:t>
            </a:r>
            <a:r>
              <a:rPr lang="en">
                <a:latin typeface="Open Sans"/>
                <a:ea typeface="Open Sans"/>
                <a:cs typeface="Open Sans"/>
                <a:sym typeface="Open Sans"/>
              </a:rPr>
              <a:t>grouping structure with the built-in </a:t>
            </a:r>
            <a:r>
              <a:rPr lang="en">
                <a:latin typeface="Open Sans"/>
                <a:ea typeface="Open Sans"/>
                <a:cs typeface="Open Sans"/>
                <a:sym typeface="Open Sans"/>
              </a:rPr>
              <a:t>counting extension </a:t>
            </a:r>
            <a:r>
              <a:rPr lang="en">
                <a:latin typeface="Open Sans"/>
                <a:ea typeface="Open Sans"/>
                <a:cs typeface="Open Sans"/>
                <a:sym typeface="Open Sans"/>
              </a:rPr>
              <a:t>or do it manually by taking a </a:t>
            </a:r>
            <a:r>
              <a:rPr lang="en">
                <a:latin typeface="JetBrains Mono"/>
                <a:ea typeface="JetBrains Mono"/>
                <a:cs typeface="JetBrains Mono"/>
                <a:sym typeface="JetBrains Mono"/>
              </a:rPr>
              <a:t>map</a:t>
            </a:r>
            <a:r>
              <a:rPr lang="en">
                <a:latin typeface="Open Sans"/>
                <a:ea typeface="Open Sans"/>
                <a:cs typeface="Open Sans"/>
                <a:sym typeface="Open Sans"/>
              </a:rPr>
              <a:t> and calculating the count </a:t>
            </a:r>
            <a:r>
              <a:rPr lang="en">
                <a:latin typeface="Open Sans"/>
                <a:ea typeface="Open Sans"/>
                <a:cs typeface="Open Sans"/>
                <a:sym typeface="Open Sans"/>
              </a:rPr>
              <a:t>ourselves</a:t>
            </a:r>
            <a:r>
              <a:rPr lang="en">
                <a:latin typeface="Open Sans"/>
                <a:ea typeface="Open Sans"/>
                <a:cs typeface="Open Sans"/>
                <a:sym typeface="Open Sans"/>
              </a:rPr>
              <a:t>. </a:t>
            </a:r>
            <a:br>
              <a:rPr lang="en">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https://kotlinlang.org/docs/collection-grouping.html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And the final operation of this conversion is converting a </a:t>
            </a:r>
            <a:r>
              <a:rPr lang="en" u="sng">
                <a:solidFill>
                  <a:schemeClr val="hlink"/>
                </a:solidFill>
                <a:latin typeface="JetBrains Mono"/>
                <a:ea typeface="JetBrains Mono"/>
                <a:cs typeface="JetBrains Mono"/>
                <a:sym typeface="JetBrains Mono"/>
                <a:hlinkClick r:id="rId2"/>
              </a:rPr>
              <a:t>Map</a:t>
            </a:r>
            <a:r>
              <a:rPr lang="en">
                <a:latin typeface="Open Sans"/>
                <a:ea typeface="Open Sans"/>
                <a:cs typeface="Open Sans"/>
                <a:sym typeface="Open Sans"/>
              </a:rPr>
              <a:t> of </a:t>
            </a:r>
            <a:r>
              <a:rPr lang="en">
                <a:latin typeface="Open Sans"/>
                <a:ea typeface="Open Sans"/>
                <a:cs typeface="Open Sans"/>
                <a:sym typeface="Open Sans"/>
              </a:rPr>
              <a:t>counts to a list.</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these two pieces of code for calculating the sum of positive elements in a particular collection. The execution instructions in the piece on the left have an </a:t>
            </a:r>
            <a:r>
              <a:rPr lang="en">
                <a:solidFill>
                  <a:schemeClr val="dk1"/>
                </a:solidFill>
                <a:latin typeface="Open Sans"/>
                <a:ea typeface="Open Sans"/>
                <a:cs typeface="Open Sans"/>
                <a:sym typeface="Open Sans"/>
              </a:rPr>
              <a:t>imperative structure.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Kotlin, we can also declare</a:t>
            </a:r>
            <a:r>
              <a:rPr lang="en">
                <a:solidFill>
                  <a:schemeClr val="dk1"/>
                </a:solidFill>
                <a:latin typeface="Open Sans"/>
                <a:ea typeface="Open Sans"/>
                <a:cs typeface="Open Sans"/>
                <a:sym typeface="Open Sans"/>
              </a:rPr>
              <a:t> a sequence of transformations to achieve the same result.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 achieve reversed order, we can reverse a list sorted in ascending order, request to sort in descending order, </a:t>
            </a:r>
            <a:r>
              <a:rPr lang="en">
                <a:latin typeface="Open Sans"/>
                <a:ea typeface="Open Sans"/>
                <a:cs typeface="Open Sans"/>
                <a:sym typeface="Open Sans"/>
              </a:rPr>
              <a:t>or compare by the difference of two numbers swapped.</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Because HOFs in Kotlin take arbitrary instances of function types, instead of lambdas we can pass function references and lambdas stored in variables.</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In this snippet, we take a number and two values: The first value is returned if the number is even, and the second one is returned if the number is odd. Then we pass four and call printing functions for both cases.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this code prints both strings. Why? Because in imperative programming, all passed arguments are evaluated before the function is executed, </a:t>
            </a:r>
            <a:r>
              <a:rPr lang="en">
                <a:latin typeface="Open Sans"/>
                <a:ea typeface="Open Sans"/>
                <a:cs typeface="Open Sans"/>
                <a:sym typeface="Open Sans"/>
              </a:rPr>
              <a:t>like ingredients being gathered and measured before cooking. </a:t>
            </a:r>
            <a:br>
              <a:rPr lang="en">
                <a:latin typeface="Open Sans"/>
                <a:ea typeface="Open Sans"/>
                <a:cs typeface="Open Sans"/>
                <a:sym typeface="Open Sans"/>
              </a:rPr>
            </a:br>
            <a:r>
              <a:rPr lang="en">
                <a:latin typeface="Open Sans"/>
                <a:ea typeface="Open Sans"/>
                <a:cs typeface="Open Sans"/>
                <a:sym typeface="Open Sans"/>
              </a:rPr>
              <a:t>Both </a:t>
            </a:r>
            <a:r>
              <a:rPr lang="en">
                <a:latin typeface="JetBrains Mono"/>
                <a:ea typeface="JetBrains Mono"/>
                <a:cs typeface="JetBrains Mono"/>
                <a:sym typeface="JetBrains Mono"/>
              </a:rPr>
              <a:t>println</a:t>
            </a:r>
            <a:r>
              <a:rPr lang="en">
                <a:latin typeface="Open Sans"/>
                <a:ea typeface="Open Sans"/>
                <a:cs typeface="Open Sans"/>
                <a:sym typeface="Open Sans"/>
              </a:rPr>
              <a:t> calls are already made before checking the parity of four.</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On the level of the language itself, Kotlin does not compute values lazily, but replacing the immediate calls with deferred ones by wrapping them into lambdas leads to the expected result.</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The</a:t>
            </a:r>
            <a:r>
              <a:rPr lang="en">
                <a:solidFill>
                  <a:srgbClr val="000080"/>
                </a:solidFill>
                <a:latin typeface="JetBrains Mono"/>
                <a:ea typeface="JetBrains Mono"/>
                <a:cs typeface="JetBrains Mono"/>
                <a:sym typeface="JetBrains Mono"/>
              </a:rPr>
              <a:t> </a:t>
            </a:r>
            <a:r>
              <a:rPr lang="en">
                <a:solidFill>
                  <a:srgbClr val="000080"/>
                </a:solidFill>
                <a:latin typeface="JetBrains Mono"/>
                <a:ea typeface="JetBrains Mono"/>
                <a:cs typeface="JetBrains Mono"/>
                <a:sym typeface="JetBrains Mono"/>
              </a:rPr>
              <a:t>operator </a:t>
            </a:r>
            <a:r>
              <a:rPr lang="en">
                <a:solidFill>
                  <a:schemeClr val="dk1"/>
                </a:solidFill>
                <a:latin typeface="Open Sans"/>
                <a:ea typeface="Open Sans"/>
                <a:cs typeface="Open Sans"/>
                <a:sym typeface="Open Sans"/>
              </a:rPr>
              <a:t>modifier is required in order for us to use our class in </a:t>
            </a:r>
            <a:r>
              <a:rPr lang="en">
                <a:solidFill>
                  <a:schemeClr val="dk1"/>
                </a:solidFill>
                <a:latin typeface="Open Sans"/>
                <a:ea typeface="Open Sans"/>
                <a:cs typeface="Open Sans"/>
                <a:sym typeface="Open Sans"/>
              </a:rPr>
              <a:t>for</a:t>
            </a:r>
            <a:r>
              <a:rPr lang="en">
                <a:solidFill>
                  <a:schemeClr val="dk1"/>
                </a:solidFill>
                <a:latin typeface="Open Sans"/>
                <a:ea typeface="Open Sans"/>
                <a:cs typeface="Open Sans"/>
                <a:sym typeface="Open Sans"/>
              </a:rPr>
              <a:t> loops as if it had a built-in</a:t>
            </a:r>
            <a:br>
              <a:rPr lang="en">
                <a:solidFill>
                  <a:schemeClr val="dk1"/>
                </a:solidFill>
                <a:highlight>
                  <a:srgbClr val="FFFFFF"/>
                </a:highlight>
                <a:latin typeface="Open Sans"/>
                <a:ea typeface="Open Sans"/>
                <a:cs typeface="Open Sans"/>
                <a:sym typeface="Open Sans"/>
              </a:rPr>
            </a:br>
            <a:endParaRPr>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a:solidFill>
                  <a:srgbClr val="000080"/>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aInstance = A&lt;Int&gt;()</a:t>
            </a:r>
            <a:endParaRPr>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000080"/>
                </a:solidFill>
                <a:latin typeface="JetBrains Mono"/>
                <a:ea typeface="JetBrains Mono"/>
                <a:cs typeface="JetBrains Mono"/>
                <a:sym typeface="JetBrains Mono"/>
              </a:rPr>
              <a:t>for</a:t>
            </a:r>
            <a:r>
              <a:rPr lang="en">
                <a:solidFill>
                  <a:srgbClr val="37474F"/>
                </a:solidFill>
                <a:latin typeface="JetBrains Mono"/>
                <a:ea typeface="JetBrains Mono"/>
                <a:cs typeface="JetBrains Mono"/>
                <a:sym typeface="JetBrains Mono"/>
              </a:rPr>
              <a:t> (value </a:t>
            </a:r>
            <a:r>
              <a:rPr lang="en">
                <a:solidFill>
                  <a:srgbClr val="000080"/>
                </a:solidFill>
                <a:latin typeface="JetBrains Mono"/>
                <a:ea typeface="JetBrains Mono"/>
                <a:cs typeface="JetBrains Mono"/>
                <a:sym typeface="JetBrains Mono"/>
              </a:rPr>
              <a:t>in </a:t>
            </a:r>
            <a:r>
              <a:rPr lang="en">
                <a:solidFill>
                  <a:srgbClr val="37474F"/>
                </a:solidFill>
                <a:latin typeface="JetBrains Mono"/>
                <a:ea typeface="JetBrains Mono"/>
                <a:cs typeface="JetBrains Mono"/>
                <a:sym typeface="JetBrains Mono"/>
              </a:rPr>
              <a:t>aInstance) {</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 do something with the value</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let’s address how to handle data in a functional way. In full-fledged FP languages, the exhaustiveness of conditional expressions (comparable to Kotlin’s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is checked. But is that how it works in 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Yes. In this example, we have an enum class, and the compiler knows that there are no possible instances of it except the ones defined </a:t>
            </a:r>
            <a:r>
              <a:rPr lang="en">
                <a:solidFill>
                  <a:schemeClr val="dk1"/>
                </a:solidFill>
                <a:latin typeface="Open Sans"/>
                <a:ea typeface="Open Sans"/>
                <a:cs typeface="Open Sans"/>
                <a:sym typeface="Open Sans"/>
              </a:rPr>
              <a:t>constantly</a:t>
            </a:r>
            <a:r>
              <a:rPr lang="en">
                <a:solidFill>
                  <a:schemeClr val="dk1"/>
                </a:solidFill>
                <a:latin typeface="Open Sans"/>
                <a:ea typeface="Open Sans"/>
                <a:cs typeface="Open Sans"/>
                <a:sym typeface="Open Sans"/>
              </a:rPr>
              <a:t>. So, if our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(in any order and combination) handles each of the three values, we don’t need an </a:t>
            </a:r>
            <a:r>
              <a:rPr lang="en">
                <a:solidFill>
                  <a:schemeClr val="dk1"/>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because it would never be applicable.</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But in Kotlin </a:t>
            </a:r>
            <a:r>
              <a:rPr lang="en">
                <a:latin typeface="Open Sans"/>
                <a:ea typeface="Open Sans"/>
                <a:cs typeface="Open Sans"/>
                <a:sym typeface="Open Sans"/>
              </a:rPr>
              <a:t>we also have sealed classes and interfaces</a:t>
            </a:r>
            <a:r>
              <a:rPr lang="en">
                <a:latin typeface="Open Sans"/>
                <a:ea typeface="Open Sans"/>
                <a:cs typeface="Open Sans"/>
                <a:sym typeface="Open Sans"/>
              </a:rPr>
              <a:t>. Their subclasses are </a:t>
            </a:r>
            <a:r>
              <a:rPr lang="en">
                <a:latin typeface="Open Sans"/>
                <a:ea typeface="Open Sans"/>
                <a:cs typeface="Open Sans"/>
                <a:sym typeface="Open Sans"/>
              </a:rPr>
              <a:t>limited to those</a:t>
            </a:r>
            <a:r>
              <a:rPr lang="en">
                <a:latin typeface="Open Sans"/>
                <a:ea typeface="Open Sans"/>
                <a:cs typeface="Open Sans"/>
                <a:sym typeface="Open Sans"/>
              </a:rPr>
              <a:t> defined in the same module with their parent. Are these subclasses subject to the same effect that applies to enums?</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In this lesson, we will only focus on the positive elements of the functional programming style applied in Kotlin.</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possible child classes are being checked to see whether it’s necessary to include the “else” clause in the “when” expression.</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look at the code on this slide and see if we can’t improve it a bit. In each of the color classes we have a property name of the same type.</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As a result, the interface of each of our classes has become the same.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Now let’s take a more detailed look. In the function above, the name property becomes available only when this gets casted to each of the subclasses. But when we make the interface the same, the name becomes available for all instances of NewColor without information about the exact </a:t>
            </a:r>
            <a:r>
              <a:rPr lang="en">
                <a:latin typeface="Open Sans"/>
                <a:ea typeface="Open Sans"/>
                <a:cs typeface="Open Sans"/>
                <a:sym typeface="Open Sans"/>
              </a:rPr>
              <a:t>inheritor</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there is a correspondence between certain types and certain math operations.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Functional programmers always tell everyone about algebraic types. If we consider sealed classes as sums of their subclasses a</a:t>
            </a:r>
            <a:r>
              <a:rPr lang="en">
                <a:solidFill>
                  <a:schemeClr val="dk1"/>
                </a:solidFill>
                <a:latin typeface="Open Sans"/>
                <a:ea typeface="Open Sans"/>
                <a:cs typeface="Open Sans"/>
                <a:sym typeface="Open Sans"/>
              </a:rPr>
              <a:t>nd classes with a property as products of a discriminator and value</a:t>
            </a:r>
            <a:r>
              <a:rPr lang="en">
                <a:solidFill>
                  <a:schemeClr val="dk1"/>
                </a:solidFill>
                <a:latin typeface="Open Sans"/>
                <a:ea typeface="Open Sans"/>
                <a:cs typeface="Open Sans"/>
                <a:sym typeface="Open Sans"/>
              </a:rPr>
              <a:t>, we can do algebra on these types. Kotlin doesn’t implement these principles thoroughly, but it does implement them enough for practical usage.</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After seeing the first slide with monkeys, you might think that FP is a more advanced and idiomatic programming style to use in Kotlin.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But this isn’t the case. In reality, you should combine styles within your program to achieve the best results.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You can </a:t>
            </a:r>
            <a:r>
              <a:rPr lang="en">
                <a:latin typeface="Open Sans"/>
                <a:ea typeface="Open Sans"/>
                <a:cs typeface="Open Sans"/>
                <a:sym typeface="Open Sans"/>
              </a:rPr>
              <a:t>use the Arrow project</a:t>
            </a:r>
            <a:r>
              <a:rPr lang="en">
                <a:latin typeface="Open Sans"/>
                <a:ea typeface="Open Sans"/>
                <a:cs typeface="Open Sans"/>
                <a:sym typeface="Open Sans"/>
              </a:rPr>
              <a:t> to increase the share of functional-style code in your project.</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5a318ed1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5a318ed1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What language features enable us to do this?</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First of all, there is the ability to use a </a:t>
            </a:r>
            <a:r>
              <a:rPr lang="en" u="sng">
                <a:solidFill>
                  <a:schemeClr val="hlink"/>
                </a:solidFill>
                <a:latin typeface="Open Sans"/>
                <a:ea typeface="Open Sans"/>
                <a:cs typeface="Open Sans"/>
                <a:sym typeface="Open Sans"/>
                <a:hlinkClick r:id="rId2"/>
              </a:rPr>
              <a:t>function type</a:t>
            </a:r>
            <a:r>
              <a:rPr lang="en">
                <a:latin typeface="Open Sans"/>
                <a:ea typeface="Open Sans"/>
                <a:cs typeface="Open Sans"/>
                <a:sym typeface="Open Sans"/>
              </a:rPr>
              <a:t> as a parameter. Typical values that can be passed this way are lambdas, anonymous functions, and function references. The next feature is a improves the syntax for cases: Instead of writing the lambda inside the parentheses of the function call, we leave</a:t>
            </a:r>
            <a:r>
              <a:rPr lang="en">
                <a:latin typeface="Open Sans"/>
                <a:ea typeface="Open Sans"/>
                <a:cs typeface="Open Sans"/>
                <a:sym typeface="Open Sans"/>
              </a:rPr>
              <a:t> it outside of them</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And the parentheses can be omitted if no other parameters are passed.</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Instances of function types do not differ a lot </a:t>
            </a:r>
            <a:r>
              <a:rPr lang="en">
                <a:latin typeface="Open Sans"/>
                <a:ea typeface="Open Sans"/>
                <a:cs typeface="Open Sans"/>
                <a:sym typeface="Open Sans"/>
              </a:rPr>
              <a:t>from</a:t>
            </a:r>
            <a:r>
              <a:rPr lang="en">
                <a:latin typeface="Open Sans"/>
                <a:ea typeface="Open Sans"/>
                <a:cs typeface="Open Sans"/>
                <a:sym typeface="Open Sans"/>
              </a:rPr>
              <a:t> plain functions. We can store and change them in variables.</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But instead of creating a variable initialized by a lambda, we also can declare a local named function in any block of code.</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https://kotlinlang.org/docs/lambdas.html#higher-order-functions</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functions in what is called “pure FP” are </a:t>
            </a:r>
            <a:r>
              <a:rPr lang="en">
                <a:latin typeface="Open Sans"/>
                <a:ea typeface="Open Sans"/>
                <a:cs typeface="Open Sans"/>
                <a:sym typeface="Open Sans"/>
              </a:rPr>
              <a:t>considered functions in the mathematical sense</a:t>
            </a:r>
            <a:r>
              <a:rPr lang="en">
                <a:latin typeface="Open Sans"/>
                <a:ea typeface="Open Sans"/>
                <a:cs typeface="Open Sans"/>
                <a:sym typeface="Open Sans"/>
              </a:rPr>
              <a:t>;</a:t>
            </a:r>
            <a:r>
              <a:rPr lang="en">
                <a:latin typeface="Open Sans"/>
                <a:ea typeface="Open Sans"/>
                <a:cs typeface="Open Sans"/>
                <a:sym typeface="Open Sans"/>
              </a:rPr>
              <a:t> they must neither mutate the state of the program nor have their own. Here is an example of a program rewritten from LISP, one of the first purely functional programming languages. As we see, there are no mutable variables, and even loops are replaced with recursion. The code in this example is pretty unconventional by typical Kotlin standards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One group of frequently used higher-order functions in particular comes to mind when talking about functional style in Kotlin. Let’s start with the map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As the name suggests, it transforms the source collection by applying a user-provided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u="sng">
                <a:solidFill>
                  <a:schemeClr val="hlink"/>
                </a:solidFill>
                <a:latin typeface="Open Sans"/>
                <a:ea typeface="Open Sans"/>
                <a:cs typeface="Open Sans"/>
                <a:sym typeface="Open Sans"/>
                <a:hlinkClick r:id="rId2"/>
              </a:rPr>
              <a:t>https://kotlinlang.org/api/latest/jvm/stdlib/kotlin.collections/map.html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Here is a question. What is the main difference between </a:t>
            </a:r>
            <a:r>
              <a:rPr lang="en">
                <a:latin typeface="JetBrains Mono"/>
                <a:ea typeface="JetBrains Mono"/>
                <a:cs typeface="JetBrains Mono"/>
                <a:sym typeface="JetBrains Mono"/>
              </a:rPr>
              <a:t>map</a:t>
            </a:r>
            <a:r>
              <a:rPr lang="en">
                <a:latin typeface="Open Sans"/>
                <a:ea typeface="Open Sans"/>
                <a:cs typeface="Open Sans"/>
                <a:sym typeface="Open Sans"/>
              </a:rPr>
              <a:t> and </a:t>
            </a:r>
            <a:r>
              <a:rPr lang="en">
                <a:latin typeface="JetBrains Mono"/>
                <a:ea typeface="JetBrains Mono"/>
                <a:cs typeface="JetBrains Mono"/>
                <a:sym typeface="JetBrains Mono"/>
              </a:rPr>
              <a:t>forEach</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The answer is that, as you see, </a:t>
            </a:r>
            <a:r>
              <a:rPr lang="en">
                <a:latin typeface="JetBrains Mono"/>
                <a:ea typeface="JetBrains Mono"/>
                <a:cs typeface="JetBrains Mono"/>
                <a:sym typeface="JetBrains Mono"/>
              </a:rPr>
              <a:t>map</a:t>
            </a:r>
            <a:r>
              <a:rPr lang="en">
                <a:latin typeface="Open Sans"/>
                <a:ea typeface="Open Sans"/>
                <a:cs typeface="Open Sans"/>
                <a:sym typeface="Open Sans"/>
              </a:rPr>
              <a:t> returns a list where each element results from transforming the source collection, while forEach returns just a  unit.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7" name="Shape 37"/>
        <p:cNvGrpSpPr/>
        <p:nvPr/>
      </p:nvGrpSpPr>
      <p:grpSpPr>
        <a:xfrm>
          <a:off x="0" y="0"/>
          <a:ext cx="0" cy="0"/>
          <a:chOff x="0" y="0"/>
          <a:chExt cx="0" cy="0"/>
        </a:xfrm>
      </p:grpSpPr>
      <p:sp>
        <p:nvSpPr>
          <p:cNvPr id="38" name="Google Shape;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 name="Google Shape;3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arrow-kt.i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2"/>
          <p:cNvSpPr txBox="1"/>
          <p:nvPr/>
        </p:nvSpPr>
        <p:spPr>
          <a:xfrm>
            <a:off x="88655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Functional</a:t>
            </a:r>
            <a:endParaRPr sz="4800">
              <a:solidFill>
                <a:srgbClr val="FFFFFF"/>
              </a:solidFill>
              <a:latin typeface="Inter"/>
              <a:ea typeface="Inter"/>
              <a:cs typeface="Inter"/>
              <a:sym typeface="Inter"/>
            </a:endParaRPr>
          </a:p>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Programming</a:t>
            </a:r>
            <a:endParaRPr sz="4800">
              <a:solidFill>
                <a:srgbClr val="FFFFFF"/>
              </a:solidFill>
              <a:latin typeface="Inter"/>
              <a:ea typeface="Inter"/>
              <a:cs typeface="Inter"/>
              <a:sym typeface="Inter"/>
            </a:endParaRPr>
          </a:p>
        </p:txBody>
      </p:sp>
      <p:pic>
        <p:nvPicPr>
          <p:cNvPr id="46" name="Google Shape;46;p12"/>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7" name="Google Shape;47;p12"/>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8" name="Google Shape;48;p12">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9" name="Google Shape;49;p1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292600" y="1335025"/>
            <a:ext cx="8326800" cy="1666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You can </a:t>
            </a:r>
            <a:r>
              <a:rPr b="1" lang="en" sz="1400">
                <a:latin typeface="Open Sans"/>
                <a:ea typeface="Open Sans"/>
                <a:cs typeface="Open Sans"/>
                <a:sym typeface="Open Sans"/>
              </a:rPr>
              <a:t>compose</a:t>
            </a:r>
            <a:r>
              <a:rPr lang="en" sz="1400">
                <a:latin typeface="Open Sans"/>
                <a:ea typeface="Open Sans"/>
                <a:cs typeface="Open Sans"/>
                <a:sym typeface="Open Sans"/>
              </a:rPr>
              <a:t> the functions to perform both operations:</a:t>
            </a:r>
            <a:endParaRPr sz="1400">
              <a:latin typeface="Open Sans"/>
              <a:ea typeface="Open Sans"/>
              <a:cs typeface="Open Sans"/>
              <a:sym typeface="Open Sans"/>
            </a:endParaRPr>
          </a:p>
          <a:p>
            <a:pPr indent="0" lvl="0" marL="0" rtl="0" algn="l">
              <a:lnSpc>
                <a:spcPct val="115000"/>
              </a:lnSpc>
              <a:spcBef>
                <a:spcPts val="600"/>
              </a:spcBef>
              <a:spcAft>
                <a:spcPts val="0"/>
              </a:spcAft>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}.map { it + 1 } </a:t>
            </a:r>
            <a:r>
              <a:rPr lang="en" sz="1400">
                <a:solidFill>
                  <a:srgbClr val="666666"/>
                </a:solidFill>
              </a:rPr>
              <a:t>// [2, 5, 10]</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solidFill>
                  <a:srgbClr val="37474F"/>
                </a:solidFill>
              </a:rPr>
              <a:t>list.map { it * it + 1 } </a:t>
            </a:r>
            <a:r>
              <a:rPr lang="en" sz="1400">
                <a:solidFill>
                  <a:srgbClr val="666666"/>
                </a:solidFill>
              </a:rPr>
              <a:t>// [2, 5, 10]</a:t>
            </a:r>
            <a:endParaRPr sz="1400"/>
          </a:p>
        </p:txBody>
      </p:sp>
      <p:sp>
        <p:nvSpPr>
          <p:cNvPr id="108" name="Google Shape;108;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9" name="Google Shape;109;p21"/>
          <p:cNvSpPr txBox="1"/>
          <p:nvPr>
            <p:ph idx="1" type="body"/>
          </p:nvPr>
        </p:nvSpPr>
        <p:spPr>
          <a:xfrm>
            <a:off x="292600" y="4359650"/>
            <a:ext cx="8326800" cy="457200"/>
          </a:xfrm>
          <a:prstGeom prst="rect">
            <a:avLst/>
          </a:prstGeom>
        </p:spPr>
        <p:txBody>
          <a:bodyPr anchorCtr="0" anchor="t" bIns="0" lIns="0" spcFirstLastPara="1" rIns="0" wrap="square" tIns="73150">
            <a:noAutofit/>
          </a:bodyPr>
          <a:lstStyle/>
          <a:p>
            <a:pPr indent="0" lvl="0" marL="0" rtl="0" algn="l">
              <a:spcBef>
                <a:spcPts val="0"/>
              </a:spcBef>
              <a:spcAft>
                <a:spcPts val="600"/>
              </a:spcAft>
              <a:buNone/>
            </a:pPr>
            <a:r>
              <a:rPr b="1" lang="en" sz="1400">
                <a:latin typeface="Open Sans"/>
                <a:ea typeface="Open Sans"/>
                <a:cs typeface="Open Sans"/>
                <a:sym typeface="Open Sans"/>
              </a:rPr>
              <a:t>N</a:t>
            </a:r>
            <a:r>
              <a:rPr b="1" lang="en" sz="1400">
                <a:latin typeface="Open Sans"/>
                <a:ea typeface="Open Sans"/>
                <a:cs typeface="Open Sans"/>
                <a:sym typeface="Open Sans"/>
              </a:rPr>
              <a:t>B</a:t>
            </a:r>
            <a:r>
              <a:rPr lang="en" sz="1400">
                <a:latin typeface="Open Sans"/>
                <a:ea typeface="Open Sans"/>
                <a:cs typeface="Open Sans"/>
                <a:sym typeface="Open Sans"/>
              </a:rPr>
              <a:t>:</a:t>
            </a:r>
            <a:r>
              <a:rPr lang="en" sz="1400">
                <a:latin typeface="Open Sans"/>
                <a:ea typeface="Open Sans"/>
                <a:cs typeface="Open Sans"/>
                <a:sym typeface="Open Sans"/>
              </a:rPr>
              <a:t> to compose complex functions by default you can use sequences, but be careful.</a:t>
            </a:r>
            <a:endParaRPr sz="1400">
              <a:latin typeface="Open Sans"/>
              <a:ea typeface="Open Sans"/>
              <a:cs typeface="Open Sans"/>
              <a:sym typeface="Open Sans"/>
            </a:endParaRPr>
          </a:p>
        </p:txBody>
      </p:sp>
      <p:sp>
        <p:nvSpPr>
          <p:cNvPr id="110" name="Google Shape;110;p21"/>
          <p:cNvSpPr/>
          <p:nvPr/>
        </p:nvSpPr>
        <p:spPr>
          <a:xfrm>
            <a:off x="312560" y="3577805"/>
            <a:ext cx="9240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a:t>
            </a:r>
            <a:endParaRPr sz="1100">
              <a:latin typeface="JetBrains Mono"/>
              <a:ea typeface="JetBrains Mono"/>
              <a:cs typeface="JetBrains Mono"/>
              <a:sym typeface="JetBrains Mono"/>
            </a:endParaRPr>
          </a:p>
        </p:txBody>
      </p:sp>
      <p:sp>
        <p:nvSpPr>
          <p:cNvPr id="111" name="Google Shape;111;p21"/>
          <p:cNvSpPr/>
          <p:nvPr/>
        </p:nvSpPr>
        <p:spPr>
          <a:xfrm>
            <a:off x="2024310"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a:t>
            </a:r>
            <a:endParaRPr sz="1100">
              <a:solidFill>
                <a:schemeClr val="lt1"/>
              </a:solidFill>
              <a:latin typeface="JetBrains Mono"/>
              <a:ea typeface="JetBrains Mono"/>
              <a:cs typeface="JetBrains Mono"/>
              <a:sym typeface="JetBrains Mono"/>
            </a:endParaRPr>
          </a:p>
        </p:txBody>
      </p:sp>
      <p:sp>
        <p:nvSpPr>
          <p:cNvPr id="112" name="Google Shape;112;p21"/>
          <p:cNvSpPr/>
          <p:nvPr/>
        </p:nvSpPr>
        <p:spPr>
          <a:xfrm>
            <a:off x="3498748"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+ 1</a:t>
            </a:r>
            <a:endParaRPr sz="1100">
              <a:solidFill>
                <a:schemeClr val="lt1"/>
              </a:solidFill>
              <a:latin typeface="JetBrains Mono"/>
              <a:ea typeface="JetBrains Mono"/>
              <a:cs typeface="JetBrains Mono"/>
              <a:sym typeface="JetBrains Mono"/>
            </a:endParaRPr>
          </a:p>
        </p:txBody>
      </p:sp>
      <p:sp>
        <p:nvSpPr>
          <p:cNvPr id="113" name="Google Shape;113;p21"/>
          <p:cNvSpPr/>
          <p:nvPr/>
        </p:nvSpPr>
        <p:spPr>
          <a:xfrm>
            <a:off x="2024310" y="3902948"/>
            <a:ext cx="23985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 and x + 1</a:t>
            </a:r>
            <a:endParaRPr sz="1100">
              <a:solidFill>
                <a:schemeClr val="lt1"/>
              </a:solidFill>
              <a:latin typeface="JetBrains Mono"/>
              <a:ea typeface="JetBrains Mono"/>
              <a:cs typeface="JetBrains Mono"/>
              <a:sym typeface="JetBrains Mono"/>
            </a:endParaRPr>
          </a:p>
        </p:txBody>
      </p:sp>
      <p:sp>
        <p:nvSpPr>
          <p:cNvPr id="114" name="Google Shape;114;p21"/>
          <p:cNvSpPr/>
          <p:nvPr/>
        </p:nvSpPr>
        <p:spPr>
          <a:xfrm>
            <a:off x="4973210" y="3577805"/>
            <a:ext cx="11967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 * x + 1</a:t>
            </a:r>
            <a:endParaRPr sz="1100">
              <a:latin typeface="JetBrains Mono"/>
              <a:ea typeface="JetBrains Mono"/>
              <a:cs typeface="JetBrains Mono"/>
              <a:sym typeface="JetBrains Mono"/>
            </a:endParaRPr>
          </a:p>
        </p:txBody>
      </p:sp>
      <p:cxnSp>
        <p:nvCxnSpPr>
          <p:cNvPr id="115" name="Google Shape;115;p21"/>
          <p:cNvCxnSpPr>
            <a:stCxn id="110" idx="0"/>
            <a:endCxn id="111" idx="1"/>
          </p:cNvCxnSpPr>
          <p:nvPr/>
        </p:nvCxnSpPr>
        <p:spPr>
          <a:xfrm rot="-5400000">
            <a:off x="1313060" y="2866505"/>
            <a:ext cx="172800" cy="1249800"/>
          </a:xfrm>
          <a:prstGeom prst="curvedConnector2">
            <a:avLst/>
          </a:prstGeom>
          <a:noFill/>
          <a:ln cap="flat" cmpd="sng" w="19050">
            <a:solidFill>
              <a:schemeClr val="dk2"/>
            </a:solidFill>
            <a:prstDash val="solid"/>
            <a:round/>
            <a:headEnd len="med" w="med" type="none"/>
            <a:tailEnd len="med" w="med" type="triangle"/>
          </a:ln>
        </p:spPr>
      </p:cxnSp>
      <p:cxnSp>
        <p:nvCxnSpPr>
          <p:cNvPr id="116" name="Google Shape;116;p21"/>
          <p:cNvCxnSpPr>
            <a:stCxn id="110" idx="2"/>
            <a:endCxn id="113" idx="1"/>
          </p:cNvCxnSpPr>
          <p:nvPr/>
        </p:nvCxnSpPr>
        <p:spPr>
          <a:xfrm flipH="1" rot="-5400000">
            <a:off x="1313960" y="3346505"/>
            <a:ext cx="171000" cy="1249800"/>
          </a:xfrm>
          <a:prstGeom prst="curvedConnector2">
            <a:avLst/>
          </a:prstGeom>
          <a:noFill/>
          <a:ln cap="flat" cmpd="sng" w="19050">
            <a:solidFill>
              <a:schemeClr val="dk2"/>
            </a:solidFill>
            <a:prstDash val="solid"/>
            <a:round/>
            <a:headEnd len="med" w="med" type="none"/>
            <a:tailEnd len="med" w="med" type="triangle"/>
          </a:ln>
        </p:spPr>
      </p:cxnSp>
      <p:cxnSp>
        <p:nvCxnSpPr>
          <p:cNvPr id="117" name="Google Shape;117;p21"/>
          <p:cNvCxnSpPr>
            <a:stCxn id="111" idx="3"/>
            <a:endCxn id="112" idx="1"/>
          </p:cNvCxnSpPr>
          <p:nvPr/>
        </p:nvCxnSpPr>
        <p:spPr>
          <a:xfrm>
            <a:off x="2948310" y="3405111"/>
            <a:ext cx="550500" cy="6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118" name="Google Shape;118;p21"/>
          <p:cNvCxnSpPr>
            <a:stCxn id="112" idx="3"/>
            <a:endCxn id="114" idx="0"/>
          </p:cNvCxnSpPr>
          <p:nvPr/>
        </p:nvCxnSpPr>
        <p:spPr>
          <a:xfrm>
            <a:off x="4422748" y="3405111"/>
            <a:ext cx="1148700" cy="172800"/>
          </a:xfrm>
          <a:prstGeom prst="curvedConnector2">
            <a:avLst/>
          </a:prstGeom>
          <a:noFill/>
          <a:ln cap="flat" cmpd="sng" w="19050">
            <a:solidFill>
              <a:schemeClr val="dk2"/>
            </a:solidFill>
            <a:prstDash val="solid"/>
            <a:round/>
            <a:headEnd len="med" w="med" type="none"/>
            <a:tailEnd len="med" w="med" type="triangle"/>
          </a:ln>
        </p:spPr>
      </p:cxnSp>
      <p:cxnSp>
        <p:nvCxnSpPr>
          <p:cNvPr id="119" name="Google Shape;119;p21"/>
          <p:cNvCxnSpPr>
            <a:stCxn id="113" idx="3"/>
            <a:endCxn id="114" idx="2"/>
          </p:cNvCxnSpPr>
          <p:nvPr/>
        </p:nvCxnSpPr>
        <p:spPr>
          <a:xfrm flipH="1" rot="10800000">
            <a:off x="4422810" y="3885998"/>
            <a:ext cx="1148700" cy="1710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solidFill>
                  <a:srgbClr val="37474F"/>
                </a:solidFill>
              </a:rPr>
              <a:t>filter</a:t>
            </a:r>
            <a:r>
              <a:rPr lang="en" sz="1400">
                <a:latin typeface="Open Sans"/>
                <a:ea typeface="Open Sans"/>
                <a:cs typeface="Open Sans"/>
                <a:sym typeface="Open Sans"/>
              </a:rPr>
              <a:t> </a:t>
            </a:r>
            <a:r>
              <a:rPr lang="en" sz="1400">
                <a:latin typeface="Open Sans"/>
                <a:ea typeface="Open Sans"/>
                <a:cs typeface="Open Sans"/>
                <a:sym typeface="Open Sans"/>
              </a:rPr>
              <a:t>returns a list containing only elements that match a given predicate:</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600"/>
              </a:spcAft>
              <a:buNone/>
            </a:pPr>
            <a:r>
              <a:rPr lang="en" sz="1400">
                <a:solidFill>
                  <a:srgbClr val="37474F"/>
                </a:solidFill>
              </a:rPr>
              <a:t>list.filter { it % 2 == 0 } </a:t>
            </a:r>
            <a:r>
              <a:rPr lang="en" sz="1400">
                <a:solidFill>
                  <a:srgbClr val="666666"/>
                </a:solidFill>
              </a:rPr>
              <a:t>// [2]</a:t>
            </a:r>
            <a:endParaRPr sz="1400"/>
          </a:p>
        </p:txBody>
      </p:sp>
      <p:sp>
        <p:nvSpPr>
          <p:cNvPr id="125" name="Google Shape;125;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Our third important function, </a:t>
            </a:r>
            <a:r>
              <a:rPr lang="en" sz="1400">
                <a:solidFill>
                  <a:srgbClr val="37474F"/>
                </a:solidFill>
              </a:rPr>
              <a:t>fold</a:t>
            </a:r>
            <a:r>
              <a:rPr lang="en" sz="1400">
                <a:latin typeface="Open Sans"/>
                <a:ea typeface="Open Sans"/>
                <a:cs typeface="Open Sans"/>
                <a:sym typeface="Open Sans"/>
              </a:rPr>
              <a:t>, creates a mutable accumulator, which is updated on each round of the </a:t>
            </a:r>
            <a:r>
              <a:rPr lang="en" sz="1400">
                <a:solidFill>
                  <a:srgbClr val="37474F"/>
                </a:solidFill>
              </a:rPr>
              <a:t>for</a:t>
            </a:r>
            <a:r>
              <a:rPr lang="en" sz="1400">
                <a:latin typeface="Open Sans"/>
                <a:ea typeface="Open Sans"/>
                <a:cs typeface="Open Sans"/>
                <a:sym typeface="Open Sans"/>
              </a:rPr>
              <a:t> and returns </a:t>
            </a:r>
            <a:r>
              <a:rPr lang="en" sz="1400">
                <a:latin typeface="Open Sans"/>
                <a:ea typeface="Open Sans"/>
                <a:cs typeface="Open Sans"/>
                <a:sym typeface="Open Sans"/>
              </a:rPr>
              <a:t>one </a:t>
            </a:r>
            <a:r>
              <a:rPr lang="en" sz="1400">
                <a:latin typeface="Open Sans"/>
                <a:ea typeface="Open Sans"/>
                <a:cs typeface="Open Sans"/>
                <a:sym typeface="Open Sans"/>
              </a:rPr>
              <a:t>value:</a:t>
            </a:r>
            <a:endParaRPr sz="1400">
              <a:latin typeface="Open Sans"/>
              <a:ea typeface="Open Sans"/>
              <a:cs typeface="Open Sans"/>
              <a:sym typeface="Open Sans"/>
            </a:endParaRPr>
          </a:p>
          <a:p>
            <a:pPr indent="0" lvl="0" marL="0" rtl="0" algn="l">
              <a:lnSpc>
                <a:spcPct val="115000"/>
              </a:lnSpc>
              <a:spcBef>
                <a:spcPts val="600"/>
              </a:spcBef>
              <a:spcAft>
                <a:spcPts val="0"/>
              </a:spcAft>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list.fold(0) { acc, x -&gt; acc + x } </a:t>
            </a:r>
            <a:r>
              <a:rPr lang="en" sz="1400">
                <a:solidFill>
                  <a:srgbClr val="666666"/>
                </a:solidFill>
              </a:rPr>
              <a:t>// 6</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latin typeface="Open Sans"/>
                <a:ea typeface="Open Sans"/>
                <a:cs typeface="Open Sans"/>
                <a:sym typeface="Open Sans"/>
              </a:rPr>
              <a:t>You can implement the </a:t>
            </a:r>
            <a:r>
              <a:rPr lang="en" sz="1400">
                <a:solidFill>
                  <a:srgbClr val="37474F"/>
                </a:solidFill>
              </a:rPr>
              <a:t>fold</a:t>
            </a:r>
            <a:r>
              <a:rPr lang="en" sz="1400">
                <a:latin typeface="Open Sans"/>
                <a:ea typeface="Open Sans"/>
                <a:cs typeface="Open Sans"/>
                <a:sym typeface="Open Sans"/>
              </a:rPr>
              <a:t> function for any type, for example, you can fold a tree into a string representation.</a:t>
            </a:r>
            <a:endParaRPr sz="1400"/>
          </a:p>
        </p:txBody>
      </p:sp>
      <p:sp>
        <p:nvSpPr>
          <p:cNvPr id="131" name="Google Shape;131;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a:t>
            </a:r>
            <a:r>
              <a:rPr lang="en" sz="1100">
                <a:latin typeface="Open Sans"/>
                <a:ea typeface="Open Sans"/>
                <a:cs typeface="Open Sans"/>
                <a:sym typeface="Open Sans"/>
              </a:rPr>
              <a:t>here are also right and left </a:t>
            </a:r>
            <a:r>
              <a:rPr lang="en" sz="1100">
                <a:solidFill>
                  <a:srgbClr val="37474F"/>
                </a:solidFill>
              </a:rPr>
              <a:t>fold</a:t>
            </a:r>
            <a:r>
              <a:rPr lang="en" sz="1100">
                <a:latin typeface="Open Sans"/>
                <a:ea typeface="Open Sans"/>
                <a:cs typeface="Open Sans"/>
                <a:sym typeface="Open Sans"/>
              </a:rPr>
              <a:t>s</a:t>
            </a:r>
            <a:r>
              <a:rPr lang="en" sz="1100">
                <a:latin typeface="Open Sans"/>
                <a:ea typeface="Open Sans"/>
                <a:cs typeface="Open Sans"/>
                <a:sym typeface="Open Sans"/>
              </a:rPr>
              <a:t>. They are equivalent if the operation is associative: (a ○ b) ○ c = a ○ (b ○ c), but in any other case they yield different results.</a:t>
            </a:r>
            <a:endParaRPr sz="1100">
              <a:latin typeface="Open Sans"/>
              <a:ea typeface="Open Sans"/>
              <a:cs typeface="Open Sans"/>
              <a:sym typeface="Open Sans"/>
            </a:endParaRPr>
          </a:p>
          <a:p>
            <a:pPr indent="0" lvl="0" marL="0" rtl="0" algn="l">
              <a:lnSpc>
                <a:spcPct val="115000"/>
              </a:lnSpc>
              <a:spcBef>
                <a:spcPts val="400"/>
              </a:spcBef>
              <a:spcAft>
                <a:spcPts val="0"/>
              </a:spcAft>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val</a:t>
            </a:r>
            <a:r>
              <a:rPr lang="en" sz="1100">
                <a:solidFill>
                  <a:srgbClr val="37474F"/>
                </a:solidFill>
              </a:rPr>
              <a:t> list = </a:t>
            </a:r>
            <a:r>
              <a:rPr i="1" lang="en" sz="1100">
                <a:solidFill>
                  <a:srgbClr val="37474F"/>
                </a:solidFill>
              </a:rPr>
              <a:t>listOf</a:t>
            </a:r>
            <a:r>
              <a:rPr lang="en" sz="1100">
                <a:solidFill>
                  <a:srgbClr val="37474F"/>
                </a:solidFill>
              </a:rPr>
              <a:t>(1, 2, 3)</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(3 + 0)))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8000"/>
                </a:solidFill>
              </a:rPr>
              <a:t>"PWND"</a:t>
            </a:r>
            <a:r>
              <a:rPr lang="en" sz="1100">
                <a:solidFill>
                  <a:srgbClr val="37474F"/>
                </a:solidFill>
              </a:rPr>
              <a:t>.</a:t>
            </a:r>
            <a:r>
              <a:rPr i="1" lang="en" sz="1100">
                <a:solidFill>
                  <a:srgbClr val="37474F"/>
                </a:solidFill>
              </a:rPr>
              <a:t>fold</a:t>
            </a:r>
            <a:r>
              <a:rPr lang="en" sz="1100">
                <a:solidFill>
                  <a:srgbClr val="37474F"/>
                </a:solidFill>
              </a:rPr>
              <a:t>(</a:t>
            </a:r>
            <a:r>
              <a:rPr lang="en" sz="1100">
                <a:solidFill>
                  <a:srgbClr val="008000"/>
                </a:solidFill>
              </a:rPr>
              <a:t>""</a:t>
            </a:r>
            <a:r>
              <a:rPr lang="en" sz="1100">
                <a:solidFill>
                  <a:srgbClr val="37474F"/>
                </a:solidFill>
              </a:rPr>
              <a:t>) { acc, x -&gt; </a:t>
            </a:r>
            <a:r>
              <a:rPr lang="en" sz="1100">
                <a:solidFill>
                  <a:srgbClr val="008000"/>
                </a:solidFill>
              </a:rPr>
              <a:t>"${acc}${acc}$x"</a:t>
            </a:r>
            <a:r>
              <a:rPr lang="en" sz="1100">
                <a:solidFill>
                  <a:srgbClr val="37474F"/>
                </a:solidFill>
              </a:rPr>
              <a:t> } 		</a:t>
            </a:r>
            <a:r>
              <a:rPr lang="en" sz="1100"/>
              <a:t>// PPWPPWNPPWPPWND</a:t>
            </a:r>
            <a:endParaRPr sz="1100"/>
          </a:p>
          <a:p>
            <a:pPr indent="0" lvl="0" marL="0" rtl="0" algn="l">
              <a:lnSpc>
                <a:spcPct val="115000"/>
              </a:lnSpc>
              <a:spcBef>
                <a:spcPts val="400"/>
              </a:spcBef>
              <a:spcAft>
                <a:spcPts val="0"/>
              </a:spcAft>
              <a:buClr>
                <a:schemeClr val="dk1"/>
              </a:buClr>
              <a:buSzPts val="1800"/>
              <a:buFont typeface="Arial"/>
              <a:buNone/>
            </a:pPr>
            <a:r>
              <a:rPr lang="en" sz="1100">
                <a:solidFill>
                  <a:srgbClr val="008000"/>
                </a:solidFill>
              </a:rPr>
              <a:t>"PWND"</a:t>
            </a:r>
            <a:r>
              <a:rPr lang="en" sz="1100">
                <a:solidFill>
                  <a:srgbClr val="37474F"/>
                </a:solidFill>
              </a:rPr>
              <a:t>.</a:t>
            </a:r>
            <a:r>
              <a:rPr i="1" lang="en" sz="1100">
                <a:solidFill>
                  <a:srgbClr val="37474F"/>
                </a:solidFill>
              </a:rPr>
              <a:t>foldRight</a:t>
            </a:r>
            <a:r>
              <a:rPr lang="en" sz="1100">
                <a:solidFill>
                  <a:srgbClr val="37474F"/>
                </a:solidFill>
              </a:rPr>
              <a:t>(</a:t>
            </a:r>
            <a:r>
              <a:rPr lang="en" sz="1100">
                <a:solidFill>
                  <a:srgbClr val="008000"/>
                </a:solidFill>
              </a:rPr>
              <a:t>""</a:t>
            </a:r>
            <a:r>
              <a:rPr lang="en" sz="1100">
                <a:solidFill>
                  <a:srgbClr val="37474F"/>
                </a:solidFill>
              </a:rPr>
              <a:t>) { x, acc -&gt; </a:t>
            </a:r>
            <a:r>
              <a:rPr lang="en" sz="1100">
                <a:solidFill>
                  <a:srgbClr val="008000"/>
                </a:solidFill>
              </a:rPr>
              <a:t>"${acc}${acc}$x"</a:t>
            </a:r>
            <a:r>
              <a:rPr lang="en" sz="1100">
                <a:solidFill>
                  <a:srgbClr val="37474F"/>
                </a:solidFill>
              </a:rPr>
              <a:t> } 	</a:t>
            </a:r>
            <a:r>
              <a:rPr lang="en" sz="1100"/>
              <a:t>// DDNDDNWDDNDDNWP</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Be careful with the order of your l</a:t>
            </a:r>
            <a:r>
              <a:rPr lang="en" sz="1100">
                <a:latin typeface="Open Sans"/>
                <a:ea typeface="Open Sans"/>
                <a:cs typeface="Open Sans"/>
                <a:sym typeface="Open Sans"/>
              </a:rPr>
              <a:t>ambdas’ arguments:</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(0 - 3))) = -6</a:t>
            </a:r>
            <a:endParaRPr sz="1100">
              <a:solidFill>
                <a:srgbClr val="666666"/>
              </a:solidFill>
            </a:endParaRPr>
          </a:p>
          <a:p>
            <a:pPr indent="0" lvl="0" marL="0" rtl="0" algn="l">
              <a:lnSpc>
                <a:spcPct val="115000"/>
              </a:lnSpc>
              <a:spcBef>
                <a:spcPts val="400"/>
              </a:spcBef>
              <a:spcAft>
                <a:spcPts val="0"/>
              </a:spcAft>
              <a:buNone/>
            </a:pPr>
            <a:r>
              <a:rPr lang="en" sz="1100">
                <a:solidFill>
                  <a:srgbClr val="990000"/>
                </a:solidFill>
              </a:rPr>
              <a:t>list.</a:t>
            </a:r>
            <a:r>
              <a:rPr i="1" lang="en" sz="1100">
                <a:solidFill>
                  <a:srgbClr val="990000"/>
                </a:solidFill>
              </a:rPr>
              <a:t>foldRight</a:t>
            </a:r>
            <a:r>
              <a:rPr lang="en" sz="1100">
                <a:solidFill>
                  <a:srgbClr val="990000"/>
                </a:solidFill>
              </a:rPr>
              <a:t>(0) { acc, x -&gt; acc - x } // (1 - (2 - (3 - 0))) = 2</a:t>
            </a:r>
            <a:endParaRPr sz="1100">
              <a:solidFill>
                <a:srgbClr val="990000"/>
              </a:solidFill>
            </a:endParaRPr>
          </a:p>
          <a:p>
            <a:pPr indent="0" lvl="0" marL="0" rtl="0" algn="l">
              <a:lnSpc>
                <a:spcPct val="115000"/>
              </a:lnSpc>
              <a:spcBef>
                <a:spcPts val="400"/>
              </a:spcBef>
              <a:spcAft>
                <a:spcPts val="400"/>
              </a:spcAft>
              <a:buNone/>
            </a:pPr>
            <a:r>
              <a:t/>
            </a:r>
            <a:endParaRPr sz="1100"/>
          </a:p>
        </p:txBody>
      </p:sp>
      <p:sp>
        <p:nvSpPr>
          <p:cNvPr id="137" name="Google Shape;137;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.sortedBy { (_, count) -&gt; count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.reversed()</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43" name="Google Shape;143;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292600" y="1335025"/>
            <a:ext cx="8326800" cy="1931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.split(</a:t>
            </a:r>
            <a:r>
              <a:rPr lang="en" sz="1100">
                <a:solidFill>
                  <a:srgbClr val="008000"/>
                </a:solidFill>
                <a:highlight>
                  <a:srgbClr val="B6D7A8"/>
                </a:highlight>
              </a:rPr>
              <a:t>" "</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System.lineSeparator())</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49" name="Google Shape;149;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50" name="Google Shape;150;p26"/>
          <p:cNvSpPr txBox="1"/>
          <p:nvPr>
            <p:ph idx="1" type="body"/>
          </p:nvPr>
        </p:nvSpPr>
        <p:spPr>
          <a:xfrm>
            <a:off x="292600" y="3340875"/>
            <a:ext cx="7022700" cy="572400"/>
          </a:xfrm>
          <a:prstGeom prst="rect">
            <a:avLst/>
          </a:prstGeom>
        </p:spPr>
        <p:txBody>
          <a:bodyPr anchorCtr="0" anchor="t" bIns="91425" lIns="320025" spcFirstLastPara="1" rIns="91425" wrap="square" tIns="91425">
            <a:noAutofit/>
          </a:bodyPr>
          <a:lstStyle/>
          <a:p>
            <a:pPr indent="0" lvl="0" marL="0" rtl="0" algn="l">
              <a:lnSpc>
                <a:spcPct val="100000"/>
              </a:lnSpc>
              <a:spcBef>
                <a:spcPts val="0"/>
              </a:spcBef>
              <a:spcAft>
                <a:spcPts val="0"/>
              </a:spcAft>
              <a:buNone/>
            </a:pPr>
            <a:r>
              <a:rPr lang="en" sz="1100">
                <a:solidFill>
                  <a:srgbClr val="37474F"/>
                </a:solidFill>
              </a:rPr>
              <a:t>[One, one, was, a, race, horse, , Two, two, was, one, too, , One, one, won, one, race, , Two, two, won, one, too, , ]</a:t>
            </a:r>
            <a:endParaRPr sz="1100">
              <a:solidFill>
                <a:srgbClr val="00008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292600" y="3508575"/>
            <a:ext cx="66459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37474F"/>
              </a:solidFill>
              <a:latin typeface="JetBrains Mono"/>
              <a:ea typeface="JetBrains Mono"/>
              <a:cs typeface="JetBrains Mono"/>
              <a:sym typeface="JetBrains Mono"/>
            </a:endParaRPr>
          </a:p>
        </p:txBody>
      </p:sp>
      <p:sp>
        <p:nvSpPr>
          <p:cNvPr id="156" name="Google Shape;156;p27"/>
          <p:cNvSpPr txBox="1"/>
          <p:nvPr>
            <p:ph idx="1" type="body"/>
          </p:nvPr>
        </p:nvSpPr>
        <p:spPr>
          <a:xfrm>
            <a:off x="292600" y="1335025"/>
            <a:ext cx="8326800" cy="1490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rPr>
              <a:t> </a:t>
            </a:r>
            <a:r>
              <a:rPr lang="en" sz="1100">
                <a:solidFill>
                  <a:srgbClr val="37474F"/>
                </a:solidFill>
                <a:highlight>
                  <a:srgbClr val="B6D7A8"/>
                </a:highlight>
              </a:rPr>
              <a:t>.filter { it.isNotEmpty()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57" name="Google Shape;157;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292600" y="3717700"/>
            <a:ext cx="62733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000000"/>
              </a:solidFill>
              <a:latin typeface="Arial"/>
              <a:ea typeface="Arial"/>
              <a:cs typeface="Arial"/>
              <a:sym typeface="Arial"/>
            </a:endParaRPr>
          </a:p>
        </p:txBody>
      </p:sp>
      <p:sp>
        <p:nvSpPr>
          <p:cNvPr id="163" name="Google Shape;163;p28"/>
          <p:cNvSpPr txBox="1"/>
          <p:nvPr>
            <p:ph idx="1" type="body"/>
          </p:nvPr>
        </p:nvSpPr>
        <p:spPr>
          <a:xfrm>
            <a:off x="292600" y="1335024"/>
            <a:ext cx="8326800" cy="1236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.map { it.lowercase()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64" name="Google Shape;164;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620400" y="4322875"/>
            <a:ext cx="6694800" cy="3540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{one=7, was=2, a=1, race=2, horse=1, two=4, too=2, won=2}</a:t>
            </a:r>
            <a:endParaRPr i="0" sz="1100" u="none" cap="none" strike="noStrike">
              <a:solidFill>
                <a:srgbClr val="000000"/>
              </a:solidFill>
              <a:latin typeface="JetBrains Mono"/>
              <a:ea typeface="JetBrains Mono"/>
              <a:cs typeface="JetBrains Mono"/>
              <a:sym typeface="JetBrains Mono"/>
            </a:endParaRPr>
          </a:p>
        </p:txBody>
      </p:sp>
      <p:sp>
        <p:nvSpPr>
          <p:cNvPr id="170" name="Google Shape;170;p29"/>
          <p:cNvSpPr txBox="1"/>
          <p:nvPr>
            <p:ph idx="4294967295" type="body"/>
          </p:nvPr>
        </p:nvSpPr>
        <p:spPr>
          <a:xfrm>
            <a:off x="4713300" y="31016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71" name="Google Shape;171;p29"/>
          <p:cNvSpPr txBox="1"/>
          <p:nvPr>
            <p:ph idx="4294967295" type="body"/>
          </p:nvPr>
        </p:nvSpPr>
        <p:spPr>
          <a:xfrm>
            <a:off x="5289900" y="2660904"/>
            <a:ext cx="38541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.split(...)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.filter { it.isNotEmpty()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.groupBy({ it.lowercase() }, { it })</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.mapValues { (key, value) -&gt;</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    value.size</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p:txBody>
      </p:sp>
      <p:sp>
        <p:nvSpPr>
          <p:cNvPr id="172" name="Google Shape;172;p29"/>
          <p:cNvSpPr txBox="1"/>
          <p:nvPr>
            <p:ph idx="1" type="body"/>
          </p:nvPr>
        </p:nvSpPr>
        <p:spPr>
          <a:xfrm>
            <a:off x="292600" y="1335025"/>
            <a:ext cx="4509300" cy="2916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.groupingBy { it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.eachCount()</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73" name="Google Shape;173;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292600" y="4270325"/>
            <a:ext cx="57540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 7), (was, 2), (a, 1), (race, 2), (horse, 1), (two, 4), (too, 2), (won, 2)]</a:t>
            </a:r>
            <a:endParaRPr i="0" sz="1100" u="none" cap="none" strike="noStrike">
              <a:solidFill>
                <a:srgbClr val="000000"/>
              </a:solidFill>
              <a:latin typeface="JetBrains Mono"/>
              <a:ea typeface="JetBrains Mono"/>
              <a:cs typeface="JetBrains Mono"/>
              <a:sym typeface="JetBrains Mono"/>
            </a:endParaRPr>
          </a:p>
        </p:txBody>
      </p:sp>
      <p:sp>
        <p:nvSpPr>
          <p:cNvPr id="179" name="Google Shape;179;p30"/>
          <p:cNvSpPr txBox="1"/>
          <p:nvPr>
            <p:ph idx="1" type="body"/>
          </p:nvPr>
        </p:nvSpPr>
        <p:spPr>
          <a:xfrm>
            <a:off x="292600" y="1335025"/>
            <a:ext cx="8326800" cy="2203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.toList()</a:t>
            </a:r>
            <a:endParaRPr sz="1100">
              <a:solidFill>
                <a:srgbClr val="37474F"/>
              </a:solidFill>
              <a:highlight>
                <a:srgbClr val="B6D7A8"/>
              </a:highlight>
            </a:endParaRPr>
          </a:p>
          <a:p>
            <a:pPr indent="0" lvl="0" marL="0" rtl="0" algn="l">
              <a:lnSpc>
                <a:spcPct val="115000"/>
              </a:lnSpc>
              <a:spcBef>
                <a:spcPts val="0"/>
              </a:spcBef>
              <a:spcAft>
                <a:spcPts val="600"/>
              </a:spcAft>
              <a:buNone/>
            </a:pPr>
            <a:r>
              <a:t/>
            </a:r>
            <a:endParaRPr sz="1100"/>
          </a:p>
        </p:txBody>
      </p:sp>
      <p:sp>
        <p:nvSpPr>
          <p:cNvPr id="180" name="Google Shape;180;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is it?</a:t>
            </a:r>
            <a:endParaRPr/>
          </a:p>
        </p:txBody>
      </p:sp>
      <p:sp>
        <p:nvSpPr>
          <p:cNvPr id="55" name="Google Shape;55;p13"/>
          <p:cNvSpPr txBox="1"/>
          <p:nvPr/>
        </p:nvSpPr>
        <p:spPr>
          <a:xfrm>
            <a:off x="3136550" y="3145925"/>
            <a:ext cx="125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2400" u="none" cap="none" strike="noStrike">
                <a:solidFill>
                  <a:schemeClr val="dk2"/>
                </a:solidFill>
                <a:latin typeface="Inter"/>
                <a:ea typeface="Inter"/>
                <a:cs typeface="Inter"/>
                <a:sym typeface="Inter"/>
              </a:rPr>
              <a:t>VS</a:t>
            </a:r>
            <a:endParaRPr b="1" i="0" sz="2400" u="none" cap="none" strike="noStrike">
              <a:solidFill>
                <a:srgbClr val="000000"/>
              </a:solidFill>
              <a:latin typeface="Inter"/>
              <a:ea typeface="Inter"/>
              <a:cs typeface="Inter"/>
              <a:sym typeface="Inter"/>
            </a:endParaRPr>
          </a:p>
        </p:txBody>
      </p:sp>
      <p:sp>
        <p:nvSpPr>
          <p:cNvPr id="56" name="Google Shape;56;p13"/>
          <p:cNvSpPr txBox="1"/>
          <p:nvPr>
            <p:ph idx="1" type="body"/>
          </p:nvPr>
        </p:nvSpPr>
        <p:spPr>
          <a:xfrm>
            <a:off x="292600" y="1335025"/>
            <a:ext cx="66633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We are already familiar with object-oriented programming (OOP), but Kotlin also borrows concepts from functional programming (FP). FP is a programming paradigm where programs are constructed by </a:t>
            </a:r>
            <a:r>
              <a:rPr b="1" lang="en"/>
              <a:t>applying</a:t>
            </a:r>
            <a:r>
              <a:rPr lang="en"/>
              <a:t> and </a:t>
            </a:r>
            <a:r>
              <a:rPr b="1" lang="en"/>
              <a:t>composing</a:t>
            </a:r>
            <a:r>
              <a:rPr lang="en"/>
              <a:t> </a:t>
            </a:r>
            <a:r>
              <a:rPr b="1" lang="en"/>
              <a:t>functions</a:t>
            </a:r>
            <a:r>
              <a:rPr lang="en"/>
              <a:t>.</a:t>
            </a:r>
            <a:endParaRPr/>
          </a:p>
        </p:txBody>
      </p:sp>
      <p:sp>
        <p:nvSpPr>
          <p:cNvPr id="57" name="Google Shape;57;p13"/>
          <p:cNvSpPr txBox="1"/>
          <p:nvPr>
            <p:ph idx="1" type="body"/>
          </p:nvPr>
        </p:nvSpPr>
        <p:spPr>
          <a:xfrm>
            <a:off x="292600" y="2845575"/>
            <a:ext cx="2903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sum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(item in list)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(item &gt;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sum += item * item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a:t>
            </a:r>
            <a:endParaRPr sz="1100">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58" name="Google Shape;58;p13"/>
          <p:cNvSpPr txBox="1"/>
          <p:nvPr>
            <p:ph idx="1" type="body"/>
          </p:nvPr>
        </p:nvSpPr>
        <p:spPr>
          <a:xfrm>
            <a:off x="4179575" y="2845575"/>
            <a:ext cx="4448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list.filter { it &gt; 0 }.map { it * it }.sum()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292600" y="4481775"/>
            <a:ext cx="7463700" cy="3540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 1), (horse, 1), (was, 2), (race, 2), (too, 2), (won, 2), (two, 4), (one, 7)]</a:t>
            </a:r>
            <a:endParaRPr i="0" sz="1100" u="none" cap="none" strike="noStrike">
              <a:solidFill>
                <a:srgbClr val="000000"/>
              </a:solidFill>
              <a:latin typeface="JetBrains Mono"/>
              <a:ea typeface="JetBrains Mono"/>
              <a:cs typeface="JetBrains Mono"/>
              <a:sym typeface="JetBrains Mono"/>
            </a:endParaRPr>
          </a:p>
        </p:txBody>
      </p:sp>
      <p:sp>
        <p:nvSpPr>
          <p:cNvPr id="186" name="Google Shape;186;p31"/>
          <p:cNvSpPr txBox="1"/>
          <p:nvPr>
            <p:ph idx="1" type="body"/>
          </p:nvPr>
        </p:nvSpPr>
        <p:spPr>
          <a:xfrm>
            <a:off x="292600" y="1335025"/>
            <a:ext cx="8326800" cy="2297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.sortedBy { (_, count) -&gt; count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87" name="Google Shape;187;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292600" y="4157475"/>
            <a:ext cx="3306600" cy="449400"/>
          </a:xfrm>
          <a:prstGeom prst="rect">
            <a:avLst/>
          </a:prstGeom>
          <a:noFill/>
          <a:ln>
            <a:noFill/>
          </a:ln>
        </p:spPr>
        <p:txBody>
          <a:bodyPr anchorCtr="0" anchor="t" bIns="91425" lIns="228600" spcFirstLastPara="1" rIns="91425" wrap="square" tIns="91425">
            <a:spAutoFit/>
          </a:bodyPr>
          <a:lstStyle/>
          <a:p>
            <a:pPr indent="0" lvl="0" marL="0" marR="0" rtl="0" algn="l">
              <a:lnSpc>
                <a:spcPct val="115000"/>
              </a:lnSpc>
              <a:spcBef>
                <a:spcPts val="0"/>
              </a:spcBef>
              <a:spcAft>
                <a:spcPts val="200"/>
              </a:spcAft>
              <a:buClr>
                <a:srgbClr val="000000"/>
              </a:buClr>
              <a:buSzPts val="1200"/>
              <a:buFont typeface="Arial"/>
              <a:buNone/>
            </a:pPr>
            <a:r>
              <a:rPr i="0" lang="en" sz="800" u="none" cap="none" strike="noStrike">
                <a:solidFill>
                  <a:srgbClr val="37474F"/>
                </a:solidFill>
                <a:latin typeface="JetBrains Mono"/>
                <a:ea typeface="JetBrains Mono"/>
                <a:cs typeface="JetBrains Mono"/>
                <a:sym typeface="JetBrains Mono"/>
              </a:rPr>
              <a:t>[(one, 7), (two, 4), (won, 2), (too, 2), (race, 2), (was, 2), (horse, 1), (a, 1)]</a:t>
            </a:r>
            <a:endParaRPr i="0" sz="800" u="none" cap="none" strike="noStrike">
              <a:solidFill>
                <a:srgbClr val="000000"/>
              </a:solidFill>
              <a:latin typeface="JetBrains Mono"/>
              <a:ea typeface="JetBrains Mono"/>
              <a:cs typeface="JetBrains Mono"/>
              <a:sym typeface="JetBrains Mono"/>
            </a:endParaRPr>
          </a:p>
        </p:txBody>
      </p:sp>
      <p:sp>
        <p:nvSpPr>
          <p:cNvPr id="193" name="Google Shape;193;p32"/>
          <p:cNvSpPr txBox="1"/>
          <p:nvPr>
            <p:ph idx="4294967295" type="body"/>
          </p:nvPr>
        </p:nvSpPr>
        <p:spPr>
          <a:xfrm>
            <a:off x="4075975" y="22792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4" name="Google Shape;194;p32"/>
          <p:cNvSpPr txBox="1"/>
          <p:nvPr>
            <p:ph idx="4294967295" type="body"/>
          </p:nvPr>
        </p:nvSpPr>
        <p:spPr>
          <a:xfrm>
            <a:off x="4075975" y="3525850"/>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5" name="Google Shape;195;p32"/>
          <p:cNvSpPr txBox="1"/>
          <p:nvPr>
            <p:ph idx="4294967295" type="body"/>
          </p:nvPr>
        </p:nvSpPr>
        <p:spPr>
          <a:xfrm>
            <a:off x="4890025" y="1810775"/>
            <a:ext cx="2331300" cy="10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.sortedWith { l, r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r.second - l.second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100"/>
              <a:buFont typeface="Arial"/>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6" name="Google Shape;196;p32"/>
          <p:cNvSpPr txBox="1"/>
          <p:nvPr>
            <p:ph idx="4294967295" type="body"/>
          </p:nvPr>
        </p:nvSpPr>
        <p:spPr>
          <a:xfrm>
            <a:off x="4890025" y="3102284"/>
            <a:ext cx="23313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.sortedByDescending { (_, c)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c</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7" name="Google Shape;197;p32"/>
          <p:cNvSpPr txBox="1"/>
          <p:nvPr>
            <p:ph idx="1" type="body"/>
          </p:nvPr>
        </p:nvSpPr>
        <p:spPr>
          <a:xfrm>
            <a:off x="292600" y="1335025"/>
            <a:ext cx="3807900" cy="2328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0"/>
                </a:solidFill>
              </a:rPr>
              <a:t>val</a:t>
            </a:r>
            <a:r>
              <a:rPr lang="en">
                <a:solidFill>
                  <a:srgbClr val="37474F"/>
                </a:solidFill>
              </a:rPr>
              <a:t> string = </a:t>
            </a:r>
            <a:r>
              <a:rPr lang="en">
                <a:solidFill>
                  <a:srgbClr val="008000"/>
                </a:solidFill>
              </a:rPr>
              <a:t>"""</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was a race horse.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was one too.</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won one race.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won one too. </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a:t>
            </a:r>
            <a:r>
              <a:rPr lang="en">
                <a:solidFill>
                  <a:srgbClr val="37474F"/>
                </a:solidFill>
              </a:rPr>
              <a:t>.trimIndent()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0080"/>
                </a:solidFill>
              </a:rPr>
              <a:t>val</a:t>
            </a:r>
            <a:r>
              <a:rPr lang="en">
                <a:solidFill>
                  <a:srgbClr val="37474F"/>
                </a:solidFill>
              </a:rPr>
              <a:t> result = string</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.split(</a:t>
            </a:r>
            <a:r>
              <a:rPr lang="en">
                <a:solidFill>
                  <a:srgbClr val="008000"/>
                </a:solidFill>
              </a:rPr>
              <a:t>" "</a:t>
            </a:r>
            <a:r>
              <a:rPr lang="en">
                <a:solidFill>
                  <a:srgbClr val="37474F"/>
                </a:solidFill>
              </a:rPr>
              <a:t>, </a:t>
            </a:r>
            <a:r>
              <a:rPr lang="en">
                <a:solidFill>
                  <a:srgbClr val="008000"/>
                </a:solidFill>
              </a:rPr>
              <a:t>"-"</a:t>
            </a:r>
            <a:r>
              <a:rPr lang="en">
                <a:solidFill>
                  <a:srgbClr val="37474F"/>
                </a:solidFill>
              </a:rPr>
              <a:t>, </a:t>
            </a:r>
            <a:r>
              <a:rPr lang="en">
                <a:solidFill>
                  <a:srgbClr val="008000"/>
                </a:solidFill>
              </a:rPr>
              <a:t>"."</a:t>
            </a:r>
            <a:r>
              <a:rPr lang="en">
                <a:solidFill>
                  <a:srgbClr val="37474F"/>
                </a:solidFill>
              </a:rPr>
              <a:t>, System.lineSeparator())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.filter { it.isNotEmpty()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.map { it.lowercase()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.groupingBy { it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.eachCount()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.toList()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.sortedBy { (_, count) -&gt; count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37474F"/>
                </a:solidFill>
                <a:highlight>
                  <a:srgbClr val="B6D7A8"/>
                </a:highlight>
              </a:rPr>
              <a:t>.reversed()</a:t>
            </a:r>
            <a:endParaRPr>
              <a:solidFill>
                <a:srgbClr val="37474F"/>
              </a:solidFill>
              <a:highlight>
                <a:srgbClr val="B6D7A8"/>
              </a:highlight>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200"/>
              </a:spcAft>
              <a:buNone/>
            </a:pPr>
            <a:r>
              <a:t/>
            </a:r>
            <a:endParaRPr/>
          </a:p>
        </p:txBody>
      </p:sp>
      <p:sp>
        <p:nvSpPr>
          <p:cNvPr id="198" name="Google Shape;198;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Lambdas are not the only functions that </a:t>
            </a:r>
            <a:r>
              <a:rPr lang="en" sz="1400">
                <a:latin typeface="Open Sans"/>
                <a:ea typeface="Open Sans"/>
                <a:cs typeface="Open Sans"/>
                <a:sym typeface="Open Sans"/>
              </a:rPr>
              <a:t>can be passed as arguments to functions expecting other functions, as </a:t>
            </a:r>
            <a:r>
              <a:rPr i="1" lang="en" sz="1400">
                <a:latin typeface="Open Sans"/>
                <a:ea typeface="Open Sans"/>
                <a:cs typeface="Open Sans"/>
                <a:sym typeface="Open Sans"/>
              </a:rPr>
              <a:t>references</a:t>
            </a:r>
            <a:r>
              <a:rPr lang="en" sz="1400">
                <a:latin typeface="Open Sans"/>
                <a:ea typeface="Open Sans"/>
                <a:cs typeface="Open Sans"/>
                <a:sym typeface="Open Sans"/>
              </a:rPr>
              <a:t> to already defined functions can be as well:</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fun</a:t>
            </a:r>
            <a:r>
              <a:rPr lang="en" sz="1400">
                <a:solidFill>
                  <a:srgbClr val="37474F"/>
                </a:solidFill>
              </a:rPr>
              <a:t> isEven(x: Int) = x % 2 == 0</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isEvenLambda = { x: Int -&gt; x % 2 == 0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Same results, different calls:</a:t>
            </a:r>
            <a:endParaRPr sz="1400">
              <a:latin typeface="Open Sans"/>
              <a:ea typeface="Open Sans"/>
              <a:cs typeface="Open Sans"/>
              <a:sym typeface="Open Sans"/>
            </a:endParaRPr>
          </a:p>
          <a:p>
            <a:pPr indent="-317500" lvl="0" marL="457200" rtl="0" algn="l">
              <a:lnSpc>
                <a:spcPct val="115000"/>
              </a:lnSpc>
              <a:spcBef>
                <a:spcPts val="400"/>
              </a:spcBef>
              <a:spcAft>
                <a:spcPts val="0"/>
              </a:spcAft>
              <a:buClr>
                <a:srgbClr val="37474F"/>
              </a:buClr>
              <a:buSzPts val="1400"/>
              <a:buChar char="●"/>
            </a:pPr>
            <a:r>
              <a:rPr lang="en" sz="1400">
                <a:solidFill>
                  <a:srgbClr val="37474F"/>
                </a:solidFill>
              </a:rPr>
              <a:t>list.partition { it % 2 == 0 }</a:t>
            </a:r>
            <a:endParaRPr sz="1400">
              <a:solidFill>
                <a:srgbClr val="37474F"/>
              </a:solidFill>
            </a:endParaRPr>
          </a:p>
          <a:p>
            <a:pPr indent="-317500" lvl="0" marL="457200" rtl="0" algn="l">
              <a:lnSpc>
                <a:spcPct val="115000"/>
              </a:lnSpc>
              <a:spcBef>
                <a:spcPts val="400"/>
              </a:spcBef>
              <a:spcAft>
                <a:spcPts val="0"/>
              </a:spcAft>
              <a:buSzPts val="1400"/>
              <a:buChar char="●"/>
            </a:pPr>
            <a:r>
              <a:rPr lang="en" sz="1400">
                <a:solidFill>
                  <a:srgbClr val="37474F"/>
                </a:solidFill>
              </a:rPr>
              <a:t>list.partition(::isEven) </a:t>
            </a:r>
            <a:r>
              <a:rPr lang="en" sz="1400"/>
              <a:t>// function reference</a:t>
            </a:r>
            <a:endParaRPr sz="1400"/>
          </a:p>
          <a:p>
            <a:pPr indent="-317500" lvl="0" marL="457200" rtl="0" algn="l">
              <a:lnSpc>
                <a:spcPct val="115000"/>
              </a:lnSpc>
              <a:spcBef>
                <a:spcPts val="400"/>
              </a:spcBef>
              <a:spcAft>
                <a:spcPts val="400"/>
              </a:spcAft>
              <a:buSzPts val="1400"/>
              <a:buChar char="●"/>
            </a:pPr>
            <a:r>
              <a:rPr lang="en" sz="1400">
                <a:solidFill>
                  <a:srgbClr val="37474F"/>
                </a:solidFill>
              </a:rPr>
              <a:t>list.partition(isEvenLambda)  </a:t>
            </a:r>
            <a:r>
              <a:rPr lang="en" sz="1400"/>
              <a:t>// pass lambda by name</a:t>
            </a:r>
            <a:endParaRPr sz="1400"/>
          </a:p>
        </p:txBody>
      </p:sp>
      <p:sp>
        <p:nvSpPr>
          <p:cNvPr id="204" name="Google Shape;204;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
        <p:nvSpPr>
          <p:cNvPr id="210" name="Google Shape;210;p3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to the console?</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3169925" y="4262650"/>
            <a:ext cx="141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7474F"/>
                </a:solidFill>
                <a:latin typeface="JetBrains Mono"/>
                <a:ea typeface="JetBrains Mono"/>
                <a:cs typeface="JetBrains Mono"/>
                <a:sym typeface="JetBrains Mono"/>
              </a:rPr>
              <a:t>e</a:t>
            </a:r>
            <a:r>
              <a:rPr b="0" i="0" lang="en" sz="1200" u="none" cap="none" strike="noStrike">
                <a:solidFill>
                  <a:srgbClr val="37474F"/>
                </a:solidFill>
                <a:latin typeface="JetBrains Mono"/>
                <a:ea typeface="JetBrains Mono"/>
                <a:cs typeface="JetBrains Mono"/>
                <a:sym typeface="JetBrains Mono"/>
              </a:rPr>
              <a:t>ven</a:t>
            </a:r>
            <a:r>
              <a:rPr lang="en" sz="1200">
                <a:solidFill>
                  <a:srgbClr val="37474F"/>
                </a:solidFill>
                <a:latin typeface="JetBrains Mono"/>
                <a:ea typeface="JetBrains Mono"/>
                <a:cs typeface="JetBrains Mono"/>
                <a:sym typeface="JetBrains Mono"/>
              </a:rPr>
              <a:t> </a:t>
            </a:r>
            <a:r>
              <a:rPr b="0" i="0" lang="en" sz="1200" u="none" cap="none" strike="noStrike">
                <a:solidFill>
                  <a:srgbClr val="37474F"/>
                </a:solidFill>
                <a:latin typeface="JetBrains Mono"/>
                <a:ea typeface="JetBrains Mono"/>
                <a:cs typeface="JetBrains Mono"/>
                <a:sym typeface="JetBrains Mono"/>
              </a:rPr>
              <a:t>odd</a:t>
            </a:r>
            <a:endParaRPr b="0" i="0" sz="1200" u="none" cap="none" strike="noStrike">
              <a:solidFill>
                <a:srgbClr val="37474F"/>
              </a:solidFill>
              <a:latin typeface="JetBrains Mono"/>
              <a:ea typeface="JetBrains Mono"/>
              <a:cs typeface="JetBrains Mono"/>
              <a:sym typeface="JetBrains Mono"/>
            </a:endParaRPr>
          </a:p>
        </p:txBody>
      </p:sp>
      <p:sp>
        <p:nvSpPr>
          <p:cNvPr id="216" name="Google Shape;216;p35"/>
          <p:cNvSpPr txBox="1"/>
          <p:nvPr/>
        </p:nvSpPr>
        <p:spPr>
          <a:xfrm>
            <a:off x="4572000" y="1335025"/>
            <a:ext cx="3566400" cy="877200"/>
          </a:xfrm>
          <a:prstGeom prst="rect">
            <a:avLst/>
          </a:prstGeom>
          <a:noFill/>
          <a:ln>
            <a:noFill/>
          </a:ln>
        </p:spPr>
        <p:txBody>
          <a:bodyPr anchorCtr="0" anchor="t" bIns="91425" lIns="91425" spcFirstLastPara="1" rIns="91425" wrap="square" tIns="73150">
            <a:spAutoFit/>
          </a:bodyPr>
          <a:lstStyle/>
          <a:p>
            <a:pPr indent="0" lvl="0" marL="0" marR="0" rtl="0" algn="l">
              <a:lnSpc>
                <a:spcPct val="115000"/>
              </a:lnSpc>
              <a:spcBef>
                <a:spcPts val="0"/>
              </a:spcBef>
              <a:spcAft>
                <a:spcPts val="400"/>
              </a:spcAft>
              <a:buClr>
                <a:srgbClr val="000000"/>
              </a:buClr>
              <a:buSzPts val="1400"/>
              <a:buFont typeface="Arial"/>
              <a:buNone/>
            </a:pPr>
            <a:r>
              <a:rPr lang="en">
                <a:solidFill>
                  <a:schemeClr val="dk2"/>
                </a:solidFill>
                <a:latin typeface="Open Sans"/>
                <a:ea typeface="Open Sans"/>
                <a:cs typeface="Open Sans"/>
                <a:sym typeface="Open Sans"/>
              </a:rPr>
              <a:t>A</a:t>
            </a:r>
            <a:r>
              <a:rPr i="0" lang="en" u="none" cap="none" strike="noStrike">
                <a:solidFill>
                  <a:schemeClr val="dk2"/>
                </a:solidFill>
                <a:latin typeface="Open Sans"/>
                <a:ea typeface="Open Sans"/>
                <a:cs typeface="Open Sans"/>
                <a:sym typeface="Open Sans"/>
              </a:rPr>
              <a:t>rgument</a:t>
            </a:r>
            <a:r>
              <a:rPr lang="en">
                <a:solidFill>
                  <a:schemeClr val="dk2"/>
                </a:solidFill>
                <a:latin typeface="Open Sans"/>
                <a:ea typeface="Open Sans"/>
                <a:cs typeface="Open Sans"/>
                <a:sym typeface="Open Sans"/>
              </a:rPr>
              <a:t>s</a:t>
            </a:r>
            <a:r>
              <a:rPr i="0" lang="en" u="none" cap="none" strike="noStrike">
                <a:solidFill>
                  <a:schemeClr val="dk2"/>
                </a:solidFill>
                <a:latin typeface="Open Sans"/>
                <a:ea typeface="Open Sans"/>
                <a:cs typeface="Open Sans"/>
                <a:sym typeface="Open Sans"/>
              </a:rPr>
              <a:t> of the </a:t>
            </a:r>
            <a:r>
              <a:rPr b="0" i="0" lang="en" u="none" cap="none" strike="noStrike">
                <a:solidFill>
                  <a:srgbClr val="37474F"/>
                </a:solidFill>
                <a:latin typeface="JetBrains Mono"/>
                <a:ea typeface="JetBrains Mono"/>
                <a:cs typeface="JetBrains Mono"/>
                <a:sym typeface="JetBrains Mono"/>
              </a:rPr>
              <a:t>withFunction</a:t>
            </a:r>
            <a:r>
              <a:rPr i="0" lang="en" u="none" cap="none" strike="noStrike">
                <a:solidFill>
                  <a:srgbClr val="37474F"/>
                </a:solidFill>
                <a:latin typeface="Open Sans"/>
                <a:ea typeface="Open Sans"/>
                <a:cs typeface="Open Sans"/>
                <a:sym typeface="Open Sans"/>
              </a:rPr>
              <a:t> </a:t>
            </a:r>
            <a:r>
              <a:rPr i="0" lang="en" u="none" cap="none" strike="noStrike">
                <a:solidFill>
                  <a:schemeClr val="dk2"/>
                </a:solidFill>
                <a:latin typeface="Open Sans"/>
                <a:ea typeface="Open Sans"/>
                <a:cs typeface="Open Sans"/>
                <a:sym typeface="Open Sans"/>
              </a:rPr>
              <a:t>function will be evaluated </a:t>
            </a:r>
            <a:r>
              <a:rPr b="1" i="0" lang="en" u="none" cap="none" strike="noStrike">
                <a:solidFill>
                  <a:schemeClr val="dk2"/>
                </a:solidFill>
                <a:latin typeface="Open Sans"/>
                <a:ea typeface="Open Sans"/>
                <a:cs typeface="Open Sans"/>
                <a:sym typeface="Open Sans"/>
              </a:rPr>
              <a:t>before</a:t>
            </a:r>
            <a:r>
              <a:rPr i="0" lang="en" u="none" cap="none" strike="noStrike">
                <a:solidFill>
                  <a:schemeClr val="dk2"/>
                </a:solidFill>
                <a:latin typeface="Open Sans"/>
                <a:ea typeface="Open Sans"/>
                <a:cs typeface="Open Sans"/>
                <a:sym typeface="Open Sans"/>
              </a:rPr>
              <a:t> its body is executed (eager execution).</a:t>
            </a:r>
            <a:endParaRPr i="0" u="none" cap="none" strike="noStrike">
              <a:solidFill>
                <a:srgbClr val="000000"/>
              </a:solidFill>
              <a:latin typeface="Open Sans"/>
              <a:ea typeface="Open Sans"/>
              <a:cs typeface="Open Sans"/>
              <a:sym typeface="Open Sans"/>
            </a:endParaRPr>
          </a:p>
        </p:txBody>
      </p:sp>
      <p:sp>
        <p:nvSpPr>
          <p:cNvPr id="217" name="Google Shape;217;p35"/>
          <p:cNvSpPr txBox="1"/>
          <p:nvPr>
            <p:ph idx="1" type="body"/>
          </p:nvPr>
        </p:nvSpPr>
        <p:spPr>
          <a:xfrm>
            <a:off x="292600" y="1335025"/>
            <a:ext cx="3748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into console?</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400"/>
              </a:spcAft>
              <a:buNone/>
            </a:pPr>
            <a:r>
              <a:t/>
            </a:r>
            <a:endParaRPr sz="1100"/>
          </a:p>
        </p:txBody>
      </p:sp>
      <p:sp>
        <p:nvSpPr>
          <p:cNvPr id="218" name="Google Shape;218;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Lazy Deferred computations</a:t>
            </a:r>
            <a:endParaRPr/>
          </a:p>
          <a:p>
            <a:pPr indent="0" lvl="0" marL="0" rtl="0" algn="l">
              <a:spcBef>
                <a:spcPts val="0"/>
              </a:spcBef>
              <a:spcAft>
                <a:spcPts val="0"/>
              </a:spcAft>
              <a:buSzPts val="1100"/>
              <a:buNone/>
            </a:pPr>
            <a:r>
              <a:t/>
            </a:r>
            <a:endParaRPr/>
          </a:p>
        </p:txBody>
      </p:sp>
      <p:sp>
        <p:nvSpPr>
          <p:cNvPr id="224" name="Google Shape;224;p3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withLambda(</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 -&gt; F, odd: () -&gt;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withLambda(4, { println(</a:t>
            </a:r>
            <a:r>
              <a:rPr lang="en" sz="1100">
                <a:solidFill>
                  <a:srgbClr val="008000"/>
                </a:solidFill>
              </a:rPr>
              <a:t>"even"</a:t>
            </a:r>
            <a:r>
              <a:rPr lang="en" sz="1100">
                <a:solidFill>
                  <a:srgbClr val="37474F"/>
                </a:solidFill>
              </a:rPr>
              <a:t>) }, { println(</a:t>
            </a:r>
            <a:r>
              <a:rPr lang="en" sz="1100">
                <a:solidFill>
                  <a:srgbClr val="008000"/>
                </a:solidFill>
              </a:rPr>
              <a:t>"odd"</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It will print just </a:t>
            </a:r>
            <a:r>
              <a:rPr lang="en" sz="1400">
                <a:solidFill>
                  <a:srgbClr val="37474F"/>
                </a:solidFill>
              </a:rPr>
              <a:t>even</a:t>
            </a:r>
            <a:r>
              <a:rPr lang="en" sz="1400">
                <a:latin typeface="Open Sans"/>
                <a:ea typeface="Open Sans"/>
                <a:cs typeface="Open Sans"/>
                <a:sym typeface="Open Sans"/>
              </a:rPr>
              <a:t> into the console because of </a:t>
            </a:r>
            <a:r>
              <a:rPr lang="en" sz="1400">
                <a:latin typeface="Open Sans"/>
                <a:ea typeface="Open Sans"/>
                <a:cs typeface="Open Sans"/>
                <a:sym typeface="Open Sans"/>
              </a:rPr>
              <a:t>the </a:t>
            </a:r>
            <a:r>
              <a:rPr lang="en" sz="1400" strike="sngStrike">
                <a:latin typeface="Open Sans"/>
                <a:ea typeface="Open Sans"/>
                <a:cs typeface="Open Sans"/>
                <a:sym typeface="Open Sans"/>
              </a:rPr>
              <a:t>lazy</a:t>
            </a:r>
            <a:r>
              <a:rPr lang="en" sz="1400">
                <a:latin typeface="Open Sans"/>
                <a:ea typeface="Open Sans"/>
                <a:cs typeface="Open Sans"/>
                <a:sym typeface="Open Sans"/>
              </a:rPr>
              <a:t> deferred</a:t>
            </a:r>
            <a:r>
              <a:rPr lang="en" sz="1400">
                <a:latin typeface="Open Sans"/>
                <a:ea typeface="Open Sans"/>
                <a:cs typeface="Open Sans"/>
                <a:sym typeface="Open Sans"/>
              </a:rPr>
              <a:t> computations.</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Operator overloading</a:t>
            </a:r>
            <a:endParaRPr/>
          </a:p>
        </p:txBody>
      </p:sp>
      <p:sp>
        <p:nvSpPr>
          <p:cNvPr id="230" name="Google Shape;230;p37"/>
          <p:cNvSpPr txBox="1"/>
          <p:nvPr/>
        </p:nvSpPr>
        <p:spPr>
          <a:xfrm>
            <a:off x="292608" y="4251975"/>
            <a:ext cx="7854900" cy="600000"/>
          </a:xfrm>
          <a:prstGeom prst="rect">
            <a:avLst/>
          </a:prstGeom>
          <a:noFill/>
          <a:ln>
            <a:noFill/>
          </a:ln>
        </p:spPr>
        <p:txBody>
          <a:bodyPr anchorCtr="0" anchor="t" bIns="91425" lIns="0" spcFirstLastPara="1" rIns="0"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class</a:t>
            </a:r>
            <a:r>
              <a:rPr b="0" i="0" lang="en" sz="1100" u="none" cap="none" strike="noStrike">
                <a:solidFill>
                  <a:srgbClr val="37474F"/>
                </a:solidFill>
                <a:latin typeface="JetBrains Mono"/>
                <a:ea typeface="JetBrains Mono"/>
                <a:cs typeface="JetBrains Mono"/>
                <a:sym typeface="JetBrains Mono"/>
              </a:rPr>
              <a:t> A&lt;T&gt;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400"/>
              </a:spcBef>
              <a:spcAft>
                <a:spcPts val="40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operator fun</a:t>
            </a:r>
            <a:r>
              <a:rPr b="0" i="0" lang="en" sz="1100" u="none" cap="none" strike="noStrike">
                <a:solidFill>
                  <a:srgbClr val="37474F"/>
                </a:solidFill>
                <a:latin typeface="JetBrains Mono"/>
                <a:ea typeface="JetBrains Mono"/>
                <a:cs typeface="JetBrains Mono"/>
                <a:sym typeface="JetBrains Mono"/>
              </a:rPr>
              <a:t> &lt;T&gt; A&lt;T&gt;.iterator(): Iterator&lt;T&gt; = </a:t>
            </a:r>
            <a:r>
              <a:rPr b="0" i="0" lang="en" sz="1100" u="none" cap="none" strike="noStrike">
                <a:solidFill>
                  <a:srgbClr val="20999D"/>
                </a:solidFill>
                <a:latin typeface="JetBrains Mono"/>
                <a:ea typeface="JetBrains Mono"/>
                <a:cs typeface="JetBrains Mono"/>
                <a:sym typeface="JetBrains Mono"/>
              </a:rPr>
              <a:t>TODO("Not yet implemented")</a:t>
            </a:r>
            <a:endParaRPr b="0" i="0" sz="1100" u="none" cap="none" strike="noStrike">
              <a:solidFill>
                <a:srgbClr val="37474F"/>
              </a:solidFill>
              <a:latin typeface="JetBrains Mono"/>
              <a:ea typeface="JetBrains Mono"/>
              <a:cs typeface="JetBrains Mono"/>
              <a:sym typeface="JetBrains Mono"/>
            </a:endParaRPr>
          </a:p>
        </p:txBody>
      </p:sp>
      <p:sp>
        <p:nvSpPr>
          <p:cNvPr id="231" name="Google Shape;231;p37"/>
          <p:cNvSpPr txBox="1"/>
          <p:nvPr/>
        </p:nvSpPr>
        <p:spPr>
          <a:xfrm>
            <a:off x="292608" y="3776675"/>
            <a:ext cx="717000" cy="461700"/>
          </a:xfrm>
          <a:prstGeom prst="rect">
            <a:avLst/>
          </a:prstGeom>
          <a:noFill/>
          <a:ln>
            <a:noFill/>
          </a:ln>
        </p:spPr>
        <p:txBody>
          <a:bodyPr anchorCtr="0" anchor="t" bIns="91425" lIns="0" spcFirstLastPara="1" rIns="0"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1800" u="none" cap="none" strike="noStrike">
                <a:solidFill>
                  <a:schemeClr val="dk2"/>
                </a:solidFill>
                <a:latin typeface="Open Sans"/>
                <a:ea typeface="Open Sans"/>
                <a:cs typeface="Open Sans"/>
                <a:sym typeface="Open Sans"/>
              </a:rPr>
              <a:t>VS</a:t>
            </a:r>
            <a:endParaRPr b="1" i="0" sz="1800" u="none" cap="none" strike="noStrike">
              <a:solidFill>
                <a:srgbClr val="000000"/>
              </a:solidFill>
              <a:latin typeface="Open Sans"/>
              <a:ea typeface="Open Sans"/>
              <a:cs typeface="Open Sans"/>
              <a:sym typeface="Open Sans"/>
            </a:endParaRPr>
          </a:p>
        </p:txBody>
      </p:sp>
      <p:sp>
        <p:nvSpPr>
          <p:cNvPr id="232" name="Google Shape;232;p37"/>
          <p:cNvSpPr txBox="1"/>
          <p:nvPr>
            <p:ph idx="1" type="body"/>
          </p:nvPr>
        </p:nvSpPr>
        <p:spPr>
          <a:xfrm>
            <a:off x="292600" y="1335025"/>
            <a:ext cx="8326800" cy="2157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Kotlin has extension functions that you can use to override operators, for example the </a:t>
            </a:r>
            <a:r>
              <a:rPr lang="en" sz="1400"/>
              <a:t>iterator</a:t>
            </a:r>
            <a:r>
              <a:rPr lang="en" sz="1400">
                <a:latin typeface="Open Sans"/>
                <a:ea typeface="Open Sans"/>
                <a:cs typeface="Open Sans"/>
                <a:sym typeface="Open Sans"/>
              </a:rPr>
              <a:t>. That is, you do not need to create a new entity that inherits from the Iterable interface, as you would in OOP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MyIterable&lt;T&gt; : Iterable&lt;T&gt; { </a:t>
            </a:r>
            <a:r>
              <a:rPr lang="en" sz="1100">
                <a:solidFill>
                  <a:srgbClr val="898989"/>
                </a:solidFill>
              </a:rPr>
              <a:t>// you need access to the sources of MyIterable</a:t>
            </a:r>
            <a:endParaRPr sz="1100">
              <a:solidFill>
                <a:srgbClr val="89898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override</a:t>
            </a:r>
            <a:r>
              <a:rPr lang="en" sz="1100">
                <a:solidFill>
                  <a:srgbClr val="37474F"/>
                </a:solidFill>
              </a:rPr>
              <a:t> fun iterator(): Iterator&lt;T&gt;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20999D"/>
                </a:solidFill>
              </a:rPr>
              <a:t>TODO("Not yet implemented")</a:t>
            </a:r>
            <a:endParaRPr sz="1100">
              <a:solidFill>
                <a:srgbClr val="20999D"/>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38" name="Google Shape;238;p3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Color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t>
            </a:r>
            <a:r>
              <a:rPr b="1" lang="en" sz="1400">
                <a:latin typeface="Open Sans"/>
                <a:ea typeface="Open Sans"/>
                <a:cs typeface="Open Sans"/>
                <a:sym typeface="Open Sans"/>
              </a:rPr>
              <a:t>all</a:t>
            </a:r>
            <a:r>
              <a:rPr lang="en" sz="1400">
                <a:latin typeface="Open Sans"/>
                <a:ea typeface="Open Sans"/>
                <a:cs typeface="Open Sans"/>
                <a:sym typeface="Open Sans"/>
              </a:rPr>
              <a:t> of the possible values.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a:t>
            </a:r>
            <a:r>
              <a:rPr lang="en" sz="1100">
                <a:solidFill>
                  <a:srgbClr val="37474F"/>
                </a:solidFill>
              </a:rPr>
              <a:t>C</a:t>
            </a:r>
            <a:r>
              <a:rPr lang="en" sz="1100">
                <a:solidFill>
                  <a:srgbClr val="37474F"/>
                </a:solidFill>
              </a:rPr>
              <a:t>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44" name="Google Shape;244;p3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One last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is about this example?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0" name="Google Shape;250;p4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Our approach</a:t>
            </a:r>
            <a:endParaRPr/>
          </a:p>
        </p:txBody>
      </p:sp>
      <p:sp>
        <p:nvSpPr>
          <p:cNvPr id="64" name="Google Shape;64;p1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FP, like other concepts, has its advantages and disadvantages, but we will focus on its strengths. </a:t>
            </a:r>
            <a:endParaRPr/>
          </a:p>
          <a:p>
            <a:pPr indent="0" lvl="0" marL="0" rtl="0" algn="l">
              <a:lnSpc>
                <a:spcPct val="115000"/>
              </a:lnSpc>
              <a:spcBef>
                <a:spcPts val="600"/>
              </a:spcBef>
              <a:spcAft>
                <a:spcPts val="0"/>
              </a:spcAft>
              <a:buNone/>
            </a:pPr>
            <a:r>
              <a:t/>
            </a:r>
            <a:endParaRPr b="1"/>
          </a:p>
          <a:p>
            <a:pPr indent="0" lvl="0" marL="0" rtl="0" algn="l">
              <a:lnSpc>
                <a:spcPct val="115000"/>
              </a:lnSpc>
              <a:spcBef>
                <a:spcPts val="600"/>
              </a:spcBef>
              <a:spcAft>
                <a:spcPts val="0"/>
              </a:spcAft>
              <a:buNone/>
            </a:pPr>
            <a:r>
              <a:rPr b="1" lang="en"/>
              <a:t>Disclaimer</a:t>
            </a:r>
            <a:r>
              <a:rPr lang="en"/>
              <a:t>: There won’t be any deep math or Haskell examples in this lecture. We will look at what we consider to be the most important FP features that can be used in Kotlin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about this example? Once again, the answer is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about </a:t>
            </a:r>
            <a:r>
              <a:rPr b="1" lang="en" sz="1400">
                <a:latin typeface="Open Sans"/>
                <a:ea typeface="Open Sans"/>
                <a:cs typeface="Open Sans"/>
                <a:sym typeface="Open Sans"/>
              </a:rPr>
              <a:t>all</a:t>
            </a:r>
            <a:r>
              <a:rPr lang="en" sz="1400">
                <a:latin typeface="Open Sans"/>
                <a:ea typeface="Open Sans"/>
                <a:cs typeface="Open Sans"/>
                <a:sym typeface="Open Sans"/>
              </a:rPr>
              <a:t> possible children of the </a:t>
            </a:r>
            <a:r>
              <a:rPr lang="en" sz="1400"/>
              <a:t>Color </a:t>
            </a:r>
            <a:r>
              <a:rPr lang="en" sz="1400">
                <a:latin typeface="Open Sans"/>
                <a:ea typeface="Open Sans"/>
                <a:cs typeface="Open Sans"/>
                <a:sym typeface="Open Sans"/>
              </a:rPr>
              <a:t>class at the compilation stage and no new classes can appear.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6" name="Google Shape;256;p4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We have the common part in </a:t>
            </a:r>
            <a:r>
              <a:rPr b="1" lang="en" sz="1400">
                <a:latin typeface="Open Sans"/>
                <a:ea typeface="Open Sans"/>
                <a:cs typeface="Open Sans"/>
                <a:sym typeface="Open Sans"/>
              </a:rPr>
              <a:t>all</a:t>
            </a:r>
            <a:r>
              <a:rPr lang="en" sz="1400">
                <a:latin typeface="Open Sans"/>
                <a:ea typeface="Open Sans"/>
                <a:cs typeface="Open Sans"/>
                <a:sym typeface="Open Sans"/>
              </a:rPr>
              <a:t> classes and w</a:t>
            </a:r>
            <a:r>
              <a:rPr lang="en" sz="1400">
                <a:latin typeface="Open Sans"/>
                <a:ea typeface="Open Sans"/>
                <a:cs typeface="Open Sans"/>
                <a:sym typeface="Open Sans"/>
              </a:rPr>
              <a:t>e know that these are the </a:t>
            </a:r>
            <a:r>
              <a:rPr b="1" lang="en" sz="1400">
                <a:latin typeface="Open Sans"/>
                <a:ea typeface="Open Sans"/>
                <a:cs typeface="Open Sans"/>
                <a:sym typeface="Open Sans"/>
              </a:rPr>
              <a:t>only</a:t>
            </a:r>
            <a:r>
              <a:rPr lang="en" sz="1400">
                <a:latin typeface="Open Sans"/>
                <a:ea typeface="Open Sans"/>
                <a:cs typeface="Open Sans"/>
                <a:sym typeface="Open Sans"/>
              </a:rPr>
              <a:t> possible subclasses</a:t>
            </a:r>
            <a:r>
              <a:rPr lang="en" sz="1400">
                <a:latin typeface="Open Sans"/>
                <a:ea typeface="Open Sans"/>
                <a:cs typeface="Open Sans"/>
                <a:sym typeface="Open Sans"/>
              </a:rPr>
              <a:t>. Let’s move this code into the base class.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
        <p:nvSpPr>
          <p:cNvPr id="263" name="Google Shape;263;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3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Actually, we have </a:t>
            </a:r>
            <a:r>
              <a:rPr b="1" lang="en" sz="1400">
                <a:latin typeface="Open Sans"/>
                <a:ea typeface="Open Sans"/>
                <a:cs typeface="Open Sans"/>
                <a:sym typeface="Open Sans"/>
              </a:rPr>
              <a:t>equivalent</a:t>
            </a:r>
            <a:r>
              <a:rPr lang="en" sz="1400">
                <a:latin typeface="Open Sans"/>
                <a:ea typeface="Open Sans"/>
                <a:cs typeface="Open Sans"/>
                <a:sym typeface="Open Sans"/>
              </a:rPr>
              <a:t> classes, i.e. </a:t>
            </a:r>
            <a:r>
              <a:rPr i="1" lang="en" sz="1400">
                <a:latin typeface="Open Sans"/>
                <a:ea typeface="Open Sans"/>
                <a:cs typeface="Open Sans"/>
                <a:sym typeface="Open Sans"/>
              </a:rPr>
              <a:t>each</a:t>
            </a:r>
            <a:r>
              <a:rPr lang="en" sz="1400">
                <a:latin typeface="Open Sans"/>
                <a:ea typeface="Open Sans"/>
                <a:cs typeface="Open Sans"/>
                <a:sym typeface="Open Sans"/>
              </a:rPr>
              <a:t> function for the first version can be rewritten as the </a:t>
            </a:r>
            <a:r>
              <a:rPr i="1" lang="en" sz="1400">
                <a:latin typeface="Open Sans"/>
                <a:ea typeface="Open Sans"/>
                <a:cs typeface="Open Sans"/>
                <a:sym typeface="Open Sans"/>
              </a:rPr>
              <a:t>second</a:t>
            </a:r>
            <a:r>
              <a:rPr lang="en" sz="1400">
                <a:latin typeface="Open Sans"/>
                <a:ea typeface="Open Sans"/>
                <a:cs typeface="Open Sans"/>
                <a:sym typeface="Open Sans"/>
              </a:rPr>
              <a:t> one.</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0" name="Google Shape;270;p4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cxnSp>
        <p:nvCxnSpPr>
          <p:cNvPr id="271" name="Google Shape;271;p43"/>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4"/>
          <p:cNvSpPr txBox="1"/>
          <p:nvPr>
            <p:ph idx="1" type="body"/>
          </p:nvPr>
        </p:nvSpPr>
        <p:spPr>
          <a:xfrm>
            <a:off x="292600" y="1335025"/>
            <a:ext cx="41880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8" name="Google Shape;278;p4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79" name="Google Shape;279;p44"/>
          <p:cNvSpPr txBox="1"/>
          <p:nvPr>
            <p:ph idx="1" type="body"/>
          </p:nvPr>
        </p:nvSpPr>
        <p:spPr>
          <a:xfrm>
            <a:off x="292600" y="4297680"/>
            <a:ext cx="8439900" cy="5748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sz="1400">
                <a:latin typeface="Open Sans"/>
                <a:ea typeface="Open Sans"/>
                <a:cs typeface="Open Sans"/>
                <a:sym typeface="Open Sans"/>
              </a:rPr>
              <a:t>In the first function, we have smart casts, but in the second one we don't have them.</a:t>
            </a:r>
            <a:endParaRPr sz="1400">
              <a:latin typeface="Open Sans"/>
              <a:ea typeface="Open Sans"/>
              <a:cs typeface="Open Sans"/>
              <a:sym typeface="Open Sans"/>
            </a:endParaRPr>
          </a:p>
        </p:txBody>
      </p:sp>
      <p:sp>
        <p:nvSpPr>
          <p:cNvPr id="280" name="Google Shape;280;p44"/>
          <p:cNvSpPr txBox="1"/>
          <p:nvPr>
            <p:ph idx="1" type="body"/>
          </p:nvPr>
        </p:nvSpPr>
        <p:spPr>
          <a:xfrm>
            <a:off x="4801975" y="1335025"/>
            <a:ext cx="42627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solidFill>
                <a:srgbClr val="000080"/>
              </a:solidFill>
            </a:endParaRPr>
          </a:p>
        </p:txBody>
      </p:sp>
      <p:cxnSp>
        <p:nvCxnSpPr>
          <p:cNvPr id="281" name="Google Shape;281;p44"/>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4294967295" type="body"/>
          </p:nvPr>
        </p:nvSpPr>
        <p:spPr>
          <a:xfrm>
            <a:off x="292608" y="4297680"/>
            <a:ext cx="8520600" cy="5637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SzPts val="1800"/>
              <a:buNone/>
            </a:pPr>
            <a:r>
              <a:rPr b="1" lang="en" sz="1400"/>
              <a:t>Math time! </a:t>
            </a:r>
            <a:r>
              <a:rPr lang="en"/>
              <a:t>We can actually rewrite this in math terms:</a:t>
            </a:r>
            <a:endParaRPr sz="1400"/>
          </a:p>
          <a:p>
            <a:pPr indent="0" lvl="0" marL="0" rtl="0" algn="l">
              <a:lnSpc>
                <a:spcPct val="150000"/>
              </a:lnSpc>
              <a:spcBef>
                <a:spcPts val="0"/>
              </a:spcBef>
              <a:spcAft>
                <a:spcPts val="0"/>
              </a:spcAft>
              <a:buSzPts val="1800"/>
              <a:buNone/>
            </a:pPr>
            <a:r>
              <a:rPr lang="en" sz="1400"/>
              <a:t> </a:t>
            </a:r>
            <a:r>
              <a:rPr lang="en" sz="1100">
                <a:solidFill>
                  <a:srgbClr val="37474F"/>
                </a:solidFill>
                <a:latin typeface="JetBrains Mono"/>
                <a:ea typeface="JetBrains Mono"/>
                <a:cs typeface="JetBrains Mono"/>
                <a:sym typeface="JetBrains Mono"/>
              </a:rPr>
              <a:t>WhiteColor</a:t>
            </a:r>
            <a:r>
              <a:rPr lang="en" sz="1400"/>
              <a:t> * </a:t>
            </a:r>
            <a:r>
              <a:rPr lang="en" sz="1100">
                <a:solidFill>
                  <a:srgbClr val="37474F"/>
                </a:solidFill>
                <a:latin typeface="JetBrains Mono"/>
                <a:ea typeface="JetBrains Mono"/>
                <a:cs typeface="JetBrains Mono"/>
                <a:sym typeface="JetBrains Mono"/>
              </a:rPr>
              <a:t>String</a:t>
            </a:r>
            <a:r>
              <a:rPr lang="en" sz="1400"/>
              <a:t> + … + </a:t>
            </a:r>
            <a:r>
              <a:rPr lang="en" sz="1100">
                <a:solidFill>
                  <a:srgbClr val="37474F"/>
                </a:solidFill>
                <a:latin typeface="JetBrains Mono"/>
                <a:ea typeface="JetBrains Mono"/>
                <a:cs typeface="JetBrains Mono"/>
                <a:sym typeface="JetBrains Mono"/>
              </a:rPr>
              <a:t>HoneydewColor</a:t>
            </a:r>
            <a:r>
              <a:rPr lang="en" sz="1400"/>
              <a:t> * </a:t>
            </a:r>
            <a:r>
              <a:rPr lang="en" sz="1100">
                <a:solidFill>
                  <a:srgbClr val="37474F"/>
                </a:solidFill>
                <a:latin typeface="JetBrains Mono"/>
                <a:ea typeface="JetBrains Mono"/>
                <a:cs typeface="JetBrains Mono"/>
                <a:sym typeface="JetBrains Mono"/>
              </a:rPr>
              <a:t>String ≃ String </a:t>
            </a:r>
            <a:r>
              <a:rPr lang="en" sz="1400"/>
              <a:t>* (</a:t>
            </a:r>
            <a:r>
              <a:rPr lang="en" sz="1100">
                <a:solidFill>
                  <a:srgbClr val="37474F"/>
                </a:solidFill>
                <a:latin typeface="JetBrains Mono"/>
                <a:ea typeface="JetBrains Mono"/>
                <a:cs typeface="JetBrains Mono"/>
                <a:sym typeface="JetBrains Mono"/>
              </a:rPr>
              <a:t>WhiteColor</a:t>
            </a:r>
            <a:r>
              <a:rPr lang="en" sz="1400"/>
              <a:t> + … + </a:t>
            </a:r>
            <a:r>
              <a:rPr lang="en" sz="1100">
                <a:solidFill>
                  <a:srgbClr val="37474F"/>
                </a:solidFill>
                <a:latin typeface="JetBrains Mono"/>
                <a:ea typeface="JetBrains Mono"/>
                <a:cs typeface="JetBrains Mono"/>
                <a:sym typeface="JetBrains Mono"/>
              </a:rPr>
              <a:t>HoneydewColor</a:t>
            </a:r>
            <a:r>
              <a:rPr lang="en" sz="1400"/>
              <a:t>)</a:t>
            </a:r>
            <a:endParaRPr sz="1200">
              <a:solidFill>
                <a:srgbClr val="37474F"/>
              </a:solidFill>
              <a:latin typeface="JetBrains Mono"/>
              <a:ea typeface="JetBrains Mono"/>
              <a:cs typeface="JetBrains Mono"/>
              <a:sym typeface="JetBrains Mono"/>
            </a:endParaRPr>
          </a:p>
        </p:txBody>
      </p:sp>
      <p:sp>
        <p:nvSpPr>
          <p:cNvPr id="287" name="Google Shape;287;p45"/>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5"/>
          <p:cNvSpPr txBox="1"/>
          <p:nvPr>
            <p:ph idx="1" type="body"/>
          </p:nvPr>
        </p:nvSpPr>
        <p:spPr>
          <a:xfrm>
            <a:off x="292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89" name="Google Shape;289;p4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90" name="Google Shape;290;p45"/>
          <p:cNvSpPr txBox="1"/>
          <p:nvPr>
            <p:ph idx="1" type="body"/>
          </p:nvPr>
        </p:nvSpPr>
        <p:spPr>
          <a:xfrm>
            <a:off x="4800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solidFill>
                <a:srgbClr val="000080"/>
              </a:solidFill>
            </a:endParaRPr>
          </a:p>
        </p:txBody>
      </p:sp>
      <p:cxnSp>
        <p:nvCxnSpPr>
          <p:cNvPr id="291" name="Google Shape;291;p45"/>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Math time! </a:t>
            </a:r>
            <a:r>
              <a:rPr lang="en" sz="1400">
                <a:latin typeface="Open Sans"/>
                <a:ea typeface="Open Sans"/>
                <a:cs typeface="Open Sans"/>
                <a:sym typeface="Open Sans"/>
              </a:rPr>
              <a:t>We can actually rewrite this in math terms: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a:t>
            </a:r>
            <a:r>
              <a:rPr lang="en" sz="1100">
                <a:solidFill>
                  <a:srgbClr val="37474F"/>
                </a:solidFill>
              </a:rPr>
              <a:t>String</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 * </a:t>
            </a:r>
            <a:r>
              <a:rPr lang="en" sz="1100">
                <a:solidFill>
                  <a:srgbClr val="37474F"/>
                </a:solidFill>
              </a:rPr>
              <a:t>String ≃ String </a:t>
            </a: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This is possible because we are actually operating with </a:t>
            </a:r>
            <a:r>
              <a:rPr b="1" lang="en" sz="1400">
                <a:latin typeface="Open Sans"/>
                <a:ea typeface="Open Sans"/>
                <a:cs typeface="Open Sans"/>
                <a:sym typeface="Open Sans"/>
              </a:rPr>
              <a:t>algebraic data types*</a:t>
            </a:r>
            <a:r>
              <a:rPr lang="en" sz="1400">
                <a:latin typeface="Open Sans"/>
                <a:ea typeface="Open Sans"/>
                <a:cs typeface="Open Sans"/>
                <a:sym typeface="Open Sans"/>
              </a:rPr>
              <a:t> and can use their properties.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00008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400"/>
              </a:spcAft>
              <a:buNone/>
            </a:pPr>
            <a:r>
              <a:rPr i="1" lang="en" sz="1400">
                <a:latin typeface="Open Sans"/>
                <a:ea typeface="Open Sans"/>
                <a:cs typeface="Open Sans"/>
                <a:sym typeface="Open Sans"/>
              </a:rPr>
              <a:t>*This is not entirely true, but for most cases with sealed classes it works.</a:t>
            </a:r>
            <a:endParaRPr i="1" sz="1400">
              <a:latin typeface="Open Sans"/>
              <a:ea typeface="Open Sans"/>
              <a:cs typeface="Open Sans"/>
              <a:sym typeface="Open Sans"/>
            </a:endParaRPr>
          </a:p>
        </p:txBody>
      </p:sp>
      <p:sp>
        <p:nvSpPr>
          <p:cNvPr id="297" name="Google Shape;297;p4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Final thought</a:t>
            </a:r>
            <a:endParaRPr/>
          </a:p>
        </p:txBody>
      </p:sp>
      <p:sp>
        <p:nvSpPr>
          <p:cNvPr id="303" name="Google Shape;303;p4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FP in Kotlin does not kill OOP. Each of the concepts brings its own advantages and disadvantages, and it is important to combine them in order to get concise, readable and understandable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If you are interested in the topic of FP in Kotlin for a more detailed study, come here: </a:t>
            </a:r>
            <a:r>
              <a:rPr lang="en" sz="1400" u="sng">
                <a:solidFill>
                  <a:schemeClr val="hlink"/>
                </a:solidFill>
                <a:latin typeface="Open Sans"/>
                <a:ea typeface="Open Sans"/>
                <a:cs typeface="Open Sans"/>
                <a:sym typeface="Open Sans"/>
                <a:hlinkClick r:id="rId3"/>
              </a:rPr>
              <a:t>https://arrow-kt.io/</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sp>
        <p:nvSpPr>
          <p:cNvPr id="308" name="Google Shape;308;p4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309" name="Google Shape;309;p4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10" name="Google Shape;310;p4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
        <p:nvSpPr>
          <p:cNvPr id="70" name="Google Shape;70;p1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7500" lvl="0" marL="457200" rtl="0" algn="l">
              <a:lnSpc>
                <a:spcPct val="150000"/>
              </a:lnSpc>
              <a:spcBef>
                <a:spcPts val="0"/>
              </a:spcBef>
              <a:spcAft>
                <a:spcPts val="0"/>
              </a:spcAft>
              <a:buSzPts val="1400"/>
              <a:buChar char="●"/>
            </a:pPr>
            <a:r>
              <a:rPr lang="en" sz="1400">
                <a:latin typeface="Open Sans"/>
                <a:ea typeface="Open Sans"/>
                <a:cs typeface="Open Sans"/>
                <a:sym typeface="Open Sans"/>
              </a:rPr>
              <a:t>In Kotlin you can pass functions as the arguments of </a:t>
            </a:r>
            <a:r>
              <a:rPr lang="en" sz="1400">
                <a:latin typeface="Open Sans"/>
                <a:ea typeface="Open Sans"/>
                <a:cs typeface="Open Sans"/>
                <a:sym typeface="Open Sans"/>
              </a:rPr>
              <a:t>other functions</a:t>
            </a:r>
            <a:r>
              <a:rPr lang="en" sz="1400">
                <a:latin typeface="Open Sans"/>
                <a:ea typeface="Open Sans"/>
                <a:cs typeface="Open Sans"/>
                <a:sym typeface="Open Sans"/>
              </a:rPr>
              <a:t>:</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foo(bar: () -&gt; Unit): Unit { ... }</a:t>
            </a:r>
            <a:endParaRPr sz="1100">
              <a:solidFill>
                <a:srgbClr val="37474F"/>
              </a:solidFill>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If a function’s last argument is a function, then it can be put outside the parentheses:</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baz(start: Int, end: Int, step: (Int) -&gt; Unit): Unit { ... }</a:t>
            </a:r>
            <a:br>
              <a:rPr lang="en" sz="1100">
                <a:solidFill>
                  <a:srgbClr val="37474F"/>
                </a:solidFill>
              </a:rPr>
            </a:br>
            <a:r>
              <a:rPr lang="en" sz="1100">
                <a:solidFill>
                  <a:srgbClr val="37474F"/>
                </a:solidFill>
              </a:rPr>
              <a:t>baz(23, 42) { println(</a:t>
            </a:r>
            <a:r>
              <a:rPr lang="en" sz="1100">
                <a:solidFill>
                  <a:srgbClr val="008000"/>
                </a:solidFill>
              </a:rPr>
              <a:t>"Magnificent!"</a:t>
            </a:r>
            <a:r>
              <a:rPr lang="en" sz="1100">
                <a:solidFill>
                  <a:srgbClr val="37474F"/>
                </a:solidFill>
              </a:rPr>
              <a:t>) }</a:t>
            </a:r>
            <a:endParaRPr sz="1100">
              <a:latin typeface="Open Sans"/>
              <a:ea typeface="Open Sans"/>
              <a:cs typeface="Open Sans"/>
              <a:sym typeface="Open Sans"/>
            </a:endParaRPr>
          </a:p>
          <a:p>
            <a:pPr indent="-317500" lvl="0" marL="457200" rtl="0" algn="l">
              <a:lnSpc>
                <a:spcPct val="150000"/>
              </a:lnSpc>
              <a:spcBef>
                <a:spcPts val="1000"/>
              </a:spcBef>
              <a:spcAft>
                <a:spcPts val="1000"/>
              </a:spcAft>
              <a:buSzPts val="1400"/>
              <a:buChar char="●"/>
            </a:pPr>
            <a:r>
              <a:rPr lang="en" sz="1400">
                <a:latin typeface="Open Sans"/>
                <a:ea typeface="Open Sans"/>
                <a:cs typeface="Open Sans"/>
                <a:sym typeface="Open Sans"/>
              </a:rPr>
              <a:t>If a function’s only argument is a function, then parentheses can be omitted altogether:</a:t>
            </a:r>
            <a:br>
              <a:rPr lang="en" sz="1400">
                <a:latin typeface="Open Sans"/>
                <a:ea typeface="Open Sans"/>
                <a:cs typeface="Open Sans"/>
                <a:sym typeface="Open Sans"/>
              </a:rPr>
            </a:br>
            <a:r>
              <a:rPr lang="en" sz="1100">
                <a:solidFill>
                  <a:srgbClr val="37474F"/>
                </a:solidFill>
              </a:rPr>
              <a:t>foo { println(</a:t>
            </a:r>
            <a:r>
              <a:rPr lang="en" sz="1100">
                <a:solidFill>
                  <a:srgbClr val="008000"/>
                </a:solidFill>
              </a:rPr>
              <a:t>"Kotlin keeps on giving!"</a:t>
            </a:r>
            <a:r>
              <a:rPr lang="en" sz="1100">
                <a:solidFill>
                  <a:srgbClr val="37474F"/>
                </a:solidFill>
              </a:rPr>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1150" lvl="0" marL="457200" rtl="0" algn="l">
              <a:lnSpc>
                <a:spcPct val="115000"/>
              </a:lnSpc>
              <a:spcBef>
                <a:spcPts val="0"/>
              </a:spcBef>
              <a:spcAft>
                <a:spcPts val="0"/>
              </a:spcAft>
              <a:buSzPts val="1300"/>
              <a:buChar char="●"/>
            </a:pPr>
            <a:r>
              <a:rPr lang="en" sz="1300">
                <a:latin typeface="Open Sans"/>
                <a:ea typeface="Open Sans"/>
                <a:cs typeface="Open Sans"/>
                <a:sym typeface="Open Sans"/>
              </a:rPr>
              <a:t>Lambdas can be assigned to </a:t>
            </a:r>
            <a:r>
              <a:rPr lang="en" sz="1300">
                <a:solidFill>
                  <a:srgbClr val="3F51B5"/>
                </a:solidFill>
              </a:rPr>
              <a:t>val</a:t>
            </a:r>
            <a:r>
              <a:rPr lang="en" sz="1300">
                <a:latin typeface="Open Sans"/>
                <a:ea typeface="Open Sans"/>
                <a:cs typeface="Open Sans"/>
                <a:sym typeface="Open Sans"/>
              </a:rPr>
              <a:t>s and reassigned in </a:t>
            </a:r>
            <a:r>
              <a:rPr lang="en" sz="1300">
                <a:solidFill>
                  <a:srgbClr val="3F51B5"/>
                </a:solidFill>
              </a:rPr>
              <a:t>var</a:t>
            </a:r>
            <a:r>
              <a:rPr lang="en" sz="1300">
                <a:latin typeface="Open Sans"/>
                <a:ea typeface="Open Sans"/>
                <a:cs typeface="Open Sans"/>
                <a:sym typeface="Open Sans"/>
              </a:rPr>
              <a:t>s:</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var</a:t>
            </a:r>
            <a:r>
              <a:rPr lang="en" sz="1000">
                <a:solidFill>
                  <a:srgbClr val="37474F"/>
                </a:solidFill>
              </a:rPr>
              <a:t> lambda1: (Int) -&gt; Double = { r -&gt; r * 6.28 }</a:t>
            </a:r>
            <a:endParaRPr sz="1000">
              <a:solidFill>
                <a:srgbClr val="37474F"/>
              </a:solidFill>
            </a:endParaRPr>
          </a:p>
          <a:p>
            <a:pPr indent="0" lvl="0" marL="457200" rtl="0" algn="l">
              <a:lnSpc>
                <a:spcPct val="115000"/>
              </a:lnSpc>
              <a:spcBef>
                <a:spcPts val="600"/>
              </a:spcBef>
              <a:spcAft>
                <a:spcPts val="0"/>
              </a:spcAft>
              <a:buNone/>
            </a:pPr>
            <a:r>
              <a:rPr lang="en" sz="1000">
                <a:solidFill>
                  <a:srgbClr val="3F51B5"/>
                </a:solidFill>
              </a:rPr>
              <a:t>val</a:t>
            </a:r>
            <a:r>
              <a:rPr lang="en" sz="1000">
                <a:solidFill>
                  <a:srgbClr val="37474F"/>
                </a:solidFill>
              </a:rPr>
              <a:t> lambda2 = { d: Int -&gt; 3.14 * d.toDouble().pow(2)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lambda1 = lambda2</a:t>
            </a:r>
            <a:br>
              <a:rPr lang="en" sz="1000">
                <a:solidFill>
                  <a:srgbClr val="37474F"/>
                </a:solidFill>
              </a:rPr>
            </a:br>
            <a:endParaRPr sz="1000">
              <a:solidFill>
                <a:srgbClr val="37474F"/>
              </a:solidFill>
            </a:endParaRPr>
          </a:p>
          <a:p>
            <a:pPr indent="-311150" lvl="0" marL="457200" rtl="0" algn="l">
              <a:spcBef>
                <a:spcPts val="600"/>
              </a:spcBef>
              <a:spcAft>
                <a:spcPts val="0"/>
              </a:spcAft>
              <a:buSzPts val="1300"/>
              <a:buChar char="●"/>
            </a:pPr>
            <a:r>
              <a:rPr lang="en" sz="1300">
                <a:latin typeface="Open Sans"/>
                <a:ea typeface="Open Sans"/>
                <a:cs typeface="Open Sans"/>
                <a:sym typeface="Open Sans"/>
              </a:rPr>
              <a:t>Lambda expressions can be replaced with function syntax: </a:t>
            </a:r>
            <a:endParaRPr sz="1000">
              <a:solidFill>
                <a:srgbClr val="37474F"/>
              </a:solidFill>
            </a:endParaRPr>
          </a:p>
          <a:p>
            <a:pPr indent="457200" lvl="0" marL="0" rtl="0" algn="l">
              <a:lnSpc>
                <a:spcPct val="150000"/>
              </a:lnSpc>
              <a:spcBef>
                <a:spcPts val="1000"/>
              </a:spcBef>
              <a:spcAft>
                <a:spcPts val="0"/>
              </a:spcAft>
              <a:buClr>
                <a:schemeClr val="dk1"/>
              </a:buClr>
              <a:buSzPts val="1100"/>
              <a:buFont typeface="Arial"/>
              <a:buNone/>
            </a:pPr>
            <a:r>
              <a:rPr lang="en" sz="1000">
                <a:solidFill>
                  <a:srgbClr val="3F51B5"/>
                </a:solidFill>
              </a:rPr>
              <a:t>val</a:t>
            </a:r>
            <a:r>
              <a:rPr lang="en" sz="1000">
                <a:solidFill>
                  <a:srgbClr val="37474F"/>
                </a:solidFill>
              </a:rPr>
              <a:t> sum = </a:t>
            </a:r>
            <a:r>
              <a:rPr lang="en" sz="1000">
                <a:solidFill>
                  <a:srgbClr val="3F51B5"/>
                </a:solidFill>
              </a:rPr>
              <a:t>fun</a:t>
            </a:r>
            <a:r>
              <a:rPr lang="en" sz="1000">
                <a:solidFill>
                  <a:srgbClr val="37474F"/>
                </a:solidFill>
              </a:rPr>
              <a:t>(a: Int, b: Int): Int = a + b</a:t>
            </a:r>
            <a:br>
              <a:rPr lang="en" sz="1000">
                <a:solidFill>
                  <a:srgbClr val="080808"/>
                </a:solidFill>
                <a:highlight>
                  <a:schemeClr val="lt1"/>
                </a:highlight>
              </a:rPr>
            </a:br>
            <a:r>
              <a:rPr lang="en" sz="1000">
                <a:solidFill>
                  <a:srgbClr val="080808"/>
                </a:solidFill>
                <a:highlight>
                  <a:schemeClr val="lt1"/>
                </a:highlight>
              </a:rPr>
              <a:t>	</a:t>
            </a:r>
            <a:r>
              <a:rPr lang="en" sz="1000">
                <a:solidFill>
                  <a:srgbClr val="3F51B5"/>
                </a:solidFill>
              </a:rPr>
              <a:t>val</a:t>
            </a:r>
            <a:r>
              <a:rPr lang="en" sz="1000">
                <a:solidFill>
                  <a:srgbClr val="0033B3"/>
                </a:solidFill>
                <a:highlight>
                  <a:schemeClr val="lt1"/>
                </a:highlight>
              </a:rPr>
              <a:t> </a:t>
            </a:r>
            <a:r>
              <a:rPr lang="en" sz="1000">
                <a:solidFill>
                  <a:srgbClr val="37474F"/>
                </a:solidFill>
              </a:rPr>
              <a:t>sum2 = { a:Int, b: Int -&gt; a + b }</a:t>
            </a:r>
            <a:endParaRPr b="1" sz="1000">
              <a:solidFill>
                <a:srgbClr val="080808"/>
              </a:solidFill>
              <a:highlight>
                <a:schemeClr val="lt1"/>
              </a:highlight>
            </a:endParaRPr>
          </a:p>
          <a:p>
            <a:pPr indent="-311150" lvl="0" marL="457200" rtl="0" algn="l">
              <a:lnSpc>
                <a:spcPct val="115000"/>
              </a:lnSpc>
              <a:spcBef>
                <a:spcPts val="1000"/>
              </a:spcBef>
              <a:spcAft>
                <a:spcPts val="0"/>
              </a:spcAft>
              <a:buSzPts val="1300"/>
              <a:buFont typeface="Open Sans"/>
              <a:buChar char="●"/>
            </a:pPr>
            <a:r>
              <a:rPr lang="en" sz="1300">
                <a:latin typeface="Open Sans"/>
                <a:ea typeface="Open Sans"/>
                <a:cs typeface="Open Sans"/>
                <a:sym typeface="Open Sans"/>
              </a:rPr>
              <a:t>Declaring functions inside functions is allowed:</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fun</a:t>
            </a:r>
            <a:r>
              <a:rPr lang="en" sz="1000">
                <a:solidFill>
                  <a:srgbClr val="37474F"/>
                </a:solidFill>
              </a:rPr>
              <a:t> global() {</a:t>
            </a:r>
            <a:br>
              <a:rPr lang="en" sz="1000">
                <a:solidFill>
                  <a:srgbClr val="37474F"/>
                </a:solidFill>
              </a:rPr>
            </a:br>
            <a:r>
              <a:rPr lang="en" sz="1000">
                <a:solidFill>
                  <a:srgbClr val="37474F"/>
                </a:solidFill>
              </a:rPr>
              <a:t>	</a:t>
            </a:r>
            <a:r>
              <a:rPr lang="en" sz="1000">
                <a:solidFill>
                  <a:srgbClr val="3F51B5"/>
                </a:solidFill>
              </a:rPr>
              <a:t>fun</a:t>
            </a:r>
            <a:r>
              <a:rPr lang="en" sz="1000">
                <a:solidFill>
                  <a:srgbClr val="37474F"/>
                </a:solidFill>
              </a:rPr>
              <a:t> local() { ...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	local()</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a:t>
            </a:r>
            <a:endParaRPr sz="700"/>
          </a:p>
          <a:p>
            <a:pPr indent="0" lvl="0" marL="457200" rtl="0" algn="l">
              <a:lnSpc>
                <a:spcPct val="115000"/>
              </a:lnSpc>
              <a:spcBef>
                <a:spcPts val="600"/>
              </a:spcBef>
              <a:spcAft>
                <a:spcPts val="600"/>
              </a:spcAft>
              <a:buNone/>
            </a:pPr>
            <a:r>
              <a:t/>
            </a:r>
            <a:endParaRPr sz="1300">
              <a:latin typeface="Open Sans"/>
              <a:ea typeface="Open Sans"/>
              <a:cs typeface="Open Sans"/>
              <a:sym typeface="Open Sans"/>
            </a:endParaRPr>
          </a:p>
        </p:txBody>
      </p:sp>
      <p:sp>
        <p:nvSpPr>
          <p:cNvPr id="76" name="Google Shape;76;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a:t>
            </a:r>
            <a:r>
              <a:rPr lang="en"/>
              <a:t>order functions (HOFs)</a:t>
            </a:r>
            <a:endParaRPr/>
          </a:p>
        </p:txBody>
      </p:sp>
      <p:sp>
        <p:nvSpPr>
          <p:cNvPr id="82" name="Google Shape;82;p1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Functions that take other functions as </a:t>
            </a:r>
            <a:r>
              <a:rPr b="1" lang="en" sz="1400">
                <a:latin typeface="Open Sans"/>
                <a:ea typeface="Open Sans"/>
                <a:cs typeface="Open Sans"/>
                <a:sym typeface="Open Sans"/>
              </a:rPr>
              <a:t>arguments</a:t>
            </a:r>
            <a:r>
              <a:rPr lang="en" sz="1400">
                <a:latin typeface="Open Sans"/>
                <a:ea typeface="Open Sans"/>
                <a:cs typeface="Open Sans"/>
                <a:sym typeface="Open Sans"/>
              </a:rPr>
              <a:t> are called higher order functions.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latin typeface="Open Sans"/>
                <a:ea typeface="Open Sans"/>
                <a:cs typeface="Open Sans"/>
                <a:sym typeface="Open Sans"/>
              </a:rPr>
              <a:t>In Kotlin you frequently encounter them when working with collections:</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37474F"/>
                </a:solidFill>
              </a:rPr>
              <a:t>list.partition { it % 2 == 0 }  </a:t>
            </a:r>
            <a:r>
              <a:rPr b="1" lang="en" sz="1200">
                <a:solidFill>
                  <a:srgbClr val="37474F"/>
                </a:solidFill>
              </a:rPr>
              <a:t>OR </a:t>
            </a:r>
            <a:r>
              <a:rPr lang="en" sz="1200">
                <a:solidFill>
                  <a:srgbClr val="37474F"/>
                </a:solidFill>
              </a:rPr>
              <a:t> list.partition { x -&gt; x % 2 == 0 }</a:t>
            </a:r>
            <a:endParaRPr sz="12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400">
                <a:latin typeface="Open Sans"/>
                <a:ea typeface="Open Sans"/>
                <a:cs typeface="Open Sans"/>
                <a:sym typeface="Open Sans"/>
              </a:rPr>
              <a:t>E</a:t>
            </a:r>
            <a:r>
              <a:rPr lang="en" sz="1400">
                <a:latin typeface="Open Sans"/>
                <a:ea typeface="Open Sans"/>
                <a:cs typeface="Open Sans"/>
                <a:sym typeface="Open Sans"/>
              </a:rPr>
              <a:t>verything Kotlin allows you do with functions, which means that “functions in Kotlin are first-class citizens.”</a:t>
            </a:r>
            <a:endParaRPr sz="1400">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In functional programming, functions are designed to be pure. In simple terms, this means they cannot have a state. Loops have an iterator index, which is a state, so say goodbye to </a:t>
            </a:r>
            <a:r>
              <a:rPr i="1" lang="en" sz="1400">
                <a:latin typeface="Open Sans"/>
                <a:ea typeface="Open Sans"/>
                <a:cs typeface="Open Sans"/>
                <a:sym typeface="Open Sans"/>
              </a:rPr>
              <a:t>conventional</a:t>
            </a:r>
            <a:r>
              <a:rPr lang="en" sz="1400">
                <a:latin typeface="Open Sans"/>
                <a:ea typeface="Open Sans"/>
                <a:cs typeface="Open Sans"/>
                <a:sym typeface="Open Sans"/>
              </a:rPr>
              <a:t> loops.</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br>
              <a:rPr lang="en" sz="1100">
                <a:solidFill>
                  <a:srgbClr val="3F51B5"/>
                </a:solidFill>
              </a:rPr>
            </a:br>
            <a:r>
              <a:rPr lang="en" sz="1100">
                <a:solidFill>
                  <a:srgbClr val="3F51B5"/>
                </a:solidFill>
              </a:rPr>
              <a:t>fun</a:t>
            </a:r>
            <a:r>
              <a:rPr lang="en" sz="1100">
                <a:solidFill>
                  <a:srgbClr val="37474F"/>
                </a:solidFill>
              </a:rPr>
              <a:t> sumIter(term: (Double) -&gt; Double, a: Double, next: (Double) -&gt; Double, b: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iter(a: Double, acc: Double): Double = </a:t>
            </a:r>
            <a:r>
              <a:rPr lang="en" sz="1100">
                <a:solidFill>
                  <a:srgbClr val="3F51B5"/>
                </a:solidFill>
              </a:rPr>
              <a:t>if</a:t>
            </a:r>
            <a:r>
              <a:rPr lang="en" sz="1100">
                <a:solidFill>
                  <a:srgbClr val="37474F"/>
                </a:solidFill>
              </a:rPr>
              <a:t> (a &gt; b) acc </a:t>
            </a:r>
            <a:r>
              <a:rPr lang="en" sz="1100">
                <a:solidFill>
                  <a:srgbClr val="3F51B5"/>
                </a:solidFill>
              </a:rPr>
              <a:t>else</a:t>
            </a:r>
            <a:r>
              <a:rPr lang="en" sz="1100">
                <a:solidFill>
                  <a:srgbClr val="37474F"/>
                </a:solidFill>
              </a:rPr>
              <a:t> iter(next(a), acc + term(a))</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iter(a, 0.0)</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F51B5"/>
                </a:solidFill>
              </a:rPr>
              <a:t>fun</a:t>
            </a:r>
            <a:r>
              <a:rPr lang="en" sz="1100">
                <a:solidFill>
                  <a:srgbClr val="37474F"/>
                </a:solidFill>
              </a:rPr>
              <a:t> integral(f: (Double) -&gt; Double, a: Double, b: Double, dx: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addDx(x: Double) = x + dx</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dx * sumIter(f, (a + (dx / 2.0)), ::addDx, b)</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rPr lang="en" sz="1400">
                <a:latin typeface="Open Sans"/>
                <a:ea typeface="Open Sans"/>
                <a:cs typeface="Open Sans"/>
                <a:sym typeface="Open Sans"/>
              </a:rPr>
              <a:t>(This is a LISP program transcribed to Kotlin; nobody actually writes like this)</a:t>
            </a:r>
            <a:endParaRPr sz="1400"/>
          </a:p>
        </p:txBody>
      </p:sp>
      <p:sp>
        <p:nvSpPr>
          <p:cNvPr id="88" name="Google Shape;88;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000080"/>
                </a:solidFill>
              </a:rPr>
              <a:t>val</a:t>
            </a:r>
            <a:r>
              <a:rPr lang="en" sz="1200">
                <a:solidFill>
                  <a:srgbClr val="37474F"/>
                </a:solidFill>
              </a:rPr>
              <a:t> list = listOf(1, 2, 3)</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200">
                <a:solidFill>
                  <a:srgbClr val="37474F"/>
                </a:solidFill>
              </a:rPr>
              <a:t>list.map { it * it } </a:t>
            </a:r>
            <a:r>
              <a:rPr lang="en" sz="1200">
                <a:solidFill>
                  <a:srgbClr val="666666"/>
                </a:solidFill>
              </a:rPr>
              <a:t>// [1, 4, 9]</a:t>
            </a:r>
            <a:endParaRPr sz="1400">
              <a:solidFill>
                <a:srgbClr val="666666"/>
              </a:solidFill>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
        <p:nvSpPr>
          <p:cNvPr id="94" name="Google Shape;94;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92600" y="1335025"/>
            <a:ext cx="8326800" cy="1950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 </a:t>
            </a:r>
            <a:r>
              <a:rPr lang="en" sz="1400">
                <a:solidFill>
                  <a:srgbClr val="666666"/>
                </a:solidFill>
              </a:rPr>
              <a:t>// [1, 4, 9]</a:t>
            </a:r>
            <a:endParaRPr sz="1400">
              <a:solidFill>
                <a:srgbClr val="666666"/>
              </a:solidFill>
            </a:endParaRPr>
          </a:p>
          <a:p>
            <a:pPr indent="0" lvl="0" marL="0" rtl="0" algn="l">
              <a:lnSpc>
                <a:spcPct val="115000"/>
              </a:lnSpc>
              <a:spcBef>
                <a:spcPts val="600"/>
              </a:spcBef>
              <a:spcAft>
                <a:spcPts val="600"/>
              </a:spcAft>
              <a:buNone/>
            </a:pPr>
            <a:r>
              <a:t/>
            </a:r>
            <a:endParaRPr sz="1400"/>
          </a:p>
        </p:txBody>
      </p:sp>
      <p:sp>
        <p:nvSpPr>
          <p:cNvPr id="100" name="Google Shape;100;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1" name="Google Shape;101;p20"/>
          <p:cNvSpPr txBox="1"/>
          <p:nvPr/>
        </p:nvSpPr>
        <p:spPr>
          <a:xfrm>
            <a:off x="982275" y="3963780"/>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solidFill>
                  <a:schemeClr val="dk1"/>
                </a:solidFill>
                <a:latin typeface="Open Sans"/>
                <a:ea typeface="Open Sans"/>
                <a:cs typeface="Open Sans"/>
                <a:sym typeface="Open Sans"/>
              </a:rPr>
              <a:t>What is the main difference between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forEach</a:t>
            </a:r>
            <a:r>
              <a:rPr lang="en">
                <a:solidFill>
                  <a:schemeClr val="dk1"/>
                </a:solidFill>
                <a:latin typeface="Open Sans"/>
                <a:ea typeface="Open Sans"/>
                <a:cs typeface="Open Sans"/>
                <a:sym typeface="Open Sans"/>
              </a:rPr>
              <a:t>?</a:t>
            </a:r>
            <a:endParaRPr>
              <a:solidFill>
                <a:srgbClr val="666666"/>
              </a:solidFill>
              <a:latin typeface="JetBrains Mono"/>
              <a:ea typeface="JetBrains Mono"/>
              <a:cs typeface="JetBrains Mono"/>
              <a:sym typeface="JetBrains Mono"/>
            </a:endParaRPr>
          </a:p>
        </p:txBody>
      </p:sp>
      <p:pic>
        <p:nvPicPr>
          <p:cNvPr id="102" name="Google Shape;102;p20"/>
          <p:cNvPicPr preferRelativeResize="0"/>
          <p:nvPr/>
        </p:nvPicPr>
        <p:blipFill>
          <a:blip r:embed="rId3">
            <a:alphaModFix/>
          </a:blip>
          <a:stretch>
            <a:fillRect/>
          </a:stretch>
        </p:blipFill>
        <p:spPr>
          <a:xfrm>
            <a:off x="286675" y="3694625"/>
            <a:ext cx="842075" cy="84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