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aleway"/>
      <p:regular r:id="rId48"/>
      <p:bold r:id="rId49"/>
      <p:italic r:id="rId50"/>
      <p:boldItalic r:id="rId51"/>
    </p:embeddedFont>
    <p:embeddedFont>
      <p:font typeface="Inter"/>
      <p:regular r:id="rId52"/>
      <p:bold r:id="rId53"/>
      <p:italic r:id="rId54"/>
      <p:boldItalic r:id="rId55"/>
    </p:embeddedFont>
    <p:embeddedFont>
      <p:font typeface="JetBrains Mono Light"/>
      <p:regular r:id="rId56"/>
      <p:bold r:id="rId57"/>
      <p:italic r:id="rId58"/>
      <p:boldItalic r:id="rId59"/>
    </p:embeddedFont>
    <p:embeddedFont>
      <p:font typeface="JetBrains Mono"/>
      <p:regular r:id="rId60"/>
      <p:bold r:id="rId61"/>
      <p:italic r:id="rId62"/>
      <p:boldItalic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regular.fntdata"/><Relationship Id="rId47" Type="http://schemas.openxmlformats.org/officeDocument/2006/relationships/slide" Target="slides/slide42.xml"/><Relationship Id="rId49"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JetBrainsMono-italic.fntdata"/><Relationship Id="rId61" Type="http://schemas.openxmlformats.org/officeDocument/2006/relationships/font" Target="fonts/JetBrainsMono-bold.fntdata"/><Relationship Id="rId20" Type="http://schemas.openxmlformats.org/officeDocument/2006/relationships/slide" Target="slides/slide15.xml"/><Relationship Id="rId64" Type="http://schemas.openxmlformats.org/officeDocument/2006/relationships/font" Target="fonts/OpenSans-regular.fntdata"/><Relationship Id="rId63" Type="http://schemas.openxmlformats.org/officeDocument/2006/relationships/font" Target="fonts/JetBrainsMono-boldItalic.fntdata"/><Relationship Id="rId22" Type="http://schemas.openxmlformats.org/officeDocument/2006/relationships/slide" Target="slides/slide17.xml"/><Relationship Id="rId66" Type="http://schemas.openxmlformats.org/officeDocument/2006/relationships/font" Target="fonts/OpenSans-italic.fntdata"/><Relationship Id="rId21" Type="http://schemas.openxmlformats.org/officeDocument/2006/relationships/slide" Target="slides/slide16.xml"/><Relationship Id="rId65"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OpenSans-boldItalic.fntdata"/><Relationship Id="rId60" Type="http://schemas.openxmlformats.org/officeDocument/2006/relationships/font" Target="fonts/JetBrainsMono-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Inter-bold.fntdata"/><Relationship Id="rId52" Type="http://schemas.openxmlformats.org/officeDocument/2006/relationships/font" Target="fonts/Inter-regular.fntdata"/><Relationship Id="rId11" Type="http://schemas.openxmlformats.org/officeDocument/2006/relationships/slide" Target="slides/slide6.xml"/><Relationship Id="rId55" Type="http://schemas.openxmlformats.org/officeDocument/2006/relationships/font" Target="fonts/Inter-boldItalic.fntdata"/><Relationship Id="rId10" Type="http://schemas.openxmlformats.org/officeDocument/2006/relationships/slide" Target="slides/slide5.xml"/><Relationship Id="rId54" Type="http://schemas.openxmlformats.org/officeDocument/2006/relationships/font" Target="fonts/Inter-italic.fntdata"/><Relationship Id="rId13" Type="http://schemas.openxmlformats.org/officeDocument/2006/relationships/slide" Target="slides/slide8.xml"/><Relationship Id="rId57" Type="http://schemas.openxmlformats.org/officeDocument/2006/relationships/font" Target="fonts/JetBrainsMonoLight-bold.fntdata"/><Relationship Id="rId12" Type="http://schemas.openxmlformats.org/officeDocument/2006/relationships/slide" Target="slides/slide7.xml"/><Relationship Id="rId56" Type="http://schemas.openxmlformats.org/officeDocument/2006/relationships/font" Target="fonts/JetBrainsMonoLight-regular.fntdata"/><Relationship Id="rId15" Type="http://schemas.openxmlformats.org/officeDocument/2006/relationships/slide" Target="slides/slide10.xml"/><Relationship Id="rId59" Type="http://schemas.openxmlformats.org/officeDocument/2006/relationships/font" Target="fonts/JetBrainsMonoLight-boldItalic.fntdata"/><Relationship Id="rId14" Type="http://schemas.openxmlformats.org/officeDocument/2006/relationships/slide" Target="slides/slide9.xml"/><Relationship Id="rId58" Type="http://schemas.openxmlformats.org/officeDocument/2006/relationships/font" Target="fonts/JetBrainsMono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interfaces.html" TargetMode="External"/><Relationship Id="rId3" Type="http://schemas.openxmlformats.org/officeDocument/2006/relationships/hyperlink" Target="https://medium.com/@HugoMatilla/kotlin-basics-inheritance-modifiers-final-open-abstract-and-override-b1072d728088" TargetMode="External"/><Relationship Id="rId4" Type="http://schemas.openxmlformats.org/officeDocument/2006/relationships/hyperlink" Target="https://stackoverflow.com/questions/51680006/why-are-kotlin-classes-final-by-default-instead-of-open"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functions.html#infix-notation" TargetMode="External"/><Relationship Id="rId3" Type="http://schemas.openxmlformats.org/officeDocument/2006/relationships/hyperlink" Target="https://kotlinlang.org/docs/reference/grammar.html#expression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lass_invariant"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0b0bb04b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0b0bb04b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noted earlier, the base class may contain shared code that can be reused by its inheritors. For example, every vehicle can move, so the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type may have the </a:t>
            </a:r>
            <a:r>
              <a:rPr lang="en">
                <a:solidFill>
                  <a:schemeClr val="dk1"/>
                </a:solidFill>
                <a:latin typeface="JetBrains Mono"/>
                <a:ea typeface="JetBrains Mono"/>
                <a:cs typeface="JetBrains Mono"/>
                <a:sym typeface="JetBrains Mono"/>
              </a:rPr>
              <a:t>move() </a:t>
            </a:r>
            <a:r>
              <a:rPr lang="en">
                <a:solidFill>
                  <a:schemeClr val="dk1"/>
                </a:solidFill>
                <a:latin typeface="Open Sans"/>
                <a:ea typeface="Open Sans"/>
                <a:cs typeface="Open Sans"/>
                <a:sym typeface="Open Sans"/>
              </a:rPr>
              <a:t>method. Every vehicle has a state (e.g. mileage). The technique of extracting the shared characteristics and methods is called generalization. In this type of design, however, classes participating in a generalization relationship become tightly coupled. Any changes applied to the base class may affect its inheritors.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On the contrary, any inheritor may have specific characteristics (for example, only trucks can have trailers). This is a specialization technique representing the so called "type-of relationship" (or "is-a" relationship, "truck </a:t>
            </a:r>
            <a:r>
              <a:rPr b="1" lang="en">
                <a:solidFill>
                  <a:schemeClr val="dk1"/>
                </a:solidFill>
                <a:latin typeface="Open Sans"/>
                <a:ea typeface="Open Sans"/>
                <a:cs typeface="Open Sans"/>
                <a:sym typeface="Open Sans"/>
              </a:rPr>
              <a:t>is a </a:t>
            </a:r>
            <a:r>
              <a:rPr lang="en">
                <a:solidFill>
                  <a:schemeClr val="dk1"/>
                </a:solidFill>
                <a:latin typeface="Open Sans"/>
                <a:ea typeface="Open Sans"/>
                <a:cs typeface="Open Sans"/>
                <a:sym typeface="Open Sans"/>
              </a:rPr>
              <a:t>vehicle").</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most scenarios, inheritance design can be replaced with composition. Composition can be captured with the phrase “one object is a part of another object”. Like inheritance, composition is a mechanism for reusing code and it also describes relationships between entities, but in this case there is no parent-child relationship.  </a:t>
            </a:r>
            <a:endParaRPr>
              <a:solidFill>
                <a:schemeClr val="dk1"/>
              </a:solidFill>
              <a:latin typeface="Open Sans"/>
              <a:ea typeface="Open Sans"/>
              <a:cs typeface="Open Sans"/>
              <a:sym typeface="Open Sans"/>
            </a:endParaRPr>
          </a:p>
          <a:p>
            <a:pPr indent="0" lvl="0" marL="0" rtl="0" algn="just">
              <a:lnSpc>
                <a:spcPct val="150000"/>
              </a:lnSpc>
              <a:spcBef>
                <a:spcPts val="89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our previous example, every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has an engine. Instead of keeping all the engine specifications in the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class, we can introduce additional</a:t>
            </a:r>
            <a:r>
              <a:rPr lang="en">
                <a:solidFill>
                  <a:schemeClr val="dk1"/>
                </a:solidFill>
                <a:latin typeface="JetBrains Mono"/>
                <a:ea typeface="JetBrains Mono"/>
                <a:cs typeface="JetBrains Mono"/>
                <a:sym typeface="JetBrains Mono"/>
              </a:rPr>
              <a:t> Engine</a:t>
            </a:r>
            <a:r>
              <a:rPr lang="en">
                <a:solidFill>
                  <a:schemeClr val="dk1"/>
                </a:solidFill>
                <a:latin typeface="Open Sans"/>
                <a:ea typeface="Open Sans"/>
                <a:cs typeface="Open Sans"/>
                <a:sym typeface="Open Sans"/>
              </a:rPr>
              <a:t> classes, establishing the relationship “All v</a:t>
            </a:r>
            <a:r>
              <a:rPr lang="en">
                <a:solidFill>
                  <a:schemeClr val="dk1"/>
                </a:solidFill>
                <a:latin typeface="Open Sans"/>
                <a:ea typeface="Open Sans"/>
                <a:cs typeface="Open Sans"/>
                <a:sym typeface="Open Sans"/>
              </a:rPr>
              <a:t>ehicle</a:t>
            </a:r>
            <a:r>
              <a:rPr lang="en">
                <a:solidFill>
                  <a:schemeClr val="dk1"/>
                </a:solidFill>
                <a:latin typeface="Open Sans"/>
                <a:ea typeface="Open Sans"/>
                <a:cs typeface="Open Sans"/>
                <a:sym typeface="Open Sans"/>
              </a:rPr>
              <a:t> has an engine”. </a:t>
            </a:r>
            <a:endParaRPr>
              <a:solidFill>
                <a:schemeClr val="dk1"/>
              </a:solidFill>
              <a:latin typeface="Open Sans"/>
              <a:ea typeface="Open Sans"/>
              <a:cs typeface="Open Sans"/>
              <a:sym typeface="Open Sans"/>
            </a:endParaRPr>
          </a:p>
          <a:p>
            <a:pPr indent="0" lvl="0" marL="0" rtl="0" algn="just">
              <a:lnSpc>
                <a:spcPct val="150000"/>
              </a:lnSpc>
              <a:spcBef>
                <a:spcPts val="88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3067685" rtl="0" algn="l">
              <a:lnSpc>
                <a:spcPct val="150000"/>
              </a:lnSpc>
              <a:spcBef>
                <a:spcPts val="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OOP Series. Composition – </a:t>
            </a:r>
            <a:r>
              <a:rPr lang="en" u="sng">
                <a:solidFill>
                  <a:srgbClr val="FF318B"/>
                </a:solidFill>
                <a:latin typeface="Open Sans"/>
                <a:ea typeface="Open Sans"/>
                <a:cs typeface="Open Sans"/>
                <a:sym typeface="Open Sans"/>
              </a:rPr>
              <a:t>https://medium.com/geekculture/oop-series-composition-6c67a19cabd1</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marR="3067685"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Composition vs Inheritance – </a:t>
            </a:r>
            <a:r>
              <a:rPr lang="en" u="sng">
                <a:solidFill>
                  <a:srgbClr val="FF318B"/>
                </a:solidFill>
                <a:latin typeface="Open Sans"/>
                <a:ea typeface="Open Sans"/>
                <a:cs typeface="Open Sans"/>
                <a:sym typeface="Open Sans"/>
              </a:rPr>
              <a:t>https://www.adservio.fr/post/composition-vs-inheritance#:~:text=The%20difference%20between%20inheritance%20and,class%2C%20thus%20breaking%20your%20code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0b0bb04bb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0b0bb04b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a0b0bb04b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a0b0bb04b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Open Sans"/>
                <a:ea typeface="Open Sans"/>
                <a:cs typeface="Open Sans"/>
                <a:sym typeface="Open Sans"/>
              </a:rPr>
              <a:t>A simple type hierarchy is presented on the slide. Every type can have more than one inheritor. If the</a:t>
            </a:r>
            <a:r>
              <a:rPr lang="en">
                <a:solidFill>
                  <a:schemeClr val="dk1"/>
                </a:solidFill>
                <a:latin typeface="JetBrains Mono"/>
                <a:ea typeface="JetBrains Mono"/>
                <a:cs typeface="JetBrains Mono"/>
                <a:sym typeface="JetBrains Mono"/>
              </a:rPr>
              <a:t> shape()</a:t>
            </a:r>
            <a:r>
              <a:rPr lang="en">
                <a:solidFill>
                  <a:schemeClr val="dk1"/>
                </a:solidFill>
                <a:latin typeface="Open Sans"/>
                <a:ea typeface="Open Sans"/>
                <a:cs typeface="Open Sans"/>
                <a:sym typeface="Open Sans"/>
              </a:rPr>
              <a:t> method is introduced in the</a:t>
            </a:r>
            <a:r>
              <a:rPr lang="en">
                <a:solidFill>
                  <a:schemeClr val="dk1"/>
                </a:solidFill>
                <a:latin typeface="JetBrains Mono"/>
                <a:ea typeface="JetBrains Mono"/>
                <a:cs typeface="JetBrains Mono"/>
                <a:sym typeface="JetBrains Mono"/>
              </a:rPr>
              <a:t> Polygon</a:t>
            </a:r>
            <a:r>
              <a:rPr lang="en">
                <a:solidFill>
                  <a:schemeClr val="dk1"/>
                </a:solidFill>
                <a:latin typeface="Open Sans"/>
                <a:ea typeface="Open Sans"/>
                <a:cs typeface="Open Sans"/>
                <a:sym typeface="Open Sans"/>
              </a:rPr>
              <a:t> type and is visible to its inheritors (meaning the corresponding access modifier is specified), then this method will be available in all descendants, both direct (</a:t>
            </a:r>
            <a:r>
              <a:rPr lang="en">
                <a:solidFill>
                  <a:schemeClr val="dk1"/>
                </a:solidFill>
                <a:latin typeface="JetBrains Mono"/>
                <a:ea typeface="JetBrains Mono"/>
                <a:cs typeface="JetBrains Mono"/>
                <a:sym typeface="JetBrains Mono"/>
              </a:rPr>
              <a:t>Quadrangle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Triangle</a:t>
            </a:r>
            <a:r>
              <a:rPr lang="en">
                <a:solidFill>
                  <a:schemeClr val="dk1"/>
                </a:solidFill>
                <a:latin typeface="Open Sans"/>
                <a:ea typeface="Open Sans"/>
                <a:cs typeface="Open Sans"/>
                <a:sym typeface="Open Sans"/>
              </a:rPr>
              <a:t>) and indirect (</a:t>
            </a:r>
            <a:r>
              <a:rPr lang="en">
                <a:solidFill>
                  <a:schemeClr val="dk1"/>
                </a:solidFill>
                <a:latin typeface="JetBrains Mono"/>
                <a:ea typeface="JetBrains Mono"/>
                <a:cs typeface="JetBrains Mono"/>
                <a:sym typeface="JetBrains Mono"/>
              </a:rPr>
              <a:t>Rectangle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Square</a:t>
            </a:r>
            <a:r>
              <a:rPr lang="en">
                <a:solidFill>
                  <a:schemeClr val="dk1"/>
                </a:solidFill>
                <a:latin typeface="Open Sans"/>
                <a:ea typeface="Open Sans"/>
                <a:cs typeface="Open Sans"/>
                <a:sym typeface="Open Sans"/>
              </a:rPr>
              <a:t> etc.) </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same time, in this schematic example, no type has more than one base class, but that may in fact be possible in some programming languages. This kind of inheritance is called “multiple inheritance”, and it has been a controversial issue for years. Multiple inheritance may lead to something called the “Diamond Problem”. Consider</a:t>
            </a:r>
            <a:r>
              <a:rPr lang="en">
                <a:solidFill>
                  <a:schemeClr val="dk1"/>
                </a:solidFill>
                <a:latin typeface="Open Sans"/>
                <a:ea typeface="Open Sans"/>
                <a:cs typeface="Open Sans"/>
                <a:sym typeface="Open Sans"/>
              </a:rPr>
              <a:t> the following pseudo code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96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A: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foo()</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B extends A: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bar()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C extends A: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bar()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a:t>
            </a:r>
            <a:r>
              <a:rPr lang="en">
                <a:solidFill>
                  <a:schemeClr val="dk1"/>
                </a:solidFill>
                <a:latin typeface="JetBrains Mono"/>
                <a:ea typeface="JetBrains Mono"/>
                <a:cs typeface="JetBrains Mono"/>
                <a:sym typeface="JetBrains Mono"/>
              </a:rPr>
              <a:t> D extends B, C:</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baz() {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i="1" lang="en">
                <a:solidFill>
                  <a:schemeClr val="dk1"/>
                </a:solidFill>
                <a:latin typeface="JetBrains Mono"/>
                <a:ea typeface="JetBrains Mono"/>
                <a:cs typeface="JetBrains Mono"/>
                <a:sym typeface="JetBrains Mono"/>
              </a:rPr>
              <a:t>foo</a:t>
            </a: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 implementation comes from A </a:t>
            </a:r>
            <a:r>
              <a:rPr lang="en">
                <a:solidFill>
                  <a:schemeClr val="dk1"/>
                </a:solidFill>
                <a:latin typeface="JetBrains Mono"/>
                <a:ea typeface="JetBrains Mono"/>
                <a:cs typeface="JetBrains Mono"/>
                <a:sym typeface="JetBrains Mono"/>
              </a:rPr>
              <a:t>bar() </a:t>
            </a:r>
            <a:r>
              <a:rPr i="1" lang="en">
                <a:solidFill>
                  <a:srgbClr val="808080"/>
                </a:solidFill>
                <a:latin typeface="JetBrains Mono"/>
                <a:ea typeface="JetBrains Mono"/>
                <a:cs typeface="JetBrains Mono"/>
                <a:sym typeface="JetBrains Mono"/>
              </a:rPr>
              <a:t>// which bar exactly should we call, from type B or C?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Multiple Inheritance – </a:t>
            </a:r>
            <a:r>
              <a:rPr lang="en" u="sng">
                <a:solidFill>
                  <a:srgbClr val="FF318B"/>
                </a:solidFill>
                <a:latin typeface="Open Sans"/>
                <a:ea typeface="Open Sans"/>
                <a:cs typeface="Open Sans"/>
                <a:sym typeface="Open Sans"/>
              </a:rPr>
              <a:t>https://en.wikipedia.org/wiki/Multiple_inheritance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1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0b0bb04b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0b0bb04b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Polymorphism = poly (many) + morph</a:t>
            </a:r>
            <a:r>
              <a:rPr lang="en">
                <a:solidFill>
                  <a:schemeClr val="dk1"/>
                </a:solidFill>
                <a:latin typeface="Open Sans"/>
                <a:ea typeface="Open Sans"/>
                <a:cs typeface="Open Sans"/>
                <a:sym typeface="Open Sans"/>
              </a:rPr>
              <a:t>ē</a:t>
            </a:r>
            <a:r>
              <a:rPr lang="en">
                <a:solidFill>
                  <a:schemeClr val="dk1"/>
                </a:solidFill>
                <a:latin typeface="Open Sans"/>
                <a:ea typeface="Open Sans"/>
                <a:cs typeface="Open Sans"/>
                <a:sym typeface="Open Sans"/>
              </a:rPr>
              <a:t> (form).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In computer science, polymorphism is the provision of a single interface to entities of different types. It describes situations in which something occurs in several different forms but provides similar methods to interact with.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0"/>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Wikipedia. Polymorphism (computer science) – </a:t>
            </a:r>
            <a:r>
              <a:rPr lang="en" u="sng">
                <a:solidFill>
                  <a:srgbClr val="FF318B"/>
                </a:solidFill>
                <a:latin typeface="Open Sans"/>
                <a:ea typeface="Open Sans"/>
                <a:cs typeface="Open Sans"/>
                <a:sym typeface="Open Sans"/>
              </a:rPr>
              <a:t>https://en.wikipedia.org/wiki/Polymorphism_(computer_science)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0b0bb04bb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a0b0bb04bb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165"/>
              </a:spcAft>
              <a:buClr>
                <a:schemeClr val="dk1"/>
              </a:buClr>
              <a:buSzPts val="1100"/>
              <a:buFont typeface="Arial"/>
              <a:buNone/>
            </a:pPr>
            <a:r>
              <a:rPr lang="en">
                <a:solidFill>
                  <a:schemeClr val="dk1"/>
                </a:solidFill>
                <a:latin typeface="Open Sans"/>
                <a:ea typeface="Open Sans"/>
                <a:cs typeface="Open Sans"/>
                <a:sym typeface="Open Sans"/>
              </a:rPr>
              <a:t>We’ve discussed fundamental OOP principles in general without talking about programming languages. Now let’s see how Kotlin helps us follow those principles. </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0b0bb04bb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0b0bb04b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6611619" rtl="0" algn="just">
              <a:lnSpc>
                <a:spcPct val="150000"/>
              </a:lnSpc>
              <a:spcBef>
                <a:spcPts val="0"/>
              </a:spcBef>
              <a:spcAft>
                <a:spcPts val="0"/>
              </a:spcAft>
              <a:buNone/>
            </a:pPr>
            <a:r>
              <a:rPr lang="en">
                <a:solidFill>
                  <a:schemeClr val="dk1"/>
                </a:solidFill>
                <a:latin typeface="Open Sans"/>
                <a:ea typeface="Open Sans"/>
                <a:cs typeface="Open Sans"/>
                <a:sym typeface="Open Sans"/>
              </a:rPr>
              <a:t>To declare a class in Kotlin, we need the corresponding </a:t>
            </a:r>
            <a:r>
              <a:rPr lang="en">
                <a:solidFill>
                  <a:schemeClr val="dk1"/>
                </a:solidFill>
                <a:latin typeface="JetBrains Mono"/>
                <a:ea typeface="JetBrains Mono"/>
                <a:cs typeface="JetBrains Mono"/>
                <a:sym typeface="JetBrains Mono"/>
              </a:rPr>
              <a:t>class</a:t>
            </a:r>
            <a:r>
              <a:rPr lang="en">
                <a:solidFill>
                  <a:schemeClr val="dk1"/>
                </a:solidFill>
                <a:latin typeface="Open Sans"/>
                <a:ea typeface="Open Sans"/>
                <a:cs typeface="Open Sans"/>
                <a:sym typeface="Open Sans"/>
              </a:rPr>
              <a:t> keyword. In fact, at a bare minimum, you can declare a class with just a single line of code, e.g.: </a:t>
            </a:r>
            <a:endParaRPr>
              <a:solidFill>
                <a:schemeClr val="dk1"/>
              </a:solidFill>
              <a:latin typeface="Open Sans"/>
              <a:ea typeface="Open Sans"/>
              <a:cs typeface="Open Sans"/>
              <a:sym typeface="Open Sans"/>
            </a:endParaRPr>
          </a:p>
          <a:p>
            <a:pPr indent="0" lvl="0" marL="0" marR="6611619" rtl="0" algn="just">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name</a:t>
            </a:r>
            <a:r>
              <a:rPr lang="en">
                <a:solidFill>
                  <a:schemeClr val="dk1"/>
                </a:solidFill>
                <a:latin typeface="JetBrains Mono"/>
                <a:ea typeface="JetBrains Mono"/>
                <a:cs typeface="JetBrains Mono"/>
                <a:sym typeface="JetBrains Mono"/>
              </a:rPr>
              <a:t>: String)</a:t>
            </a:r>
            <a:r>
              <a:rPr b="1" lang="en">
                <a:solidFill>
                  <a:srgbClr val="000080"/>
                </a:solidFill>
                <a:latin typeface="JetBrains Mono"/>
                <a:ea typeface="JetBrains Mono"/>
                <a:cs typeface="JetBrains Mono"/>
                <a:sym typeface="JetBrains Mono"/>
              </a:rPr>
              <a:t> </a:t>
            </a:r>
            <a:endParaRPr b="1">
              <a:solidFill>
                <a:srgbClr val="000080"/>
              </a:solidFill>
              <a:latin typeface="JetBrains Mono"/>
              <a:ea typeface="JetBrains Mono"/>
              <a:cs typeface="JetBrains Mono"/>
              <a:sym typeface="JetBrains Mono"/>
            </a:endParaRPr>
          </a:p>
          <a:p>
            <a:pPr indent="0" lvl="0" marL="0" marR="6611619" rtl="0" algn="just">
              <a:lnSpc>
                <a:spcPct val="150000"/>
              </a:lnSpc>
              <a:spcBef>
                <a:spcPts val="0"/>
              </a:spcBef>
              <a:spcAft>
                <a:spcPts val="0"/>
              </a:spcAft>
              <a:buClr>
                <a:schemeClr val="dk1"/>
              </a:buClr>
              <a:buSzPts val="1100"/>
              <a:buFont typeface="Arial"/>
              <a:buNone/>
            </a:pPr>
            <a:r>
              <a:t/>
            </a:r>
            <a:endParaRPr b="1">
              <a:solidFill>
                <a:srgbClr val="000080"/>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look at the anatomy of a class declaration. In the example presented on the slide: </a:t>
            </a:r>
            <a:endParaRPr>
              <a:solidFill>
                <a:schemeClr val="dk1"/>
              </a:solidFill>
              <a:latin typeface="Open Sans"/>
              <a:ea typeface="Open Sans"/>
              <a:cs typeface="Open Sans"/>
              <a:sym typeface="Open Sans"/>
            </a:endParaRPr>
          </a:p>
          <a:p>
            <a:pPr indent="-243205" lvl="0" marL="322580" rtl="0" algn="l">
              <a:lnSpc>
                <a:spcPct val="150000"/>
              </a:lnSpc>
              <a:spcBef>
                <a:spcPts val="1165"/>
              </a:spcBef>
              <a:spcAft>
                <a:spcPts val="0"/>
              </a:spcAft>
              <a:buClr>
                <a:schemeClr val="dk1"/>
              </a:buClr>
              <a:buSzPts val="1100"/>
              <a:buChar char="●"/>
            </a:pPr>
            <a:r>
              <a:rPr b="1" lang="en">
                <a:solidFill>
                  <a:srgbClr val="000080"/>
                </a:solidFill>
                <a:latin typeface="JetBrains Mono"/>
                <a:ea typeface="JetBrains Mono"/>
                <a:cs typeface="JetBrains Mono"/>
                <a:sym typeface="JetBrains Mono"/>
              </a:rPr>
              <a:t>class</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is the keyword for declaring a class.</a:t>
            </a:r>
            <a:r>
              <a:rPr b="1" lang="en">
                <a:solidFill>
                  <a:srgbClr val="000080"/>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35"/>
              </a:spcBef>
              <a:spcAft>
                <a:spcPts val="0"/>
              </a:spcAft>
              <a:buClr>
                <a:schemeClr val="dk1"/>
              </a:buClr>
              <a:buSzPts val="1100"/>
              <a:buChar char="●"/>
            </a:pPr>
            <a:r>
              <a:rPr lang="en">
                <a:solidFill>
                  <a:schemeClr val="dk1"/>
                </a:solidFill>
                <a:latin typeface="JetBrains Mono"/>
                <a:ea typeface="JetBrains Mono"/>
                <a:cs typeface="JetBrains Mono"/>
                <a:sym typeface="JetBrains Mono"/>
              </a:rPr>
              <a:t>Person</a:t>
            </a:r>
            <a:r>
              <a:rPr lang="en">
                <a:solidFill>
                  <a:schemeClr val="dk1"/>
                </a:solidFill>
                <a:latin typeface="Open Sans"/>
                <a:ea typeface="Open Sans"/>
                <a:cs typeface="Open Sans"/>
                <a:sym typeface="Open Sans"/>
              </a:rPr>
              <a:t> is the class name, which starts with capital letter – following Kotlin coding conventions.</a:t>
            </a:r>
            <a:endParaRPr>
              <a:solidFill>
                <a:schemeClr val="dk1"/>
              </a:solidFill>
              <a:latin typeface="Open Sans"/>
              <a:ea typeface="Open Sans"/>
              <a:cs typeface="Open Sans"/>
              <a:sym typeface="Open Sans"/>
            </a:endParaRPr>
          </a:p>
          <a:p>
            <a:pPr indent="-243205" lvl="0" marL="322580" rtl="0" algn="l">
              <a:lnSpc>
                <a:spcPct val="150000"/>
              </a:lnSpc>
              <a:spcBef>
                <a:spcPts val="235"/>
              </a:spcBef>
              <a:spcAft>
                <a:spcPts val="0"/>
              </a:spcAft>
              <a:buClr>
                <a:schemeClr val="dk1"/>
              </a:buClr>
              <a:buSzPts val="1100"/>
              <a:buChar char="●"/>
            </a:pPr>
            <a:r>
              <a:rPr lang="en">
                <a:solidFill>
                  <a:schemeClr val="dk1"/>
                </a:solidFill>
                <a:latin typeface="JetBrains Mono"/>
                <a:ea typeface="JetBrains Mono"/>
                <a:cs typeface="JetBrains Mono"/>
                <a:sym typeface="JetBrains Mono"/>
              </a:rPr>
              <a:t>(</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surname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private var </a:t>
            </a:r>
            <a:r>
              <a:rPr b="1" lang="en">
                <a:solidFill>
                  <a:srgbClr val="660E7A"/>
                </a:solidFill>
                <a:latin typeface="JetBrains Mono"/>
                <a:ea typeface="JetBrains Mono"/>
                <a:cs typeface="JetBrains Mono"/>
                <a:sym typeface="JetBrains Mono"/>
              </a:rPr>
              <a:t>age</a:t>
            </a:r>
            <a:r>
              <a:rPr lang="en">
                <a:solidFill>
                  <a:schemeClr val="dk1"/>
                </a:solidFill>
                <a:latin typeface="JetBrains Mono"/>
                <a:ea typeface="JetBrains Mono"/>
                <a:cs typeface="JetBrains Mono"/>
                <a:sym typeface="JetBrains Mono"/>
              </a:rPr>
              <a:t>: Int)</a:t>
            </a:r>
            <a:r>
              <a:rPr lang="en">
                <a:solidFill>
                  <a:schemeClr val="dk1"/>
                </a:solidFill>
                <a:latin typeface="Open Sans"/>
                <a:ea typeface="Open Sans"/>
                <a:cs typeface="Open Sans"/>
                <a:sym typeface="Open Sans"/>
              </a:rPr>
              <a:t>  – This part contains both class properties (fields) and the constructor.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type of constructor is called </a:t>
            </a:r>
            <a:r>
              <a:rPr i="1" lang="en">
                <a:solidFill>
                  <a:schemeClr val="dk1"/>
                </a:solidFill>
                <a:latin typeface="Open Sans"/>
                <a:ea typeface="Open Sans"/>
                <a:cs typeface="Open Sans"/>
                <a:sym typeface="Open Sans"/>
              </a:rPr>
              <a:t>primary</a:t>
            </a:r>
            <a:r>
              <a:rPr lang="en">
                <a:solidFill>
                  <a:schemeClr val="dk1"/>
                </a:solidFill>
                <a:latin typeface="Open Sans"/>
                <a:ea typeface="Open Sans"/>
                <a:cs typeface="Open Sans"/>
                <a:sym typeface="Open Sans"/>
              </a:rPr>
              <a:t>. But what if we need one more constructor? We can introduce an extra one using the </a:t>
            </a:r>
            <a:r>
              <a:rPr lang="en">
                <a:solidFill>
                  <a:schemeClr val="dk1"/>
                </a:solidFill>
                <a:latin typeface="JetBrains Mono"/>
                <a:ea typeface="JetBrains Mono"/>
                <a:cs typeface="JetBrains Mono"/>
                <a:sym typeface="JetBrains Mono"/>
              </a:rPr>
              <a:t>constructor</a:t>
            </a:r>
            <a:r>
              <a:rPr lang="en">
                <a:solidFill>
                  <a:schemeClr val="dk1"/>
                </a:solidFill>
                <a:latin typeface="Open Sans"/>
                <a:ea typeface="Open Sans"/>
                <a:cs typeface="Open Sans"/>
                <a:sym typeface="Open Sans"/>
              </a:rPr>
              <a:t> keyword inside the class. In such cases, the secondary constructor must call the primary constructor using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exactly as demonstrated on the slide. </a:t>
            </a:r>
            <a:endParaRPr>
              <a:solidFill>
                <a:schemeClr val="dk1"/>
              </a:solidFill>
              <a:latin typeface="Open Sans"/>
              <a:ea typeface="Open Sans"/>
              <a:cs typeface="Open Sans"/>
              <a:sym typeface="Open Sans"/>
            </a:endParaRPr>
          </a:p>
          <a:p>
            <a:pPr indent="0" lvl="0" marL="0" marR="3521709" rtl="0" algn="just">
              <a:lnSpc>
                <a:spcPct val="150000"/>
              </a:lnSpc>
              <a:spcBef>
                <a:spcPts val="1165"/>
              </a:spcBef>
              <a:spcAft>
                <a:spcPts val="0"/>
              </a:spcAft>
              <a:buNone/>
            </a:pPr>
            <a:r>
              <a:rPr lang="en">
                <a:solidFill>
                  <a:schemeClr val="dk1"/>
                </a:solidFill>
                <a:latin typeface="Open Sans"/>
                <a:ea typeface="Open Sans"/>
                <a:cs typeface="Open Sans"/>
                <a:sym typeface="Open Sans"/>
              </a:rPr>
              <a:t>An </a:t>
            </a:r>
            <a:r>
              <a:rPr b="1" lang="en">
                <a:solidFill>
                  <a:srgbClr val="000080"/>
                </a:solidFill>
                <a:latin typeface="JetBrains Mono"/>
                <a:ea typeface="JetBrains Mono"/>
                <a:cs typeface="JetBrains Mono"/>
                <a:sym typeface="JetBrains Mono"/>
              </a:rPr>
              <a:t>init</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block can also be added. The presence of multiple constructors – primary, secondary, and initializer blocks – may seem confusing. Just remember the order of initialization: primary –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 secondary. This is relevant in cases where, for example, we create a person object like: </a:t>
            </a:r>
            <a:endParaRPr>
              <a:solidFill>
                <a:schemeClr val="dk1"/>
              </a:solidFill>
              <a:latin typeface="Open Sans"/>
              <a:ea typeface="Open Sans"/>
              <a:cs typeface="Open Sans"/>
              <a:sym typeface="Open Sans"/>
            </a:endParaRPr>
          </a:p>
          <a:p>
            <a:pPr indent="0" lvl="0" marL="0" marR="3521709" rtl="0" algn="just">
              <a:lnSpc>
                <a:spcPct val="150000"/>
              </a:lnSpc>
              <a:spcBef>
                <a:spcPts val="9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person = Person(</a:t>
            </a:r>
            <a:r>
              <a:rPr b="1" lang="en">
                <a:solidFill>
                  <a:srgbClr val="008000"/>
                </a:solidFill>
                <a:latin typeface="JetBrains Mono"/>
                <a:ea typeface="JetBrains Mono"/>
                <a:cs typeface="JetBrains Mono"/>
                <a:sym typeface="JetBrains Mono"/>
              </a:rPr>
              <a:t>"Alex Fitch"</a:t>
            </a:r>
            <a:r>
              <a:rPr lang="en">
                <a:solidFill>
                  <a:schemeClr val="dk1"/>
                </a:solidFill>
                <a:latin typeface="JetBrains Mono"/>
                <a:ea typeface="JetBrains Mono"/>
                <a:cs typeface="JetBrains Mono"/>
                <a:sym typeface="JetBrains Mono"/>
              </a:rPr>
              <a:t>, parent)</a:t>
            </a:r>
            <a:endParaRPr>
              <a:solidFill>
                <a:schemeClr val="dk1"/>
              </a:solidFill>
              <a:latin typeface="JetBrains Mono"/>
              <a:ea typeface="JetBrains Mono"/>
              <a:cs typeface="JetBrains Mono"/>
              <a:sym typeface="JetBrains Mono"/>
            </a:endParaRPr>
          </a:p>
          <a:p>
            <a:pPr indent="0" lvl="0" marL="0" rtl="0" algn="just">
              <a:lnSpc>
                <a:spcPct val="150000"/>
              </a:lnSpc>
              <a:spcBef>
                <a:spcPts val="9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secondary constructor is used, but the primary one will be invoked first, then the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 then the secondary constructor.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may also notice that the secondary constructor does not contain</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or </a:t>
            </a:r>
            <a:r>
              <a:rPr b="1" lang="en">
                <a:solidFill>
                  <a:srgbClr val="000080"/>
                </a:solidFill>
                <a:latin typeface="JetBrains Mono"/>
                <a:ea typeface="JetBrains Mono"/>
                <a:cs typeface="JetBrains Mono"/>
                <a:sym typeface="JetBrains Mono"/>
              </a:rPr>
              <a:t>var</a:t>
            </a:r>
            <a:r>
              <a:rPr lang="en">
                <a:solidFill>
                  <a:schemeClr val="dk1"/>
                </a:solidFill>
                <a:latin typeface="Open Sans"/>
                <a:ea typeface="Open Sans"/>
                <a:cs typeface="Open Sans"/>
                <a:sym typeface="Open Sans"/>
              </a:rPr>
              <a:t>. This is because class properties should be defined in the primary constructor, not the secondary one. </a:t>
            </a:r>
            <a:endParaRPr>
              <a:solidFill>
                <a:schemeClr val="dk1"/>
              </a:solidFill>
              <a:latin typeface="Open Sans"/>
              <a:ea typeface="Open Sans"/>
              <a:cs typeface="Open Sans"/>
              <a:sym typeface="Open Sans"/>
            </a:endParaRPr>
          </a:p>
          <a:p>
            <a:pPr indent="0" lvl="0" marL="0" marR="2895600" rtl="0" algn="just">
              <a:lnSpc>
                <a:spcPct val="150000"/>
              </a:lnSpc>
              <a:spcBef>
                <a:spcPts val="116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If you’re feeling like constructors and </a:t>
            </a:r>
            <a:r>
              <a:rPr i="1" lang="en">
                <a:solidFill>
                  <a:schemeClr val="dk1"/>
                </a:solidFill>
                <a:latin typeface="JetBrains Mono"/>
                <a:ea typeface="JetBrains Mono"/>
                <a:cs typeface="JetBrains Mono"/>
                <a:sym typeface="JetBrains Mono"/>
              </a:rPr>
              <a:t>init</a:t>
            </a:r>
            <a:r>
              <a:rPr i="1" lang="en">
                <a:solidFill>
                  <a:schemeClr val="dk1"/>
                </a:solidFill>
                <a:latin typeface="Open Sans"/>
                <a:ea typeface="Open Sans"/>
                <a:cs typeface="Open Sans"/>
                <a:sym typeface="Open Sans"/>
              </a:rPr>
              <a:t> blocks seem complicated, you’re in luck. In most situations you won’t need all these features. To quote Andrey Breslav from the Q&amp;A for his talk entitled “Kotlin for Android: plain and simple”: </a:t>
            </a:r>
            <a:endParaRPr i="1">
              <a:solidFill>
                <a:schemeClr val="dk1"/>
              </a:solidFill>
              <a:latin typeface="Open Sans"/>
              <a:ea typeface="Open Sans"/>
              <a:cs typeface="Open Sans"/>
              <a:sym typeface="Open Sans"/>
            </a:endParaRPr>
          </a:p>
          <a:p>
            <a:pPr indent="-298450" lvl="0" marL="457200" marR="2895600" rtl="0" algn="just">
              <a:lnSpc>
                <a:spcPct val="150000"/>
              </a:lnSpc>
              <a:spcBef>
                <a:spcPts val="60"/>
              </a:spcBef>
              <a:spcAft>
                <a:spcPts val="0"/>
              </a:spcAft>
              <a:buClr>
                <a:schemeClr val="dk1"/>
              </a:buClr>
              <a:buSzPts val="1100"/>
              <a:buFont typeface="Open Sans"/>
              <a:buChar char="●"/>
            </a:pPr>
            <a:r>
              <a:rPr i="1" lang="en">
                <a:solidFill>
                  <a:schemeClr val="dk1"/>
                </a:solidFill>
                <a:latin typeface="Open Sans"/>
                <a:ea typeface="Open Sans"/>
                <a:cs typeface="Open Sans"/>
                <a:sym typeface="Open Sans"/>
              </a:rPr>
              <a:t>(Audience): What if I need more than one constructor?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i="1" lang="en">
                <a:solidFill>
                  <a:schemeClr val="dk1"/>
                </a:solidFill>
                <a:latin typeface="Open Sans"/>
                <a:ea typeface="Open Sans"/>
                <a:cs typeface="Open Sans"/>
                <a:sym typeface="Open Sans"/>
              </a:rPr>
              <a:t>(Andrey): You don’t :)  </a:t>
            </a:r>
            <a:endParaRPr>
              <a:solidFill>
                <a:schemeClr val="dk1"/>
              </a:solidFill>
              <a:latin typeface="Open Sans"/>
              <a:ea typeface="Open Sans"/>
              <a:cs typeface="Open Sans"/>
              <a:sym typeface="Open Sans"/>
            </a:endParaRPr>
          </a:p>
          <a:p>
            <a:pPr indent="0" lvl="0" marL="0" marR="5911850" rtl="0" algn="just">
              <a:lnSpc>
                <a:spcPct val="150000"/>
              </a:lnSpc>
              <a:spcBef>
                <a:spcPts val="1100"/>
              </a:spcBef>
              <a:spcAft>
                <a:spcPts val="0"/>
              </a:spcAft>
              <a:buNone/>
            </a:pPr>
            <a:r>
              <a:rPr i="1" lang="en">
                <a:solidFill>
                  <a:schemeClr val="dk1"/>
                </a:solidFill>
                <a:latin typeface="Open Sans"/>
                <a:ea typeface="Open Sans"/>
                <a:cs typeface="Open Sans"/>
                <a:sym typeface="Open Sans"/>
              </a:rPr>
              <a:t>Why is this? Well, in other languages you may need multiple overloaded constructors. In Kotlin, it’s more concise to use default values, which will solve your issues in most scenarios, e.g.: </a:t>
            </a:r>
            <a:endParaRPr i="1">
              <a:solidFill>
                <a:schemeClr val="dk1"/>
              </a:solidFill>
              <a:latin typeface="Open Sans"/>
              <a:ea typeface="Open Sans"/>
              <a:cs typeface="Open Sans"/>
              <a:sym typeface="Open Sans"/>
            </a:endParaRPr>
          </a:p>
          <a:p>
            <a:pPr indent="0" lvl="0" marL="0" marR="5911850" rtl="0" algn="just">
              <a:lnSpc>
                <a:spcPct val="150000"/>
              </a:lnSpc>
              <a:spcBef>
                <a:spcPts val="0"/>
              </a:spcBef>
              <a:spcAft>
                <a:spcPts val="0"/>
              </a:spcAft>
              <a:buNone/>
            </a:pPr>
            <a:r>
              <a:t/>
            </a:r>
            <a:endParaRPr b="1">
              <a:solidFill>
                <a:srgbClr val="000080"/>
              </a:solidFill>
              <a:latin typeface="JetBrains Mono"/>
              <a:ea typeface="JetBrains Mono"/>
              <a:cs typeface="JetBrains Mono"/>
              <a:sym typeface="JetBrains Mono"/>
            </a:endParaRPr>
          </a:p>
          <a:p>
            <a:pPr indent="0" lvl="0" marL="0" marR="5911850" rtl="0" algn="just">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firstName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lastName</a:t>
            </a:r>
            <a:r>
              <a:rPr lang="en">
                <a:solidFill>
                  <a:schemeClr val="dk1"/>
                </a:solidFill>
                <a:latin typeface="JetBrains Mono"/>
                <a:ea typeface="JetBrains Mono"/>
                <a:cs typeface="JetBrains Mono"/>
                <a:sym typeface="JetBrains Mono"/>
              </a:rPr>
              <a:t>: String,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isEmployed</a:t>
            </a:r>
            <a:r>
              <a:rPr lang="en">
                <a:solidFill>
                  <a:schemeClr val="dk1"/>
                </a:solidFill>
                <a:latin typeface="JetBrains Mono"/>
                <a:ea typeface="JetBrains Mono"/>
                <a:cs typeface="JetBrains Mono"/>
                <a:sym typeface="JetBrains Mono"/>
              </a:rPr>
              <a:t>: Boolean = </a:t>
            </a:r>
            <a:r>
              <a:rPr b="1" lang="en">
                <a:solidFill>
                  <a:srgbClr val="000080"/>
                </a:solidFill>
                <a:latin typeface="JetBrains Mono"/>
                <a:ea typeface="JetBrains Mono"/>
                <a:cs typeface="JetBrains Mono"/>
                <a:sym typeface="JetBrains Mono"/>
              </a:rPr>
              <a:t>true</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5911850" rtl="0" algn="just">
              <a:lnSpc>
                <a:spcPct val="150000"/>
              </a:lnSpc>
              <a:spcBef>
                <a:spcPts val="0"/>
              </a:spcBef>
              <a:spcAft>
                <a:spcPts val="0"/>
              </a:spcAft>
              <a:buClr>
                <a:schemeClr val="dk1"/>
              </a:buClr>
              <a:buSzPts val="1100"/>
              <a:buFont typeface="Arial"/>
              <a:buNone/>
            </a:pPr>
            <a:r>
              <a:t/>
            </a:r>
            <a:endParaRPr i="1">
              <a:solidFill>
                <a:schemeClr val="dk1"/>
              </a:solidFill>
              <a:latin typeface="Open Sans"/>
              <a:ea typeface="Open Sans"/>
              <a:cs typeface="Open Sans"/>
              <a:sym typeface="Open Sans"/>
            </a:endParaRPr>
          </a:p>
          <a:p>
            <a:pPr indent="0" lvl="0" marL="0" marR="5911850" rtl="0" algn="just">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In such cases, the argument </a:t>
            </a:r>
            <a:r>
              <a:rPr b="1" i="1" lang="en">
                <a:solidFill>
                  <a:srgbClr val="660E7A"/>
                </a:solidFill>
                <a:latin typeface="Open Sans"/>
                <a:ea typeface="Open Sans"/>
                <a:cs typeface="Open Sans"/>
                <a:sym typeface="Open Sans"/>
              </a:rPr>
              <a:t>isEmployed</a:t>
            </a:r>
            <a:r>
              <a:rPr i="1" lang="en">
                <a:solidFill>
                  <a:schemeClr val="dk1"/>
                </a:solidFill>
                <a:latin typeface="Open Sans"/>
                <a:ea typeface="Open Sans"/>
                <a:cs typeface="Open Sans"/>
                <a:sym typeface="Open Sans"/>
              </a:rPr>
              <a:t> may be omitted when invoking the </a:t>
            </a:r>
            <a:r>
              <a:rPr i="1" lang="en">
                <a:solidFill>
                  <a:schemeClr val="dk1"/>
                </a:solidFill>
                <a:latin typeface="Open Sans"/>
                <a:ea typeface="Open Sans"/>
                <a:cs typeface="Open Sans"/>
                <a:sym typeface="Open Sans"/>
              </a:rPr>
              <a:t>constructor</a:t>
            </a:r>
            <a:r>
              <a:rPr i="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Clr>
                <a:schemeClr val="dk1"/>
              </a:buClr>
              <a:buSzPts val="1100"/>
              <a:buFont typeface="Arial"/>
              <a:buNone/>
            </a:pPr>
            <a:r>
              <a:t/>
            </a:r>
            <a:endParaRPr b="1">
              <a:solidFill>
                <a:srgbClr val="000080"/>
              </a:solidFill>
              <a:latin typeface="JetBrains Mono"/>
              <a:ea typeface="JetBrains Mono"/>
              <a:cs typeface="JetBrains Mono"/>
              <a:sym typeface="JetBrains Mono"/>
            </a:endParaRPr>
          </a:p>
          <a:p>
            <a:pPr indent="0" lvl="0" marL="0" rtl="0" algn="l">
              <a:lnSpc>
                <a:spcPct val="100000"/>
              </a:lnSpc>
              <a:spcBef>
                <a:spcPts val="116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p1 = Person(</a:t>
            </a:r>
            <a:r>
              <a:rPr b="1" lang="en">
                <a:solidFill>
                  <a:srgbClr val="008000"/>
                </a:solidFill>
                <a:latin typeface="JetBrains Mono"/>
                <a:ea typeface="JetBrains Mono"/>
                <a:cs typeface="JetBrains Mono"/>
                <a:sym typeface="JetBrains Mono"/>
              </a:rPr>
              <a:t>"Alex"</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"Fitch"</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00000"/>
              </a:lnSpc>
              <a:spcBef>
                <a:spcPts val="116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p2 = Person(</a:t>
            </a:r>
            <a:r>
              <a:rPr b="1" lang="en">
                <a:solidFill>
                  <a:srgbClr val="008000"/>
                </a:solidFill>
                <a:latin typeface="JetBrains Mono"/>
                <a:ea typeface="JetBrains Mono"/>
                <a:cs typeface="JetBrains Mono"/>
                <a:sym typeface="JetBrains Mono"/>
              </a:rPr>
              <a:t>"George"</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"Hoffman"</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false</a:t>
            </a:r>
            <a:r>
              <a:rPr lang="en">
                <a:solidFill>
                  <a:schemeClr val="dk1"/>
                </a:solidFill>
                <a:latin typeface="JetBrains Mono"/>
                <a:ea typeface="JetBrains Mono"/>
                <a:cs typeface="JetBrains Mono"/>
                <a:sym typeface="JetBrains Mono"/>
              </a:rPr>
              <a:t>)</a:t>
            </a:r>
            <a:r>
              <a:rPr b="1" lang="en">
                <a:solidFill>
                  <a:srgbClr val="000080"/>
                </a:solidFill>
                <a:latin typeface="JetBrains Mono"/>
                <a:ea typeface="JetBrains Mono"/>
                <a:cs typeface="JetBrains Mono"/>
                <a:sym typeface="JetBrains Mono"/>
              </a:rPr>
              <a:t> </a:t>
            </a:r>
            <a:endParaRPr>
              <a:solidFill>
                <a:schemeClr val="dk1"/>
              </a:solidFill>
              <a:latin typeface="Open Sans"/>
              <a:ea typeface="Open Sans"/>
              <a:cs typeface="Open Sans"/>
              <a:sym typeface="Open Sans"/>
            </a:endParaRPr>
          </a:p>
          <a:p>
            <a:pPr indent="0" lvl="0" marL="0" rtl="0" algn="just">
              <a:lnSpc>
                <a:spcPct val="150000"/>
              </a:lnSpc>
              <a:spcBef>
                <a:spcPts val="116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Both instances of object creation are correct in the snippet above.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Classes – </a:t>
            </a:r>
            <a:r>
              <a:rPr lang="en" u="sng">
                <a:solidFill>
                  <a:srgbClr val="FF318B"/>
                </a:solidFill>
                <a:latin typeface="Open Sans"/>
                <a:ea typeface="Open Sans"/>
                <a:cs typeface="Open Sans"/>
                <a:sym typeface="Open Sans"/>
              </a:rPr>
              <a:t>https://kotlinlang.org/docs/classes.html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Conding Conventions – </a:t>
            </a:r>
            <a:r>
              <a:rPr lang="en" u="sng">
                <a:solidFill>
                  <a:srgbClr val="FF318B"/>
                </a:solidFill>
                <a:latin typeface="Open Sans"/>
                <a:ea typeface="Open Sans"/>
                <a:cs typeface="Open Sans"/>
                <a:sym typeface="Open Sans"/>
              </a:rPr>
              <a:t>https://kotlinlang.org/docs/coding-conventions.html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Andrey Breslav, “Kotlin for Android: plain and simple” – </a:t>
            </a:r>
            <a:r>
              <a:rPr lang="en" u="sng">
                <a:solidFill>
                  <a:srgbClr val="FF318B"/>
                </a:solidFill>
                <a:latin typeface="Open Sans"/>
                <a:ea typeface="Open Sans"/>
                <a:cs typeface="Open Sans"/>
                <a:sym typeface="Open Sans"/>
              </a:rPr>
              <a:t>https://www.youtube.com/watch?v=VU_L2_XGQ9s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a0b0bb04b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a0b0bb04b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833"/>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the derived class has a primary constructor, the base class can (and must) be initialized in that primary constructor according to its parameters.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the </a:t>
            </a:r>
            <a:r>
              <a:rPr lang="en">
                <a:solidFill>
                  <a:schemeClr val="dk1"/>
                </a:solidFill>
                <a:latin typeface="JetBrains Mono"/>
                <a:ea typeface="JetBrains Mono"/>
                <a:cs typeface="JetBrains Mono"/>
                <a:sym typeface="JetBrains Mono"/>
              </a:rPr>
              <a:t>ColoredPoint</a:t>
            </a:r>
            <a:r>
              <a:rPr lang="en">
                <a:solidFill>
                  <a:schemeClr val="dk1"/>
                </a:solidFill>
                <a:latin typeface="Open Sans"/>
                <a:ea typeface="Open Sans"/>
                <a:cs typeface="Open Sans"/>
                <a:sym typeface="Open Sans"/>
              </a:rPr>
              <a:t> class is inherited from </a:t>
            </a:r>
            <a:r>
              <a:rPr lang="en">
                <a:solidFill>
                  <a:schemeClr val="dk1"/>
                </a:solidFill>
                <a:latin typeface="JetBrains Mono"/>
                <a:ea typeface="JetBrains Mono"/>
                <a:cs typeface="JetBrains Mono"/>
                <a:sym typeface="JetBrains Mono"/>
              </a:rPr>
              <a:t>Point</a:t>
            </a:r>
            <a:r>
              <a:rPr lang="en">
                <a:solidFill>
                  <a:schemeClr val="dk1"/>
                </a:solidFill>
                <a:latin typeface="Open Sans"/>
                <a:ea typeface="Open Sans"/>
                <a:cs typeface="Open Sans"/>
                <a:sym typeface="Open Sans"/>
              </a:rPr>
              <a:t>, so the </a:t>
            </a:r>
            <a:r>
              <a:rPr lang="en">
                <a:solidFill>
                  <a:schemeClr val="dk1"/>
                </a:solidFill>
                <a:latin typeface="JetBrains Mono"/>
                <a:ea typeface="JetBrains Mono"/>
                <a:cs typeface="JetBrains Mono"/>
                <a:sym typeface="JetBrains Mono"/>
              </a:rPr>
              <a:t>Point </a:t>
            </a:r>
            <a:r>
              <a:rPr lang="en">
                <a:solidFill>
                  <a:schemeClr val="dk1"/>
                </a:solidFill>
                <a:latin typeface="Open Sans"/>
                <a:ea typeface="Open Sans"/>
                <a:cs typeface="Open Sans"/>
                <a:sym typeface="Open Sans"/>
              </a:rPr>
              <a:t>constructor must be invoked (the syntax is similar to secondary constructor declaration).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probably noticed the </a:t>
            </a:r>
            <a:r>
              <a:rPr b="1" lang="en">
                <a:solidFill>
                  <a:srgbClr val="000080"/>
                </a:solidFill>
                <a:latin typeface="Open Sans"/>
                <a:ea typeface="Open Sans"/>
                <a:cs typeface="Open Sans"/>
                <a:sym typeface="Open Sans"/>
              </a:rPr>
              <a:t>open</a:t>
            </a:r>
            <a:r>
              <a:rPr lang="en">
                <a:solidFill>
                  <a:schemeClr val="dk1"/>
                </a:solidFill>
                <a:latin typeface="Open Sans"/>
                <a:ea typeface="Open Sans"/>
                <a:cs typeface="Open Sans"/>
                <a:sym typeface="Open Sans"/>
              </a:rPr>
              <a:t> keyword added to the </a:t>
            </a:r>
            <a:r>
              <a:rPr lang="en">
                <a:solidFill>
                  <a:schemeClr val="dk1"/>
                </a:solidFill>
                <a:latin typeface="JetBrains Mono"/>
                <a:ea typeface="JetBrains Mono"/>
                <a:cs typeface="JetBrains Mono"/>
                <a:sym typeface="JetBrains Mono"/>
              </a:rPr>
              <a:t>Point</a:t>
            </a:r>
            <a:r>
              <a:rPr lang="en">
                <a:solidFill>
                  <a:schemeClr val="dk1"/>
                </a:solidFill>
                <a:latin typeface="Open Sans"/>
                <a:ea typeface="Open Sans"/>
                <a:cs typeface="Open Sans"/>
                <a:sym typeface="Open Sans"/>
              </a:rPr>
              <a:t> class declaration. Why do we need this? We’ll talk about it in a few slides.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07916"/>
              </a:lnSpc>
              <a:spcBef>
                <a:spcPts val="95"/>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Kotlin Inheritance – </a:t>
            </a:r>
            <a:r>
              <a:rPr lang="en" u="sng">
                <a:solidFill>
                  <a:srgbClr val="FF318B"/>
                </a:solidFill>
                <a:latin typeface="Open Sans"/>
                <a:ea typeface="Open Sans"/>
                <a:cs typeface="Open Sans"/>
                <a:sym typeface="Open Sans"/>
              </a:rPr>
              <a:t>https://kotlinlang.org/docs/inheritance.html</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0b0bb04b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a0b0bb04b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may be more than one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 in a class. However, they are “joined” into a single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 preserving the declaration order when executing.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Here’s a slightly less intuitive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Example(</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value</a:t>
            </a:r>
            <a:r>
              <a:rPr lang="en">
                <a:solidFill>
                  <a:schemeClr val="dk1"/>
                </a:solidFill>
                <a:latin typeface="JetBrains Mono"/>
                <a:ea typeface="JetBrains Mono"/>
                <a:cs typeface="JetBrains Mono"/>
                <a:sym typeface="JetBrains Mono"/>
              </a:rPr>
              <a:t>: Int, info: String)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anotherValue</a:t>
            </a:r>
            <a:r>
              <a:rPr lang="en">
                <a:solidFill>
                  <a:schemeClr val="dk1"/>
                </a:solidFill>
                <a:latin typeface="JetBrains Mono"/>
                <a:ea typeface="JetBrains Mono"/>
                <a:cs typeface="JetBrains Mono"/>
                <a:sym typeface="JetBrains Mono"/>
              </a:rPr>
              <a:t>: Int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info </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"Description: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info</a:t>
            </a:r>
            <a:r>
              <a:rPr b="1" lang="en">
                <a:solidFill>
                  <a:srgbClr val="008000"/>
                </a:solidFill>
                <a:latin typeface="JetBrains Mono"/>
                <a:ea typeface="JetBrains Mono"/>
                <a:cs typeface="JetBrains Mono"/>
                <a:sym typeface="JetBrains Mono"/>
              </a:rPr>
              <a:t>"</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8000"/>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init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info </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 with value </a:t>
            </a:r>
            <a:r>
              <a:rPr b="1" lang="en">
                <a:solidFill>
                  <a:srgbClr val="000080"/>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value</a:t>
            </a:r>
            <a:r>
              <a:rPr b="1" lang="en">
                <a:solidFill>
                  <a:srgbClr val="008000"/>
                </a:solidFill>
                <a:latin typeface="JetBrains Mono"/>
                <a:ea typeface="JetBrains Mono"/>
                <a:cs typeface="JetBrains Mono"/>
                <a:sym typeface="JetBrains Mono"/>
              </a:rPr>
              <a:t>"</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800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constructor</a:t>
            </a:r>
            <a:r>
              <a:rPr lang="en">
                <a:solidFill>
                  <a:schemeClr val="dk1"/>
                </a:solidFill>
                <a:latin typeface="JetBrains Mono"/>
                <a:ea typeface="JetBrains Mono"/>
                <a:cs typeface="JetBrains Mono"/>
                <a:sym typeface="JetBrains Mono"/>
              </a:rPr>
              <a:t>(value: Int) :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(value, </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thirdValue </a:t>
            </a:r>
            <a:r>
              <a:rPr lang="en">
                <a:solidFill>
                  <a:schemeClr val="dk1"/>
                </a:solidFill>
                <a:latin typeface="JetBrains Mono"/>
                <a:ea typeface="JetBrains Mono"/>
                <a:cs typeface="JetBrains Mono"/>
                <a:sym typeface="JetBrains Mono"/>
              </a:rPr>
              <a:t>= computeAnotherValue() * </a:t>
            </a:r>
            <a:r>
              <a:rPr lang="en">
                <a:solidFill>
                  <a:srgbClr val="0000FF"/>
                </a:solidFill>
                <a:latin typeface="JetBrains Mono"/>
                <a:ea typeface="JetBrains Mono"/>
                <a:cs typeface="JetBrains Mono"/>
                <a:sym typeface="JetBrains Mono"/>
              </a:rPr>
              <a:t>2</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rgbClr val="0000FF"/>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private fun </a:t>
            </a:r>
            <a:r>
              <a:rPr lang="en">
                <a:solidFill>
                  <a:schemeClr val="dk1"/>
                </a:solidFill>
                <a:latin typeface="JetBrains Mono"/>
                <a:ea typeface="JetBrains Mono"/>
                <a:cs typeface="JetBrains Mono"/>
                <a:sym typeface="JetBrains Mono"/>
              </a:rPr>
              <a:t>computeAnotherValue() = </a:t>
            </a:r>
            <a:r>
              <a:rPr b="1" lang="en">
                <a:solidFill>
                  <a:srgbClr val="660E7A"/>
                </a:solidFill>
                <a:latin typeface="JetBrains Mono"/>
                <a:ea typeface="JetBrains Mono"/>
                <a:cs typeface="JetBrains Mono"/>
                <a:sym typeface="JetBrains Mono"/>
              </a:rPr>
              <a:t>value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rgbClr val="0000FF"/>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init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660E7A"/>
                </a:solidFill>
                <a:latin typeface="JetBrains Mono"/>
                <a:ea typeface="JetBrains Mono"/>
                <a:cs typeface="JetBrains Mono"/>
                <a:sym typeface="JetBrains Mono"/>
              </a:rPr>
              <a:t>anotherValue </a:t>
            </a:r>
            <a:r>
              <a:rPr lang="en">
                <a:solidFill>
                  <a:schemeClr val="dk1"/>
                </a:solidFill>
                <a:latin typeface="JetBrains Mono"/>
                <a:ea typeface="JetBrains Mono"/>
                <a:cs typeface="JetBrains Mono"/>
                <a:sym typeface="JetBrains Mono"/>
              </a:rPr>
              <a:t>= computeAnotherValue()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sz="65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you may have noticed, an extra secondary constructor is added between two </a:t>
            </a:r>
            <a:r>
              <a:rPr lang="en">
                <a:solidFill>
                  <a:schemeClr val="dk1"/>
                </a:solidFill>
                <a:latin typeface="JetBrains Mono"/>
                <a:ea typeface="JetBrains Mono"/>
                <a:cs typeface="JetBrains Mono"/>
                <a:sym typeface="JetBrains Mono"/>
              </a:rPr>
              <a:t>init</a:t>
            </a:r>
            <a:r>
              <a:rPr lang="en">
                <a:solidFill>
                  <a:schemeClr val="dk1"/>
                </a:solidFill>
                <a:latin typeface="Open Sans"/>
                <a:ea typeface="Open Sans"/>
                <a:cs typeface="Open Sans"/>
                <a:sym typeface="Open Sans"/>
              </a:rPr>
              <a:t> blocks. This does not affect the init blocks’ execution in any way.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marR="4758690" rtl="0" algn="l">
              <a:lnSpc>
                <a:spcPct val="150000"/>
              </a:lnSpc>
              <a:spcBef>
                <a:spcPts val="90"/>
              </a:spcBef>
              <a:spcAft>
                <a:spcPts val="0"/>
              </a:spcAft>
              <a:buNone/>
            </a:pPr>
            <a:r>
              <a:rPr lang="en">
                <a:solidFill>
                  <a:schemeClr val="dk1"/>
                </a:solidFill>
                <a:latin typeface="Open Sans"/>
                <a:ea typeface="Open Sans"/>
                <a:cs typeface="Open Sans"/>
                <a:sym typeface="Open Sans"/>
              </a:rPr>
              <a:t>● Stackoverflow. Difference between init blocks and constructors in Kotlin – </a:t>
            </a:r>
            <a:r>
              <a:rPr lang="en" u="sng">
                <a:solidFill>
                  <a:srgbClr val="FF318B"/>
                </a:solidFill>
                <a:latin typeface="Open Sans"/>
                <a:ea typeface="Open Sans"/>
                <a:cs typeface="Open Sans"/>
                <a:sym typeface="Open Sans"/>
              </a:rPr>
              <a:t>https://stackoverflow.com/questions/55356837/what-is-the-difference-between-init-block-and-constructor-in-kotlin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155575" marR="4758690" rtl="0" algn="l">
              <a:lnSpc>
                <a:spcPct val="150000"/>
              </a:lnSpc>
              <a:spcBef>
                <a:spcPts val="110"/>
              </a:spcBef>
              <a:spcAft>
                <a:spcPts val="110"/>
              </a:spcAft>
              <a:buClr>
                <a:schemeClr val="dk1"/>
              </a:buClr>
              <a:buSzPts val="1100"/>
              <a:buFont typeface="Arial"/>
              <a:buNone/>
            </a:pPr>
            <a:r>
              <a:rPr lang="en">
                <a:solidFill>
                  <a:schemeClr val="dk1"/>
                </a:solidFill>
                <a:latin typeface="Open Sans"/>
                <a:ea typeface="Open Sans"/>
                <a:cs typeface="Open Sans"/>
                <a:sym typeface="Open Sans"/>
              </a:rPr>
              <a:t> ● Init blocks – </a:t>
            </a:r>
            <a:r>
              <a:rPr lang="en" u="sng">
                <a:solidFill>
                  <a:srgbClr val="FF318B"/>
                </a:solidFill>
                <a:latin typeface="Open Sans"/>
                <a:ea typeface="Open Sans"/>
                <a:cs typeface="Open Sans"/>
                <a:sym typeface="Open Sans"/>
              </a:rPr>
              <a:t>https://chetangupta.net/init-blocks/</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0b0bb04b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0b0bb04b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get back to the OOP abstraction principle.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of the key abstraction tools is </a:t>
            </a:r>
            <a:r>
              <a:rPr b="1" lang="en">
                <a:solidFill>
                  <a:srgbClr val="000080"/>
                </a:solidFill>
                <a:latin typeface="JetBrains Mono"/>
                <a:ea typeface="JetBrains Mono"/>
                <a:cs typeface="JetBrains Mono"/>
                <a:sym typeface="JetBrains Mono"/>
              </a:rPr>
              <a:t>interface</a:t>
            </a:r>
            <a:r>
              <a:rPr lang="en">
                <a:solidFill>
                  <a:schemeClr val="dk1"/>
                </a:solidFill>
                <a:latin typeface="Open Sans"/>
                <a:ea typeface="Open Sans"/>
                <a:cs typeface="Open Sans"/>
                <a:sym typeface="Open Sans"/>
              </a:rPr>
              <a:t>. An interface may be treated like a contract between the class implementing it and the outside world. Methods defined in an interface must all be implemented by a class. In Kotlin that would be checked at compile time.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interfaces can have not only abstract methods but also method implementations and properties (but not states). For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interface </a:t>
            </a:r>
            <a:r>
              <a:rPr lang="en">
                <a:solidFill>
                  <a:schemeClr val="dk1"/>
                </a:solidFill>
                <a:latin typeface="JetBrains Mono"/>
                <a:ea typeface="JetBrains Mono"/>
                <a:cs typeface="JetBrains Mono"/>
                <a:sym typeface="JetBrains Mono"/>
              </a:rPr>
              <a:t>UiObject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title</a:t>
            </a:r>
            <a:r>
              <a:rPr lang="en">
                <a:solidFill>
                  <a:schemeClr val="dk1"/>
                </a:solidFill>
                <a:latin typeface="JetBrains Mono"/>
                <a:ea typeface="JetBrains Mono"/>
                <a:cs typeface="JetBrains Mono"/>
                <a:sym typeface="JetBrains Mono"/>
              </a:rPr>
              <a:t>: String</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invalidate()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printTitle()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"Title: </a:t>
            </a:r>
            <a:r>
              <a:rPr b="1" lang="en">
                <a:solidFill>
                  <a:srgbClr val="000080"/>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title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UiButton(</a:t>
            </a:r>
            <a:r>
              <a:rPr b="1" lang="en">
                <a:solidFill>
                  <a:srgbClr val="000080"/>
                </a:solidFill>
                <a:latin typeface="JetBrains Mono"/>
                <a:ea typeface="JetBrains Mono"/>
                <a:cs typeface="JetBrains Mono"/>
                <a:sym typeface="JetBrains Mono"/>
              </a:rPr>
              <a:t>override val </a:t>
            </a:r>
            <a:r>
              <a:rPr b="1" lang="en">
                <a:solidFill>
                  <a:srgbClr val="660E7A"/>
                </a:solidFill>
                <a:latin typeface="JetBrains Mono"/>
                <a:ea typeface="JetBrains Mono"/>
                <a:cs typeface="JetBrains Mono"/>
                <a:sym typeface="JetBrains Mono"/>
              </a:rPr>
              <a:t>title</a:t>
            </a:r>
            <a:r>
              <a:rPr lang="en">
                <a:solidFill>
                  <a:schemeClr val="dk1"/>
                </a:solidFill>
                <a:latin typeface="JetBrains Mono"/>
                <a:ea typeface="JetBrains Mono"/>
                <a:cs typeface="JetBrains Mono"/>
                <a:sym typeface="JetBrains Mono"/>
              </a:rPr>
              <a:t>: String) : UiObject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override fun </a:t>
            </a:r>
            <a:r>
              <a:rPr lang="en">
                <a:solidFill>
                  <a:schemeClr val="dk1"/>
                </a:solidFill>
                <a:latin typeface="JetBrains Mono"/>
                <a:ea typeface="JetBrains Mono"/>
                <a:cs typeface="JetBrains Mono"/>
                <a:sym typeface="JetBrains Mono"/>
              </a:rPr>
              <a:t>invalidate()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this example, </a:t>
            </a:r>
            <a:r>
              <a:rPr b="1" lang="en">
                <a:solidFill>
                  <a:srgbClr val="660E7A"/>
                </a:solidFill>
                <a:latin typeface="JetBrains Mono"/>
                <a:ea typeface="JetBrains Mono"/>
                <a:cs typeface="JetBrains Mono"/>
                <a:sym typeface="JetBrains Mono"/>
              </a:rPr>
              <a:t>title</a:t>
            </a:r>
            <a:r>
              <a:rPr lang="en">
                <a:solidFill>
                  <a:schemeClr val="dk1"/>
                </a:solidFill>
                <a:latin typeface="Open Sans"/>
                <a:ea typeface="Open Sans"/>
                <a:cs typeface="Open Sans"/>
                <a:sym typeface="Open Sans"/>
              </a:rPr>
              <a:t> is not a state; it’s a requirement for any class implementing that interface to have the</a:t>
            </a:r>
            <a:r>
              <a:rPr lang="en">
                <a:solidFill>
                  <a:schemeClr val="dk1"/>
                </a:solidFill>
                <a:latin typeface="JetBrains Mono"/>
                <a:ea typeface="JetBrains Mono"/>
                <a:cs typeface="JetBrains Mono"/>
                <a:sym typeface="JetBrains Mono"/>
              </a:rPr>
              <a:t> </a:t>
            </a:r>
            <a:r>
              <a:rPr b="1" lang="en">
                <a:solidFill>
                  <a:srgbClr val="660E7A"/>
                </a:solidFill>
                <a:latin typeface="JetBrains Mono"/>
                <a:ea typeface="JetBrains Mono"/>
                <a:cs typeface="JetBrains Mono"/>
                <a:sym typeface="JetBrains Mono"/>
              </a:rPr>
              <a:t>title</a:t>
            </a:r>
            <a:r>
              <a:rPr lang="en">
                <a:solidFill>
                  <a:schemeClr val="dk1"/>
                </a:solidFill>
                <a:latin typeface="Open Sans"/>
                <a:ea typeface="Open Sans"/>
                <a:cs typeface="Open Sans"/>
                <a:sym typeface="Open Sans"/>
              </a:rPr>
              <a:t> property.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Abstract classes look like interfaces but may have a state and a constructor (or multiple constructors), though they still cannot be instantiated.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Any class can implement multiple interfaces, but they extend only one abstract class. This is also a significant difference between the two.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32105" rtl="0" algn="just">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Interfaces – </a:t>
            </a:r>
            <a:r>
              <a:rPr lang="en" u="sng">
                <a:solidFill>
                  <a:srgbClr val="FF318B"/>
                </a:solidFill>
                <a:latin typeface="Open Sans"/>
                <a:ea typeface="Open Sans"/>
                <a:cs typeface="Open Sans"/>
                <a:sym typeface="Open Sans"/>
              </a:rPr>
              <a:t>https://kotlinlang.org/docs/interfaces.html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32105" rtl="0" algn="just">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Kotlin Abstract Classes </a:t>
            </a:r>
            <a:r>
              <a:rPr lang="en" u="sng">
                <a:solidFill>
                  <a:srgbClr val="FF318B"/>
                </a:solidFill>
                <a:latin typeface="Open Sans"/>
                <a:ea typeface="Open Sans"/>
                <a:cs typeface="Open Sans"/>
                <a:sym typeface="Open Sans"/>
              </a:rPr>
              <a:t>https://kotlinlang.org/docs/classes.html#abstract-classes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32105"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Kotlin Academy. Interface vs Abstract Class </a:t>
            </a:r>
            <a:r>
              <a:rPr lang="en" u="sng">
                <a:solidFill>
                  <a:srgbClr val="FF318B"/>
                </a:solidFill>
                <a:latin typeface="Open Sans"/>
                <a:ea typeface="Open Sans"/>
                <a:cs typeface="Open Sans"/>
                <a:sym typeface="Open Sans"/>
              </a:rPr>
              <a:t>https://blog.kotlin-academy.com/abstract-class-vs-interface-in-kotlin-5ab8697c3a14</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a0b0bb04b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a0b0bb04b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For encapsulation, we can heavily use access modifiers provided by Kotlin. Remember there are four modifiers: </a:t>
            </a:r>
            <a:endParaRPr>
              <a:solidFill>
                <a:schemeClr val="dk1"/>
              </a:solidFill>
              <a:latin typeface="Open Sans"/>
              <a:ea typeface="Open Sans"/>
              <a:cs typeface="Open Sans"/>
              <a:sym typeface="Open Sans"/>
            </a:endParaRPr>
          </a:p>
          <a:p>
            <a:pPr indent="-243205" lvl="0" marL="332105" rtl="0" algn="just">
              <a:lnSpc>
                <a:spcPct val="150000"/>
              </a:lnSpc>
              <a:spcBef>
                <a:spcPts val="100"/>
              </a:spcBef>
              <a:spcAft>
                <a:spcPts val="0"/>
              </a:spcAft>
              <a:buClr>
                <a:schemeClr val="dk1"/>
              </a:buClr>
              <a:buSzPts val="1100"/>
              <a:buChar char="●"/>
            </a:pPr>
            <a:r>
              <a:rPr lang="en">
                <a:solidFill>
                  <a:schemeClr val="dk1"/>
                </a:solidFill>
                <a:latin typeface="Open Sans"/>
                <a:ea typeface="Open Sans"/>
                <a:cs typeface="Open Sans"/>
                <a:sym typeface="Open Sans"/>
              </a:rPr>
              <a:t>Private </a:t>
            </a:r>
            <a:endParaRPr>
              <a:solidFill>
                <a:schemeClr val="dk1"/>
              </a:solidFill>
              <a:latin typeface="Open Sans"/>
              <a:ea typeface="Open Sans"/>
              <a:cs typeface="Open Sans"/>
              <a:sym typeface="Open Sans"/>
            </a:endParaRPr>
          </a:p>
          <a:p>
            <a:pPr indent="-243205" lvl="0" marL="332105" rtl="0" algn="just">
              <a:lnSpc>
                <a:spcPct val="150000"/>
              </a:lnSpc>
              <a:spcBef>
                <a:spcPts val="140"/>
              </a:spcBef>
              <a:spcAft>
                <a:spcPts val="0"/>
              </a:spcAft>
              <a:buClr>
                <a:schemeClr val="dk1"/>
              </a:buClr>
              <a:buSzPts val="1100"/>
              <a:buChar char="●"/>
            </a:pPr>
            <a:r>
              <a:rPr lang="en">
                <a:solidFill>
                  <a:schemeClr val="dk1"/>
                </a:solidFill>
                <a:latin typeface="Open Sans"/>
                <a:ea typeface="Open Sans"/>
                <a:cs typeface="Open Sans"/>
                <a:sym typeface="Open Sans"/>
              </a:rPr>
              <a:t>Protected </a:t>
            </a:r>
            <a:endParaRPr>
              <a:solidFill>
                <a:schemeClr val="dk1"/>
              </a:solidFill>
              <a:latin typeface="Open Sans"/>
              <a:ea typeface="Open Sans"/>
              <a:cs typeface="Open Sans"/>
              <a:sym typeface="Open Sans"/>
            </a:endParaRPr>
          </a:p>
          <a:p>
            <a:pPr indent="-243205" lvl="0" marL="332105" rtl="0" algn="just">
              <a:lnSpc>
                <a:spcPct val="150000"/>
              </a:lnSpc>
              <a:spcBef>
                <a:spcPts val="145"/>
              </a:spcBef>
              <a:spcAft>
                <a:spcPts val="0"/>
              </a:spcAft>
              <a:buClr>
                <a:schemeClr val="dk1"/>
              </a:buClr>
              <a:buSzPts val="1100"/>
              <a:buChar char="●"/>
            </a:pPr>
            <a:r>
              <a:rPr lang="en">
                <a:solidFill>
                  <a:schemeClr val="dk1"/>
                </a:solidFill>
                <a:latin typeface="Open Sans"/>
                <a:ea typeface="Open Sans"/>
                <a:cs typeface="Open Sans"/>
                <a:sym typeface="Open Sans"/>
              </a:rPr>
              <a:t>Public </a:t>
            </a:r>
            <a:endParaRPr>
              <a:solidFill>
                <a:schemeClr val="dk1"/>
              </a:solidFill>
              <a:latin typeface="Open Sans"/>
              <a:ea typeface="Open Sans"/>
              <a:cs typeface="Open Sans"/>
              <a:sym typeface="Open Sans"/>
            </a:endParaRPr>
          </a:p>
          <a:p>
            <a:pPr indent="-243205" lvl="0" marL="332105" rtl="0" algn="just">
              <a:lnSpc>
                <a:spcPct val="150000"/>
              </a:lnSpc>
              <a:spcBef>
                <a:spcPts val="135"/>
              </a:spcBef>
              <a:spcAft>
                <a:spcPts val="1165"/>
              </a:spcAft>
              <a:buClr>
                <a:schemeClr val="dk1"/>
              </a:buClr>
              <a:buSzPts val="1100"/>
              <a:buChar char="●"/>
            </a:pPr>
            <a:r>
              <a:rPr lang="en">
                <a:solidFill>
                  <a:schemeClr val="dk1"/>
                </a:solidFill>
                <a:latin typeface="Open Sans"/>
                <a:ea typeface="Open Sans"/>
                <a:cs typeface="Open Sans"/>
                <a:sym typeface="Open Sans"/>
              </a:rPr>
              <a:t>Internal</a:t>
            </a:r>
            <a:endParaRPr>
              <a:solidFill>
                <a:schemeClr val="dk1"/>
              </a:solidFill>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1a0b0bb04b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1a0b0bb04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is object-oriented programming (OOP)? OOP is a programming paradigm based on the representation of a program as a set of objects.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Objects are data abstractions with internal representations (often called fields or properties) and methods for interacting with them.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Most languages have a class-based OOP approach. What does that mean? Every object has a type. In a class-based approach, an object is an instance of a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OOP itself is not a language specification or a specific language feature. OOP may be used with many languages. Some languages are even multi-paradigm. For example, you may use both OOP and functional programming (FP) with the same language.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90"/>
              </a:spcBef>
              <a:spcAft>
                <a:spcPts val="110"/>
              </a:spcAft>
              <a:buClr>
                <a:schemeClr val="dk1"/>
              </a:buClr>
              <a:buSzPts val="1100"/>
              <a:buFont typeface="Arial"/>
              <a:buNone/>
            </a:pPr>
            <a:r>
              <a:rPr lang="en">
                <a:solidFill>
                  <a:schemeClr val="dk1"/>
                </a:solidFill>
                <a:latin typeface="Open Sans"/>
                <a:ea typeface="Open Sans"/>
                <a:cs typeface="Open Sans"/>
                <a:sym typeface="Open Sans"/>
              </a:rPr>
              <a:t>● Wikipedia, Object Oriented Programming – </a:t>
            </a:r>
            <a:r>
              <a:rPr lang="en" u="sng">
                <a:solidFill>
                  <a:srgbClr val="FF318B"/>
                </a:solidFill>
                <a:latin typeface="Open Sans"/>
                <a:ea typeface="Open Sans"/>
                <a:cs typeface="Open Sans"/>
                <a:sym typeface="Open Sans"/>
              </a:rPr>
              <a:t>https://en.wikipedia.org/wiki/Object-oriented_programming</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a0b0bb04b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a0b0bb04b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a:t>
            </a:r>
            <a:r>
              <a:rPr lang="en">
                <a:solidFill>
                  <a:schemeClr val="dk1"/>
                </a:solidFill>
                <a:latin typeface="JetBrains Mono"/>
                <a:ea typeface="JetBrains Mono"/>
                <a:cs typeface="JetBrains Mono"/>
                <a:sym typeface="JetBrains Mono"/>
              </a:rPr>
              <a:t>MyCat</a:t>
            </a:r>
            <a:r>
              <a:rPr lang="en">
                <a:solidFill>
                  <a:schemeClr val="dk1"/>
                </a:solidFill>
                <a:latin typeface="Open Sans"/>
                <a:ea typeface="Open Sans"/>
                <a:cs typeface="Open Sans"/>
                <a:sym typeface="Open Sans"/>
              </a:rPr>
              <a:t> is the inheritor of the </a:t>
            </a:r>
            <a:r>
              <a:rPr lang="en">
                <a:solidFill>
                  <a:schemeClr val="dk1"/>
                </a:solidFill>
                <a:latin typeface="JetBrains Mono"/>
                <a:ea typeface="JetBrains Mono"/>
                <a:cs typeface="JetBrains Mono"/>
                <a:sym typeface="JetBrains Mono"/>
              </a:rPr>
              <a:t>RegularCat</a:t>
            </a:r>
            <a:r>
              <a:rPr lang="en">
                <a:solidFill>
                  <a:schemeClr val="dk1"/>
                </a:solidFill>
                <a:latin typeface="Open Sans"/>
                <a:ea typeface="Open Sans"/>
                <a:cs typeface="Open Sans"/>
                <a:sym typeface="Open Sans"/>
              </a:rPr>
              <a:t> type. Pay attention to the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method visibility modifier; it’s </a:t>
            </a:r>
            <a:r>
              <a:rPr b="1" lang="en">
                <a:solidFill>
                  <a:srgbClr val="000080"/>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which means ”visible only inside the class”. If we try to use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in the inheritor, we will get a compile-time error.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fix this snippet, we can update the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signature and replace the </a:t>
            </a:r>
            <a:r>
              <a:rPr b="1" lang="en">
                <a:solidFill>
                  <a:srgbClr val="000080"/>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modifier with </a:t>
            </a:r>
            <a:r>
              <a:rPr b="1" lang="en">
                <a:solidFill>
                  <a:srgbClr val="000080"/>
                </a:solidFill>
                <a:latin typeface="JetBrains Mono"/>
                <a:ea typeface="JetBrains Mono"/>
                <a:cs typeface="JetBrains Mono"/>
                <a:sym typeface="JetBrains Mono"/>
              </a:rPr>
              <a:t>protected</a:t>
            </a:r>
            <a:r>
              <a:rPr lang="en">
                <a:solidFill>
                  <a:schemeClr val="dk1"/>
                </a:solidFill>
                <a:latin typeface="Open Sans"/>
                <a:ea typeface="Open Sans"/>
                <a:cs typeface="Open Sans"/>
                <a:sym typeface="Open Sans"/>
              </a:rPr>
              <a:t>, which makes it visible inside the class and accessible by any inheritor.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1165"/>
              </a:spcAft>
              <a:buClr>
                <a:schemeClr val="dk1"/>
              </a:buClr>
              <a:buSzPts val="1100"/>
              <a:buFont typeface="Arial"/>
              <a:buNone/>
            </a:pPr>
            <a:r>
              <a:rPr lang="en">
                <a:solidFill>
                  <a:schemeClr val="dk1"/>
                </a:solidFill>
                <a:latin typeface="Open Sans"/>
                <a:ea typeface="Open Sans"/>
                <a:cs typeface="Open Sans"/>
                <a:sym typeface="Open Sans"/>
              </a:rPr>
              <a:t>In both cases, </a:t>
            </a:r>
            <a:r>
              <a:rPr lang="en">
                <a:solidFill>
                  <a:schemeClr val="dk1"/>
                </a:solidFill>
                <a:latin typeface="JetBrains Mono"/>
                <a:ea typeface="JetBrains Mono"/>
                <a:cs typeface="JetBrains Mono"/>
                <a:sym typeface="JetBrains Mono"/>
              </a:rPr>
              <a:t>poop()</a:t>
            </a:r>
            <a:r>
              <a:rPr lang="en">
                <a:solidFill>
                  <a:schemeClr val="dk1"/>
                </a:solidFill>
                <a:latin typeface="Open Sans"/>
                <a:ea typeface="Open Sans"/>
                <a:cs typeface="Open Sans"/>
                <a:sym typeface="Open Sans"/>
              </a:rPr>
              <a:t> will be hidden from the outside world. </a:t>
            </a:r>
            <a:endParaRPr>
              <a:solidFill>
                <a:schemeClr val="dk1"/>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a0b0bb04b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a0b0bb04b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To extend a non-abstract class, that base class should have the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in its declaration. Why? Kotlin follows the </a:t>
            </a:r>
            <a:r>
              <a:rPr i="1" lang="en" u="sng">
                <a:solidFill>
                  <a:schemeClr val="dk1"/>
                </a:solidFill>
                <a:latin typeface="Open Sans"/>
                <a:ea typeface="Open Sans"/>
                <a:cs typeface="Open Sans"/>
                <a:sym typeface="Open Sans"/>
              </a:rPr>
              <a:t>final by default</a:t>
            </a:r>
            <a:r>
              <a:rPr i="1"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principle. If not explicitly implemented as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(non-final), classes </a:t>
            </a:r>
            <a:r>
              <a:rPr lang="en">
                <a:solidFill>
                  <a:schemeClr val="dk1"/>
                </a:solidFill>
                <a:latin typeface="Open Sans"/>
                <a:ea typeface="Open Sans"/>
                <a:cs typeface="Open Sans"/>
                <a:sym typeface="Open Sans"/>
              </a:rPr>
              <a:t>and </a:t>
            </a:r>
            <a:r>
              <a:rPr lang="en">
                <a:solidFill>
                  <a:schemeClr val="dk1"/>
                </a:solidFill>
                <a:latin typeface="Open Sans"/>
                <a:ea typeface="Open Sans"/>
                <a:cs typeface="Open Sans"/>
                <a:sym typeface="Open Sans"/>
              </a:rPr>
              <a:t>methods are final. Why do you think this is the case? Well, one possible answer is that, if a developer wants a class to be used by other developers, they should design the class properly and mark it with the </a:t>
            </a:r>
            <a:r>
              <a:rPr lang="en">
                <a:solidFill>
                  <a:schemeClr val="dk1"/>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explicitly.</a:t>
            </a:r>
            <a:r>
              <a:rPr lang="en">
                <a:solidFill>
                  <a:schemeClr val="dk1"/>
                </a:solidFill>
                <a:latin typeface="Open Sans"/>
                <a:ea typeface="Open Sans"/>
                <a:cs typeface="Open Sans"/>
                <a:sym typeface="Open Sans"/>
              </a:rPr>
              <a:t> When this is done, the </a:t>
            </a:r>
            <a:r>
              <a:rPr lang="en">
                <a:solidFill>
                  <a:schemeClr val="dk1"/>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is used as an indicator that </a:t>
            </a:r>
            <a:r>
              <a:rPr i="1" lang="en">
                <a:solidFill>
                  <a:schemeClr val="dk1"/>
                </a:solidFill>
                <a:latin typeface="Open Sans"/>
                <a:ea typeface="Open Sans"/>
                <a:cs typeface="Open Sans"/>
                <a:sym typeface="Open Sans"/>
              </a:rPr>
              <a:t>the class is inheritable</a:t>
            </a:r>
            <a:r>
              <a:rPr lang="en">
                <a:solidFill>
                  <a:schemeClr val="dk1"/>
                </a:solidFill>
                <a:latin typeface="Open Sans"/>
                <a:ea typeface="Open Sans"/>
                <a:cs typeface="Open Sans"/>
                <a:sym typeface="Open Sans"/>
              </a:rPr>
              <a:t>. </a:t>
            </a:r>
            <a:endParaRPr i="1">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Joshua Bloch introduced this helpful principle: </a:t>
            </a:r>
            <a:endParaRPr>
              <a:solidFill>
                <a:schemeClr val="dk1"/>
              </a:solidFill>
              <a:latin typeface="Open Sans"/>
              <a:ea typeface="Open Sans"/>
              <a:cs typeface="Open Sans"/>
              <a:sym typeface="Open Sans"/>
            </a:endParaRPr>
          </a:p>
          <a:p>
            <a:pPr indent="0" lvl="0" marL="0" marR="3420745" rtl="0" algn="l">
              <a:lnSpc>
                <a:spcPct val="150000"/>
              </a:lnSpc>
              <a:spcBef>
                <a:spcPts val="110"/>
              </a:spcBef>
              <a:spcAft>
                <a:spcPts val="0"/>
              </a:spcAft>
              <a:buClr>
                <a:schemeClr val="dk1"/>
              </a:buClr>
              <a:buSzPts val="1100"/>
              <a:buFont typeface="Arial"/>
              <a:buNone/>
            </a:pPr>
            <a:r>
              <a:rPr lang="en">
                <a:solidFill>
                  <a:schemeClr val="dk1"/>
                </a:solidFill>
                <a:latin typeface="Open Sans"/>
                <a:ea typeface="Open Sans"/>
                <a:cs typeface="Open Sans"/>
                <a:sym typeface="Open Sans"/>
              </a:rPr>
              <a:t>&gt; “</a:t>
            </a:r>
            <a:r>
              <a:rPr i="1" lang="en">
                <a:solidFill>
                  <a:schemeClr val="dk1"/>
                </a:solidFill>
                <a:latin typeface="Open Sans"/>
                <a:ea typeface="Open Sans"/>
                <a:cs typeface="Open Sans"/>
                <a:sym typeface="Open Sans"/>
              </a:rPr>
              <a:t>Design and document for inheritance, or else prohibit it.”  (Joshua Bloch, Effective Java, Item 19) </a:t>
            </a:r>
            <a:endParaRPr>
              <a:solidFill>
                <a:schemeClr val="dk1"/>
              </a:solidFill>
              <a:latin typeface="Open Sans"/>
              <a:ea typeface="Open Sans"/>
              <a:cs typeface="Open Sans"/>
              <a:sym typeface="Open Sans"/>
            </a:endParaRPr>
          </a:p>
          <a:p>
            <a:pPr indent="0" lvl="0" marL="0" rtl="0" algn="just">
              <a:lnSpc>
                <a:spcPct val="150000"/>
              </a:lnSpc>
              <a:spcBef>
                <a:spcPts val="110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mentioned earlier, one class may implement multiple interfaces, but it can extend only a single abstract class. PHave a look at the example on the slide and the class declaration. Of </a:t>
            </a:r>
            <a:r>
              <a:rPr lang="en">
                <a:solidFill>
                  <a:schemeClr val="dk1"/>
                </a:solidFill>
                <a:latin typeface="JetBrains Mono"/>
                <a:ea typeface="JetBrains Mono"/>
                <a:cs typeface="JetBrains Mono"/>
                <a:sym typeface="JetBrains Mono"/>
              </a:rPr>
              <a:t>RegularCat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CatAtHospital</a:t>
            </a:r>
            <a:r>
              <a:rPr lang="en">
                <a:solidFill>
                  <a:schemeClr val="dk1"/>
                </a:solidFill>
                <a:latin typeface="Open Sans"/>
                <a:ea typeface="Open Sans"/>
                <a:cs typeface="Open Sans"/>
                <a:sym typeface="Open Sans"/>
              </a:rPr>
              <a:t>, which one is an interface and which one is an abstract class? As we discussed earlier, abstract classes have a constructor. In this example we see the invocation of the base class constructor: </a:t>
            </a:r>
            <a:r>
              <a:rPr lang="en">
                <a:solidFill>
                  <a:schemeClr val="dk1"/>
                </a:solidFill>
                <a:latin typeface="JetBrains Mono"/>
                <a:ea typeface="JetBrains Mono"/>
                <a:cs typeface="JetBrains Mono"/>
                <a:sym typeface="JetBrains Mono"/>
              </a:rPr>
              <a:t>RegularCat()</a:t>
            </a:r>
            <a:r>
              <a:rPr lang="en">
                <a:solidFill>
                  <a:schemeClr val="dk1"/>
                </a:solidFill>
                <a:latin typeface="Open Sans"/>
                <a:ea typeface="Open Sans"/>
                <a:cs typeface="Open Sans"/>
                <a:sym typeface="Open Sans"/>
              </a:rPr>
              <a:t>. So it must be an abstract class. </a:t>
            </a:r>
            <a:endParaRPr>
              <a:solidFill>
                <a:schemeClr val="dk1"/>
              </a:solidFill>
              <a:latin typeface="Open Sans"/>
              <a:ea typeface="Open Sans"/>
              <a:cs typeface="Open Sans"/>
              <a:sym typeface="Open Sans"/>
            </a:endParaRPr>
          </a:p>
          <a:p>
            <a:pPr indent="0" lvl="0" marL="0" marR="535305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Unlike in some other languages, </a:t>
            </a:r>
            <a:r>
              <a:rPr lang="en">
                <a:solidFill>
                  <a:schemeClr val="dk1"/>
                </a:solidFill>
                <a:latin typeface="Open Sans"/>
                <a:ea typeface="Open Sans"/>
                <a:cs typeface="Open Sans"/>
                <a:sym typeface="Open Sans"/>
              </a:rPr>
              <a:t>in Kotlin</a:t>
            </a:r>
            <a:r>
              <a:rPr lang="en">
                <a:solidFill>
                  <a:schemeClr val="dk1"/>
                </a:solidFill>
                <a:latin typeface="Open Sans"/>
                <a:ea typeface="Open Sans"/>
                <a:cs typeface="Open Sans"/>
                <a:sym typeface="Open Sans"/>
              </a:rPr>
              <a:t> interfaces and abstract class can be specified in any order. Imagine we have two interfaces and one abstract class, so both of these variants are correct: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SickDomesticCat : RegularCat(), CatAtHospital, DomesticPet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SickDomesticCat : DomesticPet, CatAtHospital, RegularCat()</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Furthermore, this is also correct </a:t>
            </a:r>
            <a:r>
              <a:rPr lang="en">
                <a:solidFill>
                  <a:schemeClr val="dk1"/>
                </a:solidFill>
                <a:latin typeface="Open Sans"/>
                <a:ea typeface="Open Sans"/>
                <a:cs typeface="Open Sans"/>
                <a:sym typeface="Open Sans"/>
              </a:rPr>
              <a:t>(interface – abstract class – interface)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SickDomesticCat : DomesticPet, RegularCat(), CatAtHospital</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To implement an abstract method declared in an interface or abstract class, we must use the </a:t>
            </a:r>
            <a:r>
              <a:rPr b="1" lang="en">
                <a:solidFill>
                  <a:srgbClr val="000080"/>
                </a:solidFill>
                <a:latin typeface="JetBrains Mono"/>
                <a:ea typeface="JetBrains Mono"/>
                <a:cs typeface="JetBrains Mono"/>
                <a:sym typeface="JetBrains Mono"/>
              </a:rPr>
              <a:t>override</a:t>
            </a:r>
            <a:r>
              <a:rPr lang="en">
                <a:solidFill>
                  <a:schemeClr val="dk1"/>
                </a:solidFill>
                <a:latin typeface="Open Sans"/>
                <a:ea typeface="Open Sans"/>
                <a:cs typeface="Open Sans"/>
                <a:sym typeface="Open Sans"/>
              </a:rPr>
              <a:t> keyword, as in the example above.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Interfaces – </a:t>
            </a:r>
            <a:r>
              <a:rPr lang="en" u="sng">
                <a:solidFill>
                  <a:schemeClr val="hlink"/>
                </a:solidFill>
                <a:latin typeface="Open Sans"/>
                <a:ea typeface="Open Sans"/>
                <a:cs typeface="Open Sans"/>
                <a:sym typeface="Open Sans"/>
                <a:hlinkClick r:id="rId2"/>
              </a:rPr>
              <a:t>https://kotlinlang.org/docs/interfaces.html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basics. Inheritance modifiers – </a:t>
            </a:r>
            <a:r>
              <a:rPr lang="en" u="sng">
                <a:solidFill>
                  <a:schemeClr val="hlink"/>
                </a:solidFill>
                <a:latin typeface="Open Sans"/>
                <a:ea typeface="Open Sans"/>
                <a:cs typeface="Open Sans"/>
                <a:sym typeface="Open Sans"/>
                <a:hlinkClick r:id="rId3"/>
              </a:rPr>
              <a:t>https://medium.com/@HugoMatilla/kotlin-basics-inheritance-modifiers-final-open-abstract-and-override-b1072d728088</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Stackoverflow. Why are Kotlin classes final by default instead of open? – </a:t>
            </a:r>
            <a:r>
              <a:rPr lang="en" u="sng">
                <a:solidFill>
                  <a:schemeClr val="hlink"/>
                </a:solidFill>
                <a:latin typeface="Open Sans"/>
                <a:ea typeface="Open Sans"/>
                <a:cs typeface="Open Sans"/>
                <a:sym typeface="Open Sans"/>
                <a:hlinkClick r:id="rId4"/>
              </a:rPr>
              <a:t>https://stackoverflow.com/questions/51680006/why-are-kotlin-classes-final-by-default-instead-of-open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a0b0bb04b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a0b0bb04b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a0b0bb04b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a0b0bb04b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return to the polymorphism principle and implement a simple example in Kotlin.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code above, there are two domestic pets – </a:t>
            </a:r>
            <a:r>
              <a:rPr lang="en">
                <a:solidFill>
                  <a:schemeClr val="dk1"/>
                </a:solidFill>
                <a:latin typeface="JetBrains Mono"/>
                <a:ea typeface="JetBrains Mono"/>
                <a:cs typeface="JetBrains Mono"/>
                <a:sym typeface="JetBrains Mono"/>
              </a:rPr>
              <a:t>Cat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Dog</a:t>
            </a:r>
            <a:r>
              <a:rPr lang="en">
                <a:solidFill>
                  <a:schemeClr val="dk1"/>
                </a:solidFill>
                <a:latin typeface="Open Sans"/>
                <a:ea typeface="Open Sans"/>
                <a:cs typeface="Open Sans"/>
                <a:sym typeface="Open Sans"/>
              </a:rPr>
              <a:t> – in our type hierarchy. Each provides a </a:t>
            </a:r>
            <a:r>
              <a:rPr lang="en">
                <a:solidFill>
                  <a:schemeClr val="dk1"/>
                </a:solidFill>
                <a:latin typeface="JetBrains Mono"/>
                <a:ea typeface="JetBrains Mono"/>
                <a:cs typeface="JetBrains Mono"/>
                <a:sym typeface="JetBrains Mono"/>
              </a:rPr>
              <a:t>pet()</a:t>
            </a:r>
            <a:r>
              <a:rPr lang="en">
                <a:solidFill>
                  <a:schemeClr val="dk1"/>
                </a:solidFill>
                <a:latin typeface="Open Sans"/>
                <a:ea typeface="Open Sans"/>
                <a:cs typeface="Open Sans"/>
                <a:sym typeface="Open Sans"/>
              </a:rPr>
              <a:t> declared in the interface, but its implementation may be completely different. However, </a:t>
            </a:r>
            <a:r>
              <a:rPr lang="en">
                <a:solidFill>
                  <a:schemeClr val="dk1"/>
                </a:solidFill>
                <a:latin typeface="JetBrains Mono"/>
                <a:ea typeface="JetBrains Mono"/>
                <a:cs typeface="JetBrains Mono"/>
                <a:sym typeface="JetBrains Mono"/>
              </a:rPr>
              <a:t>Cat</a:t>
            </a:r>
            <a:r>
              <a:rPr lang="en">
                <a:solidFill>
                  <a:schemeClr val="dk1"/>
                </a:solidFill>
                <a:latin typeface="Open Sans"/>
                <a:ea typeface="Open Sans"/>
                <a:cs typeface="Open Sans"/>
                <a:sym typeface="Open Sans"/>
              </a:rPr>
              <a:t> may appear and be used in the same way as </a:t>
            </a:r>
            <a:r>
              <a:rPr lang="en">
                <a:solidFill>
                  <a:schemeClr val="dk1"/>
                </a:solidFill>
                <a:latin typeface="JetBrains Mono"/>
                <a:ea typeface="JetBrains Mono"/>
                <a:cs typeface="JetBrains Mono"/>
                <a:sym typeface="JetBrains Mono"/>
              </a:rPr>
              <a:t>Dog</a:t>
            </a:r>
            <a:r>
              <a:rPr lang="en">
                <a:solidFill>
                  <a:schemeClr val="dk1"/>
                </a:solidFill>
                <a:latin typeface="Open Sans"/>
                <a:ea typeface="Open Sans"/>
                <a:cs typeface="Open Sans"/>
                <a:sym typeface="Open Sans"/>
              </a:rPr>
              <a:t>, and vice-versa. We may add objects of both </a:t>
            </a:r>
            <a:r>
              <a:rPr lang="en">
                <a:solidFill>
                  <a:schemeClr val="dk1"/>
                </a:solidFill>
                <a:latin typeface="JetBrains Mono"/>
                <a:ea typeface="JetBrains Mono"/>
                <a:cs typeface="JetBrains Mono"/>
                <a:sym typeface="JetBrains Mono"/>
              </a:rPr>
              <a:t>Cat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Dog</a:t>
            </a:r>
            <a:r>
              <a:rPr lang="en">
                <a:solidFill>
                  <a:schemeClr val="dk1"/>
                </a:solidFill>
                <a:latin typeface="Open Sans"/>
                <a:ea typeface="Open Sans"/>
                <a:cs typeface="Open Sans"/>
                <a:sym typeface="Open Sans"/>
              </a:rPr>
              <a:t> types into the same collection and invoke </a:t>
            </a:r>
            <a:r>
              <a:rPr lang="en">
                <a:solidFill>
                  <a:schemeClr val="dk1"/>
                </a:solidFill>
                <a:latin typeface="JetBrains Mono"/>
                <a:ea typeface="JetBrains Mono"/>
                <a:cs typeface="JetBrains Mono"/>
                <a:sym typeface="JetBrains Mono"/>
              </a:rPr>
              <a:t>pet()</a:t>
            </a:r>
            <a:r>
              <a:rPr lang="en">
                <a:solidFill>
                  <a:schemeClr val="dk1"/>
                </a:solidFill>
                <a:latin typeface="Open Sans"/>
                <a:ea typeface="Open Sans"/>
                <a:cs typeface="Open Sans"/>
                <a:sym typeface="Open Sans"/>
              </a:rPr>
              <a:t> for each.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8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Polymorphism (computer science) – </a:t>
            </a:r>
            <a:r>
              <a:rPr lang="en" u="sng">
                <a:solidFill>
                  <a:srgbClr val="FF318B"/>
                </a:solidFill>
                <a:latin typeface="Open Sans"/>
                <a:ea typeface="Open Sans"/>
                <a:cs typeface="Open Sans"/>
                <a:sym typeface="Open Sans"/>
              </a:rPr>
              <a:t>https://en.wikipedia.org/wiki/Polymorphism_(computer_science)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a0b0bb04b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a0b0bb04b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Previously we saw that class properties can be defined via primary constructor: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age</a:t>
            </a:r>
            <a:r>
              <a:rPr lang="en">
                <a:solidFill>
                  <a:schemeClr val="dk1"/>
                </a:solidFill>
                <a:latin typeface="JetBrains Mono"/>
                <a:ea typeface="JetBrains Mono"/>
                <a:cs typeface="JetBrains Mono"/>
                <a:sym typeface="JetBrains Mono"/>
              </a:rPr>
              <a:t>: Int)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rgbClr val="000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person = Person(</a:t>
            </a:r>
            <a:r>
              <a:rPr lang="en">
                <a:solidFill>
                  <a:srgbClr val="0000FF"/>
                </a:solidFill>
                <a:latin typeface="JetBrains Mono"/>
                <a:ea typeface="JetBrains Mono"/>
                <a:cs typeface="JetBrains Mono"/>
                <a:sym typeface="JetBrains Mono"/>
              </a:rPr>
              <a:t>21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person.</a:t>
            </a:r>
            <a:r>
              <a:rPr b="1" lang="en">
                <a:solidFill>
                  <a:srgbClr val="660E7A"/>
                </a:solidFill>
                <a:latin typeface="JetBrains Mono"/>
                <a:ea typeface="JetBrains Mono"/>
                <a:cs typeface="JetBrains Mono"/>
                <a:sym typeface="JetBrains Mono"/>
              </a:rPr>
              <a:t>age</a:t>
            </a:r>
            <a:endParaRPr b="1">
              <a:solidFill>
                <a:srgbClr val="000080"/>
              </a:solidFill>
            </a:endParaRPr>
          </a:p>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But properties may be also introduced in a class body: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class </a:t>
            </a:r>
            <a:r>
              <a:rPr lang="en">
                <a:solidFill>
                  <a:schemeClr val="dk1"/>
                </a:solidFill>
                <a:latin typeface="JetBrains Mono"/>
                <a:ea typeface="JetBrains Mono"/>
                <a:cs typeface="JetBrains Mono"/>
                <a:sym typeface="JetBrains Mono"/>
              </a:rPr>
              <a:t>Person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fullname</a:t>
            </a:r>
            <a:r>
              <a:rPr lang="en">
                <a:solidFill>
                  <a:schemeClr val="dk1"/>
                </a:solidFill>
                <a:latin typeface="JetBrains Mono"/>
                <a:ea typeface="JetBrains Mono"/>
                <a:cs typeface="JetBrains Mono"/>
                <a:sym typeface="JetBrains Mono"/>
              </a:rPr>
              <a:t>: String = </a:t>
            </a:r>
            <a:r>
              <a:rPr b="1" lang="en">
                <a:solidFill>
                  <a:srgbClr val="008000"/>
                </a:solidFill>
                <a:latin typeface="JetBrains Mono"/>
                <a:ea typeface="JetBrains Mono"/>
                <a:cs typeface="JetBrains Mono"/>
                <a:sym typeface="JetBrains Mono"/>
              </a:rPr>
              <a:t>""</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person = Person()</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person.</a:t>
            </a:r>
            <a:r>
              <a:rPr b="1" lang="en">
                <a:solidFill>
                  <a:srgbClr val="660E7A"/>
                </a:solidFill>
                <a:latin typeface="JetBrains Mono"/>
                <a:ea typeface="JetBrains Mono"/>
                <a:cs typeface="JetBrains Mono"/>
                <a:sym typeface="JetBrains Mono"/>
              </a:rPr>
              <a:t>fullname </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"Alex Fitch"</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Properties may have getters</a:t>
            </a:r>
            <a:r>
              <a:rPr lang="en">
                <a:solidFill>
                  <a:schemeClr val="dk1"/>
                </a:solidFill>
                <a:latin typeface="Open Sans"/>
                <a:ea typeface="Open Sans"/>
                <a:cs typeface="Open Sans"/>
                <a:sym typeface="Open Sans"/>
              </a:rPr>
              <a:t> or </a:t>
            </a:r>
            <a:r>
              <a:rPr lang="en">
                <a:solidFill>
                  <a:schemeClr val="dk1"/>
                </a:solidFill>
                <a:latin typeface="Open Sans"/>
                <a:ea typeface="Open Sans"/>
                <a:cs typeface="Open Sans"/>
                <a:sym typeface="Open Sans"/>
              </a:rPr>
              <a:t>setters explicitly defined, as in the example above. To obtain or update a field value, a backing field should be used.</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field</a:t>
            </a:r>
            <a:r>
              <a:rPr lang="en">
                <a:solidFill>
                  <a:schemeClr val="dk1"/>
                </a:solidFill>
                <a:latin typeface="Open Sans"/>
                <a:ea typeface="Open Sans"/>
                <a:cs typeface="Open Sans"/>
                <a:sym typeface="Open Sans"/>
              </a:rPr>
              <a:t> is a special keyword and is only accessible within defined getters and setters.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Visibility modifiers may also be applied to getters/setters. For example, </a:t>
            </a:r>
            <a:r>
              <a:rPr lang="en">
                <a:solidFill>
                  <a:schemeClr val="dk1"/>
                </a:solidFill>
                <a:latin typeface="JetBrains Mono"/>
                <a:ea typeface="JetBrains Mono"/>
                <a:cs typeface="JetBrains Mono"/>
                <a:sym typeface="JetBrains Mono"/>
              </a:rPr>
              <a:t>private set</a:t>
            </a:r>
            <a:r>
              <a:rPr lang="en">
                <a:solidFill>
                  <a:schemeClr val="dk1"/>
                </a:solidFill>
                <a:latin typeface="Open Sans"/>
                <a:ea typeface="Open Sans"/>
                <a:cs typeface="Open Sans"/>
                <a:sym typeface="Open Sans"/>
              </a:rPr>
              <a:t> means that that a property may be updated only inside the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Properties – </a:t>
            </a:r>
            <a:r>
              <a:rPr lang="en" u="sng">
                <a:solidFill>
                  <a:srgbClr val="FF318B"/>
                </a:solidFill>
                <a:latin typeface="Open Sans"/>
                <a:ea typeface="Open Sans"/>
                <a:cs typeface="Open Sans"/>
                <a:sym typeface="Open Sans"/>
              </a:rPr>
              <a:t>https://kotlinlang.org/docs/properties.html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110"/>
              </a:spcAft>
              <a:buClr>
                <a:schemeClr val="dk1"/>
              </a:buClr>
              <a:buSzPts val="1100"/>
              <a:buChar char="●"/>
            </a:pPr>
            <a:r>
              <a:rPr lang="en">
                <a:solidFill>
                  <a:srgbClr val="333333"/>
                </a:solidFill>
                <a:latin typeface="Open Sans"/>
                <a:ea typeface="Open Sans"/>
                <a:cs typeface="Open Sans"/>
                <a:sym typeface="Open Sans"/>
              </a:rPr>
              <a:t>Getters and Setters in Kotlin – </a:t>
            </a:r>
            <a:r>
              <a:rPr lang="en" u="sng">
                <a:solidFill>
                  <a:srgbClr val="FF318B"/>
                </a:solidFill>
                <a:latin typeface="Open Sans"/>
                <a:ea typeface="Open Sans"/>
                <a:cs typeface="Open Sans"/>
                <a:sym typeface="Open Sans"/>
              </a:rPr>
              <a:t>https://www.baeldung.com/kotlin/getters-setters</a:t>
            </a:r>
            <a:r>
              <a:rPr lang="en">
                <a:solidFill>
                  <a:schemeClr val="dk1"/>
                </a:solidFill>
                <a:latin typeface="Open Sans"/>
                <a:ea typeface="Open Sans"/>
                <a:cs typeface="Open Sans"/>
                <a:sym typeface="Open Sans"/>
              </a:rPr>
              <a:t> </a:t>
            </a:r>
            <a:r>
              <a:rPr lang="en">
                <a:solidFill>
                  <a:srgbClr val="333333"/>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a0b0bb04bb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a0b0bb04bb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833"/>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addition to visibility modifiers, we can also control the final/non-final state. Keep in mind the “final by default</a:t>
            </a:r>
            <a:r>
              <a:rPr i="1"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 principle (except for interfaces). In the example above, the </a:t>
            </a:r>
            <a:r>
              <a:rPr lang="en">
                <a:solidFill>
                  <a:schemeClr val="dk1"/>
                </a:solidFill>
                <a:latin typeface="JetBrains Mono"/>
                <a:ea typeface="JetBrains Mono"/>
                <a:cs typeface="JetBrains Mono"/>
                <a:sym typeface="JetBrains Mono"/>
              </a:rPr>
              <a:t>OpenBase</a:t>
            </a:r>
            <a:r>
              <a:rPr lang="en">
                <a:solidFill>
                  <a:schemeClr val="dk1"/>
                </a:solidFill>
                <a:latin typeface="Open Sans"/>
                <a:ea typeface="Open Sans"/>
                <a:cs typeface="Open Sans"/>
                <a:sym typeface="Open Sans"/>
              </a:rPr>
              <a:t> class has a </a:t>
            </a:r>
            <a:r>
              <a:rPr b="1" lang="en">
                <a:solidFill>
                  <a:srgbClr val="660E7A"/>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property with an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keyword, which means that that property may be overridden in an inheritor and that custom getters and setters may be introduced.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same time, we can add the </a:t>
            </a:r>
            <a:r>
              <a:rPr b="1" lang="en">
                <a:solidFill>
                  <a:srgbClr val="000080"/>
                </a:solidFill>
                <a:latin typeface="JetBrains Mono"/>
                <a:ea typeface="JetBrains Mono"/>
                <a:cs typeface="JetBrains Mono"/>
                <a:sym typeface="JetBrains Mono"/>
              </a:rPr>
              <a:t>final</a:t>
            </a:r>
            <a:r>
              <a:rPr lang="en">
                <a:solidFill>
                  <a:schemeClr val="dk1"/>
                </a:solidFill>
                <a:latin typeface="Open Sans"/>
                <a:ea typeface="Open Sans"/>
                <a:cs typeface="Open Sans"/>
                <a:sym typeface="Open Sans"/>
              </a:rPr>
              <a:t> keyword in an inheritor. Take a look at the</a:t>
            </a:r>
            <a:r>
              <a:rPr lang="en">
                <a:solidFill>
                  <a:schemeClr val="dk1"/>
                </a:solidFill>
                <a:latin typeface="JetBrains Mono"/>
                <a:ea typeface="JetBrains Mono"/>
                <a:cs typeface="JetBrains Mono"/>
                <a:sym typeface="JetBrains Mono"/>
              </a:rPr>
              <a:t> AnotherChild</a:t>
            </a:r>
            <a:r>
              <a:rPr lang="en">
                <a:solidFill>
                  <a:schemeClr val="dk1"/>
                </a:solidFill>
                <a:latin typeface="Open Sans"/>
                <a:ea typeface="Open Sans"/>
                <a:cs typeface="Open Sans"/>
                <a:sym typeface="Open Sans"/>
              </a:rPr>
              <a:t> class, which has an overridden property </a:t>
            </a:r>
            <a:r>
              <a:rPr lang="en">
                <a:solidFill>
                  <a:schemeClr val="dk1"/>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marked with the </a:t>
            </a:r>
            <a:r>
              <a:rPr lang="en">
                <a:solidFill>
                  <a:schemeClr val="dk1"/>
                </a:solidFill>
                <a:latin typeface="JetBrains Mono"/>
                <a:ea typeface="JetBrains Mono"/>
                <a:cs typeface="JetBrains Mono"/>
                <a:sym typeface="JetBrains Mono"/>
              </a:rPr>
              <a:t>final</a:t>
            </a:r>
            <a:r>
              <a:rPr lang="en">
                <a:solidFill>
                  <a:schemeClr val="dk1"/>
                </a:solidFill>
                <a:latin typeface="Open Sans"/>
                <a:ea typeface="Open Sans"/>
                <a:cs typeface="Open Sans"/>
                <a:sym typeface="Open Sans"/>
              </a:rPr>
              <a:t> keyword. If there is an inheritor like </a:t>
            </a:r>
            <a:r>
              <a:rPr lang="en">
                <a:solidFill>
                  <a:schemeClr val="dk1"/>
                </a:solidFill>
                <a:latin typeface="JetBrains Mono"/>
                <a:ea typeface="JetBrains Mono"/>
                <a:cs typeface="JetBrains Mono"/>
                <a:sym typeface="JetBrains Mono"/>
              </a:rPr>
              <a:t>OneMoreChild(...) : AnotherChild(...)</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a:t>
            </a:r>
            <a:r>
              <a:rPr b="1" lang="en">
                <a:solidFill>
                  <a:srgbClr val="660E7A"/>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cannot be overridden inside it.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07916"/>
              </a:lnSpc>
              <a:spcBef>
                <a:spcPts val="90"/>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Stackoverflow. What is the `open` keyword for fields in Kotlin? – </a:t>
            </a:r>
            <a:r>
              <a:rPr lang="en" u="sng">
                <a:solidFill>
                  <a:srgbClr val="FF318B"/>
                </a:solidFill>
                <a:latin typeface="Open Sans"/>
                <a:ea typeface="Open Sans"/>
                <a:cs typeface="Open Sans"/>
                <a:sym typeface="Open Sans"/>
              </a:rPr>
              <a:t>https://stackoverflow.com/questions/49076121/what-is-open-keyword-for-fields-in-kotlin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a0b0bb04b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a0b0bb04b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consider the following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lang="en">
                <a:solidFill>
                  <a:schemeClr val="dk1"/>
                </a:solidFill>
                <a:latin typeface="JetBrains Mono"/>
                <a:ea typeface="JetBrains Mono"/>
                <a:cs typeface="JetBrains Mono"/>
                <a:sym typeface="JetBrains Mono"/>
              </a:rPr>
              <a:t>html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head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title </a:t>
            </a: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"XML encoding with Kotlin"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Well, that’s Kotlin code, although it doesn’t look like code at all at first glance. We got this example from the Kotlin Typesafe Builders example, and it seems like an HTML DSL. But what is </a:t>
            </a:r>
            <a:r>
              <a:rPr lang="en">
                <a:solidFill>
                  <a:schemeClr val="dk1"/>
                </a:solidFill>
              </a:rPr>
              <a:t>+</a:t>
            </a:r>
            <a:r>
              <a:rPr b="1" lang="en">
                <a:solidFill>
                  <a:srgbClr val="008000"/>
                </a:solidFill>
                <a:latin typeface="JetBrains Mono"/>
                <a:ea typeface="JetBrains Mono"/>
                <a:cs typeface="JetBrains Mono"/>
                <a:sym typeface="JetBrains Mono"/>
              </a:rPr>
              <a:t>"XML encoding with Kotlin"</a:t>
            </a:r>
            <a:r>
              <a:rPr lang="en">
                <a:solidFill>
                  <a:schemeClr val="dk1"/>
                </a:solidFill>
                <a:latin typeface="Open Sans"/>
                <a:ea typeface="Open Sans"/>
                <a:cs typeface="Open Sans"/>
                <a:sym typeface="Open Sans"/>
              </a:rPr>
              <a:t>? If we try to compile this line, we will get an error. There is no unary </a:t>
            </a:r>
            <a:r>
              <a:rPr lang="en">
                <a:solidFill>
                  <a:schemeClr val="dk1"/>
                </a:solidFill>
              </a:rPr>
              <a:t>+</a:t>
            </a:r>
            <a:r>
              <a:rPr lang="en">
                <a:solidFill>
                  <a:schemeClr val="dk1"/>
                </a:solidFill>
                <a:latin typeface="Open Sans"/>
                <a:ea typeface="Open Sans"/>
                <a:cs typeface="Open Sans"/>
                <a:sym typeface="Open Sans"/>
              </a:rPr>
              <a:t> operator for strings in Kotlin. But how could that work?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Kotlin allows us to overload operators. Almost every operator can be overloaded, including unary and binary arithmetic operators, indexed access operators, and more. Take a look at the Kotlin documentation for to see all the operators available for overloading. </a:t>
            </a:r>
            <a:endParaRPr>
              <a:solidFill>
                <a:schemeClr val="dk1"/>
              </a:solidFill>
              <a:latin typeface="Open Sans"/>
              <a:ea typeface="Open Sans"/>
              <a:cs typeface="Open Sans"/>
              <a:sym typeface="Open Sans"/>
            </a:endParaRPr>
          </a:p>
          <a:p>
            <a:pPr indent="0" lvl="0" marL="0" marR="3131820" rtl="0" algn="just">
              <a:lnSpc>
                <a:spcPct val="150000"/>
              </a:lnSpc>
              <a:spcBef>
                <a:spcPts val="1165"/>
              </a:spcBef>
              <a:spcAft>
                <a:spcPts val="0"/>
              </a:spcAft>
              <a:buNone/>
            </a:pPr>
            <a:r>
              <a:rPr lang="en">
                <a:solidFill>
                  <a:schemeClr val="dk1"/>
                </a:solidFill>
                <a:latin typeface="Open Sans"/>
                <a:ea typeface="Open Sans"/>
                <a:cs typeface="Open Sans"/>
                <a:sym typeface="Open Sans"/>
              </a:rPr>
              <a:t>But in the example above, the unary </a:t>
            </a:r>
            <a:r>
              <a:rPr lang="en">
                <a:solidFill>
                  <a:schemeClr val="dk1"/>
                </a:solidFill>
              </a:rPr>
              <a:t>+</a:t>
            </a:r>
            <a:r>
              <a:rPr lang="en">
                <a:solidFill>
                  <a:schemeClr val="dk1"/>
                </a:solidFill>
                <a:latin typeface="Open Sans"/>
                <a:ea typeface="Open Sans"/>
                <a:cs typeface="Open Sans"/>
                <a:sym typeface="Open Sans"/>
              </a:rPr>
              <a:t> operator was used with </a:t>
            </a:r>
            <a:r>
              <a:rPr lang="en">
                <a:solidFill>
                  <a:schemeClr val="dk1"/>
                </a:solidFill>
                <a:latin typeface="JetBrains Mono"/>
                <a:ea typeface="JetBrains Mono"/>
                <a:cs typeface="JetBrains Mono"/>
                <a:sym typeface="JetBrains Mono"/>
              </a:rPr>
              <a:t>String</a:t>
            </a:r>
            <a:r>
              <a:rPr lang="en">
                <a:solidFill>
                  <a:schemeClr val="dk1"/>
                </a:solidFill>
                <a:latin typeface="Open Sans"/>
                <a:ea typeface="Open Sans"/>
                <a:cs typeface="Open Sans"/>
                <a:sym typeface="Open Sans"/>
              </a:rPr>
              <a:t>. How can we overload operators outside the type? A great option for introducing overloaded operators is to use extension functions! In such cases the base class is still untouched. </a:t>
            </a:r>
            <a:endParaRPr>
              <a:solidFill>
                <a:schemeClr val="dk1"/>
              </a:solidFill>
              <a:latin typeface="Open Sans"/>
              <a:ea typeface="Open Sans"/>
              <a:cs typeface="Open Sans"/>
              <a:sym typeface="Open Sans"/>
            </a:endParaRPr>
          </a:p>
          <a:p>
            <a:pPr indent="0" lvl="0" marL="0" marR="3131820" rtl="0" algn="just">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operator fun </a:t>
            </a:r>
            <a:r>
              <a:rPr lang="en">
                <a:solidFill>
                  <a:schemeClr val="dk1"/>
                </a:solidFill>
                <a:latin typeface="JetBrains Mono"/>
                <a:ea typeface="JetBrains Mono"/>
                <a:cs typeface="JetBrains Mono"/>
                <a:sym typeface="JetBrains Mono"/>
              </a:rPr>
              <a:t>String.unaryPlus(): String = </a:t>
            </a:r>
            <a:r>
              <a:rPr b="1" lang="en">
                <a:solidFill>
                  <a:srgbClr val="000080"/>
                </a:solidFill>
                <a:latin typeface="JetBrains Mono"/>
                <a:ea typeface="JetBrains Mono"/>
                <a:cs typeface="JetBrains Mono"/>
                <a:sym typeface="JetBrains Mono"/>
              </a:rPr>
              <a:t>this</a:t>
            </a:r>
            <a:endParaRPr b="1">
              <a:solidFill>
                <a:srgbClr val="000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rgbClr val="000080"/>
              </a:solidFill>
              <a:latin typeface="JetBrains Mono"/>
              <a:ea typeface="JetBrains Mono"/>
              <a:cs typeface="JetBrains Mono"/>
              <a:sym typeface="JetBrains Mono"/>
            </a:endParaRPr>
          </a:p>
          <a:p>
            <a:pPr indent="0" lvl="0" marL="0" marR="3131820" rtl="0" algn="just">
              <a:lnSpc>
                <a:spcPct val="150000"/>
              </a:lnSpc>
              <a:spcBef>
                <a:spcPts val="0"/>
              </a:spcBef>
              <a:spcAft>
                <a:spcPts val="0"/>
              </a:spcAft>
              <a:buNone/>
            </a:pPr>
            <a:r>
              <a:rPr lang="en">
                <a:solidFill>
                  <a:schemeClr val="dk1"/>
                </a:solidFill>
                <a:latin typeface="Open Sans"/>
                <a:ea typeface="Open Sans"/>
                <a:cs typeface="Open Sans"/>
                <a:sym typeface="Open Sans"/>
              </a:rPr>
              <a:t>Note that the </a:t>
            </a:r>
            <a:r>
              <a:rPr b="1" lang="en">
                <a:solidFill>
                  <a:srgbClr val="000080"/>
                </a:solidFill>
                <a:latin typeface="JetBrains Mono"/>
                <a:ea typeface="JetBrains Mono"/>
                <a:cs typeface="JetBrains Mono"/>
                <a:sym typeface="JetBrains Mono"/>
              </a:rPr>
              <a:t>operator</a:t>
            </a:r>
            <a:r>
              <a:rPr lang="en">
                <a:solidFill>
                  <a:schemeClr val="dk1"/>
                </a:solidFill>
                <a:latin typeface="Open Sans"/>
                <a:ea typeface="Open Sans"/>
                <a:cs typeface="Open Sans"/>
                <a:sym typeface="Open Sans"/>
              </a:rPr>
              <a:t> keyword must be used. </a:t>
            </a:r>
            <a:endParaRPr>
              <a:solidFill>
                <a:schemeClr val="dk1"/>
              </a:solidFill>
              <a:latin typeface="Open Sans"/>
              <a:ea typeface="Open Sans"/>
              <a:cs typeface="Open Sans"/>
              <a:sym typeface="Open Sans"/>
            </a:endParaRPr>
          </a:p>
          <a:p>
            <a:pPr indent="0" lvl="0" marL="0" marR="3131820" rtl="0" algn="just">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Just keep in mind that member functions take priority over extension functions. If there is an overloaded operator in any class, it cannot be overloaded with an extension function.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Please check the </a:t>
            </a:r>
            <a:r>
              <a:rPr lang="en">
                <a:solidFill>
                  <a:schemeClr val="dk1"/>
                </a:solidFill>
                <a:latin typeface="JetBrains Mono"/>
                <a:ea typeface="JetBrains Mono"/>
                <a:cs typeface="JetBrains Mono"/>
                <a:sym typeface="JetBrains Mono"/>
              </a:rPr>
              <a:t>kotlin.String class</a:t>
            </a:r>
            <a:r>
              <a:rPr lang="en">
                <a:solidFill>
                  <a:schemeClr val="dk1"/>
                </a:solidFill>
                <a:latin typeface="Open Sans"/>
                <a:ea typeface="Open Sans"/>
                <a:cs typeface="Open Sans"/>
                <a:sym typeface="Open Sans"/>
              </a:rPr>
              <a:t>, where there is an operator: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public operator fun </a:t>
            </a:r>
            <a:r>
              <a:rPr lang="en">
                <a:solidFill>
                  <a:schemeClr val="dk1"/>
                </a:solidFill>
                <a:latin typeface="JetBrains Mono"/>
                <a:ea typeface="JetBrains Mono"/>
                <a:cs typeface="JetBrains Mono"/>
                <a:sym typeface="JetBrains Mono"/>
              </a:rPr>
              <a:t>plus(other: Any?): String</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we cannot overload the plus method which is the binary plus(formatted) operator. However, the </a:t>
            </a:r>
            <a:r>
              <a:rPr lang="en">
                <a:solidFill>
                  <a:schemeClr val="dk1"/>
                </a:solidFill>
                <a:latin typeface="JetBrains Mono"/>
                <a:ea typeface="JetBrains Mono"/>
                <a:cs typeface="JetBrains Mono"/>
                <a:sym typeface="JetBrains Mono"/>
              </a:rPr>
              <a:t>unaryPlus() </a:t>
            </a:r>
            <a:r>
              <a:rPr lang="en">
                <a:solidFill>
                  <a:schemeClr val="dk1"/>
                </a:solidFill>
                <a:latin typeface="Open Sans"/>
                <a:ea typeface="Open Sans"/>
                <a:cs typeface="Open Sans"/>
                <a:sym typeface="Open Sans"/>
              </a:rPr>
              <a:t>operator is available to be overloaded by an extension function.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Operator Overloading – </a:t>
            </a:r>
            <a:r>
              <a:rPr lang="en" u="sng">
                <a:solidFill>
                  <a:srgbClr val="FF318B"/>
                </a:solidFill>
                <a:latin typeface="Open Sans"/>
                <a:ea typeface="Open Sans"/>
                <a:cs typeface="Open Sans"/>
                <a:sym typeface="Open Sans"/>
              </a:rPr>
              <a:t>https://kotlinlang.org/docs/operator-overloading.html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Type Safe Builders, DSL example – </a:t>
            </a:r>
            <a:r>
              <a:rPr lang="en" u="sng">
                <a:solidFill>
                  <a:srgbClr val="FF318B"/>
                </a:solidFill>
                <a:latin typeface="Open Sans"/>
                <a:ea typeface="Open Sans"/>
                <a:cs typeface="Open Sans"/>
                <a:sym typeface="Open Sans"/>
              </a:rPr>
              <a:t>https://kotlinlang.org/docs/type-safe-builders.html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a0b0bb04b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a0b0bb04b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a0b0bb04b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a0b0bb04b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a0b0bb04b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a0b0bb04b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talk about infix functions. What are they?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Take a look at </a:t>
            </a:r>
            <a:r>
              <a:rPr lang="en">
                <a:solidFill>
                  <a:schemeClr val="dk1"/>
                </a:solidFill>
                <a:latin typeface="Open Sans"/>
                <a:ea typeface="Open Sans"/>
                <a:cs typeface="Open Sans"/>
                <a:sym typeface="Open Sans"/>
              </a:rPr>
              <a:t>this </a:t>
            </a:r>
            <a:r>
              <a:rPr lang="en">
                <a:solidFill>
                  <a:schemeClr val="dk1"/>
                </a:solidFill>
                <a:latin typeface="Open Sans"/>
                <a:ea typeface="Open Sans"/>
                <a:cs typeface="Open Sans"/>
                <a:sym typeface="Open Sans"/>
              </a:rPr>
              <a:t>example: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infix fun </a:t>
            </a:r>
            <a:r>
              <a:rPr lang="en">
                <a:solidFill>
                  <a:schemeClr val="dk1"/>
                </a:solidFill>
                <a:latin typeface="JetBrains Mono"/>
                <a:ea typeface="JetBrains Mono"/>
                <a:cs typeface="JetBrains Mono"/>
                <a:sym typeface="JetBrains Mono"/>
              </a:rPr>
              <a:t>String.with(other: String) = Person(</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 other)</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looks like an extension function, right? But what does the </a:t>
            </a:r>
            <a:r>
              <a:rPr b="1" lang="en">
                <a:solidFill>
                  <a:srgbClr val="000080"/>
                </a:solidFill>
                <a:latin typeface="JetBrains Mono"/>
                <a:ea typeface="JetBrains Mono"/>
                <a:cs typeface="JetBrains Mono"/>
                <a:sym typeface="JetBrains Mono"/>
              </a:rPr>
              <a:t>infix</a:t>
            </a:r>
            <a:r>
              <a:rPr lang="en">
                <a:solidFill>
                  <a:schemeClr val="dk1"/>
                </a:solidFill>
                <a:latin typeface="Open Sans"/>
                <a:ea typeface="Open Sans"/>
                <a:cs typeface="Open Sans"/>
                <a:sym typeface="Open Sans"/>
              </a:rPr>
              <a:t> keyword do?</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Although infix functions are declared as extension functions (with only the </a:t>
            </a:r>
            <a:r>
              <a:rPr b="1" lang="en">
                <a:solidFill>
                  <a:srgbClr val="000080"/>
                </a:solidFill>
                <a:latin typeface="JetBrains Mono"/>
                <a:ea typeface="JetBrains Mono"/>
                <a:cs typeface="JetBrains Mono"/>
                <a:sym typeface="JetBrains Mono"/>
              </a:rPr>
              <a:t>infix</a:t>
            </a:r>
            <a:r>
              <a:rPr lang="en">
                <a:solidFill>
                  <a:schemeClr val="dk1"/>
                </a:solidFill>
                <a:latin typeface="Open Sans"/>
                <a:ea typeface="Open Sans"/>
                <a:cs typeface="Open Sans"/>
                <a:sym typeface="Open Sans"/>
              </a:rPr>
              <a:t> keyword added), the invocation of </a:t>
            </a:r>
            <a:r>
              <a:rPr lang="en">
                <a:solidFill>
                  <a:schemeClr val="dk1"/>
                </a:solidFill>
              </a:rPr>
              <a:t>infix</a:t>
            </a:r>
            <a:r>
              <a:rPr lang="en">
                <a:solidFill>
                  <a:schemeClr val="dk1"/>
                </a:solidFill>
                <a:latin typeface="Open Sans"/>
                <a:ea typeface="Open Sans"/>
                <a:cs typeface="Open Sans"/>
                <a:sym typeface="Open Sans"/>
              </a:rPr>
              <a:t> functions looks different from that of extension functions. An extension function is invoked just as a regular function: </a:t>
            </a:r>
            <a:endParaRPr b="1">
              <a:solidFill>
                <a:srgbClr val="008000"/>
              </a:solidFill>
              <a:latin typeface="Open Sans"/>
              <a:ea typeface="Open Sans"/>
              <a:cs typeface="Open Sans"/>
              <a:sym typeface="Open Sans"/>
            </a:endParaRPr>
          </a:p>
          <a:p>
            <a:pPr indent="0" lvl="0" marL="0" rtl="0" algn="l">
              <a:lnSpc>
                <a:spcPct val="150000"/>
              </a:lnSpc>
              <a:spcBef>
                <a:spcPts val="985"/>
              </a:spcBef>
              <a:spcAft>
                <a:spcPts val="0"/>
              </a:spcAft>
              <a:buClr>
                <a:schemeClr val="dk1"/>
              </a:buClr>
              <a:buSzPts val="1100"/>
              <a:buFont typeface="Arial"/>
              <a:buNone/>
            </a:pPr>
            <a:r>
              <a:rPr b="1" lang="en">
                <a:solidFill>
                  <a:srgbClr val="008000"/>
                </a:solidFill>
                <a:latin typeface="JetBrains Mono"/>
                <a:ea typeface="JetBrains Mono"/>
                <a:cs typeface="JetBrains Mono"/>
                <a:sym typeface="JetBrains Mono"/>
              </a:rPr>
              <a:t>"Ryan"</a:t>
            </a:r>
            <a:r>
              <a:rPr lang="en">
                <a:solidFill>
                  <a:schemeClr val="dk1"/>
                </a:solidFill>
                <a:latin typeface="JetBrains Mono"/>
                <a:ea typeface="JetBrains Mono"/>
                <a:cs typeface="JetBrains Mono"/>
                <a:sym typeface="JetBrains Mono"/>
              </a:rPr>
              <a:t>.</a:t>
            </a:r>
            <a:r>
              <a:rPr i="1" lang="en">
                <a:solidFill>
                  <a:schemeClr val="dk1"/>
                </a:solidFill>
                <a:latin typeface="JetBrains Mono"/>
                <a:ea typeface="JetBrains Mono"/>
                <a:cs typeface="JetBrains Mono"/>
                <a:sym typeface="JetBrains Mono"/>
              </a:rPr>
              <a:t>with</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"Gosling"</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if a function is marked as </a:t>
            </a:r>
            <a:r>
              <a:rPr b="1" lang="en">
                <a:solidFill>
                  <a:srgbClr val="000080"/>
                </a:solidFill>
                <a:latin typeface="JetBrains Mono"/>
                <a:ea typeface="JetBrains Mono"/>
                <a:cs typeface="JetBrains Mono"/>
                <a:sym typeface="JetBrains Mono"/>
              </a:rPr>
              <a:t>infix</a:t>
            </a:r>
            <a:r>
              <a:rPr lang="en">
                <a:solidFill>
                  <a:schemeClr val="dk1"/>
                </a:solidFill>
                <a:latin typeface="Open Sans"/>
                <a:ea typeface="Open Sans"/>
                <a:cs typeface="Open Sans"/>
                <a:sym typeface="Open Sans"/>
              </a:rPr>
              <a:t>, we can omit some symbols and get: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Clr>
                <a:schemeClr val="dk1"/>
              </a:buClr>
              <a:buSzPts val="1100"/>
              <a:buFont typeface="Arial"/>
              <a:buNone/>
            </a:pPr>
            <a:r>
              <a:rPr b="1" lang="en">
                <a:solidFill>
                  <a:srgbClr val="008000"/>
                </a:solidFill>
                <a:latin typeface="JetBrains Mono"/>
                <a:ea typeface="JetBrains Mono"/>
                <a:cs typeface="JetBrains Mono"/>
                <a:sym typeface="JetBrains Mono"/>
              </a:rPr>
              <a:t>"Ryan" </a:t>
            </a:r>
            <a:r>
              <a:rPr i="1" lang="en">
                <a:solidFill>
                  <a:schemeClr val="dk1"/>
                </a:solidFill>
                <a:latin typeface="JetBrains Mono"/>
                <a:ea typeface="JetBrains Mono"/>
                <a:cs typeface="JetBrains Mono"/>
                <a:sym typeface="JetBrains Mono"/>
              </a:rPr>
              <a:t>with </a:t>
            </a:r>
            <a:r>
              <a:rPr b="1" lang="en">
                <a:solidFill>
                  <a:srgbClr val="008000"/>
                </a:solidFill>
                <a:latin typeface="JetBrains Mono"/>
                <a:ea typeface="JetBrains Mono"/>
                <a:cs typeface="JetBrains Mono"/>
                <a:sym typeface="JetBrains Mono"/>
              </a:rPr>
              <a:t>"Gosling"</a:t>
            </a:r>
            <a:endParaRPr b="1">
              <a:solidFill>
                <a:srgbClr val="00800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may appear that there are some limitations when declaring infix functions. In the example above, we’re unlikely to pass more than one argument: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Clr>
                <a:schemeClr val="dk1"/>
              </a:buClr>
              <a:buSzPts val="1100"/>
              <a:buFont typeface="Arial"/>
              <a:buNone/>
            </a:pPr>
            <a:r>
              <a:rPr b="1" lang="en">
                <a:solidFill>
                  <a:srgbClr val="008000"/>
                </a:solidFill>
                <a:latin typeface="JetBrains Mono"/>
                <a:ea typeface="JetBrains Mono"/>
                <a:cs typeface="JetBrains Mono"/>
                <a:sym typeface="JetBrains Mono"/>
              </a:rPr>
              <a:t>"Ryan" </a:t>
            </a:r>
            <a:r>
              <a:rPr i="1" lang="en">
                <a:solidFill>
                  <a:schemeClr val="dk1"/>
                </a:solidFill>
                <a:latin typeface="JetBrains Mono"/>
                <a:ea typeface="JetBrains Mono"/>
                <a:cs typeface="JetBrains Mono"/>
                <a:sym typeface="JetBrains Mono"/>
              </a:rPr>
              <a:t>with </a:t>
            </a:r>
            <a:r>
              <a:rPr b="1" lang="en">
                <a:solidFill>
                  <a:srgbClr val="008000"/>
                </a:solidFill>
                <a:latin typeface="JetBrains Mono"/>
                <a:ea typeface="JetBrains Mono"/>
                <a:cs typeface="JetBrains Mono"/>
                <a:sym typeface="JetBrains Mono"/>
              </a:rPr>
              <a:t>"Gosling"</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21 </a:t>
            </a:r>
            <a:r>
              <a:rPr i="1" lang="en">
                <a:solidFill>
                  <a:srgbClr val="808080"/>
                </a:solidFill>
                <a:latin typeface="JetBrains Mono"/>
                <a:ea typeface="JetBrains Mono"/>
                <a:cs typeface="JetBrains Mono"/>
                <a:sym typeface="JetBrains Mono"/>
              </a:rPr>
              <a:t>//won't compile</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rgbClr val="008000"/>
              </a:solidFill>
              <a:latin typeface="Open Sans"/>
              <a:ea typeface="Open Sans"/>
              <a:cs typeface="Open Sans"/>
              <a:sym typeface="Open Sans"/>
            </a:endParaRPr>
          </a:p>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And indeed there are a few limitations: </a:t>
            </a:r>
            <a:endParaRPr>
              <a:solidFill>
                <a:schemeClr val="dk1"/>
              </a:solidFill>
              <a:latin typeface="Open Sans"/>
              <a:ea typeface="Open Sans"/>
              <a:cs typeface="Open Sans"/>
              <a:sym typeface="Open Sans"/>
            </a:endParaRPr>
          </a:p>
          <a:p>
            <a:pPr indent="-250190" lvl="0" marL="329565" rtl="0" algn="l">
              <a:lnSpc>
                <a:spcPct val="150000"/>
              </a:lnSpc>
              <a:spcBef>
                <a:spcPts val="85"/>
              </a:spcBef>
              <a:spcAft>
                <a:spcPts val="0"/>
              </a:spcAft>
              <a:buClr>
                <a:schemeClr val="dk1"/>
              </a:buClr>
              <a:buSzPts val="1100"/>
              <a:buChar char="●"/>
            </a:pPr>
            <a:r>
              <a:rPr lang="en">
                <a:solidFill>
                  <a:schemeClr val="dk1"/>
                </a:solidFill>
                <a:latin typeface="Open Sans"/>
                <a:ea typeface="Open Sans"/>
                <a:cs typeface="Open Sans"/>
                <a:sym typeface="Open Sans"/>
              </a:rPr>
              <a:t>Infix functions must be member functions or extension functions. </a:t>
            </a:r>
            <a:endParaRPr>
              <a:solidFill>
                <a:schemeClr val="dk1"/>
              </a:solidFill>
              <a:latin typeface="Open Sans"/>
              <a:ea typeface="Open Sans"/>
              <a:cs typeface="Open Sans"/>
              <a:sym typeface="Open Sans"/>
            </a:endParaRPr>
          </a:p>
          <a:p>
            <a:pPr indent="-250190" lvl="0" marL="329565" rtl="0" algn="l">
              <a:lnSpc>
                <a:spcPct val="150000"/>
              </a:lnSpc>
              <a:spcBef>
                <a:spcPts val="115"/>
              </a:spcBef>
              <a:spcAft>
                <a:spcPts val="0"/>
              </a:spcAft>
              <a:buClr>
                <a:schemeClr val="dk1"/>
              </a:buClr>
              <a:buSzPts val="1100"/>
              <a:buChar char="●"/>
            </a:pPr>
            <a:r>
              <a:rPr lang="en">
                <a:solidFill>
                  <a:schemeClr val="dk1"/>
                </a:solidFill>
                <a:latin typeface="Open Sans"/>
                <a:ea typeface="Open Sans"/>
                <a:cs typeface="Open Sans"/>
                <a:sym typeface="Open Sans"/>
              </a:rPr>
              <a:t>Infix functions must have a single parameter which must not have default value and/or accept a variable number of arguments (vararg)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using infix functions, pay attention to operator precedence. For example arithmetic operators have higher precedence than infix functions.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Functions. Infix notation –</a:t>
            </a:r>
            <a:br>
              <a:rPr lang="en">
                <a:solidFill>
                  <a:schemeClr val="dk1"/>
                </a:solidFill>
                <a:latin typeface="Open Sans"/>
                <a:ea typeface="Open Sans"/>
                <a:cs typeface="Open Sans"/>
                <a:sym typeface="Open Sans"/>
              </a:rPr>
            </a:br>
            <a:r>
              <a:rPr lang="en" u="sng">
                <a:solidFill>
                  <a:schemeClr val="hlink"/>
                </a:solidFill>
                <a:latin typeface="Open Sans"/>
                <a:ea typeface="Open Sans"/>
                <a:cs typeface="Open Sans"/>
                <a:sym typeface="Open Sans"/>
                <a:hlinkClick r:id="rId2"/>
              </a:rPr>
              <a:t>https://kotlinlang.org/docs/functions.html#infix-notation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Operator Precedence –</a:t>
            </a:r>
            <a:br>
              <a:rPr lang="en">
                <a:solidFill>
                  <a:schemeClr val="dk1"/>
                </a:solidFill>
                <a:latin typeface="Open Sans"/>
                <a:ea typeface="Open Sans"/>
                <a:cs typeface="Open Sans"/>
                <a:sym typeface="Open Sans"/>
              </a:rPr>
            </a:br>
            <a:r>
              <a:rPr lang="en" u="sng">
                <a:solidFill>
                  <a:schemeClr val="hlink"/>
                </a:solidFill>
                <a:latin typeface="Open Sans"/>
                <a:ea typeface="Open Sans"/>
                <a:cs typeface="Open Sans"/>
                <a:sym typeface="Open Sans"/>
                <a:hlinkClick r:id="rId3"/>
              </a:rPr>
              <a:t>https://kotlinlang.org/docs/reference/grammar.html#expressions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a0b0bb04b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1a0b0bb04b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Classes are an abstraction of what may exist, what attributes something should have, and how it can behave (</a:t>
            </a:r>
            <a:r>
              <a:rPr lang="en">
                <a:solidFill>
                  <a:schemeClr val="dk1"/>
                </a:solidFill>
                <a:latin typeface="Open Sans"/>
                <a:ea typeface="Open Sans"/>
                <a:cs typeface="Open Sans"/>
                <a:sym typeface="Open Sans"/>
              </a:rPr>
              <a:t>that is,</a:t>
            </a:r>
            <a:r>
              <a:rPr lang="en">
                <a:solidFill>
                  <a:schemeClr val="dk1"/>
                </a:solidFill>
                <a:latin typeface="Open Sans"/>
                <a:ea typeface="Open Sans"/>
                <a:cs typeface="Open Sans"/>
                <a:sym typeface="Open Sans"/>
              </a:rPr>
              <a:t> how you can interact with it). Objects, in contrast, represent something that actually does exist.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0"/>
              </a:spcAft>
              <a:buNone/>
            </a:pPr>
            <a:r>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0"/>
              </a:spcAft>
              <a:buNone/>
            </a:pPr>
            <a:r>
              <a:rPr lang="en">
                <a:solidFill>
                  <a:schemeClr val="dk1"/>
                </a:solidFill>
                <a:latin typeface="Open Sans"/>
                <a:ea typeface="Open Sans"/>
                <a:cs typeface="Open Sans"/>
                <a:sym typeface="Open Sans"/>
              </a:rPr>
              <a:t>A class is like a blueprint, and by following it you can build a representative of that class, i.e. a specific object.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0"/>
              </a:spcAft>
              <a:buNone/>
            </a:pPr>
            <a:r>
              <a:t/>
            </a:r>
            <a:endParaRPr>
              <a:solidFill>
                <a:schemeClr val="dk1"/>
              </a:solidFill>
              <a:latin typeface="Open Sans"/>
              <a:ea typeface="Open Sans"/>
              <a:cs typeface="Open Sans"/>
              <a:sym typeface="Open Sans"/>
            </a:endParaRPr>
          </a:p>
          <a:p>
            <a:pPr indent="0" lvl="0" marL="0" rtl="0" algn="just">
              <a:lnSpc>
                <a:spcPct val="150000"/>
              </a:lnSpc>
              <a:spcBef>
                <a:spcPts val="15"/>
              </a:spcBef>
              <a:spcAft>
                <a:spcPts val="15"/>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a0b0bb04b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a0b0bb04b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Destructuring declarations are available for more than just data classes. We can support that convention with a plain “non-data”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do so, we </a:t>
            </a:r>
            <a:r>
              <a:rPr lang="en">
                <a:solidFill>
                  <a:schemeClr val="dk1"/>
                </a:solidFill>
                <a:latin typeface="Open Sans"/>
                <a:ea typeface="Open Sans"/>
                <a:cs typeface="Open Sans"/>
                <a:sym typeface="Open Sans"/>
              </a:rPr>
              <a:t>manually </a:t>
            </a:r>
            <a:r>
              <a:rPr lang="en">
                <a:solidFill>
                  <a:schemeClr val="dk1"/>
                </a:solidFill>
                <a:latin typeface="Open Sans"/>
                <a:ea typeface="Open Sans"/>
                <a:cs typeface="Open Sans"/>
                <a:sym typeface="Open Sans"/>
              </a:rPr>
              <a:t>implement  </a:t>
            </a:r>
            <a:r>
              <a:rPr lang="en">
                <a:solidFill>
                  <a:schemeClr val="dk1"/>
                </a:solidFill>
                <a:latin typeface="JetBrains Mono"/>
                <a:ea typeface="JetBrains Mono"/>
                <a:cs typeface="JetBrains Mono"/>
                <a:sym typeface="JetBrains Mono"/>
              </a:rPr>
              <a:t>componentN()</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methods. To support destructuring declarations, those methods must be declared with an </a:t>
            </a:r>
            <a:r>
              <a:rPr b="1" lang="en">
                <a:solidFill>
                  <a:srgbClr val="000080"/>
                </a:solidFill>
                <a:latin typeface="JetBrains Mono"/>
                <a:ea typeface="JetBrains Mono"/>
                <a:cs typeface="JetBrains Mono"/>
                <a:sym typeface="JetBrains Mono"/>
              </a:rPr>
              <a:t>operator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keyword.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if we need to omit the head and obtain the tail only, we can use an underscore: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(_, tail) = sd</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50190" lvl="0" marL="329565" rtl="0" algn="l">
              <a:lnSpc>
                <a:spcPct val="150000"/>
              </a:lnSpc>
              <a:spcBef>
                <a:spcPts val="85"/>
              </a:spcBef>
              <a:spcAft>
                <a:spcPts val="0"/>
              </a:spcAft>
              <a:buClr>
                <a:schemeClr val="dk1"/>
              </a:buClr>
              <a:buSzPts val="1100"/>
              <a:buChar char="●"/>
            </a:pPr>
            <a:r>
              <a:rPr lang="en">
                <a:solidFill>
                  <a:schemeClr val="dk1"/>
                </a:solidFill>
                <a:latin typeface="Open Sans"/>
                <a:ea typeface="Open Sans"/>
                <a:cs typeface="Open Sans"/>
                <a:sym typeface="Open Sans"/>
              </a:rPr>
              <a:t>Kotlin Destructuring Declarations – </a:t>
            </a:r>
            <a:r>
              <a:rPr lang="en" u="sng">
                <a:solidFill>
                  <a:srgbClr val="FF318B"/>
                </a:solidFill>
                <a:latin typeface="Open Sans"/>
                <a:ea typeface="Open Sans"/>
                <a:cs typeface="Open Sans"/>
                <a:sym typeface="Open Sans"/>
              </a:rPr>
              <a:t>https://kotlinlang.org/docs/destructuring-declarations.html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Destructuring Declarations in Kotlin – </a:t>
            </a:r>
            <a:r>
              <a:rPr lang="en" u="sng">
                <a:solidFill>
                  <a:srgbClr val="FF318B"/>
                </a:solidFill>
                <a:latin typeface="Open Sans"/>
                <a:ea typeface="Open Sans"/>
                <a:cs typeface="Open Sans"/>
                <a:sym typeface="Open Sans"/>
              </a:rPr>
              <a:t>https://www.baeldung.com/kotlin/destructuring-declarations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0b0bb04b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a0b0bb04b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Data classes are one more amazing feature of Kotlin. Take a look at the example on the slide. We already know that simple classes can be declared just with a single line of code. But what does the </a:t>
            </a:r>
            <a:r>
              <a:rPr lang="en">
                <a:solidFill>
                  <a:srgbClr val="3F51B5"/>
                </a:solidFill>
                <a:latin typeface="JetBrains Mono"/>
                <a:ea typeface="JetBrains Mono"/>
                <a:cs typeface="JetBrains Mono"/>
                <a:sym typeface="JetBrains Mono"/>
              </a:rPr>
              <a:t>data</a:t>
            </a:r>
            <a:r>
              <a:rPr lang="en">
                <a:solidFill>
                  <a:schemeClr val="dk1"/>
                </a:solidFill>
                <a:latin typeface="Open Sans"/>
                <a:ea typeface="Open Sans"/>
                <a:cs typeface="Open Sans"/>
                <a:sym typeface="Open Sans"/>
              </a:rPr>
              <a:t> keyword change? </a:t>
            </a:r>
            <a:endParaRPr>
              <a:solidFill>
                <a:schemeClr val="dk1"/>
              </a:solidFill>
              <a:latin typeface="Open Sans"/>
              <a:ea typeface="Open Sans"/>
              <a:cs typeface="Open Sans"/>
              <a:sym typeface="Open Sans"/>
            </a:endParaRPr>
          </a:p>
          <a:p>
            <a:pPr indent="0" lvl="0" marL="0" rtl="0" algn="l">
              <a:lnSpc>
                <a:spcPct val="150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With the use of only a single keyword, a class can get all the features presented on the slide. The </a:t>
            </a:r>
            <a:r>
              <a:rPr lang="en">
                <a:solidFill>
                  <a:schemeClr val="dk1"/>
                </a:solidFill>
                <a:latin typeface="JetBrains Mono"/>
                <a:ea typeface="JetBrains Mono"/>
                <a:cs typeface="JetBrains Mono"/>
                <a:sym typeface="JetBrains Mono"/>
              </a:rPr>
              <a:t>User</a:t>
            </a:r>
            <a:r>
              <a:rPr lang="en">
                <a:solidFill>
                  <a:schemeClr val="dk1"/>
                </a:solidFill>
                <a:latin typeface="Open Sans"/>
                <a:ea typeface="Open Sans"/>
                <a:cs typeface="Open Sans"/>
                <a:sym typeface="Open Sans"/>
              </a:rPr>
              <a:t> class still has a single-line declaration, while all the methods are added implicitly and we can use them. For example, destructuring declarations may be used:</a:t>
            </a:r>
            <a:endParaRPr b="1">
              <a:solidFill>
                <a:srgbClr val="000080"/>
              </a:solidFill>
              <a:latin typeface="JetBrains Mono"/>
              <a:ea typeface="JetBrains Mono"/>
              <a:cs typeface="JetBrains Mono"/>
              <a:sym typeface="JetBrains Mono"/>
            </a:endParaRPr>
          </a:p>
          <a:p>
            <a:pPr indent="0" lvl="0" marL="0" rtl="0" algn="l">
              <a:lnSpc>
                <a:spcPct val="150000"/>
              </a:lnSpc>
              <a:spcBef>
                <a:spcPts val="1165"/>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user = User(</a:t>
            </a:r>
            <a:r>
              <a:rPr b="1" lang="en">
                <a:solidFill>
                  <a:srgbClr val="008000"/>
                </a:solidFill>
                <a:latin typeface="JetBrains Mono"/>
                <a:ea typeface="JetBrains Mono"/>
                <a:cs typeface="JetBrains Mono"/>
                <a:sym typeface="JetBrains Mono"/>
              </a:rPr>
              <a:t>"Alex"</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25</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(name, age) = user</a:t>
            </a:r>
            <a:endParaRPr b="1">
              <a:solidFill>
                <a:srgbClr val="000080"/>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6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no </a:t>
            </a:r>
            <a:r>
              <a:rPr lang="en">
                <a:solidFill>
                  <a:schemeClr val="dk1"/>
                </a:solidFill>
                <a:latin typeface="JetBrains Mono"/>
                <a:ea typeface="JetBrains Mono"/>
                <a:cs typeface="JetBrains Mono"/>
                <a:sym typeface="JetBrains Mono"/>
              </a:rPr>
              <a:t>component1,component2</a:t>
            </a:r>
            <a:r>
              <a:rPr lang="en">
                <a:solidFill>
                  <a:schemeClr val="dk1"/>
                </a:solidFill>
                <a:latin typeface="Open Sans"/>
                <a:ea typeface="Open Sans"/>
                <a:cs typeface="Open Sans"/>
                <a:sym typeface="Open Sans"/>
              </a:rPr>
              <a:t> methods declared explicitly in the class. These methods are generated under the hood by the Kotlin compiler.</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there are also some requirements and limitations: </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A data class constructor needs to have at least one property declared.</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All constructor parameters need to be marked as either </a:t>
            </a:r>
            <a:r>
              <a:rPr lang="en">
                <a:solidFill>
                  <a:schemeClr val="dk1"/>
                </a:solidFill>
                <a:latin typeface="JetBrains Mono"/>
                <a:ea typeface="JetBrains Mono"/>
                <a:cs typeface="JetBrains Mono"/>
                <a:sym typeface="JetBrains Mono"/>
              </a:rPr>
              <a:t>val</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var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A data class cannot be </a:t>
            </a:r>
            <a:r>
              <a:rPr lang="en">
                <a:solidFill>
                  <a:schemeClr val="dk1"/>
                </a:solidFill>
                <a:latin typeface="JetBrains Mono"/>
                <a:ea typeface="JetBrains Mono"/>
                <a:cs typeface="JetBrains Mono"/>
                <a:sym typeface="JetBrains Mono"/>
              </a:rPr>
              <a:t>abstract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sealed</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inne</a:t>
            </a:r>
            <a:r>
              <a:rPr lang="en">
                <a:solidFill>
                  <a:schemeClr val="dk1"/>
                </a:solidFill>
                <a:latin typeface="JetBrains Mono"/>
                <a:ea typeface="JetBrains Mono"/>
                <a:cs typeface="JetBrains Mono"/>
                <a:sym typeface="JetBrains Mono"/>
              </a:rPr>
              <a:t>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copy()</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componentN()</a:t>
            </a:r>
            <a:r>
              <a:rPr lang="en">
                <a:solidFill>
                  <a:schemeClr val="dk1"/>
                </a:solidFill>
                <a:latin typeface="Open Sans"/>
                <a:ea typeface="Open Sans"/>
                <a:cs typeface="Open Sans"/>
                <a:sym typeface="Open Sans"/>
              </a:rPr>
              <a:t> methods cannot be overridden. </a:t>
            </a:r>
            <a:endParaRPr>
              <a:solidFill>
                <a:schemeClr val="dk1"/>
              </a:solidFill>
              <a:latin typeface="Open Sans"/>
              <a:ea typeface="Open Sans"/>
              <a:cs typeface="Open Sans"/>
              <a:sym typeface="Open Sans"/>
            </a:endParaRPr>
          </a:p>
          <a:p>
            <a:pPr indent="0" lvl="0" marL="0" rtl="0" algn="l">
              <a:lnSpc>
                <a:spcPct val="150000"/>
              </a:lnSpc>
              <a:spcBef>
                <a:spcPts val="121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While doing your own research on the internet, you may come across questions like “How are tuples used in Kotlin?”. Well, there are no tuples. Consider the following pseudo-code example: </a:t>
            </a:r>
            <a:endParaRPr>
              <a:solidFill>
                <a:schemeClr val="dk1"/>
              </a:solidFill>
              <a:latin typeface="Open Sans"/>
              <a:ea typeface="Open Sans"/>
              <a:cs typeface="Open Sans"/>
              <a:sym typeface="Open Sans"/>
            </a:endParaRPr>
          </a:p>
          <a:p>
            <a:pPr indent="0" lvl="0" marL="0" rtl="0" algn="l">
              <a:lnSpc>
                <a:spcPct val="150000"/>
              </a:lnSpc>
              <a:spcBef>
                <a:spcPts val="124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getCoordinates()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   x =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rgbClr val="0000FF"/>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y =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rgbClr val="0000FF"/>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return </a:t>
            </a:r>
            <a:r>
              <a:rPr lang="en">
                <a:solidFill>
                  <a:schemeClr val="dk1"/>
                </a:solidFill>
                <a:latin typeface="JetBrains Mono"/>
                <a:ea typeface="JetBrains Mono"/>
                <a:cs typeface="JetBrains Mono"/>
                <a:sym typeface="JetBrains Mono"/>
              </a:rPr>
              <a:t>(x, y)</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x, y = getCoordinates()</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Without tuples, we cannot implement this the same way in Kotlin. But we actually don’t really need them. Instead we can introduce a simple data class and use destructuring declarations, so the pseudo-code example may be written in Kotlin like this: </a:t>
            </a:r>
            <a:endParaRPr>
              <a:solidFill>
                <a:schemeClr val="dk1"/>
              </a:solidFill>
              <a:latin typeface="Open Sans"/>
              <a:ea typeface="Open Sans"/>
              <a:cs typeface="Open Sans"/>
              <a:sym typeface="Open Sans"/>
            </a:endParaRPr>
          </a:p>
          <a:p>
            <a:pPr indent="0" lvl="0" marL="0" rtl="0" algn="l">
              <a:lnSpc>
                <a:spcPct val="150000"/>
              </a:lnSpc>
              <a:spcBef>
                <a:spcPts val="124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getCoordinates(): Point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return </a:t>
            </a:r>
            <a:r>
              <a:rPr lang="en">
                <a:solidFill>
                  <a:schemeClr val="dk1"/>
                </a:solidFill>
                <a:latin typeface="JetBrains Mono"/>
                <a:ea typeface="JetBrains Mono"/>
                <a:cs typeface="JetBrains Mono"/>
                <a:sym typeface="JetBrains Mono"/>
              </a:rPr>
              <a:t>Point(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(x, y) = getCoordinates()</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Data classes are “cheap”, meaning you can easily add a data class with a single line of code. And the good thing is that multiple data classes may be declared in the same source file. </a:t>
            </a:r>
            <a:endParaRPr>
              <a:solidFill>
                <a:schemeClr val="dk1"/>
              </a:solidFill>
              <a:latin typeface="Open Sans"/>
              <a:ea typeface="Open Sans"/>
              <a:cs typeface="Open Sans"/>
              <a:sym typeface="Open Sans"/>
            </a:endParaRPr>
          </a:p>
          <a:p>
            <a:pPr indent="0" lvl="0" marL="0" rtl="0" algn="l">
              <a:lnSpc>
                <a:spcPct val="150000"/>
              </a:lnSpc>
              <a:spcBef>
                <a:spcPts val="119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50190" lvl="0" marL="329565" rtl="0" algn="l">
              <a:lnSpc>
                <a:spcPct val="150000"/>
              </a:lnSpc>
              <a:spcBef>
                <a:spcPts val="65"/>
              </a:spcBef>
              <a:spcAft>
                <a:spcPts val="0"/>
              </a:spcAft>
              <a:buClr>
                <a:schemeClr val="dk1"/>
              </a:buClr>
              <a:buSzPts val="1100"/>
              <a:buChar char="●"/>
            </a:pPr>
            <a:r>
              <a:rPr lang="en">
                <a:solidFill>
                  <a:schemeClr val="dk1"/>
                </a:solidFill>
                <a:latin typeface="Open Sans"/>
                <a:ea typeface="Open Sans"/>
                <a:cs typeface="Open Sans"/>
                <a:sym typeface="Open Sans"/>
              </a:rPr>
              <a:t>Kotlin Data Classes – </a:t>
            </a:r>
            <a:r>
              <a:rPr lang="en" u="sng">
                <a:solidFill>
                  <a:srgbClr val="FF318B"/>
                </a:solidFill>
                <a:latin typeface="Open Sans"/>
                <a:ea typeface="Open Sans"/>
                <a:cs typeface="Open Sans"/>
                <a:sym typeface="Open Sans"/>
              </a:rPr>
              <a:t>https://kotlinlang.org/docs/data-classes.html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55"/>
              </a:spcBef>
              <a:spcAft>
                <a:spcPts val="0"/>
              </a:spcAft>
              <a:buClr>
                <a:schemeClr val="dk1"/>
              </a:buClr>
              <a:buSzPts val="1100"/>
              <a:buChar char="●"/>
            </a:pPr>
            <a:r>
              <a:rPr lang="en">
                <a:solidFill>
                  <a:schemeClr val="dk1"/>
                </a:solidFill>
                <a:latin typeface="Open Sans"/>
                <a:ea typeface="Open Sans"/>
                <a:cs typeface="Open Sans"/>
                <a:sym typeface="Open Sans"/>
              </a:rPr>
              <a:t>Data Classes in Kotlin – </a:t>
            </a:r>
            <a:r>
              <a:rPr lang="en" u="sng">
                <a:solidFill>
                  <a:srgbClr val="FF318B"/>
                </a:solidFill>
                <a:latin typeface="Open Sans"/>
                <a:ea typeface="Open Sans"/>
                <a:cs typeface="Open Sans"/>
                <a:sym typeface="Open Sans"/>
              </a:rPr>
              <a:t>https://www.baeldung.com/kotlin/data-classes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5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0b0bb04bb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0b0bb04b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Inline classes are an optimization feature in Kotlin. If we target the JVM, we can use the </a:t>
            </a:r>
            <a:r>
              <a:rPr lang="en">
                <a:solidFill>
                  <a:schemeClr val="dk1"/>
                </a:solidFill>
                <a:latin typeface="JetBrains Mono"/>
                <a:ea typeface="JetBrains Mono"/>
                <a:cs typeface="JetBrains Mono"/>
                <a:sym typeface="JetBrains Mono"/>
              </a:rPr>
              <a:t>@JvmInline</a:t>
            </a:r>
            <a:r>
              <a:rPr lang="en">
                <a:solidFill>
                  <a:schemeClr val="dk1"/>
                </a:solidFill>
                <a:latin typeface="Open Sans"/>
                <a:ea typeface="Open Sans"/>
                <a:cs typeface="Open Sans"/>
                <a:sym typeface="Open Sans"/>
              </a:rPr>
              <a:t> annotation for our class wrapper, and all the other magic will be done by Kotlin compiler. In our code, it still looks like a regular class, but under the hood it is inlined to get performance or memory gains.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50190" lvl="0" marL="329565"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Inline Classes – </a:t>
            </a:r>
            <a:r>
              <a:rPr lang="en" u="sng">
                <a:solidFill>
                  <a:srgbClr val="FF318B"/>
                </a:solidFill>
                <a:latin typeface="Open Sans"/>
                <a:ea typeface="Open Sans"/>
                <a:cs typeface="Open Sans"/>
                <a:sym typeface="Open Sans"/>
              </a:rPr>
              <a:t>https://kotlinlang.org/docs/inline-classes.html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50190" lvl="0" marL="329565"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Value-based classes </a:t>
            </a:r>
            <a:r>
              <a:rPr lang="en" u="sng">
                <a:solidFill>
                  <a:srgbClr val="FF318B"/>
                </a:solidFill>
                <a:latin typeface="Open Sans"/>
                <a:ea typeface="Open Sans"/>
                <a:cs typeface="Open Sans"/>
                <a:sym typeface="Open Sans"/>
              </a:rPr>
              <a:t>https://github.com/Kotlin/KEEP/blob/master/notes/value-classes.md</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a0b0bb04b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a0b0bb04b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5833"/>
              </a:lnSpc>
              <a:spcBef>
                <a:spcPts val="0"/>
              </a:spcBef>
              <a:spcAft>
                <a:spcPts val="0"/>
              </a:spcAft>
              <a:buNone/>
            </a:pPr>
            <a:r>
              <a:rPr lang="en">
                <a:solidFill>
                  <a:schemeClr val="dk1"/>
                </a:solidFill>
                <a:latin typeface="Open Sans"/>
                <a:ea typeface="Open Sans"/>
                <a:cs typeface="Open Sans"/>
                <a:sym typeface="Open Sans"/>
              </a:rPr>
              <a:t>Inline classes are a subset of value-based classes. They don't have an identity and can only hold values. </a:t>
            </a:r>
            <a:endParaRPr>
              <a:solidFill>
                <a:schemeClr val="dk1"/>
              </a:solidFill>
              <a:latin typeface="Open Sans"/>
              <a:ea typeface="Open Sans"/>
              <a:cs typeface="Open Sans"/>
              <a:sym typeface="Open Sans"/>
            </a:endParaRPr>
          </a:p>
          <a:p>
            <a:pPr indent="0" lvl="0" marL="0" rtl="0" algn="just">
              <a:lnSpc>
                <a:spcPct val="105833"/>
              </a:lnSpc>
              <a:spcBef>
                <a:spcPts val="1165"/>
              </a:spcBef>
              <a:spcAft>
                <a:spcPts val="0"/>
              </a:spcAft>
              <a:buNone/>
            </a:pPr>
            <a:r>
              <a:rPr lang="en">
                <a:solidFill>
                  <a:schemeClr val="dk1"/>
                </a:solidFill>
                <a:latin typeface="Open Sans"/>
                <a:ea typeface="Open Sans"/>
                <a:cs typeface="Open Sans"/>
                <a:sym typeface="Open Sans"/>
              </a:rPr>
              <a:t>There are some limitations to keep in mind: </a:t>
            </a:r>
            <a:endParaRPr>
              <a:solidFill>
                <a:schemeClr val="dk1"/>
              </a:solidFill>
              <a:latin typeface="Open Sans"/>
              <a:ea typeface="Open Sans"/>
              <a:cs typeface="Open Sans"/>
              <a:sym typeface="Open Sans"/>
            </a:endParaRPr>
          </a:p>
          <a:p>
            <a:pPr indent="-250190" lvl="0" marL="329565" rtl="0" algn="l">
              <a:lnSpc>
                <a:spcPct val="105833"/>
              </a:lnSpc>
              <a:spcBef>
                <a:spcPts val="85"/>
              </a:spcBef>
              <a:spcAft>
                <a:spcPts val="0"/>
              </a:spcAft>
              <a:buClr>
                <a:schemeClr val="dk1"/>
              </a:buClr>
              <a:buSzPts val="1100"/>
              <a:buChar char="●"/>
            </a:pPr>
            <a:r>
              <a:rPr lang="en">
                <a:solidFill>
                  <a:schemeClr val="dk1"/>
                </a:solidFill>
                <a:latin typeface="Open Sans"/>
                <a:ea typeface="Open Sans"/>
                <a:cs typeface="Open Sans"/>
                <a:sym typeface="Open Sans"/>
              </a:rPr>
              <a:t>Inline classes must have a single property initialized in the primary constructor. </a:t>
            </a:r>
            <a:endParaRPr>
              <a:solidFill>
                <a:schemeClr val="dk1"/>
              </a:solidFill>
              <a:latin typeface="Open Sans"/>
              <a:ea typeface="Open Sans"/>
              <a:cs typeface="Open Sans"/>
              <a:sym typeface="Open Sans"/>
            </a:endParaRPr>
          </a:p>
          <a:p>
            <a:pPr indent="-250190" lvl="0" marL="329565" rtl="0" algn="l">
              <a:lnSpc>
                <a:spcPct val="105833"/>
              </a:lnSpc>
              <a:spcBef>
                <a:spcPts val="115"/>
              </a:spcBef>
              <a:spcAft>
                <a:spcPts val="0"/>
              </a:spcAft>
              <a:buClr>
                <a:schemeClr val="dk1"/>
              </a:buClr>
              <a:buSzPts val="1100"/>
              <a:buChar char="●"/>
            </a:pPr>
            <a:r>
              <a:rPr lang="en">
                <a:solidFill>
                  <a:schemeClr val="dk1"/>
                </a:solidFill>
                <a:latin typeface="Open Sans"/>
                <a:ea typeface="Open Sans"/>
                <a:cs typeface="Open Sans"/>
                <a:sym typeface="Open Sans"/>
              </a:rPr>
              <a:t>Inline classes must not participate in the type hierarchy. They may, however, implement interfaces. </a:t>
            </a:r>
            <a:endParaRPr>
              <a:solidFill>
                <a:schemeClr val="dk1"/>
              </a:solidFill>
              <a:latin typeface="Open Sans"/>
              <a:ea typeface="Open Sans"/>
              <a:cs typeface="Open Sans"/>
              <a:sym typeface="Open Sans"/>
            </a:endParaRPr>
          </a:p>
          <a:p>
            <a:pPr indent="-250190" lvl="0" marL="329565" rtl="0" algn="l">
              <a:lnSpc>
                <a:spcPct val="105833"/>
              </a:lnSpc>
              <a:spcBef>
                <a:spcPts val="115"/>
              </a:spcBef>
              <a:spcAft>
                <a:spcPts val="0"/>
              </a:spcAft>
              <a:buClr>
                <a:schemeClr val="dk1"/>
              </a:buClr>
              <a:buSzPts val="1100"/>
              <a:buChar char="●"/>
            </a:pPr>
            <a:r>
              <a:rPr lang="en">
                <a:solidFill>
                  <a:schemeClr val="dk1"/>
                </a:solidFill>
                <a:latin typeface="Open Sans"/>
                <a:ea typeface="Open Sans"/>
                <a:cs typeface="Open Sans"/>
                <a:sym typeface="Open Sans"/>
              </a:rPr>
              <a:t>Getters and setters for the properties of inline classes cannot use backing fields. </a:t>
            </a:r>
            <a:endParaRPr>
              <a:solidFill>
                <a:schemeClr val="dk1"/>
              </a:solidFill>
              <a:latin typeface="Open Sans"/>
              <a:ea typeface="Open Sans"/>
              <a:cs typeface="Open Sans"/>
              <a:sym typeface="Open Sans"/>
            </a:endParaRPr>
          </a:p>
          <a:p>
            <a:pPr indent="0" lvl="0" marL="0" rtl="0" algn="l">
              <a:spcBef>
                <a:spcPts val="116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a0b0bb04bb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a0b0bb04b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 inline class is not a class under the hood. In the example above, </a:t>
            </a:r>
            <a:r>
              <a:rPr lang="en">
                <a:solidFill>
                  <a:schemeClr val="dk1"/>
                </a:solidFill>
                <a:latin typeface="JetBrains Mono"/>
                <a:ea typeface="JetBrains Mono"/>
                <a:cs typeface="JetBrains Mono"/>
                <a:sym typeface="JetBrains Mono"/>
              </a:rPr>
              <a:t>Name</a:t>
            </a:r>
            <a:r>
              <a:rPr lang="en">
                <a:solidFill>
                  <a:schemeClr val="dk1"/>
                </a:solidFill>
                <a:latin typeface="Open Sans"/>
                <a:ea typeface="Open Sans"/>
                <a:cs typeface="Open Sans"/>
                <a:sym typeface="Open Sans"/>
              </a:rPr>
              <a:t> is a wrapper for</a:t>
            </a:r>
            <a:r>
              <a:rPr lang="en">
                <a:solidFill>
                  <a:schemeClr val="dk1"/>
                </a:solidFill>
                <a:latin typeface="JetBrains Mono"/>
                <a:ea typeface="JetBrains Mono"/>
                <a:cs typeface="JetBrains Mono"/>
                <a:sym typeface="JetBrains Mono"/>
              </a:rPr>
              <a:t> String</a:t>
            </a:r>
            <a:r>
              <a:rPr lang="en">
                <a:solidFill>
                  <a:schemeClr val="dk1"/>
                </a:solidFill>
                <a:latin typeface="Open Sans"/>
                <a:ea typeface="Open Sans"/>
                <a:cs typeface="Open Sans"/>
                <a:sym typeface="Open Sans"/>
              </a:rPr>
              <a:t>. This means that under the hood we may get two functions with the same declarations (roughly speaking, </a:t>
            </a:r>
            <a:r>
              <a:rPr lang="en">
                <a:solidFill>
                  <a:schemeClr val="dk1"/>
                </a:solidFill>
                <a:latin typeface="JetBrains Mono"/>
                <a:ea typeface="JetBrains Mono"/>
                <a:cs typeface="JetBrains Mono"/>
                <a:sym typeface="JetBrains Mono"/>
              </a:rPr>
              <a:t>Name</a:t>
            </a:r>
            <a:r>
              <a:rPr lang="en">
                <a:solidFill>
                  <a:schemeClr val="dk1"/>
                </a:solidFill>
                <a:latin typeface="Open Sans"/>
                <a:ea typeface="Open Sans"/>
                <a:cs typeface="Open Sans"/>
                <a:sym typeface="Open Sans"/>
              </a:rPr>
              <a:t> will be replaced with </a:t>
            </a:r>
            <a:r>
              <a:rPr lang="en">
                <a:solidFill>
                  <a:schemeClr val="dk1"/>
                </a:solidFill>
                <a:latin typeface="JetBrains Mono"/>
                <a:ea typeface="JetBrains Mono"/>
                <a:cs typeface="JetBrains Mono"/>
                <a:sym typeface="JetBrains Mono"/>
              </a:rPr>
              <a:t>String</a:t>
            </a:r>
            <a:r>
              <a:rPr lang="en">
                <a:solidFill>
                  <a:schemeClr val="dk1"/>
                </a:solidFill>
                <a:latin typeface="Open Sans"/>
                <a:ea typeface="Open Sans"/>
                <a:cs typeface="Open Sans"/>
                <a:sym typeface="Open Sans"/>
              </a:rPr>
              <a:t>). To overcome function signatures clashing, inline class method names are mangled.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if they’re mangled, how can we use them from, let’s say, a Java application? We have to use one more annotation, </a:t>
            </a:r>
            <a:r>
              <a:rPr lang="en">
                <a:solidFill>
                  <a:schemeClr val="dk1"/>
                </a:solidFill>
                <a:latin typeface="JetBrains Mono"/>
                <a:ea typeface="JetBrains Mono"/>
                <a:cs typeface="JetBrains Mono"/>
                <a:sym typeface="JetBrains Mono"/>
              </a:rPr>
              <a:t>@JvmName</a:t>
            </a:r>
            <a:r>
              <a:rPr lang="en">
                <a:solidFill>
                  <a:schemeClr val="dk1"/>
                </a:solidFill>
              </a:rPr>
              <a:t>,</a:t>
            </a:r>
            <a:r>
              <a:rPr lang="en">
                <a:solidFill>
                  <a:schemeClr val="dk1"/>
                </a:solidFill>
                <a:latin typeface="Open Sans"/>
                <a:ea typeface="Open Sans"/>
                <a:cs typeface="Open Sans"/>
                <a:sym typeface="Open Sans"/>
              </a:rPr>
              <a:t> to set the method names explicitly and to disable mangling.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50190" lvl="0" marL="329565"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Koltin Inline Classes. Mangling – </a:t>
            </a:r>
            <a:r>
              <a:rPr lang="en" u="sng">
                <a:solidFill>
                  <a:srgbClr val="FF318B"/>
                </a:solidFill>
                <a:latin typeface="Open Sans"/>
                <a:ea typeface="Open Sans"/>
                <a:cs typeface="Open Sans"/>
                <a:sym typeface="Open Sans"/>
              </a:rPr>
              <a:t>https://kotlinlang.org/docs/inline-classes.html#mangling</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a0b0bb04bb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a0b0bb04b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Enum </a:t>
            </a:r>
            <a:r>
              <a:rPr lang="en">
                <a:solidFill>
                  <a:schemeClr val="dk1"/>
                </a:solidFill>
                <a:latin typeface="Open Sans"/>
                <a:ea typeface="Open Sans"/>
                <a:cs typeface="Open Sans"/>
                <a:sym typeface="Open Sans"/>
              </a:rPr>
              <a:t>is short for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enumeration </a:t>
            </a:r>
            <a:r>
              <a:rPr lang="en">
                <a:solidFill>
                  <a:schemeClr val="dk1"/>
                </a:solidFill>
                <a:latin typeface="Open Sans"/>
                <a:ea typeface="Open Sans"/>
                <a:cs typeface="Open Sans"/>
                <a:sym typeface="Open Sans"/>
              </a:rPr>
              <a:t>and refer</a:t>
            </a:r>
            <a:r>
              <a:rPr lang="en">
                <a:solidFill>
                  <a:schemeClr val="dk1"/>
                </a:solidFill>
                <a:latin typeface="Open Sans"/>
                <a:ea typeface="Open Sans"/>
                <a:cs typeface="Open Sans"/>
                <a:sym typeface="Open Sans"/>
              </a:rPr>
              <a:t>s to a set of predefined constants</a:t>
            </a:r>
            <a:r>
              <a:rPr lang="en">
                <a:solidFill>
                  <a:schemeClr val="dk1"/>
                </a:solidFill>
                <a:latin typeface="Open Sans"/>
                <a:ea typeface="Open Sans"/>
                <a:cs typeface="Open Sans"/>
                <a:sym typeface="Open Sans"/>
              </a:rPr>
              <a:t>.  Why do we need it? Imagine we need to implement a compass. How would we describe the “NSWE” fixed set of directions? One possible option is no encode it with number constants:</a:t>
            </a:r>
            <a:r>
              <a:rPr i="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const val </a:t>
            </a:r>
            <a:r>
              <a:rPr i="1" lang="en">
                <a:solidFill>
                  <a:srgbClr val="660E7A"/>
                </a:solidFill>
                <a:latin typeface="JetBrains Mono"/>
                <a:ea typeface="JetBrains Mono"/>
                <a:cs typeface="JetBrains Mono"/>
                <a:sym typeface="JetBrains Mono"/>
              </a:rPr>
              <a:t>NORTH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const val </a:t>
            </a:r>
            <a:r>
              <a:rPr i="1" lang="en">
                <a:solidFill>
                  <a:srgbClr val="660E7A"/>
                </a:solidFill>
                <a:latin typeface="JetBrains Mono"/>
                <a:ea typeface="JetBrains Mono"/>
                <a:cs typeface="JetBrains Mono"/>
                <a:sym typeface="JetBrains Mono"/>
              </a:rPr>
              <a:t>SOUTH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rgbClr val="0000FF"/>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in such cases, this is still the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type under the hood, so we don’t get any extra benefits or compile-time validations. But what is even more dangerous is that we may get confused about the constants and use the wrong one, e.g.: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None/>
            </a:pPr>
            <a:r>
              <a:rPr lang="en">
                <a:solidFill>
                  <a:schemeClr val="dk1"/>
                </a:solidFill>
                <a:latin typeface="JetBrains Mono"/>
                <a:ea typeface="JetBrains Mono"/>
                <a:cs typeface="JetBrains Mono"/>
                <a:sym typeface="JetBrains Mono"/>
              </a:rPr>
              <a:t>compass.getDirection() == Consts.MUNICH</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a:t>
            </a:r>
            <a:r>
              <a:rPr lang="en">
                <a:solidFill>
                  <a:schemeClr val="dk1"/>
                </a:solidFill>
                <a:latin typeface="JetBrains Mono"/>
                <a:ea typeface="JetBrains Mono"/>
                <a:cs typeface="JetBrains Mono"/>
                <a:sym typeface="JetBrains Mono"/>
              </a:rPr>
              <a:t>Consts.MUNICH</a:t>
            </a:r>
            <a:r>
              <a:rPr lang="en">
                <a:solidFill>
                  <a:schemeClr val="dk1"/>
                </a:solidFill>
                <a:latin typeface="Open Sans"/>
                <a:ea typeface="Open Sans"/>
                <a:cs typeface="Open Sans"/>
                <a:sym typeface="Open Sans"/>
              </a:rPr>
              <a:t> could be the ID of a city declared as </a:t>
            </a:r>
            <a:r>
              <a:rPr b="1" lang="en">
                <a:solidFill>
                  <a:srgbClr val="000080"/>
                </a:solidFill>
                <a:latin typeface="JetBrains Mono"/>
                <a:ea typeface="JetBrains Mono"/>
                <a:cs typeface="JetBrains Mono"/>
                <a:sym typeface="JetBrains Mono"/>
              </a:rPr>
              <a:t>const val </a:t>
            </a:r>
            <a:r>
              <a:rPr lang="en">
                <a:solidFill>
                  <a:schemeClr val="dk1"/>
                </a:solidFill>
                <a:latin typeface="JetBrains Mono"/>
                <a:ea typeface="JetBrains Mono"/>
                <a:cs typeface="JetBrains Mono"/>
                <a:sym typeface="JetBrains Mono"/>
              </a:rPr>
              <a:t>MUNICH = </a:t>
            </a:r>
            <a:r>
              <a:rPr lang="en">
                <a:solidFill>
                  <a:srgbClr val="0000FF"/>
                </a:solidFill>
                <a:latin typeface="JetBrains Mono"/>
                <a:ea typeface="JetBrains Mono"/>
                <a:cs typeface="JetBrains Mono"/>
                <a:sym typeface="JetBrains Mono"/>
              </a:rPr>
              <a:t>313</a:t>
            </a:r>
            <a:r>
              <a:rPr lang="en">
                <a:solidFill>
                  <a:schemeClr val="dk1"/>
                </a:solidFill>
                <a:latin typeface="Open Sans"/>
                <a:ea typeface="Open Sans"/>
                <a:cs typeface="Open Sans"/>
                <a:sym typeface="Open Sans"/>
              </a:rPr>
              <a:t>, but not a direction code. Under the hood all the constants are still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so we will get an error when we compile and run the code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e</a:t>
            </a:r>
            <a:r>
              <a:rPr lang="en">
                <a:solidFill>
                  <a:schemeClr val="dk1"/>
                </a:solidFill>
                <a:latin typeface="Open Sans"/>
                <a:ea typeface="Open Sans"/>
                <a:cs typeface="Open Sans"/>
                <a:sym typeface="Open Sans"/>
              </a:rPr>
              <a:t>num</a:t>
            </a:r>
            <a:r>
              <a:rPr lang="en">
                <a:solidFill>
                  <a:schemeClr val="dk1"/>
                </a:solidFill>
                <a:latin typeface="Open Sans"/>
                <a:ea typeface="Open Sans"/>
                <a:cs typeface="Open Sans"/>
                <a:sym typeface="Open Sans"/>
              </a:rPr>
              <a:t> is a class. Each enum constant is an object. So can we add methods and properties? Yes, we can! For example, for the </a:t>
            </a:r>
            <a:r>
              <a:rPr lang="en">
                <a:solidFill>
                  <a:schemeClr val="dk1"/>
                </a:solidFill>
                <a:latin typeface="JetBrains Mono"/>
                <a:ea typeface="JetBrains Mono"/>
                <a:cs typeface="JetBrains Mono"/>
                <a:sym typeface="JetBrains Mono"/>
              </a:rPr>
              <a:t>Color</a:t>
            </a:r>
            <a:r>
              <a:rPr lang="en">
                <a:solidFill>
                  <a:schemeClr val="dk1"/>
                </a:solidFill>
                <a:latin typeface="Open Sans"/>
                <a:ea typeface="Open Sans"/>
                <a:cs typeface="Open Sans"/>
                <a:sym typeface="Open Sans"/>
              </a:rPr>
              <a:t> enum we may add </a:t>
            </a:r>
            <a:r>
              <a:rPr lang="en">
                <a:solidFill>
                  <a:schemeClr val="dk1"/>
                </a:solidFill>
                <a:latin typeface="JetBrains Mono"/>
                <a:ea typeface="JetBrains Mono"/>
                <a:cs typeface="JetBrains Mono"/>
                <a:sym typeface="JetBrains Mono"/>
              </a:rPr>
              <a:t>rgb</a:t>
            </a:r>
            <a:r>
              <a:rPr lang="en">
                <a:solidFill>
                  <a:schemeClr val="dk1"/>
                </a:solidFill>
                <a:latin typeface="Open Sans"/>
                <a:ea typeface="Open Sans"/>
                <a:cs typeface="Open Sans"/>
                <a:sym typeface="Open Sans"/>
              </a:rPr>
              <a:t> values as demonstrated on the slide.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Methods are also allowed. We can introduce an abstract method inside the </a:t>
            </a:r>
            <a:r>
              <a:rPr lang="en">
                <a:solidFill>
                  <a:schemeClr val="dk1"/>
                </a:solidFill>
                <a:latin typeface="JetBrains Mono"/>
                <a:ea typeface="JetBrains Mono"/>
                <a:cs typeface="JetBrains Mono"/>
                <a:sym typeface="JetBrains Mono"/>
              </a:rPr>
              <a:t>Color</a:t>
            </a:r>
            <a:r>
              <a:rPr lang="en">
                <a:solidFill>
                  <a:schemeClr val="dk1"/>
                </a:solidFill>
                <a:latin typeface="Open Sans"/>
                <a:ea typeface="Open Sans"/>
                <a:cs typeface="Open Sans"/>
                <a:sym typeface="Open Sans"/>
              </a:rPr>
              <a:t> class, and every constant (object) must implement that method: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enum class </a:t>
            </a:r>
            <a:r>
              <a:rPr lang="en">
                <a:solidFill>
                  <a:schemeClr val="dk1"/>
                </a:solidFill>
                <a:latin typeface="JetBrains Mono"/>
                <a:ea typeface="JetBrains Mono"/>
                <a:cs typeface="JetBrains Mono"/>
                <a:sym typeface="JetBrains Mono"/>
              </a:rPr>
              <a:t>Color(</a:t>
            </a:r>
            <a:r>
              <a:rPr b="1" lang="en">
                <a:solidFill>
                  <a:srgbClr val="000080"/>
                </a:solidFill>
                <a:latin typeface="JetBrains Mono"/>
                <a:ea typeface="JetBrains Mono"/>
                <a:cs typeface="JetBrains Mono"/>
                <a:sym typeface="JetBrains Mono"/>
              </a:rPr>
              <a:t>val </a:t>
            </a:r>
            <a:r>
              <a:rPr b="1" lang="en">
                <a:solidFill>
                  <a:srgbClr val="660E7A"/>
                </a:solidFill>
                <a:latin typeface="JetBrains Mono"/>
                <a:ea typeface="JetBrains Mono"/>
                <a:cs typeface="JetBrains Mono"/>
                <a:sym typeface="JetBrains Mono"/>
              </a:rPr>
              <a:t>rgb</a:t>
            </a:r>
            <a:r>
              <a:rPr lang="en">
                <a:solidFill>
                  <a:schemeClr val="dk1"/>
                </a:solidFill>
                <a:latin typeface="JetBrains Mono"/>
                <a:ea typeface="JetBrains Mono"/>
                <a:cs typeface="JetBrains Mono"/>
                <a:sym typeface="JetBrains Mono"/>
              </a:rPr>
              <a:t>: Int)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660E7A"/>
                </a:solidFill>
                <a:latin typeface="JetBrains Mono"/>
                <a:ea typeface="JetBrains Mono"/>
                <a:cs typeface="JetBrains Mono"/>
                <a:sym typeface="JetBrains Mono"/>
              </a:rPr>
              <a:t>RED</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0xFF0000</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override fun </a:t>
            </a:r>
            <a:r>
              <a:rPr lang="en">
                <a:solidFill>
                  <a:schemeClr val="dk1"/>
                </a:solidFill>
                <a:latin typeface="JetBrains Mono"/>
                <a:ea typeface="JetBrains Mono"/>
                <a:cs typeface="JetBrains Mono"/>
                <a:sym typeface="JetBrains Mono"/>
              </a:rPr>
              <a:t>cmyk()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660E7A"/>
                </a:solidFill>
                <a:latin typeface="JetBrains Mono"/>
                <a:ea typeface="JetBrains Mono"/>
                <a:cs typeface="JetBrains Mono"/>
                <a:sym typeface="JetBrains Mono"/>
              </a:rPr>
              <a:t>GREEN</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0x00FF00</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override fun </a:t>
            </a:r>
            <a:r>
              <a:rPr lang="en">
                <a:solidFill>
                  <a:schemeClr val="dk1"/>
                </a:solidFill>
                <a:latin typeface="JetBrains Mono"/>
                <a:ea typeface="JetBrains Mono"/>
                <a:cs typeface="JetBrains Mono"/>
                <a:sym typeface="JetBrains Mono"/>
              </a:rPr>
              <a:t>cmyk()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abstract fun </a:t>
            </a:r>
            <a:r>
              <a:rPr lang="en">
                <a:solidFill>
                  <a:schemeClr val="dk1"/>
                </a:solidFill>
                <a:latin typeface="JetBrains Mono"/>
                <a:ea typeface="JetBrains Mono"/>
                <a:cs typeface="JetBrains Mono"/>
                <a:sym typeface="JetBrains Mono"/>
              </a:rPr>
              <a:t>cmyk();</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a:t>
            </a:r>
            <a:r>
              <a:rPr lang="en">
                <a:solidFill>
                  <a:schemeClr val="dk1"/>
                </a:solidFill>
                <a:latin typeface="Open Sans"/>
                <a:ea typeface="Open Sans"/>
                <a:cs typeface="Open Sans"/>
                <a:sym typeface="Open Sans"/>
              </a:rPr>
              <a:t> abstract methods declared inside the class, enum classes can implement an interface (or multiple interfaces).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To access the enum constant, we simply write </a:t>
            </a:r>
            <a:r>
              <a:rPr lang="en">
                <a:solidFill>
                  <a:schemeClr val="dk1"/>
                </a:solidFill>
                <a:latin typeface="JetBrains Mono"/>
                <a:ea typeface="JetBrains Mono"/>
                <a:cs typeface="JetBrains Mono"/>
                <a:sym typeface="JetBrains Mono"/>
              </a:rPr>
              <a:t>Color.RED</a:t>
            </a:r>
            <a:r>
              <a:rPr lang="en">
                <a:solidFill>
                  <a:schemeClr val="dk1"/>
                </a:solidFill>
                <a:latin typeface="Open Sans"/>
                <a:ea typeface="Open Sans"/>
                <a:cs typeface="Open Sans"/>
                <a:sym typeface="Open Sans"/>
              </a:rPr>
              <a:t>.</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Enum Classes – </a:t>
            </a:r>
            <a:r>
              <a:rPr lang="en" u="sng">
                <a:solidFill>
                  <a:srgbClr val="FF318B"/>
                </a:solidFill>
                <a:latin typeface="Open Sans"/>
                <a:ea typeface="Open Sans"/>
                <a:cs typeface="Open Sans"/>
                <a:sym typeface="Open Sans"/>
              </a:rPr>
              <a:t>https://kotlinlang.org/docs/enum-classes.html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Stackoverflow. Why use enums instead of constants? – </a:t>
            </a:r>
            <a:r>
              <a:rPr lang="en" u="sng">
                <a:solidFill>
                  <a:srgbClr val="FF318B"/>
                </a:solidFill>
                <a:latin typeface="Open Sans"/>
                <a:ea typeface="Open Sans"/>
                <a:cs typeface="Open Sans"/>
                <a:sym typeface="Open Sans"/>
              </a:rPr>
              <a:t>https://stackoverflow.com/questions/11575376/why-use-enums-instead-of-constants-which-is-better-in-terms-of-software-design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a0b0bb04b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a0b0bb04b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look at one more example of working with enums. Enums provide helper methods, for example, for getting the enum constant by name using the</a:t>
            </a:r>
            <a:r>
              <a:rPr lang="en">
                <a:solidFill>
                  <a:schemeClr val="dk1"/>
                </a:solidFill>
                <a:latin typeface="JetBrains Mono"/>
                <a:ea typeface="JetBrains Mono"/>
                <a:cs typeface="JetBrains Mono"/>
                <a:sym typeface="JetBrains Mono"/>
              </a:rPr>
              <a:t> </a:t>
            </a:r>
            <a:r>
              <a:rPr lang="en">
                <a:solidFill>
                  <a:schemeClr val="dk1"/>
                </a:solidFill>
                <a:latin typeface="JetBrains Mono Light"/>
                <a:ea typeface="JetBrains Mono Light"/>
                <a:cs typeface="JetBrains Mono Light"/>
                <a:sym typeface="JetBrains Mono Light"/>
              </a:rPr>
              <a:t>valueOf</a:t>
            </a:r>
            <a:r>
              <a:rPr lang="en">
                <a:solidFill>
                  <a:schemeClr val="dk1"/>
                </a:solidFill>
                <a:latin typeface="JetBrains Mono"/>
                <a:ea typeface="JetBrains Mono"/>
                <a:cs typeface="JetBrains Mono"/>
                <a:sym typeface="JetBrains Mono"/>
              </a:rPr>
              <a:t> </a:t>
            </a:r>
            <a:r>
              <a:rPr lang="en">
                <a:solidFill>
                  <a:schemeClr val="dk1"/>
                </a:solidFill>
                <a:latin typeface="Open Sans"/>
                <a:ea typeface="Open Sans"/>
                <a:cs typeface="Open Sans"/>
                <a:sym typeface="Open Sans"/>
              </a:rPr>
              <a:t>method.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Enums can be also used with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clauses, as demonstrated in the slide. We have to either write a case for each enum constant (in the slide), or we can omit some constants using an </a:t>
            </a:r>
            <a:r>
              <a:rPr b="1" lang="en">
                <a:solidFill>
                  <a:srgbClr val="000080"/>
                </a:solidFill>
                <a:latin typeface="JetBrains Mono"/>
                <a:ea typeface="JetBrains Mono"/>
                <a:cs typeface="JetBrains Mono"/>
                <a:sym typeface="JetBrains Mono"/>
              </a:rPr>
              <a:t>else</a:t>
            </a:r>
            <a:r>
              <a:rPr lang="en">
                <a:solidFill>
                  <a:schemeClr val="dk1"/>
                </a:solidFill>
                <a:latin typeface="Open Sans"/>
                <a:ea typeface="Open Sans"/>
                <a:cs typeface="Open Sans"/>
                <a:sym typeface="Open Sans"/>
              </a:rPr>
              <a:t> clause, e.g.: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when </a:t>
            </a:r>
            <a:r>
              <a:rPr lang="en">
                <a:solidFill>
                  <a:schemeClr val="dk1"/>
                </a:solidFill>
                <a:latin typeface="JetBrains Mono"/>
                <a:ea typeface="JetBrains Mono"/>
                <a:cs typeface="JetBrains Mono"/>
                <a:sym typeface="JetBrains Mono"/>
              </a:rPr>
              <a:t>(g)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Color.RED -&gt;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"blood"</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else </a:t>
            </a:r>
            <a:r>
              <a:rPr lang="en">
                <a:solidFill>
                  <a:schemeClr val="dk1"/>
                </a:solidFill>
                <a:latin typeface="JetBrains Mono"/>
                <a:ea typeface="JetBrains Mono"/>
                <a:cs typeface="JetBrains Mono"/>
                <a:sym typeface="JetBrains Mono"/>
              </a:rPr>
              <a:t>-&gt;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"unknown"</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Not covering all enum constants in the </a:t>
            </a:r>
            <a:r>
              <a:rPr b="1" lang="en">
                <a:solidFill>
                  <a:srgbClr val="000080"/>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expression will lead to a compilation error. Same applies to booleans and sealed classes.</a:t>
            </a:r>
            <a:endParaRPr>
              <a:solidFill>
                <a:schemeClr val="dk1"/>
              </a:solidFill>
              <a:latin typeface="JetBrains Mono"/>
              <a:ea typeface="JetBrains Mono"/>
              <a:cs typeface="JetBrains Mono"/>
              <a:sym typeface="JetBrains Mono"/>
            </a:endParaRPr>
          </a:p>
          <a:p>
            <a:pPr indent="0" lvl="0" marL="0" rtl="0" algn="l">
              <a:lnSpc>
                <a:spcPct val="150000"/>
              </a:lnSpc>
              <a:spcBef>
                <a:spcPts val="985"/>
              </a:spcBef>
              <a:spcAft>
                <a:spcPts val="0"/>
              </a:spcAft>
              <a:buClr>
                <a:schemeClr val="dk1"/>
              </a:buClr>
              <a:buSzPts val="1100"/>
              <a:buFont typeface="Arial"/>
              <a:buNone/>
            </a:pPr>
            <a:r>
              <a:t/>
            </a:r>
            <a:endParaRPr>
              <a:solidFill>
                <a:schemeClr val="dk1"/>
              </a:solidFill>
              <a:highlight>
                <a:schemeClr val="lt1"/>
              </a:highlight>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Working with enum constants – </a:t>
            </a:r>
            <a:r>
              <a:rPr lang="en" u="sng">
                <a:solidFill>
                  <a:srgbClr val="FF318B"/>
                </a:solidFill>
                <a:latin typeface="Open Sans"/>
                <a:ea typeface="Open Sans"/>
                <a:cs typeface="Open Sans"/>
                <a:sym typeface="Open Sans"/>
              </a:rPr>
              <a:t>https://kotlinlang.org/docs/enum-classes.html#working-with-enum-constants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a0b0bb04b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a0b0bb04b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Sealed classes offer one more way of implementing classes in Kotlin. When the </a:t>
            </a:r>
            <a:r>
              <a:rPr b="1" lang="en">
                <a:solidFill>
                  <a:srgbClr val="000080"/>
                </a:solidFill>
                <a:latin typeface="JetBrains Mono"/>
                <a:ea typeface="JetBrains Mono"/>
                <a:cs typeface="JetBrains Mono"/>
                <a:sym typeface="JetBrains Mono"/>
              </a:rPr>
              <a:t>sealed</a:t>
            </a:r>
            <a:r>
              <a:rPr lang="en">
                <a:solidFill>
                  <a:schemeClr val="dk1"/>
                </a:solidFill>
                <a:latin typeface="Open Sans"/>
                <a:ea typeface="Open Sans"/>
                <a:cs typeface="Open Sans"/>
                <a:sym typeface="Open Sans"/>
              </a:rPr>
              <a:t> keyword is added to a class declaration, it introduces some limitations to the type hierarchy. If a class is sealed, its inheritors must all be defined in the same module and known at compile time. This gives us more control over inheritance and allows us to guarantee that no other subclasses (inheritors) can appear outside.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 sealed class is itself abstract – so no </a:t>
            </a:r>
            <a:r>
              <a:rPr b="1" lang="en">
                <a:solidFill>
                  <a:srgbClr val="000080"/>
                </a:solidFill>
                <a:latin typeface="JetBrains Mono"/>
                <a:ea typeface="JetBrains Mono"/>
                <a:cs typeface="JetBrains Mono"/>
                <a:sym typeface="JetBrains Mono"/>
              </a:rPr>
              <a:t>open</a:t>
            </a:r>
            <a:r>
              <a:rPr lang="en">
                <a:solidFill>
                  <a:schemeClr val="dk1"/>
                </a:solidFill>
                <a:latin typeface="Open Sans"/>
                <a:ea typeface="Open Sans"/>
                <a:cs typeface="Open Sans"/>
                <a:sym typeface="Open Sans"/>
              </a:rPr>
              <a:t> modifier is required – and it cannot be instantiated.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As a sealed class hierarchy is restricted, it’s possible to verify that all cases are covered when the </a:t>
            </a:r>
            <a:r>
              <a:rPr b="1" lang="en">
                <a:solidFill>
                  <a:srgbClr val="000080"/>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expression is used.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Sealed Classes – </a:t>
            </a:r>
            <a:r>
              <a:rPr lang="en" u="sng">
                <a:solidFill>
                  <a:srgbClr val="FF318B"/>
                </a:solidFill>
                <a:latin typeface="Open Sans"/>
                <a:ea typeface="Open Sans"/>
                <a:cs typeface="Open Sans"/>
                <a:sym typeface="Open Sans"/>
              </a:rPr>
              <a:t>https://kotlinlang.org/docs/sealed-classes.html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a0b0bb04b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a0b0bb04b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Single Abstract Method (SAM) interface is an interface that has only one abstract method. A classic example is the UI action listener interface: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interface </a:t>
            </a:r>
            <a:r>
              <a:rPr lang="en">
                <a:solidFill>
                  <a:schemeClr val="dk1"/>
                </a:solidFill>
                <a:latin typeface="JetBrains Mono"/>
                <a:ea typeface="JetBrains Mono"/>
                <a:cs typeface="JetBrains Mono"/>
                <a:sym typeface="JetBrains Mono"/>
              </a:rPr>
              <a:t>ActionListener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 Invoked when an action occurs.</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fun </a:t>
            </a:r>
            <a:r>
              <a:rPr lang="en">
                <a:solidFill>
                  <a:schemeClr val="dk1"/>
                </a:solidFill>
                <a:latin typeface="JetBrains Mono"/>
                <a:ea typeface="JetBrains Mono"/>
                <a:cs typeface="JetBrains Mono"/>
                <a:sym typeface="JetBrains Mono"/>
              </a:rPr>
              <a:t>actionPerformed(event: ActionEvent);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many languages, such interfaces are used heavily.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we can introduce the SAM interface as well. In addition, instead of implementing interfaces and having extra class or object expressions (as shown on the slide) we may use lambdas.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we’re using any Java library in our Kotlin project, we can use lambdas for Java SAM interfaces as well. For example: </a:t>
            </a:r>
            <a:endParaRPr>
              <a:solidFill>
                <a:schemeClr val="dk1"/>
              </a:solidFill>
              <a:latin typeface="Open Sans"/>
              <a:ea typeface="Open Sans"/>
              <a:cs typeface="Open Sans"/>
              <a:sym typeface="Open Sans"/>
            </a:endParaRPr>
          </a:p>
          <a:p>
            <a:pPr indent="0" lvl="0" marL="0" rtl="0" algn="l">
              <a:lnSpc>
                <a:spcPct val="150000"/>
              </a:lnSpc>
              <a:spcBef>
                <a:spcPts val="985"/>
              </a:spcBef>
              <a:spcAft>
                <a:spcPts val="0"/>
              </a:spcAft>
              <a:buNone/>
            </a:pPr>
            <a:r>
              <a:rPr b="1" lang="en">
                <a:solidFill>
                  <a:srgbClr val="000080"/>
                </a:solidFill>
                <a:latin typeface="JetBrains Mono"/>
                <a:ea typeface="JetBrains Mono"/>
                <a:cs typeface="JetBrains Mono"/>
                <a:sym typeface="JetBrains Mono"/>
              </a:rPr>
              <a:t>import </a:t>
            </a:r>
            <a:r>
              <a:rPr lang="en">
                <a:solidFill>
                  <a:schemeClr val="dk1"/>
                </a:solidFill>
                <a:latin typeface="JetBrains Mono"/>
                <a:ea typeface="JetBrains Mono"/>
                <a:cs typeface="JetBrains Mono"/>
                <a:sym typeface="JetBrains Mono"/>
              </a:rPr>
              <a:t>javax.swing.Jbutton</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CC7832"/>
              </a:solidFill>
              <a:latin typeface="Raleway"/>
              <a:ea typeface="Raleway"/>
              <a:cs typeface="Raleway"/>
              <a:sym typeface="Raleway"/>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button = JButton()</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button.addActionListener </a:t>
            </a:r>
            <a:r>
              <a:rPr b="1"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"Button clicked"</a:t>
            </a:r>
            <a:r>
              <a:rPr lang="en">
                <a:solidFill>
                  <a:schemeClr val="dk1"/>
                </a:solidFill>
                <a:latin typeface="JetBrains Mono"/>
                <a:ea typeface="JetBrains Mono"/>
                <a:cs typeface="JetBrains Mono"/>
                <a:sym typeface="JetBrains Mono"/>
              </a:rPr>
              <a:t>)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b="1">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Char char="●"/>
            </a:pPr>
            <a:r>
              <a:rPr lang="en">
                <a:solidFill>
                  <a:schemeClr val="dk1"/>
                </a:solidFill>
                <a:latin typeface="Open Sans"/>
                <a:ea typeface="Open Sans"/>
                <a:cs typeface="Open Sans"/>
                <a:sym typeface="Open Sans"/>
              </a:rPr>
              <a:t>Kotlin Functional Interfaces (SAM) – </a:t>
            </a:r>
            <a:r>
              <a:rPr lang="en" u="sng">
                <a:solidFill>
                  <a:srgbClr val="FF318B"/>
                </a:solidFill>
                <a:latin typeface="Open Sans"/>
                <a:ea typeface="Open Sans"/>
                <a:cs typeface="Open Sans"/>
                <a:sym typeface="Open Sans"/>
              </a:rPr>
              <a:t>https://kotlinlang.org/docs/fun-interfaces.html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110"/>
              </a:spcAft>
              <a:buClr>
                <a:schemeClr val="dk1"/>
              </a:buClr>
              <a:buSzPts val="1100"/>
              <a:buChar char="●"/>
            </a:pPr>
            <a:r>
              <a:rPr lang="en">
                <a:solidFill>
                  <a:schemeClr val="dk1"/>
                </a:solidFill>
                <a:latin typeface="Open Sans"/>
                <a:ea typeface="Open Sans"/>
                <a:cs typeface="Open Sans"/>
                <a:sym typeface="Open Sans"/>
              </a:rPr>
              <a:t>SAM Conventions in Kotlin – </a:t>
            </a:r>
            <a:r>
              <a:rPr lang="en" u="sng">
                <a:solidFill>
                  <a:srgbClr val="FF318B"/>
                </a:solidFill>
                <a:latin typeface="Open Sans"/>
                <a:ea typeface="Open Sans"/>
                <a:cs typeface="Open Sans"/>
                <a:sym typeface="Open Sans"/>
              </a:rPr>
              <a:t>https://www.baeldung.com/kotlin/sam-conversions</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a0b0bb04b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a0b0bb04b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We’ve discussed many OOP principles and aspects. Now it’s time to talk about design patterns.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are design patterns?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In general, a design pattern is a typical solution to commonly occurring problems in software design.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Design patterns are not bound to any specific programming language, instead, the same design pattern may be implemented in slightly different ways in different languages.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why are we talking about design patterns in this Koltin lecture? The thing is that Kotlin provides us with a built-in implementation of one design pattern called a “singleton”.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 singleton is a design pattern that restricts the instantiation of a class to a singular instance. Typically singletons are supposed to be globally accessible.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Critics consider singletons to be anti-pattern. Why? One reason is that using them may increase code coupling and may lead to hidden dependencies in the code, so they must be used wisely.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There are different techniques for implementing singletons in different programming languages. However, Kotlin simplifies singletons greatly – let’s see how. </a:t>
            </a:r>
            <a:endParaRPr>
              <a:solidFill>
                <a:schemeClr val="dk1"/>
              </a:solidFill>
              <a:latin typeface="Open Sans"/>
              <a:ea typeface="Open Sans"/>
              <a:cs typeface="Open Sans"/>
              <a:sym typeface="Open Sans"/>
            </a:endParaRPr>
          </a:p>
          <a:p>
            <a:pPr indent="0" lvl="0" marL="0" rtl="0" algn="just">
              <a:lnSpc>
                <a:spcPct val="150000"/>
              </a:lnSpc>
              <a:spcBef>
                <a:spcPts val="11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110"/>
              </a:spcBef>
              <a:spcAft>
                <a:spcPts val="0"/>
              </a:spcAft>
              <a:buClr>
                <a:schemeClr val="dk1"/>
              </a:buClr>
              <a:buSzPts val="1100"/>
              <a:buFont typeface="Arial"/>
              <a:buNone/>
            </a:pPr>
            <a:r>
              <a:rPr lang="en">
                <a:solidFill>
                  <a:schemeClr val="dk1"/>
                </a:solidFill>
                <a:latin typeface="Open Sans"/>
                <a:ea typeface="Open Sans"/>
                <a:cs typeface="Open Sans"/>
                <a:sym typeface="Open Sans"/>
              </a:rPr>
              <a:t>Take a </a:t>
            </a:r>
            <a:r>
              <a:rPr lang="en">
                <a:solidFill>
                  <a:schemeClr val="dk1"/>
                </a:solidFill>
                <a:latin typeface="Open Sans"/>
                <a:ea typeface="Open Sans"/>
                <a:cs typeface="Open Sans"/>
                <a:sym typeface="Open Sans"/>
              </a:rPr>
              <a:t>look</a:t>
            </a:r>
            <a:r>
              <a:rPr lang="en">
                <a:solidFill>
                  <a:schemeClr val="dk1"/>
                </a:solidFill>
                <a:latin typeface="Open Sans"/>
                <a:ea typeface="Open Sans"/>
                <a:cs typeface="Open Sans"/>
                <a:sym typeface="Open Sans"/>
              </a:rPr>
              <a:t> at the code on the slide. It looks like a class, right? But instead of the </a:t>
            </a:r>
            <a:r>
              <a:rPr lang="en">
                <a:solidFill>
                  <a:schemeClr val="dk1"/>
                </a:solidFill>
                <a:latin typeface="JetBrains Mono"/>
                <a:ea typeface="JetBrains Mono"/>
                <a:cs typeface="JetBrains Mono"/>
                <a:sym typeface="JetBrains Mono"/>
              </a:rPr>
              <a:t>class</a:t>
            </a:r>
            <a:r>
              <a:rPr lang="en">
                <a:solidFill>
                  <a:schemeClr val="dk1"/>
                </a:solidFill>
                <a:latin typeface="Open Sans"/>
                <a:ea typeface="Open Sans"/>
                <a:cs typeface="Open Sans"/>
                <a:sym typeface="Open Sans"/>
              </a:rPr>
              <a:t> keyword we see the </a:t>
            </a:r>
            <a:r>
              <a:rPr b="1" lang="en">
                <a:solidFill>
                  <a:srgbClr val="000080"/>
                </a:solidFill>
                <a:latin typeface="JetBrains Mono"/>
                <a:ea typeface="JetBrains Mono"/>
                <a:cs typeface="JetBrains Mono"/>
                <a:sym typeface="JetBrains Mono"/>
              </a:rPr>
              <a:t>object</a:t>
            </a:r>
            <a:r>
              <a:rPr lang="en">
                <a:solidFill>
                  <a:schemeClr val="dk1"/>
                </a:solidFill>
                <a:latin typeface="Open Sans"/>
                <a:ea typeface="Open Sans"/>
                <a:cs typeface="Open Sans"/>
                <a:sym typeface="Open Sans"/>
              </a:rPr>
              <a:t> keyword. The </a:t>
            </a:r>
            <a:r>
              <a:rPr b="1" lang="en">
                <a:solidFill>
                  <a:srgbClr val="000080"/>
                </a:solidFill>
                <a:latin typeface="JetBrains Mono"/>
                <a:ea typeface="JetBrains Mono"/>
                <a:cs typeface="JetBrains Mono"/>
                <a:sym typeface="JetBrains Mono"/>
              </a:rPr>
              <a:t>object</a:t>
            </a:r>
            <a:r>
              <a:rPr lang="en">
                <a:solidFill>
                  <a:schemeClr val="dk1"/>
                </a:solidFill>
                <a:latin typeface="Open Sans"/>
                <a:ea typeface="Open Sans"/>
                <a:cs typeface="Open Sans"/>
                <a:sym typeface="Open Sans"/>
              </a:rPr>
              <a:t> keyword is our way of implementing the singleton pattern in Kotlin. It’s also called “Object Declaration”.</a:t>
            </a:r>
            <a:r>
              <a:rPr b="1" lang="en">
                <a:solidFill>
                  <a:srgbClr val="000080"/>
                </a:solidFill>
                <a:latin typeface="Open Sans"/>
                <a:ea typeface="Open Sans"/>
                <a:cs typeface="Open Sans"/>
                <a:sym typeface="Open Sans"/>
              </a:rPr>
              <a:t> </a:t>
            </a:r>
            <a:r>
              <a:rPr lang="en">
                <a:solidFill>
                  <a:schemeClr val="dk1"/>
                </a:solidFill>
                <a:latin typeface="Open Sans"/>
                <a:ea typeface="Open Sans"/>
                <a:cs typeface="Open Sans"/>
                <a:sym typeface="Open Sans"/>
              </a:rPr>
              <a:t> A declared object initialization is made in a thread-safe manner and occurs on first access. To access the object and its methods, use the object name directly:</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DataProviderManager.registerDataProvider(...)</a:t>
            </a:r>
            <a:endParaRPr>
              <a:solidFill>
                <a:schemeClr val="dk1"/>
              </a:solidFill>
              <a:latin typeface="Open Sans"/>
              <a:ea typeface="Open Sans"/>
              <a:cs typeface="Open Sans"/>
              <a:sym typeface="Open Sans"/>
            </a:endParaRPr>
          </a:p>
          <a:p>
            <a:pPr indent="0" lvl="0" marL="0" rtl="0" algn="just">
              <a:lnSpc>
                <a:spcPct val="150000"/>
              </a:lnSpc>
              <a:spcBef>
                <a:spcPts val="119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looks like a static field access, right? That’s what we’ll be covering next.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Design Patterns </a:t>
            </a:r>
            <a:r>
              <a:rPr lang="en" u="sng">
                <a:solidFill>
                  <a:srgbClr val="FF318B"/>
                </a:solidFill>
                <a:latin typeface="Open Sans"/>
                <a:ea typeface="Open Sans"/>
                <a:cs typeface="Open Sans"/>
                <a:sym typeface="Open Sans"/>
              </a:rPr>
              <a:t>https://en.wikipedia.org/wiki/Software_design_pattern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Gang of Four Design Patterns </a:t>
            </a:r>
            <a:r>
              <a:rPr lang="en" u="sng">
                <a:solidFill>
                  <a:srgbClr val="FF318B"/>
                </a:solidFill>
                <a:latin typeface="Open Sans"/>
                <a:ea typeface="Open Sans"/>
                <a:cs typeface="Open Sans"/>
                <a:sym typeface="Open Sans"/>
              </a:rPr>
              <a:t>https://en.wikipedia.org/wiki/Design_Patterns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Singleton Pattern </a:t>
            </a:r>
            <a:r>
              <a:rPr lang="en" u="sng">
                <a:solidFill>
                  <a:srgbClr val="FF318B"/>
                </a:solidFill>
                <a:latin typeface="Open Sans"/>
                <a:ea typeface="Open Sans"/>
                <a:cs typeface="Open Sans"/>
                <a:sym typeface="Open Sans"/>
              </a:rPr>
              <a:t>https://en.wikipedia.org/wiki/Singleton_pattern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Singletons are evil </a:t>
            </a:r>
            <a:r>
              <a:rPr lang="en" u="sng">
                <a:solidFill>
                  <a:srgbClr val="FF318B"/>
                </a:solidFill>
                <a:latin typeface="Open Sans"/>
                <a:ea typeface="Open Sans"/>
                <a:cs typeface="Open Sans"/>
                <a:sym typeface="Open Sans"/>
              </a:rPr>
              <a:t>https://wiki.c2.com/?SingletonsAreEvil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Singletons are good </a:t>
            </a:r>
            <a:r>
              <a:rPr lang="en" u="sng">
                <a:solidFill>
                  <a:srgbClr val="FF318B"/>
                </a:solidFill>
                <a:latin typeface="Open Sans"/>
                <a:ea typeface="Open Sans"/>
                <a:cs typeface="Open Sans"/>
                <a:sym typeface="Open Sans"/>
              </a:rPr>
              <a:t>https://wiki.c2.com/?SingletonsAreGood</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110"/>
              </a:spcAft>
              <a:buClr>
                <a:schemeClr val="dk1"/>
              </a:buClr>
              <a:buSzPts val="1100"/>
              <a:buFont typeface="Open Sans"/>
              <a:buChar char="●"/>
            </a:pPr>
            <a:r>
              <a:rPr lang="en">
                <a:solidFill>
                  <a:schemeClr val="dk1"/>
                </a:solidFill>
                <a:latin typeface="Open Sans"/>
                <a:ea typeface="Open Sans"/>
                <a:cs typeface="Open Sans"/>
                <a:sym typeface="Open Sans"/>
              </a:rPr>
              <a:t>Object Declarations </a:t>
            </a:r>
            <a:r>
              <a:rPr lang="en" u="sng">
                <a:solidFill>
                  <a:srgbClr val="FF318B"/>
                </a:solidFill>
                <a:latin typeface="Open Sans"/>
                <a:ea typeface="Open Sans"/>
                <a:cs typeface="Open Sans"/>
                <a:sym typeface="Open Sans"/>
              </a:rPr>
              <a:t>https://kotlinlang.org/docs/object-declarations.html#object-declarations-overview</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a0b0bb04b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a0b0bb04b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Class invariants enable a form of reasoning called rely-guarantee. The idea is that you can rely on some things being true when they’re invoked. In other words, invariants are used to put some constraints on </a:t>
            </a:r>
            <a:r>
              <a:rPr lang="en">
                <a:solidFill>
                  <a:schemeClr val="dk1"/>
                </a:solidFill>
                <a:latin typeface="Open Sans"/>
                <a:ea typeface="Open Sans"/>
                <a:cs typeface="Open Sans"/>
                <a:sym typeface="Open Sans"/>
              </a:rPr>
              <a:t>fields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instance, if we have a class called </a:t>
            </a:r>
            <a:r>
              <a:rPr lang="en">
                <a:solidFill>
                  <a:schemeClr val="dk1"/>
                </a:solidFill>
                <a:latin typeface="JetBrains Mono"/>
                <a:ea typeface="JetBrains Mono"/>
                <a:cs typeface="JetBrains Mono"/>
                <a:sym typeface="JetBrains Mono"/>
              </a:rPr>
              <a:t>Date</a:t>
            </a:r>
            <a:r>
              <a:rPr lang="en">
                <a:solidFill>
                  <a:schemeClr val="dk1"/>
                </a:solidFill>
                <a:latin typeface="Open Sans"/>
                <a:ea typeface="Open Sans"/>
                <a:cs typeface="Open Sans"/>
                <a:sym typeface="Open Sans"/>
              </a:rPr>
              <a:t> containing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month</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year</a:t>
            </a:r>
            <a:r>
              <a:rPr lang="en">
                <a:solidFill>
                  <a:schemeClr val="dk1"/>
                </a:solidFill>
                <a:latin typeface="Open Sans"/>
                <a:ea typeface="Open Sans"/>
                <a:cs typeface="Open Sans"/>
                <a:sym typeface="Open Sans"/>
              </a:rPr>
              <a:t> fields, we’d like to be sure that the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property should have values </a:t>
            </a:r>
            <a:r>
              <a:rPr lang="en">
                <a:solidFill>
                  <a:schemeClr val="dk1"/>
                </a:solidFill>
                <a:latin typeface="Open Sans"/>
                <a:ea typeface="Open Sans"/>
                <a:cs typeface="Open Sans"/>
                <a:sym typeface="Open Sans"/>
              </a:rPr>
              <a:t>between 1 and 31</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Some programming languages have a built-in (native) syntax invariants, while others may require implementing it, for example by using assertions.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every class implementation should guarantee that invariants are maintained. In other words, invariants should not be considered a language feature but rather an implementation-specific one.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Invariants can play a role both when creating an object (in the example above, our demo-class </a:t>
            </a:r>
            <a:r>
              <a:rPr lang="en">
                <a:solidFill>
                  <a:schemeClr val="dk1"/>
                </a:solidFill>
                <a:latin typeface="JetBrains Mono"/>
                <a:ea typeface="JetBrains Mono"/>
                <a:cs typeface="JetBrains Mono"/>
                <a:sym typeface="JetBrains Mono"/>
              </a:rPr>
              <a:t>Date</a:t>
            </a:r>
            <a:r>
              <a:rPr lang="en">
                <a:solidFill>
                  <a:schemeClr val="dk1"/>
                </a:solidFill>
                <a:latin typeface="Open Sans"/>
                <a:ea typeface="Open Sans"/>
                <a:cs typeface="Open Sans"/>
                <a:sym typeface="Open Sans"/>
              </a:rPr>
              <a:t> should make sure the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is </a:t>
            </a:r>
            <a:r>
              <a:rPr lang="en">
                <a:solidFill>
                  <a:schemeClr val="dk1"/>
                </a:solidFill>
                <a:latin typeface="Open Sans"/>
                <a:ea typeface="Open Sans"/>
                <a:cs typeface="Open Sans"/>
                <a:sym typeface="Open Sans"/>
              </a:rPr>
              <a:t>between 1 and 31</a:t>
            </a:r>
            <a:r>
              <a:rPr lang="en">
                <a:solidFill>
                  <a:schemeClr val="dk1"/>
                </a:solidFill>
                <a:latin typeface="Open Sans"/>
                <a:ea typeface="Open Sans"/>
                <a:cs typeface="Open Sans"/>
                <a:sym typeface="Open Sans"/>
              </a:rPr>
              <a:t> when creating a new object) and when updating its state (for example, the demo-class </a:t>
            </a:r>
            <a:r>
              <a:rPr lang="en">
                <a:solidFill>
                  <a:schemeClr val="dk1"/>
                </a:solidFill>
                <a:latin typeface="JetBrains Mono"/>
                <a:ea typeface="JetBrains Mono"/>
                <a:cs typeface="JetBrains Mono"/>
                <a:sym typeface="JetBrains Mono"/>
              </a:rPr>
              <a:t>Date</a:t>
            </a:r>
            <a:r>
              <a:rPr lang="en">
                <a:solidFill>
                  <a:schemeClr val="dk1"/>
                </a:solidFill>
                <a:latin typeface="Open Sans"/>
                <a:ea typeface="Open Sans"/>
                <a:cs typeface="Open Sans"/>
                <a:sym typeface="Open Sans"/>
              </a:rPr>
              <a:t> may provide the method </a:t>
            </a:r>
            <a:r>
              <a:rPr lang="en">
                <a:solidFill>
                  <a:schemeClr val="dk1"/>
                </a:solidFill>
                <a:latin typeface="JetBrains Mono"/>
                <a:ea typeface="JetBrains Mono"/>
                <a:cs typeface="JetBrains Mono"/>
                <a:sym typeface="JetBrains Mono"/>
              </a:rPr>
              <a:t>setDay(day)</a:t>
            </a:r>
            <a:r>
              <a:rPr lang="en">
                <a:solidFill>
                  <a:schemeClr val="dk1"/>
                </a:solidFill>
                <a:latin typeface="Open Sans"/>
                <a:ea typeface="Open Sans"/>
                <a:cs typeface="Open Sans"/>
                <a:sym typeface="Open Sans"/>
              </a:rPr>
              <a:t>, and when it is invoked, we should also verify that the passed argument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is correct).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By contrast, if the </a:t>
            </a:r>
            <a:r>
              <a:rPr lang="en">
                <a:solidFill>
                  <a:schemeClr val="dk1"/>
                </a:solidFill>
                <a:latin typeface="JetBrains Mono"/>
                <a:ea typeface="JetBrains Mono"/>
                <a:cs typeface="JetBrains Mono"/>
                <a:sym typeface="JetBrains Mono"/>
              </a:rPr>
              <a:t>day</a:t>
            </a:r>
            <a:r>
              <a:rPr lang="en">
                <a:solidFill>
                  <a:schemeClr val="dk1"/>
                </a:solidFill>
                <a:latin typeface="Open Sans"/>
                <a:ea typeface="Open Sans"/>
                <a:cs typeface="Open Sans"/>
                <a:sym typeface="Open Sans"/>
              </a:rPr>
              <a:t> field is public (that is, if it can be accessed directly), we cannot </a:t>
            </a:r>
            <a:r>
              <a:rPr lang="en">
                <a:solidFill>
                  <a:schemeClr val="dk1"/>
                </a:solidFill>
                <a:latin typeface="Open Sans"/>
                <a:ea typeface="Open Sans"/>
                <a:cs typeface="Open Sans"/>
                <a:sym typeface="Open Sans"/>
              </a:rPr>
              <a:t>verify</a:t>
            </a:r>
            <a:r>
              <a:rPr lang="en">
                <a:solidFill>
                  <a:schemeClr val="dk1"/>
                </a:solidFill>
                <a:latin typeface="Open Sans"/>
                <a:ea typeface="Open Sans"/>
                <a:cs typeface="Open Sans"/>
                <a:sym typeface="Open Sans"/>
              </a:rPr>
              <a:t> its value when updated. This means</a:t>
            </a:r>
            <a:r>
              <a:rPr lang="en">
                <a:solidFill>
                  <a:schemeClr val="dk1"/>
                </a:solidFill>
                <a:latin typeface="Open Sans"/>
                <a:ea typeface="Open Sans"/>
                <a:cs typeface="Open Sans"/>
                <a:sym typeface="Open Sans"/>
              </a:rPr>
              <a:t> exposing public</a:t>
            </a:r>
            <a:r>
              <a:rPr lang="en">
                <a:solidFill>
                  <a:schemeClr val="dk1"/>
                </a:solidFill>
                <a:latin typeface="Open Sans"/>
                <a:ea typeface="Open Sans"/>
                <a:cs typeface="Open Sans"/>
                <a:sym typeface="Open Sans"/>
              </a:rPr>
              <a:t> fields can be nasty. But at the same time, some programming languages may not provide us with access modifiers.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rtl="0" algn="just">
              <a:lnSpc>
                <a:spcPct val="150000"/>
              </a:lnSpc>
              <a:spcBef>
                <a:spcPts val="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Class invariant – </a:t>
            </a:r>
            <a:r>
              <a:rPr lang="en" u="sng">
                <a:solidFill>
                  <a:srgbClr val="1155CC"/>
                </a:solidFill>
                <a:latin typeface="Open Sans"/>
                <a:ea typeface="Open Sans"/>
                <a:cs typeface="Open Sans"/>
                <a:sym typeface="Open Sans"/>
                <a:hlinkClick r:id="rId2">
                  <a:extLst>
                    <a:ext uri="{A12FA001-AC4F-418D-AE19-62706E023703}">
                      <ahyp:hlinkClr val="tx"/>
                    </a:ext>
                  </a:extLst>
                </a:hlinkClick>
              </a:rPr>
              <a:t>https://en.wikipedia.org/wiki/Class_invariant</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a0b0bb04bb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a0b0bb04bb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you probably noticed, there were no static keywords in any of our code snippets. Kotlin doesn’t contain </a:t>
            </a:r>
            <a:r>
              <a:rPr lang="en">
                <a:solidFill>
                  <a:schemeClr val="dk1"/>
                </a:solidFill>
              </a:rPr>
              <a:t>static</a:t>
            </a:r>
            <a:r>
              <a:rPr lang="en">
                <a:solidFill>
                  <a:schemeClr val="dk1"/>
                </a:solidFill>
                <a:latin typeface="Open Sans"/>
                <a:ea typeface="Open Sans"/>
                <a:cs typeface="Open Sans"/>
                <a:sym typeface="Open Sans"/>
              </a:rPr>
              <a:t> keywords.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there are companion objects. An object declaration inside any class can be enhanced with the </a:t>
            </a:r>
            <a:r>
              <a:rPr b="1" lang="en">
                <a:solidFill>
                  <a:srgbClr val="000080"/>
                </a:solidFill>
                <a:latin typeface="JetBrains Mono"/>
                <a:ea typeface="JetBrains Mono"/>
                <a:cs typeface="JetBrains Mono"/>
                <a:sym typeface="JetBrains Mono"/>
              </a:rPr>
              <a:t>companion</a:t>
            </a:r>
            <a:r>
              <a:rPr lang="en">
                <a:solidFill>
                  <a:schemeClr val="dk1"/>
                </a:solidFill>
                <a:latin typeface="Open Sans"/>
                <a:ea typeface="Open Sans"/>
                <a:cs typeface="Open Sans"/>
                <a:sym typeface="Open Sans"/>
              </a:rPr>
              <a:t> keyword. In such a case, the companion object’s members can be called simply by using the class name as the qualifier, without any need to create that class instance (object).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Using companion objects we may implement a static factory method. </a:t>
            </a:r>
            <a:r>
              <a:rPr lang="en">
                <a:solidFill>
                  <a:schemeClr val="dk1"/>
                </a:solidFill>
                <a:latin typeface="Open Sans"/>
                <a:ea typeface="Open Sans"/>
                <a:cs typeface="Open Sans"/>
                <a:sym typeface="Open Sans"/>
              </a:rPr>
              <a:t>In the example, we can simply write: </a:t>
            </a:r>
            <a:endParaRPr>
              <a:solidFill>
                <a:schemeClr val="dk1"/>
              </a:solidFill>
              <a:latin typeface="Open Sans"/>
              <a:ea typeface="Open Sans"/>
              <a:cs typeface="Open Sans"/>
              <a:sym typeface="Open Sans"/>
            </a:endParaRPr>
          </a:p>
          <a:p>
            <a:pPr indent="0" lvl="0" marL="0" rtl="0" algn="l">
              <a:lnSpc>
                <a:spcPct val="150000"/>
              </a:lnSpc>
              <a:spcBef>
                <a:spcPts val="1165"/>
              </a:spcBef>
              <a:spcAft>
                <a:spcPts val="0"/>
              </a:spcAft>
              <a:buNone/>
            </a:pPr>
            <a:r>
              <a:rPr lang="en">
                <a:solidFill>
                  <a:schemeClr val="dk1"/>
                </a:solidFill>
                <a:latin typeface="JetBrains Mono"/>
                <a:ea typeface="JetBrains Mono"/>
                <a:cs typeface="JetBrains Mono"/>
                <a:sym typeface="JetBrains Mono"/>
              </a:rPr>
              <a:t>MyClass.create()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a:t>
            </a:r>
            <a:r>
              <a:rPr lang="en">
                <a:solidFill>
                  <a:schemeClr val="dk1"/>
                </a:solidFill>
                <a:latin typeface="JetBrains Mono"/>
                <a:ea typeface="JetBrains Mono"/>
                <a:cs typeface="JetBrains Mono"/>
                <a:sym typeface="JetBrains Mono"/>
              </a:rPr>
              <a:t>create()</a:t>
            </a:r>
            <a:r>
              <a:rPr lang="en">
                <a:solidFill>
                  <a:schemeClr val="dk1"/>
                </a:solidFill>
                <a:latin typeface="Open Sans"/>
                <a:ea typeface="Open Sans"/>
                <a:cs typeface="Open Sans"/>
                <a:sym typeface="Open Sans"/>
              </a:rPr>
              <a:t> looks like a static method of </a:t>
            </a:r>
            <a:r>
              <a:rPr lang="en">
                <a:solidFill>
                  <a:schemeClr val="dk1"/>
                </a:solidFill>
                <a:latin typeface="JetBrains Mono"/>
                <a:ea typeface="JetBrains Mono"/>
                <a:cs typeface="JetBrains Mono"/>
                <a:sym typeface="JetBrains Mono"/>
              </a:rPr>
              <a:t>MyClass</a:t>
            </a:r>
            <a:r>
              <a:rPr lang="en">
                <a:solidFill>
                  <a:schemeClr val="dk1"/>
                </a:solidFill>
                <a:latin typeface="Open Sans"/>
                <a:ea typeface="Open Sans"/>
                <a:cs typeface="Open Sans"/>
                <a:sym typeface="Open Sans"/>
              </a:rPr>
              <a:t>, but in fact it is a companion object member function.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Another use-case scenario is static constants. Using companion objects we may define constants accessible without class instantiation: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b="1" lang="en" sz="1000">
                <a:solidFill>
                  <a:srgbClr val="000080"/>
                </a:solidFill>
                <a:latin typeface="JetBrains Mono"/>
                <a:ea typeface="JetBrains Mono"/>
                <a:cs typeface="JetBrains Mono"/>
                <a:sym typeface="JetBrains Mono"/>
              </a:rPr>
              <a:t>class </a:t>
            </a:r>
            <a:r>
              <a:rPr lang="en" sz="1000">
                <a:solidFill>
                  <a:schemeClr val="dk1"/>
                </a:solidFill>
                <a:latin typeface="JetBrains Mono"/>
                <a:ea typeface="JetBrains Mono"/>
                <a:cs typeface="JetBrains Mono"/>
                <a:sym typeface="JetBrains Mono"/>
              </a:rPr>
              <a:t>MyClass {</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sz="1000">
                <a:solidFill>
                  <a:schemeClr val="dk1"/>
                </a:solidFill>
                <a:latin typeface="JetBrains Mono"/>
                <a:ea typeface="JetBrains Mono"/>
                <a:cs typeface="JetBrains Mono"/>
                <a:sym typeface="JetBrains Mono"/>
              </a:rPr>
              <a:t>   </a:t>
            </a:r>
            <a:r>
              <a:rPr b="1" lang="en" sz="1000">
                <a:solidFill>
                  <a:srgbClr val="000080"/>
                </a:solidFill>
                <a:latin typeface="JetBrains Mono"/>
                <a:ea typeface="JetBrains Mono"/>
                <a:cs typeface="JetBrains Mono"/>
                <a:sym typeface="JetBrains Mono"/>
              </a:rPr>
              <a:t>companion object </a:t>
            </a: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sz="1000">
                <a:solidFill>
                  <a:schemeClr val="dk1"/>
                </a:solidFill>
                <a:latin typeface="JetBrains Mono"/>
                <a:ea typeface="JetBrains Mono"/>
                <a:cs typeface="JetBrains Mono"/>
                <a:sym typeface="JetBrains Mono"/>
              </a:rPr>
              <a:t>       </a:t>
            </a:r>
            <a:r>
              <a:rPr b="1" lang="en" sz="1000">
                <a:solidFill>
                  <a:srgbClr val="000080"/>
                </a:solidFill>
                <a:latin typeface="JetBrains Mono"/>
                <a:ea typeface="JetBrains Mono"/>
                <a:cs typeface="JetBrains Mono"/>
                <a:sym typeface="JetBrains Mono"/>
              </a:rPr>
              <a:t>const val </a:t>
            </a:r>
            <a:r>
              <a:rPr b="1" lang="en" sz="1000">
                <a:solidFill>
                  <a:srgbClr val="660E7A"/>
                </a:solidFill>
                <a:latin typeface="JetBrains Mono"/>
                <a:ea typeface="JetBrains Mono"/>
                <a:cs typeface="JetBrains Mono"/>
                <a:sym typeface="JetBrains Mono"/>
              </a:rPr>
              <a:t>MY_VALUE </a:t>
            </a:r>
            <a:r>
              <a:rPr lang="en" sz="1000">
                <a:solidFill>
                  <a:schemeClr val="dk1"/>
                </a:solidFill>
                <a:latin typeface="JetBrains Mono"/>
                <a:ea typeface="JetBrains Mono"/>
                <a:cs typeface="JetBrains Mono"/>
                <a:sym typeface="JetBrains Mono"/>
              </a:rPr>
              <a:t>= </a:t>
            </a:r>
            <a:r>
              <a:rPr lang="en" sz="1000">
                <a:solidFill>
                  <a:srgbClr val="0000FF"/>
                </a:solidFill>
                <a:latin typeface="JetBrains Mono"/>
                <a:ea typeface="JetBrains Mono"/>
                <a:cs typeface="JetBrains Mono"/>
                <a:sym typeface="JetBrains Mono"/>
              </a:rPr>
              <a:t>1</a:t>
            </a:r>
            <a:endParaRPr sz="1000">
              <a:solidFill>
                <a:srgbClr val="0000FF"/>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sz="1000">
                <a:solidFill>
                  <a:srgbClr val="0000FF"/>
                </a:solidFill>
                <a:latin typeface="JetBrains Mono"/>
                <a:ea typeface="JetBrains Mono"/>
                <a:cs typeface="JetBrains Mono"/>
                <a:sym typeface="JetBrains Mono"/>
              </a:rPr>
              <a:t>   </a:t>
            </a: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i="1" lang="en" sz="1000">
                <a:solidFill>
                  <a:schemeClr val="dk1"/>
                </a:solidFill>
                <a:latin typeface="JetBrains Mono"/>
                <a:ea typeface="JetBrains Mono"/>
                <a:cs typeface="JetBrains Mono"/>
                <a:sym typeface="JetBrains Mono"/>
              </a:rPr>
              <a:t>print</a:t>
            </a:r>
            <a:r>
              <a:rPr lang="en" sz="1000">
                <a:solidFill>
                  <a:schemeClr val="dk1"/>
                </a:solidFill>
                <a:latin typeface="JetBrains Mono"/>
                <a:ea typeface="JetBrains Mono"/>
                <a:cs typeface="JetBrains Mono"/>
                <a:sym typeface="JetBrains Mono"/>
              </a:rPr>
              <a:t>(</a:t>
            </a:r>
            <a:r>
              <a:rPr b="1" lang="en" sz="1000">
                <a:solidFill>
                  <a:srgbClr val="008000"/>
                </a:solidFill>
                <a:latin typeface="JetBrains Mono"/>
                <a:ea typeface="JetBrains Mono"/>
                <a:cs typeface="JetBrains Mono"/>
                <a:sym typeface="JetBrains Mono"/>
              </a:rPr>
              <a:t>"Const value: </a:t>
            </a:r>
            <a:r>
              <a:rPr b="1" lang="en" sz="1000">
                <a:solidFill>
                  <a:srgbClr val="000080"/>
                </a:solidFill>
                <a:latin typeface="JetBrains Mono"/>
                <a:ea typeface="JetBrains Mono"/>
                <a:cs typeface="JetBrains Mono"/>
                <a:sym typeface="JetBrains Mono"/>
              </a:rPr>
              <a:t>${</a:t>
            </a:r>
            <a:r>
              <a:rPr lang="en" sz="1000">
                <a:solidFill>
                  <a:schemeClr val="dk1"/>
                </a:solidFill>
                <a:latin typeface="JetBrains Mono"/>
                <a:ea typeface="JetBrains Mono"/>
                <a:cs typeface="JetBrains Mono"/>
                <a:sym typeface="JetBrains Mono"/>
              </a:rPr>
              <a:t>MyClass.</a:t>
            </a:r>
            <a:r>
              <a:rPr b="1" lang="en" sz="1000">
                <a:solidFill>
                  <a:srgbClr val="660E7A"/>
                </a:solidFill>
                <a:latin typeface="JetBrains Mono"/>
                <a:ea typeface="JetBrains Mono"/>
                <a:cs typeface="JetBrains Mono"/>
                <a:sym typeface="JetBrains Mono"/>
              </a:rPr>
              <a:t>MY_VALUE</a:t>
            </a:r>
            <a:r>
              <a:rPr b="1" lang="en" sz="1000">
                <a:solidFill>
                  <a:srgbClr val="000080"/>
                </a:solidFill>
                <a:latin typeface="JetBrains Mono"/>
                <a:ea typeface="JetBrains Mono"/>
                <a:cs typeface="JetBrains Mono"/>
                <a:sym typeface="JetBrains Mono"/>
              </a:rPr>
              <a:t>}</a:t>
            </a:r>
            <a:r>
              <a:rPr b="1" lang="en" sz="1000">
                <a:solidFill>
                  <a:srgbClr val="008000"/>
                </a:solidFill>
                <a:latin typeface="JetBrains Mono"/>
                <a:ea typeface="JetBrains Mono"/>
                <a:cs typeface="JetBrains Mono"/>
                <a:sym typeface="JetBrains Mono"/>
              </a:rPr>
              <a:t>"</a:t>
            </a:r>
            <a:r>
              <a:rPr lang="en" sz="1000">
                <a:solidFill>
                  <a:schemeClr val="dk1"/>
                </a:solidFill>
                <a:latin typeface="JetBrains Mono"/>
                <a:ea typeface="JetBrains Mono"/>
                <a:cs typeface="JetBrains Mono"/>
                <a:sym typeface="JetBrains Mono"/>
              </a:rPr>
              <a:t>)</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t/>
            </a:r>
            <a:endParaRPr sz="1000">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b="1" lang="en" sz="1000">
                <a:solidFill>
                  <a:srgbClr val="660E7A"/>
                </a:solidFill>
                <a:latin typeface="JetBrains Mono"/>
                <a:ea typeface="JetBrains Mono"/>
                <a:cs typeface="JetBrains Mono"/>
                <a:sym typeface="JetBrains Mono"/>
              </a:rPr>
              <a:t>MY_VALUE</a:t>
            </a:r>
            <a:r>
              <a:rPr lang="en">
                <a:solidFill>
                  <a:schemeClr val="dk1"/>
                </a:solidFill>
                <a:latin typeface="Open Sans"/>
                <a:ea typeface="Open Sans"/>
                <a:cs typeface="Open Sans"/>
                <a:sym typeface="Open Sans"/>
              </a:rPr>
              <a:t> defined inside the companion object is accessible without </a:t>
            </a:r>
            <a:r>
              <a:rPr lang="en" sz="1000">
                <a:solidFill>
                  <a:schemeClr val="dk1"/>
                </a:solidFill>
                <a:latin typeface="JetBrains Mono"/>
                <a:ea typeface="JetBrains Mono"/>
                <a:cs typeface="JetBrains Mono"/>
                <a:sym typeface="JetBrains Mono"/>
              </a:rPr>
              <a:t>MyClass </a:t>
            </a:r>
            <a:r>
              <a:rPr lang="en">
                <a:solidFill>
                  <a:schemeClr val="dk1"/>
                </a:solidFill>
                <a:latin typeface="Open Sans"/>
                <a:ea typeface="Open Sans"/>
                <a:cs typeface="Open Sans"/>
                <a:sym typeface="Open Sans"/>
              </a:rPr>
              <a:t>object instance similar to a static constant.</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0"/>
              </a:spcBef>
              <a:spcAft>
                <a:spcPts val="0"/>
              </a:spcAft>
              <a:buClr>
                <a:schemeClr val="dk1"/>
              </a:buClr>
              <a:buSzPts val="1100"/>
              <a:buChar char="●"/>
            </a:pPr>
            <a:r>
              <a:rPr lang="en">
                <a:solidFill>
                  <a:schemeClr val="dk1"/>
                </a:solidFill>
                <a:latin typeface="Open Sans"/>
                <a:ea typeface="Open Sans"/>
                <a:cs typeface="Open Sans"/>
                <a:sym typeface="Open Sans"/>
              </a:rPr>
              <a:t>Kotlin Companion Objects – </a:t>
            </a:r>
            <a:r>
              <a:rPr lang="en" u="sng">
                <a:solidFill>
                  <a:srgbClr val="FF318B"/>
                </a:solidFill>
                <a:latin typeface="Open Sans"/>
                <a:ea typeface="Open Sans"/>
                <a:cs typeface="Open Sans"/>
                <a:sym typeface="Open Sans"/>
              </a:rPr>
              <a:t>https://kotlinlang.org/docs/object-declarations.html#companion-objects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Static Methods Behavior in Kotlin – </a:t>
            </a:r>
            <a:r>
              <a:rPr lang="en" u="sng">
                <a:solidFill>
                  <a:srgbClr val="FF318B"/>
                </a:solidFill>
                <a:latin typeface="Open Sans"/>
                <a:ea typeface="Open Sans"/>
                <a:cs typeface="Open Sans"/>
                <a:sym typeface="Open Sans"/>
              </a:rPr>
              <a:t>https://www.baeldung.com/kotlin/static-methods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2882265" rtl="0" algn="l">
              <a:lnSpc>
                <a:spcPct val="150000"/>
              </a:lnSpc>
              <a:spcBef>
                <a:spcPts val="110"/>
              </a:spcBef>
              <a:spcAft>
                <a:spcPts val="0"/>
              </a:spcAft>
              <a:buClr>
                <a:schemeClr val="dk1"/>
              </a:buClr>
              <a:buSzPts val="1100"/>
              <a:buFont typeface="Arial"/>
              <a:buNone/>
            </a:pPr>
            <a:r>
              <a:t/>
            </a:r>
            <a:endParaRPr sz="65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a7aff7364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a7aff7364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a0b0bb04b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a0b0bb04b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Imagine we have a type </a:t>
            </a:r>
            <a:r>
              <a:rPr lang="en">
                <a:solidFill>
                  <a:schemeClr val="dk1"/>
                </a:solidFill>
                <a:latin typeface="JetBrains Mono"/>
                <a:ea typeface="JetBrains Mono"/>
                <a:cs typeface="JetBrains Mono"/>
                <a:sym typeface="JetBrains Mono"/>
              </a:rPr>
              <a:t>Car</a:t>
            </a:r>
            <a:r>
              <a:rPr lang="en">
                <a:solidFill>
                  <a:schemeClr val="dk1"/>
                </a:solidFill>
                <a:latin typeface="Open Sans"/>
                <a:ea typeface="Open Sans"/>
                <a:cs typeface="Open Sans"/>
                <a:sym typeface="Open Sans"/>
              </a:rPr>
              <a:t>, which contains multiple properties (states) and control methods, like </a:t>
            </a:r>
            <a:r>
              <a:rPr lang="en">
                <a:solidFill>
                  <a:schemeClr val="dk1"/>
                </a:solidFill>
                <a:latin typeface="JetBrains Mono"/>
                <a:ea typeface="JetBrains Mono"/>
                <a:cs typeface="JetBrains Mono"/>
                <a:sym typeface="JetBrains Mono"/>
              </a:rPr>
              <a:t>startEngine()</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stopEngine()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5"/>
              </a:spcBef>
              <a:spcAft>
                <a:spcPts val="0"/>
              </a:spcAft>
              <a:buNone/>
            </a:pPr>
            <a:r>
              <a:rPr lang="en">
                <a:solidFill>
                  <a:schemeClr val="dk1"/>
                </a:solidFill>
                <a:latin typeface="Open Sans"/>
                <a:ea typeface="Open Sans"/>
                <a:cs typeface="Open Sans"/>
                <a:sym typeface="Open Sans"/>
              </a:rPr>
              <a:t>The implementation of these methods may be hidden, with the methods themselves being exposed by some kind of “contract” (interface).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90"/>
              </a:spcBef>
              <a:spcAft>
                <a:spcPts val="0"/>
              </a:spcAft>
              <a:buClr>
                <a:schemeClr val="dk1"/>
              </a:buClr>
              <a:buSzPts val="1100"/>
              <a:buFont typeface="Arial"/>
              <a:buNone/>
            </a:pPr>
            <a:r>
              <a:rPr lang="en">
                <a:solidFill>
                  <a:schemeClr val="dk1"/>
                </a:solidFill>
                <a:latin typeface="Open Sans"/>
                <a:ea typeface="Open Sans"/>
                <a:cs typeface="Open Sans"/>
                <a:sym typeface="Open Sans"/>
              </a:rPr>
              <a:t>● Wikipedia. Abstraction (computer science) – </a:t>
            </a:r>
            <a:r>
              <a:rPr lang="en" u="sng">
                <a:solidFill>
                  <a:srgbClr val="FF318B"/>
                </a:solidFill>
                <a:latin typeface="Open Sans"/>
                <a:ea typeface="Open Sans"/>
                <a:cs typeface="Open Sans"/>
                <a:sym typeface="Open Sans"/>
              </a:rPr>
              <a:t>https://en.wikipedia.org/wiki/Abstraction_(computer_science)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0b0bb04b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0b0bb04b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Encapsulation is another fundamental principle of OOP programming that involves hiding implementation details.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go back to the </a:t>
            </a:r>
            <a:r>
              <a:rPr lang="en">
                <a:solidFill>
                  <a:schemeClr val="dk1"/>
                </a:solidFill>
                <a:latin typeface="JetBrains Mono"/>
                <a:ea typeface="JetBrains Mono"/>
                <a:cs typeface="JetBrains Mono"/>
                <a:sym typeface="JetBrains Mono"/>
              </a:rPr>
              <a:t>Car</a:t>
            </a:r>
            <a:r>
              <a:rPr lang="en">
                <a:solidFill>
                  <a:schemeClr val="dk1"/>
                </a:solidFill>
                <a:latin typeface="Open Sans"/>
                <a:ea typeface="Open Sans"/>
                <a:cs typeface="Open Sans"/>
                <a:sym typeface="Open Sans"/>
              </a:rPr>
              <a:t> type example. The car’s engine can be started, and for this to happen some routines should be followed (e.g. check the fuel level, battery voltage, etc.). But the </a:t>
            </a:r>
            <a:r>
              <a:rPr lang="en">
                <a:solidFill>
                  <a:schemeClr val="dk1"/>
                </a:solidFill>
                <a:latin typeface="JetBrains Mono"/>
                <a:ea typeface="JetBrains Mono"/>
                <a:cs typeface="JetBrains Mono"/>
                <a:sym typeface="JetBrains Mono"/>
              </a:rPr>
              <a:t>Car</a:t>
            </a:r>
            <a:r>
              <a:rPr lang="en">
                <a:solidFill>
                  <a:schemeClr val="dk1"/>
                </a:solidFill>
                <a:latin typeface="Open Sans"/>
                <a:ea typeface="Open Sans"/>
                <a:cs typeface="Open Sans"/>
                <a:sym typeface="Open Sans"/>
              </a:rPr>
              <a:t> type can provide only the </a:t>
            </a:r>
            <a:r>
              <a:rPr lang="en">
                <a:solidFill>
                  <a:schemeClr val="dk1"/>
                </a:solidFill>
                <a:latin typeface="JetBrains Mono"/>
                <a:ea typeface="JetBrains Mono"/>
                <a:cs typeface="JetBrains Mono"/>
                <a:sym typeface="JetBrains Mono"/>
              </a:rPr>
              <a:t>startEngine() </a:t>
            </a:r>
            <a:r>
              <a:rPr lang="en">
                <a:solidFill>
                  <a:schemeClr val="dk1"/>
                </a:solidFill>
                <a:latin typeface="Open Sans"/>
                <a:ea typeface="Open Sans"/>
                <a:cs typeface="Open Sans"/>
                <a:sym typeface="Open Sans"/>
              </a:rPr>
              <a:t>method and hide the execution of all these routines from the outside world.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152019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What is encapsulation – </a:t>
            </a:r>
            <a:r>
              <a:rPr lang="en" u="sng">
                <a:solidFill>
                  <a:srgbClr val="FF318B"/>
                </a:solidFill>
                <a:latin typeface="Open Sans"/>
                <a:ea typeface="Open Sans"/>
                <a:cs typeface="Open Sans"/>
                <a:sym typeface="Open Sans"/>
              </a:rPr>
              <a:t>https://www.dotnetfunda.com/articles/show/511/what-is-encapsulation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a0b0bb04b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a0b0bb04b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is the difference between abstraction and encapsulation? It seems they are similar and highly related.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Abstraction means providing a generalization (and it may be functional abstraction or data abstraction). In short, you could say that abstraction dictates that some information is more important than other information, but (correctly) does not specify a specific mechanism for handling the unimportant information.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Encapsulation means hiding the implementation details. We can hide both the state and some internal methods inside, prevent direct access, and expose only a limited number of methods. </a:t>
            </a:r>
            <a:endParaRPr>
              <a:solidFill>
                <a:schemeClr val="dk1"/>
              </a:solidFill>
              <a:latin typeface="Open Sans"/>
              <a:ea typeface="Open Sans"/>
              <a:cs typeface="Open Sans"/>
              <a:sym typeface="Open Sans"/>
            </a:endParaRPr>
          </a:p>
          <a:p>
            <a:pPr indent="0" lvl="0" marL="0" rtl="0" algn="just">
              <a:lnSpc>
                <a:spcPct val="150000"/>
              </a:lnSpc>
              <a:spcBef>
                <a:spcPts val="87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15"/>
              </a:spcBef>
              <a:spcAft>
                <a:spcPts val="0"/>
              </a:spcAft>
              <a:buClr>
                <a:schemeClr val="dk1"/>
              </a:buClr>
              <a:buSzPts val="1100"/>
              <a:buChar char="●"/>
            </a:pPr>
            <a:r>
              <a:rPr lang="en">
                <a:solidFill>
                  <a:schemeClr val="dk1"/>
                </a:solidFill>
                <a:latin typeface="Open Sans"/>
                <a:ea typeface="Open Sans"/>
                <a:cs typeface="Open Sans"/>
                <a:sym typeface="Open Sans"/>
              </a:rPr>
              <a:t>Abstraction, Encapsulation, and Information Hiding – </a:t>
            </a:r>
            <a:r>
              <a:rPr lang="en" u="sng">
                <a:solidFill>
                  <a:srgbClr val="FF318B"/>
                </a:solidFill>
                <a:latin typeface="Open Sans"/>
                <a:ea typeface="Open Sans"/>
                <a:cs typeface="Open Sans"/>
                <a:sym typeface="Open Sans"/>
              </a:rPr>
              <a:t>http://www.tonymarston.co.uk/php-mysql/abstraction.txt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Abstraction vs Encapsulation – </a:t>
            </a:r>
            <a:r>
              <a:rPr lang="en" u="sng">
                <a:solidFill>
                  <a:srgbClr val="FF318B"/>
                </a:solidFill>
                <a:latin typeface="Open Sans"/>
                <a:ea typeface="Open Sans"/>
                <a:cs typeface="Open Sans"/>
                <a:sym typeface="Open Sans"/>
              </a:rPr>
              <a:t>https://www.javatpoint.com/abstraction-vs-encapsulation-in-java</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10"/>
              </a:spcBef>
              <a:spcAft>
                <a:spcPts val="0"/>
              </a:spcAft>
              <a:buClr>
                <a:schemeClr val="dk1"/>
              </a:buClr>
              <a:buSzPts val="1100"/>
              <a:buChar char="●"/>
            </a:pPr>
            <a:r>
              <a:rPr lang="en">
                <a:solidFill>
                  <a:schemeClr val="dk1"/>
                </a:solidFill>
                <a:latin typeface="Open Sans"/>
                <a:ea typeface="Open Sans"/>
                <a:cs typeface="Open Sans"/>
                <a:sym typeface="Open Sans"/>
              </a:rPr>
              <a:t>Stackoverflow. Abstraction vs Encapsulation – </a:t>
            </a:r>
            <a:r>
              <a:rPr lang="en" u="sng">
                <a:solidFill>
                  <a:srgbClr val="FF318B"/>
                </a:solidFill>
                <a:latin typeface="Open Sans"/>
                <a:ea typeface="Open Sans"/>
                <a:cs typeface="Open Sans"/>
                <a:sym typeface="Open Sans"/>
              </a:rPr>
              <a:t>https://stackoverflow.com/questions/742341/difference-between-abstraction-and-encapsulation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a0b0bb04b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a0b0bb04b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Support for encapsulation requires certain mechanisms for hiding the state (properties) and methods from the outside world. Most languages provide access modifiers – e.g. </a:t>
            </a:r>
            <a:r>
              <a:rPr lang="en">
                <a:solidFill>
                  <a:schemeClr val="dk1"/>
                </a:solidFill>
                <a:latin typeface="JetBrains Mono"/>
                <a:ea typeface="JetBrains Mono"/>
                <a:cs typeface="JetBrains Mono"/>
                <a:sym typeface="JetBrains Mono"/>
              </a:rPr>
              <a:t>public </a:t>
            </a:r>
            <a:r>
              <a:rPr lang="en">
                <a:solidFill>
                  <a:schemeClr val="dk1"/>
                </a:solidFill>
                <a:latin typeface="Open Sans"/>
                <a:ea typeface="Open Sans"/>
                <a:cs typeface="Open Sans"/>
                <a:sym typeface="Open Sans"/>
              </a:rPr>
              <a:t>and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where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public</a:t>
            </a:r>
            <a:r>
              <a:rPr lang="en">
                <a:solidFill>
                  <a:schemeClr val="dk1"/>
                </a:solidFill>
                <a:latin typeface="Open Sans"/>
                <a:ea typeface="Open Sans"/>
                <a:cs typeface="Open Sans"/>
                <a:sym typeface="Open Sans"/>
              </a:rPr>
              <a:t> means accessible by everyone and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means accessible only inside the class. </a:t>
            </a:r>
            <a:endParaRPr>
              <a:solidFill>
                <a:schemeClr val="dk1"/>
              </a:solidFill>
              <a:latin typeface="Open Sans"/>
              <a:ea typeface="Open Sans"/>
              <a:cs typeface="Open Sans"/>
              <a:sym typeface="Open Sans"/>
            </a:endParaRPr>
          </a:p>
          <a:p>
            <a:pPr indent="0" lvl="0" marL="0" rtl="0" algn="just">
              <a:lnSpc>
                <a:spcPct val="150000"/>
              </a:lnSpc>
              <a:spcBef>
                <a:spcPts val="116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four access modifiers in Kotlin. In addition to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public</a:t>
            </a:r>
            <a:r>
              <a:rPr lang="en">
                <a:solidFill>
                  <a:schemeClr val="dk1"/>
                </a:solidFill>
                <a:latin typeface="Open Sans"/>
                <a:ea typeface="Open Sans"/>
                <a:cs typeface="Open Sans"/>
                <a:sym typeface="Open Sans"/>
              </a:rPr>
              <a:t> there are also: </a:t>
            </a:r>
            <a:endParaRPr>
              <a:solidFill>
                <a:schemeClr val="dk1"/>
              </a:solidFill>
              <a:latin typeface="Open Sans"/>
              <a:ea typeface="Open Sans"/>
              <a:cs typeface="Open Sans"/>
              <a:sym typeface="Open Sans"/>
            </a:endParaRPr>
          </a:p>
          <a:p>
            <a:pPr indent="-298450" lvl="0" marL="457200" marR="3128010" rtl="0" algn="l">
              <a:lnSpc>
                <a:spcPct val="150000"/>
              </a:lnSpc>
              <a:spcBef>
                <a:spcPts val="105"/>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protected</a:t>
            </a:r>
            <a:r>
              <a:rPr lang="en">
                <a:solidFill>
                  <a:schemeClr val="dk1"/>
                </a:solidFill>
                <a:latin typeface="Open Sans"/>
                <a:ea typeface="Open Sans"/>
                <a:cs typeface="Open Sans"/>
                <a:sym typeface="Open Sans"/>
              </a:rPr>
              <a:t> – Similar to </a:t>
            </a:r>
            <a:r>
              <a:rPr lang="en">
                <a:solidFill>
                  <a:schemeClr val="dk1"/>
                </a:solidFill>
                <a:latin typeface="JetBrains Mono"/>
                <a:ea typeface="JetBrains Mono"/>
                <a:cs typeface="JetBrains Mono"/>
                <a:sym typeface="JetBrains Mono"/>
              </a:rPr>
              <a:t>private</a:t>
            </a:r>
            <a:r>
              <a:rPr lang="en">
                <a:solidFill>
                  <a:schemeClr val="dk1"/>
                </a:solidFill>
                <a:latin typeface="Open Sans"/>
                <a:ea typeface="Open Sans"/>
                <a:cs typeface="Open Sans"/>
                <a:sym typeface="Open Sans"/>
              </a:rPr>
              <a:t>, but it allows access to a property/method inside both the class and its inheritors (we will talk about inheritance shortly).</a:t>
            </a:r>
            <a:endParaRPr>
              <a:solidFill>
                <a:schemeClr val="dk1"/>
              </a:solidFill>
              <a:latin typeface="Open Sans"/>
              <a:ea typeface="Open Sans"/>
              <a:cs typeface="Open Sans"/>
              <a:sym typeface="Open Sans"/>
            </a:endParaRPr>
          </a:p>
          <a:p>
            <a:pPr indent="-298450" lvl="0" marL="457200" marR="3128010" rtl="0" algn="l">
              <a:lnSpc>
                <a:spcPct val="150000"/>
              </a:lnSpc>
              <a:spcBef>
                <a:spcPts val="0"/>
              </a:spcBef>
              <a:spcAft>
                <a:spcPts val="0"/>
              </a:spcAft>
              <a:buClr>
                <a:schemeClr val="dk1"/>
              </a:buClr>
              <a:buSzPts val="1100"/>
              <a:buFont typeface="Open Sans"/>
              <a:buChar char="●"/>
            </a:pPr>
            <a:r>
              <a:rPr lang="en">
                <a:solidFill>
                  <a:schemeClr val="dk1"/>
                </a:solidFill>
                <a:latin typeface="JetBrains Mono"/>
                <a:ea typeface="JetBrains Mono"/>
                <a:cs typeface="JetBrains Mono"/>
                <a:sym typeface="JetBrains Mono"/>
              </a:rPr>
              <a:t>internal</a:t>
            </a:r>
            <a:r>
              <a:rPr lang="en">
                <a:solidFill>
                  <a:schemeClr val="dk1"/>
                </a:solidFill>
                <a:latin typeface="Open Sans"/>
                <a:ea typeface="Open Sans"/>
                <a:cs typeface="Open Sans"/>
                <a:sym typeface="Open Sans"/>
              </a:rPr>
              <a:t> – Visible inside the module. The visibility modifier is related to a project structure. A module is a set of source files compiled together, e.g. a Maven project.</a:t>
            </a:r>
            <a:r>
              <a:rPr b="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4585335" rtl="0" algn="just">
              <a:lnSpc>
                <a:spcPct val="150000"/>
              </a:lnSpc>
              <a:spcBef>
                <a:spcPts val="116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Access modifiers help us limit the visibility of properties/methods. Visibility may be validated at compile time. However, in many languages accessibility may be modified at runtime, e.g. using reflection. And let’s remember that some languages don’t have access modifiers at all. </a:t>
            </a:r>
            <a:endParaRPr>
              <a:solidFill>
                <a:schemeClr val="dk1"/>
              </a:solidFill>
              <a:latin typeface="Open Sans"/>
              <a:ea typeface="Open Sans"/>
              <a:cs typeface="Open Sans"/>
              <a:sym typeface="Open Sans"/>
            </a:endParaRPr>
          </a:p>
          <a:p>
            <a:pPr indent="0" lvl="0" marL="0" rtl="0" algn="just">
              <a:lnSpc>
                <a:spcPct val="150000"/>
              </a:lnSpc>
              <a:spcBef>
                <a:spcPts val="110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3128010" rtl="0" algn="l">
              <a:lnSpc>
                <a:spcPct val="150000"/>
              </a:lnSpc>
              <a:spcBef>
                <a:spcPts val="9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visibility modifiers – </a:t>
            </a:r>
            <a:r>
              <a:rPr lang="en" u="sng">
                <a:solidFill>
                  <a:srgbClr val="FF318B"/>
                </a:solidFill>
                <a:latin typeface="Open Sans"/>
                <a:ea typeface="Open Sans"/>
                <a:cs typeface="Open Sans"/>
                <a:sym typeface="Open Sans"/>
              </a:rPr>
              <a:t>https://kotlinlang.org/docs/visibility-modifiers.html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1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a0b0bb04b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a0b0bb04b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Inheritance is another fundamental principle of OOP. Using inheritance, we can introduce a type hierarchy where every inheritor will obtain features from the base class.</a:t>
            </a:r>
            <a:r>
              <a:rPr lang="en">
                <a:solidFill>
                  <a:schemeClr val="dk1"/>
                </a:solidFill>
                <a:latin typeface="Open Sans"/>
                <a:ea typeface="Open Sans"/>
                <a:cs typeface="Open Sans"/>
                <a:sym typeface="Open Sans"/>
              </a:rPr>
              <a:t> Inheritors can</a:t>
            </a:r>
            <a:r>
              <a:rPr lang="en">
                <a:solidFill>
                  <a:schemeClr val="dk1"/>
                </a:solidFill>
                <a:latin typeface="Open Sans"/>
                <a:ea typeface="Open Sans"/>
                <a:cs typeface="Open Sans"/>
                <a:sym typeface="Open Sans"/>
              </a:rPr>
              <a:t> also </a:t>
            </a:r>
            <a:r>
              <a:rPr lang="en">
                <a:solidFill>
                  <a:schemeClr val="dk1"/>
                </a:solidFill>
                <a:latin typeface="Open Sans"/>
                <a:ea typeface="Open Sans"/>
                <a:cs typeface="Open Sans"/>
                <a:sym typeface="Open Sans"/>
              </a:rPr>
              <a:t>introduce new features and/or override (change) the inherited ones. </a:t>
            </a:r>
            <a:endParaRPr>
              <a:solidFill>
                <a:schemeClr val="dk1"/>
              </a:solidFill>
              <a:latin typeface="Open Sans"/>
              <a:ea typeface="Open Sans"/>
              <a:cs typeface="Open Sans"/>
              <a:sym typeface="Open Sans"/>
            </a:endParaRPr>
          </a:p>
          <a:p>
            <a:pPr indent="0" lvl="0" marL="0" rtl="0" algn="just">
              <a:lnSpc>
                <a:spcPct val="150000"/>
              </a:lnSpc>
              <a:spcBef>
                <a:spcPts val="885"/>
              </a:spcBef>
              <a:spcAft>
                <a:spcPts val="0"/>
              </a:spcAft>
              <a:buClr>
                <a:schemeClr val="dk1"/>
              </a:buClr>
              <a:buSzPts val="1100"/>
              <a:buFont typeface="Arial"/>
              <a:buNone/>
            </a:pPr>
            <a:r>
              <a:rPr lang="en">
                <a:solidFill>
                  <a:schemeClr val="dk1"/>
                </a:solidFill>
                <a:latin typeface="Open Sans"/>
                <a:ea typeface="Open Sans"/>
                <a:cs typeface="Open Sans"/>
                <a:sym typeface="Open Sans"/>
              </a:rPr>
              <a:t>Consider our car example again. There are actually different types of vehicles – light vehicles, trucks, buses, etc. But every truck has an engine, wheels, and a state (mileage, fuel level, etc.). So we can introduce a base type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first and implement the shared logic and state, then add specific vehicle types and set them up so that they inherit features from the </a:t>
            </a:r>
            <a:r>
              <a:rPr lang="en">
                <a:solidFill>
                  <a:schemeClr val="dk1"/>
                </a:solidFill>
                <a:latin typeface="JetBrains Mono"/>
                <a:ea typeface="JetBrains Mono"/>
                <a:cs typeface="JetBrains Mono"/>
                <a:sym typeface="JetBrains Mono"/>
              </a:rPr>
              <a:t>Vehicle</a:t>
            </a:r>
            <a:r>
              <a:rPr lang="en">
                <a:solidFill>
                  <a:schemeClr val="dk1"/>
                </a:solidFill>
                <a:latin typeface="Open Sans"/>
                <a:ea typeface="Open Sans"/>
                <a:cs typeface="Open Sans"/>
                <a:sym typeface="Open Sans"/>
              </a:rPr>
              <a:t> base type. </a:t>
            </a:r>
            <a:endParaRPr>
              <a:solidFill>
                <a:schemeClr val="dk1"/>
              </a:solidFill>
              <a:latin typeface="Open Sans"/>
              <a:ea typeface="Open Sans"/>
              <a:cs typeface="Open Sans"/>
              <a:sym typeface="Open Sans"/>
            </a:endParaRPr>
          </a:p>
          <a:p>
            <a:pPr indent="0" lvl="0" marL="0" rtl="0" algn="just">
              <a:lnSpc>
                <a:spcPct val="150000"/>
              </a:lnSpc>
              <a:spcBef>
                <a:spcPts val="88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3067685" rtl="0" algn="l">
              <a:lnSpc>
                <a:spcPct val="150000"/>
              </a:lnSpc>
              <a:spcBef>
                <a:spcPts val="1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Wikipedia. Inheritance (OOP)  – </a:t>
            </a:r>
            <a:r>
              <a:rPr lang="en" u="sng">
                <a:solidFill>
                  <a:srgbClr val="FF318B"/>
                </a:solidFill>
                <a:latin typeface="Open Sans"/>
                <a:ea typeface="Open Sans"/>
                <a:cs typeface="Open Sans"/>
                <a:sym typeface="Open Sans"/>
              </a:rPr>
              <a:t>https://en.wikipedia.org/wiki/Inheritance_(object-oriented_programming)</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22" name="Shape 22"/>
        <p:cNvGrpSpPr/>
        <p:nvPr/>
      </p:nvGrpSpPr>
      <p:grpSpPr>
        <a:xfrm>
          <a:off x="0" y="0"/>
          <a:ext cx="0" cy="0"/>
          <a:chOff x="0" y="0"/>
          <a:chExt cx="0" cy="0"/>
        </a:xfrm>
      </p:grpSpPr>
      <p:sp>
        <p:nvSpPr>
          <p:cNvPr id="23" name="Google Shape;23;p6"/>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24" name="Google Shape;24;p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5" name="Shape 25"/>
        <p:cNvGrpSpPr/>
        <p:nvPr/>
      </p:nvGrpSpPr>
      <p:grpSpPr>
        <a:xfrm>
          <a:off x="0" y="0"/>
          <a:ext cx="0" cy="0"/>
          <a:chOff x="0" y="0"/>
          <a:chExt cx="0" cy="0"/>
        </a:xfrm>
      </p:grpSpPr>
      <p:sp>
        <p:nvSpPr>
          <p:cNvPr id="26" name="Google Shape;26;p7"/>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7" name="Shape 27"/>
        <p:cNvGrpSpPr/>
        <p:nvPr/>
      </p:nvGrpSpPr>
      <p:grpSpPr>
        <a:xfrm>
          <a:off x="0" y="0"/>
          <a:ext cx="0" cy="0"/>
          <a:chOff x="0" y="0"/>
          <a:chExt cx="0" cy="0"/>
        </a:xfrm>
      </p:grpSpPr>
      <p:sp>
        <p:nvSpPr>
          <p:cNvPr id="28" name="Google Shape;28;p8"/>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hyperlink" Target="https://kotlinlang.org/docs/destructuring-declarations.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hyperlink" Target="https://twitter.com/kotli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882275" y="1003425"/>
            <a:ext cx="5266200" cy="301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Object-Oriented Programming</a:t>
            </a:r>
            <a:endParaRPr sz="4800">
              <a:solidFill>
                <a:srgbClr val="FFFFFF"/>
              </a:solidFill>
              <a:latin typeface="Inter"/>
              <a:ea typeface="Inter"/>
              <a:cs typeface="Inter"/>
              <a:sym typeface="Inter"/>
            </a:endParaRPr>
          </a:p>
          <a:p>
            <a:pPr indent="0" lvl="0" marL="0" marR="0" rtl="0" algn="l">
              <a:lnSpc>
                <a:spcPct val="100000"/>
              </a:lnSpc>
              <a:spcBef>
                <a:spcPts val="1600"/>
              </a:spcBef>
              <a:spcAft>
                <a:spcPts val="0"/>
              </a:spcAft>
              <a:buClr>
                <a:schemeClr val="dk1"/>
              </a:buClr>
              <a:buSzPts val="1100"/>
              <a:buFont typeface="Arial"/>
              <a:buNone/>
            </a:pPr>
            <a:r>
              <a:rPr lang="en" sz="2800">
                <a:solidFill>
                  <a:srgbClr val="FFFFFF"/>
                </a:solidFill>
                <a:latin typeface="Inter"/>
                <a:ea typeface="Inter"/>
                <a:cs typeface="Inter"/>
                <a:sym typeface="Inter"/>
              </a:rPr>
              <a:t>Introduction and </a:t>
            </a:r>
            <a:br>
              <a:rPr lang="en" sz="2800">
                <a:solidFill>
                  <a:srgbClr val="FFFFFF"/>
                </a:solidFill>
                <a:latin typeface="Inter"/>
                <a:ea typeface="Inter"/>
                <a:cs typeface="Inter"/>
                <a:sym typeface="Inter"/>
              </a:rPr>
            </a:br>
            <a:r>
              <a:rPr lang="en" sz="2800">
                <a:solidFill>
                  <a:srgbClr val="FFFFFF"/>
                </a:solidFill>
                <a:latin typeface="Inter"/>
                <a:ea typeface="Inter"/>
                <a:cs typeface="Inter"/>
                <a:sym typeface="Inter"/>
              </a:rPr>
              <a:t>Basic Principles</a:t>
            </a:r>
            <a:endParaRPr sz="2800">
              <a:solidFill>
                <a:srgbClr val="FFFFFF"/>
              </a:solidFill>
              <a:latin typeface="Inter"/>
              <a:ea typeface="Inter"/>
              <a:cs typeface="Inter"/>
              <a:sym typeface="Inter"/>
            </a:endParaRPr>
          </a:p>
        </p:txBody>
      </p:sp>
      <p:pic>
        <p:nvPicPr>
          <p:cNvPr id="38" name="Google Shape;38;p10"/>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39" name="Google Shape;39;p10"/>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0" name="Google Shape;40;p10">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1" name="Google Shape;41;p10"/>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Inheritance</a:t>
            </a:r>
            <a:endParaRPr/>
          </a:p>
        </p:txBody>
      </p:sp>
      <p:sp>
        <p:nvSpPr>
          <p:cNvPr id="96" name="Google Shape;96;p1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spcBef>
                <a:spcPts val="0"/>
              </a:spcBef>
              <a:spcAft>
                <a:spcPts val="0"/>
              </a:spcAft>
              <a:buSzPts val="1400"/>
              <a:buChar char="●"/>
            </a:pPr>
            <a:r>
              <a:rPr lang="en"/>
              <a:t>"General concept – specific concept".</a:t>
            </a:r>
            <a:endParaRPr/>
          </a:p>
          <a:p>
            <a:pPr indent="-317500" lvl="1" marL="914400" rtl="0" algn="l">
              <a:spcBef>
                <a:spcPts val="1000"/>
              </a:spcBef>
              <a:spcAft>
                <a:spcPts val="0"/>
              </a:spcAft>
              <a:buSzPts val="1400"/>
              <a:buChar char="○"/>
            </a:pPr>
            <a:r>
              <a:rPr lang="en"/>
              <a:t>"Is-a" relationship</a:t>
            </a:r>
            <a:r>
              <a:rPr lang="en"/>
              <a:t>.</a:t>
            </a:r>
            <a:endParaRPr/>
          </a:p>
          <a:p>
            <a:pPr indent="-317500" lvl="0" marL="457200" rtl="0" algn="l">
              <a:spcBef>
                <a:spcPts val="1000"/>
              </a:spcBef>
              <a:spcAft>
                <a:spcPts val="0"/>
              </a:spcAft>
              <a:buSzPts val="1400"/>
              <a:buChar char="●"/>
            </a:pPr>
            <a:r>
              <a:rPr lang="en"/>
              <a:t>Motivation</a:t>
            </a:r>
            <a:endParaRPr/>
          </a:p>
          <a:p>
            <a:pPr indent="-317500" lvl="1" marL="914400" rtl="0" algn="l">
              <a:spcBef>
                <a:spcPts val="1000"/>
              </a:spcBef>
              <a:spcAft>
                <a:spcPts val="0"/>
              </a:spcAft>
              <a:buSzPts val="1400"/>
              <a:buChar char="○"/>
            </a:pPr>
            <a:r>
              <a:rPr lang="en"/>
              <a:t>Keep shared code separate – in the base class – and reuse it.</a:t>
            </a:r>
            <a:endParaRPr/>
          </a:p>
          <a:p>
            <a:pPr indent="-317500" lvl="1" marL="914400" rtl="0" algn="l">
              <a:spcBef>
                <a:spcPts val="1000"/>
              </a:spcBef>
              <a:spcAft>
                <a:spcPts val="0"/>
              </a:spcAft>
              <a:buSzPts val="1400"/>
              <a:buChar char="○"/>
            </a:pPr>
            <a:r>
              <a:rPr lang="en"/>
              <a:t>Type hierarchy, subtyping.</a:t>
            </a:r>
            <a:endParaRPr/>
          </a:p>
          <a:p>
            <a:pPr indent="-317500" lvl="1" marL="914400" rtl="0" algn="l">
              <a:spcBef>
                <a:spcPts val="1000"/>
              </a:spcBef>
              <a:spcAft>
                <a:spcPts val="0"/>
              </a:spcAft>
              <a:buSzPts val="1400"/>
              <a:buChar char="○"/>
            </a:pPr>
            <a:r>
              <a:rPr lang="en"/>
              <a:t>Incremental design.</a:t>
            </a:r>
            <a:endParaRPr/>
          </a:p>
          <a:p>
            <a:pPr indent="-317500" lvl="0" marL="457200" rtl="0" algn="l">
              <a:spcBef>
                <a:spcPts val="1000"/>
              </a:spcBef>
              <a:spcAft>
                <a:spcPts val="1000"/>
              </a:spcAft>
              <a:buSzPts val="1400"/>
              <a:buChar char="●"/>
            </a:pPr>
            <a:r>
              <a:rPr lang="en"/>
              <a:t>Inheritance is often redundant and can be replaced with composition.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Subtyping</a:t>
            </a:r>
            <a:endParaRPr/>
          </a:p>
        </p:txBody>
      </p:sp>
      <p:sp>
        <p:nvSpPr>
          <p:cNvPr id="102" name="Google Shape;102;p20"/>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An object can belong to several types (classes) at the same time </a:t>
            </a:r>
            <a:endParaRPr/>
          </a:p>
          <a:p>
            <a:pPr indent="-317500" lvl="0" marL="457200" rtl="0" algn="l">
              <a:spcBef>
                <a:spcPts val="1000"/>
              </a:spcBef>
              <a:spcAft>
                <a:spcPts val="0"/>
              </a:spcAft>
              <a:buSzPts val="1400"/>
              <a:buChar char="●"/>
            </a:pPr>
            <a:r>
              <a:rPr lang="en"/>
              <a:t>Eleanor – A student, a woman, a beer enthusiast, and the reigning UFC champion. </a:t>
            </a:r>
            <a:endParaRPr/>
          </a:p>
          <a:p>
            <a:pPr indent="-317500" lvl="0" marL="457200" rtl="0" algn="l">
              <a:spcBef>
                <a:spcPts val="1000"/>
              </a:spcBef>
              <a:spcAft>
                <a:spcPts val="0"/>
              </a:spcAft>
              <a:buSzPts val="1400"/>
              <a:buChar char="●"/>
            </a:pPr>
            <a:r>
              <a:rPr lang="en"/>
              <a:t>Nate – A developer, a man, an anime lover,</a:t>
            </a:r>
            <a:r>
              <a:rPr lang="en"/>
              <a:t> and a</a:t>
            </a:r>
            <a:r>
              <a:rPr lang="en"/>
              <a:t> recreational swimmer</a:t>
            </a:r>
            <a:r>
              <a:rPr lang="en"/>
              <a:t>.</a:t>
            </a:r>
            <a:endParaRPr/>
          </a:p>
          <a:p>
            <a:pPr indent="0" lvl="0" marL="0" rtl="0" algn="l">
              <a:spcBef>
                <a:spcPts val="1000"/>
              </a:spcBef>
              <a:spcAft>
                <a:spcPts val="0"/>
              </a:spcAft>
              <a:buClr>
                <a:schemeClr val="dk1"/>
              </a:buClr>
              <a:buSzPts val="1100"/>
              <a:buFont typeface="Arial"/>
              <a:buNone/>
            </a:pPr>
            <a:r>
              <a:rPr lang="en"/>
              <a:t>Each type (class) defines an interface and expected behavior.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 our example, while Eleanor is a student, she will exhibit a set of expected behaviors (such as turning in homework, studying for tests, etc.). </a:t>
            </a:r>
            <a:r>
              <a:rPr lang="en"/>
              <a:t>When </a:t>
            </a:r>
            <a:r>
              <a:rPr lang="en"/>
              <a:t>Eleanor gets her degree, she will stop being a student and she may cease to exhibit the associated behaviors, but her overall identity will not change and the behaviors associated with her other properties will be unaffected.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Subtyping</a:t>
            </a:r>
            <a:endParaRPr/>
          </a:p>
        </p:txBody>
      </p:sp>
      <p:sp>
        <p:nvSpPr>
          <p:cNvPr id="108" name="Google Shape;108;p21"/>
          <p:cNvSpPr/>
          <p:nvPr/>
        </p:nvSpPr>
        <p:spPr>
          <a:xfrm>
            <a:off x="3804150" y="1162050"/>
            <a:ext cx="908925" cy="994475"/>
          </a:xfrm>
          <a:custGeom>
            <a:rect b="b" l="l" r="r" t="t"/>
            <a:pathLst>
              <a:path extrusionOk="0" h="39779" w="36357">
                <a:moveTo>
                  <a:pt x="19248" y="0"/>
                </a:moveTo>
                <a:lnTo>
                  <a:pt x="0" y="19248"/>
                </a:lnTo>
                <a:lnTo>
                  <a:pt x="17965" y="39779"/>
                </a:lnTo>
                <a:lnTo>
                  <a:pt x="36357" y="30797"/>
                </a:lnTo>
                <a:lnTo>
                  <a:pt x="35074" y="5133"/>
                </a:lnTo>
                <a:close/>
              </a:path>
            </a:pathLst>
          </a:custGeom>
          <a:solidFill>
            <a:schemeClr val="accent4"/>
          </a:solidFill>
          <a:ln>
            <a:noFill/>
          </a:ln>
        </p:spPr>
      </p:sp>
      <p:sp>
        <p:nvSpPr>
          <p:cNvPr id="109" name="Google Shape;109;p21"/>
          <p:cNvSpPr/>
          <p:nvPr/>
        </p:nvSpPr>
        <p:spPr>
          <a:xfrm>
            <a:off x="2360550" y="2274150"/>
            <a:ext cx="866150" cy="513275"/>
          </a:xfrm>
          <a:custGeom>
            <a:rect b="b" l="l" r="r" t="t"/>
            <a:pathLst>
              <a:path extrusionOk="0" h="20531" w="34646">
                <a:moveTo>
                  <a:pt x="29941" y="0"/>
                </a:moveTo>
                <a:lnTo>
                  <a:pt x="11121" y="2994"/>
                </a:lnTo>
                <a:lnTo>
                  <a:pt x="0" y="20531"/>
                </a:lnTo>
                <a:lnTo>
                  <a:pt x="34646" y="17537"/>
                </a:lnTo>
                <a:close/>
              </a:path>
            </a:pathLst>
          </a:custGeom>
          <a:solidFill>
            <a:schemeClr val="accent2"/>
          </a:solidFill>
          <a:ln>
            <a:noFill/>
          </a:ln>
        </p:spPr>
      </p:sp>
      <p:sp>
        <p:nvSpPr>
          <p:cNvPr id="110" name="Google Shape;110;p21"/>
          <p:cNvSpPr/>
          <p:nvPr/>
        </p:nvSpPr>
        <p:spPr>
          <a:xfrm>
            <a:off x="6017675" y="2060275"/>
            <a:ext cx="662975" cy="737850"/>
          </a:xfrm>
          <a:custGeom>
            <a:rect b="b" l="l" r="r" t="t"/>
            <a:pathLst>
              <a:path extrusionOk="0" h="29514" w="26519">
                <a:moveTo>
                  <a:pt x="16254" y="0"/>
                </a:moveTo>
                <a:lnTo>
                  <a:pt x="0" y="29514"/>
                </a:lnTo>
                <a:lnTo>
                  <a:pt x="26519" y="23954"/>
                </a:lnTo>
                <a:close/>
              </a:path>
            </a:pathLst>
          </a:custGeom>
          <a:solidFill>
            <a:srgbClr val="C53929"/>
          </a:solidFill>
          <a:ln>
            <a:noFill/>
          </a:ln>
        </p:spPr>
      </p:sp>
      <p:sp>
        <p:nvSpPr>
          <p:cNvPr id="111" name="Google Shape;111;p21"/>
          <p:cNvSpPr/>
          <p:nvPr/>
        </p:nvSpPr>
        <p:spPr>
          <a:xfrm>
            <a:off x="7204625" y="3674975"/>
            <a:ext cx="566750" cy="577450"/>
          </a:xfrm>
          <a:custGeom>
            <a:rect b="b" l="l" r="r" t="t"/>
            <a:pathLst>
              <a:path extrusionOk="0" h="23098" w="22670">
                <a:moveTo>
                  <a:pt x="0" y="0"/>
                </a:moveTo>
                <a:lnTo>
                  <a:pt x="0" y="23098"/>
                </a:lnTo>
                <a:lnTo>
                  <a:pt x="22670" y="23098"/>
                </a:lnTo>
                <a:close/>
              </a:path>
            </a:pathLst>
          </a:custGeom>
          <a:solidFill>
            <a:srgbClr val="F1C232"/>
          </a:solidFill>
          <a:ln>
            <a:noFill/>
          </a:ln>
        </p:spPr>
      </p:sp>
      <p:sp>
        <p:nvSpPr>
          <p:cNvPr id="112" name="Google Shape;112;p21"/>
          <p:cNvSpPr/>
          <p:nvPr/>
        </p:nvSpPr>
        <p:spPr>
          <a:xfrm>
            <a:off x="5687625" y="3535975"/>
            <a:ext cx="682925" cy="608675"/>
          </a:xfrm>
          <a:custGeom>
            <a:rect b="b" l="l" r="r" t="t"/>
            <a:pathLst>
              <a:path extrusionOk="0" h="24347" w="27317">
                <a:moveTo>
                  <a:pt x="14057" y="0"/>
                </a:moveTo>
                <a:lnTo>
                  <a:pt x="0" y="24347"/>
                </a:lnTo>
                <a:lnTo>
                  <a:pt x="27317" y="24347"/>
                </a:lnTo>
                <a:close/>
              </a:path>
            </a:pathLst>
          </a:custGeom>
          <a:solidFill>
            <a:srgbClr val="595959"/>
          </a:solidFill>
          <a:ln>
            <a:noFill/>
          </a:ln>
        </p:spPr>
      </p:sp>
      <p:sp>
        <p:nvSpPr>
          <p:cNvPr id="113" name="Google Shape;113;p21"/>
          <p:cNvSpPr/>
          <p:nvPr/>
        </p:nvSpPr>
        <p:spPr>
          <a:xfrm>
            <a:off x="2635461" y="3643750"/>
            <a:ext cx="1003189" cy="608675"/>
          </a:xfrm>
          <a:prstGeom prst="flowChartDecision">
            <a:avLst/>
          </a:prstGeom>
          <a:solidFill>
            <a:srgbClr val="000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756550" y="3717750"/>
            <a:ext cx="759300" cy="51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1"/>
          <p:cNvSpPr/>
          <p:nvPr/>
        </p:nvSpPr>
        <p:spPr>
          <a:xfrm>
            <a:off x="1836575" y="3717750"/>
            <a:ext cx="513300" cy="513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3911075" y="3653600"/>
            <a:ext cx="909000" cy="513300"/>
          </a:xfrm>
          <a:prstGeom prst="parallelogram">
            <a:avLst>
              <a:gd fmla="val 25000" name="adj"/>
            </a:avLst>
          </a:prstGeom>
          <a:solidFill>
            <a:srgbClr val="388E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21"/>
          <p:cNvCxnSpPr/>
          <p:nvPr/>
        </p:nvCxnSpPr>
        <p:spPr>
          <a:xfrm flipH="1" rot="10800000">
            <a:off x="3178600" y="1739400"/>
            <a:ext cx="641700" cy="609600"/>
          </a:xfrm>
          <a:prstGeom prst="straightConnector1">
            <a:avLst/>
          </a:prstGeom>
          <a:noFill/>
          <a:ln cap="flat" cmpd="sng" w="19050">
            <a:solidFill>
              <a:schemeClr val="dk2"/>
            </a:solidFill>
            <a:prstDash val="solid"/>
            <a:round/>
            <a:headEnd len="med" w="med" type="none"/>
            <a:tailEnd len="med" w="med" type="triangle"/>
          </a:ln>
        </p:spPr>
      </p:cxnSp>
      <p:cxnSp>
        <p:nvCxnSpPr>
          <p:cNvPr id="118" name="Google Shape;118;p21"/>
          <p:cNvCxnSpPr/>
          <p:nvPr/>
        </p:nvCxnSpPr>
        <p:spPr>
          <a:xfrm flipH="1" rot="10800000">
            <a:off x="1178973" y="2957337"/>
            <a:ext cx="973200" cy="705600"/>
          </a:xfrm>
          <a:prstGeom prst="straightConnector1">
            <a:avLst/>
          </a:prstGeom>
          <a:noFill/>
          <a:ln cap="flat" cmpd="sng" w="19050">
            <a:solidFill>
              <a:schemeClr val="dk2"/>
            </a:solidFill>
            <a:prstDash val="solid"/>
            <a:round/>
            <a:headEnd len="med" w="med" type="none"/>
            <a:tailEnd len="med" w="med" type="triangle"/>
          </a:ln>
        </p:spPr>
      </p:cxnSp>
      <p:sp>
        <p:nvSpPr>
          <p:cNvPr id="119" name="Google Shape;119;p21"/>
          <p:cNvSpPr txBox="1"/>
          <p:nvPr/>
        </p:nvSpPr>
        <p:spPr>
          <a:xfrm>
            <a:off x="3772013" y="215652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Polygon</a:t>
            </a:r>
            <a:endParaRPr sz="1100">
              <a:latin typeface="JetBrains Mono"/>
              <a:ea typeface="JetBrains Mono"/>
              <a:cs typeface="JetBrains Mono"/>
              <a:sym typeface="JetBrains Mono"/>
            </a:endParaRPr>
          </a:p>
        </p:txBody>
      </p:sp>
      <p:sp>
        <p:nvSpPr>
          <p:cNvPr id="120" name="Google Shape;120;p21"/>
          <p:cNvSpPr txBox="1"/>
          <p:nvPr/>
        </p:nvSpPr>
        <p:spPr>
          <a:xfrm>
            <a:off x="2186750" y="2780175"/>
            <a:ext cx="1213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Quadrangle</a:t>
            </a:r>
            <a:endParaRPr sz="1100">
              <a:latin typeface="JetBrains Mono"/>
              <a:ea typeface="JetBrains Mono"/>
              <a:cs typeface="JetBrains Mono"/>
              <a:sym typeface="JetBrains Mono"/>
            </a:endParaRPr>
          </a:p>
        </p:txBody>
      </p:sp>
      <p:sp>
        <p:nvSpPr>
          <p:cNvPr id="121" name="Google Shape;121;p21"/>
          <p:cNvSpPr txBox="1"/>
          <p:nvPr/>
        </p:nvSpPr>
        <p:spPr>
          <a:xfrm>
            <a:off x="649588" y="4222450"/>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Rectangle</a:t>
            </a:r>
            <a:endParaRPr sz="1100">
              <a:latin typeface="JetBrains Mono"/>
              <a:ea typeface="JetBrains Mono"/>
              <a:cs typeface="JetBrains Mono"/>
              <a:sym typeface="JetBrains Mono"/>
            </a:endParaRPr>
          </a:p>
        </p:txBody>
      </p:sp>
      <p:sp>
        <p:nvSpPr>
          <p:cNvPr id="122" name="Google Shape;122;p21"/>
          <p:cNvSpPr txBox="1"/>
          <p:nvPr/>
        </p:nvSpPr>
        <p:spPr>
          <a:xfrm>
            <a:off x="1606613" y="425242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Square</a:t>
            </a:r>
            <a:endParaRPr sz="1100">
              <a:latin typeface="JetBrains Mono"/>
              <a:ea typeface="JetBrains Mono"/>
              <a:cs typeface="JetBrains Mono"/>
              <a:sym typeface="JetBrains Mono"/>
            </a:endParaRPr>
          </a:p>
        </p:txBody>
      </p:sp>
      <p:sp>
        <p:nvSpPr>
          <p:cNvPr id="123" name="Google Shape;123;p21"/>
          <p:cNvSpPr txBox="1"/>
          <p:nvPr/>
        </p:nvSpPr>
        <p:spPr>
          <a:xfrm>
            <a:off x="2650438" y="425242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Rhombus</a:t>
            </a:r>
            <a:endParaRPr sz="1100">
              <a:latin typeface="JetBrains Mono"/>
              <a:ea typeface="JetBrains Mono"/>
              <a:cs typeface="JetBrains Mono"/>
              <a:sym typeface="JetBrains Mono"/>
            </a:endParaRPr>
          </a:p>
        </p:txBody>
      </p:sp>
      <p:sp>
        <p:nvSpPr>
          <p:cNvPr id="124" name="Google Shape;124;p21"/>
          <p:cNvSpPr txBox="1"/>
          <p:nvPr/>
        </p:nvSpPr>
        <p:spPr>
          <a:xfrm>
            <a:off x="3674700" y="4252425"/>
            <a:ext cx="1381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Parallelogram</a:t>
            </a:r>
            <a:endParaRPr sz="1100">
              <a:latin typeface="JetBrains Mono"/>
              <a:ea typeface="JetBrains Mono"/>
              <a:cs typeface="JetBrains Mono"/>
              <a:sym typeface="JetBrains Mono"/>
            </a:endParaRPr>
          </a:p>
        </p:txBody>
      </p:sp>
      <p:sp>
        <p:nvSpPr>
          <p:cNvPr id="125" name="Google Shape;125;p21"/>
          <p:cNvSpPr txBox="1"/>
          <p:nvPr/>
        </p:nvSpPr>
        <p:spPr>
          <a:xfrm>
            <a:off x="5220950" y="4252425"/>
            <a:ext cx="16149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IsoscelesTriangle</a:t>
            </a:r>
            <a:endParaRPr sz="1100">
              <a:latin typeface="JetBrains Mono"/>
              <a:ea typeface="JetBrains Mono"/>
              <a:cs typeface="JetBrains Mono"/>
              <a:sym typeface="JetBrains Mono"/>
            </a:endParaRPr>
          </a:p>
        </p:txBody>
      </p:sp>
      <p:sp>
        <p:nvSpPr>
          <p:cNvPr id="126" name="Google Shape;126;p21"/>
          <p:cNvSpPr txBox="1"/>
          <p:nvPr/>
        </p:nvSpPr>
        <p:spPr>
          <a:xfrm>
            <a:off x="6797075" y="4252425"/>
            <a:ext cx="13818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RightTriangle</a:t>
            </a:r>
            <a:endParaRPr sz="1100">
              <a:latin typeface="JetBrains Mono"/>
              <a:ea typeface="JetBrains Mono"/>
              <a:cs typeface="JetBrains Mono"/>
              <a:sym typeface="JetBrains Mono"/>
            </a:endParaRPr>
          </a:p>
        </p:txBody>
      </p:sp>
      <p:sp>
        <p:nvSpPr>
          <p:cNvPr id="127" name="Google Shape;127;p21"/>
          <p:cNvSpPr txBox="1"/>
          <p:nvPr/>
        </p:nvSpPr>
        <p:spPr>
          <a:xfrm>
            <a:off x="5862550" y="2780175"/>
            <a:ext cx="9732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latin typeface="JetBrains Mono"/>
                <a:ea typeface="JetBrains Mono"/>
                <a:cs typeface="JetBrains Mono"/>
                <a:sym typeface="JetBrains Mono"/>
              </a:rPr>
              <a:t>Triangle</a:t>
            </a:r>
            <a:endParaRPr sz="1100">
              <a:latin typeface="JetBrains Mono"/>
              <a:ea typeface="JetBrains Mono"/>
              <a:cs typeface="JetBrains Mono"/>
              <a:sym typeface="JetBrains Mono"/>
            </a:endParaRPr>
          </a:p>
        </p:txBody>
      </p:sp>
      <p:cxnSp>
        <p:nvCxnSpPr>
          <p:cNvPr id="128" name="Google Shape;128;p21"/>
          <p:cNvCxnSpPr/>
          <p:nvPr/>
        </p:nvCxnSpPr>
        <p:spPr>
          <a:xfrm flipH="1" rot="10800000">
            <a:off x="2126650" y="3120375"/>
            <a:ext cx="429000" cy="561300"/>
          </a:xfrm>
          <a:prstGeom prst="straightConnector1">
            <a:avLst/>
          </a:prstGeom>
          <a:noFill/>
          <a:ln cap="flat" cmpd="sng" w="19050">
            <a:solidFill>
              <a:schemeClr val="dk2"/>
            </a:solidFill>
            <a:prstDash val="solid"/>
            <a:round/>
            <a:headEnd len="med" w="med" type="none"/>
            <a:tailEnd len="med" w="med" type="triangle"/>
          </a:ln>
        </p:spPr>
      </p:cxnSp>
      <p:cxnSp>
        <p:nvCxnSpPr>
          <p:cNvPr id="129" name="Google Shape;129;p21"/>
          <p:cNvCxnSpPr/>
          <p:nvPr/>
        </p:nvCxnSpPr>
        <p:spPr>
          <a:xfrm rot="10800000">
            <a:off x="3047625" y="3130963"/>
            <a:ext cx="90900" cy="477600"/>
          </a:xfrm>
          <a:prstGeom prst="straightConnector1">
            <a:avLst/>
          </a:prstGeom>
          <a:noFill/>
          <a:ln cap="flat" cmpd="sng" w="19050">
            <a:solidFill>
              <a:schemeClr val="dk2"/>
            </a:solidFill>
            <a:prstDash val="solid"/>
            <a:round/>
            <a:headEnd len="med" w="med" type="none"/>
            <a:tailEnd len="med" w="med" type="triangle"/>
          </a:ln>
        </p:spPr>
      </p:cxnSp>
      <p:cxnSp>
        <p:nvCxnSpPr>
          <p:cNvPr id="130" name="Google Shape;130;p21"/>
          <p:cNvCxnSpPr/>
          <p:nvPr/>
        </p:nvCxnSpPr>
        <p:spPr>
          <a:xfrm rot="10800000">
            <a:off x="3283000" y="3098863"/>
            <a:ext cx="1082400" cy="521400"/>
          </a:xfrm>
          <a:prstGeom prst="straightConnector1">
            <a:avLst/>
          </a:prstGeom>
          <a:noFill/>
          <a:ln cap="flat" cmpd="sng" w="19050">
            <a:solidFill>
              <a:schemeClr val="dk2"/>
            </a:solidFill>
            <a:prstDash val="solid"/>
            <a:round/>
            <a:headEnd len="med" w="med" type="none"/>
            <a:tailEnd len="med" w="med" type="triangle"/>
          </a:ln>
        </p:spPr>
      </p:cxnSp>
      <p:cxnSp>
        <p:nvCxnSpPr>
          <p:cNvPr id="131" name="Google Shape;131;p21"/>
          <p:cNvCxnSpPr/>
          <p:nvPr/>
        </p:nvCxnSpPr>
        <p:spPr>
          <a:xfrm rot="10800000">
            <a:off x="6635100" y="3120363"/>
            <a:ext cx="501000" cy="561300"/>
          </a:xfrm>
          <a:prstGeom prst="straightConnector1">
            <a:avLst/>
          </a:prstGeom>
          <a:noFill/>
          <a:ln cap="flat" cmpd="sng" w="19050">
            <a:solidFill>
              <a:schemeClr val="dk2"/>
            </a:solidFill>
            <a:prstDash val="solid"/>
            <a:round/>
            <a:headEnd len="med" w="med" type="none"/>
            <a:tailEnd len="med" w="med" type="triangle"/>
          </a:ln>
        </p:spPr>
      </p:cxnSp>
      <p:cxnSp>
        <p:nvCxnSpPr>
          <p:cNvPr id="132" name="Google Shape;132;p21"/>
          <p:cNvCxnSpPr/>
          <p:nvPr/>
        </p:nvCxnSpPr>
        <p:spPr>
          <a:xfrm flipH="1" rot="10800000">
            <a:off x="6132650" y="3089000"/>
            <a:ext cx="180600" cy="459000"/>
          </a:xfrm>
          <a:prstGeom prst="straightConnector1">
            <a:avLst/>
          </a:prstGeom>
          <a:noFill/>
          <a:ln cap="flat" cmpd="sng" w="19050">
            <a:solidFill>
              <a:schemeClr val="dk2"/>
            </a:solidFill>
            <a:prstDash val="solid"/>
            <a:round/>
            <a:headEnd len="med" w="med" type="none"/>
            <a:tailEnd len="med" w="med" type="triangle"/>
          </a:ln>
        </p:spPr>
      </p:cxnSp>
      <p:cxnSp>
        <p:nvCxnSpPr>
          <p:cNvPr id="133" name="Google Shape;133;p21"/>
          <p:cNvCxnSpPr/>
          <p:nvPr/>
        </p:nvCxnSpPr>
        <p:spPr>
          <a:xfrm rot="10800000">
            <a:off x="4801475" y="1796988"/>
            <a:ext cx="1381800" cy="507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Polymorphism</a:t>
            </a:r>
            <a:endParaRPr/>
          </a:p>
        </p:txBody>
      </p:sp>
      <p:sp>
        <p:nvSpPr>
          <p:cNvPr id="139" name="Google Shape;139;p2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t>Polymorphism</a:t>
            </a:r>
            <a:r>
              <a:rPr lang="en"/>
              <a:t> – A core OOP concept that refers to working with objects through their interfaces without knowledge about their specific types and internal structure.  </a:t>
            </a:r>
            <a:endParaRPr/>
          </a:p>
          <a:p>
            <a:pPr indent="-317500" lvl="0" marL="457200" rtl="0" algn="l">
              <a:spcBef>
                <a:spcPts val="1000"/>
              </a:spcBef>
              <a:spcAft>
                <a:spcPts val="0"/>
              </a:spcAft>
              <a:buSzPts val="1400"/>
              <a:buChar char="●"/>
            </a:pPr>
            <a:r>
              <a:rPr lang="en"/>
              <a:t>Inheritors can override and change the </a:t>
            </a:r>
            <a:r>
              <a:rPr lang="en"/>
              <a:t>ancestral </a:t>
            </a:r>
            <a:r>
              <a:rPr lang="en"/>
              <a:t>behavior.</a:t>
            </a:r>
            <a:endParaRPr/>
          </a:p>
          <a:p>
            <a:pPr indent="-317500" lvl="0" marL="457200" rtl="0" algn="l">
              <a:spcBef>
                <a:spcPts val="1000"/>
              </a:spcBef>
              <a:spcAft>
                <a:spcPts val="0"/>
              </a:spcAft>
              <a:buSzPts val="1400"/>
              <a:buChar char="●"/>
            </a:pPr>
            <a:r>
              <a:rPr lang="en"/>
              <a:t>Objects can be used through their parents’ interfaces.</a:t>
            </a:r>
            <a:endParaRPr/>
          </a:p>
          <a:p>
            <a:pPr indent="-317500" lvl="1" marL="914400" marR="33020" rtl="0" algn="l">
              <a:lnSpc>
                <a:spcPct val="111666"/>
              </a:lnSpc>
              <a:spcBef>
                <a:spcPts val="1000"/>
              </a:spcBef>
              <a:spcAft>
                <a:spcPts val="0"/>
              </a:spcAft>
              <a:buSzPts val="1400"/>
              <a:buChar char="○"/>
            </a:pPr>
            <a:r>
              <a:rPr lang="en"/>
              <a:t>The client code does not know (or care) if it is working with the base class or some child class, nor does it know what exactly happens “inside”. </a:t>
            </a:r>
            <a:endParaRPr/>
          </a:p>
          <a:p>
            <a:pPr indent="0" lvl="0" marL="0" rtl="0" algn="l">
              <a:spcBef>
                <a:spcPts val="2000"/>
              </a:spcBef>
              <a:spcAft>
                <a:spcPts val="0"/>
              </a:spcAft>
              <a:buNone/>
            </a:pPr>
            <a:r>
              <a:t/>
            </a:r>
            <a:endParaRPr/>
          </a:p>
          <a:p>
            <a:pPr indent="0" lvl="0" marL="0" rtl="0" algn="l">
              <a:spcBef>
                <a:spcPts val="0"/>
              </a:spcBef>
              <a:spcAft>
                <a:spcPts val="0"/>
              </a:spcAft>
              <a:buNone/>
            </a:pPr>
            <a:r>
              <a:rPr lang="en"/>
              <a:t>Liskov substitution principle (LSP) – If for each object o1 of type S, there is an object o2 of type T, such that for all programs P defined in terms of T the behavior of P is unchanged when o1 is substituted for o2, then S is a subtype of T.</a:t>
            </a:r>
            <a:endParaRPr sz="650"/>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OOP in Kotlin</a:t>
            </a:r>
            <a:endParaRPr/>
          </a:p>
        </p:txBody>
      </p:sp>
      <p:sp>
        <p:nvSpPr>
          <p:cNvPr id="145" name="Google Shape;145;p2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a:solidFill>
                  <a:srgbClr val="3F51B5"/>
                </a:solidFill>
                <a:latin typeface="JetBrains Mono"/>
                <a:ea typeface="JetBrains Mono"/>
                <a:cs typeface="JetBrains Mono"/>
                <a:sym typeface="JetBrains Mono"/>
              </a:rPr>
              <a:t>class</a:t>
            </a:r>
            <a:r>
              <a:rPr lang="en">
                <a:solidFill>
                  <a:srgbClr val="37474F"/>
                </a:solidFill>
                <a:latin typeface="JetBrains Mono"/>
                <a:ea typeface="JetBrains Mono"/>
                <a:cs typeface="JetBrains Mono"/>
                <a:sym typeface="JetBrains Mono"/>
              </a:rPr>
              <a:t> UselessClass</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rPr lang="en">
                <a:solidFill>
                  <a:srgbClr val="3F51B5"/>
                </a:solidFill>
                <a:latin typeface="JetBrains Mono"/>
                <a:ea typeface="JetBrains Mono"/>
                <a:cs typeface="JetBrains Mono"/>
                <a:sym typeface="JetBrains Mono"/>
              </a:rPr>
              <a:t>fun</a:t>
            </a:r>
            <a:r>
              <a:rPr lang="en">
                <a:solidFill>
                  <a:srgbClr val="37474F"/>
                </a:solidFill>
                <a:latin typeface="JetBrains Mono"/>
                <a:ea typeface="JetBrains Mono"/>
                <a:cs typeface="JetBrains Mono"/>
                <a:sym typeface="JetBrains Mono"/>
              </a:rPr>
              <a:t> main() {</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	</a:t>
            </a:r>
            <a:r>
              <a:rPr lang="en">
                <a:solidFill>
                  <a:srgbClr val="3F51B5"/>
                </a:solidFill>
                <a:latin typeface="JetBrains Mono"/>
                <a:ea typeface="JetBrains Mono"/>
                <a:cs typeface="JetBrains Mono"/>
                <a:sym typeface="JetBrains Mono"/>
              </a:rPr>
              <a:t>val</a:t>
            </a:r>
            <a:r>
              <a:rPr lang="en">
                <a:solidFill>
                  <a:srgbClr val="37474F"/>
                </a:solidFill>
                <a:latin typeface="JetBrains Mono"/>
                <a:ea typeface="JetBrains Mono"/>
                <a:cs typeface="JetBrains Mono"/>
                <a:sym typeface="JetBrains Mono"/>
              </a:rPr>
              <a:t> uselessObject = UselessClass() </a:t>
            </a:r>
            <a:r>
              <a:rPr lang="en">
                <a:solidFill>
                  <a:srgbClr val="898989"/>
                </a:solidFill>
                <a:latin typeface="JetBrains Mono"/>
                <a:ea typeface="JetBrains Mono"/>
                <a:cs typeface="JetBrains Mono"/>
                <a:sym typeface="JetBrains Mono"/>
              </a:rPr>
              <a:t>// () here is constructor invocation</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800"/>
              <a:buFont typeface="Arial"/>
              <a:buNone/>
            </a:pPr>
            <a:r>
              <a:rPr lang="en">
                <a:solidFill>
                  <a:srgbClr val="37474F"/>
                </a:solidFill>
                <a:latin typeface="JetBrains Mono"/>
                <a:ea typeface="JetBrains Mono"/>
                <a:cs typeface="JetBrains Mono"/>
                <a:sym typeface="JetBrains Mono"/>
              </a:rPr>
              <a:t>}</a:t>
            </a:r>
            <a:endParaRPr>
              <a:solidFill>
                <a:srgbClr val="37474F"/>
              </a:solidFill>
              <a:latin typeface="JetBrains Mono"/>
              <a:ea typeface="JetBrains Mono"/>
              <a:cs typeface="JetBrains Mono"/>
              <a:sym typeface="JetBrains Mono"/>
            </a:endParaRPr>
          </a:p>
          <a:p>
            <a:pPr indent="0" lvl="0" marL="0" rtl="0" algn="l">
              <a:spcBef>
                <a:spcPts val="0"/>
              </a:spcBef>
              <a:spcAft>
                <a:spcPts val="0"/>
              </a:spcAft>
              <a:buNone/>
            </a:pPr>
            <a:r>
              <a:t/>
            </a:r>
            <a:endParaRPr>
              <a:latin typeface="JetBrains Mono"/>
              <a:ea typeface="JetBrains Mono"/>
              <a:cs typeface="JetBrains Mono"/>
              <a:sym typeface="JetBrains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idx="1" type="body"/>
          </p:nvPr>
        </p:nvSpPr>
        <p:spPr>
          <a:xfrm>
            <a:off x="292600" y="1944200"/>
            <a:ext cx="8328900" cy="1610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Person(</a:t>
            </a:r>
            <a:r>
              <a:rPr lang="en" sz="1100">
                <a:solidFill>
                  <a:srgbClr val="3F51B5"/>
                </a:solidFill>
              </a:rPr>
              <a:t>val</a:t>
            </a:r>
            <a:r>
              <a:rPr lang="en" sz="1100">
                <a:solidFill>
                  <a:srgbClr val="37474F"/>
                </a:solidFill>
              </a:rPr>
              <a:t> name: String, </a:t>
            </a:r>
            <a:r>
              <a:rPr lang="en" sz="1100">
                <a:solidFill>
                  <a:srgbClr val="3F51B5"/>
                </a:solidFill>
              </a:rPr>
              <a:t>val</a:t>
            </a:r>
            <a:r>
              <a:rPr lang="en" sz="1100">
                <a:solidFill>
                  <a:srgbClr val="37474F"/>
                </a:solidFill>
              </a:rPr>
              <a:t> surname: String, </a:t>
            </a:r>
            <a:r>
              <a:rPr lang="en" sz="1100">
                <a:solidFill>
                  <a:srgbClr val="3F51B5"/>
                </a:solidFill>
              </a:rPr>
              <a:t>private</a:t>
            </a:r>
            <a:r>
              <a:rPr lang="en" sz="1100">
                <a:solidFill>
                  <a:srgbClr val="37474F"/>
                </a:solidFill>
              </a:rPr>
              <a:t> </a:t>
            </a:r>
            <a:r>
              <a:rPr lang="en" sz="1100">
                <a:solidFill>
                  <a:srgbClr val="3F51B5"/>
                </a:solidFill>
              </a:rPr>
              <a:t>var</a:t>
            </a:r>
            <a:r>
              <a:rPr lang="en" sz="1100">
                <a:solidFill>
                  <a:srgbClr val="37474F"/>
                </a:solidFill>
              </a:rPr>
              <a:t> age: Int)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init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findJob()</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constructor</a:t>
            </a:r>
            <a:r>
              <a:rPr lang="en" sz="1100">
                <a:solidFill>
                  <a:srgbClr val="37474F"/>
                </a:solidFill>
              </a:rPr>
              <a:t>(name: String, parent: Person) : </a:t>
            </a:r>
            <a:r>
              <a:rPr lang="en" sz="1100">
                <a:solidFill>
                  <a:srgbClr val="3F51B5"/>
                </a:solidFill>
              </a:rPr>
              <a:t>this</a:t>
            </a:r>
            <a:r>
              <a:rPr lang="en" sz="1100">
                <a:solidFill>
                  <a:srgbClr val="37474F"/>
                </a:solidFill>
              </a:rPr>
              <a:t>(name, parent.surname, </a:t>
            </a:r>
            <a:r>
              <a:rPr lang="en" sz="1100">
                <a:solidFill>
                  <a:srgbClr val="C53929"/>
                </a:solidFill>
              </a:rPr>
              <a:t>0</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lnSpc>
                <a:spcPct val="115000"/>
              </a:lnSpc>
              <a:spcBef>
                <a:spcPts val="0"/>
              </a:spcBef>
              <a:spcAft>
                <a:spcPts val="0"/>
              </a:spcAft>
              <a:buNone/>
            </a:pPr>
            <a:r>
              <a:t/>
            </a:r>
            <a:endParaRPr sz="1100"/>
          </a:p>
        </p:txBody>
      </p:sp>
      <p:sp>
        <p:nvSpPr>
          <p:cNvPr id="151" name="Google Shape;151;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Constructors</a:t>
            </a:r>
            <a:endParaRPr/>
          </a:p>
        </p:txBody>
      </p:sp>
      <p:sp>
        <p:nvSpPr>
          <p:cNvPr id="152" name="Google Shape;152;p24"/>
          <p:cNvSpPr txBox="1"/>
          <p:nvPr>
            <p:ph idx="1" type="body"/>
          </p:nvPr>
        </p:nvSpPr>
        <p:spPr>
          <a:xfrm>
            <a:off x="292600" y="4479925"/>
            <a:ext cx="8328900" cy="6534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sz="1100">
                <a:latin typeface="Open Sans"/>
                <a:ea typeface="Open Sans"/>
                <a:cs typeface="Open Sans"/>
                <a:sym typeface="Open Sans"/>
              </a:rPr>
              <a:t>The order of initialization</a:t>
            </a:r>
            <a:r>
              <a:rPr lang="en" sz="1100">
                <a:latin typeface="Open Sans"/>
                <a:ea typeface="Open Sans"/>
                <a:cs typeface="Open Sans"/>
                <a:sym typeface="Open Sans"/>
              </a:rPr>
              <a:t>: the primary constructor </a:t>
            </a:r>
            <a:r>
              <a:rPr lang="en" sz="1100"/>
              <a:t>-&gt;</a:t>
            </a:r>
            <a:r>
              <a:rPr lang="en" sz="1100">
                <a:latin typeface="Open Sans"/>
                <a:ea typeface="Open Sans"/>
                <a:cs typeface="Open Sans"/>
                <a:sym typeface="Open Sans"/>
              </a:rPr>
              <a:t> the </a:t>
            </a:r>
            <a:r>
              <a:rPr lang="en" sz="1100"/>
              <a:t>init</a:t>
            </a:r>
            <a:r>
              <a:rPr lang="en" sz="1100">
                <a:latin typeface="Open Sans"/>
                <a:ea typeface="Open Sans"/>
                <a:cs typeface="Open Sans"/>
                <a:sym typeface="Open Sans"/>
              </a:rPr>
              <a:t> block </a:t>
            </a:r>
            <a:r>
              <a:rPr lang="en" sz="1100"/>
              <a:t>-&gt;</a:t>
            </a:r>
            <a:r>
              <a:rPr lang="en" sz="1100">
                <a:latin typeface="Open Sans"/>
                <a:ea typeface="Open Sans"/>
                <a:cs typeface="Open Sans"/>
                <a:sym typeface="Open Sans"/>
              </a:rPr>
              <a:t> the secondary constructor</a:t>
            </a:r>
            <a:endParaRPr sz="1100">
              <a:latin typeface="Open Sans"/>
              <a:ea typeface="Open Sans"/>
              <a:cs typeface="Open Sans"/>
              <a:sym typeface="Open Sans"/>
            </a:endParaRPr>
          </a:p>
        </p:txBody>
      </p:sp>
      <p:sp>
        <p:nvSpPr>
          <p:cNvPr id="153" name="Google Shape;153;p24"/>
          <p:cNvSpPr txBox="1"/>
          <p:nvPr/>
        </p:nvSpPr>
        <p:spPr>
          <a:xfrm>
            <a:off x="3155575" y="1330425"/>
            <a:ext cx="43251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Open Sans"/>
                <a:ea typeface="Open Sans"/>
                <a:cs typeface="Open Sans"/>
                <a:sym typeface="Open Sans"/>
              </a:rPr>
              <a:t>The </a:t>
            </a:r>
            <a:r>
              <a:rPr b="1" lang="en" sz="800">
                <a:solidFill>
                  <a:schemeClr val="dk1"/>
                </a:solidFill>
                <a:latin typeface="Open Sans"/>
                <a:ea typeface="Open Sans"/>
                <a:cs typeface="Open Sans"/>
                <a:sym typeface="Open Sans"/>
              </a:rPr>
              <a:t>primary</a:t>
            </a:r>
            <a:r>
              <a:rPr lang="en" sz="800">
                <a:solidFill>
                  <a:schemeClr val="dk1"/>
                </a:solidFill>
                <a:latin typeface="Open Sans"/>
                <a:ea typeface="Open Sans"/>
                <a:cs typeface="Open Sans"/>
                <a:sym typeface="Open Sans"/>
              </a:rPr>
              <a:t> constructor, which is used by default. If it is empty, the brackets can be omitted</a:t>
            </a:r>
            <a:endParaRPr b="1" sz="800">
              <a:solidFill>
                <a:schemeClr val="dk1"/>
              </a:solidFill>
              <a:latin typeface="Open Sans"/>
              <a:ea typeface="Open Sans"/>
              <a:cs typeface="Open Sans"/>
              <a:sym typeface="Open Sans"/>
            </a:endParaRPr>
          </a:p>
        </p:txBody>
      </p:sp>
      <p:sp>
        <p:nvSpPr>
          <p:cNvPr id="154" name="Google Shape;154;p24"/>
          <p:cNvSpPr txBox="1"/>
          <p:nvPr/>
        </p:nvSpPr>
        <p:spPr>
          <a:xfrm>
            <a:off x="1631575" y="3776675"/>
            <a:ext cx="15441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dk1"/>
                </a:solidFill>
                <a:latin typeface="Open Sans"/>
                <a:ea typeface="Open Sans"/>
                <a:cs typeface="Open Sans"/>
                <a:sym typeface="Open Sans"/>
              </a:rPr>
              <a:t>The </a:t>
            </a:r>
            <a:r>
              <a:rPr b="1" lang="en" sz="800">
                <a:solidFill>
                  <a:schemeClr val="dk1"/>
                </a:solidFill>
                <a:latin typeface="Open Sans"/>
                <a:ea typeface="Open Sans"/>
                <a:cs typeface="Open Sans"/>
                <a:sym typeface="Open Sans"/>
              </a:rPr>
              <a:t>secondary</a:t>
            </a:r>
            <a:r>
              <a:rPr lang="en" sz="800">
                <a:solidFill>
                  <a:schemeClr val="dk1"/>
                </a:solidFill>
                <a:latin typeface="Open Sans"/>
                <a:ea typeface="Open Sans"/>
                <a:cs typeface="Open Sans"/>
                <a:sym typeface="Open Sans"/>
              </a:rPr>
              <a:t> constructor</a:t>
            </a:r>
            <a:endParaRPr sz="800">
              <a:solidFill>
                <a:schemeClr val="dk1"/>
              </a:solidFill>
              <a:latin typeface="Open Sans"/>
              <a:ea typeface="Open Sans"/>
              <a:cs typeface="Open Sans"/>
              <a:sym typeface="Open Sans"/>
            </a:endParaRPr>
          </a:p>
        </p:txBody>
      </p:sp>
      <p:cxnSp>
        <p:nvCxnSpPr>
          <p:cNvPr id="155" name="Google Shape;155;p24"/>
          <p:cNvCxnSpPr/>
          <p:nvPr/>
        </p:nvCxnSpPr>
        <p:spPr>
          <a:xfrm>
            <a:off x="4197378" y="1626581"/>
            <a:ext cx="0" cy="349200"/>
          </a:xfrm>
          <a:prstGeom prst="straightConnector1">
            <a:avLst/>
          </a:prstGeom>
          <a:noFill/>
          <a:ln cap="flat" cmpd="sng" w="9525">
            <a:solidFill>
              <a:schemeClr val="dk1"/>
            </a:solidFill>
            <a:prstDash val="solid"/>
            <a:round/>
            <a:headEnd len="med" w="med" type="none"/>
            <a:tailEnd len="med" w="med" type="triangle"/>
          </a:ln>
        </p:spPr>
      </p:cxnSp>
      <p:cxnSp>
        <p:nvCxnSpPr>
          <p:cNvPr id="156" name="Google Shape;156;p24"/>
          <p:cNvCxnSpPr>
            <a:stCxn id="154" idx="0"/>
          </p:cNvCxnSpPr>
          <p:nvPr/>
        </p:nvCxnSpPr>
        <p:spPr>
          <a:xfrm rot="10800000">
            <a:off x="2403625" y="3413975"/>
            <a:ext cx="0" cy="3627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open class</a:t>
            </a:r>
            <a:r>
              <a:rPr lang="en" sz="1100">
                <a:solidFill>
                  <a:srgbClr val="37474F"/>
                </a:solidFill>
              </a:rPr>
              <a:t> Point(</a:t>
            </a:r>
            <a:r>
              <a:rPr lang="en" sz="1100">
                <a:solidFill>
                  <a:srgbClr val="3F51B5"/>
                </a:solidFill>
              </a:rPr>
              <a:t>val</a:t>
            </a:r>
            <a:r>
              <a:rPr lang="en" sz="1100">
                <a:solidFill>
                  <a:srgbClr val="37474F"/>
                </a:solidFill>
              </a:rPr>
              <a:t> x: Int, </a:t>
            </a:r>
            <a:r>
              <a:rPr lang="en" sz="1100">
                <a:solidFill>
                  <a:srgbClr val="3F51B5"/>
                </a:solidFill>
              </a:rPr>
              <a:t>val</a:t>
            </a:r>
            <a:r>
              <a:rPr lang="en" sz="1100">
                <a:solidFill>
                  <a:srgbClr val="37474F"/>
                </a:solidFill>
              </a:rPr>
              <a:t> y: Int)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constructor</a:t>
            </a:r>
            <a:r>
              <a:rPr lang="en" sz="1100">
                <a:solidFill>
                  <a:srgbClr val="37474F"/>
                </a:solidFill>
              </a:rPr>
              <a:t>(other: Point) : </a:t>
            </a:r>
            <a:r>
              <a:rPr lang="en" sz="1100">
                <a:solidFill>
                  <a:srgbClr val="3F51B5"/>
                </a:solidFill>
              </a:rPr>
              <a:t>this</a:t>
            </a:r>
            <a:r>
              <a:rPr lang="en" sz="1100">
                <a:solidFill>
                  <a:srgbClr val="37474F"/>
                </a:solidFill>
              </a:rPr>
              <a:t>(other.x, other.y) { ...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constructor</a:t>
            </a:r>
            <a:r>
              <a:rPr lang="en" sz="1100">
                <a:solidFill>
                  <a:srgbClr val="37474F"/>
                </a:solidFill>
              </a:rPr>
              <a:t>(circle: Circle) : </a:t>
            </a:r>
            <a:r>
              <a:rPr lang="en" sz="1100">
                <a:solidFill>
                  <a:srgbClr val="3F51B5"/>
                </a:solidFill>
              </a:rPr>
              <a:t>this</a:t>
            </a:r>
            <a:r>
              <a:rPr lang="en" sz="1100">
                <a:solidFill>
                  <a:srgbClr val="37474F"/>
                </a:solidFill>
              </a:rPr>
              <a:t>(circle.centre) { ...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lnSpc>
                <a:spcPct val="115000"/>
              </a:lnSpc>
              <a:spcBef>
                <a:spcPts val="0"/>
              </a:spcBef>
              <a:spcAft>
                <a:spcPts val="0"/>
              </a:spcAft>
              <a:buNone/>
            </a:pPr>
            <a:r>
              <a:t/>
            </a:r>
            <a:endParaRPr/>
          </a:p>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Constructors can be chained, but they should always call the primary constructor in the end. </a:t>
            </a:r>
            <a:endParaRPr sz="1100">
              <a:latin typeface="Open Sans"/>
              <a:ea typeface="Open Sans"/>
              <a:cs typeface="Open Sans"/>
              <a:sym typeface="Open Sans"/>
            </a:endParaRPr>
          </a:p>
          <a:p>
            <a:pPr indent="0" lvl="0" marL="0" marR="272415" rtl="0" algn="l">
              <a:lnSpc>
                <a:spcPct val="112083"/>
              </a:lnSpc>
              <a:spcBef>
                <a:spcPts val="1085"/>
              </a:spcBef>
              <a:spcAft>
                <a:spcPts val="0"/>
              </a:spcAft>
              <a:buClr>
                <a:schemeClr val="dk1"/>
              </a:buClr>
              <a:buSzPts val="1100"/>
              <a:buFont typeface="Arial"/>
              <a:buNone/>
            </a:pPr>
            <a:r>
              <a:rPr lang="en" sz="1100">
                <a:latin typeface="Open Sans"/>
                <a:ea typeface="Open Sans"/>
                <a:cs typeface="Open Sans"/>
                <a:sym typeface="Open Sans"/>
              </a:rPr>
              <a:t>A secondary </a:t>
            </a:r>
            <a:r>
              <a:rPr lang="en" sz="1100">
                <a:latin typeface="Open Sans"/>
                <a:ea typeface="Open Sans"/>
                <a:cs typeface="Open Sans"/>
                <a:sym typeface="Open Sans"/>
              </a:rPr>
              <a:t>constructor’s </a:t>
            </a:r>
            <a:r>
              <a:rPr lang="en" sz="1100">
                <a:latin typeface="Open Sans"/>
                <a:ea typeface="Open Sans"/>
                <a:cs typeface="Open Sans"/>
                <a:sym typeface="Open Sans"/>
              </a:rPr>
              <a:t>body will be executed after the object is created with the primary constructor. If it calls other constructors, then it will be executed after the other constructors’ bodies are executed. </a:t>
            </a:r>
            <a:endParaRPr sz="1100">
              <a:latin typeface="Open Sans"/>
              <a:ea typeface="Open Sans"/>
              <a:cs typeface="Open Sans"/>
              <a:sym typeface="Open Sans"/>
            </a:endParaRPr>
          </a:p>
          <a:p>
            <a:pPr indent="0" lvl="0" marL="0" rtl="0" algn="l">
              <a:lnSpc>
                <a:spcPct val="115000"/>
              </a:lnSpc>
              <a:spcBef>
                <a:spcPts val="1045"/>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400"/>
              <a:buFont typeface="Arial"/>
              <a:buNone/>
            </a:pPr>
            <a:r>
              <a:rPr lang="en" sz="1100">
                <a:latin typeface="Open Sans"/>
                <a:ea typeface="Open Sans"/>
                <a:cs typeface="Open Sans"/>
                <a:sym typeface="Open Sans"/>
              </a:rPr>
              <a:t>Inheritor class must call parent’s constructor: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50"/>
              <a:buFont typeface="Arial"/>
              <a:buNone/>
            </a:pPr>
            <a:r>
              <a:rPr lang="en" sz="1150">
                <a:solidFill>
                  <a:srgbClr val="3F51B5"/>
                </a:solidFill>
              </a:rPr>
              <a:t>class</a:t>
            </a:r>
            <a:r>
              <a:rPr lang="en" sz="1150">
                <a:solidFill>
                  <a:srgbClr val="37474F"/>
                </a:solidFill>
              </a:rPr>
              <a:t> ColoredPoint(</a:t>
            </a:r>
            <a:r>
              <a:rPr lang="en" sz="1150">
                <a:solidFill>
                  <a:srgbClr val="3F51B5"/>
                </a:solidFill>
              </a:rPr>
              <a:t>val</a:t>
            </a:r>
            <a:r>
              <a:rPr lang="en" sz="1150">
                <a:solidFill>
                  <a:srgbClr val="37474F"/>
                </a:solidFill>
              </a:rPr>
              <a:t> color: Color, x: Int, y: Int) : Point(x, y) { ... }</a:t>
            </a:r>
            <a:endParaRPr>
              <a:solidFill>
                <a:srgbClr val="595959"/>
              </a:solidFill>
            </a:endParaRPr>
          </a:p>
          <a:p>
            <a:pPr indent="0" lvl="0" marL="0" rtl="0" algn="l">
              <a:lnSpc>
                <a:spcPct val="115000"/>
              </a:lnSpc>
              <a:spcBef>
                <a:spcPts val="0"/>
              </a:spcBef>
              <a:spcAft>
                <a:spcPts val="0"/>
              </a:spcAft>
              <a:buNone/>
            </a:pPr>
            <a:r>
              <a:t/>
            </a:r>
            <a:endParaRPr/>
          </a:p>
        </p:txBody>
      </p:sp>
      <p:sp>
        <p:nvSpPr>
          <p:cNvPr id="162" name="Google Shape;162;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Constructors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1" type="body"/>
          </p:nvPr>
        </p:nvSpPr>
        <p:spPr>
          <a:xfrm>
            <a:off x="292600" y="1335025"/>
            <a:ext cx="42372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Example(</a:t>
            </a:r>
            <a:r>
              <a:rPr lang="en" sz="1100">
                <a:solidFill>
                  <a:srgbClr val="3F51B5"/>
                </a:solidFill>
              </a:rPr>
              <a:t>val</a:t>
            </a:r>
            <a:r>
              <a:rPr lang="en" sz="1100">
                <a:solidFill>
                  <a:srgbClr val="37474F"/>
                </a:solidFill>
              </a:rPr>
              <a:t> value: Int, info: String)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anotherValue: Int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var</a:t>
            </a:r>
            <a:r>
              <a:rPr lang="en" sz="1100">
                <a:solidFill>
                  <a:srgbClr val="37474F"/>
                </a:solidFill>
              </a:rPr>
              <a:t> info = </a:t>
            </a:r>
            <a:r>
              <a:rPr lang="en" sz="1100">
                <a:solidFill>
                  <a:srgbClr val="008000"/>
                </a:solidFill>
              </a:rPr>
              <a:t>"Description: $info"</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init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this</a:t>
            </a:r>
            <a:r>
              <a:rPr lang="en" sz="1100">
                <a:solidFill>
                  <a:srgbClr val="37474F"/>
                </a:solidFill>
              </a:rPr>
              <a:t>.info += </a:t>
            </a:r>
            <a:r>
              <a:rPr lang="en" sz="1100">
                <a:solidFill>
                  <a:srgbClr val="008000"/>
                </a:solidFill>
              </a:rPr>
              <a:t>", with value $value"</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thirdValue = computeAnotherValue() * 2</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computeAnotherValue() = value * 10</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init</a:t>
            </a: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anotherValue = computeAnotherValue()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168" name="Google Shape;168;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init blocks</a:t>
            </a:r>
            <a:endParaRPr/>
          </a:p>
        </p:txBody>
      </p:sp>
      <p:sp>
        <p:nvSpPr>
          <p:cNvPr id="169" name="Google Shape;169;p26"/>
          <p:cNvSpPr txBox="1"/>
          <p:nvPr>
            <p:ph idx="1" type="body"/>
          </p:nvPr>
        </p:nvSpPr>
        <p:spPr>
          <a:xfrm>
            <a:off x="4953000" y="1335025"/>
            <a:ext cx="39591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There can be several </a:t>
            </a:r>
            <a:r>
              <a:rPr lang="en" sz="1100"/>
              <a:t>init</a:t>
            </a:r>
            <a:r>
              <a:rPr lang="en" sz="1100">
                <a:latin typeface="Open Sans"/>
                <a:ea typeface="Open Sans"/>
                <a:cs typeface="Open Sans"/>
                <a:sym typeface="Open Sans"/>
              </a:rPr>
              <a:t> blocks.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Values can be initialized in </a:t>
            </a:r>
            <a:r>
              <a:rPr lang="en" sz="1100"/>
              <a:t>init</a:t>
            </a:r>
            <a:r>
              <a:rPr lang="en" sz="1100">
                <a:latin typeface="Open Sans"/>
                <a:ea typeface="Open Sans"/>
                <a:cs typeface="Open Sans"/>
                <a:sym typeface="Open Sans"/>
              </a:rPr>
              <a:t> blocks </a:t>
            </a:r>
            <a:r>
              <a:rPr lang="en" sz="1100">
                <a:latin typeface="Open Sans"/>
                <a:ea typeface="Open Sans"/>
                <a:cs typeface="Open Sans"/>
                <a:sym typeface="Open Sans"/>
              </a:rPr>
              <a:t>that </a:t>
            </a:r>
            <a:r>
              <a:rPr lang="en" sz="1100">
                <a:latin typeface="Open Sans"/>
                <a:ea typeface="Open Sans"/>
                <a:cs typeface="Open Sans"/>
                <a:sym typeface="Open Sans"/>
              </a:rPr>
              <a:t>are written after them.</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Constructor parameters are accessible in </a:t>
            </a:r>
            <a:r>
              <a:rPr lang="en" sz="1100"/>
              <a:t>init</a:t>
            </a:r>
            <a:r>
              <a:rPr lang="en" sz="1100">
                <a:latin typeface="Open Sans"/>
                <a:ea typeface="Open Sans"/>
                <a:cs typeface="Open Sans"/>
                <a:sym typeface="Open Sans"/>
              </a:rPr>
              <a:t> blocks, so sometimes you have to use </a:t>
            </a:r>
            <a:r>
              <a:rPr lang="en" sz="1100">
                <a:solidFill>
                  <a:srgbClr val="3F51B5"/>
                </a:solidFill>
              </a:rPr>
              <a:t>this</a:t>
            </a:r>
            <a:r>
              <a:rPr lang="en" sz="1100">
                <a:latin typeface="Open Sans"/>
                <a:ea typeface="Open Sans"/>
                <a:cs typeface="Open Sans"/>
                <a:sym typeface="Open Sans"/>
              </a:rPr>
              <a:t>.</a:t>
            </a:r>
            <a:endParaRPr sz="1100">
              <a:solidFill>
                <a:srgbClr val="595959"/>
              </a:solidFill>
            </a:endParaRPr>
          </a:p>
          <a:p>
            <a:pPr indent="0" lvl="0" marL="0" rtl="0" algn="l">
              <a:lnSpc>
                <a:spcPct val="115000"/>
              </a:lnSpc>
              <a:spcBef>
                <a:spcPts val="0"/>
              </a:spcBef>
              <a:spcAft>
                <a:spcPts val="400"/>
              </a:spcAft>
              <a:buNone/>
            </a:pPr>
            <a:r>
              <a:t/>
            </a:r>
            <a:endParaRPr sz="1100">
              <a:solidFill>
                <a:srgbClr val="3F51B5"/>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idx="1" type="body"/>
          </p:nvPr>
        </p:nvSpPr>
        <p:spPr>
          <a:xfrm>
            <a:off x="292604" y="1335025"/>
            <a:ext cx="37857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interface</a:t>
            </a:r>
            <a:r>
              <a:rPr lang="en" sz="1100">
                <a:solidFill>
                  <a:srgbClr val="37474F"/>
                </a:solidFill>
              </a:rPr>
              <a:t> RegularCat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pet()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feed(food: Food)</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interface</a:t>
            </a:r>
            <a:r>
              <a:rPr lang="en" sz="1100">
                <a:solidFill>
                  <a:srgbClr val="37474F"/>
                </a:solidFill>
              </a:rPr>
              <a:t> SickCat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checkStomach()</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giveMedicine(pill: Pill)</a:t>
            </a:r>
            <a:endParaRPr sz="1100">
              <a:solidFill>
                <a:srgbClr val="37474F"/>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spcBef>
                <a:spcPts val="0"/>
              </a:spcBef>
              <a:spcAft>
                <a:spcPts val="0"/>
              </a:spcAft>
              <a:buNone/>
            </a:pPr>
            <a:r>
              <a:t/>
            </a:r>
            <a:endParaRPr sz="1100"/>
          </a:p>
        </p:txBody>
      </p:sp>
      <p:sp>
        <p:nvSpPr>
          <p:cNvPr id="175" name="Google Shape;175;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Abstraction</a:t>
            </a:r>
            <a:endParaRPr/>
          </a:p>
        </p:txBody>
      </p:sp>
      <p:sp>
        <p:nvSpPr>
          <p:cNvPr id="176" name="Google Shape;176;p27"/>
          <p:cNvSpPr txBox="1"/>
          <p:nvPr>
            <p:ph idx="1" type="body"/>
          </p:nvPr>
        </p:nvSpPr>
        <p:spPr>
          <a:xfrm>
            <a:off x="4572004" y="1335025"/>
            <a:ext cx="37857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abstract class</a:t>
            </a:r>
            <a:r>
              <a:rPr lang="en" sz="1100">
                <a:solidFill>
                  <a:srgbClr val="37474F"/>
                </a:solidFill>
              </a:rPr>
              <a:t> RegularCat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val </a:t>
            </a:r>
            <a:r>
              <a:rPr lang="en" sz="1100">
                <a:solidFill>
                  <a:srgbClr val="37474F"/>
                </a:solidFill>
              </a:rPr>
              <a:t>name: String</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fun</a:t>
            </a:r>
            <a:r>
              <a:rPr lang="en" sz="1100">
                <a:solidFill>
                  <a:srgbClr val="37474F"/>
                </a:solidFill>
              </a:rPr>
              <a:t> pet()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fun</a:t>
            </a:r>
            <a:r>
              <a:rPr lang="en" sz="1100">
                <a:solidFill>
                  <a:srgbClr val="37474F"/>
                </a:solidFill>
              </a:rPr>
              <a:t> feed(food: Food)</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abstract class</a:t>
            </a:r>
            <a:r>
              <a:rPr lang="en" sz="1100">
                <a:solidFill>
                  <a:srgbClr val="37474F"/>
                </a:solidFill>
              </a:rPr>
              <a:t> SickCat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val </a:t>
            </a:r>
            <a:r>
              <a:rPr lang="en" sz="1100">
                <a:solidFill>
                  <a:srgbClr val="37474F"/>
                </a:solidFill>
              </a:rPr>
              <a:t>location: String</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 fun</a:t>
            </a:r>
            <a:r>
              <a:rPr lang="en" sz="1100">
                <a:solidFill>
                  <a:srgbClr val="37474F"/>
                </a:solidFill>
              </a:rPr>
              <a:t> checkStomach()</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giveMedicine(pill: Pill) {}</a:t>
            </a:r>
            <a:endParaRPr sz="1100">
              <a:solidFill>
                <a:srgbClr val="37474F"/>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endParaRPr>
          </a:p>
          <a:p>
            <a:pPr indent="0" lvl="0" marL="0" rtl="0" algn="l">
              <a:spcBef>
                <a:spcPts val="0"/>
              </a:spcBef>
              <a:spcAft>
                <a:spcPts val="0"/>
              </a:spcAft>
              <a:buNone/>
            </a:pPr>
            <a:r>
              <a:t/>
            </a:r>
            <a:endParaRPr sz="1100">
              <a:solidFill>
                <a:srgbClr val="3F51B5"/>
              </a:solidFill>
            </a:endParaRPr>
          </a:p>
        </p:txBody>
      </p:sp>
      <p:sp>
        <p:nvSpPr>
          <p:cNvPr id="177" name="Google Shape;177;p27"/>
          <p:cNvSpPr txBox="1"/>
          <p:nvPr>
            <p:ph idx="1" type="body"/>
          </p:nvPr>
        </p:nvSpPr>
        <p:spPr>
          <a:xfrm>
            <a:off x="292600" y="4146850"/>
            <a:ext cx="3785700" cy="791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Interfaces </a:t>
            </a:r>
            <a:r>
              <a:rPr b="1" lang="en" sz="1100">
                <a:latin typeface="Open Sans"/>
                <a:ea typeface="Open Sans"/>
                <a:cs typeface="Open Sans"/>
                <a:sym typeface="Open Sans"/>
              </a:rPr>
              <a:t>cannot have</a:t>
            </a:r>
            <a:r>
              <a:rPr lang="en" sz="1100">
                <a:latin typeface="Open Sans"/>
                <a:ea typeface="Open Sans"/>
                <a:cs typeface="Open Sans"/>
                <a:sym typeface="Open Sans"/>
              </a:rPr>
              <a:t> a state. </a:t>
            </a:r>
            <a:br>
              <a:rPr lang="en" sz="1100">
                <a:latin typeface="Open Sans"/>
                <a:ea typeface="Open Sans"/>
                <a:cs typeface="Open Sans"/>
                <a:sym typeface="Open Sans"/>
              </a:rPr>
            </a:br>
            <a:r>
              <a:rPr lang="en" sz="1100">
                <a:latin typeface="Open Sans"/>
                <a:ea typeface="Open Sans"/>
                <a:cs typeface="Open Sans"/>
                <a:sym typeface="Open Sans"/>
              </a:rPr>
              <a:t>(We’ll get back to this a bit later.)</a:t>
            </a:r>
            <a:endParaRPr sz="11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78" name="Google Shape;178;p27"/>
          <p:cNvSpPr txBox="1"/>
          <p:nvPr>
            <p:ph idx="1" type="body"/>
          </p:nvPr>
        </p:nvSpPr>
        <p:spPr>
          <a:xfrm>
            <a:off x="4572000" y="4146850"/>
            <a:ext cx="3567300" cy="791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latin typeface="Open Sans"/>
                <a:ea typeface="Open Sans"/>
                <a:cs typeface="Open Sans"/>
                <a:sym typeface="Open Sans"/>
              </a:rPr>
              <a:t>Abstract classes cannot have an instance, but can </a:t>
            </a:r>
            <a:r>
              <a:rPr b="1" lang="en" sz="1100">
                <a:latin typeface="Open Sans"/>
                <a:ea typeface="Open Sans"/>
                <a:cs typeface="Open Sans"/>
                <a:sym typeface="Open Sans"/>
              </a:rPr>
              <a:t>have</a:t>
            </a:r>
            <a:r>
              <a:rPr lang="en" sz="1100">
                <a:latin typeface="Open Sans"/>
                <a:ea typeface="Open Sans"/>
                <a:cs typeface="Open Sans"/>
                <a:sym typeface="Open Sans"/>
              </a:rPr>
              <a:t> a state. </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p:txBody>
      </p:sp>
      <p:sp>
        <p:nvSpPr>
          <p:cNvPr id="179" name="Google Shape;179;p27"/>
          <p:cNvSpPr txBox="1"/>
          <p:nvPr>
            <p:ph idx="1" type="body"/>
          </p:nvPr>
        </p:nvSpPr>
        <p:spPr>
          <a:xfrm>
            <a:off x="3781400" y="2191925"/>
            <a:ext cx="243000" cy="7914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a:latin typeface="Open Sans"/>
                <a:ea typeface="Open Sans"/>
                <a:cs typeface="Open Sans"/>
                <a:sym typeface="Open Sans"/>
              </a:rPr>
              <a:t>VS</a:t>
            </a:r>
            <a:endParaRPr b="1">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
        <p:nvSpPr>
          <p:cNvPr id="185" name="Google Shape;185;p28"/>
          <p:cNvSpPr/>
          <p:nvPr/>
        </p:nvSpPr>
        <p:spPr>
          <a:xfrm>
            <a:off x="4000138" y="1056525"/>
            <a:ext cx="2476800" cy="2476800"/>
          </a:xfrm>
          <a:prstGeom prst="ellipse">
            <a:avLst/>
          </a:prstGeom>
          <a:solidFill>
            <a:srgbClr val="28B8A0">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2667063" y="1056525"/>
            <a:ext cx="2476800" cy="2476800"/>
          </a:xfrm>
          <a:prstGeom prst="ellipse">
            <a:avLst/>
          </a:prstGeom>
          <a:solidFill>
            <a:srgbClr val="6B57FF">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2719138" y="2233375"/>
            <a:ext cx="2361600" cy="2361600"/>
          </a:xfrm>
          <a:prstGeom prst="ellipse">
            <a:avLst/>
          </a:prstGeom>
          <a:solidFill>
            <a:srgbClr val="FC801D">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4292763" y="2650775"/>
            <a:ext cx="1566600" cy="1566600"/>
          </a:xfrm>
          <a:prstGeom prst="ellipse">
            <a:avLst/>
          </a:prstGeom>
          <a:solidFill>
            <a:srgbClr val="FF318C">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txBox="1"/>
          <p:nvPr/>
        </p:nvSpPr>
        <p:spPr>
          <a:xfrm>
            <a:off x="2939175" y="1536827"/>
            <a:ext cx="7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Private</a:t>
            </a:r>
            <a:endParaRPr>
              <a:latin typeface="Open Sans"/>
              <a:ea typeface="Open Sans"/>
              <a:cs typeface="Open Sans"/>
              <a:sym typeface="Open Sans"/>
            </a:endParaRPr>
          </a:p>
        </p:txBody>
      </p:sp>
      <p:sp>
        <p:nvSpPr>
          <p:cNvPr id="190" name="Google Shape;190;p28"/>
          <p:cNvSpPr txBox="1"/>
          <p:nvPr/>
        </p:nvSpPr>
        <p:spPr>
          <a:xfrm>
            <a:off x="4099388" y="1833175"/>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Protected</a:t>
            </a:r>
            <a:endParaRPr>
              <a:latin typeface="Open Sans"/>
              <a:ea typeface="Open Sans"/>
              <a:cs typeface="Open Sans"/>
              <a:sym typeface="Open Sans"/>
            </a:endParaRPr>
          </a:p>
        </p:txBody>
      </p:sp>
      <p:sp>
        <p:nvSpPr>
          <p:cNvPr id="191" name="Google Shape;191;p28"/>
          <p:cNvSpPr txBox="1"/>
          <p:nvPr/>
        </p:nvSpPr>
        <p:spPr>
          <a:xfrm>
            <a:off x="3154563" y="2551775"/>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Internal</a:t>
            </a:r>
            <a:endParaRPr>
              <a:latin typeface="Open Sans"/>
              <a:ea typeface="Open Sans"/>
              <a:cs typeface="Open Sans"/>
              <a:sym typeface="Open Sans"/>
            </a:endParaRPr>
          </a:p>
        </p:txBody>
      </p:sp>
      <p:sp>
        <p:nvSpPr>
          <p:cNvPr id="192" name="Google Shape;192;p28"/>
          <p:cNvSpPr txBox="1"/>
          <p:nvPr/>
        </p:nvSpPr>
        <p:spPr>
          <a:xfrm>
            <a:off x="4462138" y="2801725"/>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Public</a:t>
            </a:r>
            <a:endParaRPr>
              <a:latin typeface="Open Sans"/>
              <a:ea typeface="Open Sans"/>
              <a:cs typeface="Open Sans"/>
              <a:sym typeface="Open Sans"/>
            </a:endParaRPr>
          </a:p>
        </p:txBody>
      </p:sp>
      <p:sp>
        <p:nvSpPr>
          <p:cNvPr id="193" name="Google Shape;193;p28"/>
          <p:cNvSpPr/>
          <p:nvPr/>
        </p:nvSpPr>
        <p:spPr>
          <a:xfrm>
            <a:off x="7362650" y="3696488"/>
            <a:ext cx="254700" cy="254700"/>
          </a:xfrm>
          <a:prstGeom prst="ellipse">
            <a:avLst/>
          </a:prstGeom>
          <a:solidFill>
            <a:srgbClr val="28B8A0">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8"/>
          <p:cNvSpPr/>
          <p:nvPr/>
        </p:nvSpPr>
        <p:spPr>
          <a:xfrm>
            <a:off x="7362650" y="3300338"/>
            <a:ext cx="254700" cy="254700"/>
          </a:xfrm>
          <a:prstGeom prst="ellipse">
            <a:avLst/>
          </a:prstGeom>
          <a:solidFill>
            <a:srgbClr val="6B57FF">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8"/>
          <p:cNvSpPr/>
          <p:nvPr/>
        </p:nvSpPr>
        <p:spPr>
          <a:xfrm>
            <a:off x="7362650" y="4092638"/>
            <a:ext cx="254700" cy="254700"/>
          </a:xfrm>
          <a:prstGeom prst="ellipse">
            <a:avLst/>
          </a:prstGeom>
          <a:solidFill>
            <a:srgbClr val="FC801D">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8"/>
          <p:cNvSpPr/>
          <p:nvPr/>
        </p:nvSpPr>
        <p:spPr>
          <a:xfrm>
            <a:off x="7362650" y="4488775"/>
            <a:ext cx="254700" cy="254700"/>
          </a:xfrm>
          <a:prstGeom prst="ellipse">
            <a:avLst/>
          </a:prstGeom>
          <a:solidFill>
            <a:srgbClr val="FF318C">
              <a:alpha val="7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8"/>
          <p:cNvSpPr txBox="1"/>
          <p:nvPr/>
        </p:nvSpPr>
        <p:spPr>
          <a:xfrm>
            <a:off x="7729050" y="3227588"/>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Class</a:t>
            </a:r>
            <a:endParaRPr>
              <a:latin typeface="Open Sans"/>
              <a:ea typeface="Open Sans"/>
              <a:cs typeface="Open Sans"/>
              <a:sym typeface="Open Sans"/>
            </a:endParaRPr>
          </a:p>
        </p:txBody>
      </p:sp>
      <p:sp>
        <p:nvSpPr>
          <p:cNvPr id="198" name="Google Shape;198;p28"/>
          <p:cNvSpPr txBox="1"/>
          <p:nvPr/>
        </p:nvSpPr>
        <p:spPr>
          <a:xfrm>
            <a:off x="7729050" y="3623738"/>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I</a:t>
            </a:r>
            <a:r>
              <a:rPr lang="en">
                <a:latin typeface="Open Sans"/>
                <a:ea typeface="Open Sans"/>
                <a:cs typeface="Open Sans"/>
                <a:sym typeface="Open Sans"/>
              </a:rPr>
              <a:t>nheritors</a:t>
            </a:r>
            <a:endParaRPr>
              <a:latin typeface="Open Sans"/>
              <a:ea typeface="Open Sans"/>
              <a:cs typeface="Open Sans"/>
              <a:sym typeface="Open Sans"/>
            </a:endParaRPr>
          </a:p>
        </p:txBody>
      </p:sp>
      <p:sp>
        <p:nvSpPr>
          <p:cNvPr id="199" name="Google Shape;199;p28"/>
          <p:cNvSpPr txBox="1"/>
          <p:nvPr/>
        </p:nvSpPr>
        <p:spPr>
          <a:xfrm>
            <a:off x="7729050" y="4019888"/>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Module</a:t>
            </a:r>
            <a:endParaRPr>
              <a:latin typeface="Open Sans"/>
              <a:ea typeface="Open Sans"/>
              <a:cs typeface="Open Sans"/>
              <a:sym typeface="Open Sans"/>
            </a:endParaRPr>
          </a:p>
        </p:txBody>
      </p:sp>
      <p:sp>
        <p:nvSpPr>
          <p:cNvPr id="200" name="Google Shape;200;p28"/>
          <p:cNvSpPr txBox="1"/>
          <p:nvPr/>
        </p:nvSpPr>
        <p:spPr>
          <a:xfrm>
            <a:off x="7729050" y="4401813"/>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Anyone</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idx="1" type="body"/>
          </p:nvPr>
        </p:nvSpPr>
        <p:spPr>
          <a:xfrm>
            <a:off x="292602" y="1335025"/>
            <a:ext cx="63825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latin typeface="Open Sans"/>
                <a:ea typeface="Open Sans"/>
                <a:cs typeface="Open Sans"/>
                <a:sym typeface="Open Sans"/>
              </a:rPr>
              <a:t>Object-oriented programming (OOP)</a:t>
            </a:r>
            <a:r>
              <a:rPr lang="en">
                <a:latin typeface="Open Sans"/>
                <a:ea typeface="Open Sans"/>
                <a:cs typeface="Open Sans"/>
                <a:sym typeface="Open Sans"/>
              </a:rPr>
              <a:t> </a:t>
            </a:r>
            <a:r>
              <a:rPr lang="en">
                <a:latin typeface="Open Sans"/>
                <a:ea typeface="Open Sans"/>
                <a:cs typeface="Open Sans"/>
                <a:sym typeface="Open Sans"/>
              </a:rPr>
              <a:t>–</a:t>
            </a:r>
            <a:r>
              <a:rPr lang="en">
                <a:latin typeface="Open Sans"/>
                <a:ea typeface="Open Sans"/>
                <a:cs typeface="Open Sans"/>
                <a:sym typeface="Open Sans"/>
              </a:rPr>
              <a:t> A programming paradigm based on the representation of a program as a set of objects and interactions between them</a:t>
            </a:r>
            <a:endParaRPr>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47" name="Google Shape;47;p1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Object-Oriented Programming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abstract</a:t>
            </a:r>
            <a:r>
              <a:rPr lang="en" sz="1100">
                <a:solidFill>
                  <a:srgbClr val="37474F"/>
                </a:solidFill>
              </a:rPr>
              <a:t> </a:t>
            </a:r>
            <a:r>
              <a:rPr lang="en" sz="1100">
                <a:solidFill>
                  <a:srgbClr val="3F51B5"/>
                </a:solidFill>
              </a:rPr>
              <a:t>class</a:t>
            </a:r>
            <a:r>
              <a:rPr lang="en" sz="1100">
                <a:solidFill>
                  <a:srgbClr val="37474F"/>
                </a:solidFill>
              </a:rPr>
              <a:t> RegularCat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protected</a:t>
            </a: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val</a:t>
            </a:r>
            <a:r>
              <a:rPr lang="en" sz="1100">
                <a:solidFill>
                  <a:srgbClr val="37474F"/>
                </a:solidFill>
              </a:rPr>
              <a:t> isHungry: Boolean</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poop(): Poop {</a:t>
            </a:r>
            <a:r>
              <a:rPr lang="en" sz="1100">
                <a:solidFill>
                  <a:srgbClr val="3F51B5"/>
                </a:solidFill>
              </a:rPr>
              <a:t> </a:t>
            </a:r>
            <a:r>
              <a:rPr lang="en" sz="1100">
                <a:solidFill>
                  <a:srgbClr val="388E3C"/>
                </a:solidFill>
              </a:rPr>
              <a:t>/* do the thing */</a:t>
            </a:r>
            <a:r>
              <a:rPr lang="en" sz="1100">
                <a:solidFill>
                  <a:srgbClr val="37474F"/>
                </a:solidFill>
              </a:rPr>
              <a: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feed(food: Food)</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MyCat : RegularCat() {</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 val</a:t>
            </a:r>
            <a:r>
              <a:rPr lang="en" sz="1100">
                <a:solidFill>
                  <a:srgbClr val="37474F"/>
                </a:solidFill>
              </a:rPr>
              <a:t> isHungry: Boolean = false</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 fun</a:t>
            </a:r>
            <a:r>
              <a:rPr lang="en" sz="1100">
                <a:solidFill>
                  <a:srgbClr val="37474F"/>
                </a:solidFill>
              </a:rPr>
              <a:t> feed(food: Food) { </a:t>
            </a:r>
            <a:endParaRPr sz="1100">
              <a:solidFill>
                <a:srgbClr val="37474F"/>
              </a:solidFill>
            </a:endParaRPr>
          </a:p>
          <a:p>
            <a:pPr indent="457200" lvl="0" marL="457200" rtl="0" algn="l">
              <a:lnSpc>
                <a:spcPct val="150000"/>
              </a:lnSpc>
              <a:spcBef>
                <a:spcPts val="0"/>
              </a:spcBef>
              <a:spcAft>
                <a:spcPts val="0"/>
              </a:spcAft>
              <a:buClr>
                <a:schemeClr val="dk1"/>
              </a:buClr>
              <a:buSzPts val="1100"/>
              <a:buFont typeface="Arial"/>
              <a:buNone/>
            </a:pPr>
            <a:r>
              <a:rPr lang="en" sz="1100">
                <a:solidFill>
                  <a:srgbClr val="3F51B5"/>
                </a:solidFill>
              </a:rPr>
              <a:t>if</a:t>
            </a:r>
            <a:r>
              <a:rPr lang="en" sz="1100">
                <a:solidFill>
                  <a:srgbClr val="37474F"/>
                </a:solidFill>
              </a:rPr>
              <a:t> (isHungry) { </a:t>
            </a:r>
            <a:r>
              <a:rPr lang="en" sz="1100">
                <a:solidFill>
                  <a:srgbClr val="388E3C"/>
                </a:solidFill>
              </a:rPr>
              <a:t>/* do the thing */ </a:t>
            </a:r>
            <a:r>
              <a:rPr lang="en" sz="1100">
                <a:solidFill>
                  <a:srgbClr val="37474F"/>
                </a:solidFill>
              </a:rPr>
              <a:t>}</a:t>
            </a:r>
            <a:endParaRPr sz="1100">
              <a:solidFill>
                <a:srgbClr val="37474F"/>
              </a:solidFill>
            </a:endParaRPr>
          </a:p>
          <a:p>
            <a:pPr indent="457200" lvl="0" marL="457200" rtl="0" algn="l">
              <a:lnSpc>
                <a:spcPct val="150000"/>
              </a:lnSpc>
              <a:spcBef>
                <a:spcPts val="0"/>
              </a:spcBef>
              <a:spcAft>
                <a:spcPts val="0"/>
              </a:spcAft>
              <a:buClr>
                <a:schemeClr val="dk1"/>
              </a:buClr>
              <a:buSzPts val="1100"/>
              <a:buFont typeface="Arial"/>
              <a:buNone/>
            </a:pPr>
            <a:r>
              <a:rPr lang="en" sz="1100">
                <a:solidFill>
                  <a:srgbClr val="3F51B5"/>
                </a:solidFill>
              </a:rPr>
              <a:t>else</a:t>
            </a:r>
            <a:r>
              <a:rPr lang="en" sz="1100">
                <a:solidFill>
                  <a:srgbClr val="37474F"/>
                </a:solidFill>
              </a:rPr>
              <a:t> { poop() } </a:t>
            </a:r>
            <a:r>
              <a:rPr lang="en" sz="1100">
                <a:solidFill>
                  <a:srgbClr val="D81B60"/>
                </a:solidFill>
              </a:rPr>
              <a:t>// MyCat cannot poop</a:t>
            </a:r>
            <a:endParaRPr sz="1100">
              <a:solidFill>
                <a:srgbClr val="D81B60"/>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C53929"/>
                </a:solidFill>
              </a:rPr>
              <a:t>Cannot access 'poop': it is invisible (private in a supertype) in 'MyCat'</a:t>
            </a:r>
            <a:endParaRPr sz="1100">
              <a:solidFill>
                <a:srgbClr val="37474F"/>
              </a:solidFill>
            </a:endParaRPr>
          </a:p>
          <a:p>
            <a:pPr indent="0" lvl="0" marL="0" rtl="0" algn="l">
              <a:spcBef>
                <a:spcPts val="0"/>
              </a:spcBef>
              <a:spcAft>
                <a:spcPts val="0"/>
              </a:spcAft>
              <a:buNone/>
            </a:pPr>
            <a:r>
              <a:t/>
            </a:r>
            <a:endParaRPr sz="1100"/>
          </a:p>
        </p:txBody>
      </p:sp>
      <p:sp>
        <p:nvSpPr>
          <p:cNvPr id="206" name="Google Shape;206;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idx="1" type="body"/>
          </p:nvPr>
        </p:nvSpPr>
        <p:spPr>
          <a:xfrm>
            <a:off x="292604" y="1335025"/>
            <a:ext cx="37344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SickDomesticCat : RegularCat(), CatAtHospital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var</a:t>
            </a:r>
            <a:r>
              <a:rPr lang="en" sz="1100">
                <a:solidFill>
                  <a:srgbClr val="37474F"/>
                </a:solidFill>
              </a:rPr>
              <a:t> isHungry: Boolean = </a:t>
            </a:r>
            <a:r>
              <a:rPr lang="en" sz="1100">
                <a:solidFill>
                  <a:srgbClr val="3F51B5"/>
                </a:solidFill>
              </a:rPr>
              <a:t>false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get</a:t>
            </a:r>
            <a:r>
              <a:rPr lang="en" sz="1100">
                <a:solidFill>
                  <a:srgbClr val="37474F"/>
                </a:solidFill>
              </a:rPr>
              <a:t>() = field</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set</a:t>
            </a:r>
            <a:r>
              <a:rPr lang="en" sz="1100">
                <a:solidFill>
                  <a:srgbClr val="37474F"/>
                </a:solidFill>
              </a:rPr>
              <a:t>(value)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feed(food: Food)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checkStomach()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giveMedicine(pill: Pill)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400"/>
              </a:spcAft>
              <a:buNone/>
            </a:pPr>
            <a:r>
              <a:t/>
            </a:r>
            <a:endParaRPr sz="1100">
              <a:solidFill>
                <a:srgbClr val="3F51B5"/>
              </a:solidFill>
            </a:endParaRPr>
          </a:p>
        </p:txBody>
      </p:sp>
      <p:sp>
        <p:nvSpPr>
          <p:cNvPr id="212" name="Google Shape;212;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Inheritance</a:t>
            </a:r>
            <a:endParaRPr/>
          </a:p>
        </p:txBody>
      </p:sp>
      <p:sp>
        <p:nvSpPr>
          <p:cNvPr id="213" name="Google Shape;213;p30"/>
          <p:cNvSpPr txBox="1"/>
          <p:nvPr>
            <p:ph idx="1" type="body"/>
          </p:nvPr>
        </p:nvSpPr>
        <p:spPr>
          <a:xfrm>
            <a:off x="4572000" y="1335025"/>
            <a:ext cx="39591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To allow a class to be inherited by other classes, the class should be marked with the </a:t>
            </a:r>
            <a:r>
              <a:rPr b="1" lang="en" sz="1100"/>
              <a:t>open</a:t>
            </a:r>
            <a:r>
              <a:rPr b="1" lang="en" sz="1100">
                <a:latin typeface="Open Sans"/>
                <a:ea typeface="Open Sans"/>
                <a:cs typeface="Open Sans"/>
                <a:sym typeface="Open Sans"/>
              </a:rPr>
              <a:t> </a:t>
            </a:r>
            <a:r>
              <a:rPr lang="en" sz="1100">
                <a:latin typeface="Open Sans"/>
                <a:ea typeface="Open Sans"/>
                <a:cs typeface="Open Sans"/>
                <a:sym typeface="Open Sans"/>
              </a:rPr>
              <a:t>keyword. (</a:t>
            </a:r>
            <a:r>
              <a:rPr b="1" lang="en" sz="1100">
                <a:latin typeface="Open Sans"/>
                <a:ea typeface="Open Sans"/>
                <a:cs typeface="Open Sans"/>
                <a:sym typeface="Open Sans"/>
              </a:rPr>
              <a:t>Abstract</a:t>
            </a:r>
            <a:r>
              <a:rPr lang="en" sz="1100">
                <a:latin typeface="Open Sans"/>
                <a:ea typeface="Open Sans"/>
                <a:cs typeface="Open Sans"/>
                <a:sym typeface="Open Sans"/>
              </a:rPr>
              <a:t> classes are always </a:t>
            </a:r>
            <a:r>
              <a:rPr lang="en" sz="1100"/>
              <a:t>open</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100"/>
              <a:buFont typeface="Arial"/>
              <a:buNone/>
            </a:pPr>
            <a:r>
              <a:rPr lang="en" sz="1100">
                <a:latin typeface="Open Sans"/>
                <a:ea typeface="Open Sans"/>
                <a:cs typeface="Open Sans"/>
                <a:sym typeface="Open Sans"/>
              </a:rPr>
              <a:t>In Kotlin you can inherit only from </a:t>
            </a:r>
            <a:r>
              <a:rPr b="1" lang="en" sz="1100">
                <a:latin typeface="Open Sans"/>
                <a:ea typeface="Open Sans"/>
                <a:cs typeface="Open Sans"/>
                <a:sym typeface="Open Sans"/>
              </a:rPr>
              <a:t>one class</a:t>
            </a:r>
            <a:r>
              <a:rPr lang="en" sz="1100">
                <a:latin typeface="Open Sans"/>
                <a:ea typeface="Open Sans"/>
                <a:cs typeface="Open Sans"/>
                <a:sym typeface="Open Sans"/>
              </a:rPr>
              <a:t>, and from as many </a:t>
            </a:r>
            <a:r>
              <a:rPr b="1" lang="en" sz="1100">
                <a:latin typeface="Open Sans"/>
                <a:ea typeface="Open Sans"/>
                <a:cs typeface="Open Sans"/>
                <a:sym typeface="Open Sans"/>
              </a:rPr>
              <a:t>interfaces</a:t>
            </a:r>
            <a:r>
              <a:rPr lang="en" sz="1100">
                <a:latin typeface="Open Sans"/>
                <a:ea typeface="Open Sans"/>
                <a:cs typeface="Open Sans"/>
                <a:sym typeface="Open Sans"/>
              </a:rPr>
              <a:t> as you like. </a:t>
            </a:r>
            <a:endParaRPr sz="1100">
              <a:latin typeface="Open Sans"/>
              <a:ea typeface="Open Sans"/>
              <a:cs typeface="Open Sans"/>
              <a:sym typeface="Open Sans"/>
            </a:endParaRPr>
          </a:p>
          <a:p>
            <a:pPr indent="0" lvl="0" marL="0" marR="146050" rtl="0" algn="l">
              <a:lnSpc>
                <a:spcPct val="107916"/>
              </a:lnSpc>
              <a:spcBef>
                <a:spcPts val="1770"/>
              </a:spcBef>
              <a:spcAft>
                <a:spcPts val="0"/>
              </a:spcAft>
              <a:buClr>
                <a:schemeClr val="dk1"/>
              </a:buClr>
              <a:buSzPts val="1100"/>
              <a:buFont typeface="Arial"/>
              <a:buNone/>
            </a:pPr>
            <a:r>
              <a:rPr lang="en" sz="1100">
                <a:latin typeface="Open Sans"/>
                <a:ea typeface="Open Sans"/>
                <a:cs typeface="Open Sans"/>
                <a:sym typeface="Open Sans"/>
              </a:rPr>
              <a:t>When you’re inheriting from a class, you have to call its constructor, just like how secondary constructors have to call the primary.</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400"/>
              </a:spcBef>
              <a:spcAft>
                <a:spcPts val="400"/>
              </a:spcAft>
              <a:buNone/>
            </a:pPr>
            <a:r>
              <a:t/>
            </a:r>
            <a:endParaRPr sz="11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idx="1" type="body"/>
          </p:nvPr>
        </p:nvSpPr>
        <p:spPr>
          <a:xfrm>
            <a:off x="292600" y="1335025"/>
            <a:ext cx="40500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abstract</a:t>
            </a:r>
            <a:r>
              <a:rPr lang="en" sz="1100">
                <a:solidFill>
                  <a:srgbClr val="37474F"/>
                </a:solidFill>
              </a:rPr>
              <a:t> </a:t>
            </a:r>
            <a:r>
              <a:rPr lang="en" sz="1100">
                <a:solidFill>
                  <a:srgbClr val="3F51B5"/>
                </a:solidFill>
              </a:rPr>
              <a:t>class</a:t>
            </a:r>
            <a:r>
              <a:rPr lang="en" sz="1100">
                <a:solidFill>
                  <a:srgbClr val="37474F"/>
                </a:solidFill>
              </a:rPr>
              <a:t> Cat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008000"/>
                </a:solidFill>
              </a:rPr>
              <a:t>/* final */</a:t>
            </a:r>
            <a:r>
              <a:rPr lang="en" sz="1100">
                <a:solidFill>
                  <a:srgbClr val="37474F"/>
                </a:solidFill>
              </a:rPr>
              <a:t> </a:t>
            </a:r>
            <a:r>
              <a:rPr lang="en" sz="1100">
                <a:solidFill>
                  <a:srgbClr val="3F51B5"/>
                </a:solidFill>
              </a:rPr>
              <a:t>fun</a:t>
            </a:r>
            <a:r>
              <a:rPr lang="en" sz="1100">
                <a:solidFill>
                  <a:srgbClr val="37474F"/>
                </a:solidFill>
              </a:rPr>
              <a:t> anotherDay()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various cat activities</a:t>
            </a:r>
            <a:endParaRPr sz="1100">
              <a:solidFill>
                <a:srgbClr val="80808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digest(findFood())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poop(findWhereToPoop())</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poop(where: Place): Poop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private</a:t>
            </a:r>
            <a:r>
              <a:rPr lang="en" sz="1100">
                <a:solidFill>
                  <a:srgbClr val="37474F"/>
                </a:solidFill>
              </a:rPr>
              <a:t> </a:t>
            </a:r>
            <a:r>
              <a:rPr lang="en" sz="1100">
                <a:solidFill>
                  <a:srgbClr val="3F51B5"/>
                </a:solidFill>
              </a:rPr>
              <a:t>fun</a:t>
            </a:r>
            <a:r>
              <a:rPr lang="en" sz="1100">
                <a:solidFill>
                  <a:srgbClr val="37474F"/>
                </a:solidFill>
              </a:rPr>
              <a:t> digest(food: Food)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don't know how they work</a:t>
            </a:r>
            <a:endParaRPr sz="1100">
              <a:solidFill>
                <a:srgbClr val="80808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poop(findWhereToPoop())</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feed(food: Food)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findWhereToPoop(): Place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abstract</a:t>
            </a:r>
            <a:r>
              <a:rPr lang="en" sz="1100">
                <a:solidFill>
                  <a:srgbClr val="37474F"/>
                </a:solidFill>
              </a:rPr>
              <a:t> </a:t>
            </a:r>
            <a:r>
              <a:rPr lang="en" sz="1100">
                <a:solidFill>
                  <a:srgbClr val="3F51B5"/>
                </a:solidFill>
              </a:rPr>
              <a:t>fun</a:t>
            </a:r>
            <a:r>
              <a:rPr lang="en" sz="1100">
                <a:solidFill>
                  <a:srgbClr val="37474F"/>
                </a:solidFill>
              </a:rPr>
              <a:t> findFood(): Food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400"/>
              </a:spcAft>
              <a:buNone/>
            </a:pPr>
            <a:r>
              <a:t/>
            </a:r>
            <a:endParaRPr sz="1100">
              <a:solidFill>
                <a:srgbClr val="3F51B5"/>
              </a:solidFill>
            </a:endParaRPr>
          </a:p>
        </p:txBody>
      </p:sp>
      <p:sp>
        <p:nvSpPr>
          <p:cNvPr id="219" name="Google Shape;219;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Why do you prohibit a cat from pooping?!</a:t>
            </a:r>
            <a:endParaRPr/>
          </a:p>
        </p:txBody>
      </p:sp>
      <p:sp>
        <p:nvSpPr>
          <p:cNvPr id="220" name="Google Shape;220;p31"/>
          <p:cNvSpPr txBox="1"/>
          <p:nvPr>
            <p:ph idx="1" type="body"/>
          </p:nvPr>
        </p:nvSpPr>
        <p:spPr>
          <a:xfrm>
            <a:off x="4876800" y="1335025"/>
            <a:ext cx="41280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DomesticCat(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tray: Tray,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bowl: Bowl</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 Cat()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feed(food: Food)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place some food in the bowl</a:t>
            </a:r>
            <a:endParaRPr sz="1100">
              <a:solidFill>
                <a:srgbClr val="80808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findWhereToPoop() = tray</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findFood()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F51B5"/>
                </a:solidFill>
              </a:rPr>
              <a:t>return</a:t>
            </a:r>
            <a:r>
              <a:rPr lang="en" sz="1100">
                <a:solidFill>
                  <a:srgbClr val="37474F"/>
                </a:solidFill>
              </a:rPr>
              <a:t> bowl.getFood() ?: run {</a:t>
            </a:r>
            <a:endParaRPr sz="1100">
              <a:solidFill>
                <a:srgbClr val="37474F"/>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808080"/>
                </a:solidFill>
              </a:rPr>
              <a:t>// find food somewhere else</a:t>
            </a:r>
            <a:endParaRPr sz="1100">
              <a:solidFill>
                <a:srgbClr val="808080"/>
              </a:solidFill>
            </a:endParaRPr>
          </a:p>
          <a:p>
            <a:pPr indent="45720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400"/>
              </a:spcAft>
              <a:buNone/>
            </a:pPr>
            <a:r>
              <a:t/>
            </a:r>
            <a:endParaRPr sz="1100">
              <a:solidFill>
                <a:srgbClr val="3F51B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interface</a:t>
            </a:r>
            <a:r>
              <a:rPr lang="en" sz="1100">
                <a:solidFill>
                  <a:srgbClr val="37474F"/>
                </a:solidFill>
              </a:rPr>
              <a:t> DomesticAnimal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pet()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Dog: DomesticAnimal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Cat: DomesticAnimal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val</a:t>
            </a:r>
            <a:r>
              <a:rPr lang="en" sz="1100">
                <a:solidFill>
                  <a:srgbClr val="37474F"/>
                </a:solidFill>
              </a:rPr>
              <a:t> homeZoo = listOf&lt;DomesticAnimal&gt;(Dog(), Cat())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homeZoo.forEach { it.pet()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26" name="Google Shape;226;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Polymorphism revisited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idx="1" type="body"/>
          </p:nvPr>
        </p:nvSpPr>
        <p:spPr>
          <a:xfrm>
            <a:off x="292604" y="1335025"/>
            <a:ext cx="38280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class</a:t>
            </a:r>
            <a:r>
              <a:rPr lang="en" sz="800">
                <a:solidFill>
                  <a:srgbClr val="37474F"/>
                </a:solidFill>
              </a:rPr>
              <a:t> PositiveAttitude(startingAttitude: Int)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var</a:t>
            </a:r>
            <a:r>
              <a:rPr lang="en" sz="800">
                <a:solidFill>
                  <a:srgbClr val="37474F"/>
                </a:solidFill>
              </a:rPr>
              <a:t> attitude = max(0, startingAttitude)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set</a:t>
            </a:r>
            <a:r>
              <a:rPr lang="en" sz="800">
                <a:solidFill>
                  <a:srgbClr val="37474F"/>
                </a:solidFill>
              </a:rPr>
              <a:t>(value)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if</a:t>
            </a:r>
            <a:r>
              <a:rPr lang="en" sz="800">
                <a:solidFill>
                  <a:srgbClr val="37474F"/>
                </a:solidFill>
              </a:rPr>
              <a:t> (value &gt;= 0)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u="sng">
                <a:solidFill>
                  <a:srgbClr val="37474F"/>
                </a:solidFill>
              </a:rPr>
              <a:t>field</a:t>
            </a:r>
            <a:r>
              <a:rPr lang="en" sz="800">
                <a:solidFill>
                  <a:srgbClr val="37474F"/>
                </a:solidFill>
              </a:rPr>
              <a:t> = value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 </a:t>
            </a:r>
            <a:r>
              <a:rPr lang="en" sz="800">
                <a:solidFill>
                  <a:srgbClr val="3F51B5"/>
                </a:solidFill>
              </a:rPr>
              <a:t>else</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println(</a:t>
            </a:r>
            <a:r>
              <a:rPr lang="en" sz="800">
                <a:solidFill>
                  <a:srgbClr val="008000"/>
                </a:solidFill>
              </a:rPr>
              <a:t>"Only positive attitude!"</a:t>
            </a: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u="sng">
                <a:solidFill>
                  <a:srgbClr val="37474F"/>
                </a:solidFill>
              </a:rPr>
              <a:t>field</a:t>
            </a:r>
            <a:r>
              <a:rPr lang="en" sz="800">
                <a:solidFill>
                  <a:srgbClr val="37474F"/>
                </a:solidFill>
              </a:rPr>
              <a:t> = 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var</a:t>
            </a:r>
            <a:r>
              <a:rPr lang="en" sz="800">
                <a:solidFill>
                  <a:srgbClr val="37474F"/>
                </a:solidFill>
              </a:rPr>
              <a:t> hiddenAttitude: Int = startingAttitude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private</a:t>
            </a:r>
            <a:r>
              <a:rPr lang="en" sz="800">
                <a:solidFill>
                  <a:srgbClr val="37474F"/>
                </a:solidFill>
              </a:rPr>
              <a:t> </a:t>
            </a:r>
            <a:r>
              <a:rPr lang="en" sz="800">
                <a:solidFill>
                  <a:srgbClr val="3F51B5"/>
                </a:solidFill>
              </a:rPr>
              <a:t>set</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if</a:t>
            </a:r>
            <a:r>
              <a:rPr lang="en" sz="800">
                <a:solidFill>
                  <a:srgbClr val="37474F"/>
                </a:solidFill>
              </a:rPr>
              <a:t> (isSecretelyNegative)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println(</a:t>
            </a:r>
            <a:r>
              <a:rPr lang="en" sz="800">
                <a:solidFill>
                  <a:srgbClr val="008000"/>
                </a:solidFill>
              </a:rPr>
              <a:t>"Don't ask this!"</a:t>
            </a: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u="sng">
                <a:solidFill>
                  <a:srgbClr val="37474F"/>
                </a:solidFill>
              </a:rPr>
              <a:t>field</a:t>
            </a:r>
            <a:r>
              <a:rPr lang="en" sz="800">
                <a:solidFill>
                  <a:srgbClr val="37474F"/>
                </a:solidFill>
              </a:rPr>
              <a:t> += 10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return</a:t>
            </a:r>
            <a:r>
              <a:rPr lang="en" sz="800">
                <a:solidFill>
                  <a:srgbClr val="37474F"/>
                </a:solidFill>
              </a:rPr>
              <a:t> </a:t>
            </a:r>
            <a:r>
              <a:rPr lang="en" sz="800" u="sng">
                <a:solidFill>
                  <a:srgbClr val="37474F"/>
                </a:solidFill>
              </a:rPr>
              <a:t>field</a:t>
            </a:r>
            <a:endParaRPr sz="800" u="sng">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val</a:t>
            </a:r>
            <a:r>
              <a:rPr lang="en" sz="800">
                <a:solidFill>
                  <a:srgbClr val="37474F"/>
                </a:solidFill>
              </a:rPr>
              <a:t> isSecretelyNegative: Boolean</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 hiddenAttitude &lt; 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800">
              <a:solidFill>
                <a:srgbClr val="37474F"/>
              </a:solidFill>
            </a:endParaRPr>
          </a:p>
          <a:p>
            <a:pPr indent="0" lvl="0" marL="0" rtl="0" algn="l">
              <a:lnSpc>
                <a:spcPct val="115000"/>
              </a:lnSpc>
              <a:spcBef>
                <a:spcPts val="0"/>
              </a:spcBef>
              <a:spcAft>
                <a:spcPts val="0"/>
              </a:spcAft>
              <a:buNone/>
            </a:pPr>
            <a:r>
              <a:t/>
            </a:r>
            <a:endParaRPr sz="800"/>
          </a:p>
        </p:txBody>
      </p:sp>
      <p:sp>
        <p:nvSpPr>
          <p:cNvPr id="232" name="Google Shape;232;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Properties</a:t>
            </a:r>
            <a:endParaRPr/>
          </a:p>
        </p:txBody>
      </p:sp>
      <p:sp>
        <p:nvSpPr>
          <p:cNvPr id="233" name="Google Shape;233;p33"/>
          <p:cNvSpPr txBox="1"/>
          <p:nvPr>
            <p:ph idx="1" type="body"/>
          </p:nvPr>
        </p:nvSpPr>
        <p:spPr>
          <a:xfrm>
            <a:off x="4572004" y="1335025"/>
            <a:ext cx="3828000" cy="2377500"/>
          </a:xfrm>
          <a:prstGeom prst="rect">
            <a:avLst/>
          </a:prstGeom>
        </p:spPr>
        <p:txBody>
          <a:bodyPr anchorCtr="0" anchor="t" bIns="0" lIns="0" spcFirstLastPara="1" rIns="0" wrap="square" tIns="73150">
            <a:noAutofit/>
          </a:bodyPr>
          <a:lstStyle/>
          <a:p>
            <a:pPr indent="0" lvl="0" marL="0" marR="27686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Properties can optionally have an initializer, getter, and setter. </a:t>
            </a:r>
            <a:endParaRPr sz="1100">
              <a:latin typeface="Open Sans"/>
              <a:ea typeface="Open Sans"/>
              <a:cs typeface="Open Sans"/>
              <a:sym typeface="Open Sans"/>
            </a:endParaRPr>
          </a:p>
          <a:p>
            <a:pPr indent="0" lvl="0" marL="0" marR="316865" rtl="0" algn="l">
              <a:lnSpc>
                <a:spcPct val="115416"/>
              </a:lnSpc>
              <a:spcBef>
                <a:spcPts val="1225"/>
              </a:spcBef>
              <a:spcAft>
                <a:spcPts val="0"/>
              </a:spcAft>
              <a:buClr>
                <a:schemeClr val="dk1"/>
              </a:buClr>
              <a:buSzPts val="1100"/>
              <a:buFont typeface="Arial"/>
              <a:buNone/>
            </a:pPr>
            <a:r>
              <a:rPr lang="en" sz="1100">
                <a:latin typeface="Open Sans"/>
                <a:ea typeface="Open Sans"/>
                <a:cs typeface="Open Sans"/>
                <a:sym typeface="Open Sans"/>
              </a:rPr>
              <a:t>Use the </a:t>
            </a:r>
            <a:r>
              <a:rPr lang="en" sz="1100"/>
              <a:t>field</a:t>
            </a:r>
            <a:r>
              <a:rPr lang="en" sz="1100">
                <a:latin typeface="Open Sans"/>
                <a:ea typeface="Open Sans"/>
                <a:cs typeface="Open Sans"/>
                <a:sym typeface="Open Sans"/>
              </a:rPr>
              <a:t> keyword</a:t>
            </a:r>
            <a:r>
              <a:rPr lang="en" sz="1100">
                <a:latin typeface="Open Sans"/>
                <a:ea typeface="Open Sans"/>
                <a:cs typeface="Open Sans"/>
                <a:sym typeface="Open Sans"/>
              </a:rPr>
              <a:t> to access the values inside the getter </a:t>
            </a:r>
            <a:r>
              <a:rPr lang="en" sz="1100">
                <a:latin typeface="Open Sans"/>
                <a:ea typeface="Open Sans"/>
                <a:cs typeface="Open Sans"/>
                <a:sym typeface="Open Sans"/>
              </a:rPr>
              <a:t>or</a:t>
            </a:r>
            <a:r>
              <a:rPr lang="en" sz="1100">
                <a:latin typeface="Open Sans"/>
                <a:ea typeface="Open Sans"/>
                <a:cs typeface="Open Sans"/>
                <a:sym typeface="Open Sans"/>
              </a:rPr>
              <a:t> setter, otherwise you might encounter infinite recursion. </a:t>
            </a:r>
            <a:endParaRPr sz="1100">
              <a:latin typeface="Open Sans"/>
              <a:ea typeface="Open Sans"/>
              <a:cs typeface="Open Sans"/>
              <a:sym typeface="Open Sans"/>
            </a:endParaRPr>
          </a:p>
          <a:p>
            <a:pPr indent="0" lvl="0" marL="0" rtl="0" algn="l">
              <a:lnSpc>
                <a:spcPct val="107916"/>
              </a:lnSpc>
              <a:spcBef>
                <a:spcPts val="1205"/>
              </a:spcBef>
              <a:spcAft>
                <a:spcPts val="0"/>
              </a:spcAft>
              <a:buClr>
                <a:schemeClr val="dk1"/>
              </a:buClr>
              <a:buSzPts val="1100"/>
              <a:buFont typeface="Arial"/>
              <a:buNone/>
            </a:pPr>
            <a:r>
              <a:rPr lang="en" sz="1100">
                <a:latin typeface="Open Sans"/>
                <a:ea typeface="Open Sans"/>
                <a:cs typeface="Open Sans"/>
                <a:sym typeface="Open Sans"/>
              </a:rPr>
              <a:t>Properties may have no (backing) filed at all.</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idx="1" type="body"/>
          </p:nvPr>
        </p:nvSpPr>
        <p:spPr>
          <a:xfrm>
            <a:off x="292600" y="1335025"/>
            <a:ext cx="40665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open</a:t>
            </a:r>
            <a:r>
              <a:rPr lang="en" sz="800">
                <a:solidFill>
                  <a:srgbClr val="37474F"/>
                </a:solidFill>
              </a:rPr>
              <a:t> </a:t>
            </a:r>
            <a:r>
              <a:rPr lang="en" sz="800">
                <a:solidFill>
                  <a:srgbClr val="3F51B5"/>
                </a:solidFill>
              </a:rPr>
              <a:t>class</a:t>
            </a:r>
            <a:r>
              <a:rPr lang="en" sz="800">
                <a:solidFill>
                  <a:srgbClr val="37474F"/>
                </a:solidFill>
              </a:rPr>
              <a:t> OpenBase(</a:t>
            </a:r>
            <a:r>
              <a:rPr lang="en" sz="800">
                <a:solidFill>
                  <a:srgbClr val="3F51B5"/>
                </a:solidFill>
              </a:rPr>
              <a:t>open</a:t>
            </a:r>
            <a:r>
              <a:rPr lang="en" sz="800">
                <a:solidFill>
                  <a:srgbClr val="37474F"/>
                </a:solidFill>
              </a:rPr>
              <a:t> </a:t>
            </a:r>
            <a:r>
              <a:rPr lang="en" sz="800">
                <a:solidFill>
                  <a:srgbClr val="3F51B5"/>
                </a:solidFill>
              </a:rPr>
              <a:t>val</a:t>
            </a:r>
            <a:r>
              <a:rPr lang="en" sz="800">
                <a:solidFill>
                  <a:srgbClr val="37474F"/>
                </a:solidFill>
              </a:rPr>
              <a:t> </a:t>
            </a:r>
            <a:r>
              <a:rPr lang="en" sz="800">
                <a:solidFill>
                  <a:srgbClr val="351C75"/>
                </a:solidFill>
              </a:rPr>
              <a:t>value</a:t>
            </a:r>
            <a:r>
              <a:rPr lang="en" sz="800">
                <a:solidFill>
                  <a:srgbClr val="37474F"/>
                </a:solidFill>
              </a:rPr>
              <a:t>: Int)</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interface</a:t>
            </a:r>
            <a:r>
              <a:rPr lang="en" sz="800">
                <a:solidFill>
                  <a:srgbClr val="37474F"/>
                </a:solidFill>
              </a:rPr>
              <a:t> AnotherExample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008000"/>
                </a:solidFill>
              </a:rPr>
              <a:t>/* abstract */</a:t>
            </a:r>
            <a:r>
              <a:rPr lang="en" sz="800">
                <a:solidFill>
                  <a:srgbClr val="37474F"/>
                </a:solidFill>
              </a:rPr>
              <a:t> </a:t>
            </a:r>
            <a:r>
              <a:rPr lang="en" sz="800">
                <a:solidFill>
                  <a:srgbClr val="3F51B5"/>
                </a:solidFill>
              </a:rPr>
              <a:t>val</a:t>
            </a:r>
            <a:r>
              <a:rPr lang="en" sz="800">
                <a:solidFill>
                  <a:srgbClr val="37474F"/>
                </a:solidFill>
              </a:rPr>
              <a:t> </a:t>
            </a:r>
            <a:r>
              <a:rPr lang="en" sz="800">
                <a:solidFill>
                  <a:srgbClr val="351C75"/>
                </a:solidFill>
              </a:rPr>
              <a:t>anotherValue</a:t>
            </a:r>
            <a:r>
              <a:rPr lang="en" sz="800">
                <a:solidFill>
                  <a:srgbClr val="37474F"/>
                </a:solidFill>
              </a:rPr>
              <a:t>: OpenBase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open</a:t>
            </a:r>
            <a:r>
              <a:rPr lang="en" sz="800">
                <a:solidFill>
                  <a:srgbClr val="37474F"/>
                </a:solidFill>
              </a:rPr>
              <a:t> </a:t>
            </a:r>
            <a:r>
              <a:rPr lang="en" sz="800">
                <a:solidFill>
                  <a:srgbClr val="3F51B5"/>
                </a:solidFill>
              </a:rPr>
              <a:t>class</a:t>
            </a:r>
            <a:r>
              <a:rPr lang="en" sz="800">
                <a:solidFill>
                  <a:srgbClr val="37474F"/>
                </a:solidFill>
              </a:rPr>
              <a:t> OpenChild(value: Int) : OpenBase(value), AnotherExample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var</a:t>
            </a:r>
            <a:r>
              <a:rPr lang="en" sz="800">
                <a:solidFill>
                  <a:srgbClr val="37474F"/>
                </a:solidFill>
              </a:rPr>
              <a:t> </a:t>
            </a:r>
            <a:r>
              <a:rPr lang="en" sz="800">
                <a:solidFill>
                  <a:srgbClr val="351C75"/>
                </a:solidFill>
              </a:rPr>
              <a:t>value</a:t>
            </a:r>
            <a:r>
              <a:rPr lang="en" sz="800">
                <a:solidFill>
                  <a:srgbClr val="37474F"/>
                </a:solidFill>
              </a:rPr>
              <a:t>: Int = 1000</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 field - 7</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val</a:t>
            </a:r>
            <a:r>
              <a:rPr lang="en" sz="800">
                <a:solidFill>
                  <a:srgbClr val="37474F"/>
                </a:solidFill>
              </a:rPr>
              <a:t> </a:t>
            </a:r>
            <a:r>
              <a:rPr lang="en" sz="800">
                <a:solidFill>
                  <a:srgbClr val="351C75"/>
                </a:solidFill>
              </a:rPr>
              <a:t>anotherValue</a:t>
            </a:r>
            <a:r>
              <a:rPr lang="en" sz="800">
                <a:solidFill>
                  <a:srgbClr val="37474F"/>
                </a:solidFill>
              </a:rPr>
              <a:t>: OpenBase = OpenBase(</a:t>
            </a:r>
            <a:r>
              <a:rPr lang="en" sz="800">
                <a:solidFill>
                  <a:srgbClr val="351C75"/>
                </a:solidFill>
              </a:rPr>
              <a:t>value</a:t>
            </a: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open</a:t>
            </a:r>
            <a:r>
              <a:rPr lang="en" sz="800">
                <a:solidFill>
                  <a:srgbClr val="37474F"/>
                </a:solidFill>
              </a:rPr>
              <a:t> </a:t>
            </a:r>
            <a:r>
              <a:rPr lang="en" sz="800">
                <a:solidFill>
                  <a:srgbClr val="3F51B5"/>
                </a:solidFill>
              </a:rPr>
              <a:t>class</a:t>
            </a:r>
            <a:r>
              <a:rPr lang="en" sz="800">
                <a:solidFill>
                  <a:srgbClr val="37474F"/>
                </a:solidFill>
              </a:rPr>
              <a:t> AnotherChild(value: Int) : OpenChild(value)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final</a:t>
            </a: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var</a:t>
            </a:r>
            <a:r>
              <a:rPr lang="en" sz="800">
                <a:solidFill>
                  <a:srgbClr val="37474F"/>
                </a:solidFill>
              </a:rPr>
              <a:t> value: Int = value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get</a:t>
            </a:r>
            <a:r>
              <a:rPr lang="en" sz="800">
                <a:solidFill>
                  <a:srgbClr val="37474F"/>
                </a:solidFill>
              </a:rPr>
              <a:t>() = </a:t>
            </a:r>
            <a:r>
              <a:rPr lang="en" sz="800">
                <a:solidFill>
                  <a:srgbClr val="3F51B5"/>
                </a:solidFill>
              </a:rPr>
              <a:t>super</a:t>
            </a:r>
            <a:r>
              <a:rPr lang="en" sz="800">
                <a:solidFill>
                  <a:srgbClr val="37474F"/>
                </a:solidFill>
              </a:rPr>
              <a:t>.value </a:t>
            </a:r>
            <a:r>
              <a:rPr lang="en" sz="800">
                <a:solidFill>
                  <a:srgbClr val="898989"/>
                </a:solidFill>
              </a:rPr>
              <a:t>// default get() is used otherwise</a:t>
            </a:r>
            <a:endParaRPr sz="800">
              <a:solidFill>
                <a:srgbClr val="898989"/>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set</a:t>
            </a:r>
            <a:r>
              <a:rPr lang="en" sz="800">
                <a:solidFill>
                  <a:srgbClr val="37474F"/>
                </a:solidFill>
              </a:rPr>
              <a:t>(value) { field = value * 2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final</a:t>
            </a: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val</a:t>
            </a:r>
            <a:r>
              <a:rPr lang="en" sz="800">
                <a:solidFill>
                  <a:srgbClr val="37474F"/>
                </a:solidFill>
              </a:rPr>
              <a:t> anotherValue: OpenChild = OpenChild(value) </a:t>
            </a:r>
            <a:r>
              <a:rPr lang="en" sz="800">
                <a:solidFill>
                  <a:srgbClr val="898989"/>
                </a:solidFill>
              </a:rPr>
              <a:t>// Notice that we use OpenChild here, not OpenBase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F51B5"/>
              </a:solidFill>
            </a:endParaRPr>
          </a:p>
          <a:p>
            <a:pPr indent="0" lvl="0" marL="0" rtl="0" algn="l">
              <a:lnSpc>
                <a:spcPct val="115000"/>
              </a:lnSpc>
              <a:spcBef>
                <a:spcPts val="0"/>
              </a:spcBef>
              <a:spcAft>
                <a:spcPts val="0"/>
              </a:spcAft>
              <a:buNone/>
            </a:pPr>
            <a:r>
              <a:t/>
            </a:r>
            <a:endParaRPr sz="800">
              <a:solidFill>
                <a:srgbClr val="3F51B5"/>
              </a:solidFill>
            </a:endParaRPr>
          </a:p>
        </p:txBody>
      </p:sp>
      <p:sp>
        <p:nvSpPr>
          <p:cNvPr id="239" name="Google Shape;239;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Properties</a:t>
            </a:r>
            <a:endParaRPr/>
          </a:p>
        </p:txBody>
      </p:sp>
      <p:sp>
        <p:nvSpPr>
          <p:cNvPr id="240" name="Google Shape;240;p34"/>
          <p:cNvSpPr txBox="1"/>
          <p:nvPr>
            <p:ph idx="1" type="body"/>
          </p:nvPr>
        </p:nvSpPr>
        <p:spPr>
          <a:xfrm>
            <a:off x="5029204" y="1335025"/>
            <a:ext cx="3828000" cy="2377500"/>
          </a:xfrm>
          <a:prstGeom prst="rect">
            <a:avLst/>
          </a:prstGeom>
        </p:spPr>
        <p:txBody>
          <a:bodyPr anchorCtr="0" anchor="t" bIns="0" lIns="0" spcFirstLastPara="1" rIns="0" wrap="square" tIns="73150">
            <a:noAutofit/>
          </a:bodyPr>
          <a:lstStyle/>
          <a:p>
            <a:pPr indent="0" lvl="0" marL="0" marR="100965" rtl="0" algn="l">
              <a:lnSpc>
                <a:spcPct val="115833"/>
              </a:lnSpc>
              <a:spcBef>
                <a:spcPts val="0"/>
              </a:spcBef>
              <a:spcAft>
                <a:spcPts val="0"/>
              </a:spcAft>
              <a:buClr>
                <a:schemeClr val="dk1"/>
              </a:buClr>
              <a:buSzPts val="1100"/>
              <a:buFont typeface="Arial"/>
              <a:buNone/>
            </a:pPr>
            <a:r>
              <a:rPr lang="en" sz="1100">
                <a:latin typeface="Open Sans"/>
                <a:ea typeface="Open Sans"/>
                <a:cs typeface="Open Sans"/>
                <a:sym typeface="Open Sans"/>
              </a:rPr>
              <a:t>Properties may be </a:t>
            </a:r>
            <a:r>
              <a:rPr lang="en" sz="1100">
                <a:solidFill>
                  <a:srgbClr val="3E51B4"/>
                </a:solidFill>
              </a:rPr>
              <a:t>o</a:t>
            </a:r>
            <a:r>
              <a:rPr lang="en" sz="1100">
                <a:solidFill>
                  <a:srgbClr val="3E51B4"/>
                </a:solidFill>
              </a:rPr>
              <a:t>pen</a:t>
            </a:r>
            <a:r>
              <a:rPr lang="en" sz="1100">
                <a:solidFill>
                  <a:srgbClr val="3E51B4"/>
                </a:solidFill>
              </a:rPr>
              <a:t> </a:t>
            </a:r>
            <a:r>
              <a:rPr lang="en" sz="1100">
                <a:latin typeface="Open Sans"/>
                <a:ea typeface="Open Sans"/>
                <a:cs typeface="Open Sans"/>
                <a:sym typeface="Open Sans"/>
              </a:rPr>
              <a:t>or </a:t>
            </a:r>
            <a:r>
              <a:rPr lang="en" sz="1100">
                <a:solidFill>
                  <a:srgbClr val="3E51B4"/>
                </a:solidFill>
              </a:rPr>
              <a:t>abstract</a:t>
            </a:r>
            <a:r>
              <a:rPr lang="en" sz="1100"/>
              <a:t>, which</a:t>
            </a:r>
            <a:r>
              <a:rPr lang="en" sz="1100">
                <a:latin typeface="Open Sans"/>
                <a:ea typeface="Open Sans"/>
                <a:cs typeface="Open Sans"/>
                <a:sym typeface="Open Sans"/>
              </a:rPr>
              <a:t> means that their getters and setters might or must</a:t>
            </a:r>
            <a:r>
              <a:rPr lang="en" sz="1100">
                <a:latin typeface="Open Sans"/>
                <a:ea typeface="Open Sans"/>
                <a:cs typeface="Open Sans"/>
                <a:sym typeface="Open Sans"/>
              </a:rPr>
              <a:t> be overridden by inheritors, respectively.  </a:t>
            </a:r>
            <a:endParaRPr sz="1100">
              <a:latin typeface="Open Sans"/>
              <a:ea typeface="Open Sans"/>
              <a:cs typeface="Open Sans"/>
              <a:sym typeface="Open Sans"/>
            </a:endParaRPr>
          </a:p>
          <a:p>
            <a:pPr indent="0" lvl="0" marL="0" marR="107315" rtl="0" algn="l">
              <a:lnSpc>
                <a:spcPct val="136250"/>
              </a:lnSpc>
              <a:spcBef>
                <a:spcPts val="1200"/>
              </a:spcBef>
              <a:spcAft>
                <a:spcPts val="0"/>
              </a:spcAft>
              <a:buClr>
                <a:schemeClr val="dk1"/>
              </a:buClr>
              <a:buSzPts val="1100"/>
              <a:buFont typeface="Arial"/>
              <a:buNone/>
            </a:pPr>
            <a:r>
              <a:rPr lang="en" sz="1100">
                <a:latin typeface="Open Sans"/>
                <a:ea typeface="Open Sans"/>
                <a:cs typeface="Open Sans"/>
                <a:sym typeface="Open Sans"/>
              </a:rPr>
              <a:t>Interfaces can have properties, but they are always </a:t>
            </a:r>
            <a:r>
              <a:rPr lang="en" sz="1100">
                <a:solidFill>
                  <a:srgbClr val="3E51B4"/>
                </a:solidFill>
              </a:rPr>
              <a:t>abstract</a:t>
            </a:r>
            <a:r>
              <a:rPr lang="en" sz="1100">
                <a:solidFill>
                  <a:srgbClr val="585858"/>
                </a:solidFill>
                <a:latin typeface="Open Sans"/>
                <a:ea typeface="Open Sans"/>
                <a:cs typeface="Open Sans"/>
                <a:sym typeface="Open Sans"/>
              </a:rPr>
              <a:t>.</a:t>
            </a:r>
            <a:r>
              <a:rPr lang="en" sz="1100">
                <a:solidFill>
                  <a:srgbClr val="585858"/>
                </a:solidFill>
                <a:latin typeface="Raleway"/>
                <a:ea typeface="Raleway"/>
                <a:cs typeface="Raleway"/>
                <a:sym typeface="Raleway"/>
              </a:rPr>
              <a:t> </a:t>
            </a:r>
            <a:endParaRPr sz="1100">
              <a:latin typeface="Open Sans"/>
              <a:ea typeface="Open Sans"/>
              <a:cs typeface="Open Sans"/>
              <a:sym typeface="Open Sans"/>
            </a:endParaRPr>
          </a:p>
          <a:p>
            <a:pPr indent="0" lvl="0" marL="0" rtl="0" algn="l">
              <a:lnSpc>
                <a:spcPct val="107916"/>
              </a:lnSpc>
              <a:spcBef>
                <a:spcPts val="1120"/>
              </a:spcBef>
              <a:spcAft>
                <a:spcPts val="0"/>
              </a:spcAft>
              <a:buClr>
                <a:schemeClr val="dk1"/>
              </a:buClr>
              <a:buSzPts val="1100"/>
              <a:buFont typeface="Arial"/>
              <a:buNone/>
            </a:pPr>
            <a:r>
              <a:rPr lang="en" sz="1100">
                <a:latin typeface="Open Sans"/>
                <a:ea typeface="Open Sans"/>
                <a:cs typeface="Open Sans"/>
                <a:sym typeface="Open Sans"/>
              </a:rPr>
              <a:t>You can prohibit further overriding by marking a property </a:t>
            </a:r>
            <a:r>
              <a:rPr lang="en" sz="1100">
                <a:solidFill>
                  <a:srgbClr val="3E51B4"/>
                </a:solidFill>
              </a:rPr>
              <a:t>final</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idx="1" type="body"/>
          </p:nvPr>
        </p:nvSpPr>
        <p:spPr>
          <a:xfrm>
            <a:off x="292604" y="1335025"/>
            <a:ext cx="44922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class</a:t>
            </a:r>
            <a:r>
              <a:rPr lang="en" sz="800">
                <a:solidFill>
                  <a:srgbClr val="37474F"/>
                </a:solidFill>
              </a:rPr>
              <a:t> Example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plus(other: Example): Example { ...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dec() = this </a:t>
            </a:r>
            <a:r>
              <a:rPr lang="en" sz="800">
                <a:solidFill>
                  <a:srgbClr val="008000"/>
                </a:solidFill>
              </a:rPr>
              <a:t>// return type </a:t>
            </a:r>
            <a:r>
              <a:rPr lang="en" sz="800" u="sng">
                <a:solidFill>
                  <a:srgbClr val="008000"/>
                </a:solidFill>
              </a:rPr>
              <a:t>has to be a subtype</a:t>
            </a:r>
            <a:endParaRPr sz="800" u="sng">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get(i: Int, j: Int): SomeType { ...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get(x: Double?, y: String) = </a:t>
            </a:r>
            <a:r>
              <a:rPr lang="en" sz="800">
                <a:solidFill>
                  <a:srgbClr val="3F51B5"/>
                </a:solidFill>
              </a:rPr>
              <a:t>this</a:t>
            </a:r>
            <a:endParaRPr sz="8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&lt;</a:t>
            </a:r>
            <a:r>
              <a:rPr lang="en" sz="800">
                <a:solidFill>
                  <a:srgbClr val="6897BB"/>
                </a:solidFill>
              </a:rPr>
              <a:t>T</a:t>
            </a:r>
            <a:r>
              <a:rPr lang="en" sz="800">
                <a:solidFill>
                  <a:srgbClr val="37474F"/>
                </a:solidFill>
              </a:rPr>
              <a:t>&gt; invoke(l: List&lt;</a:t>
            </a:r>
            <a:r>
              <a:rPr lang="en" sz="800">
                <a:solidFill>
                  <a:srgbClr val="6897BB"/>
                </a:solidFill>
              </a:rPr>
              <a:t>T</a:t>
            </a:r>
            <a:r>
              <a:rPr lang="en" sz="800">
                <a:solidFill>
                  <a:srgbClr val="37474F"/>
                </a:solidFill>
              </a:rPr>
              <a:t>&gt;): SomeType { ...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operator</a:t>
            </a:r>
            <a:r>
              <a:rPr lang="en" sz="800">
                <a:solidFill>
                  <a:srgbClr val="37474F"/>
                </a:solidFill>
              </a:rPr>
              <a:t> </a:t>
            </a:r>
            <a:r>
              <a:rPr lang="en" sz="800">
                <a:solidFill>
                  <a:srgbClr val="3F51B5"/>
                </a:solidFill>
              </a:rPr>
              <a:t>fun</a:t>
            </a:r>
            <a:r>
              <a:rPr lang="en" sz="800">
                <a:solidFill>
                  <a:srgbClr val="37474F"/>
                </a:solidFill>
              </a:rPr>
              <a:t> Example.rangeTo(other: Example): Iterator&lt;Example&gt; { ...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fun</a:t>
            </a:r>
            <a:r>
              <a:rPr lang="en" sz="800">
                <a:solidFill>
                  <a:srgbClr val="37474F"/>
                </a:solidFill>
              </a:rPr>
              <a:t> main()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var</a:t>
            </a:r>
            <a:r>
              <a:rPr lang="en" sz="800">
                <a:solidFill>
                  <a:srgbClr val="37474F"/>
                </a:solidFill>
              </a:rPr>
              <a:t> ex1 = Example()</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val</a:t>
            </a:r>
            <a:r>
              <a:rPr lang="en" sz="800">
                <a:solidFill>
                  <a:srgbClr val="37474F"/>
                </a:solidFill>
              </a:rPr>
              <a:t> ex2 = ex1 + --ex1 </a:t>
            </a:r>
            <a:r>
              <a:rPr lang="en" sz="800">
                <a:solidFill>
                  <a:srgbClr val="008000"/>
                </a:solidFill>
              </a:rPr>
              <a:t>// -- reassigned ex1, so it </a:t>
            </a:r>
            <a:r>
              <a:rPr lang="en" sz="800" u="sng">
                <a:solidFill>
                  <a:srgbClr val="008000"/>
                </a:solidFill>
              </a:rPr>
              <a:t>has to be var</a:t>
            </a:r>
            <a:endParaRPr sz="800" u="sng">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r>
              <a:rPr lang="en" sz="800">
                <a:solidFill>
                  <a:srgbClr val="3F51B5"/>
                </a:solidFill>
              </a:rPr>
              <a:t>for</a:t>
            </a:r>
            <a:r>
              <a:rPr lang="en" sz="800">
                <a:solidFill>
                  <a:srgbClr val="37474F"/>
                </a:solidFill>
              </a:rPr>
              <a:t> (ex </a:t>
            </a:r>
            <a:r>
              <a:rPr lang="en" sz="800">
                <a:solidFill>
                  <a:srgbClr val="3F51B5"/>
                </a:solidFill>
              </a:rPr>
              <a:t>in</a:t>
            </a:r>
            <a:r>
              <a:rPr lang="en" sz="800">
                <a:solidFill>
                  <a:srgbClr val="37474F"/>
                </a:solidFill>
              </a:rPr>
              <a:t> ex1..ex2)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ex[23, 42]</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ex[</a:t>
            </a:r>
            <a:r>
              <a:rPr lang="en" sz="800">
                <a:solidFill>
                  <a:srgbClr val="3F51B5"/>
                </a:solidFill>
              </a:rPr>
              <a:t>null</a:t>
            </a:r>
            <a:r>
              <a:rPr lang="en" sz="800">
                <a:solidFill>
                  <a:srgbClr val="37474F"/>
                </a:solidFill>
              </a:rPr>
              <a:t>, </a:t>
            </a:r>
            <a:r>
              <a:rPr lang="en" sz="800">
                <a:solidFill>
                  <a:srgbClr val="008000"/>
                </a:solidFill>
              </a:rPr>
              <a:t>"Wow"</a:t>
            </a:r>
            <a:r>
              <a:rPr lang="en" sz="800">
                <a:solidFill>
                  <a:srgbClr val="37474F"/>
                </a:solidFill>
              </a:rPr>
              <a:t>](listOf(1,2,3))</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800">
                <a:solidFill>
                  <a:srgbClr val="37474F"/>
                </a:solidFill>
              </a:rPr>
              <a:t>}</a:t>
            </a:r>
            <a:endParaRPr sz="8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800">
              <a:solidFill>
                <a:srgbClr val="37474F"/>
              </a:solidFill>
            </a:endParaRPr>
          </a:p>
          <a:p>
            <a:pPr indent="0" lvl="0" marL="0" rtl="0" algn="l">
              <a:lnSpc>
                <a:spcPct val="115000"/>
              </a:lnSpc>
              <a:spcBef>
                <a:spcPts val="0"/>
              </a:spcBef>
              <a:spcAft>
                <a:spcPts val="0"/>
              </a:spcAft>
              <a:buNone/>
            </a:pPr>
            <a:r>
              <a:t/>
            </a:r>
            <a:endParaRPr sz="800"/>
          </a:p>
        </p:txBody>
      </p:sp>
      <p:sp>
        <p:nvSpPr>
          <p:cNvPr id="246" name="Google Shape;246;p3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Operator overloading</a:t>
            </a:r>
            <a:endParaRPr/>
          </a:p>
        </p:txBody>
      </p:sp>
      <p:sp>
        <p:nvSpPr>
          <p:cNvPr id="247" name="Google Shape;247;p35"/>
          <p:cNvSpPr txBox="1"/>
          <p:nvPr>
            <p:ph idx="1" type="body"/>
          </p:nvPr>
        </p:nvSpPr>
        <p:spPr>
          <a:xfrm>
            <a:off x="5349901" y="1335025"/>
            <a:ext cx="3383100" cy="23775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Operator “overloading” is allowed.  </a:t>
            </a:r>
            <a:endParaRPr sz="1100">
              <a:latin typeface="Open Sans"/>
              <a:ea typeface="Open Sans"/>
              <a:cs typeface="Open Sans"/>
              <a:sym typeface="Open Sans"/>
            </a:endParaRPr>
          </a:p>
          <a:p>
            <a:pPr indent="0" lvl="0" marL="0" rtl="0" algn="l">
              <a:lnSpc>
                <a:spcPct val="107916"/>
              </a:lnSpc>
              <a:spcBef>
                <a:spcPts val="1285"/>
              </a:spcBef>
              <a:spcAft>
                <a:spcPts val="0"/>
              </a:spcAft>
              <a:buClr>
                <a:schemeClr val="dk1"/>
              </a:buClr>
              <a:buSzPts val="1100"/>
              <a:buFont typeface="Arial"/>
              <a:buNone/>
            </a:pPr>
            <a:r>
              <a:rPr lang="en" sz="1100">
                <a:latin typeface="Open Sans"/>
                <a:ea typeface="Open Sans"/>
                <a:cs typeface="Open Sans"/>
                <a:sym typeface="Open Sans"/>
              </a:rPr>
              <a:t>Almost all operators can be overloaded. </a:t>
            </a:r>
            <a:endParaRPr sz="1100">
              <a:latin typeface="Open Sans"/>
              <a:ea typeface="Open Sans"/>
              <a:cs typeface="Open Sans"/>
              <a:sym typeface="Open Sans"/>
            </a:endParaRPr>
          </a:p>
          <a:p>
            <a:pPr indent="0" lvl="0" marL="0" rtl="0" algn="l">
              <a:lnSpc>
                <a:spcPct val="107916"/>
              </a:lnSpc>
              <a:spcBef>
                <a:spcPts val="1285"/>
              </a:spcBef>
              <a:spcAft>
                <a:spcPts val="0"/>
              </a:spcAft>
              <a:buClr>
                <a:schemeClr val="dk1"/>
              </a:buClr>
              <a:buSzPts val="1100"/>
              <a:buFont typeface="Arial"/>
              <a:buNone/>
            </a:pPr>
            <a:r>
              <a:rPr lang="en" sz="1100">
                <a:latin typeface="Open Sans"/>
                <a:ea typeface="Open Sans"/>
                <a:cs typeface="Open Sans"/>
                <a:sym typeface="Open Sans"/>
              </a:rPr>
              <a:t>Operators can be overloaded outside of the class.</a:t>
            </a:r>
            <a:endParaRPr sz="1100">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latin typeface="Open Sans"/>
                <a:ea typeface="Open Sans"/>
                <a:cs typeface="Open Sans"/>
                <a:sym typeface="Open Sans"/>
              </a:rPr>
              <a:t>Kotlin provides the ability to </a:t>
            </a:r>
            <a:r>
              <a:rPr lang="en" u="sng">
                <a:latin typeface="Open Sans"/>
                <a:ea typeface="Open Sans"/>
                <a:cs typeface="Open Sans"/>
                <a:sym typeface="Open Sans"/>
              </a:rPr>
              <a:t>extend a class</a:t>
            </a:r>
            <a:r>
              <a:rPr lang="en">
                <a:latin typeface="Open Sans"/>
                <a:ea typeface="Open Sans"/>
                <a:cs typeface="Open Sans"/>
                <a:sym typeface="Open Sans"/>
              </a:rPr>
              <a:t> or an interface with new functionality </a:t>
            </a:r>
            <a:r>
              <a:rPr lang="en" u="sng">
                <a:latin typeface="Open Sans"/>
                <a:ea typeface="Open Sans"/>
                <a:cs typeface="Open Sans"/>
                <a:sym typeface="Open Sans"/>
              </a:rPr>
              <a:t>without having to inherit from the class or</a:t>
            </a:r>
            <a:r>
              <a:rPr lang="en" u="sng">
                <a:latin typeface="Open Sans"/>
                <a:ea typeface="Open Sans"/>
                <a:cs typeface="Open Sans"/>
                <a:sym typeface="Open Sans"/>
              </a:rPr>
              <a:t> use </a:t>
            </a:r>
            <a:r>
              <a:rPr i="1" lang="en" u="sng">
                <a:latin typeface="Open Sans"/>
                <a:ea typeface="Open Sans"/>
                <a:cs typeface="Open Sans"/>
                <a:sym typeface="Open Sans"/>
              </a:rPr>
              <a:t>forbidden magic </a:t>
            </a:r>
            <a:r>
              <a:rPr i="1" lang="en" u="sng">
                <a:latin typeface="Open Sans"/>
                <a:ea typeface="Open Sans"/>
                <a:cs typeface="Open Sans"/>
                <a:sym typeface="Open Sans"/>
              </a:rPr>
              <a:t>(reflection)</a:t>
            </a:r>
            <a:endParaRPr i="1" u="sng">
              <a:latin typeface="Open Sans"/>
              <a:ea typeface="Open Sans"/>
              <a:cs typeface="Open Sans"/>
              <a:sym typeface="Open Sans"/>
            </a:endParaRPr>
          </a:p>
          <a:p>
            <a:pPr indent="0" lvl="0" marL="0" rtl="0" algn="l">
              <a:lnSpc>
                <a:spcPct val="115000"/>
              </a:lnSpc>
              <a:spcBef>
                <a:spcPts val="0"/>
              </a:spcBef>
              <a:spcAft>
                <a:spcPts val="0"/>
              </a:spcAft>
              <a:buNone/>
            </a:pPr>
            <a:r>
              <a:t/>
            </a:r>
            <a:endParaRPr i="1" u="sng">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rPr lang="en">
                <a:solidFill>
                  <a:srgbClr val="3F51B5"/>
                </a:solidFill>
              </a:rPr>
              <a:t>fun</a:t>
            </a:r>
            <a:r>
              <a:rPr lang="en">
                <a:solidFill>
                  <a:srgbClr val="37474F"/>
                </a:solidFill>
              </a:rPr>
              <a:t> &lt;T&gt; MutableList&lt;T&gt;.swap(index1: Int, index2: Int) {</a:t>
            </a:r>
            <a:endParaRPr>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a:solidFill>
                  <a:srgbClr val="37474F"/>
                </a:solidFill>
              </a:rPr>
              <a:t>    </a:t>
            </a:r>
            <a:r>
              <a:rPr lang="en">
                <a:solidFill>
                  <a:srgbClr val="3F51B5"/>
                </a:solidFill>
              </a:rPr>
              <a:t>val</a:t>
            </a:r>
            <a:r>
              <a:rPr lang="en">
                <a:solidFill>
                  <a:srgbClr val="37474F"/>
                </a:solidFill>
              </a:rPr>
              <a:t> tmp = </a:t>
            </a:r>
            <a:r>
              <a:rPr lang="en">
                <a:solidFill>
                  <a:srgbClr val="3F51B5"/>
                </a:solidFill>
              </a:rPr>
              <a:t>this</a:t>
            </a:r>
            <a:r>
              <a:rPr lang="en">
                <a:solidFill>
                  <a:srgbClr val="37474F"/>
                </a:solidFill>
              </a:rPr>
              <a:t>[index1] </a:t>
            </a:r>
            <a:r>
              <a:rPr lang="en">
                <a:solidFill>
                  <a:srgbClr val="D81B60"/>
                </a:solidFill>
              </a:rPr>
              <a:t>// 'this' is the given MutableList&lt;T&gt;</a:t>
            </a:r>
            <a:endParaRPr>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a:solidFill>
                  <a:srgbClr val="37474F"/>
                </a:solidFill>
              </a:rPr>
              <a:t>    </a:t>
            </a:r>
            <a:r>
              <a:rPr lang="en">
                <a:solidFill>
                  <a:srgbClr val="3F51B5"/>
                </a:solidFill>
              </a:rPr>
              <a:t>this</a:t>
            </a:r>
            <a:r>
              <a:rPr lang="en">
                <a:solidFill>
                  <a:srgbClr val="37474F"/>
                </a:solidFill>
              </a:rPr>
              <a:t>[index1] = </a:t>
            </a:r>
            <a:r>
              <a:rPr lang="en">
                <a:solidFill>
                  <a:srgbClr val="3F51B5"/>
                </a:solidFill>
              </a:rPr>
              <a:t>this</a:t>
            </a:r>
            <a:r>
              <a:rPr lang="en">
                <a:solidFill>
                  <a:srgbClr val="37474F"/>
                </a:solidFill>
              </a:rPr>
              <a:t>[index2]</a:t>
            </a:r>
            <a:endParaRPr>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a:solidFill>
                  <a:srgbClr val="37474F"/>
                </a:solidFill>
              </a:rPr>
              <a:t>    </a:t>
            </a:r>
            <a:r>
              <a:rPr lang="en">
                <a:solidFill>
                  <a:srgbClr val="3F51B5"/>
                </a:solidFill>
              </a:rPr>
              <a:t>this</a:t>
            </a:r>
            <a:r>
              <a:rPr lang="en">
                <a:solidFill>
                  <a:srgbClr val="37474F"/>
                </a:solidFill>
              </a:rPr>
              <a:t>[index2] = tmp</a:t>
            </a:r>
            <a:endParaRPr>
              <a:solidFill>
                <a:srgbClr val="37474F"/>
              </a:solidFill>
            </a:endParaRPr>
          </a:p>
          <a:p>
            <a:pPr indent="0" lvl="0" marL="0" rtl="0" algn="l">
              <a:lnSpc>
                <a:spcPct val="115000"/>
              </a:lnSpc>
              <a:spcBef>
                <a:spcPts val="0"/>
              </a:spcBef>
              <a:spcAft>
                <a:spcPts val="0"/>
              </a:spcAft>
              <a:buNone/>
            </a:pPr>
            <a:r>
              <a:rPr lang="en">
                <a:solidFill>
                  <a:srgbClr val="37474F"/>
                </a:solidFill>
              </a:rPr>
              <a:t>}</a:t>
            </a:r>
            <a:endParaRPr>
              <a:solidFill>
                <a:srgbClr val="37474F"/>
              </a:solidFill>
            </a:endParaRPr>
          </a:p>
          <a:p>
            <a:pPr indent="0" lvl="0" marL="0" rtl="0" algn="l">
              <a:lnSpc>
                <a:spcPct val="115000"/>
              </a:lnSpc>
              <a:spcBef>
                <a:spcPts val="0"/>
              </a:spcBef>
              <a:spcAft>
                <a:spcPts val="0"/>
              </a:spcAft>
              <a:buNone/>
            </a:pPr>
            <a:r>
              <a:t/>
            </a:r>
            <a:endParaRPr>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a:latin typeface="Open Sans"/>
                <a:ea typeface="Open Sans"/>
                <a:cs typeface="Open Sans"/>
                <a:sym typeface="Open Sans"/>
              </a:rPr>
              <a:t>If the extended class </a:t>
            </a:r>
            <a:r>
              <a:rPr b="1" lang="en">
                <a:latin typeface="Open Sans"/>
                <a:ea typeface="Open Sans"/>
                <a:cs typeface="Open Sans"/>
                <a:sym typeface="Open Sans"/>
              </a:rPr>
              <a:t>already has</a:t>
            </a:r>
            <a:r>
              <a:rPr lang="en">
                <a:latin typeface="Open Sans"/>
                <a:ea typeface="Open Sans"/>
                <a:cs typeface="Open Sans"/>
                <a:sym typeface="Open Sans"/>
              </a:rPr>
              <a:t> the new method with the same name and signature, the </a:t>
            </a:r>
            <a:r>
              <a:rPr b="1" lang="en">
                <a:latin typeface="Open Sans"/>
                <a:ea typeface="Open Sans"/>
                <a:cs typeface="Open Sans"/>
                <a:sym typeface="Open Sans"/>
              </a:rPr>
              <a:t>original</a:t>
            </a:r>
            <a:r>
              <a:rPr lang="en">
                <a:latin typeface="Open Sans"/>
                <a:ea typeface="Open Sans"/>
                <a:cs typeface="Open Sans"/>
                <a:sym typeface="Open Sans"/>
              </a:rPr>
              <a:t> one will be used.</a:t>
            </a:r>
            <a:endParaRPr>
              <a:latin typeface="Open Sans"/>
              <a:ea typeface="Open Sans"/>
              <a:cs typeface="Open Sans"/>
              <a:sym typeface="Open Sans"/>
            </a:endParaRPr>
          </a:p>
          <a:p>
            <a:pPr indent="0" lvl="0" marL="0" rtl="0" algn="l">
              <a:lnSpc>
                <a:spcPct val="115000"/>
              </a:lnSpc>
              <a:spcBef>
                <a:spcPts val="0"/>
              </a:spcBef>
              <a:spcAft>
                <a:spcPts val="0"/>
              </a:spcAft>
              <a:buNone/>
            </a:pPr>
            <a:r>
              <a:t/>
            </a:r>
            <a:endParaRPr/>
          </a:p>
        </p:txBody>
      </p:sp>
      <p:sp>
        <p:nvSpPr>
          <p:cNvPr id="253" name="Google Shape;253;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Extensions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The class that is being extended does not change at all; it is simply a new function that can be called like a method. It cannot access private members, for example.  </a:t>
            </a:r>
            <a:endParaRPr sz="1100">
              <a:latin typeface="Open Sans"/>
              <a:ea typeface="Open Sans"/>
              <a:cs typeface="Open Sans"/>
              <a:sym typeface="Open Sans"/>
            </a:endParaRPr>
          </a:p>
          <a:p>
            <a:pPr indent="0" lvl="0" marL="0" marR="102235" rtl="0" algn="l">
              <a:lnSpc>
                <a:spcPct val="106666"/>
              </a:lnSpc>
              <a:spcBef>
                <a:spcPts val="795"/>
              </a:spcBef>
              <a:spcAft>
                <a:spcPts val="0"/>
              </a:spcAft>
              <a:buClr>
                <a:schemeClr val="dk1"/>
              </a:buClr>
              <a:buSzPts val="1100"/>
              <a:buFont typeface="Arial"/>
              <a:buNone/>
            </a:pPr>
            <a:r>
              <a:rPr lang="en" sz="1100">
                <a:latin typeface="Open Sans"/>
                <a:ea typeface="Open Sans"/>
                <a:cs typeface="Open Sans"/>
                <a:sym typeface="Open Sans"/>
              </a:rPr>
              <a:t>Extensions have static dispatch, rather than virtual dispatch by receiver type. An extension function being called is determined by the type of the expression on which the function is invoked, not by the type of the result from evaluating that expression at runtime.</a:t>
            </a:r>
            <a:r>
              <a:rPr i="1" lang="en" sz="1100">
                <a:latin typeface="Open Sans"/>
                <a:ea typeface="Open Sans"/>
                <a:cs typeface="Open Sans"/>
                <a:sym typeface="Open Sans"/>
              </a:rPr>
              <a:t> </a:t>
            </a:r>
            <a:endParaRPr sz="1100">
              <a:latin typeface="Open Sans"/>
              <a:ea typeface="Open Sans"/>
              <a:cs typeface="Open Sans"/>
              <a:sym typeface="Open Sans"/>
            </a:endParaRPr>
          </a:p>
          <a:p>
            <a:pPr indent="0" lvl="0" marL="0" rtl="0" algn="l">
              <a:lnSpc>
                <a:spcPct val="115000"/>
              </a:lnSpc>
              <a:spcBef>
                <a:spcPts val="840"/>
              </a:spcBef>
              <a:spcAft>
                <a:spcPts val="0"/>
              </a:spcAft>
              <a:buClr>
                <a:schemeClr val="dk1"/>
              </a:buClr>
              <a:buSzPts val="18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open</a:t>
            </a:r>
            <a:r>
              <a:rPr lang="en" sz="1100">
                <a:solidFill>
                  <a:srgbClr val="37474F"/>
                </a:solidFill>
              </a:rPr>
              <a:t> </a:t>
            </a:r>
            <a:r>
              <a:rPr lang="en" sz="1100">
                <a:solidFill>
                  <a:srgbClr val="3F51B5"/>
                </a:solidFill>
              </a:rPr>
              <a:t>class</a:t>
            </a:r>
            <a:r>
              <a:rPr lang="en" sz="1100">
                <a:solidFill>
                  <a:srgbClr val="37474F"/>
                </a:solidFill>
              </a:rPr>
              <a:t> Shape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class</a:t>
            </a:r>
            <a:r>
              <a:rPr lang="en" sz="1100">
                <a:solidFill>
                  <a:srgbClr val="37474F"/>
                </a:solidFill>
              </a:rPr>
              <a:t> Rectangle: Shape()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Shape.getName() = </a:t>
            </a:r>
            <a:r>
              <a:rPr lang="en" sz="1100">
                <a:solidFill>
                  <a:srgbClr val="388E3C"/>
                </a:solidFill>
              </a:rPr>
              <a:t>"Shape"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Rectangle.getName() = </a:t>
            </a:r>
            <a:r>
              <a:rPr lang="en" sz="1100">
                <a:solidFill>
                  <a:srgbClr val="388E3C"/>
                </a:solidFill>
              </a:rPr>
              <a:t>"Rectangle"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printClassName(s: Shape)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println(s.getName())</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printClassName(Rectangle()) </a:t>
            </a:r>
            <a:r>
              <a:rPr lang="en" sz="1100">
                <a:solidFill>
                  <a:srgbClr val="388E3C"/>
                </a:solidFill>
              </a:rPr>
              <a:t>// "Shape", not Rectangle</a:t>
            </a:r>
            <a:endParaRPr sz="1100">
              <a:solidFill>
                <a:srgbClr val="388E3C"/>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59" name="Google Shape;259;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Extensions under the hood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F51B5"/>
                </a:solidFill>
              </a:rPr>
              <a:t>data</a:t>
            </a:r>
            <a:r>
              <a:rPr lang="en">
                <a:solidFill>
                  <a:srgbClr val="37474F"/>
                </a:solidFill>
              </a:rPr>
              <a:t> </a:t>
            </a:r>
            <a:r>
              <a:rPr lang="en">
                <a:solidFill>
                  <a:srgbClr val="3F51B5"/>
                </a:solidFill>
              </a:rPr>
              <a:t>class</a:t>
            </a:r>
            <a:r>
              <a:rPr lang="en">
                <a:solidFill>
                  <a:srgbClr val="37474F"/>
                </a:solidFill>
              </a:rPr>
              <a:t> Person(</a:t>
            </a:r>
            <a:r>
              <a:rPr lang="en">
                <a:solidFill>
                  <a:srgbClr val="3F51B5"/>
                </a:solidFill>
              </a:rPr>
              <a:t>val</a:t>
            </a:r>
            <a:r>
              <a:rPr lang="en">
                <a:solidFill>
                  <a:srgbClr val="37474F"/>
                </a:solidFill>
              </a:rPr>
              <a:t> name: String, </a:t>
            </a:r>
            <a:r>
              <a:rPr lang="en">
                <a:solidFill>
                  <a:srgbClr val="3F51B5"/>
                </a:solidFill>
              </a:rPr>
              <a:t>val</a:t>
            </a:r>
            <a:r>
              <a:rPr lang="en">
                <a:solidFill>
                  <a:srgbClr val="37474F"/>
                </a:solidFill>
              </a:rPr>
              <a:t> surname: String)</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F51B5"/>
                </a:solidFill>
              </a:rPr>
              <a:t>infix</a:t>
            </a:r>
            <a:r>
              <a:rPr lang="en">
                <a:solidFill>
                  <a:srgbClr val="37474F"/>
                </a:solidFill>
              </a:rPr>
              <a:t> </a:t>
            </a:r>
            <a:r>
              <a:rPr lang="en">
                <a:solidFill>
                  <a:srgbClr val="3F51B5"/>
                </a:solidFill>
              </a:rPr>
              <a:t>fun</a:t>
            </a:r>
            <a:r>
              <a:rPr lang="en">
                <a:solidFill>
                  <a:srgbClr val="37474F"/>
                </a:solidFill>
              </a:rPr>
              <a:t> String.with(other: String) = Person(</a:t>
            </a:r>
            <a:r>
              <a:rPr lang="en">
                <a:solidFill>
                  <a:srgbClr val="3F51B5"/>
                </a:solidFill>
              </a:rPr>
              <a:t>this</a:t>
            </a:r>
            <a:r>
              <a:rPr lang="en">
                <a:solidFill>
                  <a:srgbClr val="37474F"/>
                </a:solidFill>
              </a:rPr>
              <a:t>, other)</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F51B5"/>
                </a:solidFill>
              </a:rPr>
              <a:t>fun</a:t>
            </a:r>
            <a:r>
              <a:rPr lang="en">
                <a:solidFill>
                  <a:srgbClr val="37474F"/>
                </a:solidFill>
              </a:rPr>
              <a:t> main()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val</a:t>
            </a:r>
            <a:r>
              <a:rPr lang="en">
                <a:solidFill>
                  <a:srgbClr val="37474F"/>
                </a:solidFill>
              </a:rPr>
              <a:t> realHero = </a:t>
            </a:r>
            <a:r>
              <a:rPr lang="en">
                <a:solidFill>
                  <a:srgbClr val="008000"/>
                </a:solidFill>
              </a:rPr>
              <a:t>"Ryan"</a:t>
            </a:r>
            <a:r>
              <a:rPr lang="en">
                <a:solidFill>
                  <a:srgbClr val="37474F"/>
                </a:solidFill>
              </a:rPr>
              <a:t> </a:t>
            </a:r>
            <a:r>
              <a:rPr i="1" lang="en">
                <a:solidFill>
                  <a:srgbClr val="37474F"/>
                </a:solidFill>
              </a:rPr>
              <a:t>with</a:t>
            </a:r>
            <a:r>
              <a:rPr lang="en">
                <a:solidFill>
                  <a:srgbClr val="37474F"/>
                </a:solidFill>
              </a:rPr>
              <a:t> </a:t>
            </a:r>
            <a:r>
              <a:rPr lang="en">
                <a:solidFill>
                  <a:srgbClr val="008000"/>
                </a:solidFill>
              </a:rPr>
              <a:t>"Gosling"</a:t>
            </a:r>
            <a:endParaRPr>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val</a:t>
            </a:r>
            <a:r>
              <a:rPr lang="en">
                <a:solidFill>
                  <a:srgbClr val="37474F"/>
                </a:solidFill>
              </a:rPr>
              <a:t> (real, bean) = realHero</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a:t>
            </a:r>
            <a:endParaRPr>
              <a:solidFill>
                <a:srgbClr val="37474F"/>
              </a:solidFill>
            </a:endParaRPr>
          </a:p>
          <a:p>
            <a:pPr indent="0" lvl="0" marL="0" rtl="0" algn="l">
              <a:lnSpc>
                <a:spcPct val="115000"/>
              </a:lnSpc>
              <a:spcBef>
                <a:spcPts val="0"/>
              </a:spcBef>
              <a:spcAft>
                <a:spcPts val="0"/>
              </a:spcAft>
              <a:buNone/>
            </a:pPr>
            <a:r>
              <a:t/>
            </a:r>
            <a:endParaRPr/>
          </a:p>
        </p:txBody>
      </p:sp>
      <p:sp>
        <p:nvSpPr>
          <p:cNvPr id="265" name="Google Shape;265;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Infix functions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Class and Object</a:t>
            </a:r>
            <a:endParaRPr/>
          </a:p>
        </p:txBody>
      </p:sp>
      <p:sp>
        <p:nvSpPr>
          <p:cNvPr id="53" name="Google Shape;53;p12"/>
          <p:cNvSpPr txBox="1"/>
          <p:nvPr>
            <p:ph idx="1" type="body"/>
          </p:nvPr>
        </p:nvSpPr>
        <p:spPr>
          <a:xfrm>
            <a:off x="292604" y="1335025"/>
            <a:ext cx="38367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t>Class</a:t>
            </a:r>
            <a:r>
              <a:rPr lang="en"/>
              <a:t> – A set of attributes (fields, properties, data) and related methods (functions, procedures) that together represent some abstract entity. </a:t>
            </a:r>
            <a:endParaRPr/>
          </a:p>
          <a:p>
            <a:pPr indent="0" lvl="0" marL="0" rtl="0" algn="l">
              <a:spcBef>
                <a:spcPts val="1000"/>
              </a:spcBef>
              <a:spcAft>
                <a:spcPts val="0"/>
              </a:spcAft>
              <a:buClr>
                <a:schemeClr val="dk1"/>
              </a:buClr>
              <a:buSzPts val="1100"/>
              <a:buFont typeface="Arial"/>
              <a:buNone/>
            </a:pPr>
            <a:r>
              <a:rPr lang="en"/>
              <a:t>Attributes store state, while procedures express behavior. </a:t>
            </a:r>
            <a:endParaRPr/>
          </a:p>
          <a:p>
            <a:pPr indent="0" lvl="0" marL="0" rtl="0" algn="l">
              <a:spcBef>
                <a:spcPts val="1000"/>
              </a:spcBef>
              <a:spcAft>
                <a:spcPts val="0"/>
              </a:spcAft>
              <a:buClr>
                <a:schemeClr val="dk1"/>
              </a:buClr>
              <a:buSzPts val="1100"/>
              <a:buFont typeface="Arial"/>
              <a:buNone/>
            </a:pPr>
            <a:r>
              <a:rPr lang="en"/>
              <a:t>Classes are sometimes called prototypes.</a:t>
            </a:r>
            <a:endParaRPr/>
          </a:p>
          <a:p>
            <a:pPr indent="0" lvl="0" marL="0" rtl="0" algn="l">
              <a:spcBef>
                <a:spcPts val="1000"/>
              </a:spcBef>
              <a:spcAft>
                <a:spcPts val="1000"/>
              </a:spcAft>
              <a:buNone/>
            </a:pPr>
            <a:r>
              <a:rPr b="1" lang="en"/>
              <a:t>Object</a:t>
            </a:r>
            <a:r>
              <a:rPr lang="en"/>
              <a:t> – An instance of a class, which has its own specific state.</a:t>
            </a:r>
            <a:endParaRPr/>
          </a:p>
        </p:txBody>
      </p:sp>
      <p:sp>
        <p:nvSpPr>
          <p:cNvPr id="54" name="Google Shape;54;p12"/>
          <p:cNvSpPr txBox="1"/>
          <p:nvPr>
            <p:ph idx="1" type="body"/>
          </p:nvPr>
        </p:nvSpPr>
        <p:spPr>
          <a:xfrm>
            <a:off x="4937129" y="1335025"/>
            <a:ext cx="38367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a:solidFill>
                  <a:srgbClr val="595959"/>
                </a:solidFill>
                <a:latin typeface="JetBrains Mono"/>
                <a:ea typeface="JetBrains Mono"/>
                <a:cs typeface="JetBrains Mono"/>
                <a:sym typeface="JetBrains Mono"/>
              </a:rPr>
              <a:t>class Person:</a:t>
            </a:r>
            <a:endParaRPr>
              <a:solidFill>
                <a:srgbClr val="595959"/>
              </a:solidFill>
              <a:latin typeface="JetBrains Mono"/>
              <a:ea typeface="JetBrains Mono"/>
              <a:cs typeface="JetBrains Mono"/>
              <a:sym typeface="JetBrains Mono"/>
            </a:endParaRPr>
          </a:p>
          <a:p>
            <a:pPr indent="-317500" lvl="0" marL="457200" rtl="0" algn="l">
              <a:spcBef>
                <a:spcPts val="0"/>
              </a:spcBef>
              <a:spcAft>
                <a:spcPts val="0"/>
              </a:spcAft>
              <a:buClr>
                <a:srgbClr val="595959"/>
              </a:buClr>
              <a:buSzPts val="1400"/>
              <a:buFont typeface="JetBrains Mono"/>
              <a:buChar char="●"/>
            </a:pPr>
            <a:r>
              <a:rPr lang="en">
                <a:solidFill>
                  <a:srgbClr val="595959"/>
                </a:solidFill>
                <a:latin typeface="JetBrains Mono"/>
                <a:ea typeface="JetBrains Mono"/>
                <a:cs typeface="JetBrains Mono"/>
                <a:sym typeface="JetBrains Mono"/>
              </a:rPr>
              <a:t>String attribute name</a:t>
            </a:r>
            <a:endParaRPr>
              <a:solidFill>
                <a:srgbClr val="595959"/>
              </a:solidFill>
              <a:latin typeface="JetBrains Mono"/>
              <a:ea typeface="JetBrains Mono"/>
              <a:cs typeface="JetBrains Mono"/>
              <a:sym typeface="JetBrains Mono"/>
            </a:endParaRPr>
          </a:p>
          <a:p>
            <a:pPr indent="-317500" lvl="0" marL="457200" rtl="0" algn="l">
              <a:spcBef>
                <a:spcPts val="0"/>
              </a:spcBef>
              <a:spcAft>
                <a:spcPts val="0"/>
              </a:spcAft>
              <a:buClr>
                <a:srgbClr val="595959"/>
              </a:buClr>
              <a:buSzPts val="1400"/>
              <a:buFont typeface="JetBrains Mono"/>
              <a:buChar char="●"/>
            </a:pPr>
            <a:r>
              <a:rPr lang="en">
                <a:solidFill>
                  <a:srgbClr val="595959"/>
                </a:solidFill>
                <a:latin typeface="JetBrains Mono"/>
                <a:ea typeface="JetBrains Mono"/>
                <a:cs typeface="JetBrains Mono"/>
                <a:sym typeface="JetBrains Mono"/>
              </a:rPr>
              <a:t>Boolean attribute married</a:t>
            </a:r>
            <a:endParaRPr>
              <a:solidFill>
                <a:srgbClr val="595959"/>
              </a:solidFill>
              <a:latin typeface="JetBrains Mono"/>
              <a:ea typeface="JetBrains Mono"/>
              <a:cs typeface="JetBrains Mono"/>
              <a:sym typeface="JetBrains Mono"/>
            </a:endParaRPr>
          </a:p>
          <a:p>
            <a:pPr indent="-317500" lvl="0" marL="457200" rtl="0" algn="l">
              <a:spcBef>
                <a:spcPts val="0"/>
              </a:spcBef>
              <a:spcAft>
                <a:spcPts val="0"/>
              </a:spcAft>
              <a:buClr>
                <a:srgbClr val="595959"/>
              </a:buClr>
              <a:buSzPts val="1400"/>
              <a:buFont typeface="JetBrains Mono"/>
              <a:buChar char="●"/>
            </a:pPr>
            <a:r>
              <a:rPr lang="en">
                <a:solidFill>
                  <a:srgbClr val="595959"/>
                </a:solidFill>
                <a:latin typeface="JetBrains Mono"/>
                <a:ea typeface="JetBrains Mono"/>
                <a:cs typeface="JetBrains Mono"/>
                <a:sym typeface="JetBrains Mono"/>
              </a:rPr>
              <a:t>Method greet</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a:solidFill>
                  <a:srgbClr val="595959"/>
                </a:solidFill>
                <a:latin typeface="JetBrains Mono"/>
                <a:ea typeface="JetBrains Mono"/>
                <a:cs typeface="JetBrains Mono"/>
                <a:sym typeface="JetBrains Mono"/>
              </a:rPr>
              <a:t>Person x: </a:t>
            </a:r>
            <a:endParaRPr>
              <a:solidFill>
                <a:srgbClr val="595959"/>
              </a:solidFill>
              <a:latin typeface="JetBrains Mono"/>
              <a:ea typeface="JetBrains Mono"/>
              <a:cs typeface="JetBrains Mono"/>
              <a:sym typeface="JetBrains Mono"/>
            </a:endParaRPr>
          </a:p>
          <a:p>
            <a:pPr indent="457200" lvl="0" marL="0" rtl="0" algn="l">
              <a:spcBef>
                <a:spcPts val="0"/>
              </a:spcBef>
              <a:spcAft>
                <a:spcPts val="0"/>
              </a:spcAft>
              <a:buClr>
                <a:schemeClr val="dk1"/>
              </a:buClr>
              <a:buSzPts val="1100"/>
              <a:buFont typeface="Arial"/>
              <a:buNone/>
            </a:pPr>
            <a:r>
              <a:rPr lang="en">
                <a:solidFill>
                  <a:srgbClr val="595959"/>
                </a:solidFill>
                <a:latin typeface="JetBrains Mono"/>
                <a:ea typeface="JetBrains Mono"/>
                <a:cs typeface="JetBrains Mono"/>
                <a:sym typeface="JetBrains Mono"/>
              </a:rPr>
              <a:t>name = "Olek", </a:t>
            </a:r>
            <a:endParaRPr>
              <a:solidFill>
                <a:srgbClr val="595959"/>
              </a:solidFill>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a:solidFill>
                  <a:srgbClr val="595959"/>
                </a:solidFill>
                <a:latin typeface="JetBrains Mono"/>
                <a:ea typeface="JetBrains Mono"/>
                <a:cs typeface="JetBrains Mono"/>
                <a:sym typeface="JetBrains Mono"/>
              </a:rPr>
              <a:t>married = false</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solidFill>
                <a:srgbClr val="595959"/>
              </a:solidFill>
              <a:latin typeface="JetBrains Mono"/>
              <a:ea typeface="JetBrains Mono"/>
              <a:cs typeface="JetBrains Mono"/>
              <a:sym typeface="JetBrains Mono"/>
            </a:endParaRPr>
          </a:p>
          <a:p>
            <a:pPr indent="0" lvl="0" marL="0" rtl="0" algn="l">
              <a:spcBef>
                <a:spcPts val="0"/>
              </a:spcBef>
              <a:spcAft>
                <a:spcPts val="0"/>
              </a:spcAft>
              <a:buNone/>
            </a:pPr>
            <a:r>
              <a:rPr lang="en">
                <a:solidFill>
                  <a:srgbClr val="595959"/>
                </a:solidFill>
                <a:latin typeface="JetBrains Mono"/>
                <a:ea typeface="JetBrains Mono"/>
                <a:cs typeface="JetBrains Mono"/>
                <a:sym typeface="JetBrains Mono"/>
              </a:rPr>
              <a:t>x.greet()</a:t>
            </a:r>
            <a:endParaRPr b="1">
              <a:latin typeface="JetBrains Mono"/>
              <a:ea typeface="JetBrains Mono"/>
              <a:cs typeface="JetBrains Mono"/>
              <a:sym typeface="JetBrains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idx="1" type="body"/>
          </p:nvPr>
        </p:nvSpPr>
        <p:spPr>
          <a:xfrm>
            <a:off x="292600" y="1335025"/>
            <a:ext cx="8328900" cy="13383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SomeData(</a:t>
            </a:r>
            <a:r>
              <a:rPr lang="en" sz="1100">
                <a:solidFill>
                  <a:srgbClr val="3F51B5"/>
                </a:solidFill>
              </a:rPr>
              <a:t>val</a:t>
            </a:r>
            <a:r>
              <a:rPr lang="en" sz="1100">
                <a:solidFill>
                  <a:srgbClr val="37474F"/>
                </a:solidFill>
              </a:rPr>
              <a:t> list: List&lt;Int&gt;)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operator</a:t>
            </a:r>
            <a:r>
              <a:rPr lang="en" sz="1100">
                <a:solidFill>
                  <a:srgbClr val="37474F"/>
                </a:solidFill>
              </a:rPr>
              <a:t> </a:t>
            </a:r>
            <a:r>
              <a:rPr lang="en" sz="1100">
                <a:solidFill>
                  <a:srgbClr val="3F51B5"/>
                </a:solidFill>
              </a:rPr>
              <a:t>fun</a:t>
            </a:r>
            <a:r>
              <a:rPr lang="en" sz="1100">
                <a:solidFill>
                  <a:srgbClr val="37474F"/>
                </a:solidFill>
              </a:rPr>
              <a:t> component1() = list.first()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operator</a:t>
            </a:r>
            <a:r>
              <a:rPr lang="en" sz="1100">
                <a:solidFill>
                  <a:srgbClr val="37474F"/>
                </a:solidFill>
              </a:rPr>
              <a:t> </a:t>
            </a:r>
            <a:r>
              <a:rPr lang="en" sz="1100">
                <a:solidFill>
                  <a:srgbClr val="3F51B5"/>
                </a:solidFill>
              </a:rPr>
              <a:t>fun</a:t>
            </a:r>
            <a:r>
              <a:rPr lang="en" sz="1100">
                <a:solidFill>
                  <a:srgbClr val="37474F"/>
                </a:solidFill>
              </a:rPr>
              <a:t> component2() = SomeData(list.subList(1, list.size))</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operator</a:t>
            </a:r>
            <a:r>
              <a:rPr lang="en" sz="1100">
                <a:solidFill>
                  <a:srgbClr val="37474F"/>
                </a:solidFill>
              </a:rPr>
              <a:t> </a:t>
            </a:r>
            <a:r>
              <a:rPr lang="en" sz="1100">
                <a:solidFill>
                  <a:srgbClr val="3F51B5"/>
                </a:solidFill>
              </a:rPr>
              <a:t>fun</a:t>
            </a:r>
            <a:r>
              <a:rPr lang="en" sz="1100">
                <a:solidFill>
                  <a:srgbClr val="37474F"/>
                </a:solidFill>
              </a:rPr>
              <a:t> component3() = </a:t>
            </a:r>
            <a:r>
              <a:rPr lang="en" sz="1100">
                <a:solidFill>
                  <a:srgbClr val="008000"/>
                </a:solidFill>
              </a:rPr>
              <a:t>"This is weird"</a:t>
            </a:r>
            <a:endParaRPr sz="1100">
              <a:solidFill>
                <a:srgbClr val="008000"/>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sd = SomeData(listOf(1, 2, 3))</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(head, tail, msg) = sd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(h, t) = sd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(onlyComponent1) = sd</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p>
        </p:txBody>
      </p:sp>
      <p:sp>
        <p:nvSpPr>
          <p:cNvPr id="271" name="Google Shape;271;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ComponentN operator</a:t>
            </a:r>
            <a:endParaRPr/>
          </a:p>
        </p:txBody>
      </p:sp>
      <p:sp>
        <p:nvSpPr>
          <p:cNvPr id="272" name="Google Shape;272;p39"/>
          <p:cNvSpPr txBox="1"/>
          <p:nvPr>
            <p:ph idx="1" type="body"/>
          </p:nvPr>
        </p:nvSpPr>
        <p:spPr>
          <a:xfrm>
            <a:off x="5065825" y="2571745"/>
            <a:ext cx="3431100" cy="13383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Any class can overload any number of </a:t>
            </a:r>
            <a:r>
              <a:rPr lang="en" sz="1100"/>
              <a:t>componentN</a:t>
            </a:r>
            <a:r>
              <a:rPr lang="en" sz="1100">
                <a:latin typeface="Open Sans"/>
                <a:ea typeface="Open Sans"/>
                <a:cs typeface="Open Sans"/>
                <a:sym typeface="Open Sans"/>
              </a:rPr>
              <a:t> methods that can be used in destructive declarations.</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t/>
            </a:r>
            <a:endParaRPr sz="1100">
              <a:latin typeface="Open Sans"/>
              <a:ea typeface="Open Sans"/>
              <a:cs typeface="Open Sans"/>
              <a:sym typeface="Open Sans"/>
            </a:endParaRPr>
          </a:p>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Data classes have these methods by default.</a:t>
            </a:r>
            <a:endParaRPr sz="1100">
              <a:latin typeface="Open Sans"/>
              <a:ea typeface="Open Sans"/>
              <a:cs typeface="Open Sans"/>
              <a:sym typeface="Open Sans"/>
            </a:endParaRPr>
          </a:p>
          <a:p>
            <a:pPr indent="0" lvl="0" marL="0" rtl="0" algn="l">
              <a:lnSpc>
                <a:spcPct val="146739"/>
              </a:lnSpc>
              <a:spcBef>
                <a:spcPts val="0"/>
              </a:spcBef>
              <a:spcAft>
                <a:spcPts val="0"/>
              </a:spcAft>
              <a:buNone/>
            </a:pPr>
            <a:r>
              <a:t/>
            </a:r>
            <a:endParaRPr sz="1100">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3F51B5"/>
                </a:solidFill>
              </a:rPr>
              <a:t>data</a:t>
            </a:r>
            <a:r>
              <a:rPr lang="en">
                <a:solidFill>
                  <a:srgbClr val="37474F"/>
                </a:solidFill>
              </a:rPr>
              <a:t> </a:t>
            </a:r>
            <a:r>
              <a:rPr lang="en">
                <a:solidFill>
                  <a:srgbClr val="3F51B5"/>
                </a:solidFill>
              </a:rPr>
              <a:t>class</a:t>
            </a:r>
            <a:r>
              <a:rPr lang="en">
                <a:solidFill>
                  <a:srgbClr val="37474F"/>
                </a:solidFill>
              </a:rPr>
              <a:t> User(</a:t>
            </a:r>
            <a:r>
              <a:rPr lang="en">
                <a:solidFill>
                  <a:srgbClr val="3F51B5"/>
                </a:solidFill>
              </a:rPr>
              <a:t>val</a:t>
            </a:r>
            <a:r>
              <a:rPr lang="en">
                <a:solidFill>
                  <a:srgbClr val="37474F"/>
                </a:solidFill>
              </a:rPr>
              <a:t> name: String, </a:t>
            </a:r>
            <a:r>
              <a:rPr lang="en">
                <a:solidFill>
                  <a:srgbClr val="3F51B5"/>
                </a:solidFill>
              </a:rPr>
              <a:t>val</a:t>
            </a:r>
            <a:r>
              <a:rPr lang="en">
                <a:solidFill>
                  <a:srgbClr val="37474F"/>
                </a:solidFill>
              </a:rPr>
              <a:t> age: Int)</a:t>
            </a:r>
            <a:endParaRPr>
              <a:solidFill>
                <a:srgbClr val="37474F"/>
              </a:solidFill>
            </a:endParaRPr>
          </a:p>
          <a:p>
            <a:pPr indent="0" lvl="0" marL="0" rtl="0" algn="l">
              <a:lnSpc>
                <a:spcPct val="115000"/>
              </a:lnSpc>
              <a:spcBef>
                <a:spcPts val="1600"/>
              </a:spcBef>
              <a:spcAft>
                <a:spcPts val="0"/>
              </a:spcAft>
              <a:buNone/>
            </a:pPr>
            <a:r>
              <a:rPr lang="en">
                <a:latin typeface="Open Sans"/>
                <a:ea typeface="Open Sans"/>
                <a:cs typeface="Open Sans"/>
                <a:sym typeface="Open Sans"/>
              </a:rPr>
              <a:t>The compiler automatically derives:</a:t>
            </a:r>
            <a:endParaRPr>
              <a:latin typeface="Open Sans"/>
              <a:ea typeface="Open Sans"/>
              <a:cs typeface="Open Sans"/>
              <a:sym typeface="Open Sans"/>
            </a:endParaRPr>
          </a:p>
          <a:p>
            <a:pPr indent="-317500" lvl="0" marL="457200" rtl="0" algn="l">
              <a:lnSpc>
                <a:spcPct val="115000"/>
              </a:lnSpc>
              <a:spcBef>
                <a:spcPts val="1000"/>
              </a:spcBef>
              <a:spcAft>
                <a:spcPts val="0"/>
              </a:spcAft>
              <a:buSzPts val="1400"/>
              <a:buChar char="●"/>
            </a:pPr>
            <a:r>
              <a:rPr lang="en"/>
              <a:t>equals()</a:t>
            </a:r>
            <a:r>
              <a:rPr lang="en">
                <a:latin typeface="Open Sans"/>
                <a:ea typeface="Open Sans"/>
                <a:cs typeface="Open Sans"/>
                <a:sym typeface="Open Sans"/>
              </a:rPr>
              <a:t> and </a:t>
            </a:r>
            <a:r>
              <a:rPr lang="en"/>
              <a:t>hashCode()</a:t>
            </a:r>
            <a:endParaRPr/>
          </a:p>
          <a:p>
            <a:pPr indent="-317500" lvl="0" marL="457200" rtl="0" algn="l">
              <a:lnSpc>
                <a:spcPct val="115000"/>
              </a:lnSpc>
              <a:spcBef>
                <a:spcPts val="1000"/>
              </a:spcBef>
              <a:spcAft>
                <a:spcPts val="0"/>
              </a:spcAft>
              <a:buSzPts val="1400"/>
              <a:buFont typeface="Open Sans"/>
              <a:buChar char="●"/>
            </a:pPr>
            <a:r>
              <a:rPr lang="en"/>
              <a:t>toString()</a:t>
            </a:r>
            <a:r>
              <a:rPr lang="en">
                <a:latin typeface="Open Sans"/>
                <a:ea typeface="Open Sans"/>
                <a:cs typeface="Open Sans"/>
                <a:sym typeface="Open Sans"/>
              </a:rPr>
              <a:t> of the form </a:t>
            </a:r>
            <a:r>
              <a:rPr lang="en"/>
              <a:t>User(name=John, age=42)</a:t>
            </a:r>
            <a:endParaRPr/>
          </a:p>
          <a:p>
            <a:pPr indent="-317500" lvl="0" marL="457200" rtl="0" algn="l">
              <a:lnSpc>
                <a:spcPct val="115000"/>
              </a:lnSpc>
              <a:spcBef>
                <a:spcPts val="1000"/>
              </a:spcBef>
              <a:spcAft>
                <a:spcPts val="0"/>
              </a:spcAft>
              <a:buSzPts val="1400"/>
              <a:buFont typeface="Open Sans"/>
              <a:buChar char="●"/>
            </a:pPr>
            <a:r>
              <a:rPr lang="en"/>
              <a:t>componentN()</a:t>
            </a:r>
            <a:r>
              <a:rPr lang="en">
                <a:latin typeface="Open Sans"/>
                <a:ea typeface="Open Sans"/>
                <a:cs typeface="Open Sans"/>
                <a:sym typeface="Open Sans"/>
              </a:rPr>
              <a:t> </a:t>
            </a:r>
            <a:r>
              <a:rPr lang="en">
                <a:solidFill>
                  <a:schemeClr val="accent1"/>
                </a:solidFill>
                <a:uFill>
                  <a:noFill/>
                </a:uFill>
                <a:latin typeface="Open Sans"/>
                <a:ea typeface="Open Sans"/>
                <a:cs typeface="Open Sans"/>
                <a:sym typeface="Open Sans"/>
                <a:hlinkClick r:id="rId3">
                  <a:extLst>
                    <a:ext uri="{A12FA001-AC4F-418D-AE19-62706E023703}">
                      <ahyp:hlinkClr val="tx"/>
                    </a:ext>
                  </a:extLst>
                </a:hlinkClick>
              </a:rPr>
              <a:t>functions</a:t>
            </a:r>
            <a:r>
              <a:rPr lang="en">
                <a:latin typeface="Open Sans"/>
                <a:ea typeface="Open Sans"/>
                <a:cs typeface="Open Sans"/>
                <a:sym typeface="Open Sans"/>
              </a:rPr>
              <a:t> corresponding to the properties in their order of declaration.</a:t>
            </a:r>
            <a:endParaRPr>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a:t>copy()</a:t>
            </a:r>
            <a:r>
              <a:rPr lang="en">
                <a:latin typeface="Open Sans"/>
                <a:ea typeface="Open Sans"/>
                <a:cs typeface="Open Sans"/>
                <a:sym typeface="Open Sans"/>
              </a:rPr>
              <a:t> to copy an object, allowing you to alter some of its properties while keeping the rest unchanged</a:t>
            </a:r>
            <a:endParaRPr>
              <a:latin typeface="Open Sans"/>
              <a:ea typeface="Open Sans"/>
              <a:cs typeface="Open Sans"/>
              <a:sym typeface="Open Sans"/>
            </a:endParaRPr>
          </a:p>
          <a:p>
            <a:pPr indent="0" lvl="0" marL="0" rtl="0" algn="l">
              <a:lnSpc>
                <a:spcPct val="115000"/>
              </a:lnSpc>
              <a:spcBef>
                <a:spcPts val="1600"/>
              </a:spcBef>
              <a:spcAft>
                <a:spcPts val="0"/>
              </a:spcAft>
              <a:buNone/>
            </a:pPr>
            <a:r>
              <a:rPr lang="en">
                <a:latin typeface="Open Sans"/>
                <a:ea typeface="Open Sans"/>
                <a:cs typeface="Open Sans"/>
                <a:sym typeface="Open Sans"/>
              </a:rPr>
              <a:t>The standard library provides the </a:t>
            </a:r>
            <a:r>
              <a:rPr lang="en"/>
              <a:t>Pair</a:t>
            </a:r>
            <a:r>
              <a:rPr lang="en">
                <a:latin typeface="Open Sans"/>
                <a:ea typeface="Open Sans"/>
                <a:cs typeface="Open Sans"/>
                <a:sym typeface="Open Sans"/>
              </a:rPr>
              <a:t> and </a:t>
            </a:r>
            <a:r>
              <a:rPr lang="en"/>
              <a:t>Triple</a:t>
            </a:r>
            <a:r>
              <a:rPr lang="en">
                <a:latin typeface="Open Sans"/>
                <a:ea typeface="Open Sans"/>
                <a:cs typeface="Open Sans"/>
                <a:sym typeface="Open Sans"/>
              </a:rPr>
              <a:t> classes, but named data classes are a much better design choice.</a:t>
            </a:r>
            <a:endParaRPr>
              <a:latin typeface="Open Sans"/>
              <a:ea typeface="Open Sans"/>
              <a:cs typeface="Open Sans"/>
              <a:sym typeface="Open Sans"/>
            </a:endParaRPr>
          </a:p>
          <a:p>
            <a:pPr indent="0" lvl="0" marL="0" rtl="0" algn="l">
              <a:lnSpc>
                <a:spcPct val="115000"/>
              </a:lnSpc>
              <a:spcBef>
                <a:spcPts val="1000"/>
              </a:spcBef>
              <a:spcAft>
                <a:spcPts val="1000"/>
              </a:spcAft>
              <a:buNone/>
            </a:pPr>
            <a:r>
              <a:t/>
            </a:r>
            <a:endParaRPr/>
          </a:p>
        </p:txBody>
      </p:sp>
      <p:sp>
        <p:nvSpPr>
          <p:cNvPr id="278" name="Google Shape;278;p4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Data classes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marR="275590" rtl="0" algn="l">
              <a:lnSpc>
                <a:spcPct val="120000"/>
              </a:lnSpc>
              <a:spcBef>
                <a:spcPts val="0"/>
              </a:spcBef>
              <a:spcAft>
                <a:spcPts val="0"/>
              </a:spcAft>
              <a:buClr>
                <a:schemeClr val="dk1"/>
              </a:buClr>
              <a:buSzPts val="1100"/>
              <a:buFont typeface="Arial"/>
              <a:buNone/>
            </a:pPr>
            <a:r>
              <a:rPr lang="en" sz="1100">
                <a:latin typeface="Open Sans"/>
                <a:ea typeface="Open Sans"/>
                <a:cs typeface="Open Sans"/>
                <a:sym typeface="Open Sans"/>
              </a:rPr>
              <a:t>Occasionally you have to wrap a class, but wrapping always causes overhead in both memory and execution time. Inline classes may help you get the desired behavior without paying for it with a drop in performance. </a:t>
            </a:r>
            <a:endParaRPr sz="1100">
              <a:latin typeface="Open Sans"/>
              <a:ea typeface="Open Sans"/>
              <a:cs typeface="Open Sans"/>
              <a:sym typeface="Open Sans"/>
            </a:endParaRPr>
          </a:p>
          <a:p>
            <a:pPr indent="0" lvl="0" marL="0" rtl="0" algn="l">
              <a:lnSpc>
                <a:spcPct val="115000"/>
              </a:lnSpc>
              <a:spcBef>
                <a:spcPts val="695"/>
              </a:spcBef>
              <a:spcAft>
                <a:spcPts val="0"/>
              </a:spcAft>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3F51B5"/>
                </a:solidFill>
              </a:rPr>
              <a:t>interface</a:t>
            </a:r>
            <a:r>
              <a:rPr lang="en" sz="1100">
                <a:solidFill>
                  <a:srgbClr val="37474F"/>
                </a:solidFill>
              </a:rPr>
              <a:t> Greeter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fun</a:t>
            </a:r>
            <a:r>
              <a:rPr lang="en" sz="1100">
                <a:solidFill>
                  <a:srgbClr val="37474F"/>
                </a:solidFill>
              </a:rPr>
              <a:t> greet(): Unit</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MyGreeter(</a:t>
            </a:r>
            <a:r>
              <a:rPr lang="en" sz="1100">
                <a:solidFill>
                  <a:srgbClr val="3F51B5"/>
                </a:solidFill>
              </a:rPr>
              <a:t>var</a:t>
            </a:r>
            <a:r>
              <a:rPr lang="en" sz="1100">
                <a:solidFill>
                  <a:srgbClr val="37474F"/>
                </a:solidFill>
              </a:rPr>
              <a:t> myNameToday: String) : Greeter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greet() = println(</a:t>
            </a:r>
            <a:r>
              <a:rPr lang="en" sz="1100">
                <a:solidFill>
                  <a:srgbClr val="008000"/>
                </a:solidFill>
              </a:rPr>
              <a:t>"Hello, $myNameToday!"</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CC7832"/>
                </a:solidFill>
              </a:rPr>
              <a:t>@JvmInline</a:t>
            </a:r>
            <a:endParaRPr sz="1100">
              <a:solidFill>
                <a:srgbClr val="CC7832"/>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008000"/>
                </a:solidFill>
              </a:rPr>
              <a:t>/* final */ </a:t>
            </a:r>
            <a:r>
              <a:rPr lang="en" sz="1100">
                <a:solidFill>
                  <a:srgbClr val="3F51B5"/>
                </a:solidFill>
              </a:rPr>
              <a:t>value</a:t>
            </a:r>
            <a:r>
              <a:rPr lang="en" sz="1100">
                <a:solidFill>
                  <a:srgbClr val="37474F"/>
                </a:solidFill>
              </a:rPr>
              <a:t> </a:t>
            </a:r>
            <a:r>
              <a:rPr lang="en" sz="1100">
                <a:solidFill>
                  <a:srgbClr val="3F51B5"/>
                </a:solidFill>
              </a:rPr>
              <a:t>class</a:t>
            </a:r>
            <a:r>
              <a:rPr lang="en" sz="1100">
                <a:solidFill>
                  <a:srgbClr val="37474F"/>
                </a:solidFill>
              </a:rPr>
              <a:t> BadDayGreeter(</a:t>
            </a:r>
            <a:r>
              <a:rPr lang="en" sz="1100">
                <a:solidFill>
                  <a:srgbClr val="3F51B5"/>
                </a:solidFill>
              </a:rPr>
              <a:t>val</a:t>
            </a:r>
            <a:r>
              <a:rPr lang="en" sz="1100">
                <a:solidFill>
                  <a:srgbClr val="37474F"/>
                </a:solidFill>
              </a:rPr>
              <a:t> greeter: Greeter) : Greeter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greet()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greeter.greet()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println(</a:t>
            </a:r>
            <a:r>
              <a:rPr lang="en" sz="1100">
                <a:solidFill>
                  <a:srgbClr val="008000"/>
                </a:solidFill>
              </a:rPr>
              <a:t>"Having a bad day, huh?"</a:t>
            </a: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84" name="Google Shape;284;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(value) classes</a:t>
            </a:r>
            <a:endParaRPr/>
          </a:p>
        </p:txBody>
      </p:sp>
      <p:sp>
        <p:nvSpPr>
          <p:cNvPr id="285" name="Google Shape;285;p41"/>
          <p:cNvSpPr txBox="1"/>
          <p:nvPr/>
        </p:nvSpPr>
        <p:spPr>
          <a:xfrm>
            <a:off x="5568125" y="4297750"/>
            <a:ext cx="3456600" cy="677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solidFill>
                  <a:srgbClr val="3F51B5"/>
                </a:solidFill>
                <a:latin typeface="JetBrains Mono"/>
                <a:ea typeface="JetBrains Mono"/>
                <a:cs typeface="JetBrains Mono"/>
                <a:sym typeface="JetBrains Mono"/>
              </a:rPr>
              <a:t>var</a:t>
            </a:r>
            <a:r>
              <a:rPr lang="en" sz="800">
                <a:solidFill>
                  <a:srgbClr val="37474F"/>
                </a:solidFill>
                <a:latin typeface="JetBrains Mono"/>
                <a:ea typeface="JetBrains Mono"/>
                <a:cs typeface="JetBrains Mono"/>
                <a:sym typeface="JetBrains Mono"/>
              </a:rPr>
              <a:t> greeter: Greeter = MyGreeter(</a:t>
            </a:r>
            <a:r>
              <a:rPr lang="en" sz="800">
                <a:solidFill>
                  <a:srgbClr val="008000"/>
                </a:solidFill>
                <a:latin typeface="JetBrains Mono"/>
                <a:ea typeface="JetBrains Mono"/>
                <a:cs typeface="JetBrains Mono"/>
                <a:sym typeface="JetBrains Mono"/>
              </a:rPr>
              <a:t>"Cyr"</a:t>
            </a:r>
            <a:r>
              <a:rPr lang="en" sz="800">
                <a:solidFill>
                  <a:srgbClr val="37474F"/>
                </a:solidFill>
                <a:latin typeface="JetBrains Mono"/>
                <a:ea typeface="JetBrains Mono"/>
                <a:cs typeface="JetBrains Mono"/>
                <a:sym typeface="JetBrains Mono"/>
              </a:rPr>
              <a:t>)</a:t>
            </a:r>
            <a:endParaRPr sz="800">
              <a:solidFill>
                <a:srgbClr val="37474F"/>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800">
                <a:solidFill>
                  <a:srgbClr val="3F51B5"/>
                </a:solidFill>
                <a:latin typeface="JetBrains Mono"/>
                <a:ea typeface="JetBrains Mono"/>
                <a:cs typeface="JetBrains Mono"/>
                <a:sym typeface="JetBrains Mono"/>
              </a:rPr>
              <a:t>if</a:t>
            </a:r>
            <a:r>
              <a:rPr lang="en" sz="800">
                <a:solidFill>
                  <a:srgbClr val="37474F"/>
                </a:solidFill>
                <a:latin typeface="JetBrains Mono"/>
                <a:ea typeface="JetBrains Mono"/>
                <a:cs typeface="JetBrains Mono"/>
                <a:sym typeface="JetBrains Mono"/>
              </a:rPr>
              <a:t> (today.isBad()) { greeter = BadDayGreeter(greeter) }</a:t>
            </a:r>
            <a:endParaRPr sz="800">
              <a:solidFill>
                <a:srgbClr val="37474F"/>
              </a:solidFill>
              <a:latin typeface="JetBrains Mono"/>
              <a:ea typeface="JetBrains Mono"/>
              <a:cs typeface="JetBrains Mono"/>
              <a:sym typeface="JetBrains Mono"/>
            </a:endParaRPr>
          </a:p>
          <a:p>
            <a:pPr indent="0" lvl="0" marL="0" rtl="0" algn="l">
              <a:spcBef>
                <a:spcPts val="0"/>
              </a:spcBef>
              <a:spcAft>
                <a:spcPts val="0"/>
              </a:spcAft>
              <a:buNone/>
            </a:pPr>
            <a:r>
              <a:rPr lang="en" sz="800">
                <a:solidFill>
                  <a:srgbClr val="37474F"/>
                </a:solidFill>
                <a:latin typeface="JetBrains Mono"/>
                <a:ea typeface="JetBrains Mono"/>
                <a:cs typeface="JetBrains Mono"/>
                <a:sym typeface="JetBrains Mono"/>
              </a:rPr>
              <a:t>greeter.greet()</a:t>
            </a:r>
            <a:endParaRPr sz="800">
              <a:latin typeface="JetBrains Mono"/>
              <a:ea typeface="JetBrains Mono"/>
              <a:cs typeface="JetBrains Mono"/>
              <a:sym typeface="JetBrains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298450" lvl="0" marL="457200" marR="0" rtl="0" algn="l">
              <a:lnSpc>
                <a:spcPct val="100000"/>
              </a:lnSpc>
              <a:spcBef>
                <a:spcPts val="1600"/>
              </a:spcBef>
              <a:spcAft>
                <a:spcPts val="0"/>
              </a:spcAft>
              <a:buSzPts val="1100"/>
              <a:buFont typeface="Open Sans"/>
              <a:buChar char="●"/>
            </a:pPr>
            <a:r>
              <a:rPr lang="en" sz="1100">
                <a:latin typeface="Open Sans"/>
                <a:ea typeface="Open Sans"/>
                <a:cs typeface="Open Sans"/>
                <a:sym typeface="Open Sans"/>
              </a:rPr>
              <a:t>An Inline class must have exactly one primary constructor parameter, </a:t>
            </a:r>
            <a:endParaRPr sz="1100">
              <a:latin typeface="Open Sans"/>
              <a:ea typeface="Open Sans"/>
              <a:cs typeface="Open Sans"/>
              <a:sym typeface="Open Sans"/>
            </a:endParaRPr>
          </a:p>
          <a:p>
            <a:pPr indent="-298450" lvl="0" marL="457200" marR="0" rtl="0" algn="l">
              <a:lnSpc>
                <a:spcPct val="100000"/>
              </a:lnSpc>
              <a:spcBef>
                <a:spcPts val="1600"/>
              </a:spcBef>
              <a:spcAft>
                <a:spcPts val="0"/>
              </a:spcAft>
              <a:buSzPts val="1100"/>
              <a:buFont typeface="Open Sans"/>
              <a:buChar char="●"/>
            </a:pPr>
            <a:r>
              <a:rPr lang="en" sz="1100">
                <a:latin typeface="Open Sans"/>
                <a:ea typeface="Open Sans"/>
                <a:cs typeface="Open Sans"/>
                <a:sym typeface="Open Sans"/>
              </a:rPr>
              <a:t>Inline classes can implement interfaces, declare properties (no backing fields), and have </a:t>
            </a:r>
            <a:r>
              <a:rPr lang="en" sz="1100"/>
              <a:t>init</a:t>
            </a:r>
            <a:r>
              <a:rPr lang="en" sz="1100">
                <a:latin typeface="Open Sans"/>
                <a:ea typeface="Open Sans"/>
                <a:cs typeface="Open Sans"/>
                <a:sym typeface="Open Sans"/>
              </a:rPr>
              <a:t> blocks. </a:t>
            </a:r>
            <a:endParaRPr sz="1100">
              <a:latin typeface="Open Sans"/>
              <a:ea typeface="Open Sans"/>
              <a:cs typeface="Open Sans"/>
              <a:sym typeface="Open Sans"/>
            </a:endParaRPr>
          </a:p>
          <a:p>
            <a:pPr indent="-298450" lvl="0" marL="457200" marR="0" rtl="0" algn="l">
              <a:lnSpc>
                <a:spcPct val="100000"/>
              </a:lnSpc>
              <a:spcBef>
                <a:spcPts val="1600"/>
              </a:spcBef>
              <a:spcAft>
                <a:spcPts val="0"/>
              </a:spcAft>
              <a:buSzPts val="1100"/>
              <a:buFont typeface="Open Sans"/>
              <a:buChar char="●"/>
            </a:pPr>
            <a:r>
              <a:rPr lang="en" sz="1100">
                <a:latin typeface="Open Sans"/>
                <a:ea typeface="Open Sans"/>
                <a:cs typeface="Open Sans"/>
                <a:sym typeface="Open Sans"/>
              </a:rPr>
              <a:t>Inline classes are not allowed to participate in a class hierarchy</a:t>
            </a:r>
            <a:r>
              <a:rPr lang="en" sz="1100">
                <a:latin typeface="Open Sans"/>
                <a:ea typeface="Open Sans"/>
                <a:cs typeface="Open Sans"/>
                <a:sym typeface="Open Sans"/>
              </a:rPr>
              <a:t>, </a:t>
            </a:r>
            <a:r>
              <a:rPr lang="en" sz="1100">
                <a:latin typeface="Open Sans"/>
                <a:ea typeface="Open Sans"/>
                <a:cs typeface="Open Sans"/>
                <a:sym typeface="Open Sans"/>
              </a:rPr>
              <a:t>which is to say they are automatically marked with the "final" keyword. </a:t>
            </a:r>
            <a:endParaRPr sz="1100">
              <a:latin typeface="Open Sans"/>
              <a:ea typeface="Open Sans"/>
              <a:cs typeface="Open Sans"/>
              <a:sym typeface="Open Sans"/>
            </a:endParaRPr>
          </a:p>
          <a:p>
            <a:pPr indent="-298450" lvl="0" marL="457200" marR="0" rtl="0" algn="l">
              <a:lnSpc>
                <a:spcPct val="100000"/>
              </a:lnSpc>
              <a:spcBef>
                <a:spcPts val="1600"/>
              </a:spcBef>
              <a:spcAft>
                <a:spcPts val="0"/>
              </a:spcAft>
              <a:buSzPts val="1100"/>
              <a:buFont typeface="Open Sans"/>
              <a:buChar char="●"/>
            </a:pPr>
            <a:r>
              <a:rPr lang="en" sz="1100">
                <a:latin typeface="Open Sans"/>
                <a:ea typeface="Open Sans"/>
                <a:cs typeface="Open Sans"/>
                <a:sym typeface="Open Sans"/>
              </a:rPr>
              <a:t>The compiler tries to use the underlying type to produce the most performant code. </a:t>
            </a:r>
            <a:endParaRPr sz="1100">
              <a:latin typeface="Open Sans"/>
              <a:ea typeface="Open Sans"/>
              <a:cs typeface="Open Sans"/>
              <a:sym typeface="Open Sans"/>
            </a:endParaRPr>
          </a:p>
          <a:p>
            <a:pPr indent="0" lvl="0" marL="0" rtl="0" algn="l">
              <a:lnSpc>
                <a:spcPct val="115000"/>
              </a:lnSpc>
              <a:spcBef>
                <a:spcPts val="1600"/>
              </a:spcBef>
              <a:spcAft>
                <a:spcPts val="0"/>
              </a:spcAft>
              <a:buNone/>
            </a:pPr>
            <a:r>
              <a:rPr lang="en" sz="800">
                <a:solidFill>
                  <a:srgbClr val="CC7832"/>
                </a:solidFill>
              </a:rPr>
              <a:t>@JvmInline</a:t>
            </a:r>
            <a:endParaRPr sz="800">
              <a:solidFill>
                <a:srgbClr val="CC7832"/>
              </a:solidFill>
            </a:endParaRPr>
          </a:p>
          <a:p>
            <a:pPr indent="0" lvl="0" marL="0" rtl="0" algn="l">
              <a:lnSpc>
                <a:spcPct val="115000"/>
              </a:lnSpc>
              <a:spcBef>
                <a:spcPts val="0"/>
              </a:spcBef>
              <a:spcAft>
                <a:spcPts val="0"/>
              </a:spcAft>
              <a:buNone/>
            </a:pPr>
            <a:r>
              <a:rPr lang="en" sz="800">
                <a:solidFill>
                  <a:srgbClr val="008000"/>
                </a:solidFill>
              </a:rPr>
              <a:t>/* final */ </a:t>
            </a:r>
            <a:r>
              <a:rPr lang="en" sz="800">
                <a:solidFill>
                  <a:srgbClr val="3F51B5"/>
                </a:solidFill>
              </a:rPr>
              <a:t>value</a:t>
            </a:r>
            <a:r>
              <a:rPr lang="en" sz="800">
                <a:solidFill>
                  <a:srgbClr val="37474F"/>
                </a:solidFill>
              </a:rPr>
              <a:t> </a:t>
            </a:r>
            <a:r>
              <a:rPr lang="en" sz="800">
                <a:solidFill>
                  <a:srgbClr val="3F51B5"/>
                </a:solidFill>
              </a:rPr>
              <a:t>class</a:t>
            </a:r>
            <a:r>
              <a:rPr lang="en" sz="800">
                <a:solidFill>
                  <a:srgbClr val="37474F"/>
                </a:solidFill>
              </a:rPr>
              <a:t> Name(</a:t>
            </a:r>
            <a:r>
              <a:rPr lang="en" sz="800">
                <a:solidFill>
                  <a:srgbClr val="3F51B5"/>
                </a:solidFill>
              </a:rPr>
              <a:t>val</a:t>
            </a:r>
            <a:r>
              <a:rPr lang="en" sz="800">
                <a:solidFill>
                  <a:srgbClr val="37474F"/>
                </a:solidFill>
              </a:rPr>
              <a:t> name: String) : Greeter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init</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i="1" lang="en" sz="800">
                <a:solidFill>
                  <a:srgbClr val="37474F"/>
                </a:solidFill>
              </a:rPr>
              <a:t>require</a:t>
            </a:r>
            <a:r>
              <a:rPr lang="en" sz="800">
                <a:solidFill>
                  <a:srgbClr val="37474F"/>
                </a:solidFill>
              </a:rPr>
              <a:t>(name.isNotEmpty()) { </a:t>
            </a:r>
            <a:r>
              <a:rPr lang="en" sz="800">
                <a:solidFill>
                  <a:srgbClr val="008000"/>
                </a:solidFill>
              </a:rPr>
              <a:t>"An empty name is absurd!"</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None/>
            </a:pPr>
            <a:r>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808080"/>
                </a:solidFill>
              </a:rPr>
              <a:t>// val withABackingField: String = "Not allowed"</a:t>
            </a:r>
            <a:endParaRPr sz="800">
              <a:solidFill>
                <a:srgbClr val="808080"/>
              </a:solidFill>
            </a:endParaRPr>
          </a:p>
          <a:p>
            <a:pPr indent="0" lvl="0" marL="0" rtl="0" algn="l">
              <a:lnSpc>
                <a:spcPct val="115000"/>
              </a:lnSpc>
              <a:spcBef>
                <a:spcPts val="0"/>
              </a:spcBef>
              <a:spcAft>
                <a:spcPts val="0"/>
              </a:spcAft>
              <a:buNone/>
            </a:pPr>
            <a:r>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var</a:t>
            </a:r>
            <a:r>
              <a:rPr lang="en" sz="800">
                <a:solidFill>
                  <a:srgbClr val="37474F"/>
                </a:solidFill>
              </a:rPr>
              <a:t> length: Int</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get</a:t>
            </a:r>
            <a:r>
              <a:rPr lang="en" sz="800">
                <a:solidFill>
                  <a:srgbClr val="37474F"/>
                </a:solidFill>
              </a:rPr>
              <a:t>() = name.length</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set</a:t>
            </a:r>
            <a:r>
              <a:rPr lang="en" sz="800">
                <a:solidFill>
                  <a:srgbClr val="37474F"/>
                </a:solidFill>
              </a:rPr>
              <a:t>(value) { println(</a:t>
            </a:r>
            <a:r>
              <a:rPr lang="en" sz="800">
                <a:solidFill>
                  <a:srgbClr val="008000"/>
                </a:solidFill>
              </a:rPr>
              <a:t>"What do you expect to happen?"</a:t>
            </a:r>
            <a:r>
              <a:rPr lang="en" sz="800">
                <a:solidFill>
                  <a:srgbClr val="37474F"/>
                </a:solidFill>
              </a:rPr>
              <a:t>) }</a:t>
            </a:r>
            <a:endParaRPr sz="800">
              <a:solidFill>
                <a:srgbClr val="37474F"/>
              </a:solidFill>
            </a:endParaRPr>
          </a:p>
          <a:p>
            <a:pPr indent="0" lvl="0" marL="0" rtl="0" algn="l">
              <a:lnSpc>
                <a:spcPct val="115000"/>
              </a:lnSpc>
              <a:spcBef>
                <a:spcPts val="0"/>
              </a:spcBef>
              <a:spcAft>
                <a:spcPts val="0"/>
              </a:spcAft>
              <a:buNone/>
            </a:pPr>
            <a:r>
              <a:t/>
            </a:r>
            <a:endParaRPr sz="800">
              <a:solidFill>
                <a:srgbClr val="37474F"/>
              </a:solidFill>
            </a:endParaRPr>
          </a:p>
          <a:p>
            <a:pPr indent="0" lvl="0" marL="0" rtl="0" algn="l">
              <a:lnSpc>
                <a:spcPct val="115000"/>
              </a:lnSpc>
              <a:spcBef>
                <a:spcPts val="0"/>
              </a:spcBef>
              <a:spcAft>
                <a:spcPts val="0"/>
              </a:spcAft>
              <a:buNone/>
            </a:pPr>
            <a:r>
              <a:rPr lang="en" sz="800">
                <a:solidFill>
                  <a:srgbClr val="37474F"/>
                </a:solidFill>
              </a:rPr>
              <a:t>   </a:t>
            </a:r>
            <a:r>
              <a:rPr lang="en" sz="800">
                <a:solidFill>
                  <a:srgbClr val="3F51B5"/>
                </a:solidFill>
              </a:rPr>
              <a:t>override</a:t>
            </a:r>
            <a:r>
              <a:rPr lang="en" sz="800">
                <a:solidFill>
                  <a:srgbClr val="37474F"/>
                </a:solidFill>
              </a:rPr>
              <a:t> </a:t>
            </a:r>
            <a:r>
              <a:rPr lang="en" sz="800">
                <a:solidFill>
                  <a:srgbClr val="3F51B5"/>
                </a:solidFill>
              </a:rPr>
              <a:t>fun</a:t>
            </a:r>
            <a:r>
              <a:rPr lang="en" sz="800">
                <a:solidFill>
                  <a:srgbClr val="37474F"/>
                </a:solidFill>
              </a:rPr>
              <a:t> greet() { println(</a:t>
            </a:r>
            <a:r>
              <a:rPr lang="en" sz="800">
                <a:solidFill>
                  <a:srgbClr val="008000"/>
                </a:solidFill>
              </a:rPr>
              <a:t>"Hello, $name"</a:t>
            </a:r>
            <a:r>
              <a:rPr lang="en" sz="800">
                <a:solidFill>
                  <a:srgbClr val="37474F"/>
                </a:solidFill>
              </a:rPr>
              <a:t>) }</a:t>
            </a:r>
            <a:endParaRPr sz="800">
              <a:solidFill>
                <a:srgbClr val="3F51B5"/>
              </a:solidFill>
            </a:endParaRPr>
          </a:p>
          <a:p>
            <a:pPr indent="0" lvl="0" marL="0" rtl="0" algn="l">
              <a:lnSpc>
                <a:spcPct val="115000"/>
              </a:lnSpc>
              <a:spcBef>
                <a:spcPts val="0"/>
              </a:spcBef>
              <a:spcAft>
                <a:spcPts val="0"/>
              </a:spcAft>
              <a:buNone/>
            </a:pPr>
            <a:r>
              <a:rPr lang="en" sz="800">
                <a:solidFill>
                  <a:srgbClr val="37474F"/>
                </a:solidFill>
              </a:rPr>
              <a:t>}</a:t>
            </a:r>
            <a:endParaRPr sz="800">
              <a:solidFill>
                <a:srgbClr val="37474F"/>
              </a:solidFill>
            </a:endParaRPr>
          </a:p>
          <a:p>
            <a:pPr indent="0" lvl="0" marL="0" rtl="0" algn="l">
              <a:lnSpc>
                <a:spcPct val="115000"/>
              </a:lnSpc>
              <a:spcBef>
                <a:spcPts val="1600"/>
              </a:spcBef>
              <a:spcAft>
                <a:spcPts val="0"/>
              </a:spcAft>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91" name="Google Shape;291;p4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(value) classes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marR="233045"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Since inline classes are just wrappers and the compiler tries to use the underlying type, name mangling is introduced to solve possible signature clashing problems. </a:t>
            </a:r>
            <a:endParaRPr sz="1100">
              <a:latin typeface="Open Sans"/>
              <a:ea typeface="Open Sans"/>
              <a:cs typeface="Open Sans"/>
              <a:sym typeface="Open Sans"/>
            </a:endParaRPr>
          </a:p>
          <a:p>
            <a:pPr indent="0" lvl="0" marL="0" rtl="0" algn="l">
              <a:lnSpc>
                <a:spcPct val="115000"/>
              </a:lnSpc>
              <a:spcBef>
                <a:spcPts val="955"/>
              </a:spcBef>
              <a:spcAft>
                <a:spcPts val="0"/>
              </a:spcAft>
              <a:buClr>
                <a:schemeClr val="dk1"/>
              </a:buClr>
              <a:buSzPts val="1800"/>
              <a:buFont typeface="Arial"/>
              <a:buNone/>
            </a:pPr>
            <a:r>
              <a:t/>
            </a:r>
            <a:endParaRPr sz="1100">
              <a:solidFill>
                <a:srgbClr val="3F51B5"/>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foo(name: Name) { ... } -&gt; </a:t>
            </a:r>
            <a:r>
              <a:rPr lang="en" sz="1100">
                <a:solidFill>
                  <a:srgbClr val="3F51B5"/>
                </a:solidFill>
              </a:rPr>
              <a:t>public final void </a:t>
            </a:r>
            <a:r>
              <a:rPr lang="en" sz="1100">
                <a:solidFill>
                  <a:srgbClr val="37474F"/>
                </a:solidFill>
              </a:rPr>
              <a:t>foo-&lt;stable-hashcode&gt;(name: String) { ...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F51B5"/>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fun</a:t>
            </a:r>
            <a:r>
              <a:rPr lang="en" sz="1100">
                <a:solidFill>
                  <a:srgbClr val="37474F"/>
                </a:solidFill>
              </a:rPr>
              <a:t> foo(name: String) { ... } -&gt; </a:t>
            </a:r>
            <a:r>
              <a:rPr lang="en" sz="1100">
                <a:solidFill>
                  <a:srgbClr val="3F51B5"/>
                </a:solidFill>
              </a:rPr>
              <a:t>public final void </a:t>
            </a:r>
            <a:r>
              <a:rPr lang="en" sz="1100">
                <a:solidFill>
                  <a:srgbClr val="37474F"/>
                </a:solidFill>
              </a:rPr>
              <a:t>foo(name: String) { ... }</a:t>
            </a:r>
            <a:br>
              <a:rPr lang="en" sz="1100">
                <a:solidFill>
                  <a:srgbClr val="595959"/>
                </a:solidFill>
                <a:latin typeface="Raleway"/>
                <a:ea typeface="Raleway"/>
                <a:cs typeface="Raleway"/>
                <a:sym typeface="Raleway"/>
              </a:rPr>
            </a:b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Clr>
                <a:schemeClr val="dk1"/>
              </a:buClr>
              <a:buSzPts val="1800"/>
              <a:buFont typeface="Arial"/>
              <a:buNone/>
            </a:pPr>
            <a:r>
              <a:rPr lang="en" sz="1100">
                <a:latin typeface="Open Sans"/>
                <a:ea typeface="Open Sans"/>
                <a:cs typeface="Open Sans"/>
                <a:sym typeface="Open Sans"/>
              </a:rPr>
              <a:t>If you want to call such a function from Java code, then you should use the</a:t>
            </a:r>
            <a:r>
              <a:rPr lang="en" sz="1100">
                <a:latin typeface="Raleway"/>
                <a:ea typeface="Raleway"/>
                <a:cs typeface="Raleway"/>
                <a:sym typeface="Raleway"/>
              </a:rPr>
              <a:t> </a:t>
            </a:r>
            <a:r>
              <a:rPr lang="en" sz="1100">
                <a:solidFill>
                  <a:srgbClr val="CC7832"/>
                </a:solidFill>
              </a:rPr>
              <a:t>@JvmName</a:t>
            </a:r>
            <a:r>
              <a:rPr lang="en" sz="1100">
                <a:solidFill>
                  <a:srgbClr val="595959"/>
                </a:solidFill>
                <a:latin typeface="Raleway"/>
                <a:ea typeface="Raleway"/>
                <a:cs typeface="Raleway"/>
                <a:sym typeface="Raleway"/>
              </a:rPr>
              <a:t> </a:t>
            </a:r>
            <a:r>
              <a:rPr lang="en" sz="1100">
                <a:latin typeface="Open Sans"/>
                <a:ea typeface="Open Sans"/>
                <a:cs typeface="Open Sans"/>
                <a:sym typeface="Open Sans"/>
              </a:rPr>
              <a:t>annotation.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rPr lang="en" sz="1100">
                <a:solidFill>
                  <a:srgbClr val="CC7832"/>
                </a:solidFill>
              </a:rPr>
              <a:t>@JvmName("fooName")</a:t>
            </a:r>
            <a:endParaRPr sz="1100">
              <a:solidFill>
                <a:srgbClr val="CC7832"/>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foo(name: Name) { ... } -&gt; </a:t>
            </a:r>
            <a:r>
              <a:rPr lang="en" sz="1100">
                <a:solidFill>
                  <a:srgbClr val="3F51B5"/>
                </a:solidFill>
              </a:rPr>
              <a:t>public final void </a:t>
            </a:r>
            <a:r>
              <a:rPr lang="en" sz="1100">
                <a:solidFill>
                  <a:srgbClr val="37474F"/>
                </a:solidFill>
              </a:rPr>
              <a:t>fooName(name: String) { ... }</a:t>
            </a:r>
            <a:endParaRPr sz="1100">
              <a:solidFill>
                <a:srgbClr val="595959"/>
              </a:solidFill>
              <a:latin typeface="Raleway"/>
              <a:ea typeface="Raleway"/>
              <a:cs typeface="Raleway"/>
              <a:sym typeface="Raleway"/>
            </a:endParaRPr>
          </a:p>
          <a:p>
            <a:pPr indent="0" lvl="0" marL="0" rtl="0" algn="l">
              <a:lnSpc>
                <a:spcPct val="115000"/>
              </a:lnSpc>
              <a:spcBef>
                <a:spcPts val="0"/>
              </a:spcBef>
              <a:spcAft>
                <a:spcPts val="0"/>
              </a:spcAft>
              <a:buNone/>
            </a:pPr>
            <a:r>
              <a:t/>
            </a:r>
            <a:endParaRPr sz="1100"/>
          </a:p>
        </p:txBody>
      </p:sp>
      <p:sp>
        <p:nvSpPr>
          <p:cNvPr id="297" name="Google Shape;297;p4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Inline (value) classes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idx="1" type="body"/>
          </p:nvPr>
        </p:nvSpPr>
        <p:spPr>
          <a:xfrm>
            <a:off x="292600" y="1335025"/>
            <a:ext cx="8328900" cy="33306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enum class</a:t>
            </a:r>
            <a:r>
              <a:rPr lang="en" sz="1100">
                <a:solidFill>
                  <a:srgbClr val="19191C"/>
                </a:solidFill>
              </a:rPr>
              <a:t> </a:t>
            </a:r>
            <a:r>
              <a:rPr lang="en" sz="1100">
                <a:solidFill>
                  <a:srgbClr val="37474F"/>
                </a:solidFill>
              </a:rPr>
              <a:t>Direction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NORTH, SOUTH, WEST, EAST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595959"/>
              </a:solidFill>
              <a:latin typeface="Raleway"/>
              <a:ea typeface="Raleway"/>
              <a:cs typeface="Raleway"/>
              <a:sym typeface="Raleway"/>
            </a:endParaRPr>
          </a:p>
          <a:p>
            <a:pPr indent="0" lvl="0" marL="0" rtl="0" algn="l">
              <a:spcBef>
                <a:spcPts val="1600"/>
              </a:spcBef>
              <a:spcAft>
                <a:spcPts val="0"/>
              </a:spcAft>
              <a:buClr>
                <a:schemeClr val="dk1"/>
              </a:buClr>
              <a:buSzPts val="1800"/>
              <a:buFont typeface="Arial"/>
              <a:buNone/>
            </a:pPr>
            <a:r>
              <a:rPr lang="en" sz="1100">
                <a:latin typeface="Open Sans"/>
                <a:ea typeface="Open Sans"/>
                <a:cs typeface="Open Sans"/>
                <a:sym typeface="Open Sans"/>
              </a:rPr>
              <a:t>Each enum constant is an object. </a:t>
            </a:r>
            <a:br>
              <a:rPr lang="en" sz="1100">
                <a:latin typeface="Open Sans"/>
                <a:ea typeface="Open Sans"/>
                <a:cs typeface="Open Sans"/>
                <a:sym typeface="Open Sans"/>
              </a:rPr>
            </a:br>
            <a:r>
              <a:rPr lang="en" sz="1100">
                <a:latin typeface="Open Sans"/>
                <a:ea typeface="Open Sans"/>
                <a:cs typeface="Open Sans"/>
                <a:sym typeface="Open Sans"/>
              </a:rPr>
              <a:t>Each enum is an instance of the enum class, thus it can be initialized as:</a:t>
            </a:r>
            <a:endParaRPr sz="1100">
              <a:latin typeface="Open Sans"/>
              <a:ea typeface="Open Sans"/>
              <a:cs typeface="Open Sans"/>
              <a:sym typeface="Open Sans"/>
            </a:endParaRPr>
          </a:p>
          <a:p>
            <a:pPr indent="0" lvl="0" marL="0" rtl="0" algn="l">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spcBef>
                <a:spcPts val="0"/>
              </a:spcBef>
              <a:spcAft>
                <a:spcPts val="0"/>
              </a:spcAft>
              <a:buClr>
                <a:schemeClr val="dk1"/>
              </a:buClr>
              <a:buSzPts val="1800"/>
              <a:buFont typeface="Arial"/>
              <a:buNone/>
            </a:pPr>
            <a:r>
              <a:rPr lang="en" sz="1100">
                <a:solidFill>
                  <a:srgbClr val="3F51B5"/>
                </a:solidFill>
              </a:rPr>
              <a:t>enum class</a:t>
            </a:r>
            <a:r>
              <a:rPr lang="en" sz="1100">
                <a:solidFill>
                  <a:srgbClr val="37474F"/>
                </a:solidFill>
              </a:rPr>
              <a:t> Color(</a:t>
            </a:r>
            <a:r>
              <a:rPr lang="en" sz="1100">
                <a:solidFill>
                  <a:srgbClr val="3F51B5"/>
                </a:solidFill>
              </a:rPr>
              <a:t>val</a:t>
            </a:r>
            <a:r>
              <a:rPr lang="en" sz="1100">
                <a:solidFill>
                  <a:srgbClr val="37474F"/>
                </a:solidFill>
              </a:rPr>
              <a:t> rgb: Int)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D81B60"/>
                </a:solidFill>
              </a:rPr>
              <a:t>RED</a:t>
            </a:r>
            <a:r>
              <a:rPr lang="en" sz="1100">
                <a:solidFill>
                  <a:srgbClr val="37474F"/>
                </a:solidFill>
              </a:rPr>
              <a:t>(</a:t>
            </a:r>
            <a:r>
              <a:rPr lang="en" sz="1100">
                <a:solidFill>
                  <a:srgbClr val="D81B60"/>
                </a:solidFill>
              </a:rPr>
              <a:t>0xFF0000</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D81B60"/>
                </a:solidFill>
              </a:rPr>
              <a:t>GREEN</a:t>
            </a:r>
            <a:r>
              <a:rPr lang="en" sz="1100">
                <a:solidFill>
                  <a:srgbClr val="37474F"/>
                </a:solidFill>
              </a:rPr>
              <a:t>(</a:t>
            </a:r>
            <a:r>
              <a:rPr lang="en" sz="1100">
                <a:solidFill>
                  <a:srgbClr val="D81B60"/>
                </a:solidFill>
              </a:rPr>
              <a:t>0x00FF00</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    </a:t>
            </a:r>
            <a:r>
              <a:rPr lang="en" sz="1100">
                <a:solidFill>
                  <a:srgbClr val="D81B60"/>
                </a:solidFill>
              </a:rPr>
              <a:t>BLUE</a:t>
            </a:r>
            <a:r>
              <a:rPr lang="en" sz="1100">
                <a:solidFill>
                  <a:srgbClr val="37474F"/>
                </a:solidFill>
              </a:rPr>
              <a:t>(</a:t>
            </a:r>
            <a:r>
              <a:rPr lang="en" sz="1100">
                <a:solidFill>
                  <a:srgbClr val="D81B60"/>
                </a:solidFill>
              </a:rPr>
              <a:t>0x0000FF</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spcBef>
                <a:spcPts val="1600"/>
              </a:spcBef>
              <a:spcAft>
                <a:spcPts val="0"/>
              </a:spcAft>
              <a:buClr>
                <a:schemeClr val="dk1"/>
              </a:buClr>
              <a:buSzPts val="1800"/>
              <a:buFont typeface="Arial"/>
              <a:buNone/>
            </a:pPr>
            <a:r>
              <a:rPr lang="en" sz="1100">
                <a:latin typeface="Open Sans"/>
                <a:ea typeface="Open Sans"/>
                <a:cs typeface="Open Sans"/>
                <a:sym typeface="Open Sans"/>
              </a:rPr>
              <a:t>Enum classes can have methods or even implement interfaces.</a:t>
            </a:r>
            <a:endParaRPr sz="1100">
              <a:latin typeface="Open Sans"/>
              <a:ea typeface="Open Sans"/>
              <a:cs typeface="Open Sans"/>
              <a:sym typeface="Open Sans"/>
            </a:endParaRPr>
          </a:p>
          <a:p>
            <a:pPr indent="0" lvl="0" marL="0" rtl="0" algn="l">
              <a:spcBef>
                <a:spcPts val="0"/>
              </a:spcBef>
              <a:spcAft>
                <a:spcPts val="0"/>
              </a:spcAft>
              <a:buNone/>
            </a:pPr>
            <a:r>
              <a:t/>
            </a:r>
            <a:endParaRPr sz="1100"/>
          </a:p>
        </p:txBody>
      </p:sp>
      <p:sp>
        <p:nvSpPr>
          <p:cNvPr id="303" name="Google Shape;303;p4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Enum classes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idx="1" type="body"/>
          </p:nvPr>
        </p:nvSpPr>
        <p:spPr>
          <a:xfrm>
            <a:off x="292600" y="1335025"/>
            <a:ext cx="8328900" cy="29802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user = User(</a:t>
            </a:r>
            <a:r>
              <a:rPr lang="en" sz="1100">
                <a:solidFill>
                  <a:srgbClr val="388E3C"/>
                </a:solidFill>
              </a:rPr>
              <a:t>"John"</a:t>
            </a:r>
            <a:r>
              <a:rPr lang="en" sz="1100">
                <a:solidFill>
                  <a:srgbClr val="37474F"/>
                </a:solidFill>
              </a:rPr>
              <a:t>, 23)</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(name, age) = user // destructing declaration calls </a:t>
            </a:r>
            <a:r>
              <a:rPr i="1" lang="en" sz="1100">
                <a:solidFill>
                  <a:srgbClr val="37474F"/>
                </a:solidFill>
              </a:rPr>
              <a:t>componentN</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(onlyName) = user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olderUser = user.copy(age = 42)</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val</a:t>
            </a:r>
            <a:r>
              <a:rPr lang="en" sz="1100">
                <a:solidFill>
                  <a:srgbClr val="37474F"/>
                </a:solidFill>
              </a:rPr>
              <a:t> g = Color.valueOf(</a:t>
            </a:r>
            <a:r>
              <a:rPr lang="en" sz="1100">
                <a:solidFill>
                  <a:srgbClr val="388E3C"/>
                </a:solidFill>
              </a:rPr>
              <a:t>"green"</a:t>
            </a:r>
            <a:r>
              <a:rPr lang="en" sz="1100">
                <a:solidFill>
                  <a:srgbClr val="37474F"/>
                </a:solidFill>
              </a:rPr>
              <a:t>.uppercase())</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F51B5"/>
                </a:solidFill>
              </a:rPr>
              <a:t>when</a:t>
            </a:r>
            <a:r>
              <a:rPr lang="en" sz="1100">
                <a:solidFill>
                  <a:srgbClr val="37474F"/>
                </a:solidFill>
              </a:rPr>
              <a:t>(g)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Color.RED -&gt; println(</a:t>
            </a:r>
            <a:r>
              <a:rPr lang="en" sz="1100">
                <a:solidFill>
                  <a:srgbClr val="388E3C"/>
                </a:solidFill>
              </a:rPr>
              <a:t>"blood"</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Color.GREEN -&gt; println(</a:t>
            </a:r>
            <a:r>
              <a:rPr lang="en" sz="1100">
                <a:solidFill>
                  <a:srgbClr val="388E3C"/>
                </a:solidFill>
              </a:rPr>
              <a:t>"grass"</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Color.BLUE -&gt; println(</a:t>
            </a:r>
            <a:r>
              <a:rPr lang="en" sz="1100">
                <a:solidFill>
                  <a:srgbClr val="388E3C"/>
                </a:solidFill>
              </a:rPr>
              <a:t>"sky"</a:t>
            </a: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a:t>
            </a:r>
            <a:endParaRPr sz="1100">
              <a:solidFill>
                <a:srgbClr val="19191C"/>
              </a:solidFill>
            </a:endParaRPr>
          </a:p>
          <a:p>
            <a:pPr indent="0" lvl="0" marL="0" rtl="0" algn="l">
              <a:spcBef>
                <a:spcPts val="0"/>
              </a:spcBef>
              <a:spcAft>
                <a:spcPts val="0"/>
              </a:spcAft>
              <a:buClr>
                <a:schemeClr val="dk1"/>
              </a:buClr>
              <a:buSzPts val="1800"/>
              <a:buFont typeface="Arial"/>
              <a:buNone/>
            </a:pPr>
            <a:r>
              <a:t/>
            </a:r>
            <a:endParaRPr sz="1100">
              <a:solidFill>
                <a:srgbClr val="3F51B5"/>
              </a:solidFill>
            </a:endParaRPr>
          </a:p>
          <a:p>
            <a:pPr indent="0" lvl="0" marL="0" rtl="0" algn="l">
              <a:spcBef>
                <a:spcPts val="0"/>
              </a:spcBef>
              <a:spcAft>
                <a:spcPts val="0"/>
              </a:spcAft>
              <a:buNone/>
            </a:pPr>
            <a:r>
              <a:t/>
            </a:r>
            <a:endParaRPr sz="1100"/>
          </a:p>
        </p:txBody>
      </p:sp>
      <p:sp>
        <p:nvSpPr>
          <p:cNvPr id="309" name="Google Shape;309;p4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example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idx="1" type="body"/>
          </p:nvPr>
        </p:nvSpPr>
        <p:spPr>
          <a:xfrm>
            <a:off x="292604" y="1335025"/>
            <a:ext cx="40581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solidFill>
                  <a:srgbClr val="3F51B5"/>
                </a:solidFill>
              </a:rPr>
              <a:t>sealed</a:t>
            </a:r>
            <a:r>
              <a:rPr lang="en" sz="1100">
                <a:solidFill>
                  <a:srgbClr val="37474F"/>
                </a:solidFill>
              </a:rPr>
              <a:t> class Base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open</a:t>
            </a:r>
            <a:r>
              <a:rPr lang="en" sz="1100">
                <a:solidFill>
                  <a:srgbClr val="37474F"/>
                </a:solidFill>
              </a:rPr>
              <a:t> </a:t>
            </a:r>
            <a:r>
              <a:rPr lang="en" sz="1100">
                <a:solidFill>
                  <a:srgbClr val="3F51B5"/>
                </a:solidFill>
              </a:rPr>
              <a:t>var</a:t>
            </a:r>
            <a:r>
              <a:rPr lang="en" sz="1100">
                <a:solidFill>
                  <a:srgbClr val="37474F"/>
                </a:solidFill>
              </a:rPr>
              <a:t> value: Int = 23</a:t>
            </a:r>
            <a:endParaRPr sz="1100">
              <a:solidFill>
                <a:srgbClr val="3F51B5"/>
              </a:solidFill>
            </a:endParaRPr>
          </a:p>
          <a:p>
            <a:pPr indent="0" lvl="0" marL="0" rtl="0" algn="l">
              <a:spcBef>
                <a:spcPts val="0"/>
              </a:spcBef>
              <a:spcAft>
                <a:spcPts val="0"/>
              </a:spcAft>
              <a:buClr>
                <a:schemeClr val="dk1"/>
              </a:buClr>
              <a:buSzPts val="1100"/>
              <a:buFont typeface="Arial"/>
              <a:buNone/>
            </a:pPr>
            <a:r>
              <a:rPr lang="en" sz="1100">
                <a:solidFill>
                  <a:srgbClr val="3F51B5"/>
                </a:solidFill>
              </a:rPr>
              <a:t>   open</a:t>
            </a:r>
            <a:r>
              <a:rPr lang="en" sz="1100">
                <a:solidFill>
                  <a:srgbClr val="37474F"/>
                </a:solidFill>
              </a:rPr>
              <a:t> </a:t>
            </a:r>
            <a:r>
              <a:rPr lang="en" sz="1100">
                <a:solidFill>
                  <a:srgbClr val="3F51B5"/>
                </a:solidFill>
              </a:rPr>
              <a:t>fun</a:t>
            </a:r>
            <a:r>
              <a:rPr lang="en" sz="1100">
                <a:solidFill>
                  <a:srgbClr val="37474F"/>
                </a:solidFill>
              </a:rPr>
              <a:t> foo() = value * 2</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F51B5"/>
                </a:solidFill>
              </a:rPr>
              <a:t>open</a:t>
            </a:r>
            <a:r>
              <a:rPr lang="en" sz="1100">
                <a:solidFill>
                  <a:srgbClr val="37474F"/>
                </a:solidFill>
              </a:rPr>
              <a:t> </a:t>
            </a:r>
            <a:r>
              <a:rPr lang="en" sz="1100">
                <a:solidFill>
                  <a:srgbClr val="3F51B5"/>
                </a:solidFill>
              </a:rPr>
              <a:t>class</a:t>
            </a:r>
            <a:r>
              <a:rPr lang="en" sz="1100">
                <a:solidFill>
                  <a:srgbClr val="37474F"/>
                </a:solidFill>
              </a:rPr>
              <a:t> Child1 : Base()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fun</a:t>
            </a:r>
            <a:r>
              <a:rPr lang="en" sz="1100">
                <a:solidFill>
                  <a:srgbClr val="37474F"/>
                </a:solidFill>
              </a:rPr>
              <a:t> foo() = value * 3</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final</a:t>
            </a:r>
            <a:r>
              <a:rPr lang="en" sz="1100">
                <a:solidFill>
                  <a:srgbClr val="37474F"/>
                </a:solidFill>
              </a:rPr>
              <a:t> </a:t>
            </a:r>
            <a:r>
              <a:rPr lang="en" sz="1100">
                <a:solidFill>
                  <a:srgbClr val="3F51B5"/>
                </a:solidFill>
              </a:rPr>
              <a:t>override</a:t>
            </a:r>
            <a:r>
              <a:rPr lang="en" sz="1100">
                <a:solidFill>
                  <a:srgbClr val="37474F"/>
                </a:solidFill>
              </a:rPr>
              <a:t> </a:t>
            </a:r>
            <a:r>
              <a:rPr lang="en" sz="1100">
                <a:solidFill>
                  <a:srgbClr val="3F51B5"/>
                </a:solidFill>
              </a:rPr>
              <a:t>var</a:t>
            </a:r>
            <a:r>
              <a:rPr lang="en" sz="1100">
                <a:solidFill>
                  <a:srgbClr val="37474F"/>
                </a:solidFill>
              </a:rPr>
              <a:t> value: Int = 10</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set</a:t>
            </a:r>
            <a:r>
              <a:rPr lang="en" sz="1100">
                <a:solidFill>
                  <a:srgbClr val="37474F"/>
                </a:solidFill>
              </a:rPr>
              <a:t>(value) = run { field = </a:t>
            </a:r>
            <a:r>
              <a:rPr lang="en" sz="1100">
                <a:solidFill>
                  <a:srgbClr val="3F51B5"/>
                </a:solidFill>
              </a:rPr>
              <a:t>super</a:t>
            </a:r>
            <a:r>
              <a:rPr lang="en" sz="1100">
                <a:solidFill>
                  <a:srgbClr val="37474F"/>
                </a:solidFill>
              </a:rPr>
              <a:t>.foo()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F51B5"/>
                </a:solidFill>
              </a:rPr>
              <a:t>class</a:t>
            </a:r>
            <a:r>
              <a:rPr lang="en" sz="1100">
                <a:solidFill>
                  <a:srgbClr val="37474F"/>
                </a:solidFill>
              </a:rPr>
              <a:t> Child2 : Base()</a:t>
            </a:r>
            <a:endParaRPr sz="1100">
              <a:solidFill>
                <a:srgbClr val="37474F"/>
              </a:solidFill>
            </a:endParaRPr>
          </a:p>
          <a:p>
            <a:pPr indent="0" lvl="0" marL="0" rtl="0" algn="l">
              <a:spcBef>
                <a:spcPts val="0"/>
              </a:spcBef>
              <a:spcAft>
                <a:spcPts val="0"/>
              </a:spcAft>
              <a:buClr>
                <a:schemeClr val="dk1"/>
              </a:buClr>
              <a:buSzPts val="1100"/>
              <a:buFont typeface="Arial"/>
              <a:buNone/>
            </a:pPr>
            <a:r>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F51B5"/>
                </a:solidFill>
              </a:rPr>
              <a:t>val</a:t>
            </a:r>
            <a:r>
              <a:rPr lang="en" sz="1100">
                <a:solidFill>
                  <a:srgbClr val="37474F"/>
                </a:solidFill>
              </a:rPr>
              <a:t> b: Base = Child1()</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F51B5"/>
                </a:solidFill>
              </a:rPr>
              <a:t>when</a:t>
            </a:r>
            <a:r>
              <a:rPr lang="en" sz="1100">
                <a:solidFill>
                  <a:srgbClr val="37474F"/>
                </a:solidFill>
              </a:rPr>
              <a:t>(b) {</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is</a:t>
            </a:r>
            <a:r>
              <a:rPr lang="en" sz="1100">
                <a:solidFill>
                  <a:srgbClr val="37474F"/>
                </a:solidFill>
              </a:rPr>
              <a:t> Child1 -&gt; println(1)</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is</a:t>
            </a:r>
            <a:r>
              <a:rPr lang="en" sz="1100">
                <a:solidFill>
                  <a:srgbClr val="37474F"/>
                </a:solidFill>
              </a:rPr>
              <a:t> Child2 -&gt; println(2)</a:t>
            </a:r>
            <a:endParaRPr sz="1100">
              <a:solidFill>
                <a:srgbClr val="37474F"/>
              </a:solidFill>
            </a:endParaRPr>
          </a:p>
          <a:p>
            <a:pPr indent="0" lvl="0" marL="0" rtl="0" algn="l">
              <a:spcBef>
                <a:spcPts val="0"/>
              </a:spcBef>
              <a:spcAft>
                <a:spcPts val="0"/>
              </a:spcAft>
              <a:buClr>
                <a:schemeClr val="dk1"/>
              </a:buClr>
              <a:buSzPts val="1100"/>
              <a:buFont typeface="Arial"/>
              <a:buNone/>
            </a:pPr>
            <a:r>
              <a:rPr lang="en" sz="1100">
                <a:solidFill>
                  <a:srgbClr val="37474F"/>
                </a:solidFill>
              </a:rPr>
              <a:t>}</a:t>
            </a:r>
            <a:endParaRPr sz="1100">
              <a:solidFill>
                <a:srgbClr val="3F51B5"/>
              </a:solidFill>
            </a:endParaRPr>
          </a:p>
          <a:p>
            <a:pPr indent="0" lvl="0" marL="0" rtl="0" algn="l">
              <a:spcBef>
                <a:spcPts val="0"/>
              </a:spcBef>
              <a:spcAft>
                <a:spcPts val="0"/>
              </a:spcAft>
              <a:buNone/>
            </a:pPr>
            <a:r>
              <a:t/>
            </a:r>
            <a:endParaRPr sz="1100"/>
          </a:p>
        </p:txBody>
      </p:sp>
      <p:sp>
        <p:nvSpPr>
          <p:cNvPr id="315" name="Google Shape;315;p4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Sealed classes</a:t>
            </a:r>
            <a:endParaRPr/>
          </a:p>
        </p:txBody>
      </p:sp>
      <p:sp>
        <p:nvSpPr>
          <p:cNvPr id="316" name="Google Shape;316;p46"/>
          <p:cNvSpPr txBox="1"/>
          <p:nvPr>
            <p:ph idx="1" type="body"/>
          </p:nvPr>
        </p:nvSpPr>
        <p:spPr>
          <a:xfrm>
            <a:off x="5067750" y="1335025"/>
            <a:ext cx="36651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400"/>
              <a:buFont typeface="Arial"/>
              <a:buNone/>
            </a:pPr>
            <a:r>
              <a:rPr lang="en" sz="1100">
                <a:latin typeface="Open Sans"/>
                <a:ea typeface="Open Sans"/>
                <a:cs typeface="Open Sans"/>
                <a:sym typeface="Open Sans"/>
              </a:rPr>
              <a:t>All of the inheritors of a </a:t>
            </a:r>
            <a:r>
              <a:rPr lang="en" sz="1100">
                <a:solidFill>
                  <a:srgbClr val="3F51B5"/>
                </a:solidFill>
              </a:rPr>
              <a:t>sealed</a:t>
            </a:r>
            <a:r>
              <a:rPr lang="en" sz="1100">
                <a:latin typeface="Open Sans"/>
                <a:ea typeface="Open Sans"/>
                <a:cs typeface="Open Sans"/>
                <a:sym typeface="Open Sans"/>
              </a:rPr>
              <a:t> </a:t>
            </a:r>
            <a:r>
              <a:rPr lang="en" sz="1100">
                <a:latin typeface="Open Sans"/>
                <a:ea typeface="Open Sans"/>
                <a:cs typeface="Open Sans"/>
                <a:sym typeface="Open Sans"/>
              </a:rPr>
              <a:t>class</a:t>
            </a:r>
            <a:r>
              <a:rPr lang="en" sz="1100">
                <a:latin typeface="Open Sans"/>
                <a:ea typeface="Open Sans"/>
                <a:cs typeface="Open Sans"/>
                <a:sym typeface="Open Sans"/>
              </a:rPr>
              <a:t> must be known at compile time. </a:t>
            </a:r>
            <a:endParaRPr sz="1100">
              <a:latin typeface="Open Sans"/>
              <a:ea typeface="Open Sans"/>
              <a:cs typeface="Open Sans"/>
              <a:sym typeface="Open Sans"/>
            </a:endParaRPr>
          </a:p>
          <a:p>
            <a:pPr indent="0" lvl="0" marL="0" rtl="0" algn="l">
              <a:spcBef>
                <a:spcPts val="1000"/>
              </a:spcBef>
              <a:spcAft>
                <a:spcPts val="0"/>
              </a:spcAft>
              <a:buClr>
                <a:schemeClr val="dk1"/>
              </a:buClr>
              <a:buSzPts val="1400"/>
              <a:buFont typeface="Arial"/>
              <a:buNone/>
            </a:pPr>
            <a:r>
              <a:rPr lang="en" sz="1100">
                <a:latin typeface="Open Sans"/>
                <a:ea typeface="Open Sans"/>
                <a:cs typeface="Open Sans"/>
                <a:sym typeface="Open Sans"/>
              </a:rPr>
              <a:t>Can be used in </a:t>
            </a:r>
            <a:r>
              <a:rPr lang="en" sz="1100">
                <a:solidFill>
                  <a:srgbClr val="3F51B5"/>
                </a:solidFill>
              </a:rPr>
              <a:t>when</a:t>
            </a:r>
            <a:r>
              <a:rPr lang="en" sz="1100">
                <a:latin typeface="Open Sans"/>
                <a:ea typeface="Open Sans"/>
                <a:cs typeface="Open Sans"/>
                <a:sym typeface="Open Sans"/>
              </a:rPr>
              <a:t> the same way as enums can be.</a:t>
            </a:r>
            <a:endParaRPr sz="1100">
              <a:latin typeface="Open Sans"/>
              <a:ea typeface="Open Sans"/>
              <a:cs typeface="Open Sans"/>
              <a:sym typeface="Open Sans"/>
            </a:endParaRPr>
          </a:p>
          <a:p>
            <a:pPr indent="0" lvl="0" marL="0" rtl="0" algn="l">
              <a:spcBef>
                <a:spcPts val="1000"/>
              </a:spcBef>
              <a:spcAft>
                <a:spcPts val="0"/>
              </a:spcAft>
              <a:buClr>
                <a:schemeClr val="dk1"/>
              </a:buClr>
              <a:buSzPts val="1400"/>
              <a:buFont typeface="Arial"/>
              <a:buNone/>
            </a:pPr>
            <a:r>
              <a:rPr lang="en" sz="1100">
                <a:latin typeface="Open Sans"/>
                <a:ea typeface="Open Sans"/>
                <a:cs typeface="Open Sans"/>
                <a:sym typeface="Open Sans"/>
              </a:rPr>
              <a:t>Not specific to </a:t>
            </a:r>
            <a:r>
              <a:rPr lang="en" sz="1100">
                <a:solidFill>
                  <a:srgbClr val="3F51B5"/>
                </a:solidFill>
              </a:rPr>
              <a:t>sealed</a:t>
            </a:r>
            <a:r>
              <a:rPr lang="en" sz="1100">
                <a:latin typeface="Open Sans"/>
                <a:ea typeface="Open Sans"/>
                <a:cs typeface="Open Sans"/>
                <a:sym typeface="Open Sans"/>
              </a:rPr>
              <a:t> classes:</a:t>
            </a:r>
            <a:endParaRPr sz="1100">
              <a:latin typeface="Open Sans"/>
              <a:ea typeface="Open Sans"/>
              <a:cs typeface="Open Sans"/>
              <a:sym typeface="Open Sans"/>
            </a:endParaRPr>
          </a:p>
          <a:p>
            <a:pPr indent="-298450" lvl="0" marL="457200" rtl="0" algn="l">
              <a:spcBef>
                <a:spcPts val="1000"/>
              </a:spcBef>
              <a:spcAft>
                <a:spcPts val="0"/>
              </a:spcAft>
              <a:buClr>
                <a:srgbClr val="595959"/>
              </a:buClr>
              <a:buSzPts val="1100"/>
              <a:buFont typeface="Raleway"/>
              <a:buChar char="●"/>
            </a:pPr>
            <a:r>
              <a:rPr lang="en" sz="1100">
                <a:latin typeface="Open Sans"/>
                <a:ea typeface="Open Sans"/>
                <a:cs typeface="Open Sans"/>
                <a:sym typeface="Open Sans"/>
              </a:rPr>
              <a:t>Prohibit overriding an </a:t>
            </a:r>
            <a:r>
              <a:rPr lang="en" sz="1100">
                <a:solidFill>
                  <a:srgbClr val="3F51B5"/>
                </a:solidFill>
              </a:rPr>
              <a:t>open</a:t>
            </a:r>
            <a:r>
              <a:rPr lang="en" sz="1100">
                <a:solidFill>
                  <a:srgbClr val="37474F"/>
                </a:solidFill>
              </a:rPr>
              <a:t> </a:t>
            </a:r>
            <a:r>
              <a:rPr lang="en" sz="1100">
                <a:solidFill>
                  <a:srgbClr val="3F51B5"/>
                </a:solidFill>
              </a:rPr>
              <a:t>fun</a:t>
            </a:r>
            <a:r>
              <a:rPr lang="en" sz="1100">
                <a:latin typeface="Open Sans"/>
                <a:ea typeface="Open Sans"/>
                <a:cs typeface="Open Sans"/>
                <a:sym typeface="Open Sans"/>
              </a:rPr>
              <a:t> or property by making it </a:t>
            </a:r>
            <a:r>
              <a:rPr lang="en" sz="1100">
                <a:solidFill>
                  <a:srgbClr val="3F51B5"/>
                </a:solidFill>
              </a:rPr>
              <a:t>final</a:t>
            </a:r>
            <a:r>
              <a:rPr lang="en" sz="1100">
                <a:latin typeface="Raleway"/>
                <a:ea typeface="Raleway"/>
                <a:cs typeface="Raleway"/>
                <a:sym typeface="Raleway"/>
              </a:rPr>
              <a:t>.</a:t>
            </a:r>
            <a:endParaRPr sz="1100">
              <a:latin typeface="Raleway"/>
              <a:ea typeface="Raleway"/>
              <a:cs typeface="Raleway"/>
              <a:sym typeface="Raleway"/>
            </a:endParaRPr>
          </a:p>
          <a:p>
            <a:pPr indent="-298450" lvl="0" marL="457200" rtl="0" algn="l">
              <a:spcBef>
                <a:spcPts val="1000"/>
              </a:spcBef>
              <a:spcAft>
                <a:spcPts val="0"/>
              </a:spcAft>
              <a:buClr>
                <a:srgbClr val="595959"/>
              </a:buClr>
              <a:buSzPts val="1100"/>
              <a:buFont typeface="Raleway"/>
              <a:buChar char="●"/>
            </a:pPr>
            <a:r>
              <a:rPr lang="en" sz="1100">
                <a:latin typeface="Open Sans"/>
                <a:ea typeface="Open Sans"/>
                <a:cs typeface="Open Sans"/>
                <a:sym typeface="Open Sans"/>
              </a:rPr>
              <a:t>Access parents’ methods through </a:t>
            </a:r>
            <a:r>
              <a:rPr lang="en" sz="1100">
                <a:solidFill>
                  <a:srgbClr val="3F51B5"/>
                </a:solidFill>
              </a:rPr>
              <a:t>super</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spcBef>
                <a:spcPts val="1000"/>
              </a:spcBef>
              <a:spcAft>
                <a:spcPts val="0"/>
              </a:spcAft>
              <a:buNone/>
            </a:pPr>
            <a:r>
              <a:t/>
            </a:r>
            <a:endParaRPr sz="1100">
              <a:solidFill>
                <a:srgbClr val="3F51B5"/>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idx="1" type="body"/>
          </p:nvPr>
        </p:nvSpPr>
        <p:spPr>
          <a:xfrm>
            <a:off x="292600" y="1335025"/>
            <a:ext cx="8328900" cy="13212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800"/>
              <a:buFont typeface="Arial"/>
              <a:buNone/>
            </a:pPr>
            <a:r>
              <a:rPr lang="en" sz="1100">
                <a:latin typeface="Open Sans"/>
                <a:ea typeface="Open Sans"/>
                <a:cs typeface="Open Sans"/>
                <a:sym typeface="Open Sans"/>
              </a:rPr>
              <a:t>Single Abstract Method (SAM) interface</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Interface that has one abstract method.</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Kotlin allows us to use a lambda instead of a class definition to implement a SAM.</a:t>
            </a:r>
            <a:endParaRPr sz="1100">
              <a:latin typeface="Open Sans"/>
              <a:ea typeface="Open Sans"/>
              <a:cs typeface="Open Sans"/>
              <a:sym typeface="Open Sans"/>
            </a:endParaRPr>
          </a:p>
          <a:p>
            <a:pPr indent="0" lvl="0" marL="0" rtl="0" algn="l">
              <a:spcBef>
                <a:spcPts val="1000"/>
              </a:spcBef>
              <a:spcAft>
                <a:spcPts val="1000"/>
              </a:spcAft>
              <a:buNone/>
            </a:pPr>
            <a:r>
              <a:t/>
            </a:r>
            <a:endParaRPr sz="1100">
              <a:latin typeface="Open Sans"/>
              <a:ea typeface="Open Sans"/>
              <a:cs typeface="Open Sans"/>
              <a:sym typeface="Open Sans"/>
            </a:endParaRPr>
          </a:p>
        </p:txBody>
      </p:sp>
      <p:sp>
        <p:nvSpPr>
          <p:cNvPr id="322" name="Google Shape;322;p4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Functional interfaces (SAM)</a:t>
            </a:r>
            <a:endParaRPr/>
          </a:p>
        </p:txBody>
      </p:sp>
      <p:sp>
        <p:nvSpPr>
          <p:cNvPr id="323" name="Google Shape;323;p47"/>
          <p:cNvSpPr txBox="1"/>
          <p:nvPr/>
        </p:nvSpPr>
        <p:spPr>
          <a:xfrm>
            <a:off x="2995800" y="2498500"/>
            <a:ext cx="3000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F51B5"/>
                </a:solidFill>
                <a:latin typeface="JetBrains Mono"/>
                <a:ea typeface="JetBrains Mono"/>
                <a:cs typeface="JetBrains Mono"/>
                <a:sym typeface="JetBrains Mono"/>
              </a:rPr>
              <a:t>fun</a:t>
            </a: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interface</a:t>
            </a:r>
            <a:r>
              <a:rPr b="0" i="0" lang="en" sz="1100" u="none" cap="none" strike="noStrike">
                <a:solidFill>
                  <a:srgbClr val="37474F"/>
                </a:solidFill>
                <a:latin typeface="JetBrains Mono"/>
                <a:ea typeface="JetBrains Mono"/>
                <a:cs typeface="JetBrains Mono"/>
                <a:sym typeface="JetBrains Mono"/>
              </a:rPr>
              <a:t> IntPredicate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fun</a:t>
            </a:r>
            <a:r>
              <a:rPr b="0" i="0" lang="en" sz="1100" u="none" cap="none" strike="noStrike">
                <a:solidFill>
                  <a:srgbClr val="37474F"/>
                </a:solidFill>
                <a:latin typeface="JetBrains Mono"/>
                <a:ea typeface="JetBrains Mono"/>
                <a:cs typeface="JetBrains Mono"/>
                <a:sym typeface="JetBrains Mono"/>
              </a:rPr>
              <a:t> accept(i: Int): Boolean</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a:t>
            </a:r>
            <a:endParaRPr b="0" i="0" sz="1100" u="none" cap="none" strike="noStrike">
              <a:solidFill>
                <a:srgbClr val="37474F"/>
              </a:solidFill>
              <a:latin typeface="JetBrains Mono"/>
              <a:ea typeface="JetBrains Mono"/>
              <a:cs typeface="JetBrains Mono"/>
              <a:sym typeface="JetBrains Mono"/>
            </a:endParaRPr>
          </a:p>
        </p:txBody>
      </p:sp>
      <p:sp>
        <p:nvSpPr>
          <p:cNvPr id="324" name="Google Shape;324;p47"/>
          <p:cNvSpPr txBox="1"/>
          <p:nvPr/>
        </p:nvSpPr>
        <p:spPr>
          <a:xfrm>
            <a:off x="235500" y="3267400"/>
            <a:ext cx="41298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F51B5"/>
                </a:solidFill>
                <a:latin typeface="JetBrains Mono"/>
                <a:ea typeface="JetBrains Mono"/>
                <a:cs typeface="JetBrains Mono"/>
                <a:sym typeface="JetBrains Mono"/>
              </a:rPr>
              <a:t>val</a:t>
            </a:r>
            <a:r>
              <a:rPr b="0" i="0" lang="en" sz="1100" u="none" cap="none" strike="noStrike">
                <a:solidFill>
                  <a:srgbClr val="37474F"/>
                </a:solidFill>
                <a:latin typeface="JetBrains Mono"/>
                <a:ea typeface="JetBrains Mono"/>
                <a:cs typeface="JetBrains Mono"/>
                <a:sym typeface="JetBrains Mono"/>
              </a:rPr>
              <a:t> isEven = </a:t>
            </a:r>
            <a:r>
              <a:rPr b="0" i="0" lang="en" sz="1100" u="none" cap="none" strike="noStrike">
                <a:solidFill>
                  <a:srgbClr val="3F51B5"/>
                </a:solidFill>
                <a:latin typeface="JetBrains Mono"/>
                <a:ea typeface="JetBrains Mono"/>
                <a:cs typeface="JetBrains Mono"/>
                <a:sym typeface="JetBrains Mono"/>
              </a:rPr>
              <a:t>object</a:t>
            </a:r>
            <a:r>
              <a:rPr b="0" i="0" lang="en" sz="1100" u="none" cap="none" strike="noStrike">
                <a:solidFill>
                  <a:srgbClr val="37474F"/>
                </a:solidFill>
                <a:latin typeface="JetBrains Mono"/>
                <a:ea typeface="JetBrains Mono"/>
                <a:cs typeface="JetBrains Mono"/>
                <a:sym typeface="JetBrains Mono"/>
              </a:rPr>
              <a:t> : IntPredicate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override</a:t>
            </a: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fun</a:t>
            </a:r>
            <a:r>
              <a:rPr b="0" i="0" lang="en" sz="1100" u="none" cap="none" strike="noStrike">
                <a:solidFill>
                  <a:srgbClr val="37474F"/>
                </a:solidFill>
                <a:latin typeface="JetBrains Mono"/>
                <a:ea typeface="JetBrains Mono"/>
                <a:cs typeface="JetBrains Mono"/>
                <a:sym typeface="JetBrains Mono"/>
              </a:rPr>
              <a:t> accept(i: Int): Boolean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       </a:t>
            </a:r>
            <a:r>
              <a:rPr b="0" i="0" lang="en" sz="1100" u="none" cap="none" strike="noStrike">
                <a:solidFill>
                  <a:srgbClr val="3F51B5"/>
                </a:solidFill>
                <a:latin typeface="JetBrains Mono"/>
                <a:ea typeface="JetBrains Mono"/>
                <a:cs typeface="JetBrains Mono"/>
                <a:sym typeface="JetBrains Mono"/>
              </a:rPr>
              <a:t>return</a:t>
            </a:r>
            <a:r>
              <a:rPr b="0" i="0" lang="en" sz="1100" u="none" cap="none" strike="noStrike">
                <a:solidFill>
                  <a:srgbClr val="37474F"/>
                </a:solidFill>
                <a:latin typeface="JetBrains Mono"/>
                <a:ea typeface="JetBrains Mono"/>
                <a:cs typeface="JetBrains Mono"/>
                <a:sym typeface="JetBrains Mono"/>
              </a:rPr>
              <a:t> i % </a:t>
            </a:r>
            <a:r>
              <a:rPr b="0" i="0" lang="en" sz="1100" u="none" cap="none" strike="noStrike">
                <a:solidFill>
                  <a:srgbClr val="C53929"/>
                </a:solidFill>
                <a:latin typeface="JetBrains Mono"/>
                <a:ea typeface="JetBrains Mono"/>
                <a:cs typeface="JetBrains Mono"/>
                <a:sym typeface="JetBrains Mono"/>
              </a:rPr>
              <a:t>2</a:t>
            </a:r>
            <a:r>
              <a:rPr b="0" i="0" lang="en" sz="1100" u="none" cap="none" strike="noStrike">
                <a:solidFill>
                  <a:srgbClr val="37474F"/>
                </a:solidFill>
                <a:latin typeface="JetBrains Mono"/>
                <a:ea typeface="JetBrains Mono"/>
                <a:cs typeface="JetBrains Mono"/>
                <a:sym typeface="JetBrains Mono"/>
              </a:rPr>
              <a:t> == </a:t>
            </a:r>
            <a:r>
              <a:rPr b="0" i="0" lang="en" sz="1100" u="none" cap="none" strike="noStrike">
                <a:solidFill>
                  <a:srgbClr val="C53929"/>
                </a:solidFill>
                <a:latin typeface="JetBrains Mono"/>
                <a:ea typeface="JetBrains Mono"/>
                <a:cs typeface="JetBrains Mono"/>
                <a:sym typeface="JetBrains Mono"/>
              </a:rPr>
              <a:t>0</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37474F"/>
                </a:solidFill>
                <a:latin typeface="JetBrains Mono"/>
                <a:ea typeface="JetBrains Mono"/>
                <a:cs typeface="JetBrains Mono"/>
                <a:sym typeface="JetBrains Mono"/>
              </a:rPr>
              <a:t>}</a:t>
            </a:r>
            <a:endParaRPr b="0" i="0" sz="1100" u="none" cap="none" strike="noStrike">
              <a:solidFill>
                <a:srgbClr val="37474F"/>
              </a:solidFill>
              <a:latin typeface="JetBrains Mono"/>
              <a:ea typeface="JetBrains Mono"/>
              <a:cs typeface="JetBrains Mono"/>
              <a:sym typeface="JetBrains Mono"/>
            </a:endParaRPr>
          </a:p>
        </p:txBody>
      </p:sp>
      <p:sp>
        <p:nvSpPr>
          <p:cNvPr id="325" name="Google Shape;325;p47"/>
          <p:cNvSpPr txBox="1"/>
          <p:nvPr/>
        </p:nvSpPr>
        <p:spPr>
          <a:xfrm>
            <a:off x="5104925" y="3410750"/>
            <a:ext cx="3891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46739"/>
              </a:lnSpc>
              <a:spcBef>
                <a:spcPts val="0"/>
              </a:spcBef>
              <a:spcAft>
                <a:spcPts val="0"/>
              </a:spcAft>
              <a:buClr>
                <a:srgbClr val="000000"/>
              </a:buClr>
              <a:buSzPts val="1150"/>
              <a:buFont typeface="Arial"/>
              <a:buNone/>
            </a:pPr>
            <a:r>
              <a:rPr b="0" i="0" lang="en" sz="1100" u="none" cap="none" strike="noStrike">
                <a:solidFill>
                  <a:srgbClr val="3F51B5"/>
                </a:solidFill>
                <a:latin typeface="JetBrains Mono"/>
                <a:ea typeface="JetBrains Mono"/>
                <a:cs typeface="JetBrains Mono"/>
                <a:sym typeface="JetBrains Mono"/>
              </a:rPr>
              <a:t>val</a:t>
            </a:r>
            <a:r>
              <a:rPr b="0" i="0" lang="en" sz="1100" u="none" cap="none" strike="noStrike">
                <a:solidFill>
                  <a:srgbClr val="37474F"/>
                </a:solidFill>
                <a:latin typeface="JetBrains Mono"/>
                <a:ea typeface="JetBrains Mono"/>
                <a:cs typeface="JetBrains Mono"/>
                <a:sym typeface="JetBrains Mono"/>
              </a:rPr>
              <a:t> isEven = IntPredicate { it % </a:t>
            </a:r>
            <a:r>
              <a:rPr b="0" i="0" lang="en" sz="1100" u="none" cap="none" strike="noStrike">
                <a:solidFill>
                  <a:srgbClr val="C53929"/>
                </a:solidFill>
                <a:latin typeface="JetBrains Mono"/>
                <a:ea typeface="JetBrains Mono"/>
                <a:cs typeface="JetBrains Mono"/>
                <a:sym typeface="JetBrains Mono"/>
              </a:rPr>
              <a:t>2</a:t>
            </a:r>
            <a:r>
              <a:rPr b="0" i="0" lang="en" sz="1100" u="none" cap="none" strike="noStrike">
                <a:solidFill>
                  <a:srgbClr val="37474F"/>
                </a:solidFill>
                <a:latin typeface="JetBrains Mono"/>
                <a:ea typeface="JetBrains Mono"/>
                <a:cs typeface="JetBrains Mono"/>
                <a:sym typeface="JetBrains Mono"/>
              </a:rPr>
              <a:t> == </a:t>
            </a:r>
            <a:r>
              <a:rPr b="0" i="0" lang="en" sz="1100" u="none" cap="none" strike="noStrike">
                <a:solidFill>
                  <a:srgbClr val="C53929"/>
                </a:solidFill>
                <a:latin typeface="JetBrains Mono"/>
                <a:ea typeface="JetBrains Mono"/>
                <a:cs typeface="JetBrains Mono"/>
                <a:sym typeface="JetBrains Mono"/>
              </a:rPr>
              <a:t>0</a:t>
            </a:r>
            <a:r>
              <a:rPr b="0" i="0" lang="en" sz="1100" u="none" cap="none" strike="noStrike">
                <a:solidFill>
                  <a:srgbClr val="37474F"/>
                </a:solidFill>
                <a:latin typeface="JetBrains Mono"/>
                <a:ea typeface="JetBrains Mono"/>
                <a:cs typeface="JetBrains Mono"/>
                <a:sym typeface="JetBrains Mono"/>
              </a:rPr>
              <a:t> }</a:t>
            </a:r>
            <a:endParaRPr b="0" i="0" sz="1100" u="none" cap="none" strike="noStrike">
              <a:solidFill>
                <a:srgbClr val="37474F"/>
              </a:solidFill>
              <a:latin typeface="JetBrains Mono"/>
              <a:ea typeface="JetBrains Mono"/>
              <a:cs typeface="JetBrains Mono"/>
              <a:sym typeface="JetBrains Mono"/>
            </a:endParaRPr>
          </a:p>
        </p:txBody>
      </p:sp>
      <p:sp>
        <p:nvSpPr>
          <p:cNvPr id="326" name="Google Shape;326;p47"/>
          <p:cNvSpPr txBox="1"/>
          <p:nvPr/>
        </p:nvSpPr>
        <p:spPr>
          <a:xfrm>
            <a:off x="2373300" y="4135650"/>
            <a:ext cx="4245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50"/>
              <a:buFont typeface="Arial"/>
              <a:buNone/>
            </a:pPr>
            <a:r>
              <a:rPr b="0" i="0" lang="en" sz="1100" u="none" cap="none" strike="noStrike">
                <a:solidFill>
                  <a:srgbClr val="3F51B5"/>
                </a:solidFill>
                <a:latin typeface="JetBrains Mono"/>
                <a:ea typeface="JetBrains Mono"/>
                <a:cs typeface="JetBrains Mono"/>
                <a:sym typeface="JetBrains Mono"/>
              </a:rPr>
              <a:t>fun</a:t>
            </a:r>
            <a:r>
              <a:rPr b="0" i="0" lang="en" sz="1100" u="none" cap="none" strike="noStrike">
                <a:solidFill>
                  <a:srgbClr val="37474F"/>
                </a:solidFill>
                <a:latin typeface="JetBrains Mono"/>
                <a:ea typeface="JetBrains Mono"/>
                <a:cs typeface="JetBrains Mono"/>
                <a:sym typeface="JetBrains Mono"/>
              </a:rPr>
              <a:t> main() {</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00000"/>
              </a:lnSpc>
              <a:spcBef>
                <a:spcPts val="0"/>
              </a:spcBef>
              <a:spcAft>
                <a:spcPts val="0"/>
              </a:spcAft>
              <a:buClr>
                <a:srgbClr val="000000"/>
              </a:buClr>
              <a:buSzPts val="1150"/>
              <a:buFont typeface="Arial"/>
              <a:buNone/>
            </a:pPr>
            <a:r>
              <a:rPr b="0" i="0" lang="en" sz="1100" u="none" cap="none" strike="noStrike">
                <a:solidFill>
                  <a:srgbClr val="37474F"/>
                </a:solidFill>
                <a:latin typeface="JetBrains Mono"/>
                <a:ea typeface="JetBrains Mono"/>
                <a:cs typeface="JetBrains Mono"/>
                <a:sym typeface="JetBrains Mono"/>
              </a:rPr>
              <a:t>   println(</a:t>
            </a:r>
            <a:r>
              <a:rPr b="0" i="0" lang="en" sz="1100" u="none" cap="none" strike="noStrike">
                <a:solidFill>
                  <a:srgbClr val="388E3C"/>
                </a:solidFill>
                <a:latin typeface="JetBrains Mono"/>
                <a:ea typeface="JetBrains Mono"/>
                <a:cs typeface="JetBrains Mono"/>
                <a:sym typeface="JetBrains Mono"/>
              </a:rPr>
              <a:t>"Is 7 even? - </a:t>
            </a:r>
            <a:r>
              <a:rPr b="0" i="0" lang="en" sz="1100" u="none" cap="none" strike="noStrike">
                <a:solidFill>
                  <a:srgbClr val="C53929"/>
                </a:solidFill>
                <a:latin typeface="JetBrains Mono"/>
                <a:ea typeface="JetBrains Mono"/>
                <a:cs typeface="JetBrains Mono"/>
                <a:sym typeface="JetBrains Mono"/>
              </a:rPr>
              <a:t>${</a:t>
            </a:r>
            <a:r>
              <a:rPr b="0" i="0" lang="en" sz="1100" u="none" cap="none" strike="noStrike">
                <a:solidFill>
                  <a:srgbClr val="388E3C"/>
                </a:solidFill>
                <a:latin typeface="JetBrains Mono"/>
                <a:ea typeface="JetBrains Mono"/>
                <a:cs typeface="JetBrains Mono"/>
                <a:sym typeface="JetBrains Mono"/>
              </a:rPr>
              <a:t>isEven</a:t>
            </a:r>
            <a:r>
              <a:rPr b="0" i="0" lang="en" sz="1100" u="none" cap="none" strike="noStrike">
                <a:solidFill>
                  <a:srgbClr val="37474F"/>
                </a:solidFill>
                <a:latin typeface="JetBrains Mono"/>
                <a:ea typeface="JetBrains Mono"/>
                <a:cs typeface="JetBrains Mono"/>
                <a:sym typeface="JetBrains Mono"/>
              </a:rPr>
              <a:t>.</a:t>
            </a:r>
            <a:r>
              <a:rPr b="0" i="0" lang="en" sz="1100" u="none" cap="none" strike="noStrike">
                <a:solidFill>
                  <a:srgbClr val="388E3C"/>
                </a:solidFill>
                <a:latin typeface="JetBrains Mono"/>
                <a:ea typeface="JetBrains Mono"/>
                <a:cs typeface="JetBrains Mono"/>
                <a:sym typeface="JetBrains Mono"/>
              </a:rPr>
              <a:t>accept</a:t>
            </a:r>
            <a:r>
              <a:rPr b="0" i="0" lang="en" sz="1100" u="none" cap="none" strike="noStrike">
                <a:solidFill>
                  <a:srgbClr val="37474F"/>
                </a:solidFill>
                <a:latin typeface="JetBrains Mono"/>
                <a:ea typeface="JetBrains Mono"/>
                <a:cs typeface="JetBrains Mono"/>
                <a:sym typeface="JetBrains Mono"/>
              </a:rPr>
              <a:t>(</a:t>
            </a:r>
            <a:r>
              <a:rPr b="0" i="0" lang="en" sz="1100" u="none" cap="none" strike="noStrike">
                <a:solidFill>
                  <a:srgbClr val="C53929"/>
                </a:solidFill>
                <a:latin typeface="JetBrains Mono"/>
                <a:ea typeface="JetBrains Mono"/>
                <a:cs typeface="JetBrains Mono"/>
                <a:sym typeface="JetBrains Mono"/>
              </a:rPr>
              <a:t>7</a:t>
            </a:r>
            <a:r>
              <a:rPr b="0" i="0" lang="en" sz="1100" u="none" cap="none" strike="noStrike">
                <a:solidFill>
                  <a:srgbClr val="37474F"/>
                </a:solidFill>
                <a:latin typeface="JetBrains Mono"/>
                <a:ea typeface="JetBrains Mono"/>
                <a:cs typeface="JetBrains Mono"/>
                <a:sym typeface="JetBrains Mono"/>
              </a:rPr>
              <a:t>)</a:t>
            </a:r>
            <a:r>
              <a:rPr b="0" i="0" lang="en" sz="1100" u="none" cap="none" strike="noStrike">
                <a:solidFill>
                  <a:srgbClr val="C53929"/>
                </a:solidFill>
                <a:latin typeface="JetBrains Mono"/>
                <a:ea typeface="JetBrains Mono"/>
                <a:cs typeface="JetBrains Mono"/>
                <a:sym typeface="JetBrains Mono"/>
              </a:rPr>
              <a:t>}</a:t>
            </a:r>
            <a:r>
              <a:rPr b="0" i="0" lang="en" sz="1100" u="none" cap="none" strike="noStrike">
                <a:solidFill>
                  <a:srgbClr val="388E3C"/>
                </a:solidFill>
                <a:latin typeface="JetBrains Mono"/>
                <a:ea typeface="JetBrains Mono"/>
                <a:cs typeface="JetBrains Mono"/>
                <a:sym typeface="JetBrains Mono"/>
              </a:rPr>
              <a:t>"</a:t>
            </a:r>
            <a:r>
              <a:rPr b="0" i="0" lang="en" sz="1100" u="none" cap="none" strike="noStrike">
                <a:solidFill>
                  <a:srgbClr val="37474F"/>
                </a:solidFill>
                <a:latin typeface="JetBrains Mono"/>
                <a:ea typeface="JetBrains Mono"/>
                <a:cs typeface="JetBrains Mono"/>
                <a:sym typeface="JetBrains Mono"/>
              </a:rPr>
              <a:t>)</a:t>
            </a:r>
            <a:endParaRPr b="0" i="0" sz="1100" u="none" cap="none" strike="noStrike">
              <a:solidFill>
                <a:srgbClr val="37474F"/>
              </a:solidFill>
              <a:latin typeface="JetBrains Mono"/>
              <a:ea typeface="JetBrains Mono"/>
              <a:cs typeface="JetBrains Mono"/>
              <a:sym typeface="JetBrains Mono"/>
            </a:endParaRPr>
          </a:p>
          <a:p>
            <a:pPr indent="0" lvl="0" marL="0" marR="0" rtl="0" algn="l">
              <a:lnSpc>
                <a:spcPct val="146739"/>
              </a:lnSpc>
              <a:spcBef>
                <a:spcPts val="0"/>
              </a:spcBef>
              <a:spcAft>
                <a:spcPts val="0"/>
              </a:spcAft>
              <a:buClr>
                <a:srgbClr val="000000"/>
              </a:buClr>
              <a:buSzPts val="1150"/>
              <a:buFont typeface="Arial"/>
              <a:buNone/>
            </a:pPr>
            <a:r>
              <a:rPr b="0" i="0" lang="en" sz="1100" u="none" cap="none" strike="noStrike">
                <a:solidFill>
                  <a:srgbClr val="37474F"/>
                </a:solidFill>
                <a:latin typeface="JetBrains Mono"/>
                <a:ea typeface="JetBrains Mono"/>
                <a:cs typeface="JetBrains Mono"/>
                <a:sym typeface="JetBrains Mono"/>
              </a:rPr>
              <a:t>}</a:t>
            </a:r>
            <a:endParaRPr b="0" i="0" sz="1100" u="none" cap="none" strike="noStrike">
              <a:solidFill>
                <a:srgbClr val="37474F"/>
              </a:solidFill>
              <a:latin typeface="JetBrains Mono"/>
              <a:ea typeface="JetBrains Mono"/>
              <a:cs typeface="JetBrains Mono"/>
              <a:sym typeface="JetBrains Mono"/>
            </a:endParaRPr>
          </a:p>
        </p:txBody>
      </p:sp>
      <p:sp>
        <p:nvSpPr>
          <p:cNvPr id="327" name="Google Shape;327;p47"/>
          <p:cNvSpPr txBox="1"/>
          <p:nvPr/>
        </p:nvSpPr>
        <p:spPr>
          <a:xfrm>
            <a:off x="4247650" y="3356900"/>
            <a:ext cx="418800" cy="4617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500"/>
              <a:buFont typeface="Arial"/>
              <a:buNone/>
            </a:pPr>
            <a:r>
              <a:rPr b="1" i="0" lang="en" sz="3000" u="none" cap="none" strike="noStrike">
                <a:solidFill>
                  <a:srgbClr val="FF318C"/>
                </a:solidFill>
                <a:latin typeface="Open Sans"/>
                <a:ea typeface="Open Sans"/>
                <a:cs typeface="Open Sans"/>
                <a:sym typeface="Open Sans"/>
              </a:rPr>
              <a:t>vs</a:t>
            </a:r>
            <a:endParaRPr b="1" i="0" sz="3000" u="none" cap="none" strike="noStrike">
              <a:solidFill>
                <a:srgbClr val="FF318C"/>
              </a:solidFill>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rPr>
              <a:t>object</a:t>
            </a:r>
            <a:r>
              <a:rPr lang="en" sz="1100">
                <a:solidFill>
                  <a:srgbClr val="37474F"/>
                </a:solidFill>
              </a:rPr>
              <a:t> DataProviderManager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fun</a:t>
            </a:r>
            <a:r>
              <a:rPr lang="en" sz="1100">
                <a:solidFill>
                  <a:srgbClr val="37474F"/>
                </a:solidFill>
              </a:rPr>
              <a:t> registerDataProvider(provider: DataProvider)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D81B60"/>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val</a:t>
            </a:r>
            <a:r>
              <a:rPr lang="en" sz="1100">
                <a:solidFill>
                  <a:srgbClr val="37474F"/>
                </a:solidFill>
              </a:rPr>
              <a:t> allDataProviders: Collection&lt;DataProvider&gt;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        </a:t>
            </a:r>
            <a:r>
              <a:rPr lang="en" sz="1100">
                <a:solidFill>
                  <a:srgbClr val="3F51B5"/>
                </a:solidFill>
              </a:rPr>
              <a:t>get</a:t>
            </a:r>
            <a:r>
              <a:rPr lang="en" sz="1100">
                <a:solidFill>
                  <a:srgbClr val="37474F"/>
                </a:solidFill>
              </a:rPr>
              <a:t>() = </a:t>
            </a:r>
            <a:r>
              <a:rPr lang="en" sz="1100">
                <a:solidFill>
                  <a:srgbClr val="D81B60"/>
                </a:solidFill>
              </a:rPr>
              <a:t>//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rPr lang="en" sz="1100">
                <a:solidFill>
                  <a:srgbClr val="37474F"/>
                </a:solidFill>
              </a:rPr>
              <a:t>DataProviderManager.registerDataProvider(...)</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F51B5"/>
              </a:solidFill>
            </a:endParaRPr>
          </a:p>
          <a:p>
            <a:pPr indent="0" lvl="0" marL="0" rtl="0" algn="l">
              <a:lnSpc>
                <a:spcPct val="115000"/>
              </a:lnSpc>
              <a:spcBef>
                <a:spcPts val="0"/>
              </a:spcBef>
              <a:spcAft>
                <a:spcPts val="0"/>
              </a:spcAft>
              <a:buNone/>
            </a:pPr>
            <a:r>
              <a:t/>
            </a:r>
            <a:endParaRPr sz="1100"/>
          </a:p>
        </p:txBody>
      </p:sp>
      <p:sp>
        <p:nvSpPr>
          <p:cNvPr id="333" name="Google Shape;333;p4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singleton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Object (class/type) invariant</a:t>
            </a:r>
            <a:endParaRPr/>
          </a:p>
        </p:txBody>
      </p:sp>
      <p:sp>
        <p:nvSpPr>
          <p:cNvPr id="60" name="Google Shape;60;p1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Invariants place c</a:t>
            </a:r>
            <a:r>
              <a:rPr lang="en"/>
              <a:t>onstraints </a:t>
            </a:r>
            <a:r>
              <a:rPr lang="en"/>
              <a:t>on the state of an object, maintained by its methods right from construction. </a:t>
            </a:r>
            <a:endParaRPr/>
          </a:p>
          <a:p>
            <a:pPr indent="0" lvl="0" marL="0" rtl="0" algn="l">
              <a:spcBef>
                <a:spcPts val="0"/>
              </a:spcBef>
              <a:spcAft>
                <a:spcPts val="0"/>
              </a:spcAft>
              <a:buClr>
                <a:schemeClr val="dk1"/>
              </a:buClr>
              <a:buSzPts val="1100"/>
              <a:buFont typeface="Arial"/>
              <a:buNone/>
            </a:pPr>
            <a:r>
              <a:rPr lang="en" u="sng"/>
              <a:t>It is the object’s own responsibility to ensure</a:t>
            </a:r>
            <a:r>
              <a:rPr lang="en"/>
              <a:t> that the invariant is being maintained.</a:t>
            </a:r>
            <a:endParaRPr/>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en"/>
              <a:t>Corollaries:</a:t>
            </a:r>
            <a:endParaRPr b="1"/>
          </a:p>
          <a:p>
            <a:pPr indent="-317500" lvl="0" marL="457200" rtl="0" algn="l">
              <a:spcBef>
                <a:spcPts val="1000"/>
              </a:spcBef>
              <a:spcAft>
                <a:spcPts val="0"/>
              </a:spcAft>
              <a:buSzPts val="1400"/>
              <a:buChar char="●"/>
            </a:pPr>
            <a:r>
              <a:rPr lang="en"/>
              <a:t>Public fields are nasty.</a:t>
            </a:r>
            <a:endParaRPr/>
          </a:p>
          <a:p>
            <a:pPr indent="-317500" lvl="0" marL="457200" rtl="0" algn="l">
              <a:spcBef>
                <a:spcPts val="1000"/>
              </a:spcBef>
              <a:spcAft>
                <a:spcPts val="0"/>
              </a:spcAft>
              <a:buSzPts val="1400"/>
              <a:buChar char="●"/>
            </a:pPr>
            <a:r>
              <a:rPr lang="en"/>
              <a:t>If a field does not participate in the object’s invariant, then it is not clear how it belongs to this object at all, which is evidence of poor design choices.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idx="1" type="body"/>
          </p:nvPr>
        </p:nvSpPr>
        <p:spPr>
          <a:xfrm>
            <a:off x="292604" y="1335025"/>
            <a:ext cx="4126200" cy="2377500"/>
          </a:xfrm>
          <a:prstGeom prst="rect">
            <a:avLst/>
          </a:prstGeom>
        </p:spPr>
        <p:txBody>
          <a:bodyPr anchorCtr="0" anchor="t" bIns="0" lIns="0" spcFirstLastPara="1" rIns="0" wrap="square" tIns="73150">
            <a:noAutofit/>
          </a:bodyPr>
          <a:lstStyle/>
          <a:p>
            <a:pPr indent="-298450" lvl="0" marL="457200" rtl="0" algn="l">
              <a:spcBef>
                <a:spcPts val="0"/>
              </a:spcBef>
              <a:spcAft>
                <a:spcPts val="0"/>
              </a:spcAft>
              <a:buSzPts val="1100"/>
              <a:buChar char="●"/>
            </a:pPr>
            <a:r>
              <a:rPr lang="en" sz="1100">
                <a:latin typeface="Open Sans"/>
                <a:ea typeface="Open Sans"/>
                <a:cs typeface="Open Sans"/>
                <a:sym typeface="Open Sans"/>
              </a:rPr>
              <a:t>An object declaration inside a class can be marked with the companion keyword.</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Companion objects are like static </a:t>
            </a:r>
            <a:r>
              <a:rPr lang="en" sz="1100">
                <a:latin typeface="Open Sans"/>
                <a:ea typeface="Open Sans"/>
                <a:cs typeface="Open Sans"/>
                <a:sym typeface="Open Sans"/>
              </a:rPr>
              <a:t>m</a:t>
            </a:r>
            <a:r>
              <a:rPr lang="en" sz="1100">
                <a:latin typeface="Open Sans"/>
                <a:ea typeface="Open Sans"/>
                <a:cs typeface="Open Sans"/>
                <a:sym typeface="Open Sans"/>
              </a:rPr>
              <a:t>embers:</a:t>
            </a:r>
            <a:endParaRPr sz="1100">
              <a:latin typeface="Open Sans"/>
              <a:ea typeface="Open Sans"/>
              <a:cs typeface="Open Sans"/>
              <a:sym typeface="Open Sans"/>
            </a:endParaRPr>
          </a:p>
          <a:p>
            <a:pPr indent="-298450" lvl="1" marL="914400" rtl="0" algn="l">
              <a:spcBef>
                <a:spcPts val="1000"/>
              </a:spcBef>
              <a:spcAft>
                <a:spcPts val="0"/>
              </a:spcAft>
              <a:buSzPts val="1100"/>
              <a:buFont typeface="Open Sans"/>
              <a:buChar char="○"/>
            </a:pPr>
            <a:r>
              <a:rPr lang="en" sz="1100">
                <a:latin typeface="Open Sans"/>
                <a:ea typeface="Open Sans"/>
                <a:cs typeface="Open Sans"/>
                <a:sym typeface="Open Sans"/>
              </a:rPr>
              <a:t>The Factory Method</a:t>
            </a:r>
            <a:endParaRPr sz="1100">
              <a:latin typeface="Open Sans"/>
              <a:ea typeface="Open Sans"/>
              <a:cs typeface="Open Sans"/>
              <a:sym typeface="Open Sans"/>
            </a:endParaRPr>
          </a:p>
          <a:p>
            <a:pPr indent="-298450" lvl="1" marL="914400" rtl="0" algn="l">
              <a:spcBef>
                <a:spcPts val="1000"/>
              </a:spcBef>
              <a:spcAft>
                <a:spcPts val="0"/>
              </a:spcAft>
              <a:buSzPts val="1100"/>
              <a:buFont typeface="Open Sans"/>
              <a:buChar char="○"/>
            </a:pPr>
            <a:r>
              <a:rPr lang="en" sz="1100">
                <a:latin typeface="Open Sans"/>
                <a:ea typeface="Open Sans"/>
                <a:cs typeface="Open Sans"/>
                <a:sym typeface="Open Sans"/>
              </a:rPr>
              <a:t>Constants</a:t>
            </a:r>
            <a:endParaRPr sz="1100">
              <a:latin typeface="Open Sans"/>
              <a:ea typeface="Open Sans"/>
              <a:cs typeface="Open Sans"/>
              <a:sym typeface="Open Sans"/>
            </a:endParaRPr>
          </a:p>
          <a:p>
            <a:pPr indent="-298450" lvl="1" marL="914400" rtl="0" algn="l">
              <a:spcBef>
                <a:spcPts val="1000"/>
              </a:spcBef>
              <a:spcAft>
                <a:spcPts val="0"/>
              </a:spcAft>
              <a:buSzPts val="1100"/>
              <a:buFont typeface="Open Sans"/>
              <a:buChar char="○"/>
            </a:pPr>
            <a:r>
              <a:rPr lang="en" sz="1100">
                <a:latin typeface="Open Sans"/>
                <a:ea typeface="Open Sans"/>
                <a:cs typeface="Open Sans"/>
                <a:sym typeface="Open Sans"/>
              </a:rPr>
              <a:t>Etc.</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Visibility modifiers are applicable.</a:t>
            </a:r>
            <a:endParaRPr sz="1100">
              <a:latin typeface="Open Sans"/>
              <a:ea typeface="Open Sans"/>
              <a:cs typeface="Open Sans"/>
              <a:sym typeface="Open Sans"/>
            </a:endParaRPr>
          </a:p>
          <a:p>
            <a:pPr indent="-298450" lvl="0" marL="457200" rtl="0" algn="l">
              <a:spcBef>
                <a:spcPts val="1000"/>
              </a:spcBef>
              <a:spcAft>
                <a:spcPts val="1000"/>
              </a:spcAft>
              <a:buSzPts val="1100"/>
              <a:buChar char="●"/>
            </a:pPr>
            <a:r>
              <a:rPr lang="en" sz="1100">
                <a:latin typeface="Open Sans"/>
                <a:ea typeface="Open Sans"/>
                <a:cs typeface="Open Sans"/>
                <a:sym typeface="Open Sans"/>
              </a:rPr>
              <a:t>Use </a:t>
            </a:r>
            <a:r>
              <a:rPr lang="en" sz="1100">
                <a:latin typeface="Open Sans"/>
                <a:ea typeface="Open Sans"/>
                <a:cs typeface="Open Sans"/>
                <a:sym typeface="Open Sans"/>
              </a:rPr>
              <a:t>@JvmStatic to go full static. </a:t>
            </a:r>
            <a:endParaRPr sz="1100">
              <a:latin typeface="Open Sans"/>
              <a:ea typeface="Open Sans"/>
              <a:cs typeface="Open Sans"/>
              <a:sym typeface="Open Sans"/>
            </a:endParaRPr>
          </a:p>
        </p:txBody>
      </p:sp>
      <p:sp>
        <p:nvSpPr>
          <p:cNvPr id="339" name="Google Shape;339;p4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Companion objects</a:t>
            </a:r>
            <a:endParaRPr/>
          </a:p>
        </p:txBody>
      </p:sp>
      <p:sp>
        <p:nvSpPr>
          <p:cNvPr id="340" name="Google Shape;340;p49"/>
          <p:cNvSpPr txBox="1"/>
          <p:nvPr>
            <p:ph idx="1" type="body"/>
          </p:nvPr>
        </p:nvSpPr>
        <p:spPr>
          <a:xfrm>
            <a:off x="4796504" y="1335025"/>
            <a:ext cx="41262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50">
                <a:solidFill>
                  <a:srgbClr val="3F51B5"/>
                </a:solidFill>
              </a:rPr>
              <a:t>interface</a:t>
            </a:r>
            <a:r>
              <a:rPr lang="en" sz="1150">
                <a:solidFill>
                  <a:srgbClr val="37474F"/>
                </a:solidFill>
              </a:rPr>
              <a:t> Factory&lt;T&gt;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F51B5"/>
                </a:solidFill>
              </a:rPr>
              <a:t>fun</a:t>
            </a:r>
            <a:r>
              <a:rPr lang="en" sz="1150">
                <a:solidFill>
                  <a:srgbClr val="37474F"/>
                </a:solidFill>
              </a:rPr>
              <a:t> create(): T</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a:t>
            </a:r>
            <a:endParaRPr sz="1150">
              <a:solidFill>
                <a:srgbClr val="37474F"/>
              </a:solidFill>
            </a:endParaRPr>
          </a:p>
          <a:p>
            <a:pPr indent="0" lvl="0" marL="0" rtl="0" algn="l">
              <a:lnSpc>
                <a:spcPct val="115000"/>
              </a:lnSpc>
              <a:spcBef>
                <a:spcPts val="0"/>
              </a:spcBef>
              <a:spcAft>
                <a:spcPts val="0"/>
              </a:spcAft>
              <a:buNone/>
            </a:pPr>
            <a:r>
              <a:t/>
            </a:r>
            <a:endParaRPr sz="1150">
              <a:solidFill>
                <a:srgbClr val="37474F"/>
              </a:solidFill>
            </a:endParaRPr>
          </a:p>
          <a:p>
            <a:pPr indent="0" lvl="0" marL="0" rtl="0" algn="l">
              <a:lnSpc>
                <a:spcPct val="115000"/>
              </a:lnSpc>
              <a:spcBef>
                <a:spcPts val="0"/>
              </a:spcBef>
              <a:spcAft>
                <a:spcPts val="0"/>
              </a:spcAft>
              <a:buNone/>
            </a:pPr>
            <a:r>
              <a:rPr lang="en" sz="1150">
                <a:solidFill>
                  <a:srgbClr val="3F51B5"/>
                </a:solidFill>
              </a:rPr>
              <a:t>class</a:t>
            </a:r>
            <a:r>
              <a:rPr lang="en" sz="1150">
                <a:solidFill>
                  <a:srgbClr val="37474F"/>
                </a:solidFill>
              </a:rPr>
              <a:t> MyClass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F51B5"/>
                </a:solidFill>
              </a:rPr>
              <a:t>companion</a:t>
            </a:r>
            <a:r>
              <a:rPr lang="en" sz="1150">
                <a:solidFill>
                  <a:srgbClr val="37474F"/>
                </a:solidFill>
              </a:rPr>
              <a:t> </a:t>
            </a:r>
            <a:r>
              <a:rPr lang="en" sz="1150">
                <a:solidFill>
                  <a:srgbClr val="3F51B5"/>
                </a:solidFill>
              </a:rPr>
              <a:t>object</a:t>
            </a:r>
            <a:r>
              <a:rPr lang="en" sz="1150">
                <a:solidFill>
                  <a:srgbClr val="37474F"/>
                </a:solidFill>
              </a:rPr>
              <a:t> : Factory&lt;MyClass&gt;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F51B5"/>
                </a:solidFill>
              </a:rPr>
              <a:t>private var</a:t>
            </a:r>
            <a:r>
              <a:rPr lang="en" sz="1150">
                <a:solidFill>
                  <a:srgbClr val="37474F"/>
                </a:solidFill>
              </a:rPr>
              <a:t> counter: Int = 0</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F51B5"/>
                </a:solidFill>
              </a:rPr>
              <a:t>override</a:t>
            </a:r>
            <a:r>
              <a:rPr lang="en" sz="1150">
                <a:solidFill>
                  <a:srgbClr val="37474F"/>
                </a:solidFill>
              </a:rPr>
              <a:t> </a:t>
            </a:r>
            <a:r>
              <a:rPr lang="en" sz="1150">
                <a:solidFill>
                  <a:srgbClr val="3F51B5"/>
                </a:solidFill>
              </a:rPr>
              <a:t>fun</a:t>
            </a:r>
            <a:r>
              <a:rPr lang="en" sz="1150">
                <a:solidFill>
                  <a:srgbClr val="37474F"/>
                </a:solidFill>
              </a:rPr>
              <a:t> create(): MyClass =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MyClass().</a:t>
            </a:r>
            <a:r>
              <a:rPr lang="en" sz="1150">
                <a:solidFill>
                  <a:srgbClr val="3F51B5"/>
                </a:solidFill>
              </a:rPr>
              <a:t>also</a:t>
            </a:r>
            <a:r>
              <a:rPr lang="en" sz="1150">
                <a:solidFill>
                  <a:srgbClr val="37474F"/>
                </a:solidFill>
              </a:rPr>
              <a:t> { counter += 1}</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endParaRPr sz="1150">
              <a:solidFill>
                <a:srgbClr val="37474F"/>
              </a:solidFill>
            </a:endParaRPr>
          </a:p>
          <a:p>
            <a:pPr indent="0" lvl="0" marL="0" rtl="0" algn="l">
              <a:lnSpc>
                <a:spcPct val="115000"/>
              </a:lnSpc>
              <a:spcBef>
                <a:spcPts val="0"/>
              </a:spcBef>
              <a:spcAft>
                <a:spcPts val="0"/>
              </a:spcAft>
              <a:buNone/>
            </a:pPr>
            <a:r>
              <a:rPr lang="en" sz="1150">
                <a:solidFill>
                  <a:srgbClr val="37474F"/>
                </a:solidFill>
              </a:rPr>
              <a:t>    </a:t>
            </a:r>
            <a:r>
              <a:rPr lang="en" sz="1150">
                <a:solidFill>
                  <a:srgbClr val="388E3C"/>
                </a:solidFill>
              </a:rPr>
              <a:t>// … some code …</a:t>
            </a:r>
            <a:endParaRPr sz="1150">
              <a:solidFill>
                <a:srgbClr val="388E3C"/>
              </a:solidFill>
            </a:endParaRPr>
          </a:p>
          <a:p>
            <a:pPr indent="0" lvl="0" marL="0" rtl="0" algn="l">
              <a:lnSpc>
                <a:spcPct val="115000"/>
              </a:lnSpc>
              <a:spcBef>
                <a:spcPts val="0"/>
              </a:spcBef>
              <a:spcAft>
                <a:spcPts val="0"/>
              </a:spcAft>
              <a:buNone/>
            </a:pPr>
            <a:r>
              <a:rPr lang="en" sz="1150">
                <a:solidFill>
                  <a:srgbClr val="37474F"/>
                </a:solidFill>
              </a:rPr>
              <a:t>}</a:t>
            </a:r>
            <a:endParaRPr sz="1150">
              <a:solidFill>
                <a:srgbClr val="37474F"/>
              </a:solidFill>
            </a:endParaRPr>
          </a:p>
          <a:p>
            <a:pPr indent="0" lvl="0" marL="0" rtl="0" algn="l">
              <a:lnSpc>
                <a:spcPct val="115000"/>
              </a:lnSpc>
              <a:spcBef>
                <a:spcPts val="0"/>
              </a:spcBef>
              <a:spcAft>
                <a:spcPts val="0"/>
              </a:spcAft>
              <a:buNone/>
            </a:pPr>
            <a:r>
              <a:t/>
            </a:r>
            <a:endParaRPr sz="1150">
              <a:solidFill>
                <a:srgbClr val="37474F"/>
              </a:solidFill>
            </a:endParaRPr>
          </a:p>
          <a:p>
            <a:pPr indent="0" lvl="0" marL="0" rtl="0" algn="l">
              <a:lnSpc>
                <a:spcPct val="115000"/>
              </a:lnSpc>
              <a:spcBef>
                <a:spcPts val="0"/>
              </a:spcBef>
              <a:spcAft>
                <a:spcPts val="0"/>
              </a:spcAft>
              <a:buNone/>
            </a:pPr>
            <a:r>
              <a:rPr lang="en" sz="1150">
                <a:solidFill>
                  <a:srgbClr val="3F51B5"/>
                </a:solidFill>
              </a:rPr>
              <a:t>val</a:t>
            </a:r>
            <a:r>
              <a:rPr lang="en" sz="1150">
                <a:solidFill>
                  <a:srgbClr val="37474F"/>
                </a:solidFill>
              </a:rPr>
              <a:t> f: Factory&lt;MyClass&gt; = MyClass.Companion</a:t>
            </a:r>
            <a:endParaRPr sz="1150">
              <a:solidFill>
                <a:srgbClr val="37474F"/>
              </a:solidFill>
            </a:endParaRPr>
          </a:p>
          <a:p>
            <a:pPr indent="0" lvl="0" marL="0" rtl="0" algn="l">
              <a:lnSpc>
                <a:spcPct val="115000"/>
              </a:lnSpc>
              <a:spcBef>
                <a:spcPts val="0"/>
              </a:spcBef>
              <a:spcAft>
                <a:spcPts val="0"/>
              </a:spcAft>
              <a:buNone/>
            </a:pPr>
            <a:r>
              <a:rPr lang="en" sz="1150">
                <a:solidFill>
                  <a:srgbClr val="3F51B5"/>
                </a:solidFill>
              </a:rPr>
              <a:t>val</a:t>
            </a:r>
            <a:r>
              <a:rPr lang="en" sz="1150">
                <a:solidFill>
                  <a:srgbClr val="37474F"/>
                </a:solidFill>
              </a:rPr>
              <a:t> instance1 = f.create()</a:t>
            </a:r>
            <a:endParaRPr sz="1150">
              <a:solidFill>
                <a:srgbClr val="37474F"/>
              </a:solidFill>
            </a:endParaRPr>
          </a:p>
          <a:p>
            <a:pPr indent="0" lvl="0" marL="0" rtl="0" algn="l">
              <a:lnSpc>
                <a:spcPct val="115000"/>
              </a:lnSpc>
              <a:spcBef>
                <a:spcPts val="0"/>
              </a:spcBef>
              <a:spcAft>
                <a:spcPts val="0"/>
              </a:spcAft>
              <a:buNone/>
            </a:pPr>
            <a:r>
              <a:rPr lang="en" sz="1150">
                <a:solidFill>
                  <a:srgbClr val="3F51B5"/>
                </a:solidFill>
              </a:rPr>
              <a:t>val</a:t>
            </a:r>
            <a:r>
              <a:rPr lang="en" sz="1150">
                <a:solidFill>
                  <a:srgbClr val="37474F"/>
                </a:solidFill>
              </a:rPr>
              <a:t> instance2 = f.create()</a:t>
            </a:r>
            <a:endParaRPr sz="1150">
              <a:solidFill>
                <a:srgbClr val="37474F"/>
              </a:solidFill>
            </a:endParaRPr>
          </a:p>
          <a:p>
            <a:pPr indent="0" lvl="0" marL="0" rtl="0" algn="l">
              <a:lnSpc>
                <a:spcPct val="115000"/>
              </a:lnSpc>
              <a:spcBef>
                <a:spcPts val="0"/>
              </a:spcBef>
              <a:spcAft>
                <a:spcPts val="0"/>
              </a:spcAft>
              <a:buNone/>
            </a:pPr>
            <a:r>
              <a:t/>
            </a:r>
            <a:endParaRPr sz="1100">
              <a:latin typeface="Raleway"/>
              <a:ea typeface="Raleway"/>
              <a:cs typeface="Raleway"/>
              <a:sym typeface="Raleway"/>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Type Hierarchy</a:t>
            </a:r>
            <a:endParaRPr/>
          </a:p>
        </p:txBody>
      </p:sp>
      <p:sp>
        <p:nvSpPr>
          <p:cNvPr id="346" name="Google Shape;346;p50"/>
          <p:cNvSpPr/>
          <p:nvPr/>
        </p:nvSpPr>
        <p:spPr>
          <a:xfrm>
            <a:off x="212725" y="24240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Int</a:t>
            </a:r>
            <a:endParaRPr sz="1100">
              <a:latin typeface="JetBrains Mono"/>
              <a:ea typeface="JetBrains Mono"/>
              <a:cs typeface="JetBrains Mono"/>
              <a:sym typeface="JetBrains Mono"/>
            </a:endParaRPr>
          </a:p>
        </p:txBody>
      </p:sp>
      <p:sp>
        <p:nvSpPr>
          <p:cNvPr id="347" name="Google Shape;347;p50"/>
          <p:cNvSpPr/>
          <p:nvPr/>
        </p:nvSpPr>
        <p:spPr>
          <a:xfrm>
            <a:off x="1718965" y="162720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Any</a:t>
            </a:r>
            <a:endParaRPr sz="1100">
              <a:latin typeface="JetBrains Mono"/>
              <a:ea typeface="JetBrains Mono"/>
              <a:cs typeface="JetBrains Mono"/>
              <a:sym typeface="JetBrains Mono"/>
            </a:endParaRPr>
          </a:p>
        </p:txBody>
      </p:sp>
      <p:sp>
        <p:nvSpPr>
          <p:cNvPr id="348" name="Google Shape;348;p50"/>
          <p:cNvSpPr/>
          <p:nvPr/>
        </p:nvSpPr>
        <p:spPr>
          <a:xfrm>
            <a:off x="1174752" y="24240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String</a:t>
            </a:r>
            <a:endParaRPr sz="1100">
              <a:latin typeface="JetBrains Mono"/>
              <a:ea typeface="JetBrains Mono"/>
              <a:cs typeface="JetBrains Mono"/>
              <a:sym typeface="JetBrains Mono"/>
            </a:endParaRPr>
          </a:p>
        </p:txBody>
      </p:sp>
      <p:sp>
        <p:nvSpPr>
          <p:cNvPr id="349" name="Google Shape;349;p50"/>
          <p:cNvSpPr/>
          <p:nvPr/>
        </p:nvSpPr>
        <p:spPr>
          <a:xfrm>
            <a:off x="2136779" y="24240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List&lt;T&gt;</a:t>
            </a:r>
            <a:endParaRPr sz="1100">
              <a:latin typeface="JetBrains Mono"/>
              <a:ea typeface="JetBrains Mono"/>
              <a:cs typeface="JetBrains Mono"/>
              <a:sym typeface="JetBrains Mono"/>
            </a:endParaRPr>
          </a:p>
        </p:txBody>
      </p:sp>
      <p:sp>
        <p:nvSpPr>
          <p:cNvPr id="350" name="Google Shape;350;p50"/>
          <p:cNvSpPr/>
          <p:nvPr/>
        </p:nvSpPr>
        <p:spPr>
          <a:xfrm>
            <a:off x="3369913" y="24240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Parent</a:t>
            </a:r>
            <a:endParaRPr sz="1100">
              <a:latin typeface="JetBrains Mono"/>
              <a:ea typeface="JetBrains Mono"/>
              <a:cs typeface="JetBrains Mono"/>
              <a:sym typeface="JetBrains Mono"/>
            </a:endParaRPr>
          </a:p>
        </p:txBody>
      </p:sp>
      <p:sp>
        <p:nvSpPr>
          <p:cNvPr id="351" name="Google Shape;351;p50"/>
          <p:cNvSpPr/>
          <p:nvPr/>
        </p:nvSpPr>
        <p:spPr>
          <a:xfrm>
            <a:off x="1845925" y="3054350"/>
            <a:ext cx="14175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Mutable</a:t>
            </a:r>
            <a:r>
              <a:rPr lang="en" sz="1100">
                <a:latin typeface="JetBrains Mono"/>
                <a:ea typeface="JetBrains Mono"/>
                <a:cs typeface="JetBrains Mono"/>
                <a:sym typeface="JetBrains Mono"/>
              </a:rPr>
              <a:t>List&lt;T&gt;</a:t>
            </a:r>
            <a:endParaRPr sz="1100">
              <a:latin typeface="JetBrains Mono"/>
              <a:ea typeface="JetBrains Mono"/>
              <a:cs typeface="JetBrains Mono"/>
              <a:sym typeface="JetBrains Mono"/>
            </a:endParaRPr>
          </a:p>
        </p:txBody>
      </p:sp>
      <p:sp>
        <p:nvSpPr>
          <p:cNvPr id="352" name="Google Shape;352;p50"/>
          <p:cNvSpPr/>
          <p:nvPr/>
        </p:nvSpPr>
        <p:spPr>
          <a:xfrm>
            <a:off x="3369913" y="305435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Child</a:t>
            </a:r>
            <a:endParaRPr sz="1100">
              <a:latin typeface="JetBrains Mono"/>
              <a:ea typeface="JetBrains Mono"/>
              <a:cs typeface="JetBrains Mono"/>
              <a:sym typeface="JetBrains Mono"/>
            </a:endParaRPr>
          </a:p>
        </p:txBody>
      </p:sp>
      <p:sp>
        <p:nvSpPr>
          <p:cNvPr id="353" name="Google Shape;353;p50"/>
          <p:cNvSpPr/>
          <p:nvPr/>
        </p:nvSpPr>
        <p:spPr>
          <a:xfrm>
            <a:off x="1718965" y="4621100"/>
            <a:ext cx="835800" cy="3081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Nothing</a:t>
            </a:r>
            <a:endParaRPr sz="1100">
              <a:latin typeface="JetBrains Mono"/>
              <a:ea typeface="JetBrains Mono"/>
              <a:cs typeface="JetBrains Mono"/>
              <a:sym typeface="JetBrains Mono"/>
            </a:endParaRPr>
          </a:p>
        </p:txBody>
      </p:sp>
      <p:cxnSp>
        <p:nvCxnSpPr>
          <p:cNvPr id="354" name="Google Shape;354;p50"/>
          <p:cNvCxnSpPr>
            <a:stCxn id="346" idx="0"/>
            <a:endCxn id="347" idx="1"/>
          </p:cNvCxnSpPr>
          <p:nvPr/>
        </p:nvCxnSpPr>
        <p:spPr>
          <a:xfrm rot="-5400000">
            <a:off x="853375" y="1558400"/>
            <a:ext cx="642900" cy="1088400"/>
          </a:xfrm>
          <a:prstGeom prst="curvedConnector2">
            <a:avLst/>
          </a:prstGeom>
          <a:noFill/>
          <a:ln cap="flat" cmpd="sng" w="9525">
            <a:solidFill>
              <a:schemeClr val="dk2"/>
            </a:solidFill>
            <a:prstDash val="solid"/>
            <a:round/>
            <a:headEnd len="med" w="med" type="none"/>
            <a:tailEnd len="med" w="med" type="triangle"/>
          </a:ln>
        </p:spPr>
      </p:cxnSp>
      <p:cxnSp>
        <p:nvCxnSpPr>
          <p:cNvPr id="355" name="Google Shape;355;p50"/>
          <p:cNvCxnSpPr>
            <a:stCxn id="348" idx="0"/>
          </p:cNvCxnSpPr>
          <p:nvPr/>
        </p:nvCxnSpPr>
        <p:spPr>
          <a:xfrm rot="-5400000">
            <a:off x="1472352" y="2077850"/>
            <a:ext cx="466500" cy="2259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56" name="Google Shape;356;p50"/>
          <p:cNvCxnSpPr>
            <a:stCxn id="349" idx="0"/>
          </p:cNvCxnSpPr>
          <p:nvPr/>
        </p:nvCxnSpPr>
        <p:spPr>
          <a:xfrm flipH="1" rot="5400000">
            <a:off x="2259329" y="2128700"/>
            <a:ext cx="466500" cy="1242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57" name="Google Shape;357;p50"/>
          <p:cNvCxnSpPr>
            <a:stCxn id="350" idx="0"/>
            <a:endCxn id="347" idx="3"/>
          </p:cNvCxnSpPr>
          <p:nvPr/>
        </p:nvCxnSpPr>
        <p:spPr>
          <a:xfrm flipH="1" rot="5400000">
            <a:off x="2849863" y="1486100"/>
            <a:ext cx="642900" cy="1233000"/>
          </a:xfrm>
          <a:prstGeom prst="curvedConnector2">
            <a:avLst/>
          </a:prstGeom>
          <a:noFill/>
          <a:ln cap="flat" cmpd="sng" w="9525">
            <a:solidFill>
              <a:schemeClr val="dk2"/>
            </a:solidFill>
            <a:prstDash val="solid"/>
            <a:round/>
            <a:headEnd len="med" w="med" type="none"/>
            <a:tailEnd len="med" w="med" type="triangle"/>
          </a:ln>
        </p:spPr>
      </p:cxnSp>
      <p:cxnSp>
        <p:nvCxnSpPr>
          <p:cNvPr id="358" name="Google Shape;358;p50"/>
          <p:cNvCxnSpPr>
            <a:stCxn id="351" idx="0"/>
            <a:endCxn id="349" idx="2"/>
          </p:cNvCxnSpPr>
          <p:nvPr/>
        </p:nvCxnSpPr>
        <p:spPr>
          <a:xfrm rot="-5400000">
            <a:off x="2393875" y="2892950"/>
            <a:ext cx="3222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59" name="Google Shape;359;p50"/>
          <p:cNvCxnSpPr>
            <a:stCxn id="352" idx="0"/>
            <a:endCxn id="350" idx="2"/>
          </p:cNvCxnSpPr>
          <p:nvPr/>
        </p:nvCxnSpPr>
        <p:spPr>
          <a:xfrm rot="-5400000">
            <a:off x="3627013" y="2892950"/>
            <a:ext cx="3222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60" name="Google Shape;360;p50"/>
          <p:cNvCxnSpPr>
            <a:stCxn id="353" idx="0"/>
            <a:endCxn id="346" idx="2"/>
          </p:cNvCxnSpPr>
          <p:nvPr/>
        </p:nvCxnSpPr>
        <p:spPr>
          <a:xfrm flipH="1" rot="5400000">
            <a:off x="439315" y="2923550"/>
            <a:ext cx="1888800" cy="15063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361" name="Google Shape;361;p50"/>
          <p:cNvCxnSpPr>
            <a:stCxn id="353" idx="0"/>
            <a:endCxn id="348" idx="2"/>
          </p:cNvCxnSpPr>
          <p:nvPr/>
        </p:nvCxnSpPr>
        <p:spPr>
          <a:xfrm flipH="1" rot="5400000">
            <a:off x="920365" y="3404600"/>
            <a:ext cx="1888800" cy="5442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362" name="Google Shape;362;p50"/>
          <p:cNvCxnSpPr>
            <a:stCxn id="353" idx="0"/>
            <a:endCxn id="351" idx="2"/>
          </p:cNvCxnSpPr>
          <p:nvPr/>
        </p:nvCxnSpPr>
        <p:spPr>
          <a:xfrm rot="-5400000">
            <a:off x="1716565" y="3782900"/>
            <a:ext cx="1258500" cy="417900"/>
          </a:xfrm>
          <a:prstGeom prst="curvedConnector3">
            <a:avLst>
              <a:gd fmla="val 50006" name="adj1"/>
            </a:avLst>
          </a:prstGeom>
          <a:noFill/>
          <a:ln cap="flat" cmpd="sng" w="9525">
            <a:solidFill>
              <a:schemeClr val="dk2"/>
            </a:solidFill>
            <a:prstDash val="solid"/>
            <a:round/>
            <a:headEnd len="med" w="med" type="none"/>
            <a:tailEnd len="med" w="med" type="triangle"/>
          </a:ln>
        </p:spPr>
      </p:cxnSp>
      <p:cxnSp>
        <p:nvCxnSpPr>
          <p:cNvPr id="363" name="Google Shape;363;p50"/>
          <p:cNvCxnSpPr>
            <a:stCxn id="353" idx="0"/>
            <a:endCxn id="352" idx="2"/>
          </p:cNvCxnSpPr>
          <p:nvPr/>
        </p:nvCxnSpPr>
        <p:spPr>
          <a:xfrm rot="-5400000">
            <a:off x="2333065" y="3166400"/>
            <a:ext cx="1258500" cy="1650900"/>
          </a:xfrm>
          <a:prstGeom prst="curvedConnector3">
            <a:avLst>
              <a:gd fmla="val 50006" name="adj1"/>
            </a:avLst>
          </a:prstGeom>
          <a:noFill/>
          <a:ln cap="flat" cmpd="sng" w="9525">
            <a:solidFill>
              <a:schemeClr val="dk2"/>
            </a:solidFill>
            <a:prstDash val="solid"/>
            <a:round/>
            <a:headEnd len="med" w="med" type="none"/>
            <a:tailEnd len="med" w="med" type="triangle"/>
          </a:ln>
        </p:spPr>
      </p:cxnSp>
      <p:sp>
        <p:nvSpPr>
          <p:cNvPr id="364" name="Google Shape;364;p50"/>
          <p:cNvSpPr/>
          <p:nvPr/>
        </p:nvSpPr>
        <p:spPr>
          <a:xfrm>
            <a:off x="4778000" y="164775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Int?</a:t>
            </a:r>
            <a:endParaRPr sz="1100">
              <a:latin typeface="JetBrains Mono"/>
              <a:ea typeface="JetBrains Mono"/>
              <a:cs typeface="JetBrains Mono"/>
              <a:sym typeface="JetBrains Mono"/>
            </a:endParaRPr>
          </a:p>
        </p:txBody>
      </p:sp>
      <p:sp>
        <p:nvSpPr>
          <p:cNvPr id="365" name="Google Shape;365;p50"/>
          <p:cNvSpPr/>
          <p:nvPr/>
        </p:nvSpPr>
        <p:spPr>
          <a:xfrm>
            <a:off x="6284240" y="85090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Any</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66" name="Google Shape;366;p50"/>
          <p:cNvSpPr/>
          <p:nvPr/>
        </p:nvSpPr>
        <p:spPr>
          <a:xfrm>
            <a:off x="5740027" y="164775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String</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67" name="Google Shape;367;p50"/>
          <p:cNvSpPr/>
          <p:nvPr/>
        </p:nvSpPr>
        <p:spPr>
          <a:xfrm>
            <a:off x="6674462" y="1647750"/>
            <a:ext cx="8910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List&lt;T&gt;</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68" name="Google Shape;368;p50"/>
          <p:cNvSpPr/>
          <p:nvPr/>
        </p:nvSpPr>
        <p:spPr>
          <a:xfrm>
            <a:off x="7935188" y="164775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Parent</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69" name="Google Shape;369;p50"/>
          <p:cNvSpPr/>
          <p:nvPr/>
        </p:nvSpPr>
        <p:spPr>
          <a:xfrm>
            <a:off x="6411200" y="2278050"/>
            <a:ext cx="14175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JetBrains Mono"/>
                <a:ea typeface="JetBrains Mono"/>
                <a:cs typeface="JetBrains Mono"/>
                <a:sym typeface="JetBrains Mono"/>
              </a:rPr>
              <a:t>MutableList&lt;T&gt;</a:t>
            </a:r>
            <a:r>
              <a:rPr lang="en" sz="1000">
                <a:solidFill>
                  <a:schemeClr val="dk1"/>
                </a:solidFill>
                <a:latin typeface="JetBrains Mono"/>
                <a:ea typeface="JetBrains Mono"/>
                <a:cs typeface="JetBrains Mono"/>
                <a:sym typeface="JetBrains Mono"/>
              </a:rPr>
              <a:t>?</a:t>
            </a:r>
            <a:endParaRPr sz="1000">
              <a:latin typeface="JetBrains Mono"/>
              <a:ea typeface="JetBrains Mono"/>
              <a:cs typeface="JetBrains Mono"/>
              <a:sym typeface="JetBrains Mono"/>
            </a:endParaRPr>
          </a:p>
        </p:txBody>
      </p:sp>
      <p:sp>
        <p:nvSpPr>
          <p:cNvPr id="370" name="Google Shape;370;p50"/>
          <p:cNvSpPr/>
          <p:nvPr/>
        </p:nvSpPr>
        <p:spPr>
          <a:xfrm>
            <a:off x="7935188" y="2278050"/>
            <a:ext cx="8358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Child</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371" name="Google Shape;371;p50"/>
          <p:cNvSpPr/>
          <p:nvPr/>
        </p:nvSpPr>
        <p:spPr>
          <a:xfrm>
            <a:off x="6232500" y="3844800"/>
            <a:ext cx="9393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Nothing</a:t>
            </a:r>
            <a:r>
              <a:rPr lang="en" sz="1100">
                <a:solidFill>
                  <a:schemeClr val="dk1"/>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cxnSp>
        <p:nvCxnSpPr>
          <p:cNvPr id="372" name="Google Shape;372;p50"/>
          <p:cNvCxnSpPr>
            <a:stCxn id="364" idx="0"/>
            <a:endCxn id="365" idx="1"/>
          </p:cNvCxnSpPr>
          <p:nvPr/>
        </p:nvCxnSpPr>
        <p:spPr>
          <a:xfrm rot="-5400000">
            <a:off x="5418650" y="782100"/>
            <a:ext cx="642900" cy="1088400"/>
          </a:xfrm>
          <a:prstGeom prst="curvedConnector2">
            <a:avLst/>
          </a:prstGeom>
          <a:noFill/>
          <a:ln cap="flat" cmpd="sng" w="9525">
            <a:solidFill>
              <a:schemeClr val="dk2"/>
            </a:solidFill>
            <a:prstDash val="solid"/>
            <a:round/>
            <a:headEnd len="med" w="med" type="none"/>
            <a:tailEnd len="med" w="med" type="triangle"/>
          </a:ln>
        </p:spPr>
      </p:cxnSp>
      <p:cxnSp>
        <p:nvCxnSpPr>
          <p:cNvPr id="373" name="Google Shape;373;p50"/>
          <p:cNvCxnSpPr>
            <a:stCxn id="366" idx="0"/>
          </p:cNvCxnSpPr>
          <p:nvPr/>
        </p:nvCxnSpPr>
        <p:spPr>
          <a:xfrm rot="-5400000">
            <a:off x="6037627" y="1301550"/>
            <a:ext cx="466500" cy="2259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74" name="Google Shape;374;p50"/>
          <p:cNvCxnSpPr>
            <a:stCxn id="367" idx="0"/>
          </p:cNvCxnSpPr>
          <p:nvPr/>
        </p:nvCxnSpPr>
        <p:spPr>
          <a:xfrm flipH="1" rot="5400000">
            <a:off x="6824612" y="1352400"/>
            <a:ext cx="466500" cy="1242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75" name="Google Shape;375;p50"/>
          <p:cNvCxnSpPr>
            <a:stCxn id="368" idx="0"/>
            <a:endCxn id="365" idx="3"/>
          </p:cNvCxnSpPr>
          <p:nvPr/>
        </p:nvCxnSpPr>
        <p:spPr>
          <a:xfrm flipH="1" rot="5400000">
            <a:off x="7415138" y="709800"/>
            <a:ext cx="642900" cy="1233000"/>
          </a:xfrm>
          <a:prstGeom prst="curvedConnector2">
            <a:avLst/>
          </a:prstGeom>
          <a:noFill/>
          <a:ln cap="flat" cmpd="sng" w="9525">
            <a:solidFill>
              <a:schemeClr val="dk2"/>
            </a:solidFill>
            <a:prstDash val="solid"/>
            <a:round/>
            <a:headEnd len="med" w="med" type="none"/>
            <a:tailEnd len="med" w="med" type="triangle"/>
          </a:ln>
        </p:spPr>
      </p:cxnSp>
      <p:cxnSp>
        <p:nvCxnSpPr>
          <p:cNvPr id="376" name="Google Shape;376;p50"/>
          <p:cNvCxnSpPr>
            <a:stCxn id="369" idx="0"/>
            <a:endCxn id="367" idx="2"/>
          </p:cNvCxnSpPr>
          <p:nvPr/>
        </p:nvCxnSpPr>
        <p:spPr>
          <a:xfrm rot="-5400000">
            <a:off x="6959150" y="2116650"/>
            <a:ext cx="3222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77" name="Google Shape;377;p50"/>
          <p:cNvCxnSpPr>
            <a:stCxn id="370" idx="0"/>
            <a:endCxn id="368" idx="2"/>
          </p:cNvCxnSpPr>
          <p:nvPr/>
        </p:nvCxnSpPr>
        <p:spPr>
          <a:xfrm rot="-5400000">
            <a:off x="8192288" y="2116650"/>
            <a:ext cx="3222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78" name="Google Shape;378;p50"/>
          <p:cNvCxnSpPr>
            <a:stCxn id="371" idx="0"/>
            <a:endCxn id="364" idx="2"/>
          </p:cNvCxnSpPr>
          <p:nvPr/>
        </p:nvCxnSpPr>
        <p:spPr>
          <a:xfrm flipH="1" rot="5400000">
            <a:off x="5004600" y="2147250"/>
            <a:ext cx="1888800" cy="15063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379" name="Google Shape;379;p50"/>
          <p:cNvCxnSpPr>
            <a:stCxn id="371" idx="0"/>
            <a:endCxn id="366" idx="2"/>
          </p:cNvCxnSpPr>
          <p:nvPr/>
        </p:nvCxnSpPr>
        <p:spPr>
          <a:xfrm flipH="1" rot="5400000">
            <a:off x="5485650" y="2628300"/>
            <a:ext cx="1888800" cy="544200"/>
          </a:xfrm>
          <a:prstGeom prst="curvedConnector3">
            <a:avLst>
              <a:gd fmla="val 50004" name="adj1"/>
            </a:avLst>
          </a:prstGeom>
          <a:noFill/>
          <a:ln cap="flat" cmpd="sng" w="9525">
            <a:solidFill>
              <a:schemeClr val="dk2"/>
            </a:solidFill>
            <a:prstDash val="solid"/>
            <a:round/>
            <a:headEnd len="med" w="med" type="none"/>
            <a:tailEnd len="med" w="med" type="triangle"/>
          </a:ln>
        </p:spPr>
      </p:cxnSp>
      <p:cxnSp>
        <p:nvCxnSpPr>
          <p:cNvPr id="380" name="Google Shape;380;p50"/>
          <p:cNvCxnSpPr>
            <a:stCxn id="371" idx="0"/>
            <a:endCxn id="369" idx="2"/>
          </p:cNvCxnSpPr>
          <p:nvPr/>
        </p:nvCxnSpPr>
        <p:spPr>
          <a:xfrm rot="-5400000">
            <a:off x="6281850" y="3006600"/>
            <a:ext cx="1258500" cy="417900"/>
          </a:xfrm>
          <a:prstGeom prst="curvedConnector3">
            <a:avLst>
              <a:gd fmla="val 50006" name="adj1"/>
            </a:avLst>
          </a:prstGeom>
          <a:noFill/>
          <a:ln cap="flat" cmpd="sng" w="9525">
            <a:solidFill>
              <a:schemeClr val="dk2"/>
            </a:solidFill>
            <a:prstDash val="solid"/>
            <a:round/>
            <a:headEnd len="med" w="med" type="none"/>
            <a:tailEnd len="med" w="med" type="triangle"/>
          </a:ln>
        </p:spPr>
      </p:cxnSp>
      <p:cxnSp>
        <p:nvCxnSpPr>
          <p:cNvPr id="381" name="Google Shape;381;p50"/>
          <p:cNvCxnSpPr>
            <a:stCxn id="371" idx="0"/>
            <a:endCxn id="370" idx="2"/>
          </p:cNvCxnSpPr>
          <p:nvPr/>
        </p:nvCxnSpPr>
        <p:spPr>
          <a:xfrm rot="-5400000">
            <a:off x="6898350" y="2390100"/>
            <a:ext cx="1258500" cy="1650900"/>
          </a:xfrm>
          <a:prstGeom prst="curvedConnector3">
            <a:avLst>
              <a:gd fmla="val 50006" name="adj1"/>
            </a:avLst>
          </a:prstGeom>
          <a:noFill/>
          <a:ln cap="flat" cmpd="sng" w="9525">
            <a:solidFill>
              <a:schemeClr val="dk2"/>
            </a:solidFill>
            <a:prstDash val="solid"/>
            <a:round/>
            <a:headEnd len="med" w="med" type="none"/>
            <a:tailEnd len="med" w="med" type="triangle"/>
          </a:ln>
        </p:spPr>
      </p:cxnSp>
      <p:cxnSp>
        <p:nvCxnSpPr>
          <p:cNvPr id="382" name="Google Shape;382;p50"/>
          <p:cNvCxnSpPr>
            <a:stCxn id="353" idx="3"/>
            <a:endCxn id="371" idx="1"/>
          </p:cNvCxnSpPr>
          <p:nvPr/>
        </p:nvCxnSpPr>
        <p:spPr>
          <a:xfrm flipH="1" rot="10800000">
            <a:off x="2554765" y="3998750"/>
            <a:ext cx="3677700" cy="776400"/>
          </a:xfrm>
          <a:prstGeom prst="straightConnector1">
            <a:avLst/>
          </a:prstGeom>
          <a:noFill/>
          <a:ln cap="flat" cmpd="sng" w="9525">
            <a:solidFill>
              <a:srgbClr val="898989"/>
            </a:solidFill>
            <a:prstDash val="solid"/>
            <a:round/>
            <a:headEnd len="med" w="med" type="none"/>
            <a:tailEnd len="med" w="med" type="triangle"/>
          </a:ln>
        </p:spPr>
      </p:cxnSp>
      <p:cxnSp>
        <p:nvCxnSpPr>
          <p:cNvPr id="383" name="Google Shape;383;p50"/>
          <p:cNvCxnSpPr/>
          <p:nvPr/>
        </p:nvCxnSpPr>
        <p:spPr>
          <a:xfrm flipH="1" rot="10800000">
            <a:off x="2289265" y="874200"/>
            <a:ext cx="3970200" cy="753000"/>
          </a:xfrm>
          <a:prstGeom prst="straightConnector1">
            <a:avLst/>
          </a:prstGeom>
          <a:noFill/>
          <a:ln cap="flat" cmpd="sng" w="9525">
            <a:solidFill>
              <a:srgbClr val="898989"/>
            </a:solidFill>
            <a:prstDash val="solid"/>
            <a:round/>
            <a:headEnd len="med" w="med" type="none"/>
            <a:tailEnd len="med" w="med" type="triangle"/>
          </a:ln>
        </p:spPr>
      </p:cxnSp>
      <p:cxnSp>
        <p:nvCxnSpPr>
          <p:cNvPr id="384" name="Google Shape;384;p50"/>
          <p:cNvCxnSpPr/>
          <p:nvPr/>
        </p:nvCxnSpPr>
        <p:spPr>
          <a:xfrm flipH="1" rot="10800000">
            <a:off x="4383763" y="2364900"/>
            <a:ext cx="515400" cy="134400"/>
          </a:xfrm>
          <a:prstGeom prst="straightConnector1">
            <a:avLst/>
          </a:prstGeom>
          <a:noFill/>
          <a:ln cap="flat" cmpd="sng" w="9525">
            <a:solidFill>
              <a:srgbClr val="898989"/>
            </a:solidFill>
            <a:prstDash val="solid"/>
            <a:round/>
            <a:headEnd len="med" w="med" type="none"/>
            <a:tailEnd len="med" w="med" type="triangle"/>
          </a:ln>
        </p:spPr>
      </p:cxnSp>
      <p:cxnSp>
        <p:nvCxnSpPr>
          <p:cNvPr id="385" name="Google Shape;385;p50"/>
          <p:cNvCxnSpPr/>
          <p:nvPr/>
        </p:nvCxnSpPr>
        <p:spPr>
          <a:xfrm flipH="1" rot="10800000">
            <a:off x="4481175" y="2597900"/>
            <a:ext cx="515400" cy="134400"/>
          </a:xfrm>
          <a:prstGeom prst="straightConnector1">
            <a:avLst/>
          </a:prstGeom>
          <a:noFill/>
          <a:ln cap="flat" cmpd="sng" w="9525">
            <a:solidFill>
              <a:srgbClr val="898989"/>
            </a:solidFill>
            <a:prstDash val="solid"/>
            <a:round/>
            <a:headEnd len="med" w="med" type="none"/>
            <a:tailEnd len="med" w="med" type="triangle"/>
          </a:ln>
        </p:spPr>
      </p:cxnSp>
      <p:cxnSp>
        <p:nvCxnSpPr>
          <p:cNvPr id="386" name="Google Shape;386;p50"/>
          <p:cNvCxnSpPr/>
          <p:nvPr/>
        </p:nvCxnSpPr>
        <p:spPr>
          <a:xfrm flipH="1" rot="10800000">
            <a:off x="4556125" y="2830900"/>
            <a:ext cx="515400" cy="134400"/>
          </a:xfrm>
          <a:prstGeom prst="straightConnector1">
            <a:avLst/>
          </a:prstGeom>
          <a:noFill/>
          <a:ln cap="flat" cmpd="sng" w="9525">
            <a:solidFill>
              <a:srgbClr val="898989"/>
            </a:solidFill>
            <a:prstDash val="solid"/>
            <a:round/>
            <a:headEnd len="med" w="med" type="none"/>
            <a:tailEnd len="med" w="med" type="triangle"/>
          </a:ln>
        </p:spPr>
      </p:cxnSp>
      <p:cxnSp>
        <p:nvCxnSpPr>
          <p:cNvPr id="387" name="Google Shape;387;p50"/>
          <p:cNvCxnSpPr/>
          <p:nvPr/>
        </p:nvCxnSpPr>
        <p:spPr>
          <a:xfrm flipH="1" rot="10800000">
            <a:off x="4648200" y="3063900"/>
            <a:ext cx="515400" cy="134400"/>
          </a:xfrm>
          <a:prstGeom prst="straightConnector1">
            <a:avLst/>
          </a:prstGeom>
          <a:noFill/>
          <a:ln cap="flat" cmpd="sng" w="9525">
            <a:solidFill>
              <a:srgbClr val="898989"/>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91" name="Shape 391"/>
        <p:cNvGrpSpPr/>
        <p:nvPr/>
      </p:nvGrpSpPr>
      <p:grpSpPr>
        <a:xfrm>
          <a:off x="0" y="0"/>
          <a:ext cx="0" cy="0"/>
          <a:chOff x="0" y="0"/>
          <a:chExt cx="0" cy="0"/>
        </a:xfrm>
      </p:grpSpPr>
      <p:sp>
        <p:nvSpPr>
          <p:cNvPr id="392" name="Google Shape;392;p51"/>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sz="4800">
              <a:solidFill>
                <a:schemeClr val="lt1"/>
              </a:solidFill>
              <a:latin typeface="Inter"/>
              <a:ea typeface="Inter"/>
              <a:cs typeface="Inter"/>
              <a:sym typeface="Inter"/>
            </a:endParaRPr>
          </a:p>
        </p:txBody>
      </p:sp>
      <p:sp>
        <p:nvSpPr>
          <p:cNvPr id="393" name="Google Shape;393;p51">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394" name="Google Shape;394;p51"/>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Abstraction</a:t>
            </a:r>
            <a:endParaRPr/>
          </a:p>
        </p:txBody>
      </p:sp>
      <p:sp>
        <p:nvSpPr>
          <p:cNvPr id="66" name="Google Shape;66;p14"/>
          <p:cNvSpPr txBox="1"/>
          <p:nvPr>
            <p:ph idx="1" type="body"/>
          </p:nvPr>
        </p:nvSpPr>
        <p:spPr>
          <a:xfrm>
            <a:off x="292600" y="1335025"/>
            <a:ext cx="77361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Objects are data abstractions with internal representations, along with methods to interact with those internal representations. There is no need to expose internal implementation details, so those may stay “inside” and be hidden.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
        <p:nvSpPr>
          <p:cNvPr id="72" name="Google Shape;72;p1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Encapsulation – The option to bundle data with methods operating on said data, which also allows you to hide the implementation details from the user. </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n"/>
              <a:t>An o</a:t>
            </a:r>
            <a:r>
              <a:rPr lang="en"/>
              <a:t>bject is a black box. It accepts messages and replies in some way.</a:t>
            </a:r>
            <a:endParaRPr/>
          </a:p>
          <a:p>
            <a:pPr indent="-317500" lvl="0" marL="457200" rtl="0" algn="l">
              <a:spcBef>
                <a:spcPts val="1000"/>
              </a:spcBef>
              <a:spcAft>
                <a:spcPts val="0"/>
              </a:spcAft>
              <a:buSzPts val="1400"/>
              <a:buChar char="●"/>
            </a:pPr>
            <a:r>
              <a:rPr lang="en"/>
              <a:t>Encapsulation and the interface of a class are intertwined: Anything that is not part of the interface is encapsulated. </a:t>
            </a:r>
            <a:endParaRPr/>
          </a:p>
          <a:p>
            <a:pPr indent="-317500" lvl="0" marL="457200" rtl="0" algn="l">
              <a:spcBef>
                <a:spcPts val="1000"/>
              </a:spcBef>
              <a:spcAft>
                <a:spcPts val="0"/>
              </a:spcAft>
              <a:buSzPts val="1400"/>
              <a:buChar char="●"/>
            </a:pPr>
            <a:r>
              <a:rPr lang="en"/>
              <a:t>OOP encapsulation differs from encapsulation in abstract data types.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Abstraction vs Encapsulation</a:t>
            </a:r>
            <a:endParaRPr/>
          </a:p>
        </p:txBody>
      </p:sp>
      <p:sp>
        <p:nvSpPr>
          <p:cNvPr id="78" name="Google Shape;78;p1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Abstraction is about what others see and how they interact with an object.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Encapsulation is about how an object operates internally and how it responds to messages.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Encapsulation</a:t>
            </a:r>
            <a:endParaRPr/>
          </a:p>
        </p:txBody>
      </p:sp>
      <p:sp>
        <p:nvSpPr>
          <p:cNvPr id="84" name="Google Shape;84;p1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Most programming languages provide special keywords for modifying the accessibility or visibility of attributes and methods.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0"/>
              </a:spcAft>
              <a:buClr>
                <a:schemeClr val="dk1"/>
              </a:buClr>
              <a:buSzPts val="1100"/>
              <a:buFont typeface="Arial"/>
              <a:buNone/>
            </a:pPr>
            <a:r>
              <a:rPr lang="en"/>
              <a:t>In Kotlin:</a:t>
            </a:r>
            <a:endParaRPr/>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publiс</a:t>
            </a:r>
            <a:r>
              <a:rPr lang="en"/>
              <a:t> – Accessible to anyone</a:t>
            </a:r>
            <a:endParaRPr/>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private</a:t>
            </a:r>
            <a:r>
              <a:rPr lang="en"/>
              <a:t> – Accessible only inside the </a:t>
            </a:r>
            <a:r>
              <a:rPr lang="en" u="sng"/>
              <a:t>class</a:t>
            </a:r>
            <a:endParaRPr u="sng"/>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protected </a:t>
            </a:r>
            <a:r>
              <a:rPr lang="en"/>
              <a:t>– Accessible inside the </a:t>
            </a:r>
            <a:r>
              <a:rPr lang="en" u="sng"/>
              <a:t>class</a:t>
            </a:r>
            <a:r>
              <a:rPr lang="en"/>
              <a:t> and its </a:t>
            </a:r>
            <a:r>
              <a:rPr lang="en" u="sng"/>
              <a:t>inheritors</a:t>
            </a:r>
            <a:endParaRPr u="sng"/>
          </a:p>
          <a:p>
            <a:pPr indent="-317500" lvl="0" marL="457200" rtl="0" algn="l">
              <a:spcBef>
                <a:spcPts val="800"/>
              </a:spcBef>
              <a:spcAft>
                <a:spcPts val="0"/>
              </a:spcAft>
              <a:buSzPts val="1400"/>
              <a:buChar char="●"/>
            </a:pPr>
            <a:r>
              <a:rPr b="1" lang="en">
                <a:latin typeface="JetBrains Mono"/>
                <a:ea typeface="JetBrains Mono"/>
                <a:cs typeface="JetBrains Mono"/>
                <a:sym typeface="JetBrains Mono"/>
              </a:rPr>
              <a:t>internal</a:t>
            </a:r>
            <a:r>
              <a:rPr lang="en"/>
              <a:t> – Accessible in the </a:t>
            </a:r>
            <a:r>
              <a:rPr lang="en" u="sng"/>
              <a:t>module</a:t>
            </a:r>
            <a:endParaRPr u="sng"/>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8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Inheritance</a:t>
            </a:r>
            <a:endParaRPr/>
          </a:p>
        </p:txBody>
      </p:sp>
      <p:sp>
        <p:nvSpPr>
          <p:cNvPr id="90" name="Google Shape;90;p1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b="1" lang="en"/>
              <a:t>Inheritance</a:t>
            </a:r>
            <a:r>
              <a:rPr lang="en"/>
              <a:t> – The possibility to define a new class based on an already existing one, keeping all or some of the base class functionality (state/behavior).</a:t>
            </a:r>
            <a:endParaRPr/>
          </a:p>
          <a:p>
            <a:pPr indent="0" lvl="0" marL="0" rtl="0" algn="l">
              <a:spcBef>
                <a:spcPts val="800"/>
              </a:spcBef>
              <a:spcAft>
                <a:spcPts val="0"/>
              </a:spcAft>
              <a:buClr>
                <a:schemeClr val="dk1"/>
              </a:buClr>
              <a:buSzPts val="1100"/>
              <a:buFont typeface="Arial"/>
              <a:buNone/>
            </a:pPr>
            <a:r>
              <a:t/>
            </a:r>
            <a:endParaRPr/>
          </a:p>
          <a:p>
            <a:pPr indent="-317500" lvl="0" marL="457200" rtl="0" algn="l">
              <a:spcBef>
                <a:spcPts val="800"/>
              </a:spcBef>
              <a:spcAft>
                <a:spcPts val="0"/>
              </a:spcAft>
              <a:buSzPts val="1400"/>
              <a:buChar char="●"/>
            </a:pPr>
            <a:r>
              <a:rPr lang="en"/>
              <a:t>The class that is being inherited from is called a </a:t>
            </a:r>
            <a:r>
              <a:rPr lang="en"/>
              <a:t>base or paren</a:t>
            </a:r>
            <a:r>
              <a:rPr lang="en"/>
              <a:t>t class </a:t>
            </a:r>
            <a:endParaRPr/>
          </a:p>
          <a:p>
            <a:pPr indent="-317500" lvl="0" marL="457200" marR="3067685" rtl="0" algn="l">
              <a:lnSpc>
                <a:spcPct val="111666"/>
              </a:lnSpc>
              <a:spcBef>
                <a:spcPts val="800"/>
              </a:spcBef>
              <a:spcAft>
                <a:spcPts val="0"/>
              </a:spcAft>
              <a:buSzPts val="1400"/>
              <a:buChar char="●"/>
            </a:pPr>
            <a:r>
              <a:rPr lang="en"/>
              <a:t>The new class is called a derived class, a child, or an inheritor </a:t>
            </a:r>
            <a:endParaRPr/>
          </a:p>
          <a:p>
            <a:pPr indent="-317500" lvl="0" marL="457200" rtl="0" algn="l">
              <a:spcBef>
                <a:spcPts val="630"/>
              </a:spcBef>
              <a:spcAft>
                <a:spcPts val="800"/>
              </a:spcAft>
              <a:buSzPts val="1400"/>
              <a:buChar char="●"/>
            </a:pPr>
            <a:r>
              <a:rPr lang="en"/>
              <a:t>The derived class fully satisfies the specification of the base class, but it may have some extended features (state/behavior</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