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Lst>
  <p:sldSz cy="5143500" cx="9144000"/>
  <p:notesSz cx="6858000" cy="9144000"/>
  <p:embeddedFontLst>
    <p:embeddedFont>
      <p:font typeface="Raleway"/>
      <p:regular r:id="rId60"/>
      <p:bold r:id="rId61"/>
      <p:italic r:id="rId62"/>
      <p:boldItalic r:id="rId63"/>
    </p:embeddedFont>
    <p:embeddedFont>
      <p:font typeface="Inter"/>
      <p:regular r:id="rId64"/>
      <p:bold r:id="rId65"/>
      <p:italic r:id="rId66"/>
      <p:boldItalic r:id="rId67"/>
    </p:embeddedFont>
    <p:embeddedFont>
      <p:font typeface="JetBrains Mono"/>
      <p:regular r:id="rId68"/>
      <p:bold r:id="rId69"/>
      <p:italic r:id="rId70"/>
      <p:boldItalic r:id="rId71"/>
    </p:embeddedFont>
    <p:embeddedFont>
      <p:font typeface="Open Sans"/>
      <p:regular r:id="rId72"/>
      <p:bold r:id="rId73"/>
      <p:italic r:id="rId74"/>
      <p:boldItalic r:id="rId7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0A6C0B2-E12B-4124-9E83-AEFA2CBD877E}">
  <a:tblStyle styleId="{50A6C0B2-E12B-4124-9E83-AEFA2CBD877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OpenSans-bold.fntdata"/><Relationship Id="rId72" Type="http://schemas.openxmlformats.org/officeDocument/2006/relationships/font" Target="fonts/OpenSans-regular.fntdata"/><Relationship Id="rId31" Type="http://schemas.openxmlformats.org/officeDocument/2006/relationships/slide" Target="slides/slide25.xml"/><Relationship Id="rId75" Type="http://schemas.openxmlformats.org/officeDocument/2006/relationships/font" Target="fonts/OpenSans-boldItalic.fntdata"/><Relationship Id="rId30" Type="http://schemas.openxmlformats.org/officeDocument/2006/relationships/slide" Target="slides/slide24.xml"/><Relationship Id="rId74" Type="http://schemas.openxmlformats.org/officeDocument/2006/relationships/font" Target="fonts/OpenSans-italic.fntdata"/><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font" Target="fonts/JetBrainsMono-boldItalic.fntdata"/><Relationship Id="rId70" Type="http://schemas.openxmlformats.org/officeDocument/2006/relationships/font" Target="fonts/JetBrainsMono-italic.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Raleway-italic.fntdata"/><Relationship Id="rId61" Type="http://schemas.openxmlformats.org/officeDocument/2006/relationships/font" Target="fonts/Raleway-bold.fntdata"/><Relationship Id="rId20" Type="http://schemas.openxmlformats.org/officeDocument/2006/relationships/slide" Target="slides/slide14.xml"/><Relationship Id="rId64" Type="http://schemas.openxmlformats.org/officeDocument/2006/relationships/font" Target="fonts/Inter-regular.fntdata"/><Relationship Id="rId63" Type="http://schemas.openxmlformats.org/officeDocument/2006/relationships/font" Target="fonts/Raleway-boldItalic.fntdata"/><Relationship Id="rId22" Type="http://schemas.openxmlformats.org/officeDocument/2006/relationships/slide" Target="slides/slide16.xml"/><Relationship Id="rId66" Type="http://schemas.openxmlformats.org/officeDocument/2006/relationships/font" Target="fonts/Inter-italic.fntdata"/><Relationship Id="rId21" Type="http://schemas.openxmlformats.org/officeDocument/2006/relationships/slide" Target="slides/slide15.xml"/><Relationship Id="rId65" Type="http://schemas.openxmlformats.org/officeDocument/2006/relationships/font" Target="fonts/Inter-bold.fntdata"/><Relationship Id="rId24" Type="http://schemas.openxmlformats.org/officeDocument/2006/relationships/slide" Target="slides/slide18.xml"/><Relationship Id="rId68" Type="http://schemas.openxmlformats.org/officeDocument/2006/relationships/font" Target="fonts/JetBrainsMono-regular.fntdata"/><Relationship Id="rId23" Type="http://schemas.openxmlformats.org/officeDocument/2006/relationships/slide" Target="slides/slide17.xml"/><Relationship Id="rId67" Type="http://schemas.openxmlformats.org/officeDocument/2006/relationships/font" Target="fonts/Inter-boldItalic.fntdata"/><Relationship Id="rId60" Type="http://schemas.openxmlformats.org/officeDocument/2006/relationships/font" Target="fonts/Raleway-regular.fntdata"/><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JetBrainsMono-bold.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api/latest/jvm/stdlib/kotlin.concurrent/thread.html"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oracle.com/javase/7/docs/api/java/util/concurrent/locks/Lock.html"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oracle.com/en/java/javase/12/docs/api/java.base/java/util/concurrent/Exchanger.html" TargetMode="External"/><Relationship Id="rId3" Type="http://schemas.openxmlformats.org/officeDocument/2006/relationships/hyperlink" Target="https://docs.oracle.com/en/java/javase/12/docs/api/java.base/java/util/concurrent/CountDownLatch.html" TargetMode="Externa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 name="Shape 33"/>
        <p:cNvGrpSpPr/>
        <p:nvPr/>
      </p:nvGrpSpPr>
      <p:grpSpPr>
        <a:xfrm>
          <a:off x="0" y="0"/>
          <a:ext cx="0" cy="0"/>
          <a:chOff x="0" y="0"/>
          <a:chExt cx="0" cy="0"/>
        </a:xfrm>
      </p:grpSpPr>
      <p:sp>
        <p:nvSpPr>
          <p:cNvPr id="34" name="Google Shape;34;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 name="Google Shape;3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8f21c8166c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8f21c8166c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91440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Since </a:t>
            </a:r>
            <a:r>
              <a:rPr lang="en">
                <a:solidFill>
                  <a:schemeClr val="dk1"/>
                </a:solidFill>
                <a:latin typeface="JetBrains Mono"/>
                <a:ea typeface="JetBrains Mono"/>
                <a:cs typeface="JetBrains Mono"/>
                <a:sym typeface="JetBrains Mono"/>
              </a:rPr>
              <a:t>Thread</a:t>
            </a:r>
            <a:r>
              <a:rPr lang="en">
                <a:solidFill>
                  <a:schemeClr val="dk1"/>
                </a:solidFill>
                <a:latin typeface="Open Sans"/>
                <a:ea typeface="Open Sans"/>
                <a:cs typeface="Open Sans"/>
                <a:sym typeface="Open Sans"/>
              </a:rPr>
              <a:t> implements </a:t>
            </a:r>
            <a:r>
              <a:rPr lang="en">
                <a:solidFill>
                  <a:schemeClr val="dk1"/>
                </a:solidFill>
                <a:latin typeface="JetBrains Mono"/>
                <a:ea typeface="JetBrains Mono"/>
                <a:cs typeface="JetBrains Mono"/>
                <a:sym typeface="JetBrains Mono"/>
              </a:rPr>
              <a:t>Runnable</a:t>
            </a:r>
            <a:r>
              <a:rPr lang="en">
                <a:solidFill>
                  <a:schemeClr val="dk1"/>
                </a:solidFill>
                <a:latin typeface="Open Sans"/>
                <a:ea typeface="Open Sans"/>
                <a:cs typeface="Open Sans"/>
                <a:sym typeface="Open Sans"/>
              </a:rPr>
              <a:t>, you can call </a:t>
            </a:r>
            <a:r>
              <a:rPr lang="en">
                <a:solidFill>
                  <a:schemeClr val="dk1"/>
                </a:solidFill>
                <a:latin typeface="JetBrains Mono"/>
                <a:ea typeface="JetBrains Mono"/>
                <a:cs typeface="JetBrains Mono"/>
                <a:sym typeface="JetBrains Mono"/>
              </a:rPr>
              <a:t>run</a:t>
            </a:r>
            <a:r>
              <a:rPr lang="en">
                <a:solidFill>
                  <a:schemeClr val="dk1"/>
                </a:solidFill>
                <a:latin typeface="Open Sans"/>
                <a:ea typeface="Open Sans"/>
                <a:cs typeface="Open Sans"/>
                <a:sym typeface="Open Sans"/>
              </a:rPr>
              <a:t>, but you shouldn’t. run is just the code that should work on a separate thread, but calling it will cause that code to be executed on the thread that called it (without parallelism). Instead, threads should be launched using </a:t>
            </a:r>
            <a:r>
              <a:rPr lang="en">
                <a:solidFill>
                  <a:schemeClr val="dk1"/>
                </a:solidFill>
                <a:latin typeface="JetBrains Mono"/>
                <a:ea typeface="JetBrains Mono"/>
                <a:cs typeface="JetBrains Mono"/>
                <a:sym typeface="JetBrains Mono"/>
              </a:rPr>
              <a:t>start</a:t>
            </a:r>
            <a:r>
              <a:rPr lang="en">
                <a:solidFill>
                  <a:schemeClr val="dk1"/>
                </a:solidFill>
                <a:latin typeface="Open Sans"/>
                <a:ea typeface="Open Sans"/>
                <a:cs typeface="Open Sans"/>
                <a:sym typeface="Open Sans"/>
              </a:rPr>
              <a:t>, which moves the execution of </a:t>
            </a:r>
            <a:r>
              <a:rPr lang="en">
                <a:solidFill>
                  <a:schemeClr val="dk1"/>
                </a:solidFill>
                <a:latin typeface="JetBrains Mono"/>
                <a:ea typeface="JetBrains Mono"/>
                <a:cs typeface="JetBrains Mono"/>
                <a:sym typeface="JetBrains Mono"/>
              </a:rPr>
              <a:t>run</a:t>
            </a:r>
            <a:r>
              <a:rPr lang="en">
                <a:solidFill>
                  <a:schemeClr val="dk1"/>
                </a:solidFill>
                <a:latin typeface="Open Sans"/>
                <a:ea typeface="Open Sans"/>
                <a:cs typeface="Open Sans"/>
                <a:sym typeface="Open Sans"/>
              </a:rPr>
              <a:t> to a separate thread and does not block the thread that called </a:t>
            </a:r>
            <a:r>
              <a:rPr lang="en">
                <a:solidFill>
                  <a:schemeClr val="dk1"/>
                </a:solidFill>
                <a:latin typeface="JetBrains Mono"/>
                <a:ea typeface="JetBrains Mono"/>
                <a:cs typeface="JetBrains Mono"/>
                <a:sym typeface="JetBrains Mono"/>
              </a:rPr>
              <a:t>start</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spcBef>
                <a:spcPts val="35"/>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8f21c8166c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8f21c8166c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An easier way is to implement the </a:t>
            </a:r>
            <a:r>
              <a:rPr lang="en">
                <a:solidFill>
                  <a:schemeClr val="dk1"/>
                </a:solidFill>
                <a:latin typeface="JetBrains Mono"/>
                <a:ea typeface="JetBrains Mono"/>
                <a:cs typeface="JetBrains Mono"/>
                <a:sym typeface="JetBrains Mono"/>
              </a:rPr>
              <a:t>Runnable</a:t>
            </a:r>
            <a:r>
              <a:rPr lang="en">
                <a:solidFill>
                  <a:schemeClr val="dk1"/>
                </a:solidFill>
                <a:latin typeface="Open Sans"/>
                <a:ea typeface="Open Sans"/>
                <a:cs typeface="Open Sans"/>
                <a:sym typeface="Open Sans"/>
              </a:rPr>
              <a:t> interface and pass the resulting class to a thread. </a:t>
            </a:r>
            <a:endParaRPr>
              <a:solidFill>
                <a:schemeClr val="dk1"/>
              </a:solidFill>
              <a:latin typeface="Open Sans"/>
              <a:ea typeface="Open Sans"/>
              <a:cs typeface="Open Sans"/>
              <a:sym typeface="Open Sans"/>
            </a:endParaRPr>
          </a:p>
          <a:p>
            <a:pPr indent="0" lvl="0" marL="0" rtl="0" algn="l">
              <a:lnSpc>
                <a:spcPct val="150000"/>
              </a:lnSpc>
              <a:spcBef>
                <a:spcPts val="640"/>
              </a:spcBef>
              <a:spcAft>
                <a:spcPts val="0"/>
              </a:spcAft>
              <a:buClr>
                <a:schemeClr val="dk1"/>
              </a:buClr>
              <a:buSzPts val="1100"/>
              <a:buFont typeface="Arial"/>
              <a:buNone/>
            </a:pPr>
            <a:r>
              <a:rPr lang="en">
                <a:solidFill>
                  <a:schemeClr val="dk1"/>
                </a:solidFill>
                <a:latin typeface="Open Sans"/>
                <a:ea typeface="Open Sans"/>
                <a:cs typeface="Open Sans"/>
                <a:sym typeface="Open Sans"/>
              </a:rPr>
              <a:t>Notice that </a:t>
            </a:r>
            <a:r>
              <a:rPr lang="en">
                <a:solidFill>
                  <a:schemeClr val="dk1"/>
                </a:solidFill>
                <a:latin typeface="JetBrains Mono"/>
                <a:ea typeface="JetBrains Mono"/>
                <a:cs typeface="JetBrains Mono"/>
                <a:sym typeface="JetBrains Mono"/>
              </a:rPr>
              <a:t>Thread</a:t>
            </a:r>
            <a:r>
              <a:rPr lang="en">
                <a:solidFill>
                  <a:schemeClr val="dk1"/>
                </a:solidFill>
                <a:latin typeface="Open Sans"/>
                <a:ea typeface="Open Sans"/>
                <a:cs typeface="Open Sans"/>
                <a:sym typeface="Open Sans"/>
              </a:rPr>
              <a:t> is a class, so inheriting from it will not allow you to inherit from some other class. </a:t>
            </a:r>
            <a:r>
              <a:rPr lang="en">
                <a:solidFill>
                  <a:schemeClr val="dk1"/>
                </a:solidFill>
                <a:latin typeface="JetBrains Mono"/>
                <a:ea typeface="JetBrains Mono"/>
                <a:cs typeface="JetBrains Mono"/>
                <a:sym typeface="JetBrains Mono"/>
              </a:rPr>
              <a:t>Runnable</a:t>
            </a:r>
            <a:r>
              <a:rPr lang="en">
                <a:solidFill>
                  <a:schemeClr val="dk1"/>
                </a:solidFill>
                <a:latin typeface="Open Sans"/>
                <a:ea typeface="Open Sans"/>
                <a:cs typeface="Open Sans"/>
                <a:sym typeface="Open Sans"/>
              </a:rPr>
              <a:t>, on the other hand, is an interface, meaning that the class you implemented can participate in any other hierarchy you want it to. </a:t>
            </a:r>
            <a:endParaRPr>
              <a:solidFill>
                <a:schemeClr val="dk1"/>
              </a:solidFill>
              <a:latin typeface="Open Sans"/>
              <a:ea typeface="Open Sans"/>
              <a:cs typeface="Open Sans"/>
              <a:sym typeface="Open Sans"/>
            </a:endParaRPr>
          </a:p>
          <a:p>
            <a:pPr indent="0" lvl="0" marL="0" rtl="0" algn="l">
              <a:lnSpc>
                <a:spcPct val="150000"/>
              </a:lnSpc>
              <a:spcBef>
                <a:spcPts val="640"/>
              </a:spcBef>
              <a:spcAft>
                <a:spcPts val="0"/>
              </a:spcAft>
              <a:buClr>
                <a:schemeClr val="dk1"/>
              </a:buClr>
              <a:buSzPts val="1100"/>
              <a:buFont typeface="Arial"/>
              <a:buNone/>
            </a:pPr>
            <a:r>
              <a:rPr lang="en">
                <a:solidFill>
                  <a:schemeClr val="dk1"/>
                </a:solidFill>
                <a:latin typeface="Open Sans"/>
                <a:ea typeface="Open Sans"/>
                <a:cs typeface="Open Sans"/>
                <a:sym typeface="Open Sans"/>
              </a:rPr>
              <a:t>Another nice thing here is that you can pass the same </a:t>
            </a:r>
            <a:r>
              <a:rPr lang="en">
                <a:solidFill>
                  <a:schemeClr val="dk1"/>
                </a:solidFill>
                <a:latin typeface="JetBrains Mono"/>
                <a:ea typeface="JetBrains Mono"/>
                <a:cs typeface="JetBrains Mono"/>
                <a:sym typeface="JetBrains Mono"/>
              </a:rPr>
              <a:t>Runnable</a:t>
            </a:r>
            <a:r>
              <a:rPr lang="en">
                <a:solidFill>
                  <a:schemeClr val="dk1"/>
                </a:solidFill>
                <a:latin typeface="Open Sans"/>
                <a:ea typeface="Open Sans"/>
                <a:cs typeface="Open Sans"/>
                <a:sym typeface="Open Sans"/>
              </a:rPr>
              <a:t> instance to several threads. You have to be careful (as always) with any resources that these runnables or /threads might share.</a:t>
            </a:r>
            <a:endParaRPr>
              <a:solidFill>
                <a:schemeClr val="dk1"/>
              </a:solidFill>
              <a:latin typeface="Open Sans"/>
              <a:ea typeface="Open Sans"/>
              <a:cs typeface="Open Sans"/>
              <a:sym typeface="Open Sans"/>
            </a:endParaRPr>
          </a:p>
          <a:p>
            <a:pPr indent="0" lvl="0" marL="0" rtl="0" algn="l">
              <a:spcBef>
                <a:spcPts val="35"/>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8f21c8166c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8f21c8166c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thread</a:t>
            </a:r>
            <a:r>
              <a:rPr lang="en">
                <a:solidFill>
                  <a:schemeClr val="dk1"/>
                </a:solidFill>
                <a:latin typeface="Open Sans"/>
                <a:ea typeface="Open Sans"/>
                <a:cs typeface="Open Sans"/>
                <a:sym typeface="Open Sans"/>
              </a:rPr>
              <a:t> is a higher-order Kotlin function that accepts a lambda (implementation of a </a:t>
            </a:r>
            <a:r>
              <a:rPr lang="en">
                <a:solidFill>
                  <a:schemeClr val="dk1"/>
                </a:solidFill>
                <a:latin typeface="JetBrains Mono"/>
                <a:ea typeface="JetBrains Mono"/>
                <a:cs typeface="JetBrains Mono"/>
                <a:sym typeface="JetBrains Mono"/>
              </a:rPr>
              <a:t>run</a:t>
            </a:r>
            <a:r>
              <a:rPr lang="en">
                <a:solidFill>
                  <a:schemeClr val="dk1"/>
                </a:solidFill>
                <a:latin typeface="Open Sans"/>
                <a:ea typeface="Open Sans"/>
                <a:cs typeface="Open Sans"/>
                <a:sym typeface="Open Sans"/>
              </a:rPr>
              <a:t> method) and creates a new thread, which is started instantly.</a:t>
            </a:r>
            <a:endParaRPr>
              <a:solidFill>
                <a:schemeClr val="dk1"/>
              </a:solidFill>
              <a:latin typeface="Open Sans"/>
              <a:ea typeface="Open Sans"/>
              <a:cs typeface="Open Sans"/>
              <a:sym typeface="Open Sans"/>
            </a:endParaRPr>
          </a:p>
          <a:p>
            <a:pPr indent="0" lvl="0" marL="0" rtl="0" algn="l">
              <a:lnSpc>
                <a:spcPct val="150000"/>
              </a:lnSpc>
              <a:spcBef>
                <a:spcPts val="660"/>
              </a:spcBef>
              <a:spcAft>
                <a:spcPts val="0"/>
              </a:spcAft>
              <a:buClr>
                <a:schemeClr val="dk1"/>
              </a:buClr>
              <a:buSzPts val="1100"/>
              <a:buFont typeface="Arial"/>
              <a:buNone/>
            </a:pPr>
            <a:r>
              <a:rPr lang="en">
                <a:solidFill>
                  <a:schemeClr val="dk1"/>
                </a:solidFill>
                <a:latin typeface="Open Sans"/>
                <a:ea typeface="Open Sans"/>
                <a:cs typeface="Open Sans"/>
                <a:sym typeface="Open Sans"/>
              </a:rPr>
              <a:t>You can learn more about it in the documentation </a:t>
            </a:r>
            <a:r>
              <a:rPr lang="en" u="sng">
                <a:solidFill>
                  <a:schemeClr val="hlink"/>
                </a:solidFill>
                <a:latin typeface="Open Sans"/>
                <a:ea typeface="Open Sans"/>
                <a:cs typeface="Open Sans"/>
                <a:sym typeface="Open Sans"/>
                <a:hlinkClick r:id="rId2"/>
              </a:rPr>
              <a:t>here</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665"/>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thread</a:t>
            </a:r>
            <a:r>
              <a:rPr lang="en">
                <a:solidFill>
                  <a:schemeClr val="dk1"/>
                </a:solidFill>
                <a:latin typeface="Open Sans"/>
                <a:ea typeface="Open Sans"/>
                <a:cs typeface="Open Sans"/>
                <a:sym typeface="Open Sans"/>
              </a:rPr>
              <a:t> also accepts a number of arguments, which correspond to </a:t>
            </a:r>
            <a:r>
              <a:rPr lang="en">
                <a:solidFill>
                  <a:schemeClr val="dk1"/>
                </a:solidFill>
                <a:latin typeface="JetBrains Mono"/>
                <a:ea typeface="JetBrains Mono"/>
                <a:cs typeface="JetBrains Mono"/>
                <a:sym typeface="JetBrains Mono"/>
              </a:rPr>
              <a:t>Thread</a:t>
            </a:r>
            <a:r>
              <a:rPr lang="en">
                <a:solidFill>
                  <a:schemeClr val="dk1"/>
                </a:solidFill>
                <a:latin typeface="Open Sans"/>
                <a:ea typeface="Open Sans"/>
                <a:cs typeface="Open Sans"/>
                <a:sym typeface="Open Sans"/>
              </a:rPr>
              <a:t> properties, which we will talk about on the next slide. For example, </a:t>
            </a:r>
            <a:r>
              <a:rPr lang="en">
                <a:solidFill>
                  <a:schemeClr val="dk1"/>
                </a:solidFill>
                <a:latin typeface="JetBrains Mono"/>
                <a:ea typeface="JetBrains Mono"/>
                <a:cs typeface="JetBrains Mono"/>
                <a:sym typeface="JetBrains Mono"/>
              </a:rPr>
              <a:t>thread(start = false, name = “Threadripper”) { ... } </a:t>
            </a:r>
            <a:r>
              <a:rPr lang="en">
                <a:solidFill>
                  <a:schemeClr val="dk1"/>
                </a:solidFill>
                <a:latin typeface="Open Sans"/>
                <a:ea typeface="Open Sans"/>
                <a:cs typeface="Open Sans"/>
                <a:sym typeface="Open Sans"/>
              </a:rPr>
              <a:t>will create a thread that will not be started instantly and will have the name “Threadripper”.</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spcBef>
                <a:spcPts val="35"/>
              </a:spcBef>
              <a:spcAft>
                <a:spcPts val="0"/>
              </a:spcAft>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8f21c8166c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8f21c8166c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2916"/>
              </a:lnSpc>
              <a:spcBef>
                <a:spcPts val="0"/>
              </a:spcBef>
              <a:spcAft>
                <a:spcPts val="35"/>
              </a:spcAft>
              <a:buClr>
                <a:schemeClr val="dk1"/>
              </a:buClr>
              <a:buSzPts val="1100"/>
              <a:buFont typeface="Arial"/>
              <a:buNone/>
            </a:pPr>
            <a:r>
              <a:rPr lang="en">
                <a:solidFill>
                  <a:schemeClr val="dk1"/>
                </a:solidFill>
                <a:latin typeface="Open Sans"/>
                <a:ea typeface="Open Sans"/>
                <a:cs typeface="Open Sans"/>
                <a:sym typeface="Open Sans"/>
              </a:rPr>
              <a:t>Priority is a way to </a:t>
            </a:r>
            <a:r>
              <a:rPr i="1" lang="en">
                <a:solidFill>
                  <a:schemeClr val="dk1"/>
                </a:solidFill>
                <a:latin typeface="Open Sans"/>
                <a:ea typeface="Open Sans"/>
                <a:cs typeface="Open Sans"/>
                <a:sym typeface="Open Sans"/>
              </a:rPr>
              <a:t>ask</a:t>
            </a:r>
            <a:r>
              <a:rPr lang="en">
                <a:solidFill>
                  <a:schemeClr val="dk1"/>
                </a:solidFill>
                <a:latin typeface="Open Sans"/>
                <a:ea typeface="Open Sans"/>
                <a:cs typeface="Open Sans"/>
                <a:sym typeface="Open Sans"/>
              </a:rPr>
              <a:t> the scheduler to allocate more or less processor time to a given thread.</a:t>
            </a:r>
            <a:endParaRPr>
              <a:latin typeface="Open Sans"/>
              <a:ea typeface="Open Sans"/>
              <a:cs typeface="Open Sans"/>
              <a:sym typeface="Open San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8f21c8166c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8f21c8166c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91440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State is specific, while </a:t>
            </a:r>
            <a:r>
              <a:rPr lang="en">
                <a:solidFill>
                  <a:schemeClr val="dk1"/>
                </a:solidFill>
                <a:latin typeface="JetBrains Mono"/>
                <a:ea typeface="JetBrains Mono"/>
                <a:cs typeface="JetBrains Mono"/>
                <a:sym typeface="JetBrains Mono"/>
              </a:rPr>
              <a:t>isAlive</a:t>
            </a:r>
            <a:r>
              <a:rPr lang="en">
                <a:solidFill>
                  <a:schemeClr val="dk1"/>
                </a:solidFill>
                <a:latin typeface="Open Sans"/>
                <a:ea typeface="Open Sans"/>
                <a:cs typeface="Open Sans"/>
                <a:sym typeface="Open Sans"/>
              </a:rPr>
              <a:t> is a flag that is easier to understand and just signals that the thread is executing something. </a:t>
            </a:r>
            <a:endParaRPr>
              <a:solidFill>
                <a:schemeClr val="dk1"/>
              </a:solidFill>
              <a:latin typeface="Open Sans"/>
              <a:ea typeface="Open Sans"/>
              <a:cs typeface="Open Sans"/>
              <a:sym typeface="Open Sans"/>
            </a:endParaRPr>
          </a:p>
          <a:p>
            <a:pPr indent="0" lvl="0" marL="0" marR="914400" rtl="0" algn="l">
              <a:lnSpc>
                <a:spcPct val="150000"/>
              </a:lnSpc>
              <a:spcBef>
                <a:spcPts val="640"/>
              </a:spcBef>
              <a:spcAft>
                <a:spcPts val="0"/>
              </a:spcAft>
              <a:buClr>
                <a:schemeClr val="dk1"/>
              </a:buClr>
              <a:buSzPts val="1100"/>
              <a:buFont typeface="Arial"/>
              <a:buNone/>
            </a:pPr>
            <a:r>
              <a:rPr lang="en">
                <a:solidFill>
                  <a:schemeClr val="dk1"/>
                </a:solidFill>
                <a:latin typeface="Open Sans"/>
                <a:ea typeface="Open Sans"/>
                <a:cs typeface="Open Sans"/>
                <a:sym typeface="Open Sans"/>
              </a:rPr>
              <a:t>When a thread has been created but has not started, it has nothing to execute and is not alive.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Clr>
                <a:schemeClr val="dk1"/>
              </a:buClr>
              <a:buSzPts val="1100"/>
              <a:buFont typeface="Arial"/>
              <a:buNone/>
            </a:pPr>
            <a:r>
              <a:rPr lang="en">
                <a:solidFill>
                  <a:schemeClr val="dk1"/>
                </a:solidFill>
                <a:latin typeface="Open Sans"/>
                <a:ea typeface="Open Sans"/>
                <a:cs typeface="Open Sans"/>
                <a:sym typeface="Open Sans"/>
              </a:rPr>
              <a:t>Obviously, when the thread has finished all of its work or after it encounters an error, it is also not alive. </a:t>
            </a:r>
            <a:endParaRPr>
              <a:solidFill>
                <a:schemeClr val="dk1"/>
              </a:solidFill>
              <a:latin typeface="Open Sans"/>
              <a:ea typeface="Open Sans"/>
              <a:cs typeface="Open Sans"/>
              <a:sym typeface="Open Sans"/>
            </a:endParaRPr>
          </a:p>
          <a:p>
            <a:pPr indent="0" lvl="0" marL="0" marR="914400" rtl="0" algn="l">
              <a:lnSpc>
                <a:spcPct val="150000"/>
              </a:lnSpc>
              <a:spcBef>
                <a:spcPts val="64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There are different “blocked” states, because a thread can be blocked for different reasons.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Blocked</a:t>
            </a:r>
            <a:r>
              <a:rPr lang="en">
                <a:solidFill>
                  <a:schemeClr val="dk1"/>
                </a:solidFill>
                <a:latin typeface="Open Sans"/>
                <a:ea typeface="Open Sans"/>
                <a:cs typeface="Open Sans"/>
                <a:sym typeface="Open Sans"/>
              </a:rPr>
              <a:t> means it is waiting for some OS events, like a write to a socket.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Waiting</a:t>
            </a:r>
            <a:r>
              <a:rPr lang="en">
                <a:solidFill>
                  <a:schemeClr val="dk1"/>
                </a:solidFill>
                <a:latin typeface="Open Sans"/>
                <a:ea typeface="Open Sans"/>
                <a:cs typeface="Open Sans"/>
                <a:sym typeface="Open Sans"/>
              </a:rPr>
              <a:t> means it is waiting for some resource, like a lock or a condition.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35"/>
              </a:spcAft>
              <a:buClr>
                <a:schemeClr val="dk1"/>
              </a:buClr>
              <a:buSzPts val="1100"/>
              <a:buFont typeface="Arial"/>
              <a:buNone/>
            </a:pPr>
            <a:r>
              <a:rPr lang="en">
                <a:solidFill>
                  <a:schemeClr val="dk1"/>
                </a:solidFill>
                <a:latin typeface="JetBrains Mono"/>
                <a:ea typeface="JetBrains Mono"/>
                <a:cs typeface="JetBrains Mono"/>
                <a:sym typeface="JetBrains Mono"/>
              </a:rPr>
              <a:t>Timed waiting</a:t>
            </a:r>
            <a:r>
              <a:rPr lang="en">
                <a:solidFill>
                  <a:schemeClr val="dk1"/>
                </a:solidFill>
                <a:latin typeface="Open Sans"/>
                <a:ea typeface="Open Sans"/>
                <a:cs typeface="Open Sans"/>
                <a:sym typeface="Open Sans"/>
              </a:rPr>
              <a:t> means the thread is sleeping or performing a blocking operation with timeout.</a:t>
            </a:r>
            <a:endParaRPr>
              <a:latin typeface="Open Sans"/>
              <a:ea typeface="Open Sans"/>
              <a:cs typeface="Open Sans"/>
              <a:sym typeface="Open San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a7bfddd208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a7bfddd208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Runnable</a:t>
            </a:r>
            <a:r>
              <a:rPr lang="en">
                <a:solidFill>
                  <a:schemeClr val="dk1"/>
                </a:solidFill>
                <a:latin typeface="Open Sans"/>
                <a:ea typeface="Open Sans"/>
                <a:cs typeface="Open Sans"/>
                <a:sym typeface="Open Sans"/>
              </a:rPr>
              <a:t> is a state that indicates that a thread </a:t>
            </a:r>
            <a:r>
              <a:rPr i="1" lang="en">
                <a:solidFill>
                  <a:schemeClr val="dk1"/>
                </a:solidFill>
                <a:latin typeface="Open Sans"/>
                <a:ea typeface="Open Sans"/>
                <a:cs typeface="Open Sans"/>
                <a:sym typeface="Open Sans"/>
              </a:rPr>
              <a:t>can be executed</a:t>
            </a:r>
            <a:r>
              <a:rPr lang="en">
                <a:solidFill>
                  <a:schemeClr val="dk1"/>
                </a:solidFill>
                <a:latin typeface="Open Sans"/>
                <a:ea typeface="Open Sans"/>
                <a:cs typeface="Open Sans"/>
                <a:sym typeface="Open Sans"/>
              </a:rPr>
              <a:t>, meaning that it is up to the scheduler to decide whether it will be. The scheduler can move the thread away from the process (park it) at an arbitrary moment in time/statement in code. </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a:t>
            </a:r>
            <a:r>
              <a:rPr i="1" lang="en">
                <a:solidFill>
                  <a:schemeClr val="dk1"/>
                </a:solidFill>
                <a:latin typeface="Open Sans"/>
                <a:ea typeface="Open Sans"/>
                <a:cs typeface="Open Sans"/>
                <a:sym typeface="Open Sans"/>
              </a:rPr>
              <a:t>Running</a:t>
            </a:r>
            <a:r>
              <a:rPr lang="en">
                <a:solidFill>
                  <a:schemeClr val="dk1"/>
                </a:solidFill>
                <a:latin typeface="Open Sans"/>
                <a:ea typeface="Open Sans"/>
                <a:cs typeface="Open Sans"/>
                <a:sym typeface="Open Sans"/>
              </a:rPr>
              <a:t> box is dashed, because we can think of it as a virtual state. </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Clr>
                <a:schemeClr val="dk1"/>
              </a:buClr>
              <a:buSzPts val="1100"/>
              <a:buFont typeface="Arial"/>
              <a:buNone/>
            </a:pPr>
            <a:r>
              <a:rPr lang="en">
                <a:solidFill>
                  <a:schemeClr val="dk1"/>
                </a:solidFill>
                <a:latin typeface="Open Sans"/>
                <a:ea typeface="Open Sans"/>
                <a:cs typeface="Open Sans"/>
                <a:sym typeface="Open Sans"/>
              </a:rPr>
              <a:t>It would make no sense to have a separate </a:t>
            </a:r>
            <a:r>
              <a:rPr lang="en">
                <a:solidFill>
                  <a:schemeClr val="dk1"/>
                </a:solidFill>
                <a:latin typeface="JetBrains Mono"/>
                <a:ea typeface="JetBrains Mono"/>
                <a:cs typeface="JetBrains Mono"/>
                <a:sym typeface="JetBrains Mono"/>
              </a:rPr>
              <a:t>Thread.state</a:t>
            </a:r>
            <a:r>
              <a:rPr lang="en">
                <a:solidFill>
                  <a:schemeClr val="dk1"/>
                </a:solidFill>
                <a:latin typeface="Open Sans"/>
                <a:ea typeface="Open Sans"/>
                <a:cs typeface="Open Sans"/>
                <a:sym typeface="Open Sans"/>
              </a:rPr>
              <a:t> for “Running”, because by the time you got this information, there’s a good chance that the scheduler would already have moved the thread back to </a:t>
            </a:r>
            <a:r>
              <a:rPr lang="en">
                <a:solidFill>
                  <a:schemeClr val="dk1"/>
                </a:solidFill>
                <a:latin typeface="JetBrains Mono"/>
                <a:ea typeface="JetBrains Mono"/>
                <a:cs typeface="JetBrains Mono"/>
                <a:sym typeface="JetBrains Mono"/>
              </a:rPr>
              <a:t>Runnable.</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640"/>
              </a:spcBef>
              <a:spcAft>
                <a:spcPts val="35"/>
              </a:spcAft>
              <a:buClr>
                <a:schemeClr val="dk1"/>
              </a:buClr>
              <a:buSzPts val="1100"/>
              <a:buFont typeface="Arial"/>
              <a:buNone/>
            </a:pPr>
            <a:r>
              <a:rPr lang="en">
                <a:solidFill>
                  <a:schemeClr val="dk1"/>
                </a:solidFill>
                <a:latin typeface="Open Sans"/>
                <a:ea typeface="Open Sans"/>
                <a:cs typeface="Open Sans"/>
                <a:sym typeface="Open Sans"/>
              </a:rPr>
              <a:t>A thread can go to the </a:t>
            </a:r>
            <a:r>
              <a:rPr i="1" lang="en">
                <a:solidFill>
                  <a:schemeClr val="dk1"/>
                </a:solidFill>
                <a:latin typeface="Open Sans"/>
                <a:ea typeface="Open Sans"/>
                <a:cs typeface="Open Sans"/>
                <a:sym typeface="Open Sans"/>
              </a:rPr>
              <a:t>Waiting </a:t>
            </a:r>
            <a:r>
              <a:rPr lang="en">
                <a:solidFill>
                  <a:schemeClr val="dk1"/>
                </a:solidFill>
                <a:latin typeface="Open Sans"/>
                <a:ea typeface="Open Sans"/>
                <a:cs typeface="Open Sans"/>
                <a:sym typeface="Open Sans"/>
              </a:rPr>
              <a:t>or</a:t>
            </a:r>
            <a:r>
              <a:rPr i="1" lang="en">
                <a:solidFill>
                  <a:schemeClr val="dk1"/>
                </a:solidFill>
                <a:latin typeface="Open Sans"/>
                <a:ea typeface="Open Sans"/>
                <a:cs typeface="Open Sans"/>
                <a:sym typeface="Open Sans"/>
              </a:rPr>
              <a:t> Blocked</a:t>
            </a:r>
            <a:r>
              <a:rPr lang="en">
                <a:solidFill>
                  <a:schemeClr val="dk1"/>
                </a:solidFill>
                <a:latin typeface="Open Sans"/>
                <a:ea typeface="Open Sans"/>
                <a:cs typeface="Open Sans"/>
                <a:sym typeface="Open Sans"/>
              </a:rPr>
              <a:t> state only from the </a:t>
            </a:r>
            <a:r>
              <a:rPr i="1" lang="en">
                <a:solidFill>
                  <a:schemeClr val="dk1"/>
                </a:solidFill>
                <a:latin typeface="Open Sans"/>
                <a:ea typeface="Open Sans"/>
                <a:cs typeface="Open Sans"/>
                <a:sym typeface="Open Sans"/>
              </a:rPr>
              <a:t>Running </a:t>
            </a:r>
            <a:r>
              <a:rPr lang="en">
                <a:solidFill>
                  <a:schemeClr val="dk1"/>
                </a:solidFill>
                <a:latin typeface="Open Sans"/>
                <a:ea typeface="Open Sans"/>
                <a:cs typeface="Open Sans"/>
                <a:sym typeface="Open Sans"/>
              </a:rPr>
              <a:t>state because the thread has to perform specific operations to block itself or to start waiting.</a:t>
            </a:r>
            <a:endParaRPr>
              <a:latin typeface="Open Sans"/>
              <a:ea typeface="Open Sans"/>
              <a:cs typeface="Open Sans"/>
              <a:sym typeface="Open San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8f21c8166c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8f21c8166c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91440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It is important to note that sleep is a static method of the Thread class. You may be inclined to to write: </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Clr>
                <a:schemeClr val="dk1"/>
              </a:buClr>
              <a:buSzPts val="1100"/>
              <a:buFont typeface="Arial"/>
              <a:buNone/>
            </a:pPr>
            <a:r>
              <a:rPr lang="en">
                <a:solidFill>
                  <a:srgbClr val="0033B4"/>
                </a:solidFill>
                <a:latin typeface="JetBrains Mono"/>
                <a:ea typeface="JetBrains Mono"/>
                <a:cs typeface="JetBrains Mono"/>
                <a:sym typeface="JetBrains Mono"/>
              </a:rPr>
              <a:t>val</a:t>
            </a:r>
            <a:r>
              <a:rPr lang="en">
                <a:solidFill>
                  <a:schemeClr val="dk1"/>
                </a:solidFill>
                <a:latin typeface="JetBrains Mono"/>
                <a:ea typeface="JetBrains Mono"/>
                <a:cs typeface="JetBrains Mono"/>
                <a:sym typeface="JetBrains Mono"/>
              </a:rPr>
              <a:t> myThread = thread { ... }</a:t>
            </a:r>
            <a:br>
              <a:rPr lang="en">
                <a:solidFill>
                  <a:schemeClr val="dk1"/>
                </a:solidFill>
                <a:latin typeface="JetBrains Mono"/>
                <a:ea typeface="JetBrains Mono"/>
                <a:cs typeface="JetBrains Mono"/>
                <a:sym typeface="JetBrains Mono"/>
              </a:rPr>
            </a:br>
            <a:r>
              <a:rPr lang="en">
                <a:solidFill>
                  <a:schemeClr val="dk1"/>
                </a:solidFill>
                <a:latin typeface="JetBrains Mono"/>
                <a:ea typeface="JetBrains Mono"/>
                <a:cs typeface="JetBrains Mono"/>
                <a:sym typeface="JetBrains Mono"/>
              </a:rPr>
              <a:t>// some work</a:t>
            </a:r>
            <a:br>
              <a:rPr lang="en">
                <a:solidFill>
                  <a:schemeClr val="dk1"/>
                </a:solidFill>
                <a:latin typeface="JetBrains Mono"/>
                <a:ea typeface="JetBrains Mono"/>
                <a:cs typeface="JetBrains Mono"/>
                <a:sym typeface="JetBrains Mono"/>
              </a:rPr>
            </a:br>
            <a:r>
              <a:rPr lang="en">
                <a:solidFill>
                  <a:schemeClr val="dk1"/>
                </a:solidFill>
                <a:latin typeface="JetBrains Mono"/>
                <a:ea typeface="JetBrains Mono"/>
                <a:cs typeface="JetBrains Mono"/>
                <a:sym typeface="JetBrains Mono"/>
              </a:rPr>
              <a:t>myThread.sleep(...)</a:t>
            </a:r>
            <a:endParaRPr>
              <a:solidFill>
                <a:schemeClr val="dk1"/>
              </a:solidFill>
              <a:latin typeface="Open Sans"/>
              <a:ea typeface="Open Sans"/>
              <a:cs typeface="Open Sans"/>
              <a:sym typeface="Open Sans"/>
            </a:endParaRPr>
          </a:p>
          <a:p>
            <a:pPr indent="0" lvl="0" marL="0" marR="914400" rtl="0" algn="l">
              <a:lnSpc>
                <a:spcPct val="150000"/>
              </a:lnSpc>
              <a:spcBef>
                <a:spcPts val="1000"/>
              </a:spcBef>
              <a:spcAft>
                <a:spcPts val="0"/>
              </a:spcAft>
              <a:buNone/>
            </a:pPr>
            <a:r>
              <a:rPr lang="en">
                <a:solidFill>
                  <a:schemeClr val="dk1"/>
                </a:solidFill>
                <a:latin typeface="Open Sans"/>
                <a:ea typeface="Open Sans"/>
                <a:cs typeface="Open Sans"/>
                <a:sym typeface="Open Sans"/>
              </a:rPr>
              <a:t>This would, however, put the current thread to sleep, not </a:t>
            </a:r>
            <a:r>
              <a:rPr lang="en">
                <a:solidFill>
                  <a:schemeClr val="dk1"/>
                </a:solidFill>
                <a:latin typeface="JetBrains Mono"/>
                <a:ea typeface="JetBrains Mono"/>
                <a:cs typeface="JetBrains Mono"/>
                <a:sym typeface="JetBrains Mono"/>
              </a:rPr>
              <a:t>myThread</a:t>
            </a:r>
            <a:r>
              <a:rPr lang="en">
                <a:solidFill>
                  <a:schemeClr val="dk1"/>
                </a:solidFill>
                <a:latin typeface="Open Sans"/>
                <a:ea typeface="Open Sans"/>
                <a:cs typeface="Open Sans"/>
                <a:sym typeface="Open Sans"/>
              </a:rPr>
              <a:t>, because it is a static method.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None/>
            </a:pPr>
            <a:r>
              <a:rPr lang="en">
                <a:solidFill>
                  <a:schemeClr val="dk1"/>
                </a:solidFill>
                <a:latin typeface="JetBrains Mono"/>
                <a:ea typeface="JetBrains Mono"/>
                <a:cs typeface="JetBrains Mono"/>
                <a:sym typeface="JetBrains Mono"/>
              </a:rPr>
              <a:t>yield()</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interrupted()</a:t>
            </a:r>
            <a:r>
              <a:rPr lang="en">
                <a:solidFill>
                  <a:schemeClr val="dk1"/>
                </a:solidFill>
                <a:latin typeface="Open Sans"/>
                <a:ea typeface="Open Sans"/>
                <a:cs typeface="Open Sans"/>
                <a:sym typeface="Open Sans"/>
              </a:rPr>
              <a:t> are also static methods.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35"/>
              </a:spcAft>
              <a:buClr>
                <a:schemeClr val="dk1"/>
              </a:buClr>
              <a:buSzPts val="1100"/>
              <a:buFont typeface="Arial"/>
              <a:buNone/>
            </a:pPr>
            <a:r>
              <a:rPr lang="en">
                <a:solidFill>
                  <a:schemeClr val="dk1"/>
                </a:solidFill>
                <a:latin typeface="JetBrains Mono"/>
                <a:ea typeface="JetBrains Mono"/>
                <a:cs typeface="JetBrains Mono"/>
                <a:sym typeface="JetBrains Mono"/>
              </a:rPr>
              <a:t>yield()</a:t>
            </a:r>
            <a:r>
              <a:rPr lang="en">
                <a:solidFill>
                  <a:schemeClr val="dk1"/>
                </a:solidFill>
                <a:latin typeface="Open Sans"/>
                <a:ea typeface="Open Sans"/>
                <a:cs typeface="Open Sans"/>
                <a:sym typeface="Open Sans"/>
              </a:rPr>
              <a:t> advises the scheduler to move a given thread from execution, though the scheduler is free to ignore this advice.</a:t>
            </a:r>
            <a:endParaRPr>
              <a:solidFill>
                <a:schemeClr val="dk1"/>
              </a:solidFill>
              <a:latin typeface="Open Sans"/>
              <a:ea typeface="Open Sans"/>
              <a:cs typeface="Open Sans"/>
              <a:sym typeface="Open San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8f21c8166c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8f21c8166c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2916"/>
              </a:lnSpc>
              <a:spcBef>
                <a:spcPts val="0"/>
              </a:spcBef>
              <a:spcAft>
                <a:spcPts val="35"/>
              </a:spcAft>
              <a:buClr>
                <a:schemeClr val="dk1"/>
              </a:buClr>
              <a:buSzPts val="1100"/>
              <a:buFont typeface="Arial"/>
              <a:buNone/>
            </a:pPr>
            <a:r>
              <a:rPr lang="en">
                <a:solidFill>
                  <a:schemeClr val="dk1"/>
                </a:solidFill>
                <a:latin typeface="Open Sans"/>
                <a:ea typeface="Open Sans"/>
                <a:cs typeface="Open Sans"/>
                <a:sym typeface="Open Sans"/>
              </a:rPr>
              <a:t>The blocking and waiting methods are </a:t>
            </a:r>
            <a:r>
              <a:rPr lang="en">
                <a:solidFill>
                  <a:schemeClr val="dk1"/>
                </a:solidFill>
                <a:latin typeface="JetBrains Mono"/>
                <a:ea typeface="JetBrains Mono"/>
                <a:cs typeface="JetBrains Mono"/>
                <a:sym typeface="JetBrains Mono"/>
              </a:rPr>
              <a:t>sleep</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join</a:t>
            </a:r>
            <a:r>
              <a:rPr lang="en">
                <a:solidFill>
                  <a:schemeClr val="dk1"/>
                </a:solidFill>
                <a:latin typeface="Open Sans"/>
                <a:ea typeface="Open Sans"/>
                <a:cs typeface="Open Sans"/>
                <a:sym typeface="Open Sans"/>
              </a:rPr>
              <a:t>, along with various methods that wait for resources, which we are going to talk about later.</a:t>
            </a:r>
            <a:endParaRPr>
              <a:latin typeface="Open Sans"/>
              <a:ea typeface="Open Sans"/>
              <a:cs typeface="Open Sans"/>
              <a:sym typeface="Open San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8f21c8166c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8f21c8166c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InterruptedException</a:t>
            </a:r>
            <a:r>
              <a:rPr lang="en">
                <a:solidFill>
                  <a:schemeClr val="dk1"/>
                </a:solidFill>
              </a:rPr>
              <a:t> </a:t>
            </a:r>
            <a:r>
              <a:rPr lang="en">
                <a:solidFill>
                  <a:schemeClr val="dk1"/>
                </a:solidFill>
                <a:latin typeface="Open Sans"/>
                <a:ea typeface="Open Sans"/>
                <a:cs typeface="Open Sans"/>
                <a:sym typeface="Open Sans"/>
              </a:rPr>
              <a:t>will be thrown if there is an operation waiting or blocking inside the loop.</a:t>
            </a:r>
            <a:endParaRPr>
              <a:solidFill>
                <a:schemeClr val="dk1"/>
              </a:solidFill>
              <a:latin typeface="Open Sans"/>
              <a:ea typeface="Open Sans"/>
              <a:cs typeface="Open Sans"/>
              <a:sym typeface="Open Sans"/>
            </a:endParaRPr>
          </a:p>
          <a:p>
            <a:pPr indent="0" lvl="0" marL="0" rtl="0" algn="l">
              <a:lnSpc>
                <a:spcPct val="150000"/>
              </a:lnSpc>
              <a:spcBef>
                <a:spcPts val="660"/>
              </a:spcBef>
              <a:spcAft>
                <a:spcPts val="35"/>
              </a:spcAft>
              <a:buClr>
                <a:schemeClr val="dk1"/>
              </a:buClr>
              <a:buSzPts val="1100"/>
              <a:buFont typeface="Arial"/>
              <a:buNone/>
            </a:pPr>
            <a:r>
              <a:rPr lang="en">
                <a:solidFill>
                  <a:schemeClr val="dk1"/>
                </a:solidFill>
                <a:latin typeface="Open Sans"/>
                <a:ea typeface="Open Sans"/>
                <a:cs typeface="Open Sans"/>
                <a:sym typeface="Open Sans"/>
              </a:rPr>
              <a:t>The main takeaway here is that it’s our responsibility to react to possible thread interruptions. </a:t>
            </a:r>
            <a:r>
              <a:rPr lang="en">
                <a:solidFill>
                  <a:schemeClr val="dk1"/>
                </a:solidFill>
                <a:latin typeface="Open Sans"/>
                <a:ea typeface="Open Sans"/>
                <a:cs typeface="Open Sans"/>
                <a:sym typeface="Open Sans"/>
              </a:rPr>
              <a:t>Th</a:t>
            </a:r>
            <a:r>
              <a:rPr lang="en">
                <a:solidFill>
                  <a:schemeClr val="dk1"/>
                </a:solidFill>
                <a:latin typeface="Open Sans"/>
                <a:ea typeface="Open Sans"/>
                <a:cs typeface="Open Sans"/>
                <a:sym typeface="Open Sans"/>
              </a:rPr>
              <a:t>reads</a:t>
            </a:r>
            <a:r>
              <a:rPr lang="en">
                <a:solidFill>
                  <a:schemeClr val="dk1"/>
                </a:solidFill>
                <a:latin typeface="Open Sans"/>
                <a:ea typeface="Open Sans"/>
                <a:cs typeface="Open Sans"/>
                <a:sym typeface="Open Sans"/>
              </a:rPr>
              <a:t> do not stop working just because someone has sent an interruption signal.</a:t>
            </a:r>
            <a:endParaRPr>
              <a:latin typeface="Open Sans"/>
              <a:ea typeface="Open Sans"/>
              <a:cs typeface="Open Sans"/>
              <a:sym typeface="Open San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8f21c8166c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8f21c8166c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91440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Parallel execution with shared memory is a very error-prone approach. Here is a simple example of possible problems that can arise when using it. </a:t>
            </a:r>
            <a:endParaRPr>
              <a:solidFill>
                <a:schemeClr val="dk1"/>
              </a:solidFill>
              <a:latin typeface="Open Sans"/>
              <a:ea typeface="Open Sans"/>
              <a:cs typeface="Open Sans"/>
              <a:sym typeface="Open Sans"/>
            </a:endParaRPr>
          </a:p>
          <a:p>
            <a:pPr indent="0" lvl="0" marL="0" marR="914400" rtl="0" algn="l">
              <a:lnSpc>
                <a:spcPct val="150000"/>
              </a:lnSpc>
              <a:spcBef>
                <a:spcPts val="650"/>
              </a:spcBef>
              <a:spcAft>
                <a:spcPts val="0"/>
              </a:spcAft>
              <a:buNone/>
            </a:pPr>
            <a:r>
              <a:rPr lang="en">
                <a:solidFill>
                  <a:schemeClr val="dk1"/>
                </a:solidFill>
                <a:latin typeface="Open Sans"/>
                <a:ea typeface="Open Sans"/>
                <a:cs typeface="Open Sans"/>
                <a:sym typeface="Open Sans"/>
              </a:rPr>
              <a:t>It looks like both operations on variable c are single, simple statements. However, even simple statements can be translated into multiple steps by the virtual machine, and then the scheduler may switch threads’ executions so that those operations interleave.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Clr>
                <a:schemeClr val="dk1"/>
              </a:buClr>
              <a:buSzPts val="1100"/>
              <a:buFont typeface="Arial"/>
              <a:buNone/>
            </a:pPr>
            <a:r>
              <a:rPr lang="en">
                <a:solidFill>
                  <a:schemeClr val="dk1"/>
                </a:solidFill>
                <a:latin typeface="Open Sans"/>
                <a:ea typeface="Open Sans"/>
                <a:cs typeface="Open Sans"/>
                <a:sym typeface="Open Sans"/>
              </a:rPr>
              <a:t>As a result, you may encounter states that are not valid with respect to the application’s logic, like in this example, where two subsequent calls to increment result in c’s value being equal to 1 instead of the expected 2. </a:t>
            </a:r>
            <a:endParaRPr>
              <a:solidFill>
                <a:schemeClr val="dk1"/>
              </a:solidFill>
              <a:latin typeface="Open Sans"/>
              <a:ea typeface="Open Sans"/>
              <a:cs typeface="Open Sans"/>
              <a:sym typeface="Open Sans"/>
            </a:endParaRPr>
          </a:p>
          <a:p>
            <a:pPr indent="0" lvl="0" marL="0" marR="914400" rtl="0" algn="l">
              <a:lnSpc>
                <a:spcPct val="150000"/>
              </a:lnSpc>
              <a:spcBef>
                <a:spcPts val="640"/>
              </a:spcBef>
              <a:spcAft>
                <a:spcPts val="35"/>
              </a:spcAft>
              <a:buClr>
                <a:schemeClr val="dk1"/>
              </a:buClr>
              <a:buSzPts val="1100"/>
              <a:buFont typeface="Arial"/>
              <a:buNone/>
            </a:pPr>
            <a:r>
              <a:rPr lang="en">
                <a:solidFill>
                  <a:schemeClr val="dk1"/>
                </a:solidFill>
                <a:latin typeface="Open Sans"/>
                <a:ea typeface="Open Sans"/>
                <a:cs typeface="Open Sans"/>
                <a:sym typeface="Open Sans"/>
              </a:rPr>
              <a:t>Problems like this arise when there is a shared mutable state, which is a strong argument for immutability and functional programming.</a:t>
            </a:r>
            <a:endParaRPr>
              <a:latin typeface="Open Sans"/>
              <a:ea typeface="Open Sans"/>
              <a:cs typeface="Open Sans"/>
              <a:sym typeface="Open San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 name="Google Shape;4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158750" lvl="0" marL="149225" marR="91440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difference between parallel and concurrent computing might not be obvious, but it is nevertheless very important, because it means that you can have  </a:t>
            </a:r>
            <a:endParaRPr>
              <a:solidFill>
                <a:schemeClr val="dk1"/>
              </a:solidFill>
              <a:latin typeface="Open Sans"/>
              <a:ea typeface="Open Sans"/>
              <a:cs typeface="Open Sans"/>
              <a:sym typeface="Open Sans"/>
            </a:endParaRPr>
          </a:p>
          <a:p>
            <a:pPr indent="-298450" lvl="0" marL="457200" marR="914400" rtl="0" algn="l">
              <a:lnSpc>
                <a:spcPct val="150000"/>
              </a:lnSpc>
              <a:spcBef>
                <a:spcPts val="35"/>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A parallel application </a:t>
            </a:r>
            <a:endParaRPr>
              <a:solidFill>
                <a:schemeClr val="dk1"/>
              </a:solidFill>
              <a:latin typeface="Open Sans"/>
              <a:ea typeface="Open Sans"/>
              <a:cs typeface="Open Sans"/>
              <a:sym typeface="Open Sans"/>
            </a:endParaRPr>
          </a:p>
          <a:p>
            <a:pPr indent="-298450" lvl="0" marL="457200" marR="914400" rtl="0" algn="l">
              <a:lnSpc>
                <a:spcPct val="150000"/>
              </a:lnSpc>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A concurrent application </a:t>
            </a:r>
            <a:endParaRPr>
              <a:solidFill>
                <a:schemeClr val="dk1"/>
              </a:solidFill>
              <a:latin typeface="Open Sans"/>
              <a:ea typeface="Open Sans"/>
              <a:cs typeface="Open Sans"/>
              <a:sym typeface="Open Sans"/>
            </a:endParaRPr>
          </a:p>
          <a:p>
            <a:pPr indent="-298450" lvl="0" marL="457200" marR="914400" rtl="0" algn="l">
              <a:lnSpc>
                <a:spcPct val="150000"/>
              </a:lnSpc>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A parallel </a:t>
            </a:r>
            <a:r>
              <a:rPr i="1" lang="en">
                <a:solidFill>
                  <a:schemeClr val="dk1"/>
                </a:solidFill>
                <a:latin typeface="Open Sans"/>
                <a:ea typeface="Open Sans"/>
                <a:cs typeface="Open Sans"/>
                <a:sym typeface="Open Sans"/>
              </a:rPr>
              <a:t>and </a:t>
            </a:r>
            <a:r>
              <a:rPr lang="en">
                <a:solidFill>
                  <a:schemeClr val="dk1"/>
                </a:solidFill>
                <a:latin typeface="Open Sans"/>
                <a:ea typeface="Open Sans"/>
                <a:cs typeface="Open Sans"/>
                <a:sym typeface="Open Sans"/>
              </a:rPr>
              <a:t>concurrent application </a:t>
            </a:r>
            <a:endParaRPr>
              <a:solidFill>
                <a:schemeClr val="dk1"/>
              </a:solidFill>
              <a:latin typeface="Open Sans"/>
              <a:ea typeface="Open Sans"/>
              <a:cs typeface="Open Sans"/>
              <a:sym typeface="Open Sans"/>
            </a:endParaRPr>
          </a:p>
          <a:p>
            <a:pPr indent="0" lvl="0" marL="0" marR="914400" rtl="0" algn="l">
              <a:lnSpc>
                <a:spcPct val="150000"/>
              </a:lnSpc>
              <a:spcBef>
                <a:spcPts val="66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main motivation for using parallelism is the desire to improve the performance of your code, as it allows you to split the workload into chunks that can be executed simultaneously, hence reducing the time spent on the task overall. </a:t>
            </a:r>
            <a:endParaRPr>
              <a:solidFill>
                <a:schemeClr val="dk1"/>
              </a:solidFill>
              <a:latin typeface="Open Sans"/>
              <a:ea typeface="Open Sans"/>
              <a:cs typeface="Open Sans"/>
              <a:sym typeface="Open Sans"/>
            </a:endParaRPr>
          </a:p>
          <a:p>
            <a:pPr indent="0" lvl="0" marL="0" marR="914400" rtl="0" algn="l">
              <a:lnSpc>
                <a:spcPct val="150000"/>
              </a:lnSpc>
              <a:spcBef>
                <a:spcPts val="640"/>
              </a:spcBef>
              <a:spcAft>
                <a:spcPts val="35"/>
              </a:spcAft>
              <a:buClr>
                <a:schemeClr val="dk1"/>
              </a:buClr>
              <a:buSzPts val="1100"/>
              <a:buFont typeface="Arial"/>
              <a:buNone/>
            </a:pPr>
            <a:r>
              <a:rPr lang="en">
                <a:solidFill>
                  <a:schemeClr val="dk1"/>
                </a:solidFill>
                <a:latin typeface="Open Sans"/>
                <a:ea typeface="Open Sans"/>
                <a:cs typeface="Open Sans"/>
                <a:sym typeface="Open Sans"/>
              </a:rPr>
              <a:t>The main motivation for concurrency is the desire to increase responsiveness. This was used even before multi-core processors to enable proper user interfaces.</a:t>
            </a:r>
            <a:endParaRPr>
              <a:latin typeface="Open Sans"/>
              <a:ea typeface="Open Sans"/>
              <a:cs typeface="Open Sans"/>
              <a:sym typeface="Open San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bf6b434a9a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bf6b434a9a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91440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Parallel execution with shared memory is a very error-prone approach. Here is a simple example of possible problems that can arise when using it. </a:t>
            </a:r>
            <a:endParaRPr>
              <a:solidFill>
                <a:schemeClr val="dk1"/>
              </a:solidFill>
              <a:latin typeface="Open Sans"/>
              <a:ea typeface="Open Sans"/>
              <a:cs typeface="Open Sans"/>
              <a:sym typeface="Open Sans"/>
            </a:endParaRPr>
          </a:p>
          <a:p>
            <a:pPr indent="0" lvl="0" marL="0" marR="914400" rtl="0" algn="l">
              <a:lnSpc>
                <a:spcPct val="150000"/>
              </a:lnSpc>
              <a:spcBef>
                <a:spcPts val="650"/>
              </a:spcBef>
              <a:spcAft>
                <a:spcPts val="0"/>
              </a:spcAft>
              <a:buClr>
                <a:schemeClr val="dk1"/>
              </a:buClr>
              <a:buSzPts val="1100"/>
              <a:buFont typeface="Arial"/>
              <a:buNone/>
            </a:pPr>
            <a:r>
              <a:rPr lang="en">
                <a:solidFill>
                  <a:schemeClr val="dk1"/>
                </a:solidFill>
                <a:latin typeface="Open Sans"/>
                <a:ea typeface="Open Sans"/>
                <a:cs typeface="Open Sans"/>
                <a:sym typeface="Open Sans"/>
              </a:rPr>
              <a:t>It looks like both operations on variable c are single, simple statements. However, even simple statements can be translated into multiple steps by the virtual machine, and then the scheduler may switch threads’ executions so that those operations interleave.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marR="914400" rtl="0" algn="l">
              <a:lnSpc>
                <a:spcPct val="150000"/>
              </a:lnSpc>
              <a:spcBef>
                <a:spcPts val="640"/>
              </a:spcBef>
              <a:spcAft>
                <a:spcPts val="0"/>
              </a:spcAft>
              <a:buClr>
                <a:schemeClr val="dk1"/>
              </a:buClr>
              <a:buSzPts val="1100"/>
              <a:buFont typeface="Arial"/>
              <a:buNone/>
            </a:pPr>
            <a:r>
              <a:rPr lang="en">
                <a:solidFill>
                  <a:schemeClr val="dk1"/>
                </a:solidFill>
                <a:latin typeface="Open Sans"/>
                <a:ea typeface="Open Sans"/>
                <a:cs typeface="Open Sans"/>
                <a:sym typeface="Open Sans"/>
              </a:rPr>
              <a:t>As a result, you may encounter states that are not valid with respect to the application’s logic, like in this example, where two subsequent calls to increment result in c’s value being equal to 1 instead of the expected 2. </a:t>
            </a:r>
            <a:endParaRPr>
              <a:solidFill>
                <a:schemeClr val="dk1"/>
              </a:solidFill>
              <a:latin typeface="Open Sans"/>
              <a:ea typeface="Open Sans"/>
              <a:cs typeface="Open Sans"/>
              <a:sym typeface="Open Sans"/>
            </a:endParaRPr>
          </a:p>
          <a:p>
            <a:pPr indent="0" lvl="0" marL="0" marR="914400" rtl="0" algn="l">
              <a:lnSpc>
                <a:spcPct val="150000"/>
              </a:lnSpc>
              <a:spcBef>
                <a:spcPts val="640"/>
              </a:spcBef>
              <a:spcAft>
                <a:spcPts val="0"/>
              </a:spcAft>
              <a:buClr>
                <a:schemeClr val="dk1"/>
              </a:buClr>
              <a:buSzPts val="1100"/>
              <a:buFont typeface="Arial"/>
              <a:buNone/>
            </a:pPr>
            <a:r>
              <a:rPr lang="en">
                <a:solidFill>
                  <a:schemeClr val="dk1"/>
                </a:solidFill>
                <a:latin typeface="Open Sans"/>
                <a:ea typeface="Open Sans"/>
                <a:cs typeface="Open Sans"/>
                <a:sym typeface="Open Sans"/>
              </a:rPr>
              <a:t>Problems like this arise when there is a shared mutable state, which is a strong argument for immutability and functional programming.</a:t>
            </a:r>
            <a:endParaRPr>
              <a:solidFill>
                <a:schemeClr val="dk1"/>
              </a:solidFill>
              <a:latin typeface="Open Sans"/>
              <a:ea typeface="Open Sans"/>
              <a:cs typeface="Open Sans"/>
              <a:sym typeface="Open Sans"/>
            </a:endParaRPr>
          </a:p>
          <a:p>
            <a:pPr indent="0" lvl="0" marL="0" rtl="0" algn="l">
              <a:lnSpc>
                <a:spcPct val="102916"/>
              </a:lnSpc>
              <a:spcBef>
                <a:spcPts val="35"/>
              </a:spcBef>
              <a:spcAft>
                <a:spcPts val="0"/>
              </a:spcAft>
              <a:buClr>
                <a:schemeClr val="dk1"/>
              </a:buClr>
              <a:buSzPts val="1100"/>
              <a:buFont typeface="Arial"/>
              <a:buNone/>
            </a:pPr>
            <a:r>
              <a:t/>
            </a:r>
            <a:endParaRPr sz="650">
              <a:solidFill>
                <a:schemeClr val="dk1"/>
              </a:solidFill>
            </a:endParaRPr>
          </a:p>
          <a:p>
            <a:pPr indent="0" lvl="0" marL="0" rtl="0" algn="l">
              <a:lnSpc>
                <a:spcPct val="102916"/>
              </a:lnSpc>
              <a:spcBef>
                <a:spcPts val="35"/>
              </a:spcBef>
              <a:spcAft>
                <a:spcPts val="0"/>
              </a:spcAft>
              <a:buClr>
                <a:schemeClr val="dk1"/>
              </a:buClr>
              <a:buSzPts val="1100"/>
              <a:buFont typeface="Arial"/>
              <a:buNone/>
            </a:pPr>
            <a:r>
              <a:t/>
            </a:r>
            <a:endParaRPr sz="650">
              <a:solidFill>
                <a:schemeClr val="dk1"/>
              </a:solidFill>
            </a:endParaRPr>
          </a:p>
          <a:p>
            <a:pPr indent="0" lvl="0" marL="0" rtl="0" algn="l">
              <a:lnSpc>
                <a:spcPct val="102916"/>
              </a:lnSpc>
              <a:spcBef>
                <a:spcPts val="35"/>
              </a:spcBef>
              <a:spcAft>
                <a:spcPts val="0"/>
              </a:spcAft>
              <a:buClr>
                <a:schemeClr val="dk1"/>
              </a:buClr>
              <a:buSzPts val="1100"/>
              <a:buFont typeface="Arial"/>
              <a:buNone/>
            </a:pPr>
            <a:r>
              <a:t/>
            </a:r>
            <a:endParaRPr sz="650">
              <a:solidFill>
                <a:schemeClr val="dk1"/>
              </a:solidFill>
            </a:endParaRPr>
          </a:p>
          <a:p>
            <a:pPr indent="0" lvl="0" marL="0" rtl="0" algn="l">
              <a:spcBef>
                <a:spcPts val="35"/>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8f21c8166c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8f21c8166c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Synchronization mechanisms help us fix problems that arise in a mutable shared state environment. </a:t>
            </a:r>
            <a:endParaRPr>
              <a:solidFill>
                <a:schemeClr val="dk1"/>
              </a:solidFill>
              <a:latin typeface="Open Sans"/>
              <a:ea typeface="Open Sans"/>
              <a:cs typeface="Open Sans"/>
              <a:sym typeface="Open Sans"/>
            </a:endParaRPr>
          </a:p>
          <a:p>
            <a:pPr indent="0" lvl="0" marL="0" rtl="0" algn="l">
              <a:lnSpc>
                <a:spcPct val="150000"/>
              </a:lnSpc>
              <a:spcBef>
                <a:spcPts val="640"/>
              </a:spcBef>
              <a:spcAft>
                <a:spcPts val="35"/>
              </a:spcAft>
              <a:buClr>
                <a:schemeClr val="dk1"/>
              </a:buClr>
              <a:buSzPts val="1100"/>
              <a:buFont typeface="Arial"/>
              <a:buNone/>
            </a:pPr>
            <a:r>
              <a:rPr lang="en">
                <a:solidFill>
                  <a:schemeClr val="dk1"/>
                </a:solidFill>
                <a:latin typeface="Open Sans"/>
                <a:ea typeface="Open Sans"/>
                <a:cs typeface="Open Sans"/>
                <a:sym typeface="Open Sans"/>
              </a:rPr>
              <a:t>We are going to cover 3 of them in order of their increasing difficulty.</a:t>
            </a:r>
            <a:endParaRPr>
              <a:latin typeface="Open Sans"/>
              <a:ea typeface="Open Sans"/>
              <a:cs typeface="Open Sans"/>
              <a:sym typeface="Open San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8f21c8166c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8f21c8166c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5210175" rtl="0" algn="l">
              <a:lnSpc>
                <a:spcPct val="150000"/>
              </a:lnSpc>
              <a:spcBef>
                <a:spcPts val="0"/>
              </a:spcBef>
              <a:spcAft>
                <a:spcPts val="0"/>
              </a:spcAft>
              <a:buClr>
                <a:schemeClr val="dk1"/>
              </a:buClr>
              <a:buSzPts val="1100"/>
              <a:buFont typeface="Arial"/>
              <a:buNone/>
            </a:pPr>
            <a:r>
              <a:rPr lang="en">
                <a:solidFill>
                  <a:srgbClr val="343733"/>
                </a:solidFill>
                <a:latin typeface="Open Sans"/>
                <a:ea typeface="Open Sans"/>
                <a:cs typeface="Open Sans"/>
                <a:sym typeface="Open Sans"/>
              </a:rPr>
              <a:t>From the Oracle </a:t>
            </a:r>
            <a:r>
              <a:rPr lang="en" u="sng">
                <a:solidFill>
                  <a:schemeClr val="hlink"/>
                </a:solidFill>
                <a:latin typeface="Open Sans"/>
                <a:ea typeface="Open Sans"/>
                <a:cs typeface="Open Sans"/>
                <a:sym typeface="Open Sans"/>
                <a:hlinkClick r:id="rId2"/>
              </a:rPr>
              <a:t>docs</a:t>
            </a:r>
            <a:r>
              <a:rPr lang="en">
                <a:solidFill>
                  <a:srgbClr val="343733"/>
                </a:solidFill>
                <a:latin typeface="Open Sans"/>
                <a:ea typeface="Open Sans"/>
                <a:cs typeface="Open Sans"/>
                <a:sym typeface="Open Sans"/>
              </a:rPr>
              <a:t>:</a:t>
            </a:r>
            <a:endParaRPr>
              <a:solidFill>
                <a:srgbClr val="343733"/>
              </a:solidFill>
              <a:latin typeface="Open Sans"/>
              <a:ea typeface="Open Sans"/>
              <a:cs typeface="Open Sans"/>
              <a:sym typeface="Open Sans"/>
            </a:endParaRPr>
          </a:p>
          <a:p>
            <a:pPr indent="0" lvl="0" marL="0" marR="5210175" rtl="0" algn="l">
              <a:lnSpc>
                <a:spcPct val="150000"/>
              </a:lnSpc>
              <a:spcBef>
                <a:spcPts val="15"/>
              </a:spcBef>
              <a:spcAft>
                <a:spcPts val="0"/>
              </a:spcAft>
              <a:buClr>
                <a:schemeClr val="dk1"/>
              </a:buClr>
              <a:buSzPts val="1100"/>
              <a:buFont typeface="Arial"/>
              <a:buNone/>
            </a:pPr>
            <a:r>
              <a:rPr lang="en">
                <a:solidFill>
                  <a:srgbClr val="343733"/>
                </a:solidFill>
                <a:latin typeface="Open Sans"/>
                <a:ea typeface="Open Sans"/>
                <a:cs typeface="Open Sans"/>
                <a:sym typeface="Open Sans"/>
              </a:rPr>
              <a:t>A lock is a tool for controlling access to a resource that is shared by multiple threads.  </a:t>
            </a:r>
            <a:endParaRPr>
              <a:solidFill>
                <a:schemeClr val="dk1"/>
              </a:solidFill>
              <a:latin typeface="Open Sans"/>
              <a:ea typeface="Open Sans"/>
              <a:cs typeface="Open Sans"/>
              <a:sym typeface="Open Sans"/>
            </a:endParaRPr>
          </a:p>
          <a:p>
            <a:pPr indent="0" lvl="0" marL="0" marR="5210175" rtl="0" algn="l">
              <a:lnSpc>
                <a:spcPct val="150000"/>
              </a:lnSpc>
              <a:spcBef>
                <a:spcPts val="15"/>
              </a:spcBef>
              <a:spcAft>
                <a:spcPts val="0"/>
              </a:spcAft>
              <a:buClr>
                <a:schemeClr val="dk1"/>
              </a:buClr>
              <a:buSzPts val="1100"/>
              <a:buFont typeface="Arial"/>
              <a:buNone/>
            </a:pPr>
            <a:r>
              <a:rPr lang="en">
                <a:solidFill>
                  <a:srgbClr val="343733"/>
                </a:solidFill>
                <a:latin typeface="Open Sans"/>
                <a:ea typeface="Open Sans"/>
                <a:cs typeface="Open Sans"/>
                <a:sym typeface="Open Sans"/>
              </a:rPr>
              <a:t>Typically, a lock provides exclusive access to a shared resource; only one thread at a time can acquire the lock, and all access to the shared resource requires that the lock be acquired first. Only one thread =&gt; mutual exclusion. </a:t>
            </a:r>
            <a:endParaRPr>
              <a:solidFill>
                <a:schemeClr val="dk1"/>
              </a:solidFill>
              <a:latin typeface="Open Sans"/>
              <a:ea typeface="Open Sans"/>
              <a:cs typeface="Open Sans"/>
              <a:sym typeface="Open Sans"/>
            </a:endParaRPr>
          </a:p>
          <a:p>
            <a:pPr indent="0" lvl="0" marL="0" rtl="0" algn="l">
              <a:lnSpc>
                <a:spcPct val="115000"/>
              </a:lnSpc>
              <a:spcBef>
                <a:spcPts val="63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lock.withLock { block } </a:t>
            </a:r>
            <a:endParaRPr>
              <a:solidFill>
                <a:schemeClr val="dk1"/>
              </a:solidFill>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JetBrains Mono"/>
              <a:ea typeface="JetBrains Mono"/>
              <a:cs typeface="JetBrains Mono"/>
              <a:sym typeface="JetBrains Mono"/>
            </a:endParaRPr>
          </a:p>
          <a:p>
            <a:pPr indent="0" lvl="0" marL="0" marR="1006856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is a useful higher-order Kotlin function that is almost the same as </a:t>
            </a:r>
            <a:endParaRPr>
              <a:solidFill>
                <a:schemeClr val="dk1"/>
              </a:solidFill>
              <a:latin typeface="Open Sans"/>
              <a:ea typeface="Open Sans"/>
              <a:cs typeface="Open Sans"/>
              <a:sym typeface="Open Sans"/>
            </a:endParaRPr>
          </a:p>
          <a:p>
            <a:pPr indent="0" lvl="0" marL="0" marR="10068560" rtl="0" algn="l">
              <a:lnSpc>
                <a:spcPct val="150000"/>
              </a:lnSpc>
              <a:spcBef>
                <a:spcPts val="3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15000"/>
              </a:lnSpc>
              <a:spcBef>
                <a:spcPts val="35"/>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lock.lock()</a:t>
            </a:r>
            <a:endParaRPr>
              <a:solidFill>
                <a:schemeClr val="dk1"/>
              </a:solidFill>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block</a:t>
            </a:r>
            <a:endParaRPr>
              <a:solidFill>
                <a:schemeClr val="dk1"/>
              </a:solidFill>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lock.unlock()</a:t>
            </a:r>
            <a:endParaRPr>
              <a:solidFill>
                <a:schemeClr val="dk1"/>
              </a:solidFill>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JetBrains Mono"/>
              <a:ea typeface="JetBrains Mono"/>
              <a:cs typeface="JetBrains Mono"/>
              <a:sym typeface="JetBrains Mono"/>
            </a:endParaRPr>
          </a:p>
          <a:p>
            <a:pPr indent="0" lvl="0" marL="0" marR="5210175" rtl="0" algn="l">
              <a:lnSpc>
                <a:spcPct val="150000"/>
              </a:lnSpc>
              <a:spcBef>
                <a:spcPts val="0"/>
              </a:spcBef>
              <a:spcAft>
                <a:spcPts val="0"/>
              </a:spcAft>
              <a:buClr>
                <a:schemeClr val="dk1"/>
              </a:buClr>
              <a:buSzPts val="1100"/>
              <a:buFont typeface="Arial"/>
              <a:buNone/>
            </a:pPr>
            <a:r>
              <a:rPr lang="en">
                <a:solidFill>
                  <a:srgbClr val="343733"/>
                </a:solidFill>
                <a:latin typeface="Open Sans"/>
                <a:ea typeface="Open Sans"/>
                <a:cs typeface="Open Sans"/>
                <a:sym typeface="Open Sans"/>
              </a:rPr>
              <a:t>Code that has acquired a lock and  has not released it is called the “critical section” – the part of the program that should be synchronized with other threads.</a:t>
            </a:r>
            <a:endParaRPr>
              <a:solidFill>
                <a:srgbClr val="343733"/>
              </a:solidFill>
              <a:latin typeface="Open Sans"/>
              <a:ea typeface="Open Sans"/>
              <a:cs typeface="Open Sans"/>
              <a:sym typeface="Open Sans"/>
            </a:endParaRPr>
          </a:p>
          <a:p>
            <a:pPr indent="0" lvl="0" marL="0" marR="5210175" rtl="0" algn="l">
              <a:lnSpc>
                <a:spcPct val="150000"/>
              </a:lnSpc>
              <a:spcBef>
                <a:spcPts val="15"/>
              </a:spcBef>
              <a:spcAft>
                <a:spcPts val="0"/>
              </a:spcAft>
              <a:buClr>
                <a:schemeClr val="dk1"/>
              </a:buClr>
              <a:buSzPts val="1100"/>
              <a:buFont typeface="Arial"/>
              <a:buNone/>
            </a:pPr>
            <a:r>
              <a:t/>
            </a:r>
            <a:endParaRPr>
              <a:solidFill>
                <a:srgbClr val="343733"/>
              </a:solidFill>
            </a:endParaRPr>
          </a:p>
          <a:p>
            <a:pPr indent="0" lvl="0" marL="0" rtl="0" algn="l">
              <a:spcBef>
                <a:spcPts val="15"/>
              </a:spcBef>
              <a:spcAft>
                <a:spcPts val="0"/>
              </a:spcAft>
              <a:buClr>
                <a:schemeClr val="dk1"/>
              </a:buClr>
              <a:buSzPts val="1100"/>
              <a:buFont typeface="Arial"/>
              <a:buNone/>
            </a:pPr>
            <a:r>
              <a:t/>
            </a:r>
            <a:endParaRPr>
              <a:solidFill>
                <a:srgbClr val="353833"/>
              </a:solidFill>
              <a:highlight>
                <a:srgbClr val="FFFFFF"/>
              </a:highlight>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8f21c8166c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8f21c8166c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91440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Acquiring a lock is only possible when it is not held by any other thread. If any other thread already holds the lock, then the current thread will be blocked until it can acquire the lock (or is interrupted, in which case an InterruptedException will be thrown). </a:t>
            </a:r>
            <a:r>
              <a:rPr lang="en">
                <a:solidFill>
                  <a:schemeClr val="dk1"/>
                </a:solidFill>
                <a:latin typeface="JetBrains Mono"/>
                <a:ea typeface="JetBrains Mono"/>
                <a:cs typeface="JetBrains Mono"/>
                <a:sym typeface="JetBrains Mono"/>
              </a:rPr>
              <a:t>tryLock</a:t>
            </a:r>
            <a:r>
              <a:rPr lang="en">
                <a:solidFill>
                  <a:schemeClr val="dk1"/>
                </a:solidFill>
                <a:latin typeface="Open Sans"/>
                <a:ea typeface="Open Sans"/>
                <a:cs typeface="Open Sans"/>
                <a:sym typeface="Open Sans"/>
              </a:rPr>
              <a:t> does not block the thread if it fails to get the lock. </a:t>
            </a:r>
            <a:endParaRPr>
              <a:solidFill>
                <a:schemeClr val="dk1"/>
              </a:solidFill>
              <a:latin typeface="Open Sans"/>
              <a:ea typeface="Open Sans"/>
              <a:cs typeface="Open Sans"/>
              <a:sym typeface="Open Sans"/>
            </a:endParaRPr>
          </a:p>
          <a:p>
            <a:pPr indent="0" lvl="0" marL="0" marR="914400" rtl="0" algn="l">
              <a:lnSpc>
                <a:spcPct val="102916"/>
              </a:lnSpc>
              <a:spcBef>
                <a:spcPts val="650"/>
              </a:spcBef>
              <a:spcAft>
                <a:spcPts val="0"/>
              </a:spcAft>
              <a:buClr>
                <a:schemeClr val="dk1"/>
              </a:buClr>
              <a:buSzPts val="1100"/>
              <a:buFont typeface="Arial"/>
              <a:buNone/>
            </a:pPr>
            <a:r>
              <a:t/>
            </a:r>
            <a:endParaRPr sz="650">
              <a:solidFill>
                <a:schemeClr val="dk1"/>
              </a:solidFill>
            </a:endParaRPr>
          </a:p>
          <a:p>
            <a:pPr indent="0" lvl="0" marL="0" marR="914400" rtl="0" algn="l">
              <a:spcBef>
                <a:spcPts val="35"/>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8f21c8166c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8f21c8166c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91440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If condition C is connected to lock L, then only a thread that holds lock L can call </a:t>
            </a:r>
            <a:r>
              <a:rPr lang="en">
                <a:solidFill>
                  <a:schemeClr val="dk1"/>
                </a:solidFill>
                <a:latin typeface="JetBrains Mono"/>
                <a:ea typeface="JetBrains Mono"/>
                <a:cs typeface="JetBrains Mono"/>
                <a:sym typeface="JetBrains Mono"/>
              </a:rPr>
              <a:t>condition.await()</a:t>
            </a:r>
            <a:r>
              <a:rPr lang="en">
                <a:solidFill>
                  <a:schemeClr val="dk1"/>
                </a:solidFill>
                <a:latin typeface="Open Sans"/>
                <a:ea typeface="Open Sans"/>
                <a:cs typeface="Open Sans"/>
                <a:sym typeface="Open Sans"/>
              </a:rPr>
              <a:t> or </a:t>
            </a:r>
            <a:r>
              <a:rPr lang="en">
                <a:solidFill>
                  <a:schemeClr val="dk1"/>
                </a:solidFill>
                <a:latin typeface="JetBrains Mono"/>
                <a:ea typeface="JetBrains Mono"/>
                <a:cs typeface="JetBrains Mono"/>
                <a:sym typeface="JetBrains Mono"/>
              </a:rPr>
              <a:t>condition.signal()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marR="914400" rtl="0" algn="l">
              <a:lnSpc>
                <a:spcPct val="150000"/>
              </a:lnSpc>
              <a:spcBef>
                <a:spcPts val="640"/>
              </a:spcBef>
              <a:spcAft>
                <a:spcPts val="0"/>
              </a:spcAft>
              <a:buClr>
                <a:schemeClr val="dk1"/>
              </a:buClr>
              <a:buSzPts val="1100"/>
              <a:buFont typeface="Arial"/>
              <a:buNone/>
            </a:pPr>
            <a:r>
              <a:rPr lang="en">
                <a:solidFill>
                  <a:schemeClr val="dk1"/>
                </a:solidFill>
                <a:latin typeface="Open Sans"/>
                <a:ea typeface="Open Sans"/>
                <a:cs typeface="Open Sans"/>
                <a:sym typeface="Open Sans"/>
              </a:rPr>
              <a:t>Let’s look into what happens with the decrement function: </a:t>
            </a:r>
            <a:endParaRPr>
              <a:solidFill>
                <a:schemeClr val="dk1"/>
              </a:solidFill>
              <a:latin typeface="Open Sans"/>
              <a:ea typeface="Open Sans"/>
              <a:cs typeface="Open Sans"/>
              <a:sym typeface="Open Sans"/>
            </a:endParaRPr>
          </a:p>
          <a:p>
            <a:pPr indent="-292100" lvl="0" marL="381000" marR="914400" rtl="0" algn="l">
              <a:lnSpc>
                <a:spcPct val="150000"/>
              </a:lnSpc>
              <a:spcBef>
                <a:spcPts val="35"/>
              </a:spcBef>
              <a:spcAft>
                <a:spcPts val="0"/>
              </a:spcAft>
              <a:buClr>
                <a:schemeClr val="dk1"/>
              </a:buClr>
              <a:buSzPts val="1100"/>
              <a:buChar char="●"/>
            </a:pPr>
            <a:r>
              <a:rPr lang="en">
                <a:solidFill>
                  <a:schemeClr val="dk1"/>
                </a:solidFill>
                <a:latin typeface="Open Sans"/>
                <a:ea typeface="Open Sans"/>
                <a:cs typeface="Open Sans"/>
                <a:sym typeface="Open Sans"/>
              </a:rPr>
              <a:t>Suppose some thread T has calls </a:t>
            </a:r>
            <a:r>
              <a:rPr lang="en">
                <a:solidFill>
                  <a:schemeClr val="dk1"/>
                </a:solidFill>
                <a:latin typeface="JetBrains Mono"/>
                <a:ea typeface="JetBrains Mono"/>
                <a:cs typeface="JetBrains Mono"/>
                <a:sym typeface="JetBrains Mono"/>
              </a:rPr>
              <a:t>decrement()</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92100" lvl="0" marL="381000" marR="914400" rtl="0" algn="l">
              <a:lnSpc>
                <a:spcPct val="150000"/>
              </a:lnSpc>
              <a:spcBef>
                <a:spcPts val="35"/>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It will first try to acquire the lock, and it will be blocked until it succeeds. </a:t>
            </a:r>
            <a:endParaRPr>
              <a:solidFill>
                <a:schemeClr val="dk1"/>
              </a:solidFill>
              <a:latin typeface="Open Sans"/>
              <a:ea typeface="Open Sans"/>
              <a:cs typeface="Open Sans"/>
              <a:sym typeface="Open Sans"/>
            </a:endParaRPr>
          </a:p>
          <a:p>
            <a:pPr indent="-292100" lvl="0" marL="381000" marR="914400" rtl="0" algn="l">
              <a:lnSpc>
                <a:spcPct val="150000"/>
              </a:lnSpc>
              <a:spcBef>
                <a:spcPts val="35"/>
              </a:spcBef>
              <a:spcAft>
                <a:spcPts val="0"/>
              </a:spcAft>
              <a:buClr>
                <a:schemeClr val="dk1"/>
              </a:buClr>
              <a:buSzPts val="1100"/>
              <a:buChar char="●"/>
            </a:pPr>
            <a:r>
              <a:rPr lang="en">
                <a:solidFill>
                  <a:schemeClr val="dk1"/>
                </a:solidFill>
                <a:latin typeface="Open Sans"/>
                <a:ea typeface="Open Sans"/>
                <a:cs typeface="Open Sans"/>
                <a:sym typeface="Open Sans"/>
              </a:rPr>
              <a:t>After it has acquired the lock, it will check the value of c, see that it is zero, and call </a:t>
            </a:r>
            <a:r>
              <a:rPr lang="en">
                <a:solidFill>
                  <a:schemeClr val="dk1"/>
                </a:solidFill>
                <a:latin typeface="JetBrains Mono"/>
                <a:ea typeface="JetBrains Mono"/>
                <a:cs typeface="JetBrains Mono"/>
                <a:sym typeface="JetBrains Mono"/>
              </a:rPr>
              <a:t>condition.await()</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338455" marR="914400" rtl="0" algn="l">
              <a:lnSpc>
                <a:spcPct val="150000"/>
              </a:lnSpc>
              <a:spcBef>
                <a:spcPts val="35"/>
              </a:spcBef>
              <a:spcAft>
                <a:spcPts val="0"/>
              </a:spcAft>
              <a:buClr>
                <a:schemeClr val="dk1"/>
              </a:buClr>
              <a:buSzPts val="1100"/>
              <a:buFont typeface="Arial"/>
              <a:buNone/>
            </a:pPr>
            <a:r>
              <a:rPr lang="en">
                <a:solidFill>
                  <a:schemeClr val="dk1"/>
                </a:solidFill>
                <a:latin typeface="Open Sans"/>
                <a:ea typeface="Open Sans"/>
                <a:cs typeface="Open Sans"/>
                <a:sym typeface="Open Sans"/>
              </a:rPr>
              <a:t>This means that T will release the lock and enter the waiting state. </a:t>
            </a:r>
            <a:endParaRPr>
              <a:solidFill>
                <a:schemeClr val="dk1"/>
              </a:solidFill>
              <a:latin typeface="Open Sans"/>
              <a:ea typeface="Open Sans"/>
              <a:cs typeface="Open Sans"/>
              <a:sym typeface="Open Sans"/>
            </a:endParaRPr>
          </a:p>
          <a:p>
            <a:pPr indent="-292100" lvl="0" marL="381000" marR="914400" rtl="0" algn="l">
              <a:lnSpc>
                <a:spcPct val="150000"/>
              </a:lnSpc>
              <a:spcBef>
                <a:spcPts val="35"/>
              </a:spcBef>
              <a:spcAft>
                <a:spcPts val="0"/>
              </a:spcAft>
              <a:buClr>
                <a:schemeClr val="dk1"/>
              </a:buClr>
              <a:buSzPts val="1100"/>
              <a:buChar char="●"/>
            </a:pPr>
            <a:r>
              <a:rPr lang="en">
                <a:solidFill>
                  <a:schemeClr val="dk1"/>
                </a:solidFill>
                <a:latin typeface="Open Sans"/>
                <a:ea typeface="Open Sans"/>
                <a:cs typeface="Open Sans"/>
                <a:sym typeface="Open Sans"/>
              </a:rPr>
              <a:t>At some point in time, some other thread might call </a:t>
            </a:r>
            <a:r>
              <a:rPr lang="en">
                <a:solidFill>
                  <a:schemeClr val="dk1"/>
                </a:solidFill>
                <a:latin typeface="JetBrains Mono"/>
                <a:ea typeface="JetBrains Mono"/>
                <a:cs typeface="JetBrains Mono"/>
                <a:sym typeface="JetBrains Mono"/>
              </a:rPr>
              <a:t>increment()</a:t>
            </a:r>
            <a:r>
              <a:rPr lang="en">
                <a:solidFill>
                  <a:schemeClr val="dk1"/>
                </a:solidFill>
                <a:latin typeface="Open Sans"/>
                <a:ea typeface="Open Sans"/>
                <a:cs typeface="Open Sans"/>
                <a:sym typeface="Open Sans"/>
              </a:rPr>
              <a:t> and there it will execute c</a:t>
            </a:r>
            <a:r>
              <a:rPr lang="en">
                <a:solidFill>
                  <a:schemeClr val="dk1"/>
                </a:solidFill>
                <a:latin typeface="JetBrains Mono"/>
                <a:ea typeface="JetBrains Mono"/>
                <a:cs typeface="JetBrains Mono"/>
                <a:sym typeface="JetBrains Mono"/>
              </a:rPr>
              <a:t>ondition.signal()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92100" lvl="0" marL="381000" marR="914400" rtl="0" algn="l">
              <a:lnSpc>
                <a:spcPct val="150000"/>
              </a:lnSpc>
              <a:spcBef>
                <a:spcPts val="35"/>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This will wake T up, but it will not run immediately because it is in its critical section. To continue, it has to acquire the lock again.  </a:t>
            </a:r>
            <a:endParaRPr>
              <a:solidFill>
                <a:schemeClr val="dk1"/>
              </a:solidFill>
              <a:latin typeface="Open Sans"/>
              <a:ea typeface="Open Sans"/>
              <a:cs typeface="Open Sans"/>
              <a:sym typeface="Open Sans"/>
            </a:endParaRPr>
          </a:p>
          <a:p>
            <a:pPr indent="-292100" lvl="0" marL="381000" marR="914400" rtl="0" algn="l">
              <a:lnSpc>
                <a:spcPct val="150000"/>
              </a:lnSpc>
              <a:spcBef>
                <a:spcPts val="35"/>
              </a:spcBef>
              <a:spcAft>
                <a:spcPts val="0"/>
              </a:spcAft>
              <a:buClr>
                <a:schemeClr val="dk1"/>
              </a:buClr>
              <a:buSzPts val="1100"/>
              <a:buChar char="●"/>
            </a:pPr>
            <a:r>
              <a:rPr lang="en">
                <a:solidFill>
                  <a:schemeClr val="dk1"/>
                </a:solidFill>
                <a:latin typeface="Open Sans"/>
                <a:ea typeface="Open Sans"/>
                <a:cs typeface="Open Sans"/>
                <a:sym typeface="Open Sans"/>
              </a:rPr>
              <a:t>The thread that called signal is holding the lock (otherwise it couldn’t have called </a:t>
            </a:r>
            <a:r>
              <a:rPr lang="en">
                <a:solidFill>
                  <a:schemeClr val="dk1"/>
                </a:solidFill>
                <a:latin typeface="JetBrains Mono"/>
                <a:ea typeface="JetBrains Mono"/>
                <a:cs typeface="JetBrains Mono"/>
                <a:sym typeface="JetBrains Mono"/>
              </a:rPr>
              <a:t>signal</a:t>
            </a:r>
            <a:r>
              <a:rPr lang="en">
                <a:solidFill>
                  <a:schemeClr val="dk1"/>
                </a:solidFill>
                <a:latin typeface="Open Sans"/>
                <a:ea typeface="Open Sans"/>
                <a:cs typeface="Open Sans"/>
                <a:sym typeface="Open Sans"/>
              </a:rPr>
              <a:t> in the first place). It will release it, but some other thread might acquire it before T. </a:t>
            </a:r>
            <a:endParaRPr>
              <a:solidFill>
                <a:schemeClr val="dk1"/>
              </a:solidFill>
              <a:latin typeface="Open Sans"/>
              <a:ea typeface="Open Sans"/>
              <a:cs typeface="Open Sans"/>
              <a:sym typeface="Open Sans"/>
            </a:endParaRPr>
          </a:p>
          <a:p>
            <a:pPr indent="-292100" lvl="0" marL="381000" marR="914400" rtl="0" algn="l">
              <a:lnSpc>
                <a:spcPct val="150000"/>
              </a:lnSpc>
              <a:spcBef>
                <a:spcPts val="35"/>
              </a:spcBef>
              <a:spcAft>
                <a:spcPts val="0"/>
              </a:spcAft>
              <a:buClr>
                <a:schemeClr val="dk1"/>
              </a:buClr>
              <a:buSzPts val="1100"/>
              <a:buChar char="●"/>
            </a:pPr>
            <a:r>
              <a:rPr lang="en">
                <a:solidFill>
                  <a:schemeClr val="dk1"/>
                </a:solidFill>
                <a:latin typeface="Open Sans"/>
                <a:ea typeface="Open Sans"/>
                <a:cs typeface="Open Sans"/>
                <a:sym typeface="Open Sans"/>
              </a:rPr>
              <a:t>At some point, T will get the lock back and will decrement C.</a:t>
            </a:r>
            <a:endParaRPr>
              <a:solidFill>
                <a:schemeClr val="dk1"/>
              </a:solidFill>
              <a:latin typeface="Open Sans"/>
              <a:ea typeface="Open Sans"/>
              <a:cs typeface="Open Sans"/>
              <a:sym typeface="Open Sans"/>
            </a:endParaRPr>
          </a:p>
          <a:p>
            <a:pPr indent="-6350" lvl="0" marL="6350" marR="3552190" rtl="0" algn="l">
              <a:lnSpc>
                <a:spcPct val="102916"/>
              </a:lnSpc>
              <a:spcBef>
                <a:spcPts val="35"/>
              </a:spcBef>
              <a:spcAft>
                <a:spcPts val="0"/>
              </a:spcAft>
              <a:buClr>
                <a:schemeClr val="dk1"/>
              </a:buClr>
              <a:buSzPts val="1100"/>
              <a:buFont typeface="Arial"/>
              <a:buNone/>
            </a:pPr>
            <a:r>
              <a:t/>
            </a:r>
            <a:endParaRPr sz="650">
              <a:solidFill>
                <a:schemeClr val="dk1"/>
              </a:solidFill>
            </a:endParaRPr>
          </a:p>
          <a:p>
            <a:pPr indent="-6350" lvl="0" marL="6350" marR="3552190" rtl="0" algn="l">
              <a:lnSpc>
                <a:spcPct val="102916"/>
              </a:lnSpc>
              <a:spcBef>
                <a:spcPts val="35"/>
              </a:spcBef>
              <a:spcAft>
                <a:spcPts val="0"/>
              </a:spcAft>
              <a:buClr>
                <a:schemeClr val="dk1"/>
              </a:buClr>
              <a:buSzPts val="1100"/>
              <a:buFont typeface="Arial"/>
              <a:buNone/>
            </a:pPr>
            <a:r>
              <a:t/>
            </a:r>
            <a:endParaRPr sz="650">
              <a:solidFill>
                <a:schemeClr val="dk1"/>
              </a:solidFill>
            </a:endParaRPr>
          </a:p>
          <a:p>
            <a:pPr indent="0" lvl="0" marL="0" rtl="0" algn="l">
              <a:spcBef>
                <a:spcPts val="35"/>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8f21c8166c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8f21c8166c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91440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If a thread tries to acquire a lock that it is already holding, then it will be stuck in a </a:t>
            </a:r>
            <a:r>
              <a:rPr i="1" lang="en">
                <a:solidFill>
                  <a:schemeClr val="dk1"/>
                </a:solidFill>
                <a:latin typeface="Open Sans"/>
                <a:ea typeface="Open Sans"/>
                <a:cs typeface="Open Sans"/>
                <a:sym typeface="Open Sans"/>
              </a:rPr>
              <a:t>deadlock</a:t>
            </a:r>
            <a:r>
              <a:rPr lang="en">
                <a:solidFill>
                  <a:schemeClr val="dk1"/>
                </a:solidFill>
                <a:latin typeface="Open Sans"/>
                <a:ea typeface="Open Sans"/>
                <a:cs typeface="Open Sans"/>
                <a:sym typeface="Open Sans"/>
              </a:rPr>
              <a:t>. It is waiting for the lock to be released without knowing that it is actually already holding it, and the lock can never be released because the thread is blocked – very sad. This problem is not present for </a:t>
            </a:r>
            <a:r>
              <a:rPr lang="en">
                <a:solidFill>
                  <a:schemeClr val="dk1"/>
                </a:solidFill>
                <a:latin typeface="JetBrains Mono"/>
                <a:ea typeface="JetBrains Mono"/>
                <a:cs typeface="JetBrains Mono"/>
                <a:sym typeface="JetBrains Mono"/>
              </a:rPr>
              <a:t>ReentrantLock</a:t>
            </a:r>
            <a:r>
              <a:rPr lang="en">
                <a:solidFill>
                  <a:schemeClr val="dk1"/>
                </a:solidFill>
                <a:latin typeface="Open Sans"/>
                <a:ea typeface="Open Sans"/>
                <a:cs typeface="Open Sans"/>
                <a:sym typeface="Open Sans"/>
              </a:rPr>
              <a:t>, which allows a thread to acquire it several times. </a:t>
            </a:r>
            <a:endParaRPr>
              <a:solidFill>
                <a:schemeClr val="dk1"/>
              </a:solidFill>
              <a:latin typeface="Open Sans"/>
              <a:ea typeface="Open Sans"/>
              <a:cs typeface="Open Sans"/>
              <a:sym typeface="Open Sans"/>
            </a:endParaRPr>
          </a:p>
          <a:p>
            <a:pPr indent="0" lvl="0" marL="0" marR="914400" rtl="0" algn="l">
              <a:lnSpc>
                <a:spcPct val="150000"/>
              </a:lnSpc>
              <a:spcBef>
                <a:spcPts val="650"/>
              </a:spcBef>
              <a:spcAft>
                <a:spcPts val="0"/>
              </a:spcAft>
              <a:buClr>
                <a:schemeClr val="dk1"/>
              </a:buClr>
              <a:buSzPts val="1100"/>
              <a:buFont typeface="Arial"/>
              <a:buNone/>
            </a:pPr>
            <a:r>
              <a:rPr lang="en">
                <a:solidFill>
                  <a:schemeClr val="dk1"/>
                </a:solidFill>
                <a:latin typeface="Open Sans"/>
                <a:ea typeface="Open Sans"/>
                <a:cs typeface="Open Sans"/>
                <a:sym typeface="Open Sans"/>
              </a:rPr>
              <a:t>A lock is considered fair when any thread that wants to acquire the lock will acquire it at some point. By contrast, if a lock has, for example, 3 threads that want to acquire the lock but 1 of them is ignored and never gets it, the situation is referred to as “thread starvation”.</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8f21c8166c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8f21c8166c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In the JVM, every object has a “hidden” lock inside of it – an intrinsic lock. </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Clr>
                <a:schemeClr val="dk1"/>
              </a:buClr>
              <a:buSzPts val="1100"/>
              <a:buFont typeface="Arial"/>
              <a:buNone/>
            </a:pPr>
            <a:r>
              <a:rPr lang="en">
                <a:solidFill>
                  <a:schemeClr val="dk1"/>
                </a:solidFill>
                <a:latin typeface="Open Sans"/>
                <a:ea typeface="Open Sans"/>
                <a:cs typeface="Open Sans"/>
                <a:sym typeface="Open Sans"/>
              </a:rPr>
              <a:t>You cannot access it directly, but you can work with it via the </a:t>
            </a:r>
            <a:r>
              <a:rPr lang="en">
                <a:solidFill>
                  <a:schemeClr val="dk1"/>
                </a:solidFill>
                <a:latin typeface="JetBrains Mono"/>
                <a:ea typeface="JetBrains Mono"/>
                <a:cs typeface="JetBrains Mono"/>
                <a:sym typeface="JetBrains Mono"/>
              </a:rPr>
              <a:t>synchronized</a:t>
            </a:r>
            <a:r>
              <a:rPr lang="en">
                <a:solidFill>
                  <a:schemeClr val="dk1"/>
                </a:solidFill>
                <a:latin typeface="Open Sans"/>
                <a:ea typeface="Open Sans"/>
                <a:cs typeface="Open Sans"/>
                <a:sym typeface="Open Sans"/>
              </a:rPr>
              <a:t> higher-order function (keyword in Java).. </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35"/>
              </a:spcAft>
              <a:buClr>
                <a:schemeClr val="dk1"/>
              </a:buClr>
              <a:buSzPts val="1100"/>
              <a:buFont typeface="Arial"/>
              <a:buNone/>
            </a:pPr>
            <a:r>
              <a:rPr lang="en">
                <a:solidFill>
                  <a:schemeClr val="dk1"/>
                </a:solidFill>
                <a:latin typeface="Open Sans"/>
                <a:ea typeface="Open Sans"/>
                <a:cs typeface="Open Sans"/>
                <a:sym typeface="Open Sans"/>
              </a:rPr>
              <a:t>You can use ANY object inside </a:t>
            </a:r>
            <a:r>
              <a:rPr lang="en">
                <a:solidFill>
                  <a:schemeClr val="dk1"/>
                </a:solidFill>
                <a:latin typeface="JetBrains Mono"/>
                <a:ea typeface="JetBrains Mono"/>
                <a:cs typeface="JetBrains Mono"/>
                <a:sym typeface="JetBrains Mono"/>
              </a:rPr>
              <a:t>synchronized(...)</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8f21c8166c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8f21c8166c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2916"/>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 synchronized method of a class is a method that is wrapped with </a:t>
            </a:r>
            <a:r>
              <a:rPr lang="en">
                <a:solidFill>
                  <a:schemeClr val="dk1"/>
                </a:solidFill>
                <a:latin typeface="JetBrains Mono"/>
                <a:ea typeface="JetBrains Mono"/>
                <a:cs typeface="JetBrains Mono"/>
                <a:sym typeface="JetBrains Mono"/>
              </a:rPr>
              <a:t>synchronized(this)</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spcBef>
                <a:spcPts val="35"/>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8f21c8166c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8f21c8166c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ReadWriteLock</a:t>
            </a:r>
            <a:r>
              <a:rPr lang="en">
                <a:solidFill>
                  <a:schemeClr val="dk1"/>
                </a:solidFill>
                <a:latin typeface="Open Sans"/>
                <a:ea typeface="Open Sans"/>
                <a:cs typeface="Open Sans"/>
                <a:sym typeface="Open Sans"/>
              </a:rPr>
              <a:t> is a modified lock. </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Clr>
                <a:schemeClr val="dk1"/>
              </a:buClr>
              <a:buSzPts val="1100"/>
              <a:buFont typeface="Arial"/>
              <a:buNone/>
            </a:pPr>
            <a:r>
              <a:rPr lang="en">
                <a:solidFill>
                  <a:schemeClr val="dk1"/>
                </a:solidFill>
                <a:latin typeface="Open Sans"/>
                <a:ea typeface="Open Sans"/>
                <a:cs typeface="Open Sans"/>
                <a:sym typeface="Open Sans"/>
              </a:rPr>
              <a:t>Ordinary locks allow only 1 thread to access the critical section. </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ReadWriteLock</a:t>
            </a:r>
            <a:r>
              <a:rPr lang="en">
                <a:solidFill>
                  <a:schemeClr val="dk1"/>
                </a:solidFill>
                <a:latin typeface="Open Sans"/>
                <a:ea typeface="Open Sans"/>
                <a:cs typeface="Open Sans"/>
                <a:sym typeface="Open Sans"/>
              </a:rPr>
              <a:t> allows you to distinguish between read access and write access, with the idea being that no problems arise if several threads simply read something, while writing does require exclusive access. </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ReadWriteLock</a:t>
            </a:r>
            <a:r>
              <a:rPr lang="en">
                <a:solidFill>
                  <a:schemeClr val="dk1"/>
                </a:solidFill>
                <a:latin typeface="Open Sans"/>
                <a:ea typeface="Open Sans"/>
                <a:cs typeface="Open Sans"/>
                <a:sym typeface="Open Sans"/>
              </a:rPr>
              <a:t> encapsulates two locks at the same time and connects them. This means a thread cannot acquire the write lock if some other thread has already acquired it or if 1 or more threads has acquired a read lock. A read lock can be acquired regardless of whether other read locks have been, though it cannot be acquired if a write lock has been.</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8f21c8166c_0_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8f21c8166c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This is an example of how</a:t>
            </a:r>
            <a:r>
              <a:rPr lang="en">
                <a:solidFill>
                  <a:schemeClr val="dk1"/>
                </a:solidFill>
                <a:latin typeface="JetBrains Mono"/>
                <a:ea typeface="JetBrains Mono"/>
                <a:cs typeface="JetBrains Mono"/>
                <a:sym typeface="JetBrains Mono"/>
              </a:rPr>
              <a:t> ReadWriteLock</a:t>
            </a:r>
            <a:r>
              <a:rPr lang="en">
                <a:solidFill>
                  <a:schemeClr val="dk1"/>
                </a:solidFill>
                <a:latin typeface="Open Sans"/>
                <a:ea typeface="Open Sans"/>
                <a:cs typeface="Open Sans"/>
                <a:sym typeface="Open Sans"/>
              </a:rPr>
              <a:t> can be used to make a thread-safe counter.  </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Clr>
                <a:schemeClr val="dk1"/>
              </a:buClr>
              <a:buSzPts val="1100"/>
              <a:buFont typeface="Arial"/>
              <a:buNone/>
            </a:pPr>
            <a:r>
              <a:rPr lang="en">
                <a:solidFill>
                  <a:schemeClr val="dk1"/>
                </a:solidFill>
                <a:latin typeface="Open Sans"/>
                <a:ea typeface="Open Sans"/>
                <a:cs typeface="Open Sans"/>
                <a:sym typeface="Open Sans"/>
              </a:rPr>
              <a:t>Getting the value `c` does not require any modifications, so it can be done in r</a:t>
            </a:r>
            <a:r>
              <a:rPr lang="en">
                <a:solidFill>
                  <a:schemeClr val="dk1"/>
                </a:solidFill>
                <a:latin typeface="JetBrains Mono"/>
                <a:ea typeface="JetBrains Mono"/>
                <a:cs typeface="JetBrains Mono"/>
                <a:sym typeface="JetBrains Mono"/>
              </a:rPr>
              <a:t>ead { … }</a:t>
            </a:r>
            <a:r>
              <a:rPr lang="en">
                <a:solidFill>
                  <a:schemeClr val="dk1"/>
                </a:solidFill>
                <a:latin typeface="Open Sans"/>
                <a:ea typeface="Open Sans"/>
                <a:cs typeface="Open Sans"/>
                <a:sym typeface="Open Sans"/>
              </a:rPr>
              <a:t> and several threads can call </a:t>
            </a:r>
            <a:r>
              <a:rPr lang="en">
                <a:solidFill>
                  <a:schemeClr val="dk1"/>
                </a:solidFill>
                <a:latin typeface="JetBrains Mono"/>
                <a:ea typeface="JetBrains Mono"/>
                <a:cs typeface="JetBrains Mono"/>
                <a:sym typeface="JetBrains Mono"/>
              </a:rPr>
              <a:t>value()</a:t>
            </a:r>
            <a:r>
              <a:rPr lang="en">
                <a:solidFill>
                  <a:schemeClr val="dk1"/>
                </a:solidFill>
                <a:latin typeface="Open Sans"/>
                <a:ea typeface="Open Sans"/>
                <a:cs typeface="Open Sans"/>
                <a:sym typeface="Open Sans"/>
              </a:rPr>
              <a:t> at once.</a:t>
            </a:r>
            <a:endParaRPr>
              <a:solidFill>
                <a:schemeClr val="dk1"/>
              </a:solidFill>
              <a:latin typeface="Open Sans"/>
              <a:ea typeface="Open Sans"/>
              <a:cs typeface="Open Sans"/>
              <a:sym typeface="Open Sans"/>
            </a:endParaRPr>
          </a:p>
          <a:p>
            <a:pPr indent="0" lvl="0" marL="0" rtl="0" algn="l">
              <a:spcBef>
                <a:spcPts val="35"/>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g18f21c8166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 name="Google Shape;50;g18f21c8166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These pictures illustrate the difference between parallelism and concurrency. </a:t>
            </a:r>
            <a:endParaRPr>
              <a:solidFill>
                <a:schemeClr val="dk1"/>
              </a:solidFill>
              <a:latin typeface="Open Sans"/>
              <a:ea typeface="Open Sans"/>
              <a:cs typeface="Open Sans"/>
              <a:sym typeface="Open Sans"/>
            </a:endParaRPr>
          </a:p>
          <a:p>
            <a:pPr indent="0" lvl="0" marL="0" rtl="0" algn="l">
              <a:lnSpc>
                <a:spcPct val="150000"/>
              </a:lnSpc>
              <a:spcBef>
                <a:spcPts val="640"/>
              </a:spcBef>
              <a:spcAft>
                <a:spcPts val="0"/>
              </a:spcAft>
              <a:buClr>
                <a:schemeClr val="dk1"/>
              </a:buClr>
              <a:buSzPts val="1100"/>
              <a:buFont typeface="Arial"/>
              <a:buNone/>
            </a:pPr>
            <a:r>
              <a:rPr lang="en">
                <a:solidFill>
                  <a:schemeClr val="dk1"/>
                </a:solidFill>
                <a:latin typeface="Open Sans"/>
                <a:ea typeface="Open Sans"/>
                <a:cs typeface="Open Sans"/>
                <a:sym typeface="Open Sans"/>
              </a:rPr>
              <a:t>Cores can be physical CPU cores that can execute instructions, or they can be different machines in a distributed system, among other things.</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bf644d17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bf644d17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91440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If locks are not enough to solve the problem of information sharing between threads, you can use concurrent (thread-safe) collections provided by </a:t>
            </a:r>
            <a:r>
              <a:rPr lang="en">
                <a:solidFill>
                  <a:schemeClr val="dk1"/>
                </a:solidFill>
                <a:latin typeface="JetBrains Mono"/>
                <a:ea typeface="JetBrains Mono"/>
                <a:cs typeface="JetBrains Mono"/>
                <a:sym typeface="JetBrains Mono"/>
              </a:rPr>
              <a:t>java.util.concurrent</a:t>
            </a:r>
            <a:r>
              <a:rPr lang="en">
                <a:solidFill>
                  <a:schemeClr val="dk1"/>
                </a:solidFill>
                <a:latin typeface="Open Sans"/>
                <a:ea typeface="Open Sans"/>
                <a:cs typeface="Open Sans"/>
                <a:sym typeface="Open Sans"/>
              </a:rPr>
              <a:t>. This slide includes several popular collections from that package.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Clr>
                <a:schemeClr val="dk1"/>
              </a:buClr>
              <a:buSzPts val="1100"/>
              <a:buFont typeface="Arial"/>
              <a:buNone/>
            </a:pPr>
            <a:r>
              <a:rPr lang="en">
                <a:solidFill>
                  <a:schemeClr val="dk1"/>
                </a:solidFill>
                <a:latin typeface="Open Sans"/>
                <a:ea typeface="Open Sans"/>
                <a:cs typeface="Open Sans"/>
                <a:sym typeface="Open Sans"/>
              </a:rPr>
              <a:t>“Blocking” means that, for example, if a thread tries to extract something from an empty collection or tries to put something into a collection that has already reached its maximum capacity, it will get blocked until it can perform the desired operation successfully.</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Clr>
                <a:schemeClr val="dk1"/>
              </a:buClr>
              <a:buSzPts val="1100"/>
              <a:buFont typeface="Arial"/>
              <a:buNone/>
            </a:pPr>
            <a:r>
              <a:t/>
            </a:r>
            <a:endParaRPr>
              <a:latin typeface="Open Sans"/>
              <a:ea typeface="Open Sans"/>
              <a:cs typeface="Open Sans"/>
              <a:sym typeface="Open San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bf644d17d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bf644d17d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Java.util.concurrent</a:t>
            </a:r>
            <a:r>
              <a:rPr lang="en">
                <a:solidFill>
                  <a:schemeClr val="dk1"/>
                </a:solidFill>
                <a:latin typeface="Open Sans"/>
                <a:ea typeface="Open Sans"/>
                <a:cs typeface="Open Sans"/>
                <a:sym typeface="Open Sans"/>
              </a:rPr>
              <a:t> also has some non-blocking collections. </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Clr>
                <a:schemeClr val="dk1"/>
              </a:buClr>
              <a:buSzPts val="1100"/>
              <a:buFont typeface="Arial"/>
              <a:buNone/>
            </a:pPr>
            <a:r>
              <a:rPr lang="en">
                <a:solidFill>
                  <a:schemeClr val="dk1"/>
                </a:solidFill>
                <a:latin typeface="Open Sans"/>
                <a:ea typeface="Open Sans"/>
                <a:cs typeface="Open Sans"/>
                <a:sym typeface="Open Sans"/>
              </a:rPr>
              <a:t>These collections do not block execution when threads try to extract something from an empty collection. Their use of wait-free algorithms allows them to do this. </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Clr>
                <a:schemeClr val="dk1"/>
              </a:buClr>
              <a:buSzPts val="1100"/>
              <a:buFont typeface="Arial"/>
              <a:buNone/>
            </a:pPr>
            <a:r>
              <a:rPr lang="en">
                <a:solidFill>
                  <a:schemeClr val="dk1"/>
                </a:solidFill>
                <a:latin typeface="Open Sans"/>
                <a:ea typeface="Open Sans"/>
                <a:cs typeface="Open Sans"/>
                <a:sym typeface="Open Sans"/>
              </a:rPr>
              <a:t>For example, to get an element from </a:t>
            </a:r>
            <a:r>
              <a:rPr lang="en">
                <a:solidFill>
                  <a:schemeClr val="dk1"/>
                </a:solidFill>
                <a:latin typeface="JetBrains Mono"/>
                <a:ea typeface="JetBrains Mono"/>
                <a:cs typeface="JetBrains Mono"/>
                <a:sym typeface="JetBrains Mono"/>
              </a:rPr>
              <a:t>ConcurrentLinkedQueue</a:t>
            </a:r>
            <a:r>
              <a:rPr lang="en">
                <a:solidFill>
                  <a:schemeClr val="dk1"/>
                </a:solidFill>
                <a:latin typeface="Open Sans"/>
                <a:ea typeface="Open Sans"/>
                <a:cs typeface="Open Sans"/>
                <a:sym typeface="Open Sans"/>
              </a:rPr>
              <a:t>, you have to call </a:t>
            </a:r>
            <a:r>
              <a:rPr lang="en">
                <a:solidFill>
                  <a:schemeClr val="dk1"/>
                </a:solidFill>
                <a:latin typeface="JetBrains Mono"/>
                <a:ea typeface="JetBrains Mono"/>
                <a:cs typeface="JetBrains Mono"/>
                <a:sym typeface="JetBrains Mono"/>
              </a:rPr>
              <a:t>poll()</a:t>
            </a:r>
            <a:r>
              <a:rPr lang="en">
                <a:solidFill>
                  <a:schemeClr val="dk1"/>
                </a:solidFill>
                <a:latin typeface="Open Sans"/>
                <a:ea typeface="Open Sans"/>
                <a:cs typeface="Open Sans"/>
                <a:sym typeface="Open Sans"/>
              </a:rPr>
              <a:t>, which will return null if the queue is empty, instead of waiting for someone to put something into the queue. As null signifies that the collection is empty, you are prohibited from putting null into the queue. </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15"/>
              </a:spcAft>
              <a:buClr>
                <a:schemeClr val="dk1"/>
              </a:buClr>
              <a:buSzPts val="1100"/>
              <a:buFont typeface="Arial"/>
              <a:buNone/>
            </a:pPr>
            <a:r>
              <a:rPr lang="en">
                <a:solidFill>
                  <a:schemeClr val="dk1"/>
                </a:solidFill>
                <a:latin typeface="JetBrains Mono"/>
                <a:ea typeface="JetBrains Mono"/>
                <a:cs typeface="JetBrains Mono"/>
                <a:sym typeface="JetBrains Mono"/>
              </a:rPr>
              <a:t>ConcurrentSkipListMap</a:t>
            </a:r>
            <a:r>
              <a:rPr lang="en">
                <a:solidFill>
                  <a:schemeClr val="dk1"/>
                </a:solidFill>
                <a:latin typeface="Open Sans"/>
                <a:ea typeface="Open Sans"/>
                <a:cs typeface="Open Sans"/>
                <a:sym typeface="Open Sans"/>
              </a:rPr>
              <a:t> is similar to </a:t>
            </a:r>
            <a:r>
              <a:rPr lang="en">
                <a:solidFill>
                  <a:schemeClr val="dk1"/>
                </a:solidFill>
                <a:latin typeface="JetBrains Mono"/>
                <a:ea typeface="JetBrains Mono"/>
                <a:cs typeface="JetBrains Mono"/>
                <a:sym typeface="JetBrains Mono"/>
              </a:rPr>
              <a:t>TreeMap</a:t>
            </a:r>
            <a:r>
              <a:rPr lang="en">
                <a:solidFill>
                  <a:schemeClr val="dk1"/>
                </a:solidFill>
                <a:latin typeface="Open Sans"/>
                <a:ea typeface="Open Sans"/>
                <a:cs typeface="Open Sans"/>
                <a:sym typeface="Open Sans"/>
              </a:rPr>
              <a:t>, but it is based on a skiplist instead of a tree.</a:t>
            </a:r>
            <a:endParaRPr>
              <a:solidFill>
                <a:schemeClr val="dk1"/>
              </a:solidFill>
              <a:latin typeface="Open Sans"/>
              <a:ea typeface="Open Sans"/>
              <a:cs typeface="Open Sans"/>
              <a:sym typeface="Open San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bf644d17d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bf644d17d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91440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Exchanger</a:t>
            </a:r>
            <a:r>
              <a:rPr lang="en">
                <a:solidFill>
                  <a:schemeClr val="dk1"/>
                </a:solidFill>
                <a:latin typeface="Open Sans"/>
                <a:ea typeface="Open Sans"/>
                <a:cs typeface="Open Sans"/>
                <a:sym typeface="Open Sans"/>
              </a:rPr>
              <a:t> provides a single method exchange, like this: (x: V): V. You can learn more about it in these </a:t>
            </a:r>
            <a:r>
              <a:rPr lang="en" u="sng">
                <a:solidFill>
                  <a:schemeClr val="hlink"/>
                </a:solidFill>
                <a:latin typeface="Open Sans"/>
                <a:ea typeface="Open Sans"/>
                <a:cs typeface="Open Sans"/>
                <a:sym typeface="Open Sans"/>
                <a:hlinkClick r:id="rId2"/>
              </a:rPr>
              <a:t>docs</a:t>
            </a:r>
            <a:r>
              <a:rPr lang="en" u="sng">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marR="914400" rtl="0" algn="l">
              <a:lnSpc>
                <a:spcPct val="150000"/>
              </a:lnSpc>
              <a:spcBef>
                <a:spcPts val="680"/>
              </a:spcBef>
              <a:spcAft>
                <a:spcPts val="0"/>
              </a:spcAft>
              <a:buClr>
                <a:schemeClr val="dk1"/>
              </a:buClr>
              <a:buSzPts val="1100"/>
              <a:buFont typeface="Arial"/>
              <a:buNone/>
            </a:pPr>
            <a:r>
              <a:rPr lang="en">
                <a:solidFill>
                  <a:schemeClr val="dk1"/>
                </a:solidFill>
                <a:latin typeface="Open Sans"/>
                <a:ea typeface="Open Sans"/>
                <a:cs typeface="Open Sans"/>
                <a:sym typeface="Open Sans"/>
              </a:rPr>
              <a:t>Phaser is a reusable synchronization barrier where you can register several threads.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Clr>
                <a:schemeClr val="dk1"/>
              </a:buClr>
              <a:buSzPts val="1100"/>
              <a:buFont typeface="Arial"/>
              <a:buNone/>
            </a:pPr>
            <a:r>
              <a:rPr lang="en">
                <a:solidFill>
                  <a:schemeClr val="dk1"/>
                </a:solidFill>
                <a:latin typeface="Open Sans"/>
                <a:ea typeface="Open Sans"/>
                <a:cs typeface="Open Sans"/>
                <a:sym typeface="Open Sans"/>
              </a:rPr>
              <a:t>Each time a thread signals a phaser about its arrival (via arrive or </a:t>
            </a:r>
            <a:r>
              <a:rPr lang="en">
                <a:solidFill>
                  <a:schemeClr val="dk1"/>
                </a:solidFill>
                <a:latin typeface="JetBrains Mono"/>
                <a:ea typeface="JetBrains Mono"/>
                <a:cs typeface="JetBrains Mono"/>
                <a:sym typeface="JetBrains Mono"/>
              </a:rPr>
              <a:t>arriveAndAwaitAdvance)</a:t>
            </a:r>
            <a:r>
              <a:rPr lang="en">
                <a:solidFill>
                  <a:schemeClr val="dk1"/>
                </a:solidFill>
                <a:latin typeface="Open Sans"/>
                <a:ea typeface="Open Sans"/>
                <a:cs typeface="Open Sans"/>
                <a:sym typeface="Open Sans"/>
              </a:rPr>
              <a:t>, its phase (int counter) gets incremented.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Clr>
                <a:schemeClr val="dk1"/>
              </a:buClr>
              <a:buSzPts val="1100"/>
              <a:buFont typeface="Arial"/>
              <a:buNone/>
            </a:pPr>
            <a:r>
              <a:rPr lang="en">
                <a:solidFill>
                  <a:schemeClr val="dk1"/>
                </a:solidFill>
                <a:latin typeface="Open Sans"/>
                <a:ea typeface="Open Sans"/>
                <a:cs typeface="Open Sans"/>
                <a:sym typeface="Open Sans"/>
              </a:rPr>
              <a:t>If a thread calls </a:t>
            </a:r>
            <a:r>
              <a:rPr lang="en">
                <a:solidFill>
                  <a:schemeClr val="dk1"/>
                </a:solidFill>
                <a:latin typeface="JetBrains Mono"/>
                <a:ea typeface="JetBrains Mono"/>
                <a:cs typeface="JetBrains Mono"/>
                <a:sym typeface="JetBrains Mono"/>
              </a:rPr>
              <a:t>arriveAndAwaitAdvance</a:t>
            </a:r>
            <a:r>
              <a:rPr lang="en">
                <a:solidFill>
                  <a:schemeClr val="dk1"/>
                </a:solidFill>
                <a:latin typeface="Open Sans"/>
                <a:ea typeface="Open Sans"/>
                <a:cs typeface="Open Sans"/>
                <a:sym typeface="Open Sans"/>
              </a:rPr>
              <a:t>, the phaser will wait (block) for all other threads registered in it to get to this phase as well. Threads can unregister from a phaser. </a:t>
            </a:r>
            <a:endParaRPr>
              <a:solidFill>
                <a:schemeClr val="dk1"/>
              </a:solidFill>
              <a:latin typeface="Open Sans"/>
              <a:ea typeface="Open Sans"/>
              <a:cs typeface="Open Sans"/>
              <a:sym typeface="Open Sans"/>
            </a:endParaRPr>
          </a:p>
          <a:p>
            <a:pPr indent="0" lvl="0" marL="0" marR="914400" rtl="0" algn="l">
              <a:lnSpc>
                <a:spcPct val="150000"/>
              </a:lnSpc>
              <a:spcBef>
                <a:spcPts val="695"/>
              </a:spcBef>
              <a:spcAft>
                <a:spcPts val="35"/>
              </a:spcAft>
              <a:buClr>
                <a:schemeClr val="dk1"/>
              </a:buClr>
              <a:buSzPts val="1100"/>
              <a:buFont typeface="Arial"/>
              <a:buNone/>
            </a:pPr>
            <a:r>
              <a:rPr lang="en" u="sng">
                <a:solidFill>
                  <a:schemeClr val="hlink"/>
                </a:solidFill>
                <a:latin typeface="Open Sans"/>
                <a:ea typeface="Open Sans"/>
                <a:cs typeface="Open Sans"/>
                <a:sym typeface="Open Sans"/>
                <a:hlinkClick r:id="rId3"/>
              </a:rPr>
              <a:t>CountDownLatch</a:t>
            </a:r>
            <a:r>
              <a:rPr lang="en">
                <a:solidFill>
                  <a:srgbClr val="FF318B"/>
                </a:solidFill>
                <a:latin typeface="Open Sans"/>
                <a:ea typeface="Open Sans"/>
                <a:cs typeface="Open Sans"/>
                <a:sym typeface="Open Sans"/>
              </a:rPr>
              <a:t> </a:t>
            </a:r>
            <a:r>
              <a:rPr lang="en">
                <a:solidFill>
                  <a:schemeClr val="dk1"/>
                </a:solidFill>
                <a:latin typeface="Open Sans"/>
                <a:ea typeface="Open Sans"/>
                <a:cs typeface="Open Sans"/>
                <a:sym typeface="Open Sans"/>
              </a:rPr>
              <a:t>is a similar “barrier” synchronization primitive that is simpler and even more common, though it is also less flexible.</a:t>
            </a:r>
            <a:endParaRPr>
              <a:solidFill>
                <a:schemeClr val="dk1"/>
              </a:solidFill>
              <a:latin typeface="JetBrains Mono"/>
              <a:ea typeface="JetBrains Mono"/>
              <a:cs typeface="JetBrains Mono"/>
              <a:sym typeface="JetBrains Mono"/>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bf644d17d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bf644d17d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91440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Let’s look at what can happen if we do not use any synchronization mechanisms to access a </a:t>
            </a:r>
            <a:r>
              <a:rPr lang="en">
                <a:solidFill>
                  <a:schemeClr val="dk1"/>
                </a:solidFill>
                <a:latin typeface="Open Sans"/>
                <a:ea typeface="Open Sans"/>
                <a:cs typeface="Open Sans"/>
                <a:sym typeface="Open Sans"/>
              </a:rPr>
              <a:t>mutable state</a:t>
            </a:r>
            <a:r>
              <a:rPr lang="en">
                <a:solidFill>
                  <a:schemeClr val="dk1"/>
                </a:solidFill>
                <a:latin typeface="Open Sans"/>
                <a:ea typeface="Open Sans"/>
                <a:cs typeface="Open Sans"/>
                <a:sym typeface="Open Sans"/>
              </a:rPr>
              <a:t> from different threads. There is a mutable state consisting of two mutable variables, x and y, both of which are 0.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Clr>
                <a:schemeClr val="dk1"/>
              </a:buClr>
              <a:buSzPts val="1100"/>
              <a:buFont typeface="Arial"/>
              <a:buNone/>
            </a:pPr>
            <a:r>
              <a:rPr lang="en">
                <a:solidFill>
                  <a:schemeClr val="dk1"/>
                </a:solidFill>
                <a:latin typeface="Open Sans"/>
                <a:ea typeface="Open Sans"/>
                <a:cs typeface="Open Sans"/>
                <a:sym typeface="Open Sans"/>
              </a:rPr>
              <a:t>Thread 1 assigns both variables a value of 1.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Clr>
                <a:schemeClr val="dk1"/>
              </a:buClr>
              <a:buSzPts val="1100"/>
              <a:buFont typeface="Arial"/>
              <a:buNone/>
            </a:pPr>
            <a:r>
              <a:rPr lang="en">
                <a:solidFill>
                  <a:schemeClr val="dk1"/>
                </a:solidFill>
                <a:latin typeface="Open Sans"/>
                <a:ea typeface="Open Sans"/>
                <a:cs typeface="Open Sans"/>
                <a:sym typeface="Open Sans"/>
              </a:rPr>
              <a:t>Thread 2 reads y and x and prints the result to the console.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Clr>
                <a:schemeClr val="dk1"/>
              </a:buClr>
              <a:buSzPts val="1100"/>
              <a:buFont typeface="Arial"/>
              <a:buNone/>
            </a:pPr>
            <a:r>
              <a:rPr lang="en">
                <a:solidFill>
                  <a:schemeClr val="dk1"/>
                </a:solidFill>
                <a:latin typeface="Open Sans"/>
                <a:ea typeface="Open Sans"/>
                <a:cs typeface="Open Sans"/>
                <a:sym typeface="Open Sans"/>
              </a:rPr>
              <a:t>Possible outputs: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243205" lvl="0" marL="332105" marR="914400" rtl="0" algn="l">
              <a:lnSpc>
                <a:spcPct val="150000"/>
              </a:lnSpc>
              <a:spcBef>
                <a:spcPts val="35"/>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0, 0 – Thread 2 does not see any changes made by Thread 1. </a:t>
            </a:r>
            <a:endParaRPr>
              <a:solidFill>
                <a:schemeClr val="dk1"/>
              </a:solidFill>
              <a:latin typeface="Open Sans"/>
              <a:ea typeface="Open Sans"/>
              <a:cs typeface="Open Sans"/>
              <a:sym typeface="Open Sans"/>
            </a:endParaRPr>
          </a:p>
          <a:p>
            <a:pPr indent="-243205" lvl="0" marL="332105" marR="914400" rtl="0" algn="l">
              <a:lnSpc>
                <a:spcPct val="150000"/>
              </a:lnSpc>
              <a:spcBef>
                <a:spcPts val="35"/>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0, 1 – Thread 2 sees the first change (x) made by Thread 1.</a:t>
            </a:r>
            <a:endParaRPr>
              <a:solidFill>
                <a:schemeClr val="dk1"/>
              </a:solidFill>
              <a:latin typeface="Open Sans"/>
              <a:ea typeface="Open Sans"/>
              <a:cs typeface="Open Sans"/>
              <a:sym typeface="Open Sans"/>
            </a:endParaRPr>
          </a:p>
          <a:p>
            <a:pPr indent="-243205" lvl="0" marL="332105" marR="914400" rtl="0" algn="l">
              <a:lnSpc>
                <a:spcPct val="150000"/>
              </a:lnSpc>
              <a:spcBef>
                <a:spcPts val="35"/>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1, 1 – Thread 2 sees both changes. </a:t>
            </a:r>
            <a:endParaRPr>
              <a:solidFill>
                <a:schemeClr val="dk1"/>
              </a:solidFill>
              <a:latin typeface="Open Sans"/>
              <a:ea typeface="Open Sans"/>
              <a:cs typeface="Open Sans"/>
              <a:sym typeface="Open Sans"/>
            </a:endParaRPr>
          </a:p>
          <a:p>
            <a:pPr indent="-243205" lvl="0" marL="332105" marR="914400" rtl="0" algn="l">
              <a:lnSpc>
                <a:spcPct val="150000"/>
              </a:lnSpc>
              <a:spcBef>
                <a:spcPts val="35"/>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1, 0 – Thread 2 sees the second change but not the first one. </a:t>
            </a:r>
            <a:endParaRPr>
              <a:solidFill>
                <a:schemeClr val="dk1"/>
              </a:solidFill>
              <a:latin typeface="Open Sans"/>
              <a:ea typeface="Open Sans"/>
              <a:cs typeface="Open Sans"/>
              <a:sym typeface="Open Sans"/>
            </a:endParaRPr>
          </a:p>
          <a:p>
            <a:pPr indent="0" lvl="0" marL="338455" marR="914400" rtl="0" algn="l">
              <a:lnSpc>
                <a:spcPct val="150000"/>
              </a:lnSpc>
              <a:spcBef>
                <a:spcPts val="3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Clr>
                <a:schemeClr val="dk1"/>
              </a:buClr>
              <a:buSzPts val="1100"/>
              <a:buFont typeface="Arial"/>
              <a:buNone/>
            </a:pPr>
            <a:r>
              <a:rPr lang="en">
                <a:solidFill>
                  <a:schemeClr val="dk1"/>
                </a:solidFill>
                <a:latin typeface="Open Sans"/>
                <a:ea typeface="Open Sans"/>
                <a:cs typeface="Open Sans"/>
                <a:sym typeface="Open Sans"/>
              </a:rPr>
              <a:t>Though it looks counterintuitive, there are a couple of reasons we may get the last of these outputs.  First of all, the compiler may change the order of operations in Thread 1, which can lead to this situation, as the compiler is obliged to guarantee the same order of changes for reads from Thread 1 while Thread 2 may see changes in different order.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35"/>
              </a:spcAft>
              <a:buClr>
                <a:schemeClr val="dk1"/>
              </a:buClr>
              <a:buSzPts val="1100"/>
              <a:buFont typeface="Arial"/>
              <a:buNone/>
            </a:pPr>
            <a:r>
              <a:rPr lang="en">
                <a:solidFill>
                  <a:schemeClr val="dk1"/>
                </a:solidFill>
                <a:latin typeface="Open Sans"/>
                <a:ea typeface="Open Sans"/>
                <a:cs typeface="Open Sans"/>
                <a:sym typeface="Open Sans"/>
              </a:rPr>
              <a:t>Secondly, even if instructions are executed in order, you may still encounter such behavior. Changes do not get written to RAM instantly. They first go to the cache, which can be thought of as a queue of changes to RAM. When Thread 2 wants to read y and x, it may first look into values that are in that queue and then go to RAM. The problem is that only the small first portion of the queue is checked. Hence, Thread 2 might see “y = 1”, but not “x = 1”, even though both changes are in the queue and not in RAM yet. In this case, even though the operations are executed in order, only the effect of the second one will be seen by Thread 2.</a:t>
            </a:r>
            <a:endParaRPr>
              <a:latin typeface="Open Sans"/>
              <a:ea typeface="Open Sans"/>
              <a:cs typeface="Open Sans"/>
              <a:sym typeface="Open San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bf644d17db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bf644d17db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35"/>
              </a:spcAft>
              <a:buClr>
                <a:schemeClr val="dk1"/>
              </a:buClr>
              <a:buSzPts val="1100"/>
              <a:buFont typeface="Arial"/>
              <a:buNone/>
            </a:pPr>
            <a:r>
              <a:rPr lang="en">
                <a:solidFill>
                  <a:schemeClr val="dk1"/>
                </a:solidFill>
                <a:latin typeface="Open Sans"/>
                <a:ea typeface="Open Sans"/>
                <a:cs typeface="Open Sans"/>
                <a:sym typeface="Open Sans"/>
              </a:rPr>
              <a:t>In the default settings there is no guarantee that Thread 1 will ever see the flag change. The compiler might see that Thread 1 never changes </a:t>
            </a:r>
            <a:r>
              <a:rPr lang="en">
                <a:solidFill>
                  <a:schemeClr val="dk1"/>
                </a:solidFill>
                <a:latin typeface="JetBrains Mono"/>
                <a:ea typeface="JetBrains Mono"/>
                <a:cs typeface="JetBrains Mono"/>
                <a:sym typeface="JetBrains Mono"/>
              </a:rPr>
              <a:t>flag</a:t>
            </a:r>
            <a:r>
              <a:rPr lang="en">
                <a:solidFill>
                  <a:schemeClr val="dk1"/>
                </a:solidFill>
                <a:latin typeface="Open Sans"/>
                <a:ea typeface="Open Sans"/>
                <a:cs typeface="Open Sans"/>
                <a:sym typeface="Open Sans"/>
              </a:rPr>
              <a:t>, so it might change </a:t>
            </a:r>
            <a:r>
              <a:rPr lang="en">
                <a:solidFill>
                  <a:schemeClr val="dk1"/>
                </a:solidFill>
                <a:latin typeface="JetBrains Mono"/>
                <a:ea typeface="JetBrains Mono"/>
                <a:cs typeface="JetBrains Mono"/>
                <a:sym typeface="JetBrains Mono"/>
              </a:rPr>
              <a:t>while(!flag)</a:t>
            </a:r>
            <a:r>
              <a:rPr lang="en">
                <a:solidFill>
                  <a:schemeClr val="dk1"/>
                </a:solidFill>
                <a:latin typeface="Open Sans"/>
                <a:ea typeface="Open Sans"/>
                <a:cs typeface="Open Sans"/>
                <a:sym typeface="Open Sans"/>
              </a:rPr>
              <a:t> to </a:t>
            </a:r>
            <a:r>
              <a:rPr lang="en">
                <a:solidFill>
                  <a:schemeClr val="dk1"/>
                </a:solidFill>
                <a:latin typeface="JetBrains Mono"/>
                <a:ea typeface="JetBrains Mono"/>
                <a:cs typeface="JetBrains Mono"/>
                <a:sym typeface="JetBrains Mono"/>
              </a:rPr>
              <a:t>while(!false)</a:t>
            </a:r>
            <a:r>
              <a:rPr lang="en">
                <a:solidFill>
                  <a:schemeClr val="dk1"/>
                </a:solidFill>
                <a:latin typeface="Open Sans"/>
                <a:ea typeface="Open Sans"/>
                <a:cs typeface="Open Sans"/>
                <a:sym typeface="Open Sans"/>
              </a:rPr>
              <a:t> and then again to </a:t>
            </a:r>
            <a:r>
              <a:rPr lang="en">
                <a:solidFill>
                  <a:schemeClr val="dk1"/>
                </a:solidFill>
                <a:latin typeface="JetBrains Mono"/>
                <a:ea typeface="JetBrains Mono"/>
                <a:cs typeface="JetBrains Mono"/>
                <a:sym typeface="JetBrains Mono"/>
              </a:rPr>
              <a:t>while(true)</a:t>
            </a:r>
            <a:r>
              <a:rPr lang="en">
                <a:solidFill>
                  <a:schemeClr val="dk1"/>
                </a:solidFill>
                <a:latin typeface="Open Sans"/>
                <a:ea typeface="Open Sans"/>
                <a:cs typeface="Open Sans"/>
                <a:sym typeface="Open Sans"/>
              </a:rPr>
              <a:t>.</a:t>
            </a:r>
            <a:endParaRPr>
              <a:latin typeface="Open Sans"/>
              <a:ea typeface="Open Sans"/>
              <a:cs typeface="Open Sans"/>
              <a:sym typeface="Open Sans"/>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bf644d17db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bf644d17d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2916"/>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This is a valid interpretation of the previous code from the point view of the compiler.</a:t>
            </a:r>
            <a:endParaRPr>
              <a:solidFill>
                <a:schemeClr val="dk1"/>
              </a:solidFill>
              <a:latin typeface="Open Sans"/>
              <a:ea typeface="Open Sans"/>
              <a:cs typeface="Open Sans"/>
              <a:sym typeface="Open Sans"/>
            </a:endParaRPr>
          </a:p>
          <a:p>
            <a:pPr indent="0" lvl="0" marL="0" rtl="0" algn="l">
              <a:spcBef>
                <a:spcPts val="35"/>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bf644d17db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bf644d17db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91440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There is a phrase by Robin Milner: “Well typed programs cannot go wrong.” It means that a program for which type inference succeeds will not throw unexpected errors. JMM guarantees a similar concept: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Clr>
                <a:schemeClr val="dk1"/>
              </a:buClr>
              <a:buSzPts val="1100"/>
              <a:buFont typeface="Arial"/>
              <a:buNone/>
            </a:pPr>
            <a:r>
              <a:rPr lang="en">
                <a:solidFill>
                  <a:schemeClr val="dk1"/>
                </a:solidFill>
                <a:latin typeface="Open Sans"/>
                <a:ea typeface="Open Sans"/>
                <a:cs typeface="Open Sans"/>
                <a:sym typeface="Open Sans"/>
              </a:rPr>
              <a:t>“Well-synchronized programs have simple interleaving semantics.”</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bf644d17db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bf644d17db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35"/>
              </a:spcAft>
              <a:buClr>
                <a:schemeClr val="dk1"/>
              </a:buClr>
              <a:buSzPts val="1100"/>
              <a:buFont typeface="Arial"/>
              <a:buNone/>
            </a:pPr>
            <a:r>
              <a:rPr lang="en">
                <a:solidFill>
                  <a:schemeClr val="dk1"/>
                </a:solidFill>
                <a:latin typeface="Open Sans"/>
                <a:ea typeface="Open Sans"/>
                <a:cs typeface="Open Sans"/>
                <a:sym typeface="Open Sans"/>
              </a:rPr>
              <a:t> “Well-synchronized” in this case can be thought of as meaning that there are no concurrent unsynchronized attempts to access shared non-atomic variables. </a:t>
            </a:r>
            <a:endParaRPr>
              <a:latin typeface="Open Sans"/>
              <a:ea typeface="Open Sans"/>
              <a:cs typeface="Open Sans"/>
              <a:sym typeface="Open Sans"/>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bf644d17db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bf644d17db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@Volatile</a:t>
            </a:r>
            <a:r>
              <a:rPr lang="en">
                <a:solidFill>
                  <a:schemeClr val="dk1"/>
                </a:solidFill>
                <a:latin typeface="Open Sans"/>
                <a:ea typeface="Open Sans"/>
                <a:cs typeface="Open Sans"/>
                <a:sym typeface="Open Sans"/>
              </a:rPr>
              <a:t> forces the value of a variable to be re-read from memory each time it is processed.</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35"/>
              </a:spcAft>
              <a:buClr>
                <a:schemeClr val="dk1"/>
              </a:buClr>
              <a:buSzPts val="1100"/>
              <a:buFont typeface="Arial"/>
              <a:buNone/>
            </a:pPr>
            <a:r>
              <a:rPr lang="en">
                <a:solidFill>
                  <a:schemeClr val="dk1"/>
                </a:solidFill>
                <a:latin typeface="Open Sans"/>
                <a:ea typeface="Open Sans"/>
                <a:cs typeface="Open Sans"/>
                <a:sym typeface="Open Sans"/>
              </a:rPr>
              <a:t>Thanks to this, </a:t>
            </a:r>
            <a:r>
              <a:rPr lang="en">
                <a:solidFill>
                  <a:schemeClr val="dk1"/>
                </a:solidFill>
                <a:latin typeface="JetBrains Mono"/>
                <a:ea typeface="JetBrains Mono"/>
                <a:cs typeface="JetBrains Mono"/>
                <a:sym typeface="JetBrains Mono"/>
              </a:rPr>
              <a:t>while(!flag)</a:t>
            </a:r>
            <a:r>
              <a:rPr lang="en">
                <a:solidFill>
                  <a:schemeClr val="dk1"/>
                </a:solidFill>
                <a:latin typeface="Open Sans"/>
                <a:ea typeface="Open Sans"/>
                <a:cs typeface="Open Sans"/>
                <a:sym typeface="Open Sans"/>
              </a:rPr>
              <a:t> cannot be turned into </a:t>
            </a:r>
            <a:r>
              <a:rPr lang="en">
                <a:solidFill>
                  <a:schemeClr val="dk1"/>
                </a:solidFill>
                <a:latin typeface="JetBrains Mono"/>
                <a:ea typeface="JetBrains Mono"/>
                <a:cs typeface="JetBrains Mono"/>
                <a:sym typeface="JetBrains Mono"/>
              </a:rPr>
              <a:t>while(!false)</a:t>
            </a:r>
            <a:r>
              <a:rPr lang="en">
                <a:solidFill>
                  <a:schemeClr val="dk1"/>
                </a:solidFill>
                <a:latin typeface="Open Sans"/>
                <a:ea typeface="Open Sans"/>
                <a:cs typeface="Open Sans"/>
                <a:sym typeface="Open Sans"/>
              </a:rPr>
              <a:t>, since the thread is forced to read the flag each time it accesses it to check the condition of </a:t>
            </a:r>
            <a:r>
              <a:rPr lang="en">
                <a:solidFill>
                  <a:schemeClr val="dk1"/>
                </a:solidFill>
                <a:latin typeface="JetBrains Mono"/>
                <a:ea typeface="JetBrains Mono"/>
                <a:cs typeface="JetBrains Mono"/>
                <a:sym typeface="JetBrains Mono"/>
              </a:rPr>
              <a:t>while</a:t>
            </a:r>
            <a:r>
              <a:rPr lang="en">
                <a:solidFill>
                  <a:schemeClr val="dk1"/>
                </a:solidFill>
                <a:latin typeface="Open Sans"/>
                <a:ea typeface="Open Sans"/>
                <a:cs typeface="Open Sans"/>
                <a:sym typeface="Open Sans"/>
              </a:rPr>
              <a:t>.</a:t>
            </a:r>
            <a:endParaRPr>
              <a:latin typeface="Open Sans"/>
              <a:ea typeface="Open Sans"/>
              <a:cs typeface="Open Sans"/>
              <a:sym typeface="Open Sans"/>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bf644d17db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bf644d17db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Making y volatile will make the “1,0”  case from the weak behavior output slide above impossible.</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35"/>
              </a:spcAft>
              <a:buClr>
                <a:schemeClr val="dk1"/>
              </a:buClr>
              <a:buSzPts val="1100"/>
              <a:buFont typeface="Arial"/>
              <a:buNone/>
            </a:pPr>
            <a:r>
              <a:rPr lang="en">
                <a:solidFill>
                  <a:schemeClr val="dk1"/>
                </a:solidFill>
                <a:latin typeface="Open Sans"/>
                <a:ea typeface="Open Sans"/>
                <a:cs typeface="Open Sans"/>
                <a:sym typeface="Open Sans"/>
              </a:rPr>
              <a:t>This is because of the happens-before relation, which we will cover next.</a:t>
            </a:r>
            <a:endParaRPr>
              <a:solidFill>
                <a:schemeClr val="dk1"/>
              </a:solidFill>
              <a:latin typeface="Open Sans"/>
              <a:ea typeface="Open Sans"/>
              <a:cs typeface="Open Sans"/>
              <a:sym typeface="Open San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18f21c8166c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18f21c8166c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Operating systems work with processes. Each process has its own (virtual) memory, executes its own code, and holds its own resources (like file descriptors) from the OS. </a:t>
            </a:r>
            <a:endParaRPr>
              <a:solidFill>
                <a:schemeClr val="dk1"/>
              </a:solidFill>
              <a:latin typeface="Open Sans"/>
              <a:ea typeface="Open Sans"/>
              <a:cs typeface="Open Sans"/>
              <a:sym typeface="Open Sans"/>
            </a:endParaRPr>
          </a:p>
          <a:p>
            <a:pPr indent="0" lvl="0" marL="0" rtl="0" algn="l">
              <a:lnSpc>
                <a:spcPct val="150000"/>
              </a:lnSpc>
              <a:spcBef>
                <a:spcPts val="640"/>
              </a:spcBef>
              <a:spcAft>
                <a:spcPts val="0"/>
              </a:spcAft>
              <a:buClr>
                <a:schemeClr val="dk1"/>
              </a:buClr>
              <a:buSzPts val="1100"/>
              <a:buFont typeface="Arial"/>
              <a:buNone/>
            </a:pPr>
            <a:r>
              <a:rPr lang="en">
                <a:solidFill>
                  <a:schemeClr val="dk1"/>
                </a:solidFill>
                <a:latin typeface="Open Sans"/>
                <a:ea typeface="Open Sans"/>
                <a:cs typeface="Open Sans"/>
                <a:sym typeface="Open Sans"/>
              </a:rPr>
              <a:t>For safety reasons, processes do not usually have access to the memory of other processes. </a:t>
            </a:r>
            <a:endParaRPr>
              <a:solidFill>
                <a:schemeClr val="dk1"/>
              </a:solidFill>
              <a:latin typeface="Open Sans"/>
              <a:ea typeface="Open Sans"/>
              <a:cs typeface="Open Sans"/>
              <a:sym typeface="Open Sans"/>
            </a:endParaRPr>
          </a:p>
          <a:p>
            <a:pPr indent="0" lvl="0" marL="0" rtl="0" algn="l">
              <a:lnSpc>
                <a:spcPct val="150000"/>
              </a:lnSpc>
              <a:spcBef>
                <a:spcPts val="640"/>
              </a:spcBef>
              <a:spcAft>
                <a:spcPts val="35"/>
              </a:spcAft>
              <a:buClr>
                <a:schemeClr val="dk1"/>
              </a:buClr>
              <a:buSzPts val="1100"/>
              <a:buFont typeface="Arial"/>
              <a:buNone/>
            </a:pPr>
            <a:r>
              <a:rPr lang="en">
                <a:solidFill>
                  <a:schemeClr val="dk1"/>
                </a:solidFill>
                <a:latin typeface="Open Sans"/>
                <a:ea typeface="Open Sans"/>
                <a:cs typeface="Open Sans"/>
                <a:sym typeface="Open Sans"/>
              </a:rPr>
              <a:t>Threads, on the other hand, work in a single process, meaning that they share virtual memory and resources, while each has its own register, stack (frame), and program counter (the code that is being performed).</a:t>
            </a:r>
            <a:endParaRPr>
              <a:latin typeface="Open Sans"/>
              <a:ea typeface="Open Sans"/>
              <a:cs typeface="Open Sans"/>
              <a:sym typeface="Open Sans"/>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bf644d17db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bf644d17db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91440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This graph represents a possible execution of the code on the left. Other executions are also possible (for example, R</a:t>
            </a:r>
            <a:r>
              <a:rPr baseline="-25000" lang="en">
                <a:solidFill>
                  <a:schemeClr val="dk1"/>
                </a:solidFill>
                <a:latin typeface="Open Sans"/>
                <a:ea typeface="Open Sans"/>
                <a:cs typeface="Open Sans"/>
                <a:sym typeface="Open Sans"/>
              </a:rPr>
              <a:t>x</a:t>
            </a:r>
            <a:r>
              <a:rPr lang="en">
                <a:solidFill>
                  <a:schemeClr val="dk1"/>
                </a:solidFill>
                <a:latin typeface="Open Sans"/>
                <a:ea typeface="Open Sans"/>
                <a:cs typeface="Open Sans"/>
                <a:sym typeface="Open Sans"/>
              </a:rPr>
              <a:t>0 instead of R</a:t>
            </a:r>
            <a:r>
              <a:rPr baseline="-25000" lang="en">
                <a:solidFill>
                  <a:schemeClr val="dk1"/>
                </a:solidFill>
                <a:latin typeface="Open Sans"/>
                <a:ea typeface="Open Sans"/>
                <a:cs typeface="Open Sans"/>
                <a:sym typeface="Open Sans"/>
              </a:rPr>
              <a:t>x</a:t>
            </a:r>
            <a:r>
              <a:rPr lang="en">
                <a:solidFill>
                  <a:schemeClr val="dk1"/>
                </a:solidFill>
                <a:latin typeface="Open Sans"/>
                <a:ea typeface="Open Sans"/>
                <a:cs typeface="Open Sans"/>
                <a:sym typeface="Open Sans"/>
              </a:rPr>
              <a:t>1) and will be represented by a different graph.</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Clr>
                <a:schemeClr val="dk1"/>
              </a:buClr>
              <a:buSzPts val="1100"/>
              <a:buFont typeface="Arial"/>
              <a:buNone/>
            </a:pPr>
            <a:r>
              <a:rPr lang="en">
                <a:solidFill>
                  <a:schemeClr val="dk1"/>
                </a:solidFill>
                <a:latin typeface="Open Sans"/>
                <a:ea typeface="Open Sans"/>
                <a:cs typeface="Open Sans"/>
                <a:sym typeface="Open Sans"/>
              </a:rPr>
              <a:t>On the right-hand side of the slide, you can see the “program events” graph, where “W</a:t>
            </a:r>
            <a:r>
              <a:rPr baseline="-25000" lang="en">
                <a:solidFill>
                  <a:schemeClr val="dk1"/>
                </a:solidFill>
                <a:latin typeface="Open Sans"/>
                <a:ea typeface="Open Sans"/>
                <a:cs typeface="Open Sans"/>
                <a:sym typeface="Open Sans"/>
              </a:rPr>
              <a:t>x</a:t>
            </a:r>
            <a:r>
              <a:rPr lang="en">
                <a:solidFill>
                  <a:schemeClr val="dk1"/>
                </a:solidFill>
                <a:latin typeface="Open Sans"/>
                <a:ea typeface="Open Sans"/>
                <a:cs typeface="Open Sans"/>
                <a:sym typeface="Open Sans"/>
              </a:rPr>
              <a:t>V” means “write V to X” and “R</a:t>
            </a:r>
            <a:r>
              <a:rPr baseline="-25000" lang="en">
                <a:solidFill>
                  <a:schemeClr val="dk1"/>
                </a:solidFill>
                <a:latin typeface="Open Sans"/>
                <a:ea typeface="Open Sans"/>
                <a:cs typeface="Open Sans"/>
                <a:sym typeface="Open Sans"/>
              </a:rPr>
              <a:t>x</a:t>
            </a:r>
            <a:r>
              <a:rPr lang="en">
                <a:solidFill>
                  <a:schemeClr val="dk1"/>
                </a:solidFill>
                <a:latin typeface="Open Sans"/>
                <a:ea typeface="Open Sans"/>
                <a:cs typeface="Open Sans"/>
                <a:sym typeface="Open Sans"/>
              </a:rPr>
              <a:t>V” means “read V from x”. The superscript V accompanying write or read means that the variable being accessed is marked as volatile.</a:t>
            </a:r>
            <a:endParaRPr>
              <a:solidFill>
                <a:schemeClr val="dk1"/>
              </a:solidFill>
              <a:latin typeface="Open Sans"/>
              <a:ea typeface="Open Sans"/>
              <a:cs typeface="Open Sans"/>
              <a:sym typeface="Open Sans"/>
            </a:endParaRPr>
          </a:p>
          <a:p>
            <a:pPr indent="0" lvl="0" marL="0" marR="914400" rtl="0" algn="l">
              <a:lnSpc>
                <a:spcPct val="150000"/>
              </a:lnSpc>
              <a:spcBef>
                <a:spcPts val="355"/>
              </a:spcBef>
              <a:spcAft>
                <a:spcPts val="0"/>
              </a:spcAft>
              <a:buClr>
                <a:schemeClr val="dk1"/>
              </a:buClr>
              <a:buSzPts val="1100"/>
              <a:buFont typeface="Arial"/>
              <a:buNone/>
            </a:pPr>
            <a:r>
              <a:rPr i="1" lang="en">
                <a:solidFill>
                  <a:schemeClr val="dk1"/>
                </a:solidFill>
                <a:latin typeface="Open Sans"/>
                <a:ea typeface="Open Sans"/>
                <a:cs typeface="Open Sans"/>
                <a:sym typeface="Open Sans"/>
              </a:rPr>
              <a:t>Program order</a:t>
            </a:r>
            <a:r>
              <a:rPr lang="en">
                <a:solidFill>
                  <a:schemeClr val="dk1"/>
                </a:solidFill>
                <a:latin typeface="Open Sans"/>
                <a:ea typeface="Open Sans"/>
                <a:cs typeface="Open Sans"/>
                <a:sym typeface="Open Sans"/>
              </a:rPr>
              <a:t> refers to the order of statements in the code, and it corresponds to a given thread’s execution. </a:t>
            </a:r>
            <a:endParaRPr>
              <a:solidFill>
                <a:schemeClr val="dk1"/>
              </a:solidFill>
              <a:latin typeface="Open Sans"/>
              <a:ea typeface="Open Sans"/>
              <a:cs typeface="Open Sans"/>
              <a:sym typeface="Open Sans"/>
            </a:endParaRPr>
          </a:p>
          <a:p>
            <a:pPr indent="0" lvl="0" marL="0" marR="914400" rtl="0" algn="l">
              <a:lnSpc>
                <a:spcPct val="150000"/>
              </a:lnSpc>
              <a:spcBef>
                <a:spcPts val="710"/>
              </a:spcBef>
              <a:spcAft>
                <a:spcPts val="710"/>
              </a:spcAft>
              <a:buClr>
                <a:schemeClr val="dk1"/>
              </a:buClr>
              <a:buSzPts val="1100"/>
              <a:buFont typeface="Arial"/>
              <a:buNone/>
            </a:pPr>
            <a:r>
              <a:rPr i="1" lang="en">
                <a:solidFill>
                  <a:schemeClr val="dk1"/>
                </a:solidFill>
                <a:latin typeface="Open Sans"/>
                <a:ea typeface="Open Sans"/>
                <a:cs typeface="Open Sans"/>
                <a:sym typeface="Open Sans"/>
              </a:rPr>
              <a:t>Reads from</a:t>
            </a:r>
            <a:r>
              <a:rPr lang="en">
                <a:solidFill>
                  <a:schemeClr val="dk1"/>
                </a:solidFill>
                <a:latin typeface="Open Sans"/>
                <a:ea typeface="Open Sans"/>
                <a:cs typeface="Open Sans"/>
                <a:sym typeface="Open Sans"/>
              </a:rPr>
              <a:t> is a relation that happens when the read operation sees the result of some write operation. </a:t>
            </a:r>
            <a:endParaRPr>
              <a:latin typeface="Open Sans"/>
              <a:ea typeface="Open Sans"/>
              <a:cs typeface="Open Sans"/>
              <a:sym typeface="Open Sans"/>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bf6b434a9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bf6b434a9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2916"/>
              </a:lnSpc>
              <a:spcBef>
                <a:spcPts val="0"/>
              </a:spcBef>
              <a:spcAft>
                <a:spcPts val="35"/>
              </a:spcAft>
              <a:buClr>
                <a:schemeClr val="dk1"/>
              </a:buClr>
              <a:buSzPts val="1100"/>
              <a:buFont typeface="Arial"/>
              <a:buNone/>
            </a:pPr>
            <a:r>
              <a:rPr i="1" lang="en">
                <a:solidFill>
                  <a:schemeClr val="dk1"/>
                </a:solidFill>
                <a:latin typeface="Open Sans"/>
                <a:ea typeface="Open Sans"/>
                <a:cs typeface="Open Sans"/>
                <a:sym typeface="Open Sans"/>
              </a:rPr>
              <a:t>Synchronizes with</a:t>
            </a:r>
            <a:r>
              <a:rPr lang="en">
                <a:solidFill>
                  <a:schemeClr val="dk1"/>
                </a:solidFill>
                <a:latin typeface="Open Sans"/>
                <a:ea typeface="Open Sans"/>
                <a:cs typeface="Open Sans"/>
                <a:sym typeface="Open Sans"/>
              </a:rPr>
              <a:t> indicates a relation that appears when two operations force threads to synchronize.</a:t>
            </a:r>
            <a:endParaRPr>
              <a:latin typeface="Open Sans"/>
              <a:ea typeface="Open Sans"/>
              <a:cs typeface="Open Sans"/>
              <a:sym typeface="Open Sans"/>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bf6b434a9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bf6b434a9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914400" rtl="0" algn="l">
              <a:lnSpc>
                <a:spcPct val="150000"/>
              </a:lnSpc>
              <a:spcBef>
                <a:spcPts val="0"/>
              </a:spcBef>
              <a:spcAft>
                <a:spcPts val="0"/>
              </a:spcAft>
              <a:buClr>
                <a:schemeClr val="dk1"/>
              </a:buClr>
              <a:buSzPts val="1100"/>
              <a:buFont typeface="Arial"/>
              <a:buNone/>
            </a:pPr>
            <a:r>
              <a:rPr i="1" lang="en">
                <a:solidFill>
                  <a:schemeClr val="dk1"/>
                </a:solidFill>
                <a:latin typeface="Open Sans"/>
                <a:ea typeface="Open Sans"/>
                <a:cs typeface="Open Sans"/>
                <a:sym typeface="Open Sans"/>
              </a:rPr>
              <a:t>Happens before</a:t>
            </a:r>
            <a:r>
              <a:rPr lang="en">
                <a:solidFill>
                  <a:schemeClr val="dk1"/>
                </a:solidFill>
                <a:latin typeface="Open Sans"/>
                <a:ea typeface="Open Sans"/>
                <a:cs typeface="Open Sans"/>
                <a:sym typeface="Open Sans"/>
              </a:rPr>
              <a:t> is a transitive closure of the </a:t>
            </a:r>
            <a:r>
              <a:rPr i="1" lang="en">
                <a:solidFill>
                  <a:schemeClr val="dk1"/>
                </a:solidFill>
                <a:latin typeface="Open Sans"/>
                <a:ea typeface="Open Sans"/>
                <a:cs typeface="Open Sans"/>
                <a:sym typeface="Open Sans"/>
              </a:rPr>
              <a:t>program order</a:t>
            </a:r>
            <a:r>
              <a:rPr lang="en">
                <a:solidFill>
                  <a:schemeClr val="dk1"/>
                </a:solidFill>
                <a:latin typeface="Open Sans"/>
                <a:ea typeface="Open Sans"/>
                <a:cs typeface="Open Sans"/>
                <a:sym typeface="Open Sans"/>
              </a:rPr>
              <a:t> and </a:t>
            </a:r>
            <a:r>
              <a:rPr i="1" lang="en">
                <a:solidFill>
                  <a:schemeClr val="dk1"/>
                </a:solidFill>
                <a:latin typeface="Open Sans"/>
                <a:ea typeface="Open Sans"/>
                <a:cs typeface="Open Sans"/>
                <a:sym typeface="Open Sans"/>
              </a:rPr>
              <a:t>synchronizes with</a:t>
            </a:r>
            <a:r>
              <a:rPr lang="en">
                <a:solidFill>
                  <a:schemeClr val="dk1"/>
                </a:solidFill>
                <a:latin typeface="Open Sans"/>
                <a:ea typeface="Open Sans"/>
                <a:cs typeface="Open Sans"/>
                <a:sym typeface="Open Sans"/>
              </a:rPr>
              <a:t> relations.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0"/>
              </a:spcAft>
              <a:buClr>
                <a:schemeClr val="dk1"/>
              </a:buClr>
              <a:buSzPts val="1100"/>
              <a:buFont typeface="Arial"/>
              <a:buNone/>
            </a:pPr>
            <a:r>
              <a:rPr lang="en">
                <a:solidFill>
                  <a:schemeClr val="dk1"/>
                </a:solidFill>
                <a:latin typeface="Open Sans"/>
                <a:ea typeface="Open Sans"/>
                <a:cs typeface="Open Sans"/>
                <a:sym typeface="Open Sans"/>
              </a:rPr>
              <a:t>It means that synchronizations across different threads and programs inside specific threads together make some executions impossible. These restrictions allow you to write data-race-free programs.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35"/>
              </a:spcAft>
              <a:buClr>
                <a:schemeClr val="dk1"/>
              </a:buClr>
              <a:buSzPts val="1100"/>
              <a:buFont typeface="Arial"/>
              <a:buNone/>
            </a:pPr>
            <a:r>
              <a:rPr lang="en">
                <a:solidFill>
                  <a:schemeClr val="dk1"/>
                </a:solidFill>
                <a:latin typeface="Open Sans"/>
                <a:ea typeface="Open Sans"/>
                <a:cs typeface="Open Sans"/>
                <a:sym typeface="Open Sans"/>
              </a:rPr>
              <a:t>In the execution depicted in this slide (referring back to our previous scenario), </a:t>
            </a:r>
            <a:r>
              <a:rPr i="1" lang="en">
                <a:solidFill>
                  <a:schemeClr val="dk1"/>
                </a:solidFill>
                <a:latin typeface="Open Sans"/>
                <a:ea typeface="Open Sans"/>
                <a:cs typeface="Open Sans"/>
                <a:sym typeface="Open Sans"/>
              </a:rPr>
              <a:t>Thread 2 reads 1 from y</a:t>
            </a:r>
            <a:r>
              <a:rPr lang="en">
                <a:solidFill>
                  <a:schemeClr val="dk1"/>
                </a:solidFill>
                <a:latin typeface="Open Sans"/>
                <a:ea typeface="Open Sans"/>
                <a:cs typeface="Open Sans"/>
                <a:sym typeface="Open Sans"/>
              </a:rPr>
              <a:t>. This means that this instruction was executed after </a:t>
            </a:r>
            <a:r>
              <a:rPr i="1" lang="en">
                <a:solidFill>
                  <a:schemeClr val="dk1"/>
                </a:solidFill>
                <a:latin typeface="Open Sans"/>
                <a:ea typeface="Open Sans"/>
                <a:cs typeface="Open Sans"/>
                <a:sym typeface="Open Sans"/>
              </a:rPr>
              <a:t>1 was written to y in Thread 1</a:t>
            </a:r>
            <a:r>
              <a:rPr lang="en">
                <a:solidFill>
                  <a:schemeClr val="dk1"/>
                </a:solidFill>
                <a:latin typeface="Open Sans"/>
                <a:ea typeface="Open Sans"/>
                <a:cs typeface="Open Sans"/>
                <a:sym typeface="Open Sans"/>
              </a:rPr>
              <a:t> (this is the only write of 1 to y), which should have happened after </a:t>
            </a:r>
            <a:r>
              <a:rPr i="1" lang="en">
                <a:solidFill>
                  <a:schemeClr val="dk1"/>
                </a:solidFill>
                <a:latin typeface="Open Sans"/>
                <a:ea typeface="Open Sans"/>
                <a:cs typeface="Open Sans"/>
                <a:sym typeface="Open Sans"/>
              </a:rPr>
              <a:t>Thread 1 has written 1 to x</a:t>
            </a:r>
            <a:r>
              <a:rPr lang="en">
                <a:solidFill>
                  <a:schemeClr val="dk1"/>
                </a:solidFill>
                <a:latin typeface="Open Sans"/>
                <a:ea typeface="Open Sans"/>
                <a:cs typeface="Open Sans"/>
                <a:sym typeface="Open Sans"/>
              </a:rPr>
              <a:t>. In this case, the </a:t>
            </a:r>
            <a:r>
              <a:rPr i="1" lang="en">
                <a:solidFill>
                  <a:schemeClr val="dk1"/>
                </a:solidFill>
                <a:latin typeface="Open Sans"/>
                <a:ea typeface="Open Sans"/>
                <a:cs typeface="Open Sans"/>
                <a:sym typeface="Open Sans"/>
              </a:rPr>
              <a:t>happens-before</a:t>
            </a:r>
            <a:r>
              <a:rPr lang="en">
                <a:solidFill>
                  <a:schemeClr val="dk1"/>
                </a:solidFill>
                <a:latin typeface="Open Sans"/>
                <a:ea typeface="Open Sans"/>
                <a:cs typeface="Open Sans"/>
                <a:sym typeface="Open Sans"/>
              </a:rPr>
              <a:t> relation can be derived for W</a:t>
            </a:r>
            <a:r>
              <a:rPr baseline="-25000" lang="en">
                <a:solidFill>
                  <a:schemeClr val="dk1"/>
                </a:solidFill>
                <a:latin typeface="Open Sans"/>
                <a:ea typeface="Open Sans"/>
                <a:cs typeface="Open Sans"/>
                <a:sym typeface="Open Sans"/>
              </a:rPr>
              <a:t>x</a:t>
            </a:r>
            <a:r>
              <a:rPr lang="en">
                <a:solidFill>
                  <a:schemeClr val="dk1"/>
                </a:solidFill>
                <a:latin typeface="Open Sans"/>
                <a:ea typeface="Open Sans"/>
                <a:cs typeface="Open Sans"/>
                <a:sym typeface="Open Sans"/>
              </a:rPr>
              <a:t>1 and R</a:t>
            </a:r>
            <a:r>
              <a:rPr baseline="-25000" lang="en">
                <a:solidFill>
                  <a:schemeClr val="dk1"/>
                </a:solidFill>
                <a:latin typeface="Open Sans"/>
                <a:ea typeface="Open Sans"/>
                <a:cs typeface="Open Sans"/>
                <a:sym typeface="Open Sans"/>
              </a:rPr>
              <a:t>x</a:t>
            </a:r>
            <a:r>
              <a:rPr lang="en">
                <a:solidFill>
                  <a:schemeClr val="dk1"/>
                </a:solidFill>
                <a:latin typeface="Open Sans"/>
                <a:ea typeface="Open Sans"/>
                <a:cs typeface="Open Sans"/>
                <a:sym typeface="Open Sans"/>
              </a:rPr>
              <a:t>1. </a:t>
            </a:r>
            <a:endParaRPr>
              <a:latin typeface="Open Sans"/>
              <a:ea typeface="Open Sans"/>
              <a:cs typeface="Open Sans"/>
              <a:sym typeface="Open Sans"/>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bf6b434a9a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bf6b434a9a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35"/>
              </a:spcAft>
              <a:buClr>
                <a:schemeClr val="dk1"/>
              </a:buClr>
              <a:buSzPts val="1100"/>
              <a:buFont typeface="Arial"/>
              <a:buNone/>
            </a:pPr>
            <a:r>
              <a:rPr lang="en">
                <a:solidFill>
                  <a:schemeClr val="dk1"/>
                </a:solidFill>
                <a:latin typeface="Open Sans"/>
                <a:ea typeface="Open Sans"/>
                <a:cs typeface="Open Sans"/>
                <a:sym typeface="Open Sans"/>
              </a:rPr>
              <a:t>The </a:t>
            </a:r>
            <a:r>
              <a:rPr i="1" lang="en">
                <a:solidFill>
                  <a:schemeClr val="dk1"/>
                </a:solidFill>
                <a:latin typeface="Open Sans"/>
                <a:ea typeface="Open Sans"/>
                <a:cs typeface="Open Sans"/>
                <a:sym typeface="Open Sans"/>
              </a:rPr>
              <a:t>happens before</a:t>
            </a:r>
            <a:r>
              <a:rPr lang="en">
                <a:solidFill>
                  <a:schemeClr val="dk1"/>
                </a:solidFill>
                <a:latin typeface="Open Sans"/>
                <a:ea typeface="Open Sans"/>
                <a:cs typeface="Open Sans"/>
                <a:sym typeface="Open Sans"/>
              </a:rPr>
              <a:t> relation for W</a:t>
            </a:r>
            <a:r>
              <a:rPr baseline="-25000" lang="en">
                <a:solidFill>
                  <a:schemeClr val="dk1"/>
                </a:solidFill>
                <a:latin typeface="Open Sans"/>
                <a:ea typeface="Open Sans"/>
                <a:cs typeface="Open Sans"/>
                <a:sym typeface="Open Sans"/>
              </a:rPr>
              <a:t>x</a:t>
            </a:r>
            <a:r>
              <a:rPr lang="en">
                <a:solidFill>
                  <a:schemeClr val="dk1"/>
                </a:solidFill>
                <a:latin typeface="Open Sans"/>
                <a:ea typeface="Open Sans"/>
                <a:cs typeface="Open Sans"/>
                <a:sym typeface="Open Sans"/>
              </a:rPr>
              <a:t>1 and R</a:t>
            </a:r>
            <a:r>
              <a:rPr baseline="-25000" lang="en">
                <a:solidFill>
                  <a:schemeClr val="dk1"/>
                </a:solidFill>
                <a:latin typeface="Open Sans"/>
                <a:ea typeface="Open Sans"/>
                <a:cs typeface="Open Sans"/>
                <a:sym typeface="Open Sans"/>
              </a:rPr>
              <a:t>x</a:t>
            </a:r>
            <a:r>
              <a:rPr lang="en">
                <a:solidFill>
                  <a:schemeClr val="dk1"/>
                </a:solidFill>
                <a:latin typeface="Open Sans"/>
                <a:ea typeface="Open Sans"/>
                <a:cs typeface="Open Sans"/>
                <a:sym typeface="Open Sans"/>
              </a:rPr>
              <a:t>1 means that if Thread 2 reads 1 from volatile y, it synchronizes with Thread 1 and must see all of its previous work, with the result that it cannot read 0 from x, only 1. </a:t>
            </a:r>
            <a:endParaRPr>
              <a:latin typeface="Open Sans"/>
              <a:ea typeface="Open Sans"/>
              <a:cs typeface="Open Sans"/>
              <a:sym typeface="Open Sans"/>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1bf6b434a9a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1bf6b434a9a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2916"/>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These are some actions that provide the </a:t>
            </a:r>
            <a:r>
              <a:rPr i="1" lang="en">
                <a:solidFill>
                  <a:schemeClr val="dk1"/>
                </a:solidFill>
                <a:latin typeface="Open Sans"/>
                <a:ea typeface="Open Sans"/>
                <a:cs typeface="Open Sans"/>
                <a:sym typeface="Open Sans"/>
              </a:rPr>
              <a:t>synchronizes with</a:t>
            </a:r>
            <a:r>
              <a:rPr lang="en">
                <a:solidFill>
                  <a:schemeClr val="dk1"/>
                </a:solidFill>
                <a:latin typeface="Open Sans"/>
                <a:ea typeface="Open Sans"/>
                <a:cs typeface="Open Sans"/>
                <a:sym typeface="Open Sans"/>
              </a:rPr>
              <a:t> relation.</a:t>
            </a:r>
            <a:endParaRPr>
              <a:solidFill>
                <a:schemeClr val="dk1"/>
              </a:solidFill>
              <a:latin typeface="Open Sans"/>
              <a:ea typeface="Open Sans"/>
              <a:cs typeface="Open Sans"/>
              <a:sym typeface="Open Sans"/>
            </a:endParaRPr>
          </a:p>
          <a:p>
            <a:pPr indent="0" lvl="0" marL="0" rtl="0" algn="l">
              <a:spcBef>
                <a:spcPts val="35"/>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1bf6b434a9a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1bf6b434a9a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1bf6b434a9a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1bf6b434a9a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a:t>
            </a:r>
            <a:r>
              <a:rPr lang="en">
                <a:solidFill>
                  <a:schemeClr val="dk1"/>
                </a:solidFill>
                <a:latin typeface="JetBrains Mono"/>
                <a:ea typeface="JetBrains Mono"/>
                <a:cs typeface="JetBrains Mono"/>
                <a:sym typeface="JetBrains Mono"/>
              </a:rPr>
              <a:t>@Volatile</a:t>
            </a:r>
            <a:r>
              <a:rPr lang="en">
                <a:solidFill>
                  <a:schemeClr val="dk1"/>
                </a:solidFill>
                <a:latin typeface="Open Sans"/>
                <a:ea typeface="Open Sans"/>
                <a:cs typeface="Open Sans"/>
                <a:sym typeface="Open Sans"/>
              </a:rPr>
              <a:t> annotation would not fix the bug in the Counter class example  </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Clr>
                <a:schemeClr val="dk1"/>
              </a:buClr>
              <a:buSzPts val="1100"/>
              <a:buFont typeface="Arial"/>
              <a:buNone/>
            </a:pPr>
            <a:r>
              <a:rPr lang="en">
                <a:solidFill>
                  <a:schemeClr val="dk1"/>
                </a:solidFill>
                <a:latin typeface="Open Sans"/>
                <a:ea typeface="Open Sans"/>
                <a:cs typeface="Open Sans"/>
                <a:sym typeface="Open Sans"/>
              </a:rPr>
              <a:t>We would still be able to read the same value in two different threads, increment them separately in each thread, and then write the new value to the field, losing one increment because reading, incrementing, and writing are still non-trivial operations that can interleave despite the</a:t>
            </a:r>
            <a:r>
              <a:rPr i="1" lang="en">
                <a:solidFill>
                  <a:schemeClr val="dk1"/>
                </a:solidFill>
                <a:latin typeface="Open Sans"/>
                <a:ea typeface="Open Sans"/>
                <a:cs typeface="Open Sans"/>
                <a:sym typeface="Open Sans"/>
              </a:rPr>
              <a:t> </a:t>
            </a:r>
            <a:r>
              <a:rPr i="1" lang="en">
                <a:solidFill>
                  <a:schemeClr val="dk1"/>
                </a:solidFill>
                <a:latin typeface="Open Sans"/>
                <a:ea typeface="Open Sans"/>
                <a:cs typeface="Open Sans"/>
                <a:sym typeface="Open Sans"/>
              </a:rPr>
              <a:t>happens before</a:t>
            </a:r>
            <a:r>
              <a:rPr lang="en">
                <a:solidFill>
                  <a:schemeClr val="dk1"/>
                </a:solidFill>
                <a:latin typeface="Open Sans"/>
                <a:ea typeface="Open Sans"/>
                <a:cs typeface="Open Sans"/>
                <a:sym typeface="Open Sans"/>
              </a:rPr>
              <a:t> relation provided by </a:t>
            </a:r>
            <a:r>
              <a:rPr lang="en">
                <a:solidFill>
                  <a:schemeClr val="dk1"/>
                </a:solidFill>
                <a:latin typeface="JetBrains Mono"/>
                <a:ea typeface="JetBrains Mono"/>
                <a:cs typeface="JetBrains Mono"/>
                <a:sym typeface="JetBrains Mono"/>
              </a:rPr>
              <a:t>@Volatile</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counter can instead be fixed by using an </a:t>
            </a:r>
            <a:r>
              <a:rPr lang="en">
                <a:solidFill>
                  <a:schemeClr val="dk1"/>
                </a:solidFill>
                <a:latin typeface="JetBrains Mono"/>
                <a:ea typeface="JetBrains Mono"/>
                <a:cs typeface="JetBrains Mono"/>
                <a:sym typeface="JetBrains Mono"/>
              </a:rPr>
              <a:t>AtomicInteger</a:t>
            </a:r>
            <a:r>
              <a:rPr lang="en">
                <a:solidFill>
                  <a:schemeClr val="dk1"/>
                </a:solidFill>
                <a:latin typeface="Open Sans"/>
                <a:ea typeface="Open Sans"/>
                <a:cs typeface="Open Sans"/>
                <a:sym typeface="Open Sans"/>
              </a:rPr>
              <a:t> instead of an ordinary </a:t>
            </a:r>
            <a:r>
              <a:rPr lang="en">
                <a:solidFill>
                  <a:schemeClr val="dk1"/>
                </a:solidFill>
                <a:latin typeface="JetBrains Mono"/>
                <a:ea typeface="JetBrains Mono"/>
                <a:cs typeface="JetBrains Mono"/>
                <a:sym typeface="JetBrains Mono"/>
              </a:rPr>
              <a:t>Integer</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Clr>
                <a:schemeClr val="dk1"/>
              </a:buClr>
              <a:buSzPts val="1100"/>
              <a:buFont typeface="Arial"/>
              <a:buNone/>
            </a:pPr>
            <a:r>
              <a:rPr lang="en">
                <a:solidFill>
                  <a:schemeClr val="dk1"/>
                </a:solidFill>
                <a:latin typeface="Open Sans"/>
                <a:ea typeface="Open Sans"/>
                <a:cs typeface="Open Sans"/>
                <a:sym typeface="Open Sans"/>
              </a:rPr>
              <a:t>Atomics make non-trivial operations seem trivial, as they force the execution to behave as though some operation were being performed via a single CPU instruction.</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1bf6b434a9a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1bf6b434a9a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1bf6b434a9a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1bf6b434a9a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91440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compareAndSet</a:t>
            </a:r>
            <a:r>
              <a:rPr lang="en">
                <a:solidFill>
                  <a:schemeClr val="dk1"/>
                </a:solidFill>
                <a:latin typeface="Open Sans"/>
                <a:ea typeface="Open Sans"/>
                <a:cs typeface="Open Sans"/>
                <a:sym typeface="Open Sans"/>
              </a:rPr>
              <a:t> is used extensively in lock-free data structures to replace blocking locks. A very simple example of a lock-free stack would look like this: </a:t>
            </a:r>
            <a:endParaRPr>
              <a:solidFill>
                <a:schemeClr val="dk1"/>
              </a:solidFill>
              <a:latin typeface="Open Sans"/>
              <a:ea typeface="Open Sans"/>
              <a:cs typeface="Open Sans"/>
              <a:sym typeface="Open Sans"/>
            </a:endParaRPr>
          </a:p>
          <a:p>
            <a:pPr indent="0" lvl="0" marL="0" marR="914400" rtl="0" algn="l">
              <a:lnSpc>
                <a:spcPct val="150000"/>
              </a:lnSpc>
              <a:spcBef>
                <a:spcPts val="66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marR="914400" rtl="0" algn="l">
              <a:lnSpc>
                <a:spcPct val="150000"/>
              </a:lnSpc>
              <a:spcBef>
                <a:spcPts val="660"/>
              </a:spcBef>
              <a:spcAft>
                <a:spcPts val="0"/>
              </a:spcAft>
              <a:buNone/>
            </a:pPr>
            <a:r>
              <a:rPr lang="en">
                <a:solidFill>
                  <a:srgbClr val="0033B4"/>
                </a:solidFill>
                <a:latin typeface="JetBrains Mono"/>
                <a:ea typeface="JetBrains Mono"/>
                <a:cs typeface="JetBrains Mono"/>
                <a:sym typeface="JetBrains Mono"/>
              </a:rPr>
              <a:t>class</a:t>
            </a:r>
            <a:r>
              <a:rPr lang="en">
                <a:solidFill>
                  <a:schemeClr val="dk1"/>
                </a:solidFill>
                <a:latin typeface="JetBrains Mono"/>
                <a:ea typeface="JetBrains Mono"/>
                <a:cs typeface="JetBrains Mono"/>
                <a:sym typeface="JetBrains Mono"/>
              </a:rPr>
              <a:t> </a:t>
            </a:r>
            <a:r>
              <a:rPr lang="en">
                <a:solidFill>
                  <a:srgbClr val="008080"/>
                </a:solidFill>
                <a:latin typeface="JetBrains Mono"/>
                <a:ea typeface="JetBrains Mono"/>
                <a:cs typeface="JetBrains Mono"/>
                <a:sym typeface="JetBrains Mono"/>
              </a:rPr>
              <a:t>Node</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457200" lvl="0" marL="0" marR="914400" rtl="0" algn="l">
              <a:lnSpc>
                <a:spcPct val="150000"/>
              </a:lnSpc>
              <a:spcBef>
                <a:spcPts val="0"/>
              </a:spcBef>
              <a:spcAft>
                <a:spcPts val="0"/>
              </a:spcAft>
              <a:buNone/>
            </a:pPr>
            <a:r>
              <a:rPr lang="en">
                <a:solidFill>
                  <a:srgbClr val="0033B4"/>
                </a:solidFill>
                <a:latin typeface="JetBrains Mono"/>
                <a:ea typeface="JetBrains Mono"/>
                <a:cs typeface="JetBrains Mono"/>
                <a:sym typeface="JetBrains Mono"/>
              </a:rPr>
              <a:t>var</a:t>
            </a:r>
            <a:r>
              <a:rPr lang="en">
                <a:solidFill>
                  <a:schemeClr val="dk1"/>
                </a:solidFill>
                <a:latin typeface="JetBrains Mono"/>
                <a:ea typeface="JetBrains Mono"/>
                <a:cs typeface="JetBrains Mono"/>
                <a:sym typeface="JetBrains Mono"/>
              </a:rPr>
              <a:t> next: </a:t>
            </a:r>
            <a:r>
              <a:rPr lang="en">
                <a:solidFill>
                  <a:srgbClr val="008080"/>
                </a:solidFill>
                <a:latin typeface="JetBrains Mono"/>
                <a:ea typeface="JetBrains Mono"/>
                <a:cs typeface="JetBrains Mono"/>
                <a:sym typeface="JetBrains Mono"/>
              </a:rPr>
              <a:t>Node</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457200" lvl="0" marL="0" marR="914400" rtl="0" algn="l">
              <a:lnSpc>
                <a:spcPct val="150000"/>
              </a:lnSpc>
              <a:spcBef>
                <a:spcPts val="0"/>
              </a:spcBef>
              <a:spcAft>
                <a:spcPts val="0"/>
              </a:spcAft>
              <a:buNone/>
            </a:pPr>
            <a:r>
              <a:rPr lang="en">
                <a:solidFill>
                  <a:srgbClr val="0033B4"/>
                </a:solidFill>
                <a:latin typeface="JetBrains Mono"/>
                <a:ea typeface="JetBrains Mono"/>
                <a:cs typeface="JetBrains Mono"/>
                <a:sym typeface="JetBrains Mono"/>
              </a:rPr>
              <a:t>val</a:t>
            </a:r>
            <a:r>
              <a:rPr lang="en">
                <a:solidFill>
                  <a:schemeClr val="dk1"/>
                </a:solidFill>
                <a:latin typeface="JetBrains Mono"/>
                <a:ea typeface="JetBrains Mono"/>
                <a:cs typeface="JetBrains Mono"/>
                <a:sym typeface="JetBrains Mono"/>
              </a:rPr>
              <a:t> data: </a:t>
            </a:r>
            <a:r>
              <a:rPr lang="en">
                <a:solidFill>
                  <a:srgbClr val="098658"/>
                </a:solidFill>
                <a:latin typeface="JetBrains Mono"/>
                <a:ea typeface="JetBrains Mono"/>
                <a:cs typeface="JetBrains Mono"/>
                <a:sym typeface="JetBrains Mono"/>
              </a:rPr>
              <a:t>Int</a:t>
            </a:r>
            <a:endParaRPr>
              <a:solidFill>
                <a:srgbClr val="098658"/>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rPr lang="en">
                <a:solidFill>
                  <a:srgbClr val="0033B4"/>
                </a:solidFill>
                <a:latin typeface="JetBrains Mono"/>
                <a:ea typeface="JetBrains Mono"/>
                <a:cs typeface="JetBrains Mono"/>
                <a:sym typeface="JetBrains Mono"/>
              </a:rPr>
              <a:t>var</a:t>
            </a:r>
            <a:r>
              <a:rPr lang="en">
                <a:solidFill>
                  <a:schemeClr val="dk1"/>
                </a:solidFill>
                <a:latin typeface="JetBrains Mono"/>
                <a:ea typeface="JetBrains Mono"/>
                <a:cs typeface="JetBrains Mono"/>
                <a:sym typeface="JetBrains Mono"/>
              </a:rPr>
              <a:t> head: </a:t>
            </a:r>
            <a:r>
              <a:rPr lang="en">
                <a:solidFill>
                  <a:srgbClr val="098658"/>
                </a:solidFill>
                <a:latin typeface="JetBrains Mono"/>
                <a:ea typeface="JetBrains Mono"/>
                <a:cs typeface="JetBrains Mono"/>
                <a:sym typeface="JetBrains Mono"/>
              </a:rPr>
              <a:t>AtomicReference</a:t>
            </a:r>
            <a:r>
              <a:rPr lang="en">
                <a:solidFill>
                  <a:schemeClr val="dk1"/>
                </a:solidFill>
                <a:latin typeface="JetBrains Mono"/>
                <a:ea typeface="JetBrains Mono"/>
                <a:cs typeface="JetBrains Mono"/>
                <a:sym typeface="JetBrains Mono"/>
              </a:rPr>
              <a:t>&lt;</a:t>
            </a:r>
            <a:r>
              <a:rPr lang="en">
                <a:solidFill>
                  <a:srgbClr val="008080"/>
                </a:solidFill>
                <a:latin typeface="JetBrains Mono"/>
                <a:ea typeface="JetBrains Mono"/>
                <a:cs typeface="JetBrains Mono"/>
                <a:sym typeface="JetBrains Mono"/>
              </a:rPr>
              <a:t>Node</a:t>
            </a:r>
            <a:r>
              <a:rPr lang="en">
                <a:solidFill>
                  <a:schemeClr val="dk1"/>
                </a:solidFill>
                <a:latin typeface="JetBrains Mono"/>
                <a:ea typeface="JetBrains Mono"/>
                <a:cs typeface="JetBrains Mono"/>
                <a:sym typeface="JetBrains Mono"/>
              </a:rPr>
              <a:t>&gt; = </a:t>
            </a:r>
            <a:r>
              <a:rPr lang="en">
                <a:solidFill>
                  <a:srgbClr val="098658"/>
                </a:solidFill>
                <a:latin typeface="JetBrains Mono"/>
                <a:ea typeface="JetBrains Mono"/>
                <a:cs typeface="JetBrains Mono"/>
                <a:sym typeface="JetBrains Mono"/>
              </a:rPr>
              <a:t>AtomicReference</a:t>
            </a:r>
            <a:r>
              <a:rPr lang="en">
                <a:solidFill>
                  <a:schemeClr val="dk1"/>
                </a:solidFill>
                <a:latin typeface="JetBrains Mono"/>
                <a:ea typeface="JetBrains Mono"/>
                <a:cs typeface="JetBrains Mono"/>
                <a:sym typeface="JetBrains Mono"/>
              </a:rPr>
              <a:t>(</a:t>
            </a:r>
            <a:r>
              <a:rPr lang="en">
                <a:solidFill>
                  <a:srgbClr val="008080"/>
                </a:solidFill>
                <a:latin typeface="JetBrains Mono"/>
                <a:ea typeface="JetBrains Mono"/>
                <a:cs typeface="JetBrains Mono"/>
                <a:sym typeface="JetBrains Mono"/>
              </a:rPr>
              <a:t>Node</a:t>
            </a:r>
            <a:r>
              <a:rPr lang="en">
                <a:solidFill>
                  <a:schemeClr val="dk1"/>
                </a:solidFill>
                <a:latin typeface="JetBrains Mono"/>
                <a:ea typeface="JetBrains Mono"/>
                <a:cs typeface="JetBrains Mono"/>
                <a:sym typeface="JetBrains Mono"/>
              </a:rPr>
              <a:t>(...)) // simple example =&gt; no idea what should be in the first node’s `next`</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rPr lang="en">
                <a:solidFill>
                  <a:srgbClr val="0033B4"/>
                </a:solidFill>
                <a:latin typeface="JetBrains Mono"/>
                <a:ea typeface="JetBrains Mono"/>
                <a:cs typeface="JetBrains Mono"/>
                <a:sym typeface="JetBrains Mono"/>
              </a:rPr>
              <a:t>fun</a:t>
            </a:r>
            <a:r>
              <a:rPr lang="en">
                <a:solidFill>
                  <a:schemeClr val="dk1"/>
                </a:solidFill>
                <a:latin typeface="JetBrains Mono"/>
                <a:ea typeface="JetBrains Mono"/>
                <a:cs typeface="JetBrains Mono"/>
                <a:sym typeface="JetBrains Mono"/>
              </a:rPr>
              <a:t> push(newValue: </a:t>
            </a:r>
            <a:r>
              <a:rPr lang="en">
                <a:solidFill>
                  <a:srgbClr val="098658"/>
                </a:solidFill>
                <a:latin typeface="JetBrains Mono"/>
                <a:ea typeface="JetBrains Mono"/>
                <a:cs typeface="JetBrains Mono"/>
                <a:sym typeface="JetBrains Mono"/>
              </a:rPr>
              <a:t>Int</a:t>
            </a:r>
            <a:r>
              <a:rPr lang="en">
                <a:solidFill>
                  <a:schemeClr val="dk1"/>
                </a:solidFill>
                <a:latin typeface="JetBrains Mono"/>
                <a:ea typeface="JetBrains Mono"/>
                <a:cs typeface="JetBrains Mono"/>
                <a:sym typeface="JetBrains Mono"/>
              </a:rPr>
              <a:t>) {</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lang="en">
                <a:solidFill>
                  <a:srgbClr val="0033B4"/>
                </a:solidFill>
                <a:latin typeface="JetBrains Mono"/>
                <a:ea typeface="JetBrains Mono"/>
                <a:cs typeface="JetBrains Mono"/>
                <a:sym typeface="JetBrains Mono"/>
              </a:rPr>
              <a:t>val</a:t>
            </a:r>
            <a:r>
              <a:rPr lang="en">
                <a:solidFill>
                  <a:schemeClr val="dk1"/>
                </a:solidFill>
                <a:latin typeface="JetBrains Mono"/>
                <a:ea typeface="JetBrains Mono"/>
                <a:cs typeface="JetBrains Mono"/>
                <a:sym typeface="JetBrains Mono"/>
              </a:rPr>
              <a:t> newNode = </a:t>
            </a:r>
            <a:r>
              <a:rPr lang="en">
                <a:solidFill>
                  <a:srgbClr val="008080"/>
                </a:solidFill>
                <a:latin typeface="JetBrains Mono"/>
                <a:ea typeface="JetBrains Mono"/>
                <a:cs typeface="JetBrains Mono"/>
                <a:sym typeface="JetBrains Mono"/>
              </a:rPr>
              <a:t>Node</a:t>
            </a:r>
            <a:r>
              <a:rPr lang="en">
                <a:solidFill>
                  <a:schemeClr val="dk1"/>
                </a:solidFill>
                <a:latin typeface="JetBrains Mono"/>
                <a:ea typeface="JetBrains Mono"/>
                <a:cs typeface="JetBrains Mono"/>
                <a:sym typeface="JetBrains Mono"/>
              </a:rPr>
              <a:t>(head.get(), newValue)</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lang="en">
                <a:solidFill>
                  <a:srgbClr val="0033B4"/>
                </a:solidFill>
                <a:latin typeface="JetBrains Mono"/>
                <a:ea typeface="JetBrains Mono"/>
                <a:cs typeface="JetBrains Mono"/>
                <a:sym typeface="JetBrains Mono"/>
              </a:rPr>
              <a:t>do</a:t>
            </a:r>
            <a:r>
              <a:rPr lang="en">
                <a:solidFill>
                  <a:schemeClr val="dk1"/>
                </a:solidFill>
                <a:latin typeface="JetBrains Mono"/>
                <a:ea typeface="JetBrains Mono"/>
                <a:cs typeface="JetBrains Mono"/>
                <a:sym typeface="JetBrains Mono"/>
              </a:rPr>
              <a:t> {</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newNode.next = head.get()</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 </a:t>
            </a:r>
            <a:r>
              <a:rPr lang="en">
                <a:solidFill>
                  <a:srgbClr val="0033B4"/>
                </a:solidFill>
                <a:latin typeface="JetBrains Mono"/>
                <a:ea typeface="JetBrains Mono"/>
                <a:cs typeface="JetBrains Mono"/>
                <a:sym typeface="JetBrains Mono"/>
              </a:rPr>
              <a:t>while</a:t>
            </a:r>
            <a:r>
              <a:rPr lang="en">
                <a:solidFill>
                  <a:schemeClr val="dk1"/>
                </a:solidFill>
                <a:latin typeface="JetBrains Mono"/>
                <a:ea typeface="JetBrains Mono"/>
                <a:cs typeface="JetBrains Mono"/>
                <a:sym typeface="JetBrains Mono"/>
              </a:rPr>
              <a:t> (!head.compareAndSet(newNode.next, newNode))</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rPr lang="en">
                <a:solidFill>
                  <a:srgbClr val="0033B4"/>
                </a:solidFill>
                <a:latin typeface="JetBrains Mono"/>
                <a:ea typeface="JetBrains Mono"/>
                <a:cs typeface="JetBrains Mono"/>
                <a:sym typeface="JetBrains Mono"/>
              </a:rPr>
              <a:t>fun</a:t>
            </a:r>
            <a:r>
              <a:rPr lang="en">
                <a:solidFill>
                  <a:schemeClr val="dk1"/>
                </a:solidFill>
                <a:latin typeface="JetBrains Mono"/>
                <a:ea typeface="JetBrains Mono"/>
                <a:cs typeface="JetBrains Mono"/>
                <a:sym typeface="JetBrains Mono"/>
              </a:rPr>
              <a:t> pop(): </a:t>
            </a:r>
            <a:r>
              <a:rPr lang="en">
                <a:solidFill>
                  <a:srgbClr val="098658"/>
                </a:solidFill>
                <a:latin typeface="JetBrains Mono"/>
                <a:ea typeface="JetBrains Mono"/>
                <a:cs typeface="JetBrains Mono"/>
                <a:sym typeface="JetBrains Mono"/>
              </a:rPr>
              <a:t>Int</a:t>
            </a:r>
            <a:r>
              <a:rPr lang="en">
                <a:solidFill>
                  <a:schemeClr val="dk1"/>
                </a:solidFill>
                <a:latin typeface="JetBrains Mono"/>
                <a:ea typeface="JetBrains Mono"/>
                <a:cs typeface="JetBrains Mono"/>
                <a:sym typeface="JetBrains Mono"/>
              </a:rPr>
              <a:t> { // this will fail if there is only one node left, the head itself, but this is a simple example</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lang="en">
                <a:solidFill>
                  <a:srgbClr val="0033B4"/>
                </a:solidFill>
                <a:latin typeface="JetBrains Mono"/>
                <a:ea typeface="JetBrains Mono"/>
                <a:cs typeface="JetBrains Mono"/>
                <a:sym typeface="JetBrains Mono"/>
              </a:rPr>
              <a:t>var</a:t>
            </a:r>
            <a:r>
              <a:rPr lang="en">
                <a:solidFill>
                  <a:schemeClr val="dk1"/>
                </a:solidFill>
                <a:latin typeface="JetBrains Mono"/>
                <a:ea typeface="JetBrains Mono"/>
                <a:cs typeface="JetBrains Mono"/>
                <a:sym typeface="JetBrains Mono"/>
              </a:rPr>
              <a:t> current = head.get()</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lang="en">
                <a:solidFill>
                  <a:srgbClr val="0033B4"/>
                </a:solidFill>
                <a:latin typeface="JetBrains Mono"/>
                <a:ea typeface="JetBrains Mono"/>
                <a:cs typeface="JetBrains Mono"/>
                <a:sym typeface="JetBrains Mono"/>
              </a:rPr>
              <a:t>while</a:t>
            </a:r>
            <a:r>
              <a:rPr lang="en">
                <a:solidFill>
                  <a:schemeClr val="dk1"/>
                </a:solidFill>
                <a:latin typeface="JetBrains Mono"/>
                <a:ea typeface="JetBrains Mono"/>
                <a:cs typeface="JetBrains Mono"/>
                <a:sym typeface="JetBrains Mono"/>
              </a:rPr>
              <a:t>(!head.compareAndSet(current, current.next)) {</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current = head.get()</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lang="en">
                <a:solidFill>
                  <a:srgbClr val="0033B4"/>
                </a:solidFill>
                <a:latin typeface="JetBrains Mono"/>
                <a:ea typeface="JetBrains Mono"/>
                <a:cs typeface="JetBrains Mono"/>
                <a:sym typeface="JetBrains Mono"/>
              </a:rPr>
              <a:t>return</a:t>
            </a:r>
            <a:r>
              <a:rPr lang="en">
                <a:solidFill>
                  <a:schemeClr val="dk1"/>
                </a:solidFill>
                <a:latin typeface="JetBrains Mono"/>
                <a:ea typeface="JetBrains Mono"/>
                <a:cs typeface="JetBrains Mono"/>
                <a:sym typeface="JetBrains Mono"/>
              </a:rPr>
              <a:t> current.data</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a:t>
            </a:r>
            <a:endParaRPr sz="650">
              <a:solidFill>
                <a:srgbClr val="0033B4"/>
              </a:solidFill>
              <a:latin typeface="JetBrains Mono"/>
              <a:ea typeface="JetBrains Mono"/>
              <a:cs typeface="JetBrains Mono"/>
              <a:sym typeface="JetBrains Mono"/>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1bf6b434a9a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1bf6b434a9a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91440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There are several access modes with different semantics. </a:t>
            </a:r>
            <a:endParaRPr>
              <a:solidFill>
                <a:schemeClr val="dk1"/>
              </a:solidFill>
              <a:latin typeface="Open Sans"/>
              <a:ea typeface="Open Sans"/>
              <a:cs typeface="Open Sans"/>
              <a:sym typeface="Open Sans"/>
            </a:endParaRPr>
          </a:p>
          <a:p>
            <a:pPr indent="0" lvl="0" marL="0" marR="914400" rtl="0" algn="l">
              <a:lnSpc>
                <a:spcPct val="150000"/>
              </a:lnSpc>
              <a:spcBef>
                <a:spcPts val="35"/>
              </a:spcBef>
              <a:spcAft>
                <a:spcPts val="35"/>
              </a:spcAft>
              <a:buClr>
                <a:schemeClr val="dk1"/>
              </a:buClr>
              <a:buSzPts val="1100"/>
              <a:buFont typeface="Arial"/>
              <a:buNone/>
            </a:pPr>
            <a:r>
              <a:rPr lang="en">
                <a:solidFill>
                  <a:schemeClr val="dk1"/>
                </a:solidFill>
                <a:latin typeface="Open Sans"/>
                <a:ea typeface="Open Sans"/>
                <a:cs typeface="Open Sans"/>
                <a:sym typeface="Open Sans"/>
              </a:rPr>
              <a:t>Plain is absolutely not atomic and does not guarantee anything, while volatile guarantees synchronization, and then there are several modes in between. </a:t>
            </a:r>
            <a:endParaRPr>
              <a:latin typeface="Open Sans"/>
              <a:ea typeface="Open Sans"/>
              <a:cs typeface="Open Sans"/>
              <a:sym typeface="Open San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8f21c8166c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8f21c8166c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There are different models for scheduling, with the main difference being who or what decides to switch the execution context and when they do so. </a:t>
            </a:r>
            <a:endParaRPr>
              <a:solidFill>
                <a:schemeClr val="dk1"/>
              </a:solidFill>
              <a:latin typeface="Open Sans"/>
              <a:ea typeface="Open Sans"/>
              <a:cs typeface="Open Sans"/>
              <a:sym typeface="Open Sans"/>
            </a:endParaRPr>
          </a:p>
          <a:p>
            <a:pPr indent="0" lvl="0" marL="0" rtl="0" algn="l">
              <a:lnSpc>
                <a:spcPct val="150000"/>
              </a:lnSpc>
              <a:spcBef>
                <a:spcPts val="640"/>
              </a:spcBef>
              <a:spcAft>
                <a:spcPts val="0"/>
              </a:spcAft>
              <a:buClr>
                <a:schemeClr val="dk1"/>
              </a:buClr>
              <a:buSzPts val="1100"/>
              <a:buFont typeface="Arial"/>
              <a:buNone/>
            </a:pPr>
            <a:r>
              <a:rPr lang="en">
                <a:solidFill>
                  <a:schemeClr val="dk1"/>
                </a:solidFill>
                <a:latin typeface="Open Sans"/>
                <a:ea typeface="Open Sans"/>
                <a:cs typeface="Open Sans"/>
                <a:sym typeface="Open Sans"/>
              </a:rPr>
              <a:t>In a preemptive model, the OS scheduler chooses when each thread gets processor time and how much of this time it gets. The user has limited control over this, so to them it appears mostly random. </a:t>
            </a:r>
            <a:endParaRPr>
              <a:solidFill>
                <a:schemeClr val="dk1"/>
              </a:solidFill>
              <a:latin typeface="Open Sans"/>
              <a:ea typeface="Open Sans"/>
              <a:cs typeface="Open Sans"/>
              <a:sym typeface="Open Sans"/>
            </a:endParaRPr>
          </a:p>
          <a:p>
            <a:pPr indent="0" lvl="0" marL="0" rtl="0" algn="l">
              <a:lnSpc>
                <a:spcPct val="150000"/>
              </a:lnSpc>
              <a:spcBef>
                <a:spcPts val="640"/>
              </a:spcBef>
              <a:spcAft>
                <a:spcPts val="35"/>
              </a:spcAft>
              <a:buClr>
                <a:schemeClr val="dk1"/>
              </a:buClr>
              <a:buSzPts val="1100"/>
              <a:buFont typeface="Arial"/>
              <a:buNone/>
            </a:pPr>
            <a:r>
              <a:rPr lang="en">
                <a:solidFill>
                  <a:schemeClr val="dk1"/>
                </a:solidFill>
                <a:latin typeface="Open Sans"/>
                <a:ea typeface="Open Sans"/>
                <a:cs typeface="Open Sans"/>
                <a:sym typeface="Open Sans"/>
              </a:rPr>
              <a:t>In a cooperative model, there are specific points where the execution context can be switched. The user does not know which tasks will be chosen, but they do know where switches can happen.</a:t>
            </a:r>
            <a:endParaRPr>
              <a:latin typeface="Open Sans"/>
              <a:ea typeface="Open Sans"/>
              <a:cs typeface="Open Sans"/>
              <a:sym typeface="Open Sans"/>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1bf6b434a9a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1bf6b434a9a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main problem with atomics is that they are full-fledged objects.</a:t>
            </a:r>
            <a:r>
              <a:rPr lang="en">
                <a:solidFill>
                  <a:schemeClr val="dk1"/>
                </a:solidFill>
                <a:latin typeface="JetBrains Mono"/>
                <a:ea typeface="JetBrains Mono"/>
                <a:cs typeface="JetBrains Mono"/>
                <a:sym typeface="JetBrains Mono"/>
              </a:rPr>
              <a:t> AtomicInteger</a:t>
            </a:r>
            <a:r>
              <a:rPr lang="en">
                <a:solidFill>
                  <a:schemeClr val="dk1"/>
                </a:solidFill>
                <a:latin typeface="Open Sans"/>
                <a:ea typeface="Open Sans"/>
                <a:cs typeface="Open Sans"/>
                <a:sym typeface="Open Sans"/>
              </a:rPr>
              <a:t> is not a 4- or 8-byte integer, but rather an object with a header and a lot of additional data that can negatively affect application performance.</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1bf6b434a9a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1bf6b434a9a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2916"/>
              </a:lnSpc>
              <a:spcBef>
                <a:spcPts val="0"/>
              </a:spcBef>
              <a:spcAft>
                <a:spcPts val="35"/>
              </a:spcAft>
              <a:buClr>
                <a:schemeClr val="dk1"/>
              </a:buClr>
              <a:buSzPts val="1100"/>
              <a:buFont typeface="Arial"/>
              <a:buNone/>
            </a:pPr>
            <a:r>
              <a:rPr lang="en">
                <a:solidFill>
                  <a:schemeClr val="dk1"/>
                </a:solidFill>
                <a:latin typeface="Open Sans"/>
                <a:ea typeface="Open Sans"/>
                <a:cs typeface="Open Sans"/>
                <a:sym typeface="Open Sans"/>
              </a:rPr>
              <a:t>To solve the problem of there being lots of additional unnecessary data, you can use a separate </a:t>
            </a:r>
            <a:r>
              <a:rPr lang="en">
                <a:solidFill>
                  <a:schemeClr val="dk1"/>
                </a:solidFill>
                <a:latin typeface="JetBrains Mono"/>
                <a:ea typeface="JetBrains Mono"/>
                <a:cs typeface="JetBrains Mono"/>
                <a:sym typeface="JetBrains Mono"/>
              </a:rPr>
              <a:t>Updater</a:t>
            </a:r>
            <a:r>
              <a:rPr lang="en">
                <a:solidFill>
                  <a:schemeClr val="dk1"/>
                </a:solidFill>
                <a:latin typeface="Open Sans"/>
                <a:ea typeface="Open Sans"/>
                <a:cs typeface="Open Sans"/>
                <a:sym typeface="Open Sans"/>
              </a:rPr>
              <a:t> class to work with the desired class field.</a:t>
            </a:r>
            <a:endParaRPr>
              <a:latin typeface="Open Sans"/>
              <a:ea typeface="Open Sans"/>
              <a:cs typeface="Open Sans"/>
              <a:sym typeface="Open Sans"/>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1bf6b434a9a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1bf6b434a9a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2916"/>
              </a:lnSpc>
              <a:spcBef>
                <a:spcPts val="0"/>
              </a:spcBef>
              <a:spcAft>
                <a:spcPts val="35"/>
              </a:spcAft>
              <a:buClr>
                <a:schemeClr val="dk1"/>
              </a:buClr>
              <a:buSzPts val="1100"/>
              <a:buFont typeface="Arial"/>
              <a:buNone/>
            </a:pPr>
            <a:r>
              <a:rPr lang="en">
                <a:solidFill>
                  <a:schemeClr val="dk1"/>
                </a:solidFill>
                <a:latin typeface="Open Sans"/>
                <a:ea typeface="Open Sans"/>
                <a:cs typeface="Open Sans"/>
                <a:sym typeface="Open Sans"/>
              </a:rPr>
              <a:t>AtomicFU is a library that provides a </a:t>
            </a:r>
            <a:r>
              <a:rPr i="1" lang="en">
                <a:solidFill>
                  <a:schemeClr val="dk1"/>
                </a:solidFill>
                <a:latin typeface="Open Sans"/>
                <a:ea typeface="Open Sans"/>
                <a:cs typeface="Open Sans"/>
                <a:sym typeface="Open Sans"/>
              </a:rPr>
              <a:t>recommended</a:t>
            </a:r>
            <a:r>
              <a:rPr lang="en">
                <a:solidFill>
                  <a:schemeClr val="dk1"/>
                </a:solidFill>
                <a:latin typeface="Open Sans"/>
                <a:ea typeface="Open Sans"/>
                <a:cs typeface="Open Sans"/>
                <a:sym typeface="Open Sans"/>
              </a:rPr>
              <a:t> way to work with atomics.</a:t>
            </a:r>
            <a:endParaRPr>
              <a:latin typeface="Open Sans"/>
              <a:ea typeface="Open Sans"/>
              <a:cs typeface="Open Sans"/>
              <a:sym typeface="Open Sans"/>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172c0df22f4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1" name="Google Shape;511;g172c0df22f4_0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8f21c8166c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8f21c8166c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This lecture covers only Kotlin/JVM, because the Kotlin/Native API is not yet stable and there is not a Parallel Programming API in Kotlin/Common at all (at the moment). </a:t>
            </a:r>
            <a:endParaRPr>
              <a:solidFill>
                <a:schemeClr val="dk1"/>
              </a:solidFill>
              <a:latin typeface="Open Sans"/>
              <a:ea typeface="Open Sans"/>
              <a:cs typeface="Open Sans"/>
              <a:sym typeface="Open Sans"/>
            </a:endParaRPr>
          </a:p>
          <a:p>
            <a:pPr indent="0" lvl="0" marL="0" rtl="0" algn="l">
              <a:lnSpc>
                <a:spcPct val="150000"/>
              </a:lnSpc>
              <a:spcBef>
                <a:spcPts val="640"/>
              </a:spcBef>
              <a:spcAft>
                <a:spcPts val="0"/>
              </a:spcAft>
              <a:buClr>
                <a:schemeClr val="dk1"/>
              </a:buClr>
              <a:buSzPts val="1100"/>
              <a:buFont typeface="Arial"/>
              <a:buNone/>
            </a:pPr>
            <a:r>
              <a:rPr lang="en">
                <a:solidFill>
                  <a:schemeClr val="dk1"/>
                </a:solidFill>
                <a:latin typeface="Open Sans"/>
                <a:ea typeface="Open Sans"/>
                <a:cs typeface="Open Sans"/>
                <a:sym typeface="Open Sans"/>
              </a:rPr>
              <a:t>Usually, JVM threads are mapped 1-to-1 to OS threads, but that is not a requirement for JVM implementations, so N-to-1 (DOS) or 1-to-N mapping is also possible. </a:t>
            </a:r>
            <a:endParaRPr>
              <a:solidFill>
                <a:schemeClr val="dk1"/>
              </a:solidFill>
              <a:latin typeface="Open Sans"/>
              <a:ea typeface="Open Sans"/>
              <a:cs typeface="Open Sans"/>
              <a:sym typeface="Open Sans"/>
            </a:endParaRPr>
          </a:p>
          <a:p>
            <a:pPr indent="0" lvl="0" marL="0" rtl="0" algn="l">
              <a:lnSpc>
                <a:spcPct val="150000"/>
              </a:lnSpc>
              <a:spcBef>
                <a:spcPts val="640"/>
              </a:spcBef>
              <a:spcAft>
                <a:spcPts val="35"/>
              </a:spcAft>
              <a:buClr>
                <a:schemeClr val="dk1"/>
              </a:buClr>
              <a:buSzPts val="1100"/>
              <a:buFont typeface="Arial"/>
              <a:buNone/>
            </a:pPr>
            <a:r>
              <a:rPr lang="en">
                <a:solidFill>
                  <a:schemeClr val="dk1"/>
                </a:solidFill>
                <a:latin typeface="Open Sans"/>
                <a:ea typeface="Open Sans"/>
                <a:cs typeface="Open Sans"/>
                <a:sym typeface="Open Sans"/>
              </a:rPr>
              <a:t>User threads are used for common tasks, while daemon threads are used for services like logging, which are not essential, meaning it is not critical if some parts of their work is lost.</a:t>
            </a:r>
            <a:endParaRPr>
              <a:latin typeface="Open Sans"/>
              <a:ea typeface="Open Sans"/>
              <a:cs typeface="Open Sans"/>
              <a:sym typeface="Open San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8f21c8166c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8f21c8166c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8f21c8166c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8f21c8166c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Let’s think back on single abstract method interfaces, which we covered in the previous lecture.  </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Clr>
                <a:schemeClr val="dk1"/>
              </a:buClr>
              <a:buSzPts val="1100"/>
              <a:buFont typeface="Arial"/>
              <a:buNone/>
            </a:pPr>
            <a:r>
              <a:rPr lang="en">
                <a:solidFill>
                  <a:schemeClr val="dk1"/>
                </a:solidFill>
                <a:latin typeface="Open Sans"/>
                <a:ea typeface="Open Sans"/>
                <a:cs typeface="Open Sans"/>
                <a:sym typeface="Open Sans"/>
              </a:rPr>
              <a:t>They can be instantiated by providing only the implementation of that single abstract method as a lambda. </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Runnable</a:t>
            </a:r>
            <a:r>
              <a:rPr lang="en">
                <a:solidFill>
                  <a:schemeClr val="dk1"/>
                </a:solidFill>
                <a:latin typeface="Open Sans"/>
                <a:ea typeface="Open Sans"/>
                <a:cs typeface="Open Sans"/>
                <a:sym typeface="Open Sans"/>
              </a:rPr>
              <a:t>, our next topic, is an extremely common interface that is widely used in JVM parallel programming.</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8f21c8166c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8f21c8166c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Thread</a:t>
            </a:r>
            <a:r>
              <a:rPr lang="en">
                <a:solidFill>
                  <a:schemeClr val="dk1"/>
                </a:solidFill>
                <a:latin typeface="Open Sans"/>
                <a:ea typeface="Open Sans"/>
                <a:cs typeface="Open Sans"/>
                <a:sym typeface="Open Sans"/>
              </a:rPr>
              <a:t> is a class in the JVM for representing work that can </a:t>
            </a:r>
            <a:r>
              <a:rPr lang="en">
                <a:solidFill>
                  <a:schemeClr val="dk1"/>
                </a:solidFill>
                <a:latin typeface="JetBrains Mono"/>
                <a:ea typeface="JetBrains Mono"/>
                <a:cs typeface="JetBrains Mono"/>
                <a:sym typeface="JetBrains Mono"/>
              </a:rPr>
              <a:t>run</a:t>
            </a:r>
            <a:r>
              <a:rPr lang="en">
                <a:solidFill>
                  <a:schemeClr val="dk1"/>
                </a:solidFill>
                <a:latin typeface="Open Sans"/>
                <a:ea typeface="Open Sans"/>
                <a:cs typeface="Open Sans"/>
                <a:sym typeface="Open Sans"/>
              </a:rPr>
              <a:t> on a separate thread. </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Thread</a:t>
            </a:r>
            <a:r>
              <a:rPr lang="en">
                <a:solidFill>
                  <a:schemeClr val="dk1"/>
                </a:solidFill>
                <a:latin typeface="Open Sans"/>
                <a:ea typeface="Open Sans"/>
                <a:cs typeface="Open Sans"/>
                <a:sym typeface="Open Sans"/>
              </a:rPr>
              <a:t> implements the </a:t>
            </a:r>
            <a:r>
              <a:rPr lang="en">
                <a:solidFill>
                  <a:schemeClr val="dk1"/>
                </a:solidFill>
                <a:latin typeface="JetBrains Mono"/>
                <a:ea typeface="JetBrains Mono"/>
                <a:cs typeface="JetBrains Mono"/>
                <a:sym typeface="JetBrains Mono"/>
              </a:rPr>
              <a:t>Runnable</a:t>
            </a:r>
            <a:r>
              <a:rPr lang="en">
                <a:solidFill>
                  <a:schemeClr val="dk1"/>
                </a:solidFill>
                <a:latin typeface="Open Sans"/>
                <a:ea typeface="Open Sans"/>
                <a:cs typeface="Open Sans"/>
                <a:sym typeface="Open Sans"/>
              </a:rPr>
              <a:t> interface mentioned on the previous slide. </a:t>
            </a:r>
            <a:endParaRPr>
              <a:solidFill>
                <a:schemeClr val="dk1"/>
              </a:solidFill>
              <a:latin typeface="Open Sans"/>
              <a:ea typeface="Open Sans"/>
              <a:cs typeface="Open Sans"/>
              <a:sym typeface="Open Sans"/>
            </a:endParaRPr>
          </a:p>
          <a:p>
            <a:pPr indent="0" lvl="0" marL="0" rtl="0" algn="l">
              <a:lnSpc>
                <a:spcPct val="150000"/>
              </a:lnSpc>
              <a:spcBef>
                <a:spcPts val="35"/>
              </a:spcBef>
              <a:spcAft>
                <a:spcPts val="640"/>
              </a:spcAft>
              <a:buClr>
                <a:schemeClr val="dk1"/>
              </a:buClr>
              <a:buSzPts val="1100"/>
              <a:buFont typeface="Arial"/>
              <a:buNone/>
            </a:pPr>
            <a:r>
              <a:rPr lang="en">
                <a:solidFill>
                  <a:schemeClr val="dk1"/>
                </a:solidFill>
                <a:latin typeface="Open Sans"/>
                <a:ea typeface="Open Sans"/>
                <a:cs typeface="Open Sans"/>
                <a:sym typeface="Open Sans"/>
              </a:rPr>
              <a:t>You can inherit from the </a:t>
            </a:r>
            <a:r>
              <a:rPr lang="en">
                <a:solidFill>
                  <a:schemeClr val="dk1"/>
                </a:solidFill>
                <a:latin typeface="JetBrains Mono"/>
                <a:ea typeface="JetBrains Mono"/>
                <a:cs typeface="JetBrains Mono"/>
                <a:sym typeface="JetBrains Mono"/>
              </a:rPr>
              <a:t>Thread</a:t>
            </a:r>
            <a:r>
              <a:rPr lang="en">
                <a:solidFill>
                  <a:schemeClr val="dk1"/>
                </a:solidFill>
                <a:latin typeface="Open Sans"/>
                <a:ea typeface="Open Sans"/>
                <a:cs typeface="Open Sans"/>
                <a:sym typeface="Open Sans"/>
              </a:rPr>
              <a:t> class, implement the </a:t>
            </a:r>
            <a:r>
              <a:rPr lang="en">
                <a:solidFill>
                  <a:schemeClr val="dk1"/>
                </a:solidFill>
                <a:latin typeface="JetBrains Mono"/>
                <a:ea typeface="JetBrains Mono"/>
                <a:cs typeface="JetBrains Mono"/>
                <a:sym typeface="JetBrains Mono"/>
              </a:rPr>
              <a:t>run</a:t>
            </a:r>
            <a:r>
              <a:rPr lang="en">
                <a:solidFill>
                  <a:schemeClr val="dk1"/>
                </a:solidFill>
                <a:latin typeface="Open Sans"/>
                <a:ea typeface="Open Sans"/>
                <a:cs typeface="Open Sans"/>
                <a:sym typeface="Open Sans"/>
              </a:rPr>
              <a:t> method, and use it across your application. </a:t>
            </a:r>
            <a:endParaRPr>
              <a:latin typeface="Open Sans"/>
              <a:ea typeface="Open Sans"/>
              <a:cs typeface="Open Sans"/>
              <a:sym typeface="Open San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00000"/>
        </a:solidFill>
      </p:bgPr>
    </p:bg>
    <p:spTree>
      <p:nvGrpSpPr>
        <p:cNvPr id="9" name="Shape 9"/>
        <p:cNvGrpSpPr/>
        <p:nvPr/>
      </p:nvGrpSpPr>
      <p:grpSpPr>
        <a:xfrm>
          <a:off x="0" y="0"/>
          <a:ext cx="0" cy="0"/>
          <a:chOff x="0" y="0"/>
          <a:chExt cx="0" cy="0"/>
        </a:xfrm>
      </p:grpSpPr>
      <p:sp>
        <p:nvSpPr>
          <p:cNvPr id="10" name="Google Shape;10;p2"/>
          <p:cNvSpPr txBox="1"/>
          <p:nvPr>
            <p:ph idx="12" type="sldNum"/>
          </p:nvPr>
        </p:nvSpPr>
        <p:spPr>
          <a:xfrm>
            <a:off x="8472458" y="4663217"/>
            <a:ext cx="548700" cy="393600"/>
          </a:xfrm>
          <a:prstGeom prst="rect">
            <a:avLst/>
          </a:prstGeom>
          <a:noFill/>
          <a:ln>
            <a:noFill/>
          </a:ln>
        </p:spPr>
        <p:txBody>
          <a:bodyPr anchorCtr="0" anchor="ctr" bIns="91425" lIns="0" spcFirstLastPara="1" rIns="0"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1" name="Google Shape;11;p2"/>
          <p:cNvPicPr preferRelativeResize="0"/>
          <p:nvPr/>
        </p:nvPicPr>
        <p:blipFill rotWithShape="1">
          <a:blip r:embed="rId2">
            <a:alphaModFix/>
          </a:blip>
          <a:srcRect b="20590" l="25105" r="1077" t="18582"/>
          <a:stretch/>
        </p:blipFill>
        <p:spPr>
          <a:xfrm rot="-720009">
            <a:off x="4471046" y="-44961"/>
            <a:ext cx="5499357" cy="453326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 name="Shape 12"/>
        <p:cNvGrpSpPr/>
        <p:nvPr/>
      </p:nvGrpSpPr>
      <p:grpSpPr>
        <a:xfrm>
          <a:off x="0" y="0"/>
          <a:ext cx="0" cy="0"/>
          <a:chOff x="0" y="0"/>
          <a:chExt cx="0" cy="0"/>
        </a:xfrm>
      </p:grpSpPr>
      <p:sp>
        <p:nvSpPr>
          <p:cNvPr id="13" name="Google Shape;13;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
        <p:nvSpPr>
          <p:cNvPr id="14" name="Google Shape;14;p3"/>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lvl1pPr lv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
        <p:nvSpPr>
          <p:cNvPr id="15" name="Google Shape;15;p3"/>
          <p:cNvSpPr txBox="1"/>
          <p:nvPr>
            <p:ph idx="1" type="body"/>
          </p:nvPr>
        </p:nvSpPr>
        <p:spPr>
          <a:xfrm>
            <a:off x="292608" y="1335024"/>
            <a:ext cx="8419800" cy="2615400"/>
          </a:xfrm>
          <a:prstGeom prst="rect">
            <a:avLst/>
          </a:prstGeom>
          <a:noFill/>
          <a:ln>
            <a:noFill/>
          </a:ln>
        </p:spPr>
        <p:txBody>
          <a:bodyPr anchorCtr="0" anchor="t" bIns="0" lIns="0" spcFirstLastPara="1" rIns="0" wrap="square" tIns="73150">
            <a:noAutofit/>
          </a:bodyPr>
          <a:lstStyle>
            <a:lvl1pPr indent="-317500" lvl="0" marL="457200" algn="l">
              <a:lnSpc>
                <a:spcPct val="115000"/>
              </a:lnSpc>
              <a:spcBef>
                <a:spcPts val="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1pPr>
            <a:lvl2pPr indent="-317500" lvl="1" marL="914400" algn="l">
              <a:lnSpc>
                <a:spcPct val="115000"/>
              </a:lnSpc>
              <a:spcBef>
                <a:spcPts val="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2pPr>
            <a:lvl3pPr indent="-317500" lvl="2" marL="1371600" algn="l">
              <a:lnSpc>
                <a:spcPct val="115000"/>
              </a:lnSpc>
              <a:spcBef>
                <a:spcPts val="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3pPr>
            <a:lvl4pPr indent="-317500" lvl="3" marL="1828800" algn="l">
              <a:lnSpc>
                <a:spcPct val="115000"/>
              </a:lnSpc>
              <a:spcBef>
                <a:spcPts val="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4pPr>
            <a:lvl5pPr indent="-317500" lvl="4" marL="2286000" algn="l">
              <a:lnSpc>
                <a:spcPct val="115000"/>
              </a:lnSpc>
              <a:spcBef>
                <a:spcPts val="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5pPr>
            <a:lvl6pPr indent="-317500" lvl="5" marL="2743200" algn="l">
              <a:lnSpc>
                <a:spcPct val="115000"/>
              </a:lnSpc>
              <a:spcBef>
                <a:spcPts val="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6pPr>
            <a:lvl7pPr indent="-317500" lvl="6" marL="3200400" algn="l">
              <a:lnSpc>
                <a:spcPct val="115000"/>
              </a:lnSpc>
              <a:spcBef>
                <a:spcPts val="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7pPr>
            <a:lvl8pPr indent="-317500" lvl="7" marL="3657600" algn="l">
              <a:lnSpc>
                <a:spcPct val="115000"/>
              </a:lnSpc>
              <a:spcBef>
                <a:spcPts val="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8pPr>
            <a:lvl9pPr indent="-317500" lvl="8" marL="4114800" algn="l">
              <a:lnSpc>
                <a:spcPct val="115000"/>
              </a:lnSpc>
              <a:spcBef>
                <a:spcPts val="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Code">
  <p:cSld name="CUSTOM_4">
    <p:spTree>
      <p:nvGrpSpPr>
        <p:cNvPr id="16" name="Shape 16"/>
        <p:cNvGrpSpPr/>
        <p:nvPr/>
      </p:nvGrpSpPr>
      <p:grpSpPr>
        <a:xfrm>
          <a:off x="0" y="0"/>
          <a:ext cx="0" cy="0"/>
          <a:chOff x="0" y="0"/>
          <a:chExt cx="0" cy="0"/>
        </a:xfrm>
      </p:grpSpPr>
      <p:sp>
        <p:nvSpPr>
          <p:cNvPr id="17" name="Google Shape;17;p4"/>
          <p:cNvSpPr txBox="1"/>
          <p:nvPr>
            <p:ph idx="1" type="body"/>
          </p:nvPr>
        </p:nvSpPr>
        <p:spPr>
          <a:xfrm>
            <a:off x="292608" y="1335024"/>
            <a:ext cx="8328900" cy="2377500"/>
          </a:xfrm>
          <a:prstGeom prst="rect">
            <a:avLst/>
          </a:prstGeom>
          <a:noFill/>
          <a:ln>
            <a:noFill/>
          </a:ln>
        </p:spPr>
        <p:txBody>
          <a:bodyPr anchorCtr="0" anchor="t" bIns="0" lIns="0" spcFirstLastPara="1" rIns="0" wrap="square" tIns="73150">
            <a:noAutofit/>
          </a:bodyPr>
          <a:lstStyle>
            <a:lvl1pPr indent="-317500" lvl="0" marL="457200" algn="l">
              <a:lnSpc>
                <a:spcPct val="115000"/>
              </a:lnSpc>
              <a:spcBef>
                <a:spcPts val="0"/>
              </a:spcBef>
              <a:spcAft>
                <a:spcPts val="0"/>
              </a:spcAft>
              <a:buSzPts val="1400"/>
              <a:buFont typeface="JetBrains Mono"/>
              <a:buChar char="●"/>
              <a:defRPr>
                <a:latin typeface="JetBrains Mono"/>
                <a:ea typeface="JetBrains Mono"/>
                <a:cs typeface="JetBrains Mono"/>
                <a:sym typeface="JetBrains Mono"/>
              </a:defRPr>
            </a:lvl1pPr>
            <a:lvl2pPr indent="-317500" lvl="1" marL="9144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2pPr>
            <a:lvl3pPr indent="-317500" lvl="2" marL="13716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3pPr>
            <a:lvl4pPr indent="-317500" lvl="3" marL="18288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4pPr>
            <a:lvl5pPr indent="-317500" lvl="4" marL="22860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5pPr>
            <a:lvl6pPr indent="-317500" lvl="5" marL="27432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6pPr>
            <a:lvl7pPr indent="-317500" lvl="6" marL="32004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7pPr>
            <a:lvl8pPr indent="-317500" lvl="7" marL="36576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8pPr>
            <a:lvl9pPr indent="-317500" lvl="8" marL="4114800" algn="l">
              <a:lnSpc>
                <a:spcPct val="115000"/>
              </a:lnSpc>
              <a:spcBef>
                <a:spcPts val="600"/>
              </a:spcBef>
              <a:spcAft>
                <a:spcPts val="600"/>
              </a:spcAft>
              <a:buSzPts val="1400"/>
              <a:buFont typeface="JetBrains Mono"/>
              <a:buChar char="■"/>
              <a:defRPr>
                <a:latin typeface="JetBrains Mono"/>
                <a:ea typeface="JetBrains Mono"/>
                <a:cs typeface="JetBrains Mono"/>
                <a:sym typeface="JetBrains Mono"/>
              </a:defRPr>
            </a:lvl9pPr>
          </a:lstStyle>
          <a:p/>
        </p:txBody>
      </p:sp>
      <p:sp>
        <p:nvSpPr>
          <p:cNvPr id="18" name="Google Shape;18;p4"/>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lvl1pPr lv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Lots of code">
  <p:cSld name="CUSTOM_4_1">
    <p:spTree>
      <p:nvGrpSpPr>
        <p:cNvPr id="19" name="Shape 19"/>
        <p:cNvGrpSpPr/>
        <p:nvPr/>
      </p:nvGrpSpPr>
      <p:grpSpPr>
        <a:xfrm>
          <a:off x="0" y="0"/>
          <a:ext cx="0" cy="0"/>
          <a:chOff x="0" y="0"/>
          <a:chExt cx="0" cy="0"/>
        </a:xfrm>
      </p:grpSpPr>
      <p:sp>
        <p:nvSpPr>
          <p:cNvPr id="20" name="Google Shape;20;p5"/>
          <p:cNvSpPr txBox="1"/>
          <p:nvPr>
            <p:ph idx="1" type="body"/>
          </p:nvPr>
        </p:nvSpPr>
        <p:spPr>
          <a:xfrm>
            <a:off x="292608" y="1335024"/>
            <a:ext cx="8326800" cy="2853000"/>
          </a:xfrm>
          <a:prstGeom prst="rect">
            <a:avLst/>
          </a:prstGeom>
          <a:noFill/>
          <a:ln>
            <a:noFill/>
          </a:ln>
        </p:spPr>
        <p:txBody>
          <a:bodyPr anchorCtr="0" anchor="t" bIns="0" lIns="0" spcFirstLastPara="1" rIns="0" wrap="square" tIns="146300">
            <a:noAutofit/>
          </a:bodyPr>
          <a:lstStyle>
            <a:lvl1pPr indent="-279400" lvl="0" marL="457200" algn="l">
              <a:lnSpc>
                <a:spcPct val="115000"/>
              </a:lnSpc>
              <a:spcBef>
                <a:spcPts val="0"/>
              </a:spcBef>
              <a:spcAft>
                <a:spcPts val="0"/>
              </a:spcAft>
              <a:buSzPts val="800"/>
              <a:buFont typeface="JetBrains Mono"/>
              <a:buChar char="●"/>
              <a:defRPr sz="800">
                <a:latin typeface="JetBrains Mono"/>
                <a:ea typeface="JetBrains Mono"/>
                <a:cs typeface="JetBrains Mono"/>
                <a:sym typeface="JetBrains Mono"/>
              </a:defRPr>
            </a:lvl1pPr>
            <a:lvl2pPr indent="-279400" lvl="1" marL="9144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2pPr>
            <a:lvl3pPr indent="-279400" lvl="2" marL="13716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3pPr>
            <a:lvl4pPr indent="-279400" lvl="3" marL="18288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4pPr>
            <a:lvl5pPr indent="-279400" lvl="4" marL="22860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5pPr>
            <a:lvl6pPr indent="-279400" lvl="5" marL="27432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6pPr>
            <a:lvl7pPr indent="-279400" lvl="6" marL="32004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7pPr>
            <a:lvl8pPr indent="-279400" lvl="7" marL="36576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8pPr>
            <a:lvl9pPr indent="-279400" lvl="8" marL="4114800" algn="l">
              <a:lnSpc>
                <a:spcPct val="115000"/>
              </a:lnSpc>
              <a:spcBef>
                <a:spcPts val="600"/>
              </a:spcBef>
              <a:spcAft>
                <a:spcPts val="600"/>
              </a:spcAft>
              <a:buSzPts val="800"/>
              <a:buFont typeface="JetBrains Mono"/>
              <a:buChar char="■"/>
              <a:defRPr sz="800">
                <a:latin typeface="JetBrains Mono"/>
                <a:ea typeface="JetBrains Mono"/>
                <a:cs typeface="JetBrains Mono"/>
                <a:sym typeface="JetBrains Mono"/>
              </a:defRPr>
            </a:lvl9pPr>
          </a:lstStyle>
          <a:p/>
        </p:txBody>
      </p:sp>
      <p:sp>
        <p:nvSpPr>
          <p:cNvPr id="21" name="Google Shape;21;p5"/>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lvl1pPr lv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Main point">
  <p:cSld name="CUSTOM_5">
    <p:spTree>
      <p:nvGrpSpPr>
        <p:cNvPr id="22" name="Shape 22"/>
        <p:cNvGrpSpPr/>
        <p:nvPr/>
      </p:nvGrpSpPr>
      <p:grpSpPr>
        <a:xfrm>
          <a:off x="0" y="0"/>
          <a:ext cx="0" cy="0"/>
          <a:chOff x="0" y="0"/>
          <a:chExt cx="0" cy="0"/>
        </a:xfrm>
      </p:grpSpPr>
      <p:sp>
        <p:nvSpPr>
          <p:cNvPr id="23" name="Google Shape;23;p6"/>
          <p:cNvSpPr txBox="1"/>
          <p:nvPr>
            <p:ph type="title"/>
          </p:nvPr>
        </p:nvSpPr>
        <p:spPr>
          <a:xfrm>
            <a:off x="411475" y="1626682"/>
            <a:ext cx="8321100" cy="1664400"/>
          </a:xfrm>
          <a:prstGeom prst="rect">
            <a:avLst/>
          </a:prstGeom>
          <a:noFill/>
          <a:ln>
            <a:noFill/>
          </a:ln>
        </p:spPr>
        <p:txBody>
          <a:bodyPr anchorCtr="0" anchor="ctr" bIns="91425" lIns="0" spcFirstLastPara="1" rIns="0" wrap="square" tIns="91425">
            <a:noAutofit/>
          </a:bodyPr>
          <a:lstStyle>
            <a:lvl1pPr lvl="0" algn="ctr">
              <a:lnSpc>
                <a:spcPct val="85000"/>
              </a:lnSpc>
              <a:spcBef>
                <a:spcPts val="0"/>
              </a:spcBef>
              <a:spcAft>
                <a:spcPts val="0"/>
              </a:spcAft>
              <a:buSzPts val="3300"/>
              <a:buNone/>
              <a:defRPr/>
            </a:lvl1pPr>
            <a:lvl2pPr lvl="1" algn="ctr">
              <a:lnSpc>
                <a:spcPct val="85000"/>
              </a:lnSpc>
              <a:spcBef>
                <a:spcPts val="0"/>
              </a:spcBef>
              <a:spcAft>
                <a:spcPts val="0"/>
              </a:spcAft>
              <a:buSzPts val="3300"/>
              <a:buNone/>
              <a:defRPr/>
            </a:lvl2pPr>
            <a:lvl3pPr lvl="2" algn="ctr">
              <a:lnSpc>
                <a:spcPct val="85000"/>
              </a:lnSpc>
              <a:spcBef>
                <a:spcPts val="0"/>
              </a:spcBef>
              <a:spcAft>
                <a:spcPts val="0"/>
              </a:spcAft>
              <a:buSzPts val="3300"/>
              <a:buNone/>
              <a:defRPr/>
            </a:lvl3pPr>
            <a:lvl4pPr lvl="3" algn="ctr">
              <a:lnSpc>
                <a:spcPct val="85000"/>
              </a:lnSpc>
              <a:spcBef>
                <a:spcPts val="0"/>
              </a:spcBef>
              <a:spcAft>
                <a:spcPts val="0"/>
              </a:spcAft>
              <a:buSzPts val="3300"/>
              <a:buNone/>
              <a:defRPr/>
            </a:lvl4pPr>
            <a:lvl5pPr lvl="4" algn="ctr">
              <a:lnSpc>
                <a:spcPct val="85000"/>
              </a:lnSpc>
              <a:spcBef>
                <a:spcPts val="0"/>
              </a:spcBef>
              <a:spcAft>
                <a:spcPts val="0"/>
              </a:spcAft>
              <a:buSzPts val="3300"/>
              <a:buNone/>
              <a:defRPr/>
            </a:lvl5pPr>
            <a:lvl6pPr lvl="5" algn="ctr">
              <a:lnSpc>
                <a:spcPct val="85000"/>
              </a:lnSpc>
              <a:spcBef>
                <a:spcPts val="0"/>
              </a:spcBef>
              <a:spcAft>
                <a:spcPts val="0"/>
              </a:spcAft>
              <a:buSzPts val="3300"/>
              <a:buNone/>
              <a:defRPr/>
            </a:lvl6pPr>
            <a:lvl7pPr lvl="6" algn="ctr">
              <a:lnSpc>
                <a:spcPct val="85000"/>
              </a:lnSpc>
              <a:spcBef>
                <a:spcPts val="0"/>
              </a:spcBef>
              <a:spcAft>
                <a:spcPts val="0"/>
              </a:spcAft>
              <a:buSzPts val="3300"/>
              <a:buNone/>
              <a:defRPr/>
            </a:lvl7pPr>
            <a:lvl8pPr lvl="7" algn="ctr">
              <a:lnSpc>
                <a:spcPct val="85000"/>
              </a:lnSpc>
              <a:spcBef>
                <a:spcPts val="0"/>
              </a:spcBef>
              <a:spcAft>
                <a:spcPts val="0"/>
              </a:spcAft>
              <a:buSzPts val="3300"/>
              <a:buNone/>
              <a:defRPr/>
            </a:lvl8pPr>
            <a:lvl9pPr lvl="8" algn="ctr">
              <a:lnSpc>
                <a:spcPct val="85000"/>
              </a:lnSpc>
              <a:spcBef>
                <a:spcPts val="0"/>
              </a:spcBef>
              <a:spcAft>
                <a:spcPts val="0"/>
              </a:spcAft>
              <a:buSzPts val="33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Text slide">
  <p:cSld name="CUSTOM_7_1">
    <p:spTree>
      <p:nvGrpSpPr>
        <p:cNvPr id="24" name="Shape 24"/>
        <p:cNvGrpSpPr/>
        <p:nvPr/>
      </p:nvGrpSpPr>
      <p:grpSpPr>
        <a:xfrm>
          <a:off x="0" y="0"/>
          <a:ext cx="0" cy="0"/>
          <a:chOff x="0" y="0"/>
          <a:chExt cx="0" cy="0"/>
        </a:xfrm>
      </p:grpSpPr>
      <p:sp>
        <p:nvSpPr>
          <p:cNvPr id="25" name="Google Shape;25;p7"/>
          <p:cNvSpPr txBox="1"/>
          <p:nvPr>
            <p:ph idx="1" type="body"/>
          </p:nvPr>
        </p:nvSpPr>
        <p:spPr>
          <a:xfrm>
            <a:off x="292600" y="292598"/>
            <a:ext cx="8328900" cy="4485900"/>
          </a:xfrm>
          <a:prstGeom prst="rect">
            <a:avLst/>
          </a:prstGeom>
          <a:noFill/>
          <a:ln>
            <a:noFill/>
          </a:ln>
        </p:spPr>
        <p:txBody>
          <a:bodyPr anchorCtr="0" anchor="t" bIns="0" lIns="0" spcFirstLastPara="1" rIns="0" wrap="square" tIns="73150">
            <a:no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600"/>
              </a:spcBef>
              <a:spcAft>
                <a:spcPts val="0"/>
              </a:spcAft>
              <a:buSzPts val="1400"/>
              <a:buChar char="○"/>
              <a:defRPr/>
            </a:lvl2pPr>
            <a:lvl3pPr indent="-317500" lvl="2" marL="1371600" algn="l">
              <a:lnSpc>
                <a:spcPct val="115000"/>
              </a:lnSpc>
              <a:spcBef>
                <a:spcPts val="600"/>
              </a:spcBef>
              <a:spcAft>
                <a:spcPts val="0"/>
              </a:spcAft>
              <a:buSzPts val="1400"/>
              <a:buChar char="■"/>
              <a:defRPr/>
            </a:lvl3pPr>
            <a:lvl4pPr indent="-317500" lvl="3" marL="1828800" algn="l">
              <a:lnSpc>
                <a:spcPct val="115000"/>
              </a:lnSpc>
              <a:spcBef>
                <a:spcPts val="600"/>
              </a:spcBef>
              <a:spcAft>
                <a:spcPts val="0"/>
              </a:spcAft>
              <a:buSzPts val="1400"/>
              <a:buChar char="●"/>
              <a:defRPr/>
            </a:lvl4pPr>
            <a:lvl5pPr indent="-317500" lvl="4" marL="2286000" algn="l">
              <a:lnSpc>
                <a:spcPct val="115000"/>
              </a:lnSpc>
              <a:spcBef>
                <a:spcPts val="600"/>
              </a:spcBef>
              <a:spcAft>
                <a:spcPts val="0"/>
              </a:spcAft>
              <a:buSzPts val="1400"/>
              <a:buChar char="○"/>
              <a:defRPr/>
            </a:lvl5pPr>
            <a:lvl6pPr indent="-317500" lvl="5" marL="2743200" algn="l">
              <a:lnSpc>
                <a:spcPct val="115000"/>
              </a:lnSpc>
              <a:spcBef>
                <a:spcPts val="600"/>
              </a:spcBef>
              <a:spcAft>
                <a:spcPts val="0"/>
              </a:spcAft>
              <a:buSzPts val="1400"/>
              <a:buChar char="■"/>
              <a:defRPr/>
            </a:lvl6pPr>
            <a:lvl7pPr indent="-317500" lvl="6" marL="3200400" algn="l">
              <a:lnSpc>
                <a:spcPct val="115000"/>
              </a:lnSpc>
              <a:spcBef>
                <a:spcPts val="600"/>
              </a:spcBef>
              <a:spcAft>
                <a:spcPts val="0"/>
              </a:spcAft>
              <a:buSzPts val="1400"/>
              <a:buChar char="●"/>
              <a:defRPr/>
            </a:lvl7pPr>
            <a:lvl8pPr indent="-317500" lvl="7" marL="3657600" algn="l">
              <a:lnSpc>
                <a:spcPct val="115000"/>
              </a:lnSpc>
              <a:spcBef>
                <a:spcPts val="600"/>
              </a:spcBef>
              <a:spcAft>
                <a:spcPts val="0"/>
              </a:spcAft>
              <a:buSzPts val="1400"/>
              <a:buChar char="○"/>
              <a:defRPr/>
            </a:lvl8pPr>
            <a:lvl9pPr indent="-317500" lvl="8" marL="4114800" algn="l">
              <a:lnSpc>
                <a:spcPct val="115000"/>
              </a:lnSpc>
              <a:spcBef>
                <a:spcPts val="600"/>
              </a:spcBef>
              <a:spcAft>
                <a:spcPts val="60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Text and header 1">
  <p:cSld name="CUSTOM_7_2">
    <p:spTree>
      <p:nvGrpSpPr>
        <p:cNvPr id="26" name="Shape 26"/>
        <p:cNvGrpSpPr/>
        <p:nvPr/>
      </p:nvGrpSpPr>
      <p:grpSpPr>
        <a:xfrm>
          <a:off x="0" y="0"/>
          <a:ext cx="0" cy="0"/>
          <a:chOff x="0" y="0"/>
          <a:chExt cx="0" cy="0"/>
        </a:xfrm>
      </p:grpSpPr>
      <p:sp>
        <p:nvSpPr>
          <p:cNvPr id="27" name="Google Shape;27;p8"/>
          <p:cNvSpPr txBox="1"/>
          <p:nvPr>
            <p:ph idx="1" type="body"/>
          </p:nvPr>
        </p:nvSpPr>
        <p:spPr>
          <a:xfrm>
            <a:off x="292608" y="1335024"/>
            <a:ext cx="8328900" cy="2395800"/>
          </a:xfrm>
          <a:prstGeom prst="rect">
            <a:avLst/>
          </a:prstGeom>
          <a:noFill/>
          <a:ln>
            <a:noFill/>
          </a:ln>
        </p:spPr>
        <p:txBody>
          <a:bodyPr anchorCtr="0" anchor="t" bIns="0" lIns="0" spcFirstLastPara="1" rIns="0" wrap="square" tIns="73150">
            <a:no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600"/>
              </a:spcBef>
              <a:spcAft>
                <a:spcPts val="0"/>
              </a:spcAft>
              <a:buSzPts val="1400"/>
              <a:buChar char="○"/>
              <a:defRPr/>
            </a:lvl2pPr>
            <a:lvl3pPr indent="-317500" lvl="2" marL="1371600" algn="l">
              <a:lnSpc>
                <a:spcPct val="115000"/>
              </a:lnSpc>
              <a:spcBef>
                <a:spcPts val="600"/>
              </a:spcBef>
              <a:spcAft>
                <a:spcPts val="0"/>
              </a:spcAft>
              <a:buSzPts val="1400"/>
              <a:buChar char="■"/>
              <a:defRPr/>
            </a:lvl3pPr>
            <a:lvl4pPr indent="-317500" lvl="3" marL="1828800" algn="l">
              <a:lnSpc>
                <a:spcPct val="115000"/>
              </a:lnSpc>
              <a:spcBef>
                <a:spcPts val="600"/>
              </a:spcBef>
              <a:spcAft>
                <a:spcPts val="0"/>
              </a:spcAft>
              <a:buSzPts val="1400"/>
              <a:buChar char="●"/>
              <a:defRPr/>
            </a:lvl4pPr>
            <a:lvl5pPr indent="-317500" lvl="4" marL="2286000" algn="l">
              <a:lnSpc>
                <a:spcPct val="115000"/>
              </a:lnSpc>
              <a:spcBef>
                <a:spcPts val="600"/>
              </a:spcBef>
              <a:spcAft>
                <a:spcPts val="0"/>
              </a:spcAft>
              <a:buSzPts val="1400"/>
              <a:buChar char="○"/>
              <a:defRPr/>
            </a:lvl5pPr>
            <a:lvl6pPr indent="-317500" lvl="5" marL="2743200" algn="l">
              <a:lnSpc>
                <a:spcPct val="115000"/>
              </a:lnSpc>
              <a:spcBef>
                <a:spcPts val="600"/>
              </a:spcBef>
              <a:spcAft>
                <a:spcPts val="0"/>
              </a:spcAft>
              <a:buSzPts val="1400"/>
              <a:buChar char="■"/>
              <a:defRPr/>
            </a:lvl6pPr>
            <a:lvl7pPr indent="-317500" lvl="6" marL="3200400" algn="l">
              <a:lnSpc>
                <a:spcPct val="115000"/>
              </a:lnSpc>
              <a:spcBef>
                <a:spcPts val="600"/>
              </a:spcBef>
              <a:spcAft>
                <a:spcPts val="0"/>
              </a:spcAft>
              <a:buSzPts val="1400"/>
              <a:buChar char="●"/>
              <a:defRPr/>
            </a:lvl7pPr>
            <a:lvl8pPr indent="-317500" lvl="7" marL="3657600" algn="l">
              <a:lnSpc>
                <a:spcPct val="115000"/>
              </a:lnSpc>
              <a:spcBef>
                <a:spcPts val="600"/>
              </a:spcBef>
              <a:spcAft>
                <a:spcPts val="0"/>
              </a:spcAft>
              <a:buSzPts val="1400"/>
              <a:buChar char="○"/>
              <a:defRPr/>
            </a:lvl8pPr>
            <a:lvl9pPr indent="-317500" lvl="8" marL="4114800" algn="l">
              <a:lnSpc>
                <a:spcPct val="115000"/>
              </a:lnSpc>
              <a:spcBef>
                <a:spcPts val="600"/>
              </a:spcBef>
              <a:spcAft>
                <a:spcPts val="600"/>
              </a:spcAft>
              <a:buSzPts val="1400"/>
              <a:buChar char="■"/>
              <a:defRPr/>
            </a:lvl9pPr>
          </a:lstStyle>
          <a:p/>
        </p:txBody>
      </p:sp>
      <p:sp>
        <p:nvSpPr>
          <p:cNvPr id="28" name="Google Shape;28;p8"/>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lvl1pPr lv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29" name="Shape 29"/>
        <p:cNvGrpSpPr/>
        <p:nvPr/>
      </p:nvGrpSpPr>
      <p:grpSpPr>
        <a:xfrm>
          <a:off x="0" y="0"/>
          <a:ext cx="0" cy="0"/>
          <a:chOff x="0" y="0"/>
          <a:chExt cx="0" cy="0"/>
        </a:xfrm>
      </p:grpSpPr>
      <p:sp>
        <p:nvSpPr>
          <p:cNvPr id="30" name="Google Shape;30;p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31" name="Google Shape;31;p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2" name="Google Shape;32;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lvl1pPr lvl="0"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1pPr>
            <a:lvl2pPr lvl="1"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2pPr>
            <a:lvl3pPr lvl="2"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3pPr>
            <a:lvl4pPr lvl="3"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4pPr>
            <a:lvl5pPr lvl="4"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5pPr>
            <a:lvl6pPr lvl="5"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6pPr>
            <a:lvl7pPr lvl="6"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7pPr>
            <a:lvl8pPr lvl="7"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8pPr>
            <a:lvl9pPr lvl="8"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9pPr>
          </a:lstStyle>
          <a:p/>
        </p:txBody>
      </p:sp>
      <p:sp>
        <p:nvSpPr>
          <p:cNvPr id="7" name="Google Shape;7;p1"/>
          <p:cNvSpPr txBox="1"/>
          <p:nvPr>
            <p:ph idx="1" type="body"/>
          </p:nvPr>
        </p:nvSpPr>
        <p:spPr>
          <a:xfrm>
            <a:off x="292608" y="1335024"/>
            <a:ext cx="8419800" cy="2615400"/>
          </a:xfrm>
          <a:prstGeom prst="rect">
            <a:avLst/>
          </a:prstGeom>
          <a:noFill/>
          <a:ln>
            <a:noFill/>
          </a:ln>
        </p:spPr>
        <p:txBody>
          <a:bodyPr anchorCtr="0" anchor="t" bIns="0" lIns="0" spcFirstLastPara="1" rIns="0" wrap="square" tIns="73150">
            <a:noAutofit/>
          </a:bodyPr>
          <a:lstStyle>
            <a:lvl1pPr indent="-317500" lvl="0" marL="4572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1pPr>
            <a:lvl2pPr indent="-317500" lvl="1" marL="9144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2pPr>
            <a:lvl3pPr indent="-317500" lvl="2" marL="13716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3pPr>
            <a:lvl4pPr indent="-317500" lvl="3" marL="18288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4pPr>
            <a:lvl5pPr indent="-317500" lvl="4" marL="22860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5pPr>
            <a:lvl6pPr indent="-317500" lvl="5" marL="27432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6pPr>
            <a:lvl7pPr indent="-317500" lvl="6" marL="32004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7pPr>
            <a:lvl8pPr indent="-317500" lvl="7" marL="36576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8pPr>
            <a:lvl9pPr indent="-317500" lvl="8" marL="4114800" marR="0" rtl="0" algn="l">
              <a:lnSpc>
                <a:spcPct val="115000"/>
              </a:lnSpc>
              <a:spcBef>
                <a:spcPts val="600"/>
              </a:spcBef>
              <a:spcAft>
                <a:spcPts val="60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183880" y="4114800"/>
            <a:ext cx="548700" cy="393600"/>
          </a:xfrm>
          <a:prstGeom prst="rect">
            <a:avLst/>
          </a:prstGeom>
          <a:noFill/>
          <a:ln>
            <a:noFill/>
          </a:ln>
        </p:spPr>
        <p:txBody>
          <a:bodyPr anchorCtr="0" anchor="ctr" bIns="91425" lIns="0" spcFirstLastPara="1" rIns="0"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432">
          <p15:clr>
            <a:srgbClr val="EA4335"/>
          </p15:clr>
        </p15:guide>
        <p15:guide id="2" pos="259">
          <p15:clr>
            <a:srgbClr val="EA4335"/>
          </p15:clr>
        </p15:guide>
        <p15:guide id="3" pos="1037">
          <p15:clr>
            <a:srgbClr val="EA4335"/>
          </p15:clr>
        </p15:guide>
        <p15:guide id="4" pos="1152">
          <p15:clr>
            <a:srgbClr val="EA4335"/>
          </p15:clr>
        </p15:guide>
        <p15:guide id="5" pos="1930">
          <p15:clr>
            <a:srgbClr val="EA4335"/>
          </p15:clr>
        </p15:guide>
        <p15:guide id="6" pos="2045">
          <p15:clr>
            <a:srgbClr val="EA4335"/>
          </p15:clr>
        </p15:guide>
        <p15:guide id="7" pos="2822">
          <p15:clr>
            <a:srgbClr val="EA4335"/>
          </p15:clr>
        </p15:guide>
        <p15:guide id="8" pos="2938">
          <p15:clr>
            <a:srgbClr val="EA4335"/>
          </p15:clr>
        </p15:guide>
        <p15:guide id="9" pos="3715">
          <p15:clr>
            <a:srgbClr val="EA4335"/>
          </p15:clr>
        </p15:guide>
        <p15:guide id="10" pos="3830">
          <p15:clr>
            <a:srgbClr val="EA4335"/>
          </p15:clr>
        </p15:guide>
        <p15:guide id="11" pos="4608">
          <p15:clr>
            <a:srgbClr val="EA4335"/>
          </p15:clr>
        </p15:guide>
        <p15:guide id="12" pos="4723">
          <p15:clr>
            <a:srgbClr val="EA4335"/>
          </p15:clr>
        </p15:guide>
        <p15:guide id="13" pos="5501">
          <p15:clr>
            <a:srgbClr val="EA4335"/>
          </p15:clr>
        </p15:guide>
        <p15:guide id="14" orient="horz" pos="582">
          <p15:clr>
            <a:srgbClr val="EA4335"/>
          </p15:clr>
        </p15:guide>
        <p15:guide id="15" orient="horz" pos="732">
          <p15:clr>
            <a:srgbClr val="EA4335"/>
          </p15:clr>
        </p15:guide>
        <p15:guide id="16" orient="horz" pos="881">
          <p15:clr>
            <a:srgbClr val="EA4335"/>
          </p15:clr>
        </p15:guide>
        <p15:guide id="17" orient="horz" pos="1031">
          <p15:clr>
            <a:srgbClr val="EA4335"/>
          </p15:clr>
        </p15:guide>
        <p15:guide id="18" orient="horz" pos="1181">
          <p15:clr>
            <a:srgbClr val="EA4335"/>
          </p15:clr>
        </p15:guide>
        <p15:guide id="19" orient="horz" pos="1331">
          <p15:clr>
            <a:srgbClr val="EA4335"/>
          </p15:clr>
        </p15:guide>
        <p15:guide id="20" orient="horz" pos="1480">
          <p15:clr>
            <a:srgbClr val="EA4335"/>
          </p15:clr>
        </p15:guide>
        <p15:guide id="21" orient="horz" pos="1630">
          <p15:clr>
            <a:srgbClr val="EA4335"/>
          </p15:clr>
        </p15:guide>
        <p15:guide id="22" orient="horz" pos="1780">
          <p15:clr>
            <a:srgbClr val="EA4335"/>
          </p15:clr>
        </p15:guide>
        <p15:guide id="23" orient="horz" pos="1930">
          <p15:clr>
            <a:srgbClr val="EA4335"/>
          </p15:clr>
        </p15:guide>
        <p15:guide id="24" orient="horz" pos="2079">
          <p15:clr>
            <a:srgbClr val="EA4335"/>
          </p15:clr>
        </p15:guide>
        <p15:guide id="25" orient="horz" pos="2229">
          <p15:clr>
            <a:srgbClr val="EA4335"/>
          </p15:clr>
        </p15:guide>
        <p15:guide id="26" orient="horz" pos="2379">
          <p15:clr>
            <a:srgbClr val="EA4335"/>
          </p15:clr>
        </p15:guide>
        <p15:guide id="27" orient="horz" pos="2529">
          <p15:clr>
            <a:srgbClr val="EA4335"/>
          </p15:clr>
        </p15:guide>
        <p15:guide id="28" orient="horz" pos="267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https://twitter.com/kotli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hyperlink" Target="https://gee.cs.oswego.edu/dl/html/j9mm.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6.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hyperlink" Target="https://github.com/Kotlin/kotlinx-atomicfu"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hyperlink" Target="https://twitter.com/kotli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 name="Shape 36"/>
        <p:cNvGrpSpPr/>
        <p:nvPr/>
      </p:nvGrpSpPr>
      <p:grpSpPr>
        <a:xfrm>
          <a:off x="0" y="0"/>
          <a:ext cx="0" cy="0"/>
          <a:chOff x="0" y="0"/>
          <a:chExt cx="0" cy="0"/>
        </a:xfrm>
      </p:grpSpPr>
      <p:sp>
        <p:nvSpPr>
          <p:cNvPr id="37" name="Google Shape;37;p10"/>
          <p:cNvSpPr txBox="1"/>
          <p:nvPr/>
        </p:nvSpPr>
        <p:spPr>
          <a:xfrm>
            <a:off x="886552" y="1003425"/>
            <a:ext cx="5775000" cy="1907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4800">
                <a:solidFill>
                  <a:srgbClr val="FFFFFF"/>
                </a:solidFill>
                <a:latin typeface="Inter"/>
                <a:ea typeface="Inter"/>
                <a:cs typeface="Inter"/>
                <a:sym typeface="Inter"/>
              </a:rPr>
              <a:t>Parallel &amp; Concurrent Programming</a:t>
            </a:r>
            <a:endParaRPr sz="4800">
              <a:solidFill>
                <a:srgbClr val="FFFFFF"/>
              </a:solidFill>
              <a:latin typeface="Inter"/>
              <a:ea typeface="Inter"/>
              <a:cs typeface="Inter"/>
              <a:sym typeface="Inter"/>
            </a:endParaRPr>
          </a:p>
        </p:txBody>
      </p:sp>
      <p:pic>
        <p:nvPicPr>
          <p:cNvPr id="38" name="Google Shape;38;p10"/>
          <p:cNvPicPr preferRelativeResize="0"/>
          <p:nvPr/>
        </p:nvPicPr>
        <p:blipFill>
          <a:blip r:embed="rId3">
            <a:alphaModFix/>
          </a:blip>
          <a:stretch>
            <a:fillRect/>
          </a:stretch>
        </p:blipFill>
        <p:spPr>
          <a:xfrm>
            <a:off x="315075" y="332279"/>
            <a:ext cx="596400" cy="298200"/>
          </a:xfrm>
          <a:prstGeom prst="rect">
            <a:avLst/>
          </a:prstGeom>
          <a:noFill/>
          <a:ln>
            <a:noFill/>
          </a:ln>
        </p:spPr>
      </p:pic>
      <p:sp>
        <p:nvSpPr>
          <p:cNvPr id="39" name="Google Shape;39;p10"/>
          <p:cNvSpPr txBox="1"/>
          <p:nvPr/>
        </p:nvSpPr>
        <p:spPr>
          <a:xfrm>
            <a:off x="923472" y="257347"/>
            <a:ext cx="2563800" cy="2982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Clr>
                <a:srgbClr val="000000"/>
              </a:buClr>
              <a:buSzPts val="1100"/>
              <a:buFont typeface="Arial"/>
              <a:buNone/>
            </a:pPr>
            <a:r>
              <a:rPr lang="en" sz="1700">
                <a:solidFill>
                  <a:srgbClr val="FFFFFF"/>
                </a:solidFill>
                <a:latin typeface="Inter"/>
                <a:ea typeface="Inter"/>
                <a:cs typeface="Inter"/>
                <a:sym typeface="Inter"/>
              </a:rPr>
              <a:t>Kotlin</a:t>
            </a:r>
            <a:endParaRPr sz="1700">
              <a:solidFill>
                <a:srgbClr val="FFFFFF"/>
              </a:solidFill>
              <a:latin typeface="Inter"/>
              <a:ea typeface="Inter"/>
              <a:cs typeface="Inter"/>
              <a:sym typeface="Inter"/>
            </a:endParaRPr>
          </a:p>
        </p:txBody>
      </p:sp>
      <p:sp>
        <p:nvSpPr>
          <p:cNvPr id="40" name="Google Shape;40;p10">
            <a:hlinkClick r:id="rId4"/>
          </p:cNvPr>
          <p:cNvSpPr txBox="1"/>
          <p:nvPr/>
        </p:nvSpPr>
        <p:spPr>
          <a:xfrm>
            <a:off x="238875" y="4469150"/>
            <a:ext cx="2166600" cy="451200"/>
          </a:xfrm>
          <a:prstGeom prst="rect">
            <a:avLst/>
          </a:prstGeom>
          <a:noFill/>
          <a:ln>
            <a:noFill/>
          </a:ln>
        </p:spPr>
        <p:txBody>
          <a:bodyPr anchorCtr="0" anchor="b" bIns="91425" lIns="91425" spcFirstLastPara="1" rIns="91425" wrap="square" tIns="91425">
            <a:noAutofit/>
          </a:bodyPr>
          <a:lstStyle/>
          <a:p>
            <a:pPr indent="0" lvl="0" marL="0" rtl="0" algn="l">
              <a:lnSpc>
                <a:spcPct val="105000"/>
              </a:lnSpc>
              <a:spcBef>
                <a:spcPts val="0"/>
              </a:spcBef>
              <a:spcAft>
                <a:spcPts val="0"/>
              </a:spcAft>
              <a:buNone/>
            </a:pPr>
            <a:r>
              <a:rPr lang="en" sz="1700">
                <a:solidFill>
                  <a:srgbClr val="B7B7B7"/>
                </a:solidFill>
                <a:latin typeface="Inter"/>
                <a:ea typeface="Inter"/>
                <a:cs typeface="Inter"/>
                <a:sym typeface="Inter"/>
              </a:rPr>
              <a:t>@kotlin</a:t>
            </a:r>
            <a:endParaRPr sz="1700">
              <a:solidFill>
                <a:srgbClr val="B7B7B7"/>
              </a:solidFill>
              <a:latin typeface="Inter"/>
              <a:ea typeface="Inter"/>
              <a:cs typeface="Inter"/>
              <a:sym typeface="Inter"/>
            </a:endParaRPr>
          </a:p>
        </p:txBody>
      </p:sp>
      <p:sp>
        <p:nvSpPr>
          <p:cNvPr id="41" name="Google Shape;41;p10"/>
          <p:cNvSpPr txBox="1"/>
          <p:nvPr/>
        </p:nvSpPr>
        <p:spPr>
          <a:xfrm>
            <a:off x="1079350" y="4469150"/>
            <a:ext cx="3967800" cy="451200"/>
          </a:xfrm>
          <a:prstGeom prst="rect">
            <a:avLst/>
          </a:prstGeom>
          <a:noFill/>
          <a:ln>
            <a:noFill/>
          </a:ln>
        </p:spPr>
        <p:txBody>
          <a:bodyPr anchorCtr="0" anchor="b" bIns="91425" lIns="91425" spcFirstLastPara="1" rIns="91425" wrap="square" tIns="91425">
            <a:noAutofit/>
          </a:bodyPr>
          <a:lstStyle/>
          <a:p>
            <a:pPr indent="0" lvl="0" marL="0" rtl="0" algn="l">
              <a:lnSpc>
                <a:spcPct val="105000"/>
              </a:lnSpc>
              <a:spcBef>
                <a:spcPts val="0"/>
              </a:spcBef>
              <a:spcAft>
                <a:spcPts val="0"/>
              </a:spcAft>
              <a:buNone/>
            </a:pPr>
            <a:r>
              <a:rPr lang="en" sz="1700">
                <a:solidFill>
                  <a:srgbClr val="B7B7B7"/>
                </a:solidFill>
                <a:latin typeface="Inter"/>
                <a:ea typeface="Inter"/>
                <a:cs typeface="Inter"/>
                <a:sym typeface="Inter"/>
              </a:rPr>
              <a:t>|  Developed by JetBrains </a:t>
            </a:r>
            <a:endParaRPr sz="1700">
              <a:solidFill>
                <a:srgbClr val="B7B7B7"/>
              </a:solidFill>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b="1" lang="en" sz="1400">
                <a:solidFill>
                  <a:schemeClr val="accent3"/>
                </a:solidFill>
                <a:latin typeface="Open Sans"/>
                <a:ea typeface="Open Sans"/>
                <a:cs typeface="Open Sans"/>
                <a:sym typeface="Open Sans"/>
              </a:rPr>
              <a:t>Never call Thread.run()!</a:t>
            </a:r>
            <a:endParaRPr b="1" sz="1400">
              <a:solidFill>
                <a:schemeClr val="accent3"/>
              </a:solidFill>
              <a:latin typeface="Open Sans"/>
              <a:ea typeface="Open Sans"/>
              <a:cs typeface="Open Sans"/>
              <a:sym typeface="Open Sans"/>
            </a:endParaRPr>
          </a:p>
          <a:p>
            <a:pPr indent="0" lvl="0" marL="0" rtl="0" algn="l">
              <a:lnSpc>
                <a:spcPct val="115000"/>
              </a:lnSpc>
              <a:spcBef>
                <a:spcPts val="0"/>
              </a:spcBef>
              <a:spcAft>
                <a:spcPts val="0"/>
              </a:spcAft>
              <a:buNone/>
            </a:pPr>
            <a:r>
              <a:rPr lang="en" sz="1400"/>
              <a:t>run</a:t>
            </a:r>
            <a:r>
              <a:rPr lang="en" sz="1400">
                <a:latin typeface="Open Sans"/>
                <a:ea typeface="Open Sans"/>
                <a:cs typeface="Open Sans"/>
                <a:sym typeface="Open Sans"/>
              </a:rPr>
              <a:t> will execute on </a:t>
            </a:r>
            <a:r>
              <a:rPr i="1" lang="en" sz="1400">
                <a:latin typeface="Open Sans"/>
                <a:ea typeface="Open Sans"/>
                <a:cs typeface="Open Sans"/>
                <a:sym typeface="Open Sans"/>
              </a:rPr>
              <a:t>your</a:t>
            </a:r>
            <a:r>
              <a:rPr lang="en" sz="1400">
                <a:latin typeface="Open Sans"/>
                <a:ea typeface="Open Sans"/>
                <a:cs typeface="Open Sans"/>
                <a:sym typeface="Open Sans"/>
              </a:rPr>
              <a:t> thread, while </a:t>
            </a:r>
            <a:r>
              <a:rPr lang="en" sz="1400"/>
              <a:t>start</a:t>
            </a:r>
            <a:r>
              <a:rPr lang="en" sz="1400">
                <a:latin typeface="Open Sans"/>
                <a:ea typeface="Open Sans"/>
                <a:cs typeface="Open Sans"/>
                <a:sym typeface="Open Sans"/>
              </a:rPr>
              <a:t> will create a new thread where </a:t>
            </a:r>
            <a:r>
              <a:rPr lang="en" sz="1400"/>
              <a:t>run</a:t>
            </a:r>
            <a:r>
              <a:rPr lang="en" sz="1400">
                <a:latin typeface="Open Sans"/>
                <a:ea typeface="Open Sans"/>
                <a:cs typeface="Open Sans"/>
                <a:sym typeface="Open Sans"/>
              </a:rPr>
              <a:t> will </a:t>
            </a:r>
            <a:r>
              <a:rPr lang="en" sz="1400">
                <a:latin typeface="Arial"/>
                <a:ea typeface="Arial"/>
                <a:cs typeface="Arial"/>
                <a:sym typeface="Arial"/>
              </a:rPr>
              <a:t>be executed.</a:t>
            </a:r>
            <a:endParaRPr sz="14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400">
              <a:latin typeface="Arial"/>
              <a:ea typeface="Arial"/>
              <a:cs typeface="Arial"/>
              <a:sym typeface="Arial"/>
            </a:endParaRPr>
          </a:p>
          <a:p>
            <a:pPr indent="0" lvl="0" marL="0" rtl="0" algn="l">
              <a:lnSpc>
                <a:spcPct val="150000"/>
              </a:lnSpc>
              <a:spcBef>
                <a:spcPts val="0"/>
              </a:spcBef>
              <a:spcAft>
                <a:spcPts val="0"/>
              </a:spcAft>
              <a:buClr>
                <a:schemeClr val="dk1"/>
              </a:buClr>
              <a:buSzPts val="1100"/>
              <a:buFont typeface="Arial"/>
              <a:buNone/>
            </a:pPr>
            <a:r>
              <a:rPr lang="en" sz="1400">
                <a:solidFill>
                  <a:srgbClr val="0000FF"/>
                </a:solidFill>
                <a:highlight>
                  <a:srgbClr val="FFFFFE"/>
                </a:highlight>
              </a:rPr>
              <a:t>fun</a:t>
            </a:r>
            <a:r>
              <a:rPr lang="en" sz="1400">
                <a:highlight>
                  <a:srgbClr val="FFFFFE"/>
                </a:highlight>
              </a:rPr>
              <a:t> main() {</a:t>
            </a:r>
            <a:endParaRPr sz="1400">
              <a:highlight>
                <a:srgbClr val="FFFFFE"/>
              </a:highlight>
            </a:endParaRPr>
          </a:p>
          <a:p>
            <a:pPr indent="0" lvl="0" marL="0" rtl="0" algn="l">
              <a:lnSpc>
                <a:spcPct val="150000"/>
              </a:lnSpc>
              <a:spcBef>
                <a:spcPts val="0"/>
              </a:spcBef>
              <a:spcAft>
                <a:spcPts val="0"/>
              </a:spcAft>
              <a:buClr>
                <a:schemeClr val="dk1"/>
              </a:buClr>
              <a:buSzPts val="1100"/>
              <a:buFont typeface="Arial"/>
              <a:buNone/>
            </a:pPr>
            <a:r>
              <a:rPr lang="en" sz="1400">
                <a:highlight>
                  <a:srgbClr val="FFFFFE"/>
                </a:highlight>
              </a:rPr>
              <a:t>   </a:t>
            </a:r>
            <a:r>
              <a:rPr lang="en" sz="1400">
                <a:solidFill>
                  <a:srgbClr val="0000FF"/>
                </a:solidFill>
                <a:highlight>
                  <a:srgbClr val="FFFFFE"/>
                </a:highlight>
              </a:rPr>
              <a:t>val</a:t>
            </a:r>
            <a:r>
              <a:rPr lang="en" sz="1400">
                <a:highlight>
                  <a:srgbClr val="FFFFFE"/>
                </a:highlight>
              </a:rPr>
              <a:t> myThread1 = </a:t>
            </a:r>
            <a:r>
              <a:rPr lang="en" sz="1400">
                <a:solidFill>
                  <a:srgbClr val="008080"/>
                </a:solidFill>
                <a:highlight>
                  <a:srgbClr val="FFFFFE"/>
                </a:highlight>
              </a:rPr>
              <a:t>MyThread</a:t>
            </a:r>
            <a:r>
              <a:rPr lang="en" sz="1400">
                <a:highlight>
                  <a:srgbClr val="FFFFFE"/>
                </a:highlight>
              </a:rPr>
              <a:t>()</a:t>
            </a:r>
            <a:endParaRPr sz="1400">
              <a:highlight>
                <a:srgbClr val="FFFFFE"/>
              </a:highlight>
            </a:endParaRPr>
          </a:p>
          <a:p>
            <a:pPr indent="0" lvl="0" marL="0" rtl="0" algn="l">
              <a:lnSpc>
                <a:spcPct val="150000"/>
              </a:lnSpc>
              <a:spcBef>
                <a:spcPts val="0"/>
              </a:spcBef>
              <a:spcAft>
                <a:spcPts val="0"/>
              </a:spcAft>
              <a:buClr>
                <a:schemeClr val="dk1"/>
              </a:buClr>
              <a:buSzPts val="1100"/>
              <a:buFont typeface="Arial"/>
              <a:buNone/>
            </a:pPr>
            <a:r>
              <a:rPr lang="en" sz="1400">
                <a:highlight>
                  <a:srgbClr val="FFFFFE"/>
                </a:highlight>
              </a:rPr>
              <a:t>   myThread1.start() </a:t>
            </a:r>
            <a:r>
              <a:rPr lang="en" sz="1400">
                <a:solidFill>
                  <a:srgbClr val="008000"/>
                </a:solidFill>
                <a:highlight>
                  <a:srgbClr val="FFFFFE"/>
                </a:highlight>
              </a:rPr>
              <a:t>// OK</a:t>
            </a:r>
            <a:endParaRPr sz="1400">
              <a:solidFill>
                <a:srgbClr val="008000"/>
              </a:solidFill>
              <a:highlight>
                <a:srgbClr val="FFFFFE"/>
              </a:highlight>
            </a:endParaRPr>
          </a:p>
          <a:p>
            <a:pPr indent="0" lvl="0" marL="0" rtl="0" algn="l">
              <a:lnSpc>
                <a:spcPct val="150000"/>
              </a:lnSpc>
              <a:spcBef>
                <a:spcPts val="0"/>
              </a:spcBef>
              <a:spcAft>
                <a:spcPts val="0"/>
              </a:spcAft>
              <a:buClr>
                <a:schemeClr val="dk1"/>
              </a:buClr>
              <a:buSzPts val="1100"/>
              <a:buFont typeface="Arial"/>
              <a:buNone/>
            </a:pPr>
            <a:r>
              <a:rPr lang="en" sz="1400">
                <a:highlight>
                  <a:srgbClr val="FFFFFE"/>
                </a:highlight>
              </a:rPr>
              <a:t>   </a:t>
            </a:r>
            <a:r>
              <a:rPr lang="en" sz="1400">
                <a:solidFill>
                  <a:srgbClr val="0000FF"/>
                </a:solidFill>
                <a:highlight>
                  <a:srgbClr val="FFFFFE"/>
                </a:highlight>
              </a:rPr>
              <a:t>val</a:t>
            </a:r>
            <a:r>
              <a:rPr lang="en" sz="1400">
                <a:highlight>
                  <a:srgbClr val="FFFFFE"/>
                </a:highlight>
              </a:rPr>
              <a:t> myThread2 = </a:t>
            </a:r>
            <a:r>
              <a:rPr lang="en" sz="1400">
                <a:solidFill>
                  <a:srgbClr val="008080"/>
                </a:solidFill>
                <a:highlight>
                  <a:srgbClr val="FFFFFE"/>
                </a:highlight>
              </a:rPr>
              <a:t>MyThread</a:t>
            </a:r>
            <a:r>
              <a:rPr lang="en" sz="1400">
                <a:highlight>
                  <a:srgbClr val="FFFFFE"/>
                </a:highlight>
              </a:rPr>
              <a:t>()</a:t>
            </a:r>
            <a:endParaRPr sz="1400">
              <a:highlight>
                <a:srgbClr val="FFFFFE"/>
              </a:highlight>
            </a:endParaRPr>
          </a:p>
          <a:p>
            <a:pPr indent="0" lvl="0" marL="0" rtl="0" algn="l">
              <a:lnSpc>
                <a:spcPct val="150000"/>
              </a:lnSpc>
              <a:spcBef>
                <a:spcPts val="0"/>
              </a:spcBef>
              <a:spcAft>
                <a:spcPts val="0"/>
              </a:spcAft>
              <a:buClr>
                <a:schemeClr val="dk1"/>
              </a:buClr>
              <a:buSzPts val="1100"/>
              <a:buFont typeface="Arial"/>
              <a:buNone/>
            </a:pPr>
            <a:r>
              <a:rPr lang="en" sz="1400">
                <a:highlight>
                  <a:srgbClr val="FFFFFE"/>
                </a:highlight>
              </a:rPr>
              <a:t>   myThread2.run() </a:t>
            </a:r>
            <a:r>
              <a:rPr lang="en" sz="1400">
                <a:solidFill>
                  <a:srgbClr val="008000"/>
                </a:solidFill>
                <a:highlight>
                  <a:srgbClr val="FFFFFE"/>
                </a:highlight>
              </a:rPr>
              <a:t>// Current thread gets blocked</a:t>
            </a:r>
            <a:endParaRPr sz="1400">
              <a:solidFill>
                <a:srgbClr val="008000"/>
              </a:solidFill>
              <a:highlight>
                <a:srgbClr val="FFFFFE"/>
              </a:highlight>
            </a:endParaRPr>
          </a:p>
          <a:p>
            <a:pPr indent="0" lvl="0" marL="0" rtl="0" algn="l">
              <a:lnSpc>
                <a:spcPct val="150000"/>
              </a:lnSpc>
              <a:spcBef>
                <a:spcPts val="0"/>
              </a:spcBef>
              <a:spcAft>
                <a:spcPts val="0"/>
              </a:spcAft>
              <a:buClr>
                <a:schemeClr val="dk1"/>
              </a:buClr>
              <a:buSzPts val="1100"/>
              <a:buFont typeface="Arial"/>
              <a:buNone/>
            </a:pPr>
            <a:r>
              <a:rPr lang="en" sz="1400">
                <a:highlight>
                  <a:srgbClr val="FFFFFE"/>
                </a:highlight>
              </a:rPr>
              <a:t>}</a:t>
            </a:r>
            <a:endParaRPr sz="1400">
              <a:solidFill>
                <a:srgbClr val="0033B4"/>
              </a:solidFill>
            </a:endParaRPr>
          </a:p>
          <a:p>
            <a:pPr indent="0" lvl="0" marL="0" rtl="0" algn="l">
              <a:lnSpc>
                <a:spcPct val="115000"/>
              </a:lnSpc>
              <a:spcBef>
                <a:spcPts val="0"/>
              </a:spcBef>
              <a:spcAft>
                <a:spcPts val="0"/>
              </a:spcAft>
              <a:buNone/>
            </a:pPr>
            <a:r>
              <a:t/>
            </a:r>
            <a:endParaRPr sz="1400"/>
          </a:p>
        </p:txBody>
      </p:sp>
      <p:sp>
        <p:nvSpPr>
          <p:cNvPr id="99" name="Google Shape;99;p1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run vs start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idx="1" type="body"/>
          </p:nvPr>
        </p:nvSpPr>
        <p:spPr>
          <a:xfrm>
            <a:off x="292602" y="1335025"/>
            <a:ext cx="6443700" cy="2853000"/>
          </a:xfrm>
          <a:prstGeom prst="rect">
            <a:avLst/>
          </a:prstGeom>
        </p:spPr>
        <p:txBody>
          <a:bodyPr anchorCtr="0" anchor="t" bIns="0" lIns="0" spcFirstLastPara="1" rIns="0" wrap="square" tIns="146300">
            <a:noAutofit/>
          </a:bodyPr>
          <a:lstStyle/>
          <a:p>
            <a:pPr indent="0" lvl="0" marL="0" marR="1499235" rtl="0" algn="l">
              <a:lnSpc>
                <a:spcPct val="116250"/>
              </a:lnSpc>
              <a:spcBef>
                <a:spcPts val="0"/>
              </a:spcBef>
              <a:spcAft>
                <a:spcPts val="0"/>
              </a:spcAft>
              <a:buClr>
                <a:schemeClr val="dk1"/>
              </a:buClr>
              <a:buSzPts val="1100"/>
              <a:buFont typeface="Arial"/>
              <a:buNone/>
            </a:pPr>
            <a:r>
              <a:rPr lang="en" sz="1400">
                <a:latin typeface="Open Sans"/>
                <a:ea typeface="Open Sans"/>
                <a:cs typeface="Open Sans"/>
                <a:sym typeface="Open Sans"/>
              </a:rPr>
              <a:t>You can implement the </a:t>
            </a:r>
            <a:r>
              <a:rPr lang="en" sz="1400"/>
              <a:t>Runnable </a:t>
            </a:r>
            <a:r>
              <a:rPr lang="en" sz="1400">
                <a:latin typeface="Open Sans"/>
                <a:ea typeface="Open Sans"/>
                <a:cs typeface="Open Sans"/>
                <a:sym typeface="Open Sans"/>
              </a:rPr>
              <a:t>interface and pass it to a thread. You can pass the same </a:t>
            </a:r>
            <a:r>
              <a:rPr lang="en" sz="1400"/>
              <a:t>Runnable</a:t>
            </a:r>
            <a:r>
              <a:rPr lang="en" sz="1400">
                <a:latin typeface="Open Sans"/>
                <a:ea typeface="Open Sans"/>
                <a:cs typeface="Open Sans"/>
                <a:sym typeface="Open Sans"/>
              </a:rPr>
              <a:t> to several threads. </a:t>
            </a:r>
            <a:endParaRPr sz="1400">
              <a:latin typeface="Open Sans"/>
              <a:ea typeface="Open Sans"/>
              <a:cs typeface="Open Sans"/>
              <a:sym typeface="Open Sans"/>
            </a:endParaRPr>
          </a:p>
          <a:p>
            <a:pPr indent="0" lvl="0" marL="0" rtl="0" algn="l">
              <a:lnSpc>
                <a:spcPct val="115000"/>
              </a:lnSpc>
              <a:spcBef>
                <a:spcPts val="1425"/>
              </a:spcBef>
              <a:spcAft>
                <a:spcPts val="0"/>
              </a:spcAft>
              <a:buClr>
                <a:schemeClr val="dk1"/>
              </a:buClr>
              <a:buSzPts val="1100"/>
              <a:buFont typeface="Arial"/>
              <a:buNone/>
            </a:pPr>
            <a:r>
              <a:t/>
            </a:r>
            <a:endParaRPr sz="14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400">
                <a:solidFill>
                  <a:srgbClr val="0000FF"/>
                </a:solidFill>
                <a:highlight>
                  <a:srgbClr val="FFFFFE"/>
                </a:highlight>
              </a:rPr>
              <a:t>fun</a:t>
            </a:r>
            <a:r>
              <a:rPr lang="en" sz="1400">
                <a:highlight>
                  <a:srgbClr val="FFFFFE"/>
                </a:highlight>
              </a:rPr>
              <a:t> main() {</a:t>
            </a:r>
            <a:endParaRPr sz="14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400">
                <a:highlight>
                  <a:srgbClr val="FFFFFE"/>
                </a:highlight>
              </a:rPr>
              <a:t>   </a:t>
            </a:r>
            <a:r>
              <a:rPr lang="en" sz="1400">
                <a:solidFill>
                  <a:srgbClr val="0000FF"/>
                </a:solidFill>
                <a:highlight>
                  <a:srgbClr val="FFFFFE"/>
                </a:highlight>
              </a:rPr>
              <a:t>val</a:t>
            </a:r>
            <a:r>
              <a:rPr lang="en" sz="1400">
                <a:highlight>
                  <a:srgbClr val="FFFFFE"/>
                </a:highlight>
              </a:rPr>
              <a:t> myRunnable = </a:t>
            </a:r>
            <a:r>
              <a:rPr lang="en" sz="1400">
                <a:solidFill>
                  <a:srgbClr val="008080"/>
                </a:solidFill>
                <a:highlight>
                  <a:srgbClr val="FFFFFE"/>
                </a:highlight>
              </a:rPr>
              <a:t>Runnable</a:t>
            </a:r>
            <a:r>
              <a:rPr lang="en" sz="1400">
                <a:highlight>
                  <a:srgbClr val="FFFFFE"/>
                </a:highlight>
              </a:rPr>
              <a:t> { println(</a:t>
            </a:r>
            <a:r>
              <a:rPr lang="en" sz="1400">
                <a:solidFill>
                  <a:srgbClr val="A31515"/>
                </a:solidFill>
                <a:highlight>
                  <a:srgbClr val="FFFFFE"/>
                </a:highlight>
              </a:rPr>
              <a:t>"Sorry, gotta run!"</a:t>
            </a:r>
            <a:r>
              <a:rPr lang="en" sz="1400">
                <a:highlight>
                  <a:srgbClr val="FFFFFE"/>
                </a:highlight>
              </a:rPr>
              <a:t>) }</a:t>
            </a:r>
            <a:endParaRPr sz="14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400">
                <a:highlight>
                  <a:srgbClr val="FFFFFE"/>
                </a:highlight>
              </a:rPr>
              <a:t>   </a:t>
            </a:r>
            <a:r>
              <a:rPr lang="en" sz="1400">
                <a:solidFill>
                  <a:srgbClr val="0000FF"/>
                </a:solidFill>
                <a:highlight>
                  <a:srgbClr val="FFFFFE"/>
                </a:highlight>
              </a:rPr>
              <a:t>val</a:t>
            </a:r>
            <a:r>
              <a:rPr lang="en" sz="1400">
                <a:highlight>
                  <a:srgbClr val="FFFFFE"/>
                </a:highlight>
              </a:rPr>
              <a:t> thread1 = </a:t>
            </a:r>
            <a:r>
              <a:rPr lang="en" sz="1400">
                <a:solidFill>
                  <a:srgbClr val="008080"/>
                </a:solidFill>
                <a:highlight>
                  <a:srgbClr val="FFFFFE"/>
                </a:highlight>
              </a:rPr>
              <a:t>Thread</a:t>
            </a:r>
            <a:r>
              <a:rPr lang="en" sz="1400">
                <a:highlight>
                  <a:srgbClr val="FFFFFE"/>
                </a:highlight>
              </a:rPr>
              <a:t>(myRunnable)</a:t>
            </a:r>
            <a:endParaRPr sz="14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400">
                <a:highlight>
                  <a:srgbClr val="FFFFFE"/>
                </a:highlight>
              </a:rPr>
              <a:t>   thread1.start()</a:t>
            </a:r>
            <a:endParaRPr sz="14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400">
                <a:highlight>
                  <a:srgbClr val="FFFFFE"/>
                </a:highlight>
              </a:rPr>
              <a:t>   </a:t>
            </a:r>
            <a:r>
              <a:rPr lang="en" sz="1400">
                <a:solidFill>
                  <a:srgbClr val="0000FF"/>
                </a:solidFill>
                <a:highlight>
                  <a:srgbClr val="FFFFFE"/>
                </a:highlight>
              </a:rPr>
              <a:t>val</a:t>
            </a:r>
            <a:r>
              <a:rPr lang="en" sz="1400">
                <a:highlight>
                  <a:srgbClr val="FFFFFE"/>
                </a:highlight>
              </a:rPr>
              <a:t> thread2 = </a:t>
            </a:r>
            <a:r>
              <a:rPr lang="en" sz="1400">
                <a:solidFill>
                  <a:srgbClr val="008080"/>
                </a:solidFill>
                <a:highlight>
                  <a:srgbClr val="FFFFFE"/>
                </a:highlight>
              </a:rPr>
              <a:t>Thread</a:t>
            </a:r>
            <a:r>
              <a:rPr lang="en" sz="1400">
                <a:highlight>
                  <a:srgbClr val="FFFFFE"/>
                </a:highlight>
              </a:rPr>
              <a:t>(myRunnable)</a:t>
            </a:r>
            <a:endParaRPr sz="14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400">
                <a:highlight>
                  <a:srgbClr val="FFFFFE"/>
                </a:highlight>
              </a:rPr>
              <a:t>   thread2.start()</a:t>
            </a:r>
            <a:endParaRPr sz="14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400">
                <a:highlight>
                  <a:srgbClr val="FFFFFE"/>
                </a:highlight>
              </a:rPr>
              <a:t>}</a:t>
            </a:r>
            <a:endParaRPr sz="1400">
              <a:highlight>
                <a:srgbClr val="FFFFFE"/>
              </a:highlight>
            </a:endParaRPr>
          </a:p>
          <a:p>
            <a:pPr indent="0" lvl="0" marL="0" rtl="0" algn="l">
              <a:lnSpc>
                <a:spcPct val="115000"/>
              </a:lnSpc>
              <a:spcBef>
                <a:spcPts val="0"/>
              </a:spcBef>
              <a:spcAft>
                <a:spcPts val="0"/>
              </a:spcAft>
              <a:buClr>
                <a:schemeClr val="dk1"/>
              </a:buClr>
              <a:buSzPts val="1100"/>
              <a:buFont typeface="Arial"/>
              <a:buNone/>
            </a:pPr>
            <a:r>
              <a:t/>
            </a:r>
            <a:endParaRPr sz="1400">
              <a:highlight>
                <a:srgbClr val="FFFFFE"/>
              </a:highlight>
            </a:endParaRPr>
          </a:p>
          <a:p>
            <a:pPr indent="0" lvl="0" marL="0" rtl="0" algn="l">
              <a:lnSpc>
                <a:spcPct val="115000"/>
              </a:lnSpc>
              <a:spcBef>
                <a:spcPts val="0"/>
              </a:spcBef>
              <a:spcAft>
                <a:spcPts val="0"/>
              </a:spcAft>
              <a:buClr>
                <a:schemeClr val="dk1"/>
              </a:buClr>
              <a:buSzPts val="1100"/>
              <a:buFont typeface="Arial"/>
              <a:buNone/>
            </a:pPr>
            <a:r>
              <a:t/>
            </a:r>
            <a:endParaRPr sz="1400">
              <a:solidFill>
                <a:srgbClr val="0033B4"/>
              </a:solidFill>
            </a:endParaRPr>
          </a:p>
          <a:p>
            <a:pPr indent="0" lvl="0" marL="0" rtl="0" algn="l">
              <a:lnSpc>
                <a:spcPct val="115000"/>
              </a:lnSpc>
              <a:spcBef>
                <a:spcPts val="0"/>
              </a:spcBef>
              <a:spcAft>
                <a:spcPts val="0"/>
              </a:spcAft>
              <a:buNone/>
            </a:pPr>
            <a:r>
              <a:t/>
            </a:r>
            <a:endParaRPr b="1" sz="1400">
              <a:solidFill>
                <a:srgbClr val="FF2857"/>
              </a:solidFill>
              <a:latin typeface="Open Sans"/>
              <a:ea typeface="Open Sans"/>
              <a:cs typeface="Open Sans"/>
              <a:sym typeface="Open Sans"/>
            </a:endParaRPr>
          </a:p>
        </p:txBody>
      </p:sp>
      <p:sp>
        <p:nvSpPr>
          <p:cNvPr id="105" name="Google Shape;105;p2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Ways to create threads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idx="1" type="body"/>
          </p:nvPr>
        </p:nvSpPr>
        <p:spPr>
          <a:xfrm>
            <a:off x="292600" y="1335025"/>
            <a:ext cx="8851500" cy="2865600"/>
          </a:xfrm>
          <a:prstGeom prst="rect">
            <a:avLst/>
          </a:prstGeom>
        </p:spPr>
        <p:txBody>
          <a:bodyPr anchorCtr="0" anchor="t" bIns="0" lIns="0" spcFirstLastPara="1" rIns="0" wrap="square" tIns="146300">
            <a:noAutofit/>
          </a:bodyPr>
          <a:lstStyle/>
          <a:p>
            <a:pPr indent="0" lvl="0" marL="0" rtl="0" algn="l">
              <a:lnSpc>
                <a:spcPct val="107916"/>
              </a:lnSpc>
              <a:spcBef>
                <a:spcPts val="0"/>
              </a:spcBef>
              <a:spcAft>
                <a:spcPts val="0"/>
              </a:spcAft>
              <a:buClr>
                <a:schemeClr val="dk1"/>
              </a:buClr>
              <a:buSzPts val="1100"/>
              <a:buFont typeface="Arial"/>
              <a:buNone/>
            </a:pPr>
            <a:r>
              <a:rPr lang="en" sz="1400">
                <a:latin typeface="Open Sans"/>
                <a:ea typeface="Open Sans"/>
                <a:cs typeface="Open Sans"/>
                <a:sym typeface="Open Sans"/>
              </a:rPr>
              <a:t>Kotlin has an even simpler way to create threads, but under the hood the same old thread is created and started.</a:t>
            </a:r>
            <a:endParaRPr sz="1400">
              <a:latin typeface="Open Sans"/>
              <a:ea typeface="Open Sans"/>
              <a:cs typeface="Open Sans"/>
              <a:sym typeface="Open Sans"/>
            </a:endParaRPr>
          </a:p>
          <a:p>
            <a:pPr indent="0" lvl="0" marL="0" rtl="0" algn="l">
              <a:lnSpc>
                <a:spcPct val="115000"/>
              </a:lnSpc>
              <a:spcBef>
                <a:spcPts val="1195"/>
              </a:spcBef>
              <a:spcAft>
                <a:spcPts val="0"/>
              </a:spcAft>
              <a:buNone/>
            </a:pPr>
            <a:r>
              <a:t/>
            </a:r>
            <a:endParaRPr sz="14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400">
                <a:solidFill>
                  <a:srgbClr val="0000FF"/>
                </a:solidFill>
                <a:highlight>
                  <a:srgbClr val="FFFFFE"/>
                </a:highlight>
              </a:rPr>
              <a:t>import</a:t>
            </a:r>
            <a:r>
              <a:rPr lang="en" sz="1400">
                <a:highlight>
                  <a:srgbClr val="FFFFFE"/>
                </a:highlight>
              </a:rPr>
              <a:t> kotlin.concurrent.thread</a:t>
            </a:r>
            <a:endParaRPr sz="1400">
              <a:highlight>
                <a:srgbClr val="FFFFFE"/>
              </a:highlight>
            </a:endParaRPr>
          </a:p>
          <a:p>
            <a:pPr indent="0" lvl="0" marL="0" rtl="0" algn="l">
              <a:lnSpc>
                <a:spcPct val="115000"/>
              </a:lnSpc>
              <a:spcBef>
                <a:spcPts val="0"/>
              </a:spcBef>
              <a:spcAft>
                <a:spcPts val="0"/>
              </a:spcAft>
              <a:buClr>
                <a:schemeClr val="dk1"/>
              </a:buClr>
              <a:buSzPts val="1100"/>
              <a:buFont typeface="Arial"/>
              <a:buNone/>
            </a:pPr>
            <a:r>
              <a:t/>
            </a:r>
            <a:endParaRPr sz="14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400">
                <a:solidFill>
                  <a:srgbClr val="0000FF"/>
                </a:solidFill>
                <a:highlight>
                  <a:srgbClr val="FFFFFE"/>
                </a:highlight>
              </a:rPr>
              <a:t>fun</a:t>
            </a:r>
            <a:r>
              <a:rPr lang="en" sz="1400">
                <a:highlight>
                  <a:srgbClr val="FFFFFE"/>
                </a:highlight>
              </a:rPr>
              <a:t> main() {</a:t>
            </a:r>
            <a:endParaRPr sz="14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400">
                <a:highlight>
                  <a:srgbClr val="FFFFFE"/>
                </a:highlight>
              </a:rPr>
              <a:t>   </a:t>
            </a:r>
            <a:r>
              <a:rPr lang="en" sz="1400">
                <a:solidFill>
                  <a:srgbClr val="0000FF"/>
                </a:solidFill>
                <a:highlight>
                  <a:srgbClr val="FFFFFE"/>
                </a:highlight>
              </a:rPr>
              <a:t>val</a:t>
            </a:r>
            <a:r>
              <a:rPr lang="en" sz="1400">
                <a:highlight>
                  <a:srgbClr val="FFFFFE"/>
                </a:highlight>
              </a:rPr>
              <a:t> kotlinThread = thread {</a:t>
            </a:r>
            <a:endParaRPr sz="14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400">
                <a:highlight>
                  <a:srgbClr val="FFFFFE"/>
                </a:highlight>
              </a:rPr>
              <a:t>       println(</a:t>
            </a:r>
            <a:r>
              <a:rPr lang="en" sz="1400">
                <a:solidFill>
                  <a:srgbClr val="A31515"/>
                </a:solidFill>
                <a:highlight>
                  <a:srgbClr val="FFFFFE"/>
                </a:highlight>
              </a:rPr>
              <a:t>"I start instantly, but you can pass an option to start me later"</a:t>
            </a:r>
            <a:r>
              <a:rPr lang="en" sz="1400">
                <a:highlight>
                  <a:srgbClr val="FFFFFE"/>
                </a:highlight>
              </a:rPr>
              <a:t>)</a:t>
            </a:r>
            <a:endParaRPr sz="14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400">
                <a:highlight>
                  <a:srgbClr val="FFFFFE"/>
                </a:highlight>
              </a:rPr>
              <a:t>   }</a:t>
            </a:r>
            <a:endParaRPr sz="14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400">
                <a:highlight>
                  <a:srgbClr val="FFFFFE"/>
                </a:highlight>
              </a:rPr>
              <a:t>}</a:t>
            </a:r>
            <a:endParaRPr sz="1400">
              <a:highlight>
                <a:srgbClr val="FFFFFE"/>
              </a:highlight>
            </a:endParaRPr>
          </a:p>
          <a:p>
            <a:pPr indent="0" lvl="0" marL="0" rtl="0" algn="l">
              <a:lnSpc>
                <a:spcPct val="115000"/>
              </a:lnSpc>
              <a:spcBef>
                <a:spcPts val="0"/>
              </a:spcBef>
              <a:spcAft>
                <a:spcPts val="0"/>
              </a:spcAft>
              <a:buNone/>
            </a:pPr>
            <a:r>
              <a:t/>
            </a:r>
            <a:endParaRPr sz="1400"/>
          </a:p>
          <a:p>
            <a:pPr indent="0" lvl="0" marL="0" rtl="0" algn="l">
              <a:lnSpc>
                <a:spcPct val="107916"/>
              </a:lnSpc>
              <a:spcBef>
                <a:spcPts val="0"/>
              </a:spcBef>
              <a:spcAft>
                <a:spcPts val="0"/>
              </a:spcAft>
              <a:buClr>
                <a:schemeClr val="dk1"/>
              </a:buClr>
              <a:buSzPts val="1100"/>
              <a:buFont typeface="Arial"/>
              <a:buNone/>
            </a:pPr>
            <a:r>
              <a:rPr lang="en" sz="1400">
                <a:latin typeface="Open Sans"/>
                <a:ea typeface="Open Sans"/>
                <a:cs typeface="Open Sans"/>
                <a:sym typeface="Open Sans"/>
              </a:rPr>
              <a:t>This is the preferable way to create threads.</a:t>
            </a:r>
            <a:endParaRPr sz="1400">
              <a:latin typeface="Open Sans"/>
              <a:ea typeface="Open Sans"/>
              <a:cs typeface="Open Sans"/>
              <a:sym typeface="Open Sans"/>
            </a:endParaRPr>
          </a:p>
          <a:p>
            <a:pPr indent="0" lvl="0" marL="0" rtl="0" algn="l">
              <a:lnSpc>
                <a:spcPct val="115000"/>
              </a:lnSpc>
              <a:spcBef>
                <a:spcPts val="0"/>
              </a:spcBef>
              <a:spcAft>
                <a:spcPts val="0"/>
              </a:spcAft>
              <a:buNone/>
            </a:pPr>
            <a:r>
              <a:t/>
            </a:r>
            <a:endParaRPr sz="1400">
              <a:solidFill>
                <a:srgbClr val="0033B4"/>
              </a:solidFill>
            </a:endParaRPr>
          </a:p>
          <a:p>
            <a:pPr indent="0" lvl="0" marL="0" rtl="0" algn="l">
              <a:lnSpc>
                <a:spcPct val="115000"/>
              </a:lnSpc>
              <a:spcBef>
                <a:spcPts val="0"/>
              </a:spcBef>
              <a:spcAft>
                <a:spcPts val="0"/>
              </a:spcAft>
              <a:buNone/>
            </a:pPr>
            <a:r>
              <a:t/>
            </a:r>
            <a:endParaRPr b="1" sz="1400">
              <a:solidFill>
                <a:srgbClr val="FF2857"/>
              </a:solidFill>
              <a:latin typeface="Open Sans"/>
              <a:ea typeface="Open Sans"/>
              <a:cs typeface="Open Sans"/>
              <a:sym typeface="Open Sans"/>
            </a:endParaRPr>
          </a:p>
        </p:txBody>
      </p:sp>
      <p:sp>
        <p:nvSpPr>
          <p:cNvPr id="111" name="Google Shape;111;p21"/>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Ways to create threads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400">
                <a:latin typeface="Open Sans"/>
                <a:ea typeface="Open Sans"/>
                <a:cs typeface="Open Sans"/>
                <a:sym typeface="Open Sans"/>
              </a:rPr>
              <a:t>A thread's properties cannot be changed after it is started. </a:t>
            </a:r>
            <a:endParaRPr sz="1400">
              <a:latin typeface="Open Sans"/>
              <a:ea typeface="Open Sans"/>
              <a:cs typeface="Open Sans"/>
              <a:sym typeface="Open Sans"/>
            </a:endParaRPr>
          </a:p>
          <a:p>
            <a:pPr indent="0" lvl="0" marL="0" rtl="0" algn="l">
              <a:lnSpc>
                <a:spcPct val="115000"/>
              </a:lnSpc>
              <a:spcBef>
                <a:spcPts val="1000"/>
              </a:spcBef>
              <a:spcAft>
                <a:spcPts val="0"/>
              </a:spcAft>
              <a:buClr>
                <a:schemeClr val="dk1"/>
              </a:buClr>
              <a:buSzPts val="1100"/>
              <a:buFont typeface="Arial"/>
              <a:buNone/>
            </a:pPr>
            <a:r>
              <a:rPr lang="en" sz="1400">
                <a:latin typeface="Open Sans"/>
                <a:ea typeface="Open Sans"/>
                <a:cs typeface="Open Sans"/>
                <a:sym typeface="Open Sans"/>
              </a:rPr>
              <a:t>Main properties of a thread:</a:t>
            </a:r>
            <a:endParaRPr sz="1400">
              <a:latin typeface="Open Sans"/>
              <a:ea typeface="Open Sans"/>
              <a:cs typeface="Open Sans"/>
              <a:sym typeface="Open Sans"/>
            </a:endParaRPr>
          </a:p>
          <a:p>
            <a:pPr indent="-317500" lvl="0" marL="457200" rtl="0" algn="l">
              <a:lnSpc>
                <a:spcPct val="115000"/>
              </a:lnSpc>
              <a:spcBef>
                <a:spcPts val="1000"/>
              </a:spcBef>
              <a:spcAft>
                <a:spcPts val="0"/>
              </a:spcAft>
              <a:buSzPts val="1400"/>
              <a:buFont typeface="Open Sans"/>
              <a:buChar char="●"/>
            </a:pPr>
            <a:r>
              <a:rPr lang="en" sz="1400"/>
              <a:t>id: Long</a:t>
            </a:r>
            <a:r>
              <a:rPr lang="en" sz="1400">
                <a:latin typeface="Open Sans"/>
                <a:ea typeface="Open Sans"/>
                <a:cs typeface="Open Sans"/>
                <a:sym typeface="Open Sans"/>
              </a:rPr>
              <a:t> — This is the thread's identifier </a:t>
            </a:r>
            <a:endParaRPr sz="1400">
              <a:latin typeface="Open Sans"/>
              <a:ea typeface="Open Sans"/>
              <a:cs typeface="Open Sans"/>
              <a:sym typeface="Open Sans"/>
            </a:endParaRPr>
          </a:p>
          <a:p>
            <a:pPr indent="-317500" lvl="0" marL="457200" rtl="0" algn="l">
              <a:lnSpc>
                <a:spcPct val="115000"/>
              </a:lnSpc>
              <a:spcBef>
                <a:spcPts val="1000"/>
              </a:spcBef>
              <a:spcAft>
                <a:spcPts val="0"/>
              </a:spcAft>
              <a:buSzPts val="1400"/>
              <a:buChar char="●"/>
            </a:pPr>
            <a:r>
              <a:rPr lang="en" sz="1400"/>
              <a:t>name: String</a:t>
            </a:r>
            <a:endParaRPr sz="1400"/>
          </a:p>
          <a:p>
            <a:pPr indent="-317500" lvl="0" marL="457200" rtl="0" algn="l">
              <a:lnSpc>
                <a:spcPct val="115000"/>
              </a:lnSpc>
              <a:spcBef>
                <a:spcPts val="1000"/>
              </a:spcBef>
              <a:spcAft>
                <a:spcPts val="0"/>
              </a:spcAft>
              <a:buSzPts val="1400"/>
              <a:buFont typeface="Open Sans"/>
              <a:buChar char="●"/>
            </a:pPr>
            <a:r>
              <a:rPr lang="en" sz="1400"/>
              <a:t>priority: Int</a:t>
            </a:r>
            <a:r>
              <a:rPr lang="en" sz="1400">
                <a:latin typeface="Open Sans"/>
                <a:ea typeface="Open Sans"/>
                <a:cs typeface="Open Sans"/>
                <a:sym typeface="Open Sans"/>
              </a:rPr>
              <a:t> — This can range from 1 to 10, with a larger value indicating higher priority </a:t>
            </a:r>
            <a:endParaRPr sz="1400">
              <a:latin typeface="Open Sans"/>
              <a:ea typeface="Open Sans"/>
              <a:cs typeface="Open Sans"/>
              <a:sym typeface="Open Sans"/>
            </a:endParaRPr>
          </a:p>
          <a:p>
            <a:pPr indent="-317500" lvl="0" marL="457200" rtl="0" algn="l">
              <a:lnSpc>
                <a:spcPct val="115000"/>
              </a:lnSpc>
              <a:spcBef>
                <a:spcPts val="1000"/>
              </a:spcBef>
              <a:spcAft>
                <a:spcPts val="0"/>
              </a:spcAft>
              <a:buSzPts val="1400"/>
              <a:buChar char="●"/>
            </a:pPr>
            <a:r>
              <a:rPr lang="en" sz="1400"/>
              <a:t>daemon: Boolean</a:t>
            </a:r>
            <a:endParaRPr sz="1400"/>
          </a:p>
          <a:p>
            <a:pPr indent="-317500" lvl="0" marL="457200" rtl="0" algn="l">
              <a:lnSpc>
                <a:spcPct val="115000"/>
              </a:lnSpc>
              <a:spcBef>
                <a:spcPts val="1000"/>
              </a:spcBef>
              <a:spcAft>
                <a:spcPts val="0"/>
              </a:spcAft>
              <a:buSzPts val="1400"/>
              <a:buChar char="●"/>
            </a:pPr>
            <a:r>
              <a:rPr lang="en" sz="1400"/>
              <a:t>state: Thread.state</a:t>
            </a:r>
            <a:endParaRPr sz="1400"/>
          </a:p>
          <a:p>
            <a:pPr indent="-317500" lvl="0" marL="457200" rtl="0" algn="l">
              <a:lnSpc>
                <a:spcPct val="115000"/>
              </a:lnSpc>
              <a:spcBef>
                <a:spcPts val="1000"/>
              </a:spcBef>
              <a:spcAft>
                <a:spcPts val="0"/>
              </a:spcAft>
              <a:buSzPts val="1400"/>
              <a:buChar char="●"/>
            </a:pPr>
            <a:r>
              <a:rPr lang="en" sz="1400"/>
              <a:t>isAlive: Boolean</a:t>
            </a:r>
            <a:endParaRPr sz="1400"/>
          </a:p>
          <a:p>
            <a:pPr indent="0" lvl="0" marL="0" rtl="0" algn="l">
              <a:lnSpc>
                <a:spcPct val="115000"/>
              </a:lnSpc>
              <a:spcBef>
                <a:spcPts val="1000"/>
              </a:spcBef>
              <a:spcAft>
                <a:spcPts val="1000"/>
              </a:spcAft>
              <a:buNone/>
            </a:pPr>
            <a:r>
              <a:t/>
            </a:r>
            <a:endParaRPr sz="1400">
              <a:latin typeface="Open Sans"/>
              <a:ea typeface="Open Sans"/>
              <a:cs typeface="Open Sans"/>
              <a:sym typeface="Open Sans"/>
            </a:endParaRPr>
          </a:p>
        </p:txBody>
      </p:sp>
      <p:sp>
        <p:nvSpPr>
          <p:cNvPr id="117" name="Google Shape;117;p2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Thread properties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State of a thread</a:t>
            </a:r>
            <a:endParaRPr/>
          </a:p>
        </p:txBody>
      </p:sp>
      <p:graphicFrame>
        <p:nvGraphicFramePr>
          <p:cNvPr id="123" name="Google Shape;123;p23"/>
          <p:cNvGraphicFramePr/>
          <p:nvPr/>
        </p:nvGraphicFramePr>
        <p:xfrm>
          <a:off x="2456100" y="1439013"/>
          <a:ext cx="3000000" cy="3000000"/>
        </p:xfrm>
        <a:graphic>
          <a:graphicData uri="http://schemas.openxmlformats.org/drawingml/2006/table">
            <a:tbl>
              <a:tblPr>
                <a:noFill/>
                <a:tableStyleId>{50A6C0B2-E12B-4124-9E83-AEFA2CBD877E}</a:tableStyleId>
              </a:tblPr>
              <a:tblGrid>
                <a:gridCol w="2207975"/>
                <a:gridCol w="2207975"/>
              </a:tblGrid>
              <a:tr h="396200">
                <a:tc>
                  <a:txBody>
                    <a:bodyPr/>
                    <a:lstStyle/>
                    <a:p>
                      <a:pPr indent="0" lvl="0" marL="0" rtl="0" algn="l">
                        <a:lnSpc>
                          <a:spcPct val="115000"/>
                        </a:lnSpc>
                        <a:spcBef>
                          <a:spcPts val="0"/>
                        </a:spcBef>
                        <a:spcAft>
                          <a:spcPts val="0"/>
                        </a:spcAft>
                        <a:buNone/>
                      </a:pPr>
                      <a:r>
                        <a:rPr lang="en">
                          <a:latin typeface="JetBrains Mono"/>
                          <a:ea typeface="JetBrains Mono"/>
                          <a:cs typeface="JetBrains Mono"/>
                          <a:sym typeface="JetBrains Mono"/>
                        </a:rPr>
                        <a:t>state</a:t>
                      </a:r>
                      <a:endParaRPr>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None/>
                      </a:pPr>
                      <a:r>
                        <a:rPr lang="en">
                          <a:solidFill>
                            <a:schemeClr val="dk1"/>
                          </a:solidFill>
                          <a:latin typeface="JetBrains Mono"/>
                          <a:ea typeface="JetBrains Mono"/>
                          <a:cs typeface="JetBrains Mono"/>
                          <a:sym typeface="JetBrains Mono"/>
                        </a:rPr>
                        <a:t>isAlive</a:t>
                      </a:r>
                      <a:endParaRPr>
                        <a:latin typeface="JetBrains Mono"/>
                        <a:ea typeface="JetBrains Mono"/>
                        <a:cs typeface="JetBrains Mono"/>
                        <a:sym typeface="JetBrains Mono"/>
                      </a:endParaRPr>
                    </a:p>
                  </a:txBody>
                  <a:tcPr marT="91425" marB="91425" marR="91425" marL="91425"/>
                </a:tc>
              </a:tr>
              <a:tr h="396200">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NEW</a:t>
                      </a:r>
                      <a:endParaRPr>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None/>
                      </a:pPr>
                      <a:r>
                        <a:rPr lang="en">
                          <a:solidFill>
                            <a:schemeClr val="dk1"/>
                          </a:solidFill>
                          <a:latin typeface="JetBrains Mono"/>
                          <a:ea typeface="JetBrains Mono"/>
                          <a:cs typeface="JetBrains Mono"/>
                          <a:sym typeface="JetBrains Mono"/>
                        </a:rPr>
                        <a:t>false</a:t>
                      </a:r>
                      <a:endParaRPr>
                        <a:latin typeface="JetBrains Mono"/>
                        <a:ea typeface="JetBrains Mono"/>
                        <a:cs typeface="JetBrains Mono"/>
                        <a:sym typeface="JetBrains Mono"/>
                      </a:endParaRPr>
                    </a:p>
                  </a:txBody>
                  <a:tcPr marT="91425" marB="91425" marR="91425" marL="91425"/>
                </a:tc>
              </a:tr>
              <a:tr h="396200">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RUNNABLE</a:t>
                      </a:r>
                      <a:endParaRPr>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true</a:t>
                      </a:r>
                      <a:endParaRPr>
                        <a:latin typeface="JetBrains Mono"/>
                        <a:ea typeface="JetBrains Mono"/>
                        <a:cs typeface="JetBrains Mono"/>
                        <a:sym typeface="JetBrains Mono"/>
                      </a:endParaRPr>
                    </a:p>
                  </a:txBody>
                  <a:tcPr marT="91425" marB="91425" marR="91425" marL="91425"/>
                </a:tc>
              </a:tr>
              <a:tr h="396200">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BLOCKED</a:t>
                      </a:r>
                      <a:endParaRPr>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true</a:t>
                      </a:r>
                      <a:endParaRPr>
                        <a:latin typeface="JetBrains Mono"/>
                        <a:ea typeface="JetBrains Mono"/>
                        <a:cs typeface="JetBrains Mono"/>
                        <a:sym typeface="JetBrains Mono"/>
                      </a:endParaRPr>
                    </a:p>
                  </a:txBody>
                  <a:tcPr marT="91425" marB="91425" marR="91425" marL="91425"/>
                </a:tc>
              </a:tr>
              <a:tr h="396200">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WAITING</a:t>
                      </a:r>
                      <a:endParaRPr>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true</a:t>
                      </a:r>
                      <a:endParaRPr>
                        <a:latin typeface="JetBrains Mono"/>
                        <a:ea typeface="JetBrains Mono"/>
                        <a:cs typeface="JetBrains Mono"/>
                        <a:sym typeface="JetBrains Mono"/>
                      </a:endParaRPr>
                    </a:p>
                  </a:txBody>
                  <a:tcPr marT="91425" marB="91425" marR="91425" marL="91425"/>
                </a:tc>
              </a:tr>
              <a:tr h="396200">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TIMED_WAITING</a:t>
                      </a:r>
                      <a:endParaRPr>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true</a:t>
                      </a:r>
                      <a:endParaRPr>
                        <a:latin typeface="JetBrains Mono"/>
                        <a:ea typeface="JetBrains Mono"/>
                        <a:cs typeface="JetBrains Mono"/>
                        <a:sym typeface="JetBrains Mono"/>
                      </a:endParaRPr>
                    </a:p>
                  </a:txBody>
                  <a:tcPr marT="91425" marB="91425" marR="91425" marL="91425"/>
                </a:tc>
              </a:tr>
              <a:tr h="396200">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TERMINATED</a:t>
                      </a:r>
                      <a:endParaRPr>
                        <a:latin typeface="JetBrains Mono"/>
                        <a:ea typeface="JetBrains Mono"/>
                        <a:cs typeface="JetBrains Mono"/>
                        <a:sym typeface="JetBrains Mono"/>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false</a:t>
                      </a:r>
                      <a:endParaRPr>
                        <a:latin typeface="JetBrains Mono"/>
                        <a:ea typeface="JetBrains Mono"/>
                        <a:cs typeface="JetBrains Mono"/>
                        <a:sym typeface="JetBrains Mono"/>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State</a:t>
            </a:r>
            <a:r>
              <a:rPr lang="en"/>
              <a:t> of a thread</a:t>
            </a:r>
            <a:endParaRPr/>
          </a:p>
        </p:txBody>
      </p:sp>
      <p:sp>
        <p:nvSpPr>
          <p:cNvPr id="129" name="Google Shape;129;p24"/>
          <p:cNvSpPr/>
          <p:nvPr/>
        </p:nvSpPr>
        <p:spPr>
          <a:xfrm>
            <a:off x="361950" y="1940700"/>
            <a:ext cx="1371600" cy="457200"/>
          </a:xfrm>
          <a:prstGeom prst="roundRect">
            <a:avLst>
              <a:gd fmla="val 16667" name="adj"/>
            </a:avLst>
          </a:prstGeom>
          <a:solidFill>
            <a:srgbClr val="FFFFFF"/>
          </a:solidFill>
          <a:ln cap="flat" cmpd="sng" w="19050">
            <a:solidFill>
              <a:srgbClr val="A3A3A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New</a:t>
            </a:r>
            <a:endParaRPr>
              <a:latin typeface="Open Sans"/>
              <a:ea typeface="Open Sans"/>
              <a:cs typeface="Open Sans"/>
              <a:sym typeface="Open Sans"/>
            </a:endParaRPr>
          </a:p>
        </p:txBody>
      </p:sp>
      <p:sp>
        <p:nvSpPr>
          <p:cNvPr id="130" name="Google Shape;130;p24"/>
          <p:cNvSpPr/>
          <p:nvPr/>
        </p:nvSpPr>
        <p:spPr>
          <a:xfrm>
            <a:off x="2357400" y="1940700"/>
            <a:ext cx="1371600" cy="457200"/>
          </a:xfrm>
          <a:prstGeom prst="roundRect">
            <a:avLst>
              <a:gd fmla="val 16667" name="adj"/>
            </a:avLst>
          </a:prstGeom>
          <a:solidFill>
            <a:srgbClr val="FFFFFF"/>
          </a:solidFill>
          <a:ln cap="flat" cmpd="sng" w="19050">
            <a:solidFill>
              <a:srgbClr val="A3A3A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Runnable</a:t>
            </a:r>
            <a:endParaRPr>
              <a:latin typeface="Open Sans"/>
              <a:ea typeface="Open Sans"/>
              <a:cs typeface="Open Sans"/>
              <a:sym typeface="Open Sans"/>
            </a:endParaRPr>
          </a:p>
        </p:txBody>
      </p:sp>
      <p:cxnSp>
        <p:nvCxnSpPr>
          <p:cNvPr id="131" name="Google Shape;131;p24"/>
          <p:cNvCxnSpPr>
            <a:stCxn id="129" idx="3"/>
            <a:endCxn id="130" idx="1"/>
          </p:cNvCxnSpPr>
          <p:nvPr/>
        </p:nvCxnSpPr>
        <p:spPr>
          <a:xfrm>
            <a:off x="1733550" y="2169300"/>
            <a:ext cx="624000" cy="600"/>
          </a:xfrm>
          <a:prstGeom prst="curvedConnector3">
            <a:avLst>
              <a:gd fmla="val 49988" name="adj1"/>
            </a:avLst>
          </a:prstGeom>
          <a:noFill/>
          <a:ln cap="flat" cmpd="sng" w="19050">
            <a:solidFill>
              <a:srgbClr val="27282C"/>
            </a:solidFill>
            <a:prstDash val="solid"/>
            <a:round/>
            <a:headEnd len="med" w="med" type="none"/>
            <a:tailEnd len="med" w="med" type="triangle"/>
          </a:ln>
        </p:spPr>
      </p:cxnSp>
      <p:sp>
        <p:nvSpPr>
          <p:cNvPr id="132" name="Google Shape;132;p24"/>
          <p:cNvSpPr txBox="1"/>
          <p:nvPr/>
        </p:nvSpPr>
        <p:spPr>
          <a:xfrm>
            <a:off x="1755519" y="2212220"/>
            <a:ext cx="533700" cy="212400"/>
          </a:xfrm>
          <a:prstGeom prst="rect">
            <a:avLst/>
          </a:prstGeom>
          <a:noFill/>
          <a:ln>
            <a:noFill/>
          </a:ln>
        </p:spPr>
        <p:txBody>
          <a:bodyPr anchorCtr="0" anchor="t" bIns="36575" lIns="91425" spcFirstLastPara="1" rIns="91425" wrap="square" tIns="36575">
            <a:spAutoFit/>
          </a:bodyPr>
          <a:lstStyle/>
          <a:p>
            <a:pPr indent="0" lvl="0" marL="0" rtl="0" algn="ctr">
              <a:spcBef>
                <a:spcPts val="0"/>
              </a:spcBef>
              <a:spcAft>
                <a:spcPts val="0"/>
              </a:spcAft>
              <a:buNone/>
            </a:pPr>
            <a:r>
              <a:rPr lang="en" sz="900">
                <a:latin typeface="JetBrains Mono"/>
                <a:ea typeface="JetBrains Mono"/>
                <a:cs typeface="JetBrains Mono"/>
                <a:sym typeface="JetBrains Mono"/>
              </a:rPr>
              <a:t>start</a:t>
            </a:r>
            <a:endParaRPr sz="900">
              <a:latin typeface="JetBrains Mono"/>
              <a:ea typeface="JetBrains Mono"/>
              <a:cs typeface="JetBrains Mono"/>
              <a:sym typeface="JetBrains Mono"/>
            </a:endParaRPr>
          </a:p>
        </p:txBody>
      </p:sp>
      <p:sp>
        <p:nvSpPr>
          <p:cNvPr id="133" name="Google Shape;133;p24"/>
          <p:cNvSpPr/>
          <p:nvPr/>
        </p:nvSpPr>
        <p:spPr>
          <a:xfrm>
            <a:off x="5415000" y="1940700"/>
            <a:ext cx="1371600" cy="457200"/>
          </a:xfrm>
          <a:prstGeom prst="roundRect">
            <a:avLst>
              <a:gd fmla="val 16667" name="adj"/>
            </a:avLst>
          </a:prstGeom>
          <a:solidFill>
            <a:srgbClr val="FFFFFF"/>
          </a:solidFill>
          <a:ln cap="flat" cmpd="sng" w="19050">
            <a:solidFill>
              <a:srgbClr val="A3A3A4"/>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Running</a:t>
            </a:r>
            <a:endParaRPr>
              <a:latin typeface="Open Sans"/>
              <a:ea typeface="Open Sans"/>
              <a:cs typeface="Open Sans"/>
              <a:sym typeface="Open Sans"/>
            </a:endParaRPr>
          </a:p>
        </p:txBody>
      </p:sp>
      <p:sp>
        <p:nvSpPr>
          <p:cNvPr id="134" name="Google Shape;134;p24"/>
          <p:cNvSpPr/>
          <p:nvPr/>
        </p:nvSpPr>
        <p:spPr>
          <a:xfrm>
            <a:off x="7543800" y="1940700"/>
            <a:ext cx="1371600" cy="457200"/>
          </a:xfrm>
          <a:prstGeom prst="roundRect">
            <a:avLst>
              <a:gd fmla="val 16667" name="adj"/>
            </a:avLst>
          </a:prstGeom>
          <a:solidFill>
            <a:srgbClr val="FFFFFF"/>
          </a:solidFill>
          <a:ln cap="flat" cmpd="sng" w="19050">
            <a:solidFill>
              <a:srgbClr val="A3A3A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Terminated</a:t>
            </a:r>
            <a:endParaRPr>
              <a:latin typeface="Open Sans"/>
              <a:ea typeface="Open Sans"/>
              <a:cs typeface="Open Sans"/>
              <a:sym typeface="Open Sans"/>
            </a:endParaRPr>
          </a:p>
        </p:txBody>
      </p:sp>
      <p:cxnSp>
        <p:nvCxnSpPr>
          <p:cNvPr id="135" name="Google Shape;135;p24"/>
          <p:cNvCxnSpPr>
            <a:stCxn id="130" idx="0"/>
            <a:endCxn id="133" idx="0"/>
          </p:cNvCxnSpPr>
          <p:nvPr/>
        </p:nvCxnSpPr>
        <p:spPr>
          <a:xfrm flipH="1" rot="-5400000">
            <a:off x="4571700" y="412200"/>
            <a:ext cx="600" cy="3057600"/>
          </a:xfrm>
          <a:prstGeom prst="bentConnector3">
            <a:avLst>
              <a:gd fmla="val -39687500" name="adj1"/>
            </a:avLst>
          </a:prstGeom>
          <a:noFill/>
          <a:ln cap="flat" cmpd="sng" w="19050">
            <a:solidFill>
              <a:srgbClr val="27282C"/>
            </a:solidFill>
            <a:prstDash val="solid"/>
            <a:round/>
            <a:headEnd len="med" w="med" type="triangle"/>
            <a:tailEnd len="med" w="med" type="none"/>
          </a:ln>
        </p:spPr>
      </p:cxnSp>
      <p:cxnSp>
        <p:nvCxnSpPr>
          <p:cNvPr id="136" name="Google Shape;136;p24"/>
          <p:cNvCxnSpPr>
            <a:stCxn id="130" idx="2"/>
            <a:endCxn id="133" idx="2"/>
          </p:cNvCxnSpPr>
          <p:nvPr/>
        </p:nvCxnSpPr>
        <p:spPr>
          <a:xfrm flipH="1" rot="-5400000">
            <a:off x="4571700" y="869400"/>
            <a:ext cx="600" cy="3057600"/>
          </a:xfrm>
          <a:prstGeom prst="bentConnector3">
            <a:avLst>
              <a:gd fmla="val 39687500" name="adj1"/>
            </a:avLst>
          </a:prstGeom>
          <a:noFill/>
          <a:ln cap="flat" cmpd="sng" w="19050">
            <a:solidFill>
              <a:srgbClr val="27282C"/>
            </a:solidFill>
            <a:prstDash val="solid"/>
            <a:round/>
            <a:headEnd len="med" w="med" type="none"/>
            <a:tailEnd len="med" w="med" type="triangle"/>
          </a:ln>
        </p:spPr>
      </p:cxnSp>
      <p:cxnSp>
        <p:nvCxnSpPr>
          <p:cNvPr id="137" name="Google Shape;137;p24"/>
          <p:cNvCxnSpPr>
            <a:stCxn id="133" idx="3"/>
            <a:endCxn id="134" idx="1"/>
          </p:cNvCxnSpPr>
          <p:nvPr/>
        </p:nvCxnSpPr>
        <p:spPr>
          <a:xfrm>
            <a:off x="6786600" y="2169300"/>
            <a:ext cx="757200" cy="600"/>
          </a:xfrm>
          <a:prstGeom prst="curvedConnector3">
            <a:avLst>
              <a:gd fmla="val 50000" name="adj1"/>
            </a:avLst>
          </a:prstGeom>
          <a:noFill/>
          <a:ln cap="flat" cmpd="sng" w="19050">
            <a:solidFill>
              <a:srgbClr val="27282C"/>
            </a:solidFill>
            <a:prstDash val="solid"/>
            <a:round/>
            <a:headEnd len="med" w="med" type="none"/>
            <a:tailEnd len="med" w="med" type="triangle"/>
          </a:ln>
        </p:spPr>
      </p:cxnSp>
      <p:sp>
        <p:nvSpPr>
          <p:cNvPr id="138" name="Google Shape;138;p24"/>
          <p:cNvSpPr txBox="1"/>
          <p:nvPr/>
        </p:nvSpPr>
        <p:spPr>
          <a:xfrm>
            <a:off x="6681825" y="2212225"/>
            <a:ext cx="966900" cy="212400"/>
          </a:xfrm>
          <a:prstGeom prst="rect">
            <a:avLst/>
          </a:prstGeom>
          <a:noFill/>
          <a:ln>
            <a:noFill/>
          </a:ln>
        </p:spPr>
        <p:txBody>
          <a:bodyPr anchorCtr="0" anchor="t" bIns="36575" lIns="91425" spcFirstLastPara="1" rIns="91425" wrap="square" tIns="36575">
            <a:spAutoFit/>
          </a:bodyPr>
          <a:lstStyle/>
          <a:p>
            <a:pPr indent="0" lvl="0" marL="0" rtl="0" algn="ctr">
              <a:lnSpc>
                <a:spcPct val="115000"/>
              </a:lnSpc>
              <a:spcBef>
                <a:spcPts val="0"/>
              </a:spcBef>
              <a:spcAft>
                <a:spcPts val="0"/>
              </a:spcAft>
              <a:buNone/>
            </a:pPr>
            <a:r>
              <a:rPr lang="en" sz="900">
                <a:latin typeface="JetBrains Mono"/>
                <a:ea typeface="JetBrains Mono"/>
                <a:cs typeface="JetBrains Mono"/>
                <a:sym typeface="JetBrains Mono"/>
              </a:rPr>
              <a:t>terminate</a:t>
            </a:r>
            <a:endParaRPr sz="900">
              <a:latin typeface="JetBrains Mono"/>
              <a:ea typeface="JetBrains Mono"/>
              <a:cs typeface="JetBrains Mono"/>
              <a:sym typeface="JetBrains Mono"/>
            </a:endParaRPr>
          </a:p>
        </p:txBody>
      </p:sp>
      <p:sp>
        <p:nvSpPr>
          <p:cNvPr id="139" name="Google Shape;139;p24"/>
          <p:cNvSpPr/>
          <p:nvPr/>
        </p:nvSpPr>
        <p:spPr>
          <a:xfrm>
            <a:off x="3858700" y="3295600"/>
            <a:ext cx="1371600" cy="719100"/>
          </a:xfrm>
          <a:prstGeom prst="roundRect">
            <a:avLst>
              <a:gd fmla="val 16667" name="adj"/>
            </a:avLst>
          </a:prstGeom>
          <a:solidFill>
            <a:srgbClr val="FFFFFF"/>
          </a:solidFill>
          <a:ln cap="flat" cmpd="sng" w="19050">
            <a:solidFill>
              <a:srgbClr val="A3A3A4"/>
            </a:solidFill>
            <a:prstDash val="solid"/>
            <a:round/>
            <a:headEnd len="sm" w="sm" type="none"/>
            <a:tailEnd len="sm" w="sm" type="none"/>
          </a:ln>
        </p:spPr>
        <p:txBody>
          <a:bodyPr anchorCtr="0" anchor="ctr" bIns="91425" lIns="91425" spcFirstLastPara="1" rIns="91425" wrap="square" tIns="182875">
            <a:noAutofit/>
          </a:bodyPr>
          <a:lstStyle/>
          <a:p>
            <a:pPr indent="0" lvl="0" marL="0" rtl="0" algn="ctr">
              <a:lnSpc>
                <a:spcPct val="150000"/>
              </a:lnSpc>
              <a:spcBef>
                <a:spcPts val="0"/>
              </a:spcBef>
              <a:spcAft>
                <a:spcPts val="0"/>
              </a:spcAft>
              <a:buNone/>
            </a:pPr>
            <a:r>
              <a:rPr lang="en">
                <a:latin typeface="Open Sans"/>
                <a:ea typeface="Open Sans"/>
                <a:cs typeface="Open Sans"/>
                <a:sym typeface="Open Sans"/>
              </a:rPr>
              <a:t>Waiting</a:t>
            </a:r>
            <a:endParaRPr>
              <a:latin typeface="Open Sans"/>
              <a:ea typeface="Open Sans"/>
              <a:cs typeface="Open Sans"/>
              <a:sym typeface="Open Sans"/>
            </a:endParaRPr>
          </a:p>
          <a:p>
            <a:pPr indent="0" lvl="0" marL="0" rtl="0" algn="ctr">
              <a:lnSpc>
                <a:spcPct val="150000"/>
              </a:lnSpc>
              <a:spcBef>
                <a:spcPts val="0"/>
              </a:spcBef>
              <a:spcAft>
                <a:spcPts val="0"/>
              </a:spcAft>
              <a:buNone/>
            </a:pPr>
            <a:r>
              <a:rPr lang="en">
                <a:latin typeface="Open Sans"/>
                <a:ea typeface="Open Sans"/>
                <a:cs typeface="Open Sans"/>
                <a:sym typeface="Open Sans"/>
              </a:rPr>
              <a:t>Blocked</a:t>
            </a:r>
            <a:endParaRPr>
              <a:latin typeface="Open Sans"/>
              <a:ea typeface="Open Sans"/>
              <a:cs typeface="Open Sans"/>
              <a:sym typeface="Open Sans"/>
            </a:endParaRPr>
          </a:p>
        </p:txBody>
      </p:sp>
      <p:cxnSp>
        <p:nvCxnSpPr>
          <p:cNvPr id="140" name="Google Shape;140;p24"/>
          <p:cNvCxnSpPr>
            <a:endCxn id="139" idx="3"/>
          </p:cNvCxnSpPr>
          <p:nvPr/>
        </p:nvCxnSpPr>
        <p:spPr>
          <a:xfrm rot="5400000">
            <a:off x="5221450" y="2418700"/>
            <a:ext cx="1245300" cy="1227600"/>
          </a:xfrm>
          <a:prstGeom prst="bentConnector2">
            <a:avLst/>
          </a:prstGeom>
          <a:noFill/>
          <a:ln cap="flat" cmpd="sng" w="19050">
            <a:solidFill>
              <a:srgbClr val="27282C"/>
            </a:solidFill>
            <a:prstDash val="solid"/>
            <a:round/>
            <a:headEnd len="med" w="med" type="none"/>
            <a:tailEnd len="med" w="med" type="triangle"/>
          </a:ln>
        </p:spPr>
      </p:cxnSp>
      <p:cxnSp>
        <p:nvCxnSpPr>
          <p:cNvPr id="141" name="Google Shape;141;p24"/>
          <p:cNvCxnSpPr/>
          <p:nvPr/>
        </p:nvCxnSpPr>
        <p:spPr>
          <a:xfrm flipH="1" rot="-5400000">
            <a:off x="2623800" y="2418750"/>
            <a:ext cx="1245300" cy="1227600"/>
          </a:xfrm>
          <a:prstGeom prst="bentConnector2">
            <a:avLst/>
          </a:prstGeom>
          <a:noFill/>
          <a:ln cap="flat" cmpd="sng" w="19050">
            <a:solidFill>
              <a:srgbClr val="27282C"/>
            </a:solidFill>
            <a:prstDash val="solid"/>
            <a:round/>
            <a:headEnd len="med" w="med" type="triangle"/>
            <a:tailEnd len="med" w="med" type="none"/>
          </a:ln>
        </p:spPr>
      </p:cxnSp>
      <p:sp>
        <p:nvSpPr>
          <p:cNvPr id="142" name="Google Shape;142;p24"/>
          <p:cNvSpPr txBox="1"/>
          <p:nvPr/>
        </p:nvSpPr>
        <p:spPr>
          <a:xfrm>
            <a:off x="6457900" y="2944700"/>
            <a:ext cx="966900" cy="690300"/>
          </a:xfrm>
          <a:prstGeom prst="rect">
            <a:avLst/>
          </a:prstGeom>
          <a:noFill/>
          <a:ln>
            <a:noFill/>
          </a:ln>
        </p:spPr>
        <p:txBody>
          <a:bodyPr anchorCtr="0" anchor="t" bIns="36575" lIns="91425" spcFirstLastPara="1" rIns="91425" wrap="square" tIns="36575">
            <a:spAutoFit/>
          </a:bodyPr>
          <a:lstStyle/>
          <a:p>
            <a:pPr indent="0" lvl="0" marL="0" rtl="0" algn="l">
              <a:lnSpc>
                <a:spcPct val="115000"/>
              </a:lnSpc>
              <a:spcBef>
                <a:spcPts val="0"/>
              </a:spcBef>
              <a:spcAft>
                <a:spcPts val="0"/>
              </a:spcAft>
              <a:buClr>
                <a:schemeClr val="dk1"/>
              </a:buClr>
              <a:buSzPts val="1100"/>
              <a:buFont typeface="Arial"/>
              <a:buNone/>
            </a:pPr>
            <a:r>
              <a:rPr lang="en" sz="900">
                <a:latin typeface="JetBrains Mono"/>
                <a:ea typeface="JetBrains Mono"/>
                <a:cs typeface="JetBrains Mono"/>
                <a:sym typeface="JetBrains Mono"/>
              </a:rPr>
              <a:t>wait</a:t>
            </a:r>
            <a:endParaRPr sz="900">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900">
                <a:latin typeface="JetBrains Mono"/>
                <a:ea typeface="JetBrains Mono"/>
                <a:cs typeface="JetBrains Mono"/>
                <a:sym typeface="JetBrains Mono"/>
              </a:rPr>
              <a:t>sleep</a:t>
            </a:r>
            <a:endParaRPr sz="900">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900">
                <a:latin typeface="JetBrains Mono"/>
                <a:ea typeface="JetBrains Mono"/>
                <a:cs typeface="JetBrains Mono"/>
                <a:sym typeface="JetBrains Mono"/>
              </a:rPr>
              <a:t>…</a:t>
            </a:r>
            <a:endParaRPr sz="900">
              <a:latin typeface="JetBrains Mono"/>
              <a:ea typeface="JetBrains Mono"/>
              <a:cs typeface="JetBrains Mono"/>
              <a:sym typeface="JetBrains Mono"/>
            </a:endParaRPr>
          </a:p>
          <a:p>
            <a:pPr indent="0" lvl="0" marL="0" rtl="0" algn="l">
              <a:lnSpc>
                <a:spcPct val="115000"/>
              </a:lnSpc>
              <a:spcBef>
                <a:spcPts val="0"/>
              </a:spcBef>
              <a:spcAft>
                <a:spcPts val="0"/>
              </a:spcAft>
              <a:buNone/>
            </a:pPr>
            <a:r>
              <a:t/>
            </a:r>
            <a:endParaRPr sz="900">
              <a:latin typeface="JetBrains Mono"/>
              <a:ea typeface="JetBrains Mono"/>
              <a:cs typeface="JetBrains Mono"/>
              <a:sym typeface="JetBrains Mono"/>
            </a:endParaRPr>
          </a:p>
        </p:txBody>
      </p:sp>
      <p:sp>
        <p:nvSpPr>
          <p:cNvPr id="143" name="Google Shape;143;p24"/>
          <p:cNvSpPr txBox="1"/>
          <p:nvPr/>
        </p:nvSpPr>
        <p:spPr>
          <a:xfrm>
            <a:off x="4061050" y="1450875"/>
            <a:ext cx="966900" cy="212400"/>
          </a:xfrm>
          <a:prstGeom prst="rect">
            <a:avLst/>
          </a:prstGeom>
          <a:noFill/>
          <a:ln>
            <a:noFill/>
          </a:ln>
        </p:spPr>
        <p:txBody>
          <a:bodyPr anchorCtr="0" anchor="t" bIns="36575" lIns="91425" spcFirstLastPara="1" rIns="91425" wrap="square" tIns="36575">
            <a:spAutoFit/>
          </a:bodyPr>
          <a:lstStyle/>
          <a:p>
            <a:pPr indent="0" lvl="0" marL="0" rtl="0" algn="ctr">
              <a:lnSpc>
                <a:spcPct val="115000"/>
              </a:lnSpc>
              <a:spcBef>
                <a:spcPts val="0"/>
              </a:spcBef>
              <a:spcAft>
                <a:spcPts val="0"/>
              </a:spcAft>
              <a:buNone/>
            </a:pPr>
            <a:r>
              <a:rPr lang="en" sz="900">
                <a:latin typeface="JetBrains Mono"/>
                <a:ea typeface="JetBrains Mono"/>
                <a:cs typeface="JetBrains Mono"/>
                <a:sym typeface="JetBrains Mono"/>
              </a:rPr>
              <a:t>yield</a:t>
            </a:r>
            <a:endParaRPr sz="900">
              <a:latin typeface="JetBrains Mono"/>
              <a:ea typeface="JetBrains Mono"/>
              <a:cs typeface="JetBrains Mono"/>
              <a:sym typeface="JetBrains Mono"/>
            </a:endParaRPr>
          </a:p>
        </p:txBody>
      </p:sp>
      <p:sp>
        <p:nvSpPr>
          <p:cNvPr id="144" name="Google Shape;144;p24"/>
          <p:cNvSpPr txBox="1"/>
          <p:nvPr/>
        </p:nvSpPr>
        <p:spPr>
          <a:xfrm>
            <a:off x="4061050" y="2643350"/>
            <a:ext cx="966900" cy="212400"/>
          </a:xfrm>
          <a:prstGeom prst="rect">
            <a:avLst/>
          </a:prstGeom>
          <a:noFill/>
          <a:ln>
            <a:noFill/>
          </a:ln>
        </p:spPr>
        <p:txBody>
          <a:bodyPr anchorCtr="0" anchor="t" bIns="36575" lIns="91425" spcFirstLastPara="1" rIns="91425" wrap="square" tIns="36575">
            <a:spAutoFit/>
          </a:bodyPr>
          <a:lstStyle/>
          <a:p>
            <a:pPr indent="0" lvl="0" marL="0" rtl="0" algn="ctr">
              <a:lnSpc>
                <a:spcPct val="115000"/>
              </a:lnSpc>
              <a:spcBef>
                <a:spcPts val="0"/>
              </a:spcBef>
              <a:spcAft>
                <a:spcPts val="0"/>
              </a:spcAft>
              <a:buNone/>
            </a:pPr>
            <a:r>
              <a:rPr lang="en" sz="900">
                <a:latin typeface="JetBrains Mono"/>
                <a:ea typeface="JetBrains Mono"/>
                <a:cs typeface="JetBrains Mono"/>
                <a:sym typeface="JetBrains Mono"/>
              </a:rPr>
              <a:t>sched</a:t>
            </a:r>
            <a:endParaRPr sz="900">
              <a:latin typeface="JetBrains Mono"/>
              <a:ea typeface="JetBrains Mono"/>
              <a:cs typeface="JetBrains Mono"/>
              <a:sym typeface="JetBrains Mono"/>
            </a:endParaRPr>
          </a:p>
        </p:txBody>
      </p:sp>
      <p:cxnSp>
        <p:nvCxnSpPr>
          <p:cNvPr id="145" name="Google Shape;145;p24"/>
          <p:cNvCxnSpPr/>
          <p:nvPr/>
        </p:nvCxnSpPr>
        <p:spPr>
          <a:xfrm>
            <a:off x="4356150" y="3655554"/>
            <a:ext cx="431700" cy="0"/>
          </a:xfrm>
          <a:prstGeom prst="straightConnector1">
            <a:avLst/>
          </a:prstGeom>
          <a:noFill/>
          <a:ln cap="flat" cmpd="sng" w="19050">
            <a:solidFill>
              <a:schemeClr val="dk2"/>
            </a:solidFill>
            <a:prstDash val="solid"/>
            <a:round/>
            <a:headEnd len="med" w="med" type="none"/>
            <a:tailEnd len="med" w="med" type="none"/>
          </a:ln>
        </p:spPr>
      </p:cxnSp>
      <p:sp>
        <p:nvSpPr>
          <p:cNvPr id="146" name="Google Shape;146;p24"/>
          <p:cNvSpPr txBox="1"/>
          <p:nvPr/>
        </p:nvSpPr>
        <p:spPr>
          <a:xfrm>
            <a:off x="1664200" y="2944700"/>
            <a:ext cx="966900" cy="849600"/>
          </a:xfrm>
          <a:prstGeom prst="rect">
            <a:avLst/>
          </a:prstGeom>
          <a:noFill/>
          <a:ln>
            <a:noFill/>
          </a:ln>
        </p:spPr>
        <p:txBody>
          <a:bodyPr anchorCtr="0" anchor="t" bIns="36575" lIns="91425" spcFirstLastPara="1" rIns="91425" wrap="square" tIns="36575">
            <a:spAutoFit/>
          </a:bodyPr>
          <a:lstStyle/>
          <a:p>
            <a:pPr indent="0" lvl="0" marL="0" rtl="0" algn="r">
              <a:lnSpc>
                <a:spcPct val="115000"/>
              </a:lnSpc>
              <a:spcBef>
                <a:spcPts val="0"/>
              </a:spcBef>
              <a:spcAft>
                <a:spcPts val="0"/>
              </a:spcAft>
              <a:buClr>
                <a:schemeClr val="dk1"/>
              </a:buClr>
              <a:buSzPts val="1100"/>
              <a:buFont typeface="Arial"/>
              <a:buNone/>
            </a:pPr>
            <a:r>
              <a:rPr lang="en" sz="900">
                <a:latin typeface="JetBrains Mono"/>
                <a:ea typeface="JetBrains Mono"/>
                <a:cs typeface="JetBrains Mono"/>
                <a:sym typeface="JetBrains Mono"/>
              </a:rPr>
              <a:t>notify</a:t>
            </a:r>
            <a:endParaRPr sz="900">
              <a:latin typeface="JetBrains Mono"/>
              <a:ea typeface="JetBrains Mono"/>
              <a:cs typeface="JetBrains Mono"/>
              <a:sym typeface="JetBrains Mono"/>
            </a:endParaRPr>
          </a:p>
          <a:p>
            <a:pPr indent="0" lvl="0" marL="0" rtl="0" algn="r">
              <a:lnSpc>
                <a:spcPct val="115000"/>
              </a:lnSpc>
              <a:spcBef>
                <a:spcPts val="0"/>
              </a:spcBef>
              <a:spcAft>
                <a:spcPts val="0"/>
              </a:spcAft>
              <a:buClr>
                <a:schemeClr val="dk1"/>
              </a:buClr>
              <a:buSzPts val="1100"/>
              <a:buFont typeface="Arial"/>
              <a:buNone/>
            </a:pPr>
            <a:r>
              <a:rPr lang="en" sz="900">
                <a:latin typeface="JetBrains Mono"/>
                <a:ea typeface="JetBrains Mono"/>
                <a:cs typeface="JetBrains Mono"/>
                <a:sym typeface="JetBrains Mono"/>
              </a:rPr>
              <a:t>timeout</a:t>
            </a:r>
            <a:endParaRPr sz="900">
              <a:latin typeface="JetBrains Mono"/>
              <a:ea typeface="JetBrains Mono"/>
              <a:cs typeface="JetBrains Mono"/>
              <a:sym typeface="JetBrains Mono"/>
            </a:endParaRPr>
          </a:p>
          <a:p>
            <a:pPr indent="0" lvl="0" marL="0" rtl="0" algn="r">
              <a:lnSpc>
                <a:spcPct val="115000"/>
              </a:lnSpc>
              <a:spcBef>
                <a:spcPts val="0"/>
              </a:spcBef>
              <a:spcAft>
                <a:spcPts val="0"/>
              </a:spcAft>
              <a:buClr>
                <a:schemeClr val="dk1"/>
              </a:buClr>
              <a:buSzPts val="1100"/>
              <a:buFont typeface="Arial"/>
              <a:buNone/>
            </a:pPr>
            <a:r>
              <a:rPr lang="en" sz="900">
                <a:latin typeface="JetBrains Mono"/>
                <a:ea typeface="JetBrains Mono"/>
                <a:cs typeface="JetBrains Mono"/>
                <a:sym typeface="JetBrains Mono"/>
              </a:rPr>
              <a:t>…</a:t>
            </a:r>
            <a:endParaRPr sz="900">
              <a:latin typeface="JetBrains Mono"/>
              <a:ea typeface="JetBrains Mono"/>
              <a:cs typeface="JetBrains Mono"/>
              <a:sym typeface="JetBrains Mono"/>
            </a:endParaRPr>
          </a:p>
          <a:p>
            <a:pPr indent="0" lvl="0" marL="0" rtl="0" algn="r">
              <a:lnSpc>
                <a:spcPct val="115000"/>
              </a:lnSpc>
              <a:spcBef>
                <a:spcPts val="0"/>
              </a:spcBef>
              <a:spcAft>
                <a:spcPts val="0"/>
              </a:spcAft>
              <a:buClr>
                <a:schemeClr val="dk1"/>
              </a:buClr>
              <a:buSzPts val="1100"/>
              <a:buFont typeface="Arial"/>
              <a:buNone/>
            </a:pPr>
            <a:r>
              <a:t/>
            </a:r>
            <a:endParaRPr sz="900">
              <a:latin typeface="JetBrains Mono"/>
              <a:ea typeface="JetBrains Mono"/>
              <a:cs typeface="JetBrains Mono"/>
              <a:sym typeface="JetBrains Mono"/>
            </a:endParaRPr>
          </a:p>
          <a:p>
            <a:pPr indent="0" lvl="0" marL="0" rtl="0" algn="r">
              <a:lnSpc>
                <a:spcPct val="115000"/>
              </a:lnSpc>
              <a:spcBef>
                <a:spcPts val="0"/>
              </a:spcBef>
              <a:spcAft>
                <a:spcPts val="0"/>
              </a:spcAft>
              <a:buNone/>
            </a:pPr>
            <a:r>
              <a:t/>
            </a:r>
            <a:endParaRPr sz="900">
              <a:latin typeface="JetBrains Mono"/>
              <a:ea typeface="JetBrains Mono"/>
              <a:cs typeface="JetBrains Mono"/>
              <a:sym typeface="JetBrains Mon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5"/>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317500" lvl="0" marL="457200" rtl="0" algn="l">
              <a:lnSpc>
                <a:spcPct val="115000"/>
              </a:lnSpc>
              <a:spcBef>
                <a:spcPts val="0"/>
              </a:spcBef>
              <a:spcAft>
                <a:spcPts val="0"/>
              </a:spcAft>
              <a:buSzPts val="1400"/>
              <a:buFont typeface="Open Sans"/>
              <a:buChar char="●"/>
            </a:pPr>
            <a:r>
              <a:rPr lang="en" sz="1400">
                <a:solidFill>
                  <a:srgbClr val="0033B4"/>
                </a:solidFill>
              </a:rPr>
              <a:t>val</a:t>
            </a:r>
            <a:r>
              <a:rPr lang="en" sz="1400"/>
              <a:t> myThread = thread { ... }</a:t>
            </a:r>
            <a:r>
              <a:rPr lang="en" sz="1400">
                <a:latin typeface="Open Sans"/>
                <a:ea typeface="Open Sans"/>
                <a:cs typeface="Open Sans"/>
                <a:sym typeface="Open Sans"/>
              </a:rPr>
              <a:t> — Creates a new thread</a:t>
            </a:r>
            <a:endParaRPr sz="1400">
              <a:latin typeface="Open Sans"/>
              <a:ea typeface="Open Sans"/>
              <a:cs typeface="Open Sans"/>
              <a:sym typeface="Open Sans"/>
            </a:endParaRPr>
          </a:p>
          <a:p>
            <a:pPr indent="-317500" lvl="0" marL="457200" rtl="0" algn="l">
              <a:lnSpc>
                <a:spcPct val="115000"/>
              </a:lnSpc>
              <a:spcBef>
                <a:spcPts val="1000"/>
              </a:spcBef>
              <a:spcAft>
                <a:spcPts val="0"/>
              </a:spcAft>
              <a:buSzPts val="1400"/>
              <a:buFont typeface="Open Sans"/>
              <a:buChar char="●"/>
            </a:pPr>
            <a:r>
              <a:rPr lang="en" sz="1400"/>
              <a:t>myThread.start()</a:t>
            </a:r>
            <a:r>
              <a:rPr lang="en" sz="1400">
                <a:latin typeface="Open Sans"/>
                <a:ea typeface="Open Sans"/>
                <a:cs typeface="Open Sans"/>
                <a:sym typeface="Open Sans"/>
              </a:rPr>
              <a:t> — Starts a </a:t>
            </a:r>
            <a:r>
              <a:rPr lang="en" sz="1400"/>
              <a:t>thread</a:t>
            </a:r>
            <a:endParaRPr sz="1400"/>
          </a:p>
          <a:p>
            <a:pPr indent="-317500" lvl="0" marL="457200" rtl="0" algn="l">
              <a:lnSpc>
                <a:spcPct val="115000"/>
              </a:lnSpc>
              <a:spcBef>
                <a:spcPts val="1000"/>
              </a:spcBef>
              <a:spcAft>
                <a:spcPts val="0"/>
              </a:spcAft>
              <a:buSzPts val="1400"/>
              <a:buFont typeface="Open Sans"/>
              <a:buChar char="●"/>
            </a:pPr>
            <a:r>
              <a:rPr lang="en" sz="1400"/>
              <a:t>myThread.join()</a:t>
            </a:r>
            <a:r>
              <a:rPr lang="en" sz="1400">
                <a:latin typeface="Open Sans"/>
                <a:ea typeface="Open Sans"/>
                <a:cs typeface="Open Sans"/>
                <a:sym typeface="Open Sans"/>
              </a:rPr>
              <a:t> — Causes the current thread to wait for another thread to finish</a:t>
            </a:r>
            <a:endParaRPr sz="1400">
              <a:latin typeface="Open Sans"/>
              <a:ea typeface="Open Sans"/>
              <a:cs typeface="Open Sans"/>
              <a:sym typeface="Open Sans"/>
            </a:endParaRPr>
          </a:p>
          <a:p>
            <a:pPr indent="-317500" lvl="0" marL="457200" rtl="0" algn="l">
              <a:lnSpc>
                <a:spcPct val="115000"/>
              </a:lnSpc>
              <a:spcBef>
                <a:spcPts val="1000"/>
              </a:spcBef>
              <a:spcAft>
                <a:spcPts val="0"/>
              </a:spcAft>
              <a:buSzPts val="1400"/>
              <a:buFont typeface="Open Sans"/>
              <a:buChar char="●"/>
            </a:pPr>
            <a:r>
              <a:rPr lang="en" sz="1400"/>
              <a:t>sleep(...)</a:t>
            </a:r>
            <a:r>
              <a:rPr lang="en" sz="1400">
                <a:latin typeface="Open Sans"/>
                <a:ea typeface="Open Sans"/>
                <a:cs typeface="Open Sans"/>
                <a:sym typeface="Open Sans"/>
              </a:rPr>
              <a:t> —  Puts the current thread to sleep </a:t>
            </a:r>
            <a:endParaRPr sz="1400">
              <a:latin typeface="Open Sans"/>
              <a:ea typeface="Open Sans"/>
              <a:cs typeface="Open Sans"/>
              <a:sym typeface="Open Sans"/>
            </a:endParaRPr>
          </a:p>
          <a:p>
            <a:pPr indent="-317500" lvl="0" marL="457200" rtl="0" algn="l">
              <a:lnSpc>
                <a:spcPct val="115000"/>
              </a:lnSpc>
              <a:spcBef>
                <a:spcPts val="1000"/>
              </a:spcBef>
              <a:spcAft>
                <a:spcPts val="0"/>
              </a:spcAft>
              <a:buSzPts val="1400"/>
              <a:buFont typeface="Open Sans"/>
              <a:buChar char="●"/>
            </a:pPr>
            <a:r>
              <a:rPr lang="en" sz="1400"/>
              <a:t>yield()</a:t>
            </a:r>
            <a:r>
              <a:rPr lang="en" sz="1400">
                <a:latin typeface="Open Sans"/>
                <a:ea typeface="Open Sans"/>
                <a:cs typeface="Open Sans"/>
                <a:sym typeface="Open Sans"/>
              </a:rPr>
              <a:t> — </a:t>
            </a:r>
            <a:r>
              <a:rPr i="1" lang="en" sz="1400">
                <a:latin typeface="Open Sans"/>
                <a:ea typeface="Open Sans"/>
                <a:cs typeface="Open Sans"/>
                <a:sym typeface="Open Sans"/>
              </a:rPr>
              <a:t>Tries</a:t>
            </a:r>
            <a:r>
              <a:rPr lang="en" sz="1400">
                <a:latin typeface="Open Sans"/>
                <a:ea typeface="Open Sans"/>
                <a:cs typeface="Open Sans"/>
                <a:sym typeface="Open Sans"/>
              </a:rPr>
              <a:t> to step back </a:t>
            </a:r>
            <a:r>
              <a:rPr lang="en" sz="650">
                <a:latin typeface="Arial"/>
                <a:ea typeface="Arial"/>
                <a:cs typeface="Arial"/>
                <a:sym typeface="Arial"/>
              </a:rPr>
              <a:t>`</a:t>
            </a:r>
            <a:endParaRPr i="1" sz="1400">
              <a:latin typeface="Open Sans"/>
              <a:ea typeface="Open Sans"/>
              <a:cs typeface="Open Sans"/>
              <a:sym typeface="Open Sans"/>
            </a:endParaRPr>
          </a:p>
          <a:p>
            <a:pPr indent="-317500" lvl="0" marL="457200" rtl="0" algn="l">
              <a:lnSpc>
                <a:spcPct val="115000"/>
              </a:lnSpc>
              <a:spcBef>
                <a:spcPts val="1000"/>
              </a:spcBef>
              <a:spcAft>
                <a:spcPts val="0"/>
              </a:spcAft>
              <a:buSzPts val="1400"/>
              <a:buFont typeface="Open Sans"/>
              <a:buChar char="●"/>
            </a:pPr>
            <a:r>
              <a:rPr lang="en" sz="1400"/>
              <a:t>myThread.interrupt() </a:t>
            </a:r>
            <a:r>
              <a:rPr lang="en" sz="1400">
                <a:latin typeface="Open Sans"/>
                <a:ea typeface="Open Sans"/>
                <a:cs typeface="Open Sans"/>
                <a:sym typeface="Open Sans"/>
              </a:rPr>
              <a:t>— </a:t>
            </a:r>
            <a:r>
              <a:rPr i="1" lang="en" sz="1400">
                <a:latin typeface="Open Sans"/>
                <a:ea typeface="Open Sans"/>
                <a:cs typeface="Open Sans"/>
                <a:sym typeface="Open Sans"/>
              </a:rPr>
              <a:t>Tries</a:t>
            </a:r>
            <a:r>
              <a:rPr lang="en" sz="1400">
                <a:latin typeface="Open Sans"/>
                <a:ea typeface="Open Sans"/>
                <a:cs typeface="Open Sans"/>
                <a:sym typeface="Open Sans"/>
              </a:rPr>
              <a:t> to interrupt a </a:t>
            </a:r>
            <a:r>
              <a:rPr lang="en" sz="1400">
                <a:latin typeface="Arial"/>
                <a:ea typeface="Arial"/>
                <a:cs typeface="Arial"/>
                <a:sym typeface="Arial"/>
              </a:rPr>
              <a:t>thread</a:t>
            </a:r>
            <a:endParaRPr sz="1400"/>
          </a:p>
          <a:p>
            <a:pPr indent="-317500" lvl="0" marL="457200" rtl="0" algn="l">
              <a:lnSpc>
                <a:spcPct val="115000"/>
              </a:lnSpc>
              <a:spcBef>
                <a:spcPts val="1000"/>
              </a:spcBef>
              <a:spcAft>
                <a:spcPts val="0"/>
              </a:spcAft>
              <a:buSzPts val="1400"/>
              <a:buFont typeface="Open Sans"/>
              <a:buChar char="●"/>
            </a:pPr>
            <a:r>
              <a:rPr lang="en" sz="1400"/>
              <a:t>myThread.</a:t>
            </a:r>
            <a:r>
              <a:rPr lang="en" sz="1400"/>
              <a:t>isInterrupted()</a:t>
            </a:r>
            <a:r>
              <a:rPr lang="en" sz="1400">
                <a:latin typeface="Open Sans"/>
                <a:ea typeface="Open Sans"/>
                <a:cs typeface="Open Sans"/>
                <a:sym typeface="Open Sans"/>
              </a:rPr>
              <a:t> — Checks whether thread was interrupted </a:t>
            </a:r>
            <a:endParaRPr sz="1400">
              <a:latin typeface="Open Sans"/>
              <a:ea typeface="Open Sans"/>
              <a:cs typeface="Open Sans"/>
              <a:sym typeface="Open Sans"/>
            </a:endParaRPr>
          </a:p>
          <a:p>
            <a:pPr indent="-317500" lvl="0" marL="457200" rtl="0" algn="l">
              <a:lnSpc>
                <a:spcPct val="115000"/>
              </a:lnSpc>
              <a:spcBef>
                <a:spcPts val="1000"/>
              </a:spcBef>
              <a:spcAft>
                <a:spcPts val="0"/>
              </a:spcAft>
              <a:buSzPts val="1400"/>
              <a:buFont typeface="Open Sans"/>
              <a:buChar char="●"/>
            </a:pPr>
            <a:r>
              <a:rPr lang="en" sz="1400"/>
              <a:t>interrupted</a:t>
            </a:r>
            <a:r>
              <a:rPr lang="en" sz="1400"/>
              <a:t>()</a:t>
            </a:r>
            <a:r>
              <a:rPr lang="en" sz="1400">
                <a:latin typeface="Open Sans"/>
                <a:ea typeface="Open Sans"/>
                <a:cs typeface="Open Sans"/>
                <a:sym typeface="Open Sans"/>
              </a:rPr>
              <a:t> — Checks and clears the interruption flag</a:t>
            </a:r>
            <a:endParaRPr sz="1400">
              <a:latin typeface="Arial"/>
              <a:ea typeface="Arial"/>
              <a:cs typeface="Arial"/>
              <a:sym typeface="Arial"/>
            </a:endParaRPr>
          </a:p>
          <a:p>
            <a:pPr indent="0" lvl="0" marL="0" rtl="0" algn="l">
              <a:lnSpc>
                <a:spcPct val="115000"/>
              </a:lnSpc>
              <a:spcBef>
                <a:spcPts val="1000"/>
              </a:spcBef>
              <a:spcAft>
                <a:spcPts val="1000"/>
              </a:spcAft>
              <a:buNone/>
            </a:pPr>
            <a:r>
              <a:t/>
            </a:r>
            <a:endParaRPr sz="1400">
              <a:latin typeface="Open Sans"/>
              <a:ea typeface="Open Sans"/>
              <a:cs typeface="Open Sans"/>
              <a:sym typeface="Open Sans"/>
            </a:endParaRPr>
          </a:p>
        </p:txBody>
      </p:sp>
      <p:sp>
        <p:nvSpPr>
          <p:cNvPr id="152" name="Google Shape;152;p2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Ways to manipulate a thread's state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idx="1" type="body"/>
          </p:nvPr>
        </p:nvSpPr>
        <p:spPr>
          <a:xfrm>
            <a:off x="292608" y="1335024"/>
            <a:ext cx="8328900" cy="2395800"/>
          </a:xfrm>
          <a:prstGeom prst="rect">
            <a:avLst/>
          </a:prstGeom>
        </p:spPr>
        <p:txBody>
          <a:bodyPr anchorCtr="0" anchor="t" bIns="0" lIns="0" spcFirstLastPara="1" rIns="0" wrap="square" tIns="73150">
            <a:noAutofit/>
          </a:bodyPr>
          <a:lstStyle/>
          <a:p>
            <a:pPr indent="-307975" lvl="0" marL="457200" marR="266858" rtl="0" algn="l">
              <a:lnSpc>
                <a:spcPct val="111666"/>
              </a:lnSpc>
              <a:spcBef>
                <a:spcPts val="0"/>
              </a:spcBef>
              <a:spcAft>
                <a:spcPts val="0"/>
              </a:spcAft>
              <a:buSzPts val="1400"/>
              <a:buFont typeface="Arial"/>
              <a:buChar char="●"/>
            </a:pPr>
            <a:r>
              <a:rPr lang="en">
                <a:latin typeface="Arial"/>
                <a:ea typeface="Arial"/>
                <a:cs typeface="Arial"/>
                <a:sym typeface="Arial"/>
              </a:rPr>
              <a:t>The </a:t>
            </a:r>
            <a:r>
              <a:rPr lang="en">
                <a:latin typeface="JetBrains Mono"/>
                <a:ea typeface="JetBrains Mono"/>
                <a:cs typeface="JetBrains Mono"/>
                <a:sym typeface="JetBrains Mono"/>
              </a:rPr>
              <a:t>sleep</a:t>
            </a:r>
            <a:r>
              <a:rPr lang="en">
                <a:latin typeface="Arial"/>
                <a:ea typeface="Arial"/>
                <a:cs typeface="Arial"/>
                <a:sym typeface="Arial"/>
              </a:rPr>
              <a:t> </a:t>
            </a:r>
            <a:r>
              <a:rPr lang="en"/>
              <a:t>and </a:t>
            </a:r>
            <a:r>
              <a:rPr lang="en">
                <a:latin typeface="JetBrains Mono"/>
                <a:ea typeface="JetBrains Mono"/>
                <a:cs typeface="JetBrains Mono"/>
                <a:sym typeface="JetBrains Mono"/>
              </a:rPr>
              <a:t>yield</a:t>
            </a:r>
            <a:r>
              <a:rPr lang="en"/>
              <a:t> methods are only applicable to the current thread, which means that you cannot suspend another thread. </a:t>
            </a:r>
            <a:endParaRPr>
              <a:latin typeface="Arial"/>
              <a:ea typeface="Arial"/>
              <a:cs typeface="Arial"/>
              <a:sym typeface="Arial"/>
            </a:endParaRPr>
          </a:p>
          <a:p>
            <a:pPr indent="-307975" lvl="0" marL="457200" marR="266858" rtl="0" algn="l">
              <a:lnSpc>
                <a:spcPct val="111666"/>
              </a:lnSpc>
              <a:spcBef>
                <a:spcPts val="850"/>
              </a:spcBef>
              <a:spcAft>
                <a:spcPts val="21535"/>
              </a:spcAft>
              <a:buSzPts val="1400"/>
              <a:buFont typeface="Arial"/>
              <a:buChar char="●"/>
            </a:pPr>
            <a:r>
              <a:rPr lang="en"/>
              <a:t>All blocking and waiting methods can throw </a:t>
            </a:r>
            <a:r>
              <a:rPr lang="en">
                <a:latin typeface="JetBrains Mono"/>
                <a:ea typeface="JetBrains Mono"/>
                <a:cs typeface="JetBrains Mono"/>
                <a:sym typeface="JetBrains Mono"/>
              </a:rPr>
              <a:t>InterruptedException</a:t>
            </a:r>
            <a:endParaRPr>
              <a:latin typeface="JetBrains Mono"/>
              <a:ea typeface="JetBrains Mono"/>
              <a:cs typeface="JetBrains Mono"/>
              <a:sym typeface="JetBrains Mono"/>
            </a:endParaRPr>
          </a:p>
        </p:txBody>
      </p:sp>
      <p:sp>
        <p:nvSpPr>
          <p:cNvPr id="158" name="Google Shape;158;p2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sleep, join, yield, interrupt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0000FF"/>
                </a:solidFill>
                <a:highlight>
                  <a:srgbClr val="FFFFFE"/>
                </a:highlight>
              </a:rPr>
              <a:t>class</a:t>
            </a:r>
            <a:r>
              <a:rPr lang="en" sz="1100">
                <a:highlight>
                  <a:srgbClr val="FFFFFE"/>
                </a:highlight>
              </a:rPr>
              <a:t> </a:t>
            </a:r>
            <a:r>
              <a:rPr lang="en" sz="1100">
                <a:solidFill>
                  <a:srgbClr val="008080"/>
                </a:solidFill>
                <a:highlight>
                  <a:srgbClr val="FFFFFE"/>
                </a:highlight>
              </a:rPr>
              <a:t>ClassicWorker</a:t>
            </a:r>
            <a:r>
              <a:rPr lang="en" sz="1100">
                <a:highlight>
                  <a:srgbClr val="FFFFFE"/>
                </a:highlight>
              </a:rPr>
              <a:t> : </a:t>
            </a:r>
            <a:r>
              <a:rPr lang="en" sz="1100">
                <a:solidFill>
                  <a:srgbClr val="008080"/>
                </a:solidFill>
                <a:highlight>
                  <a:srgbClr val="FFFFFE"/>
                </a:highlight>
              </a:rPr>
              <a:t>Runnable</a:t>
            </a: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override</a:t>
            </a:r>
            <a:r>
              <a:rPr lang="en" sz="1100">
                <a:highlight>
                  <a:srgbClr val="FFFFFE"/>
                </a:highlight>
              </a:rPr>
              <a:t> </a:t>
            </a:r>
            <a:r>
              <a:rPr lang="en" sz="1100">
                <a:solidFill>
                  <a:srgbClr val="0000FF"/>
                </a:solidFill>
                <a:highlight>
                  <a:srgbClr val="FFFFFE"/>
                </a:highlight>
              </a:rPr>
              <a:t>fun</a:t>
            </a:r>
            <a:r>
              <a:rPr lang="en" sz="1100">
                <a:highlight>
                  <a:srgbClr val="FFFFFE"/>
                </a:highlight>
              </a:rPr>
              <a:t> run()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try</a:t>
            </a: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while</a:t>
            </a:r>
            <a:r>
              <a:rPr lang="en" sz="1100">
                <a:highlight>
                  <a:srgbClr val="FFFFFE"/>
                </a:highlight>
              </a:rPr>
              <a:t> (!</a:t>
            </a:r>
            <a:r>
              <a:rPr lang="en" sz="1100">
                <a:solidFill>
                  <a:srgbClr val="008080"/>
                </a:solidFill>
                <a:highlight>
                  <a:srgbClr val="FFFFFE"/>
                </a:highlight>
              </a:rPr>
              <a:t>Thread</a:t>
            </a:r>
            <a:r>
              <a:rPr lang="en" sz="1100">
                <a:highlight>
                  <a:srgbClr val="FFFFFE"/>
                </a:highlight>
              </a:rPr>
              <a:t>.interrupted())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8000"/>
                </a:solidFill>
                <a:highlight>
                  <a:srgbClr val="FFFFFE"/>
                </a:highlight>
              </a:rPr>
              <a:t>// do stuff</a:t>
            </a:r>
            <a:endParaRPr sz="1100">
              <a:solidFill>
                <a:srgbClr val="008000"/>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 </a:t>
            </a:r>
            <a:r>
              <a:rPr lang="en" sz="1100">
                <a:solidFill>
                  <a:srgbClr val="0000FF"/>
                </a:solidFill>
                <a:highlight>
                  <a:srgbClr val="FFFFFE"/>
                </a:highlight>
              </a:rPr>
              <a:t>catch</a:t>
            </a:r>
            <a:r>
              <a:rPr lang="en" sz="1100">
                <a:highlight>
                  <a:srgbClr val="FFFFFE"/>
                </a:highlight>
              </a:rPr>
              <a:t> (e: </a:t>
            </a:r>
            <a:r>
              <a:rPr lang="en" sz="1100">
                <a:solidFill>
                  <a:srgbClr val="008080"/>
                </a:solidFill>
                <a:highlight>
                  <a:srgbClr val="FFFFFE"/>
                </a:highlight>
              </a:rPr>
              <a:t>InterruptedException</a:t>
            </a:r>
            <a:r>
              <a:rPr lang="en" sz="1100">
                <a:highlight>
                  <a:srgbClr val="FFFFFE"/>
                </a:highlight>
              </a:rPr>
              <a:t>) {} </a:t>
            </a:r>
            <a:r>
              <a:rPr lang="en" sz="1100">
                <a:solidFill>
                  <a:srgbClr val="008000"/>
                </a:solidFill>
                <a:highlight>
                  <a:srgbClr val="FFFFFE"/>
                </a:highlight>
              </a:rPr>
              <a:t>// absolutely legal empty catch block</a:t>
            </a:r>
            <a:endParaRPr sz="1100">
              <a:solidFill>
                <a:srgbClr val="008000"/>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None/>
            </a:pPr>
            <a:r>
              <a:t/>
            </a:r>
            <a:endParaRPr sz="1100">
              <a:solidFill>
                <a:srgbClr val="0033B4"/>
              </a:solidFill>
            </a:endParaRPr>
          </a:p>
        </p:txBody>
      </p:sp>
      <p:sp>
        <p:nvSpPr>
          <p:cNvPr id="164" name="Google Shape;164;p2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Classic worker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8"/>
          <p:cNvSpPr txBox="1"/>
          <p:nvPr>
            <p:ph idx="1" type="body"/>
          </p:nvPr>
        </p:nvSpPr>
        <p:spPr>
          <a:xfrm>
            <a:off x="292600" y="1487424"/>
            <a:ext cx="8328900" cy="730200"/>
          </a:xfrm>
          <a:prstGeom prst="rect">
            <a:avLst/>
          </a:prstGeom>
        </p:spPr>
        <p:txBody>
          <a:bodyPr anchorCtr="0" anchor="t" bIns="0" lIns="0" spcFirstLastPara="1" rIns="0" wrap="square" tIns="73150">
            <a:noAutofit/>
          </a:bodyPr>
          <a:lstStyle/>
          <a:p>
            <a:pPr indent="0" lvl="0" marL="0" rtl="0" algn="l">
              <a:lnSpc>
                <a:spcPct val="107916"/>
              </a:lnSpc>
              <a:spcBef>
                <a:spcPts val="0"/>
              </a:spcBef>
              <a:spcAft>
                <a:spcPts val="0"/>
              </a:spcAft>
              <a:buClr>
                <a:schemeClr val="dk1"/>
              </a:buClr>
              <a:buSzPts val="1100"/>
              <a:buFont typeface="Arial"/>
              <a:buNone/>
            </a:pPr>
            <a:r>
              <a:rPr lang="en">
                <a:latin typeface="Open Sans"/>
                <a:ea typeface="Open Sans"/>
                <a:cs typeface="Open Sans"/>
                <a:sym typeface="Open Sans"/>
              </a:rPr>
              <a:t>Parallel threads have access to the same shared memory. </a:t>
            </a:r>
            <a:endParaRPr>
              <a:latin typeface="Arial"/>
              <a:ea typeface="Arial"/>
              <a:cs typeface="Arial"/>
              <a:sym typeface="Arial"/>
            </a:endParaRPr>
          </a:p>
          <a:p>
            <a:pPr indent="0" lvl="0" marL="0" rtl="0" algn="l">
              <a:lnSpc>
                <a:spcPct val="107916"/>
              </a:lnSpc>
              <a:spcBef>
                <a:spcPts val="90"/>
              </a:spcBef>
              <a:spcAft>
                <a:spcPts val="0"/>
              </a:spcAft>
              <a:buClr>
                <a:schemeClr val="dk1"/>
              </a:buClr>
              <a:buSzPts val="1100"/>
              <a:buFont typeface="Arial"/>
              <a:buNone/>
            </a:pPr>
            <a:r>
              <a:rPr lang="en">
                <a:latin typeface="Open Sans"/>
                <a:ea typeface="Open Sans"/>
                <a:cs typeface="Open Sans"/>
                <a:sym typeface="Open Sans"/>
              </a:rPr>
              <a:t>This often leads to problems that cannot arise in a single-threaded environment.</a:t>
            </a:r>
            <a:endParaRPr>
              <a:latin typeface="Open Sans"/>
              <a:ea typeface="Open Sans"/>
              <a:cs typeface="Open Sans"/>
              <a:sym typeface="Open Sans"/>
            </a:endParaRPr>
          </a:p>
          <a:p>
            <a:pPr indent="0" lvl="0" marL="0" rtl="0" algn="l">
              <a:spcBef>
                <a:spcPts val="2285"/>
              </a:spcBef>
              <a:spcAft>
                <a:spcPts val="0"/>
              </a:spcAft>
              <a:buNone/>
            </a:pPr>
            <a:r>
              <a:t/>
            </a:r>
            <a:endParaRPr>
              <a:latin typeface="Open Sans"/>
              <a:ea typeface="Open Sans"/>
              <a:cs typeface="Open Sans"/>
              <a:sym typeface="Open Sans"/>
            </a:endParaRPr>
          </a:p>
        </p:txBody>
      </p:sp>
      <p:sp>
        <p:nvSpPr>
          <p:cNvPr id="170" name="Google Shape;170;p2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Parallelism and shared memory: Examples of problematic interleaving</a:t>
            </a:r>
            <a:endParaRPr/>
          </a:p>
        </p:txBody>
      </p:sp>
      <p:sp>
        <p:nvSpPr>
          <p:cNvPr id="171" name="Google Shape;171;p28"/>
          <p:cNvSpPr txBox="1"/>
          <p:nvPr>
            <p:ph idx="1" type="body"/>
          </p:nvPr>
        </p:nvSpPr>
        <p:spPr>
          <a:xfrm>
            <a:off x="292600" y="2258100"/>
            <a:ext cx="3771300" cy="28482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0000FF"/>
                </a:solidFill>
                <a:highlight>
                  <a:srgbClr val="FFFFFE"/>
                </a:highlight>
              </a:rPr>
              <a:t>class</a:t>
            </a:r>
            <a:r>
              <a:rPr lang="en" sz="1100">
                <a:highlight>
                  <a:srgbClr val="FFFFFE"/>
                </a:highlight>
              </a:rPr>
              <a:t> </a:t>
            </a:r>
            <a:r>
              <a:rPr lang="en" sz="1100">
                <a:solidFill>
                  <a:srgbClr val="008080"/>
                </a:solidFill>
                <a:highlight>
                  <a:srgbClr val="FFFFFE"/>
                </a:highlight>
              </a:rPr>
              <a:t>Counter</a:t>
            </a: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private</a:t>
            </a:r>
            <a:r>
              <a:rPr lang="en" sz="1100">
                <a:highlight>
                  <a:srgbClr val="FFFFFE"/>
                </a:highlight>
              </a:rPr>
              <a:t> </a:t>
            </a:r>
            <a:r>
              <a:rPr lang="en" sz="1100">
                <a:solidFill>
                  <a:srgbClr val="0000FF"/>
                </a:solidFill>
                <a:highlight>
                  <a:srgbClr val="FFFFFE"/>
                </a:highlight>
              </a:rPr>
              <a:t>var</a:t>
            </a:r>
            <a:r>
              <a:rPr lang="en" sz="1100">
                <a:highlight>
                  <a:srgbClr val="FFFFFE"/>
                </a:highlight>
              </a:rPr>
              <a:t> c = </a:t>
            </a:r>
            <a:r>
              <a:rPr lang="en" sz="1100">
                <a:solidFill>
                  <a:srgbClr val="098658"/>
                </a:solidFill>
                <a:highlight>
                  <a:srgbClr val="FFFFFE"/>
                </a:highlight>
              </a:rPr>
              <a:t>0</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fun</a:t>
            </a:r>
            <a:r>
              <a:rPr lang="en" sz="1100">
                <a:highlight>
                  <a:srgbClr val="FFFFFE"/>
                </a:highlight>
              </a:rPr>
              <a:t> increment()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c++</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fun</a:t>
            </a:r>
            <a:r>
              <a:rPr lang="en" sz="1100">
                <a:highlight>
                  <a:srgbClr val="FFFFFE"/>
                </a:highlight>
              </a:rPr>
              <a:t> decrement()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c--</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fun</a:t>
            </a:r>
            <a:r>
              <a:rPr lang="en" sz="1100">
                <a:highlight>
                  <a:srgbClr val="FFFFFE"/>
                </a:highlight>
              </a:rPr>
              <a:t> value(): </a:t>
            </a:r>
            <a:r>
              <a:rPr lang="en" sz="1100">
                <a:solidFill>
                  <a:srgbClr val="008080"/>
                </a:solidFill>
                <a:highlight>
                  <a:srgbClr val="FFFFFE"/>
                </a:highlight>
              </a:rPr>
              <a:t>Int</a:t>
            </a: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return</a:t>
            </a:r>
            <a:r>
              <a:rPr lang="en" sz="1100">
                <a:highlight>
                  <a:srgbClr val="FFFFFE"/>
                </a:highlight>
              </a:rPr>
              <a:t> c</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None/>
            </a:pPr>
            <a:r>
              <a:t/>
            </a:r>
            <a:endParaRPr sz="1100">
              <a:solidFill>
                <a:srgbClr val="0033B4"/>
              </a:solidFill>
            </a:endParaRPr>
          </a:p>
        </p:txBody>
      </p:sp>
      <p:sp>
        <p:nvSpPr>
          <p:cNvPr id="172" name="Google Shape;172;p28"/>
          <p:cNvSpPr txBox="1"/>
          <p:nvPr>
            <p:ph idx="1" type="body"/>
          </p:nvPr>
        </p:nvSpPr>
        <p:spPr>
          <a:xfrm>
            <a:off x="4373275" y="2258100"/>
            <a:ext cx="3771300" cy="2848200"/>
          </a:xfrm>
          <a:prstGeom prst="rect">
            <a:avLst/>
          </a:prstGeom>
        </p:spPr>
        <p:txBody>
          <a:bodyPr anchorCtr="0" anchor="t" bIns="0" lIns="0" spcFirstLastPara="1" rIns="0" wrap="square" tIns="73150">
            <a:noAutofit/>
          </a:bodyPr>
          <a:lstStyle/>
          <a:p>
            <a:pPr indent="0" lvl="0" marL="0" marR="15240" rtl="0" algn="just">
              <a:lnSpc>
                <a:spcPct val="117083"/>
              </a:lnSpc>
              <a:spcBef>
                <a:spcPts val="0"/>
              </a:spcBef>
              <a:spcAft>
                <a:spcPts val="0"/>
              </a:spcAft>
              <a:buNone/>
            </a:pPr>
            <a:r>
              <a:rPr lang="en" sz="1100">
                <a:latin typeface="Open Sans"/>
                <a:ea typeface="Open Sans"/>
                <a:cs typeface="Open Sans"/>
                <a:sym typeface="Open Sans"/>
              </a:rPr>
              <a:t>Both operations on </a:t>
            </a:r>
            <a:r>
              <a:rPr lang="en" sz="1100"/>
              <a:t>c</a:t>
            </a:r>
            <a:r>
              <a:rPr lang="en" sz="1100">
                <a:latin typeface="Open Sans"/>
                <a:ea typeface="Open Sans"/>
                <a:cs typeface="Open Sans"/>
                <a:sym typeface="Open Sans"/>
              </a:rPr>
              <a:t> are single, simple statements.</a:t>
            </a:r>
            <a:endParaRPr sz="1100">
              <a:latin typeface="Open Sans"/>
              <a:ea typeface="Open Sans"/>
              <a:cs typeface="Open Sans"/>
              <a:sym typeface="Open Sans"/>
            </a:endParaRPr>
          </a:p>
          <a:p>
            <a:pPr indent="0" lvl="0" marL="0" marR="15240" rtl="0" algn="just">
              <a:lnSpc>
                <a:spcPct val="117083"/>
              </a:lnSpc>
              <a:spcBef>
                <a:spcPts val="0"/>
              </a:spcBef>
              <a:spcAft>
                <a:spcPts val="0"/>
              </a:spcAft>
              <a:buNone/>
            </a:pPr>
            <a:r>
              <a:t/>
            </a:r>
            <a:endParaRPr sz="1100">
              <a:latin typeface="Open Sans"/>
              <a:ea typeface="Open Sans"/>
              <a:cs typeface="Open Sans"/>
              <a:sym typeface="Open Sans"/>
            </a:endParaRPr>
          </a:p>
          <a:p>
            <a:pPr indent="0" lvl="0" marL="0" rtl="0" algn="l">
              <a:lnSpc>
                <a:spcPct val="107916"/>
              </a:lnSpc>
              <a:spcBef>
                <a:spcPts val="0"/>
              </a:spcBef>
              <a:spcAft>
                <a:spcPts val="0"/>
              </a:spcAft>
              <a:buNone/>
            </a:pPr>
            <a:r>
              <a:rPr lang="en" sz="1100">
                <a:latin typeface="Open Sans"/>
                <a:ea typeface="Open Sans"/>
                <a:cs typeface="Open Sans"/>
                <a:sym typeface="Open Sans"/>
              </a:rPr>
              <a:t>However, even simple statements can be translated into multiple steps by the virtual machine, and those steps can be interleaved.</a:t>
            </a:r>
            <a:endParaRPr sz="1100">
              <a:latin typeface="Arial"/>
              <a:ea typeface="Arial"/>
              <a:cs typeface="Arial"/>
              <a:sym typeface="Arial"/>
            </a:endParaRPr>
          </a:p>
          <a:p>
            <a:pPr indent="0" lvl="0" marL="0" rtl="0" algn="l">
              <a:lnSpc>
                <a:spcPct val="107916"/>
              </a:lnSpc>
              <a:spcBef>
                <a:spcPts val="60"/>
              </a:spcBef>
              <a:spcAft>
                <a:spcPts val="0"/>
              </a:spcAft>
              <a:buClr>
                <a:schemeClr val="dk1"/>
              </a:buClr>
              <a:buSzPts val="1100"/>
              <a:buFont typeface="Arial"/>
              <a:buNone/>
            </a:pPr>
            <a:r>
              <a:t/>
            </a:r>
            <a:endParaRPr sz="1100">
              <a:latin typeface="Open Sans"/>
              <a:ea typeface="Open Sans"/>
              <a:cs typeface="Open Sans"/>
              <a:sym typeface="Open Sans"/>
            </a:endParaRPr>
          </a:p>
          <a:p>
            <a:pPr indent="0" lvl="0" marL="0" rtl="0" algn="l">
              <a:lnSpc>
                <a:spcPct val="115000"/>
              </a:lnSpc>
              <a:spcBef>
                <a:spcPts val="60"/>
              </a:spcBef>
              <a:spcAft>
                <a:spcPts val="1000"/>
              </a:spcAft>
              <a:buNone/>
            </a:pPr>
            <a:r>
              <a:t/>
            </a:r>
            <a:endParaRPr sz="1100">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11"/>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lnSpc>
                <a:spcPct val="85000"/>
              </a:lnSpc>
              <a:spcBef>
                <a:spcPts val="0"/>
              </a:spcBef>
              <a:spcAft>
                <a:spcPts val="0"/>
              </a:spcAft>
              <a:buSzPts val="2400"/>
              <a:buNone/>
            </a:pPr>
            <a:r>
              <a:rPr lang="en"/>
              <a:t>Definition</a:t>
            </a:r>
            <a:endParaRPr/>
          </a:p>
        </p:txBody>
      </p:sp>
      <p:sp>
        <p:nvSpPr>
          <p:cNvPr id="47" name="Google Shape;47;p11"/>
          <p:cNvSpPr txBox="1"/>
          <p:nvPr>
            <p:ph idx="1" type="body"/>
          </p:nvPr>
        </p:nvSpPr>
        <p:spPr>
          <a:xfrm>
            <a:off x="292600" y="1335025"/>
            <a:ext cx="8419800" cy="3571200"/>
          </a:xfrm>
          <a:prstGeom prst="rect">
            <a:avLst/>
          </a:prstGeom>
          <a:noFill/>
          <a:ln>
            <a:noFill/>
          </a:ln>
        </p:spPr>
        <p:txBody>
          <a:bodyPr anchorCtr="0" anchor="t" bIns="0" lIns="0" spcFirstLastPara="1" rIns="0" wrap="square" tIns="73150">
            <a:noAutofit/>
          </a:bodyPr>
          <a:lstStyle/>
          <a:p>
            <a:pPr indent="0" lvl="0" marL="0" rtl="0" algn="l">
              <a:lnSpc>
                <a:spcPct val="115000"/>
              </a:lnSpc>
              <a:spcBef>
                <a:spcPts val="0"/>
              </a:spcBef>
              <a:spcAft>
                <a:spcPts val="0"/>
              </a:spcAft>
              <a:buNone/>
            </a:pPr>
            <a:r>
              <a:rPr b="1" lang="en"/>
              <a:t>According to Wikipedia:</a:t>
            </a:r>
            <a:endParaRPr b="1"/>
          </a:p>
          <a:p>
            <a:pPr indent="-317500" lvl="0" marL="457200" marR="304314" rtl="0" algn="l">
              <a:lnSpc>
                <a:spcPct val="115000"/>
              </a:lnSpc>
              <a:spcBef>
                <a:spcPts val="1000"/>
              </a:spcBef>
              <a:spcAft>
                <a:spcPts val="0"/>
              </a:spcAft>
              <a:buSzPts val="1400"/>
              <a:buChar char="●"/>
            </a:pPr>
            <a:r>
              <a:rPr b="1" lang="en"/>
              <a:t>Parallel</a:t>
            </a:r>
            <a:r>
              <a:rPr lang="en"/>
              <a:t> computing is a type of computing “in which many calculations or processes are carried out </a:t>
            </a:r>
            <a:r>
              <a:rPr b="1" lang="en"/>
              <a:t>simultaneously</a:t>
            </a:r>
            <a:r>
              <a:rPr lang="en"/>
              <a:t>”. </a:t>
            </a:r>
            <a:endParaRPr/>
          </a:p>
          <a:p>
            <a:pPr indent="-317500" lvl="0" marL="457200" marR="304314" rtl="0" algn="l">
              <a:lnSpc>
                <a:spcPct val="115000"/>
              </a:lnSpc>
              <a:spcBef>
                <a:spcPts val="0"/>
              </a:spcBef>
              <a:spcAft>
                <a:spcPts val="0"/>
              </a:spcAft>
              <a:buSzPts val="1400"/>
              <a:buFont typeface="Arial"/>
              <a:buChar char="●"/>
            </a:pPr>
            <a:r>
              <a:rPr b="1" lang="en"/>
              <a:t>Concurrent</a:t>
            </a:r>
            <a:r>
              <a:rPr lang="en"/>
              <a:t> computing is a form of computing in which several computations are executed </a:t>
            </a:r>
            <a:r>
              <a:rPr b="1" lang="en"/>
              <a:t>concurrently – </a:t>
            </a:r>
            <a:r>
              <a:rPr lang="en"/>
              <a:t>in overlapping time periods – instead of sequentially. </a:t>
            </a:r>
            <a:endParaRPr/>
          </a:p>
          <a:p>
            <a:pPr indent="-317500" lvl="0" marL="457200" rtl="0" algn="l">
              <a:lnSpc>
                <a:spcPct val="115000"/>
              </a:lnSpc>
              <a:spcBef>
                <a:spcPts val="690"/>
              </a:spcBef>
              <a:spcAft>
                <a:spcPts val="0"/>
              </a:spcAft>
              <a:buSzPts val="1400"/>
              <a:buChar char="●"/>
            </a:pPr>
            <a:r>
              <a:rPr lang="en"/>
              <a:t>It is possible to have parallelism without concurrency, and concurrency without parallelism.</a:t>
            </a:r>
            <a:endParaRPr/>
          </a:p>
          <a:p>
            <a:pPr indent="0" lvl="0" marL="0" marR="304314" rtl="0" algn="l">
              <a:lnSpc>
                <a:spcPct val="115000"/>
              </a:lnSpc>
              <a:spcBef>
                <a:spcPts val="1000"/>
              </a:spcBef>
              <a:spcAft>
                <a:spcPts val="0"/>
              </a:spcAft>
              <a:buNone/>
            </a:pPr>
            <a:r>
              <a:t/>
            </a:r>
            <a:endParaRPr b="1"/>
          </a:p>
          <a:p>
            <a:pPr indent="0" lvl="0" marL="0" rtl="0" algn="l">
              <a:lnSpc>
                <a:spcPct val="115000"/>
              </a:lnSpc>
              <a:spcBef>
                <a:spcPts val="690"/>
              </a:spcBef>
              <a:spcAft>
                <a:spcPts val="0"/>
              </a:spcAft>
              <a:buClr>
                <a:schemeClr val="dk1"/>
              </a:buClr>
              <a:buSzPts val="1100"/>
              <a:buFont typeface="Arial"/>
              <a:buNone/>
            </a:pPr>
            <a:r>
              <a:rPr b="1" lang="en">
                <a:solidFill>
                  <a:schemeClr val="accent1"/>
                </a:solidFill>
              </a:rPr>
              <a:t>Motivation</a:t>
            </a:r>
            <a:endParaRPr b="1">
              <a:solidFill>
                <a:schemeClr val="accent1"/>
              </a:solidFill>
            </a:endParaRPr>
          </a:p>
          <a:p>
            <a:pPr indent="-317500" lvl="0" marL="457200" marR="0" rtl="0" algn="l">
              <a:lnSpc>
                <a:spcPct val="115000"/>
              </a:lnSpc>
              <a:spcBef>
                <a:spcPts val="1000"/>
              </a:spcBef>
              <a:spcAft>
                <a:spcPts val="0"/>
              </a:spcAft>
              <a:buSzPts val="1400"/>
              <a:buChar char="●"/>
            </a:pPr>
            <a:r>
              <a:rPr lang="en"/>
              <a:t>Faster runtime </a:t>
            </a:r>
            <a:endParaRPr/>
          </a:p>
          <a:p>
            <a:pPr indent="-317500" lvl="0" marL="457200" marR="0" rtl="0" algn="l">
              <a:lnSpc>
                <a:spcPct val="115000"/>
              </a:lnSpc>
              <a:spcBef>
                <a:spcPts val="1000"/>
              </a:spcBef>
              <a:spcAft>
                <a:spcPts val="0"/>
              </a:spcAft>
              <a:buSzPts val="1400"/>
              <a:buChar char="●"/>
            </a:pPr>
            <a:r>
              <a:rPr lang="en"/>
              <a:t>Improved responsivenes</a:t>
            </a:r>
            <a:r>
              <a:rPr lang="en"/>
              <a:t>s</a:t>
            </a:r>
            <a:endParaRPr/>
          </a:p>
          <a:p>
            <a:pPr indent="0" lvl="0" marL="0" rtl="0" algn="l">
              <a:lnSpc>
                <a:spcPct val="115000"/>
              </a:lnSpc>
              <a:spcBef>
                <a:spcPts val="1000"/>
              </a:spcBef>
              <a:spcAft>
                <a:spcPts val="10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9"/>
          <p:cNvSpPr txBox="1"/>
          <p:nvPr>
            <p:ph idx="1" type="body"/>
          </p:nvPr>
        </p:nvSpPr>
        <p:spPr>
          <a:xfrm>
            <a:off x="292600" y="1335024"/>
            <a:ext cx="8328900" cy="730200"/>
          </a:xfrm>
          <a:prstGeom prst="rect">
            <a:avLst/>
          </a:prstGeom>
        </p:spPr>
        <p:txBody>
          <a:bodyPr anchorCtr="0" anchor="t" bIns="0" lIns="0" spcFirstLastPara="1" rIns="0" wrap="square" tIns="73150">
            <a:noAutofit/>
          </a:bodyPr>
          <a:lstStyle/>
          <a:p>
            <a:pPr indent="0" lvl="0" marL="0" rtl="0" algn="l">
              <a:lnSpc>
                <a:spcPct val="107916"/>
              </a:lnSpc>
              <a:spcBef>
                <a:spcPts val="0"/>
              </a:spcBef>
              <a:spcAft>
                <a:spcPts val="0"/>
              </a:spcAft>
              <a:buClr>
                <a:schemeClr val="dk1"/>
              </a:buClr>
              <a:buSzPts val="1100"/>
              <a:buFont typeface="Arial"/>
              <a:buNone/>
            </a:pPr>
            <a:r>
              <a:rPr lang="en">
                <a:latin typeface="Open Sans"/>
                <a:ea typeface="Open Sans"/>
                <a:cs typeface="Open Sans"/>
                <a:sym typeface="Open Sans"/>
              </a:rPr>
              <a:t>Parallel threads have access to the same shared memory. </a:t>
            </a:r>
            <a:endParaRPr>
              <a:latin typeface="Open Sans"/>
              <a:ea typeface="Open Sans"/>
              <a:cs typeface="Open Sans"/>
              <a:sym typeface="Open Sans"/>
            </a:endParaRPr>
          </a:p>
          <a:p>
            <a:pPr indent="0" lvl="0" marL="0" rtl="0" algn="l">
              <a:lnSpc>
                <a:spcPct val="107916"/>
              </a:lnSpc>
              <a:spcBef>
                <a:spcPts val="90"/>
              </a:spcBef>
              <a:spcAft>
                <a:spcPts val="0"/>
              </a:spcAft>
              <a:buClr>
                <a:schemeClr val="dk1"/>
              </a:buClr>
              <a:buSzPts val="1100"/>
              <a:buFont typeface="Arial"/>
              <a:buNone/>
            </a:pPr>
            <a:r>
              <a:rPr lang="en">
                <a:latin typeface="Open Sans"/>
                <a:ea typeface="Open Sans"/>
                <a:cs typeface="Open Sans"/>
                <a:sym typeface="Open Sans"/>
              </a:rPr>
              <a:t>This often leads to problems that cannot arise in a single-threaded environment.</a:t>
            </a:r>
            <a:endParaRPr>
              <a:latin typeface="Open Sans"/>
              <a:ea typeface="Open Sans"/>
              <a:cs typeface="Open Sans"/>
              <a:sym typeface="Open Sans"/>
            </a:endParaRPr>
          </a:p>
          <a:p>
            <a:pPr indent="0" lvl="0" marL="0" rtl="0" algn="l">
              <a:spcBef>
                <a:spcPts val="2255"/>
              </a:spcBef>
              <a:spcAft>
                <a:spcPts val="0"/>
              </a:spcAft>
              <a:buNone/>
            </a:pPr>
            <a:r>
              <a:t/>
            </a:r>
            <a:endParaRPr>
              <a:latin typeface="Open Sans"/>
              <a:ea typeface="Open Sans"/>
              <a:cs typeface="Open Sans"/>
              <a:sym typeface="Open Sans"/>
            </a:endParaRPr>
          </a:p>
        </p:txBody>
      </p:sp>
      <p:sp>
        <p:nvSpPr>
          <p:cNvPr id="178" name="Google Shape;178;p2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Parallelism and shared memory: Examples of problematic interleaving</a:t>
            </a:r>
            <a:endParaRPr/>
          </a:p>
          <a:p>
            <a:pPr indent="0" lvl="0" marL="0" rtl="0" algn="l">
              <a:spcBef>
                <a:spcPts val="0"/>
              </a:spcBef>
              <a:spcAft>
                <a:spcPts val="0"/>
              </a:spcAft>
              <a:buNone/>
            </a:pPr>
            <a:r>
              <a:t/>
            </a:r>
            <a:endParaRPr/>
          </a:p>
        </p:txBody>
      </p:sp>
      <p:sp>
        <p:nvSpPr>
          <p:cNvPr id="179" name="Google Shape;179;p29"/>
          <p:cNvSpPr txBox="1"/>
          <p:nvPr>
            <p:ph idx="1" type="body"/>
          </p:nvPr>
        </p:nvSpPr>
        <p:spPr>
          <a:xfrm>
            <a:off x="292600" y="2258100"/>
            <a:ext cx="3771300" cy="28482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0000FF"/>
                </a:solidFill>
                <a:highlight>
                  <a:srgbClr val="FFFFFE"/>
                </a:highlight>
              </a:rPr>
              <a:t>class</a:t>
            </a:r>
            <a:r>
              <a:rPr lang="en" sz="1100">
                <a:highlight>
                  <a:srgbClr val="FFFFFE"/>
                </a:highlight>
              </a:rPr>
              <a:t> </a:t>
            </a:r>
            <a:r>
              <a:rPr lang="en" sz="1100">
                <a:solidFill>
                  <a:srgbClr val="008080"/>
                </a:solidFill>
                <a:highlight>
                  <a:srgbClr val="FFFFFE"/>
                </a:highlight>
              </a:rPr>
              <a:t>Counter</a:t>
            </a: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private</a:t>
            </a:r>
            <a:r>
              <a:rPr lang="en" sz="1100">
                <a:highlight>
                  <a:srgbClr val="FFFFFE"/>
                </a:highlight>
              </a:rPr>
              <a:t> </a:t>
            </a:r>
            <a:r>
              <a:rPr lang="en" sz="1100">
                <a:solidFill>
                  <a:srgbClr val="0000FF"/>
                </a:solidFill>
                <a:highlight>
                  <a:srgbClr val="FFFFFE"/>
                </a:highlight>
              </a:rPr>
              <a:t>var</a:t>
            </a:r>
            <a:r>
              <a:rPr lang="en" sz="1100">
                <a:highlight>
                  <a:srgbClr val="FFFFFE"/>
                </a:highlight>
              </a:rPr>
              <a:t> c = </a:t>
            </a:r>
            <a:r>
              <a:rPr lang="en" sz="1100">
                <a:solidFill>
                  <a:srgbClr val="098658"/>
                </a:solidFill>
                <a:highlight>
                  <a:srgbClr val="FFFFFE"/>
                </a:highlight>
              </a:rPr>
              <a:t>0</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fun</a:t>
            </a:r>
            <a:r>
              <a:rPr lang="en" sz="1100">
                <a:highlight>
                  <a:srgbClr val="FFFFFE"/>
                </a:highlight>
              </a:rPr>
              <a:t> increment()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c++</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fun</a:t>
            </a:r>
            <a:r>
              <a:rPr lang="en" sz="1100">
                <a:highlight>
                  <a:srgbClr val="FFFFFE"/>
                </a:highlight>
              </a:rPr>
              <a:t> decrement()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c--</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fun</a:t>
            </a:r>
            <a:r>
              <a:rPr lang="en" sz="1100">
                <a:highlight>
                  <a:srgbClr val="FFFFFE"/>
                </a:highlight>
              </a:rPr>
              <a:t> value(): </a:t>
            </a:r>
            <a:r>
              <a:rPr lang="en" sz="1100">
                <a:solidFill>
                  <a:srgbClr val="008080"/>
                </a:solidFill>
                <a:highlight>
                  <a:srgbClr val="FFFFFE"/>
                </a:highlight>
              </a:rPr>
              <a:t>Int</a:t>
            </a: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return</a:t>
            </a:r>
            <a:r>
              <a:rPr lang="en" sz="1100">
                <a:highlight>
                  <a:srgbClr val="FFFFFE"/>
                </a:highlight>
              </a:rPr>
              <a:t> c</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None/>
            </a:pPr>
            <a:r>
              <a:t/>
            </a:r>
            <a:endParaRPr sz="1100">
              <a:solidFill>
                <a:srgbClr val="0033B4"/>
              </a:solidFill>
            </a:endParaRPr>
          </a:p>
        </p:txBody>
      </p:sp>
      <p:sp>
        <p:nvSpPr>
          <p:cNvPr id="180" name="Google Shape;180;p29"/>
          <p:cNvSpPr txBox="1"/>
          <p:nvPr>
            <p:ph idx="1" type="body"/>
          </p:nvPr>
        </p:nvSpPr>
        <p:spPr>
          <a:xfrm>
            <a:off x="4373275" y="2258100"/>
            <a:ext cx="3771300" cy="28482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latin typeface="Open Sans"/>
                <a:ea typeface="Open Sans"/>
                <a:cs typeface="Open Sans"/>
                <a:sym typeface="Open Sans"/>
              </a:rPr>
              <a:t>Suppose both Thread#1 and Thread#2 invoke increment at the same time. If the initial value of </a:t>
            </a:r>
            <a:r>
              <a:rPr lang="en" sz="1100"/>
              <a:t>c</a:t>
            </a:r>
            <a:r>
              <a:rPr lang="en" sz="1100">
                <a:latin typeface="Open Sans"/>
                <a:ea typeface="Open Sans"/>
                <a:cs typeface="Open Sans"/>
                <a:sym typeface="Open Sans"/>
              </a:rPr>
              <a:t> is </a:t>
            </a:r>
            <a:r>
              <a:rPr lang="en" sz="1100"/>
              <a:t>0</a:t>
            </a:r>
            <a:r>
              <a:rPr lang="en" sz="1100">
                <a:latin typeface="Open Sans"/>
                <a:ea typeface="Open Sans"/>
                <a:cs typeface="Open Sans"/>
                <a:sym typeface="Open Sans"/>
              </a:rPr>
              <a:t>, their interleaved actions might follow this sequence:</a:t>
            </a:r>
            <a:endParaRPr sz="1100">
              <a:latin typeface="Open Sans"/>
              <a:ea typeface="Open Sans"/>
              <a:cs typeface="Open Sans"/>
              <a:sym typeface="Open Sans"/>
            </a:endParaRPr>
          </a:p>
          <a:p>
            <a:pPr indent="-298450" lvl="0" marL="457200" rtl="0" algn="l">
              <a:spcBef>
                <a:spcPts val="1000"/>
              </a:spcBef>
              <a:spcAft>
                <a:spcPts val="0"/>
              </a:spcAft>
              <a:buSzPts val="1100"/>
              <a:buFont typeface="Open Sans"/>
              <a:buChar char="●"/>
            </a:pPr>
            <a:r>
              <a:rPr lang="en" sz="1100">
                <a:latin typeface="Open Sans"/>
                <a:ea typeface="Open Sans"/>
                <a:cs typeface="Open Sans"/>
                <a:sym typeface="Open Sans"/>
              </a:rPr>
              <a:t>T#1: Read value </a:t>
            </a:r>
            <a:r>
              <a:rPr lang="en" sz="1100"/>
              <a:t>0</a:t>
            </a:r>
            <a:r>
              <a:rPr lang="en" sz="1100">
                <a:latin typeface="Open Sans"/>
                <a:ea typeface="Open Sans"/>
                <a:cs typeface="Open Sans"/>
                <a:sym typeface="Open Sans"/>
              </a:rPr>
              <a:t> from </a:t>
            </a:r>
            <a:r>
              <a:rPr lang="en" sz="1100"/>
              <a:t>c</a:t>
            </a:r>
            <a:r>
              <a:rPr lang="en" sz="1100">
                <a:latin typeface="Open Sans"/>
                <a:ea typeface="Open Sans"/>
                <a:cs typeface="Open Sans"/>
                <a:sym typeface="Open Sans"/>
              </a:rPr>
              <a:t>.</a:t>
            </a:r>
            <a:endParaRPr sz="1100">
              <a:latin typeface="Open Sans"/>
              <a:ea typeface="Open Sans"/>
              <a:cs typeface="Open Sans"/>
              <a:sym typeface="Open Sans"/>
            </a:endParaRPr>
          </a:p>
          <a:p>
            <a:pPr indent="-298450" lvl="0" marL="457200" rtl="0" algn="l">
              <a:spcBef>
                <a:spcPts val="1000"/>
              </a:spcBef>
              <a:spcAft>
                <a:spcPts val="0"/>
              </a:spcAft>
              <a:buSzPts val="1100"/>
              <a:buFont typeface="Open Sans"/>
              <a:buChar char="●"/>
            </a:pPr>
            <a:r>
              <a:rPr lang="en" sz="1100">
                <a:latin typeface="Open Sans"/>
                <a:ea typeface="Open Sans"/>
                <a:cs typeface="Open Sans"/>
                <a:sym typeface="Open Sans"/>
              </a:rPr>
              <a:t>T#2: Read value </a:t>
            </a:r>
            <a:r>
              <a:rPr lang="en" sz="1100"/>
              <a:t>0</a:t>
            </a:r>
            <a:r>
              <a:rPr lang="en" sz="1100">
                <a:latin typeface="Open Sans"/>
                <a:ea typeface="Open Sans"/>
                <a:cs typeface="Open Sans"/>
                <a:sym typeface="Open Sans"/>
              </a:rPr>
              <a:t> from </a:t>
            </a:r>
            <a:r>
              <a:rPr lang="en" sz="1100"/>
              <a:t>c</a:t>
            </a:r>
            <a:r>
              <a:rPr lang="en" sz="1100">
                <a:latin typeface="Open Sans"/>
                <a:ea typeface="Open Sans"/>
                <a:cs typeface="Open Sans"/>
                <a:sym typeface="Open Sans"/>
              </a:rPr>
              <a:t>.</a:t>
            </a:r>
            <a:endParaRPr sz="1100">
              <a:latin typeface="Open Sans"/>
              <a:ea typeface="Open Sans"/>
              <a:cs typeface="Open Sans"/>
              <a:sym typeface="Open Sans"/>
            </a:endParaRPr>
          </a:p>
          <a:p>
            <a:pPr indent="-298450" lvl="0" marL="457200" rtl="0" algn="l">
              <a:spcBef>
                <a:spcPts val="1000"/>
              </a:spcBef>
              <a:spcAft>
                <a:spcPts val="0"/>
              </a:spcAft>
              <a:buSzPts val="1100"/>
              <a:buFont typeface="Open Sans"/>
              <a:buChar char="●"/>
            </a:pPr>
            <a:r>
              <a:rPr lang="en" sz="1100">
                <a:latin typeface="Open Sans"/>
                <a:ea typeface="Open Sans"/>
                <a:cs typeface="Open Sans"/>
                <a:sym typeface="Open Sans"/>
              </a:rPr>
              <a:t>T#1: Increment value — result is </a:t>
            </a:r>
            <a:r>
              <a:rPr lang="en" sz="1100"/>
              <a:t>1</a:t>
            </a:r>
            <a:r>
              <a:rPr lang="en" sz="1100">
                <a:latin typeface="Open Sans"/>
                <a:ea typeface="Open Sans"/>
                <a:cs typeface="Open Sans"/>
                <a:sym typeface="Open Sans"/>
              </a:rPr>
              <a:t>.</a:t>
            </a:r>
            <a:endParaRPr sz="1100">
              <a:latin typeface="Open Sans"/>
              <a:ea typeface="Open Sans"/>
              <a:cs typeface="Open Sans"/>
              <a:sym typeface="Open Sans"/>
            </a:endParaRPr>
          </a:p>
          <a:p>
            <a:pPr indent="-298450" lvl="0" marL="457200" rtl="0" algn="l">
              <a:spcBef>
                <a:spcPts val="1000"/>
              </a:spcBef>
              <a:spcAft>
                <a:spcPts val="0"/>
              </a:spcAft>
              <a:buSzPts val="1100"/>
              <a:buFont typeface="Open Sans"/>
              <a:buChar char="●"/>
            </a:pPr>
            <a:r>
              <a:rPr lang="en" sz="1100">
                <a:latin typeface="Open Sans"/>
                <a:ea typeface="Open Sans"/>
                <a:cs typeface="Open Sans"/>
                <a:sym typeface="Open Sans"/>
              </a:rPr>
              <a:t>T#1: Write result </a:t>
            </a:r>
            <a:r>
              <a:rPr lang="en" sz="1100"/>
              <a:t>1</a:t>
            </a:r>
            <a:r>
              <a:rPr lang="en" sz="1100">
                <a:latin typeface="Open Sans"/>
                <a:ea typeface="Open Sans"/>
                <a:cs typeface="Open Sans"/>
                <a:sym typeface="Open Sans"/>
              </a:rPr>
              <a:t> to </a:t>
            </a:r>
            <a:r>
              <a:rPr lang="en" sz="1100"/>
              <a:t>c</a:t>
            </a:r>
            <a:r>
              <a:rPr lang="en" sz="1100">
                <a:latin typeface="Open Sans"/>
                <a:ea typeface="Open Sans"/>
                <a:cs typeface="Open Sans"/>
                <a:sym typeface="Open Sans"/>
              </a:rPr>
              <a:t>.</a:t>
            </a:r>
            <a:endParaRPr sz="1100">
              <a:latin typeface="Open Sans"/>
              <a:ea typeface="Open Sans"/>
              <a:cs typeface="Open Sans"/>
              <a:sym typeface="Open Sans"/>
            </a:endParaRPr>
          </a:p>
          <a:p>
            <a:pPr indent="-298450" lvl="0" marL="457200" rtl="0" algn="l">
              <a:spcBef>
                <a:spcPts val="1000"/>
              </a:spcBef>
              <a:spcAft>
                <a:spcPts val="0"/>
              </a:spcAft>
              <a:buSzPts val="1100"/>
              <a:buFont typeface="Open Sans"/>
              <a:buChar char="●"/>
            </a:pPr>
            <a:r>
              <a:rPr lang="en" sz="1100">
                <a:latin typeface="Open Sans"/>
                <a:ea typeface="Open Sans"/>
                <a:cs typeface="Open Sans"/>
                <a:sym typeface="Open Sans"/>
              </a:rPr>
              <a:t>T#2: Increment value — result is </a:t>
            </a:r>
            <a:r>
              <a:rPr lang="en" sz="1100"/>
              <a:t>1</a:t>
            </a:r>
            <a:r>
              <a:rPr lang="en" sz="1100">
                <a:latin typeface="Open Sans"/>
                <a:ea typeface="Open Sans"/>
                <a:cs typeface="Open Sans"/>
                <a:sym typeface="Open Sans"/>
              </a:rPr>
              <a:t>.</a:t>
            </a:r>
            <a:endParaRPr sz="1100">
              <a:latin typeface="Open Sans"/>
              <a:ea typeface="Open Sans"/>
              <a:cs typeface="Open Sans"/>
              <a:sym typeface="Open Sans"/>
            </a:endParaRPr>
          </a:p>
          <a:p>
            <a:pPr indent="-298450" lvl="0" marL="457200" rtl="0" algn="l">
              <a:spcBef>
                <a:spcPts val="1000"/>
              </a:spcBef>
              <a:spcAft>
                <a:spcPts val="0"/>
              </a:spcAft>
              <a:buSzPts val="1100"/>
              <a:buFont typeface="Open Sans"/>
              <a:buChar char="●"/>
            </a:pPr>
            <a:r>
              <a:rPr lang="en" sz="1100">
                <a:latin typeface="Open Sans"/>
                <a:ea typeface="Open Sans"/>
                <a:cs typeface="Open Sans"/>
                <a:sym typeface="Open Sans"/>
              </a:rPr>
              <a:t>T#2: Write result </a:t>
            </a:r>
            <a:r>
              <a:rPr lang="en" sz="1100"/>
              <a:t>1</a:t>
            </a:r>
            <a:r>
              <a:rPr lang="en" sz="1100">
                <a:latin typeface="Open Sans"/>
                <a:ea typeface="Open Sans"/>
                <a:cs typeface="Open Sans"/>
                <a:sym typeface="Open Sans"/>
              </a:rPr>
              <a:t> to </a:t>
            </a:r>
            <a:r>
              <a:rPr lang="en" sz="1100"/>
              <a:t>c</a:t>
            </a:r>
            <a:r>
              <a:rPr lang="en" sz="1100">
                <a:latin typeface="Open Sans"/>
                <a:ea typeface="Open Sans"/>
                <a:cs typeface="Open Sans"/>
                <a:sym typeface="Open Sans"/>
              </a:rPr>
              <a:t>.</a:t>
            </a:r>
            <a:endParaRPr sz="1100">
              <a:latin typeface="Open Sans"/>
              <a:ea typeface="Open Sans"/>
              <a:cs typeface="Open Sans"/>
              <a:sym typeface="Open Sans"/>
            </a:endParaRPr>
          </a:p>
          <a:p>
            <a:pPr indent="0" lvl="0" marL="0" rtl="0" algn="l">
              <a:lnSpc>
                <a:spcPct val="115000"/>
              </a:lnSpc>
              <a:spcBef>
                <a:spcPts val="1000"/>
              </a:spcBef>
              <a:spcAft>
                <a:spcPts val="1000"/>
              </a:spcAft>
              <a:buNone/>
            </a:pPr>
            <a:r>
              <a:t/>
            </a:r>
            <a:endParaRPr sz="1100">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Synchronization mechanisms</a:t>
            </a:r>
            <a:endParaRPr/>
          </a:p>
        </p:txBody>
      </p:sp>
      <p:sp>
        <p:nvSpPr>
          <p:cNvPr id="186" name="Google Shape;186;p30"/>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317500" lvl="0" marL="457200" rtl="0" algn="l">
              <a:lnSpc>
                <a:spcPct val="115000"/>
              </a:lnSpc>
              <a:spcBef>
                <a:spcPts val="0"/>
              </a:spcBef>
              <a:spcAft>
                <a:spcPts val="0"/>
              </a:spcAft>
              <a:buSzPts val="1400"/>
              <a:buChar char="●"/>
            </a:pPr>
            <a:r>
              <a:rPr lang="en"/>
              <a:t>Mutual exclusion, such as </a:t>
            </a:r>
            <a:r>
              <a:rPr lang="en">
                <a:latin typeface="JetBrains Mono"/>
                <a:ea typeface="JetBrains Mono"/>
                <a:cs typeface="JetBrains Mono"/>
                <a:sym typeface="JetBrains Mono"/>
              </a:rPr>
              <a:t>Lock</a:t>
            </a:r>
            <a:r>
              <a:rPr lang="en"/>
              <a:t> and the </a:t>
            </a:r>
            <a:r>
              <a:rPr lang="en">
                <a:latin typeface="JetBrains Mono"/>
                <a:ea typeface="JetBrains Mono"/>
                <a:cs typeface="JetBrains Mono"/>
                <a:sym typeface="JetBrains Mono"/>
              </a:rPr>
              <a:t>synchronized</a:t>
            </a:r>
            <a:r>
              <a:rPr lang="en"/>
              <a:t> </a:t>
            </a:r>
            <a:r>
              <a:rPr lang="en">
                <a:latin typeface="Arial"/>
                <a:ea typeface="Arial"/>
                <a:cs typeface="Arial"/>
                <a:sym typeface="Arial"/>
              </a:rPr>
              <a:t>keyword</a:t>
            </a:r>
            <a:endParaRPr/>
          </a:p>
          <a:p>
            <a:pPr indent="-317500" lvl="0" marL="457200" rtl="0" algn="l">
              <a:lnSpc>
                <a:spcPct val="115000"/>
              </a:lnSpc>
              <a:spcBef>
                <a:spcPts val="1000"/>
              </a:spcBef>
              <a:spcAft>
                <a:spcPts val="0"/>
              </a:spcAft>
              <a:buSzPts val="1400"/>
              <a:buChar char="●"/>
            </a:pPr>
            <a:r>
              <a:rPr lang="en"/>
              <a:t>Concurrent data structures and synchronization primitives</a:t>
            </a:r>
            <a:endParaRPr/>
          </a:p>
          <a:p>
            <a:pPr indent="-317500" lvl="0" marL="457200" marR="0" rtl="0" algn="l">
              <a:lnSpc>
                <a:spcPct val="168333"/>
              </a:lnSpc>
              <a:spcBef>
                <a:spcPts val="1000"/>
              </a:spcBef>
              <a:spcAft>
                <a:spcPts val="0"/>
              </a:spcAft>
              <a:buSzPts val="1400"/>
              <a:buFont typeface="Arial"/>
              <a:buChar char="●"/>
            </a:pPr>
            <a:r>
              <a:rPr lang="en"/>
              <a:t>Atomics, which work directly with shared memory </a:t>
            </a:r>
            <a:r>
              <a:rPr lang="en">
                <a:solidFill>
                  <a:srgbClr val="FF318B"/>
                </a:solidFill>
              </a:rPr>
              <a:t>(DANGER ZONE)</a:t>
            </a:r>
            <a:endParaRPr>
              <a:latin typeface="Arial"/>
              <a:ea typeface="Arial"/>
              <a:cs typeface="Arial"/>
              <a:sym typeface="Arial"/>
            </a:endParaRPr>
          </a:p>
          <a:p>
            <a:pPr indent="-317500" lvl="0" marL="457200" rtl="0" algn="l">
              <a:lnSpc>
                <a:spcPct val="115000"/>
              </a:lnSpc>
              <a:spcBef>
                <a:spcPts val="20040"/>
              </a:spcBef>
              <a:spcAft>
                <a:spcPts val="1000"/>
              </a:spcAft>
              <a:buSzPts val="1400"/>
              <a:buChar char="●"/>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1"/>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Locks</a:t>
            </a:r>
            <a:endParaRPr/>
          </a:p>
        </p:txBody>
      </p:sp>
      <p:sp>
        <p:nvSpPr>
          <p:cNvPr id="192" name="Google Shape;192;p31"/>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0000FF"/>
                </a:solidFill>
                <a:highlight>
                  <a:srgbClr val="FFFFFE"/>
                </a:highlight>
                <a:latin typeface="JetBrains Mono"/>
                <a:ea typeface="JetBrains Mono"/>
                <a:cs typeface="JetBrains Mono"/>
                <a:sym typeface="JetBrains Mono"/>
              </a:rPr>
              <a:t>class</a:t>
            </a:r>
            <a:r>
              <a:rPr lang="en" sz="1100">
                <a:highlight>
                  <a:srgbClr val="FFFFFE"/>
                </a:highlight>
                <a:latin typeface="JetBrains Mono"/>
                <a:ea typeface="JetBrains Mono"/>
                <a:cs typeface="JetBrains Mono"/>
                <a:sym typeface="JetBrains Mono"/>
              </a:rPr>
              <a:t> </a:t>
            </a:r>
            <a:r>
              <a:rPr lang="en" sz="1100">
                <a:solidFill>
                  <a:srgbClr val="008080"/>
                </a:solidFill>
                <a:highlight>
                  <a:srgbClr val="FFFFFE"/>
                </a:highlight>
                <a:latin typeface="JetBrains Mono"/>
                <a:ea typeface="JetBrains Mono"/>
                <a:cs typeface="JetBrains Mono"/>
                <a:sym typeface="JetBrains Mono"/>
              </a:rPr>
              <a:t>LockedCounter</a:t>
            </a:r>
            <a:r>
              <a:rPr lang="en" sz="1100">
                <a:highlight>
                  <a:srgbClr val="FFFFFE"/>
                </a:highlight>
                <a:latin typeface="JetBrains Mono"/>
                <a:ea typeface="JetBrains Mono"/>
                <a:cs typeface="JetBrains Mono"/>
                <a:sym typeface="JetBrains Mono"/>
              </a:rPr>
              <a:t>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a:t>
            </a:r>
            <a:r>
              <a:rPr lang="en" sz="1100">
                <a:solidFill>
                  <a:srgbClr val="0000FF"/>
                </a:solidFill>
                <a:highlight>
                  <a:srgbClr val="FFFFFE"/>
                </a:highlight>
                <a:latin typeface="JetBrains Mono"/>
                <a:ea typeface="JetBrains Mono"/>
                <a:cs typeface="JetBrains Mono"/>
                <a:sym typeface="JetBrains Mono"/>
              </a:rPr>
              <a:t>private</a:t>
            </a:r>
            <a:r>
              <a:rPr lang="en" sz="1100">
                <a:highlight>
                  <a:srgbClr val="FFFFFE"/>
                </a:highlight>
                <a:latin typeface="JetBrains Mono"/>
                <a:ea typeface="JetBrains Mono"/>
                <a:cs typeface="JetBrains Mono"/>
                <a:sym typeface="JetBrains Mono"/>
              </a:rPr>
              <a:t> </a:t>
            </a:r>
            <a:r>
              <a:rPr lang="en" sz="1100">
                <a:solidFill>
                  <a:srgbClr val="0000FF"/>
                </a:solidFill>
                <a:highlight>
                  <a:srgbClr val="FFFFFE"/>
                </a:highlight>
                <a:latin typeface="JetBrains Mono"/>
                <a:ea typeface="JetBrains Mono"/>
                <a:cs typeface="JetBrains Mono"/>
                <a:sym typeface="JetBrains Mono"/>
              </a:rPr>
              <a:t>var</a:t>
            </a:r>
            <a:r>
              <a:rPr lang="en" sz="1100">
                <a:highlight>
                  <a:srgbClr val="FFFFFE"/>
                </a:highlight>
                <a:latin typeface="JetBrains Mono"/>
                <a:ea typeface="JetBrains Mono"/>
                <a:cs typeface="JetBrains Mono"/>
                <a:sym typeface="JetBrains Mono"/>
              </a:rPr>
              <a:t> c = </a:t>
            </a:r>
            <a:r>
              <a:rPr lang="en" sz="1100">
                <a:solidFill>
                  <a:srgbClr val="098658"/>
                </a:solidFill>
                <a:highlight>
                  <a:srgbClr val="FFFFFE"/>
                </a:highlight>
                <a:latin typeface="JetBrains Mono"/>
                <a:ea typeface="JetBrains Mono"/>
                <a:cs typeface="JetBrains Mono"/>
                <a:sym typeface="JetBrains Mono"/>
              </a:rPr>
              <a:t>0</a:t>
            </a:r>
            <a:endParaRPr sz="1100">
              <a:solidFill>
                <a:srgbClr val="098658"/>
              </a:solidFill>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a:t>
            </a:r>
            <a:r>
              <a:rPr lang="en" sz="1100">
                <a:solidFill>
                  <a:srgbClr val="0000FF"/>
                </a:solidFill>
                <a:highlight>
                  <a:srgbClr val="FFFFFE"/>
                </a:highlight>
                <a:latin typeface="JetBrains Mono"/>
                <a:ea typeface="JetBrains Mono"/>
                <a:cs typeface="JetBrains Mono"/>
                <a:sym typeface="JetBrains Mono"/>
              </a:rPr>
              <a:t>private</a:t>
            </a:r>
            <a:r>
              <a:rPr lang="en" sz="1100">
                <a:highlight>
                  <a:srgbClr val="FFFFFE"/>
                </a:highlight>
                <a:latin typeface="JetBrains Mono"/>
                <a:ea typeface="JetBrains Mono"/>
                <a:cs typeface="JetBrains Mono"/>
                <a:sym typeface="JetBrains Mono"/>
              </a:rPr>
              <a:t> </a:t>
            </a:r>
            <a:r>
              <a:rPr lang="en" sz="1100">
                <a:solidFill>
                  <a:srgbClr val="0000FF"/>
                </a:solidFill>
                <a:highlight>
                  <a:srgbClr val="FFFFFE"/>
                </a:highlight>
                <a:latin typeface="JetBrains Mono"/>
                <a:ea typeface="JetBrains Mono"/>
                <a:cs typeface="JetBrains Mono"/>
                <a:sym typeface="JetBrains Mono"/>
              </a:rPr>
              <a:t>val</a:t>
            </a:r>
            <a:r>
              <a:rPr lang="en" sz="1100">
                <a:highlight>
                  <a:srgbClr val="FFFFFE"/>
                </a:highlight>
                <a:latin typeface="JetBrains Mono"/>
                <a:ea typeface="JetBrains Mono"/>
                <a:cs typeface="JetBrains Mono"/>
                <a:sym typeface="JetBrains Mono"/>
              </a:rPr>
              <a:t> lock = </a:t>
            </a:r>
            <a:r>
              <a:rPr lang="en" sz="1100">
                <a:solidFill>
                  <a:srgbClr val="008080"/>
                </a:solidFill>
                <a:highlight>
                  <a:srgbClr val="FFFFFE"/>
                </a:highlight>
                <a:latin typeface="JetBrains Mono"/>
                <a:ea typeface="JetBrains Mono"/>
                <a:cs typeface="JetBrains Mono"/>
                <a:sym typeface="JetBrains Mono"/>
              </a:rPr>
              <a:t>ReentrantLock</a:t>
            </a:r>
            <a:r>
              <a:rPr lang="en" sz="1100">
                <a:highlight>
                  <a:srgbClr val="FFFFFE"/>
                </a:highlight>
                <a:latin typeface="JetBrains Mono"/>
                <a:ea typeface="JetBrains Mono"/>
                <a:cs typeface="JetBrains Mono"/>
                <a:sym typeface="JetBrains Mono"/>
              </a:rPr>
              <a:t>()</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a:t>
            </a:r>
            <a:r>
              <a:rPr lang="en" sz="1100">
                <a:solidFill>
                  <a:srgbClr val="0000FF"/>
                </a:solidFill>
                <a:highlight>
                  <a:srgbClr val="FFFFFE"/>
                </a:highlight>
                <a:latin typeface="JetBrains Mono"/>
                <a:ea typeface="JetBrains Mono"/>
                <a:cs typeface="JetBrains Mono"/>
                <a:sym typeface="JetBrains Mono"/>
              </a:rPr>
              <a:t>fun</a:t>
            </a:r>
            <a:r>
              <a:rPr lang="en" sz="1100">
                <a:highlight>
                  <a:srgbClr val="FFFFFE"/>
                </a:highlight>
                <a:latin typeface="JetBrains Mono"/>
                <a:ea typeface="JetBrains Mono"/>
                <a:cs typeface="JetBrains Mono"/>
                <a:sym typeface="JetBrains Mono"/>
              </a:rPr>
              <a:t> increment()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lock.withLock { c++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sz="1100">
                <a:highlight>
                  <a:srgbClr val="FFFFFE"/>
                </a:highlight>
                <a:latin typeface="JetBrains Mono"/>
                <a:ea typeface="JetBrains Mono"/>
                <a:cs typeface="JetBrains Mono"/>
                <a:sym typeface="JetBrains Mono"/>
              </a:rPr>
              <a:t>   </a:t>
            </a:r>
            <a:r>
              <a:rPr lang="en" sz="1100">
                <a:solidFill>
                  <a:srgbClr val="008000"/>
                </a:solidFill>
                <a:highlight>
                  <a:srgbClr val="FFFFFE"/>
                </a:highlight>
                <a:latin typeface="JetBrains Mono"/>
                <a:ea typeface="JetBrains Mono"/>
                <a:cs typeface="JetBrains Mono"/>
                <a:sym typeface="JetBrains Mono"/>
              </a:rPr>
              <a:t>// same for other methods</a:t>
            </a:r>
            <a:endParaRPr sz="1100">
              <a:solidFill>
                <a:srgbClr val="008000"/>
              </a:solidFill>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solidFill>
                  <a:srgbClr val="008000"/>
                </a:solidFill>
                <a:highlight>
                  <a:srgbClr val="FFFFFE"/>
                </a:highlight>
                <a:latin typeface="JetBrains Mono"/>
                <a:ea typeface="JetBrains Mono"/>
                <a:cs typeface="JetBrains Mono"/>
                <a:sym typeface="JetBrains Mono"/>
              </a:rPr>
              <a:t>   </a:t>
            </a:r>
            <a:r>
              <a:rPr lang="en" sz="1100">
                <a:highlight>
                  <a:srgbClr val="FFFFFE"/>
                </a:highlight>
                <a:latin typeface="JetBrains Mono"/>
                <a:ea typeface="JetBrains Mono"/>
                <a:cs typeface="JetBrains Mono"/>
                <a:sym typeface="JetBrains Mono"/>
              </a:rPr>
              <a:t>…</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None/>
            </a:pPr>
            <a:r>
              <a:t/>
            </a:r>
            <a:endParaRPr sz="1100">
              <a:solidFill>
                <a:srgbClr val="0033B4"/>
              </a:solidFill>
              <a:latin typeface="JetBrains Mono"/>
              <a:ea typeface="JetBrains Mono"/>
              <a:cs typeface="JetBrains Mono"/>
              <a:sym typeface="JetBrains Mon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The l</a:t>
            </a:r>
            <a:r>
              <a:rPr lang="en"/>
              <a:t>ock interface</a:t>
            </a:r>
            <a:endParaRPr/>
          </a:p>
        </p:txBody>
      </p:sp>
      <p:sp>
        <p:nvSpPr>
          <p:cNvPr id="198" name="Google Shape;198;p32"/>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317500" lvl="0" marL="457200" rtl="0" algn="l">
              <a:lnSpc>
                <a:spcPct val="115000"/>
              </a:lnSpc>
              <a:spcBef>
                <a:spcPts val="0"/>
              </a:spcBef>
              <a:spcAft>
                <a:spcPts val="0"/>
              </a:spcAft>
              <a:buSzPts val="1400"/>
              <a:buChar char="●"/>
            </a:pPr>
            <a:r>
              <a:rPr lang="en">
                <a:latin typeface="JetBrains Mono"/>
                <a:ea typeface="JetBrains Mono"/>
                <a:cs typeface="JetBrains Mono"/>
                <a:sym typeface="JetBrains Mono"/>
              </a:rPr>
              <a:t>lock.lock()</a:t>
            </a:r>
            <a:r>
              <a:rPr lang="en"/>
              <a:t> — Acquires the lock </a:t>
            </a:r>
            <a:endParaRPr/>
          </a:p>
          <a:p>
            <a:pPr indent="-317500" lvl="0" marL="457200" rtl="0" algn="l">
              <a:lnSpc>
                <a:spcPct val="115000"/>
              </a:lnSpc>
              <a:spcBef>
                <a:spcPts val="1000"/>
              </a:spcBef>
              <a:spcAft>
                <a:spcPts val="0"/>
              </a:spcAft>
              <a:buSzPts val="1400"/>
              <a:buChar char="●"/>
            </a:pPr>
            <a:r>
              <a:rPr lang="en">
                <a:latin typeface="JetBrains Mono"/>
                <a:ea typeface="JetBrains Mono"/>
                <a:cs typeface="JetBrains Mono"/>
                <a:sym typeface="JetBrains Mono"/>
              </a:rPr>
              <a:t>lock.tryLock()</a:t>
            </a:r>
            <a:r>
              <a:rPr lang="en"/>
              <a:t> — Tries to acquire the lock </a:t>
            </a:r>
            <a:endParaRPr/>
          </a:p>
          <a:p>
            <a:pPr indent="-317500" lvl="0" marL="457200" rtl="0" algn="l">
              <a:lnSpc>
                <a:spcPct val="115000"/>
              </a:lnSpc>
              <a:spcBef>
                <a:spcPts val="1000"/>
              </a:spcBef>
              <a:spcAft>
                <a:spcPts val="0"/>
              </a:spcAft>
              <a:buSzPts val="1400"/>
              <a:buChar char="●"/>
            </a:pPr>
            <a:r>
              <a:rPr lang="en">
                <a:latin typeface="JetBrains Mono"/>
                <a:ea typeface="JetBrains Mono"/>
                <a:cs typeface="JetBrains Mono"/>
                <a:sym typeface="JetBrains Mono"/>
              </a:rPr>
              <a:t>lock.unlock()</a:t>
            </a:r>
            <a:r>
              <a:rPr lang="en"/>
              <a:t> — Releases the lock </a:t>
            </a:r>
            <a:endParaRPr/>
          </a:p>
          <a:p>
            <a:pPr indent="-317500" lvl="0" marL="457200" rtl="0" algn="l">
              <a:lnSpc>
                <a:spcPct val="115000"/>
              </a:lnSpc>
              <a:spcBef>
                <a:spcPts val="1000"/>
              </a:spcBef>
              <a:spcAft>
                <a:spcPts val="0"/>
              </a:spcAft>
              <a:buSzPts val="1400"/>
              <a:buChar char="●"/>
            </a:pPr>
            <a:r>
              <a:rPr lang="en">
                <a:latin typeface="JetBrains Mono"/>
                <a:ea typeface="JetBrains Mono"/>
                <a:cs typeface="JetBrains Mono"/>
                <a:sym typeface="JetBrains Mono"/>
              </a:rPr>
              <a:t>lock.withLock { }</a:t>
            </a:r>
            <a:r>
              <a:rPr lang="en"/>
              <a:t> — Executes a lambda with the lock held (has </a:t>
            </a:r>
            <a:r>
              <a:rPr lang="en">
                <a:latin typeface="Arial"/>
                <a:ea typeface="Arial"/>
                <a:cs typeface="Arial"/>
                <a:sym typeface="Arial"/>
              </a:rPr>
              <a:t>try/catch</a:t>
            </a:r>
            <a:r>
              <a:rPr lang="en"/>
              <a:t> inside) </a:t>
            </a:r>
            <a:endParaRPr/>
          </a:p>
          <a:p>
            <a:pPr indent="-317500" lvl="0" marL="457200" rtl="0" algn="l">
              <a:lnSpc>
                <a:spcPct val="115000"/>
              </a:lnSpc>
              <a:spcBef>
                <a:spcPts val="1000"/>
              </a:spcBef>
              <a:spcAft>
                <a:spcPts val="1000"/>
              </a:spcAft>
              <a:buSzPts val="1400"/>
              <a:buChar char="●"/>
            </a:pPr>
            <a:r>
              <a:rPr lang="en">
                <a:latin typeface="JetBrains Mono"/>
                <a:ea typeface="JetBrains Mono"/>
                <a:cs typeface="JetBrains Mono"/>
                <a:sym typeface="JetBrains Mono"/>
              </a:rPr>
              <a:t>lock.newCondition()</a:t>
            </a:r>
            <a:r>
              <a:rPr lang="en"/>
              <a:t> — Creates a </a:t>
            </a:r>
            <a:r>
              <a:rPr i="1" lang="en"/>
              <a:t>condition variable</a:t>
            </a:r>
            <a:r>
              <a:rPr lang="en"/>
              <a:t> associated with the lock</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3"/>
          <p:cNvSpPr txBox="1"/>
          <p:nvPr>
            <p:ph idx="1" type="body"/>
          </p:nvPr>
        </p:nvSpPr>
        <p:spPr>
          <a:xfrm>
            <a:off x="292604" y="1335025"/>
            <a:ext cx="37965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0000FF"/>
                </a:solidFill>
                <a:highlight>
                  <a:srgbClr val="FFFFFE"/>
                </a:highlight>
              </a:rPr>
              <a:t>class</a:t>
            </a:r>
            <a:r>
              <a:rPr lang="en">
                <a:highlight>
                  <a:srgbClr val="FFFFFE"/>
                </a:highlight>
              </a:rPr>
              <a:t> </a:t>
            </a:r>
            <a:r>
              <a:rPr lang="en">
                <a:solidFill>
                  <a:srgbClr val="008080"/>
                </a:solidFill>
                <a:highlight>
                  <a:srgbClr val="FFFFFE"/>
                </a:highlight>
              </a:rPr>
              <a:t>PositiveLockedCounter</a:t>
            </a:r>
            <a:r>
              <a:rPr lang="en">
                <a:highlight>
                  <a:srgbClr val="FFFFFE"/>
                </a:highlight>
              </a:rPr>
              <a:t> {</a:t>
            </a:r>
            <a:endParaRPr>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a:highlight>
                  <a:srgbClr val="FFFFFE"/>
                </a:highlight>
              </a:rPr>
              <a:t>   </a:t>
            </a:r>
            <a:r>
              <a:rPr lang="en">
                <a:solidFill>
                  <a:srgbClr val="0000FF"/>
                </a:solidFill>
                <a:highlight>
                  <a:srgbClr val="FFFFFE"/>
                </a:highlight>
              </a:rPr>
              <a:t>private</a:t>
            </a:r>
            <a:r>
              <a:rPr lang="en">
                <a:highlight>
                  <a:srgbClr val="FFFFFE"/>
                </a:highlight>
              </a:rPr>
              <a:t> </a:t>
            </a:r>
            <a:r>
              <a:rPr lang="en">
                <a:solidFill>
                  <a:srgbClr val="0000FF"/>
                </a:solidFill>
                <a:highlight>
                  <a:srgbClr val="FFFFFE"/>
                </a:highlight>
              </a:rPr>
              <a:t>var</a:t>
            </a:r>
            <a:r>
              <a:rPr lang="en">
                <a:highlight>
                  <a:srgbClr val="FFFFFE"/>
                </a:highlight>
              </a:rPr>
              <a:t> c = </a:t>
            </a:r>
            <a:r>
              <a:rPr lang="en">
                <a:solidFill>
                  <a:srgbClr val="098658"/>
                </a:solidFill>
                <a:highlight>
                  <a:srgbClr val="FFFFFE"/>
                </a:highlight>
              </a:rPr>
              <a:t>0</a:t>
            </a:r>
            <a:endParaRPr>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a:highlight>
                  <a:srgbClr val="FFFFFE"/>
                </a:highlight>
              </a:rPr>
              <a:t>   </a:t>
            </a:r>
            <a:r>
              <a:rPr lang="en">
                <a:solidFill>
                  <a:srgbClr val="0000FF"/>
                </a:solidFill>
                <a:highlight>
                  <a:srgbClr val="FFFFFE"/>
                </a:highlight>
              </a:rPr>
              <a:t>private</a:t>
            </a:r>
            <a:r>
              <a:rPr lang="en">
                <a:highlight>
                  <a:srgbClr val="FFFFFE"/>
                </a:highlight>
              </a:rPr>
              <a:t> </a:t>
            </a:r>
            <a:r>
              <a:rPr lang="en">
                <a:solidFill>
                  <a:srgbClr val="0000FF"/>
                </a:solidFill>
                <a:highlight>
                  <a:srgbClr val="FFFFFE"/>
                </a:highlight>
              </a:rPr>
              <a:t>val</a:t>
            </a:r>
            <a:r>
              <a:rPr lang="en">
                <a:highlight>
                  <a:srgbClr val="FFFFFE"/>
                </a:highlight>
              </a:rPr>
              <a:t> lock = </a:t>
            </a:r>
            <a:r>
              <a:rPr lang="en">
                <a:solidFill>
                  <a:srgbClr val="008080"/>
                </a:solidFill>
                <a:highlight>
                  <a:srgbClr val="FFFFFE"/>
                </a:highlight>
              </a:rPr>
              <a:t>ReentrantLock</a:t>
            </a:r>
            <a:r>
              <a:rPr lang="en">
                <a:highlight>
                  <a:srgbClr val="FFFFFE"/>
                </a:highlight>
              </a:rPr>
              <a:t>()</a:t>
            </a:r>
            <a:endParaRPr>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a:highlight>
                  <a:srgbClr val="FFFFFE"/>
                </a:highlight>
              </a:rPr>
              <a:t>   </a:t>
            </a:r>
            <a:r>
              <a:rPr lang="en">
                <a:solidFill>
                  <a:srgbClr val="0000FF"/>
                </a:solidFill>
                <a:highlight>
                  <a:srgbClr val="FFFFFE"/>
                </a:highlight>
              </a:rPr>
              <a:t>private</a:t>
            </a:r>
            <a:r>
              <a:rPr lang="en">
                <a:highlight>
                  <a:srgbClr val="FFFFFE"/>
                </a:highlight>
              </a:rPr>
              <a:t> </a:t>
            </a:r>
            <a:r>
              <a:rPr lang="en">
                <a:solidFill>
                  <a:srgbClr val="0000FF"/>
                </a:solidFill>
                <a:highlight>
                  <a:srgbClr val="FFFFFE"/>
                </a:highlight>
              </a:rPr>
              <a:t>val</a:t>
            </a:r>
            <a:r>
              <a:rPr lang="en">
                <a:highlight>
                  <a:srgbClr val="FFFFFE"/>
                </a:highlight>
              </a:rPr>
              <a:t> condition = lock.newCondition()</a:t>
            </a:r>
            <a:endParaRPr>
              <a:highlight>
                <a:srgbClr val="FFFFFE"/>
              </a:highlight>
            </a:endParaRPr>
          </a:p>
          <a:p>
            <a:pPr indent="0" lvl="0" marL="0" rtl="0" algn="l">
              <a:lnSpc>
                <a:spcPct val="115000"/>
              </a:lnSpc>
              <a:spcBef>
                <a:spcPts val="0"/>
              </a:spcBef>
              <a:spcAft>
                <a:spcPts val="0"/>
              </a:spcAft>
              <a:buClr>
                <a:schemeClr val="dk1"/>
              </a:buClr>
              <a:buSzPts val="1100"/>
              <a:buFont typeface="Arial"/>
              <a:buNone/>
            </a:pPr>
            <a:r>
              <a:t/>
            </a:r>
            <a:endParaRPr>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a:highlight>
                  <a:srgbClr val="FFFFFE"/>
                </a:highlight>
              </a:rPr>
              <a:t>   </a:t>
            </a:r>
            <a:r>
              <a:rPr lang="en">
                <a:solidFill>
                  <a:srgbClr val="0000FF"/>
                </a:solidFill>
                <a:highlight>
                  <a:srgbClr val="FFFFFE"/>
                </a:highlight>
              </a:rPr>
              <a:t>fun</a:t>
            </a:r>
            <a:r>
              <a:rPr lang="en">
                <a:highlight>
                  <a:srgbClr val="FFFFFE"/>
                </a:highlight>
              </a:rPr>
              <a:t> increment() {</a:t>
            </a:r>
            <a:endParaRPr>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a:highlight>
                  <a:srgbClr val="FFFFFE"/>
                </a:highlight>
              </a:rPr>
              <a:t>       lock.withLock {</a:t>
            </a:r>
            <a:endParaRPr>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a:highlight>
                  <a:srgbClr val="FFFFFE"/>
                </a:highlight>
              </a:rPr>
              <a:t>           c++</a:t>
            </a:r>
            <a:endParaRPr>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a:highlight>
                  <a:srgbClr val="FFFFFE"/>
                </a:highlight>
              </a:rPr>
              <a:t>           condition.signal()</a:t>
            </a:r>
            <a:endParaRPr>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a:highlight>
                  <a:srgbClr val="FFFFFE"/>
                </a:highlight>
              </a:rPr>
              <a:t>       }</a:t>
            </a:r>
            <a:endParaRPr>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a:highlight>
                  <a:srgbClr val="FFFFFE"/>
                </a:highlight>
              </a:rPr>
              <a:t>   }</a:t>
            </a:r>
            <a:endParaRPr>
              <a:highlight>
                <a:srgbClr val="FFFFFE"/>
              </a:highlight>
            </a:endParaRPr>
          </a:p>
          <a:p>
            <a:pPr indent="0" lvl="0" marL="0" rtl="0" algn="l">
              <a:lnSpc>
                <a:spcPct val="115000"/>
              </a:lnSpc>
              <a:spcBef>
                <a:spcPts val="0"/>
              </a:spcBef>
              <a:spcAft>
                <a:spcPts val="0"/>
              </a:spcAft>
              <a:buClr>
                <a:schemeClr val="dk1"/>
              </a:buClr>
              <a:buSzPts val="1100"/>
              <a:buFont typeface="Arial"/>
              <a:buNone/>
            </a:pPr>
            <a:r>
              <a:t/>
            </a:r>
            <a:endParaRPr>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a:highlight>
                  <a:srgbClr val="FFFFFE"/>
                </a:highlight>
              </a:rPr>
              <a:t>   </a:t>
            </a:r>
            <a:r>
              <a:rPr lang="en">
                <a:solidFill>
                  <a:srgbClr val="0000FF"/>
                </a:solidFill>
                <a:highlight>
                  <a:srgbClr val="FFFFFE"/>
                </a:highlight>
              </a:rPr>
              <a:t>fun</a:t>
            </a:r>
            <a:r>
              <a:rPr lang="en">
                <a:highlight>
                  <a:srgbClr val="FFFFFE"/>
                </a:highlight>
              </a:rPr>
              <a:t> decrement() {</a:t>
            </a:r>
            <a:endParaRPr>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a:highlight>
                  <a:srgbClr val="FFFFFE"/>
                </a:highlight>
              </a:rPr>
              <a:t>       lock.withLock {</a:t>
            </a:r>
            <a:endParaRPr>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a:highlight>
                  <a:srgbClr val="FFFFFE"/>
                </a:highlight>
              </a:rPr>
              <a:t>           </a:t>
            </a:r>
            <a:r>
              <a:rPr lang="en">
                <a:solidFill>
                  <a:srgbClr val="0000FF"/>
                </a:solidFill>
                <a:highlight>
                  <a:srgbClr val="FFFFFE"/>
                </a:highlight>
              </a:rPr>
              <a:t>while</a:t>
            </a:r>
            <a:r>
              <a:rPr lang="en">
                <a:highlight>
                  <a:srgbClr val="FFFFFE"/>
                </a:highlight>
              </a:rPr>
              <a:t> (c == </a:t>
            </a:r>
            <a:r>
              <a:rPr lang="en">
                <a:solidFill>
                  <a:srgbClr val="098658"/>
                </a:solidFill>
                <a:highlight>
                  <a:srgbClr val="FFFFFE"/>
                </a:highlight>
              </a:rPr>
              <a:t>0</a:t>
            </a:r>
            <a:r>
              <a:rPr lang="en">
                <a:highlight>
                  <a:srgbClr val="FFFFFE"/>
                </a:highlight>
              </a:rPr>
              <a:t>) { </a:t>
            </a:r>
            <a:endParaRPr>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a:highlight>
                  <a:srgbClr val="FFFFFE"/>
                </a:highlight>
              </a:rPr>
              <a:t>               condition.await() </a:t>
            </a:r>
            <a:endParaRPr>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a:highlight>
                  <a:srgbClr val="FFFFFE"/>
                </a:highlight>
              </a:rPr>
              <a:t>           }</a:t>
            </a:r>
            <a:endParaRPr>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a:highlight>
                  <a:srgbClr val="FFFFFE"/>
                </a:highlight>
              </a:rPr>
              <a:t>           c--</a:t>
            </a:r>
            <a:endParaRPr>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a:highlight>
                  <a:srgbClr val="FFFFFE"/>
                </a:highlight>
              </a:rPr>
              <a:t>       }</a:t>
            </a:r>
            <a:endParaRPr>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a:highlight>
                  <a:srgbClr val="FFFFFE"/>
                </a:highlight>
              </a:rPr>
              <a:t>   }</a:t>
            </a:r>
            <a:endParaRPr>
              <a:highlight>
                <a:srgbClr val="FFFFFE"/>
              </a:highlight>
            </a:endParaRPr>
          </a:p>
          <a:p>
            <a:pPr indent="0" lvl="0" marL="0" rtl="0" algn="l">
              <a:lnSpc>
                <a:spcPct val="115000"/>
              </a:lnSpc>
              <a:spcBef>
                <a:spcPts val="0"/>
              </a:spcBef>
              <a:spcAft>
                <a:spcPts val="0"/>
              </a:spcAft>
              <a:buClr>
                <a:schemeClr val="dk1"/>
              </a:buClr>
              <a:buSzPts val="1100"/>
              <a:buFont typeface="Arial"/>
              <a:buNone/>
            </a:pPr>
            <a:r>
              <a:t/>
            </a:r>
            <a:endParaRPr>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a:highlight>
                  <a:srgbClr val="FFFFFE"/>
                </a:highlight>
              </a:rPr>
              <a:t>   </a:t>
            </a:r>
            <a:r>
              <a:rPr lang="en">
                <a:solidFill>
                  <a:srgbClr val="0000FF"/>
                </a:solidFill>
                <a:highlight>
                  <a:srgbClr val="FFFFFE"/>
                </a:highlight>
              </a:rPr>
              <a:t>fun</a:t>
            </a:r>
            <a:r>
              <a:rPr lang="en">
                <a:highlight>
                  <a:srgbClr val="FFFFFE"/>
                </a:highlight>
              </a:rPr>
              <a:t> value(): </a:t>
            </a:r>
            <a:r>
              <a:rPr lang="en">
                <a:solidFill>
                  <a:srgbClr val="008080"/>
                </a:solidFill>
                <a:highlight>
                  <a:srgbClr val="FFFFFE"/>
                </a:highlight>
              </a:rPr>
              <a:t>Int</a:t>
            </a:r>
            <a:r>
              <a:rPr lang="en">
                <a:highlight>
                  <a:srgbClr val="FFFFFE"/>
                </a:highlight>
              </a:rPr>
              <a:t> {</a:t>
            </a:r>
            <a:endParaRPr>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a:highlight>
                  <a:srgbClr val="FFFFFE"/>
                </a:highlight>
              </a:rPr>
              <a:t>       </a:t>
            </a:r>
            <a:r>
              <a:rPr lang="en">
                <a:solidFill>
                  <a:srgbClr val="0000FF"/>
                </a:solidFill>
                <a:highlight>
                  <a:srgbClr val="FFFFFE"/>
                </a:highlight>
              </a:rPr>
              <a:t>return</a:t>
            </a:r>
            <a:r>
              <a:rPr lang="en">
                <a:highlight>
                  <a:srgbClr val="FFFFFE"/>
                </a:highlight>
              </a:rPr>
              <a:t> lock.withLock { c }</a:t>
            </a:r>
            <a:endParaRPr>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a:highlight>
                  <a:srgbClr val="FFFFFE"/>
                </a:highlight>
              </a:rPr>
              <a:t>   }</a:t>
            </a:r>
            <a:endParaRPr>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a:highlight>
                  <a:srgbClr val="FFFFFE"/>
                </a:highlight>
              </a:rPr>
              <a:t>}</a:t>
            </a:r>
            <a:endParaRPr>
              <a:highlight>
                <a:srgbClr val="FFFFFE"/>
              </a:highlight>
            </a:endParaRPr>
          </a:p>
          <a:p>
            <a:pPr indent="0" lvl="0" marL="0" rtl="0" algn="l">
              <a:lnSpc>
                <a:spcPct val="115000"/>
              </a:lnSpc>
              <a:spcBef>
                <a:spcPts val="0"/>
              </a:spcBef>
              <a:spcAft>
                <a:spcPts val="0"/>
              </a:spcAft>
              <a:buNone/>
            </a:pPr>
            <a:r>
              <a:t/>
            </a:r>
            <a:endParaRPr>
              <a:solidFill>
                <a:srgbClr val="0033B4"/>
              </a:solidFill>
            </a:endParaRPr>
          </a:p>
        </p:txBody>
      </p:sp>
      <p:sp>
        <p:nvSpPr>
          <p:cNvPr id="204" name="Google Shape;204;p3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Conditions</a:t>
            </a:r>
            <a:endParaRPr/>
          </a:p>
        </p:txBody>
      </p:sp>
      <p:sp>
        <p:nvSpPr>
          <p:cNvPr id="205" name="Google Shape;205;p33"/>
          <p:cNvSpPr txBox="1"/>
          <p:nvPr>
            <p:ph idx="1" type="body"/>
          </p:nvPr>
        </p:nvSpPr>
        <p:spPr>
          <a:xfrm>
            <a:off x="4479929" y="1335025"/>
            <a:ext cx="3796500" cy="2853000"/>
          </a:xfrm>
          <a:prstGeom prst="rect">
            <a:avLst/>
          </a:prstGeom>
        </p:spPr>
        <p:txBody>
          <a:bodyPr anchorCtr="0" anchor="t" bIns="0" lIns="0" spcFirstLastPara="1" rIns="0" wrap="square" tIns="146300">
            <a:noAutofit/>
          </a:bodyPr>
          <a:lstStyle/>
          <a:p>
            <a:pPr indent="0" lvl="0" marL="0" marR="30979" rtl="0" algn="l">
              <a:lnSpc>
                <a:spcPct val="107916"/>
              </a:lnSpc>
              <a:spcBef>
                <a:spcPts val="0"/>
              </a:spcBef>
              <a:spcAft>
                <a:spcPts val="0"/>
              </a:spcAft>
              <a:buClr>
                <a:schemeClr val="dk1"/>
              </a:buClr>
              <a:buSzPts val="1100"/>
              <a:buFont typeface="Arial"/>
              <a:buNone/>
            </a:pPr>
            <a:r>
              <a:rPr lang="en" sz="1400">
                <a:latin typeface="Open Sans"/>
                <a:ea typeface="Open Sans"/>
                <a:cs typeface="Open Sans"/>
                <a:sym typeface="Open Sans"/>
              </a:rPr>
              <a:t>A condition allows a thread holding a lock to </a:t>
            </a:r>
            <a:r>
              <a:rPr i="1" lang="en" sz="1400">
                <a:latin typeface="Open Sans"/>
                <a:ea typeface="Open Sans"/>
                <a:cs typeface="Open Sans"/>
                <a:sym typeface="Open Sans"/>
              </a:rPr>
              <a:t>wait</a:t>
            </a:r>
            <a:r>
              <a:rPr lang="en" sz="1400">
                <a:latin typeface="Open Sans"/>
                <a:ea typeface="Open Sans"/>
                <a:cs typeface="Open Sans"/>
                <a:sym typeface="Open Sans"/>
              </a:rPr>
              <a:t> until another thread </a:t>
            </a:r>
            <a:r>
              <a:rPr i="1" lang="en" sz="1400">
                <a:latin typeface="Open Sans"/>
                <a:ea typeface="Open Sans"/>
                <a:cs typeface="Open Sans"/>
                <a:sym typeface="Open Sans"/>
              </a:rPr>
              <a:t>signals</a:t>
            </a:r>
            <a:r>
              <a:rPr lang="en" sz="1400">
                <a:latin typeface="Open Sans"/>
                <a:ea typeface="Open Sans"/>
                <a:cs typeface="Open Sans"/>
                <a:sym typeface="Open Sans"/>
              </a:rPr>
              <a:t> it about a certain event. Internally, the </a:t>
            </a:r>
            <a:r>
              <a:rPr lang="en" sz="1400"/>
              <a:t>await</a:t>
            </a:r>
            <a:r>
              <a:rPr lang="en" sz="1400">
                <a:latin typeface="Arial"/>
                <a:ea typeface="Arial"/>
                <a:cs typeface="Arial"/>
                <a:sym typeface="Arial"/>
              </a:rPr>
              <a:t> method </a:t>
            </a:r>
            <a:r>
              <a:rPr lang="en" sz="1400">
                <a:latin typeface="Open Sans"/>
                <a:ea typeface="Open Sans"/>
                <a:cs typeface="Open Sans"/>
                <a:sym typeface="Open Sans"/>
              </a:rPr>
              <a:t>releases the associated lock upon call, and acquires it back before finally returning it again.</a:t>
            </a:r>
            <a:endParaRPr sz="1400">
              <a:solidFill>
                <a:srgbClr val="0033B4"/>
              </a:solidFill>
              <a:latin typeface="Open Sans"/>
              <a:ea typeface="Open Sans"/>
              <a:cs typeface="Open Sans"/>
              <a:sym typeface="Ope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The R</a:t>
            </a:r>
            <a:r>
              <a:rPr lang="en"/>
              <a:t>eentrantLock class</a:t>
            </a:r>
            <a:endParaRPr/>
          </a:p>
        </p:txBody>
      </p:sp>
      <p:sp>
        <p:nvSpPr>
          <p:cNvPr id="211" name="Google Shape;211;p34"/>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317500" lvl="0" marL="457200" marR="25213" rtl="0" algn="l">
              <a:lnSpc>
                <a:spcPct val="110416"/>
              </a:lnSpc>
              <a:spcBef>
                <a:spcPts val="0"/>
              </a:spcBef>
              <a:spcAft>
                <a:spcPts val="0"/>
              </a:spcAft>
              <a:buSzPts val="1400"/>
              <a:buFont typeface="Arial"/>
              <a:buChar char="●"/>
            </a:pPr>
            <a:r>
              <a:rPr lang="en">
                <a:latin typeface="JetBrains Mono"/>
                <a:ea typeface="JetBrains Mono"/>
                <a:cs typeface="JetBrains Mono"/>
                <a:sym typeface="JetBrains Mono"/>
              </a:rPr>
              <a:t>ReentrantLock</a:t>
            </a:r>
            <a:r>
              <a:rPr lang="en"/>
              <a:t> – Allows the lock to be acquired multiple times by the same thread </a:t>
            </a:r>
            <a:endParaRPr>
              <a:latin typeface="Arial"/>
              <a:ea typeface="Arial"/>
              <a:cs typeface="Arial"/>
              <a:sym typeface="Arial"/>
            </a:endParaRPr>
          </a:p>
          <a:p>
            <a:pPr indent="-317500" lvl="0" marL="457200" marR="25213" rtl="0" algn="l">
              <a:lnSpc>
                <a:spcPct val="111666"/>
              </a:lnSpc>
              <a:spcBef>
                <a:spcPts val="890"/>
              </a:spcBef>
              <a:spcAft>
                <a:spcPts val="0"/>
              </a:spcAft>
              <a:buSzPts val="1400"/>
              <a:buFont typeface="Arial"/>
              <a:buChar char="●"/>
            </a:pPr>
            <a:r>
              <a:rPr lang="en">
                <a:latin typeface="JetBrains Mono"/>
                <a:ea typeface="JetBrains Mono"/>
                <a:cs typeface="JetBrains Mono"/>
                <a:sym typeface="JetBrains Mono"/>
              </a:rPr>
              <a:t>lock.getHoldCount()</a:t>
            </a:r>
            <a:r>
              <a:rPr lang="en"/>
              <a:t> – Gets the number of holds on this lock by the current thread </a:t>
            </a:r>
            <a:endParaRPr>
              <a:latin typeface="Arial"/>
              <a:ea typeface="Arial"/>
              <a:cs typeface="Arial"/>
              <a:sym typeface="Arial"/>
            </a:endParaRPr>
          </a:p>
          <a:p>
            <a:pPr indent="-317500" lvl="0" marL="457200" marR="25213" rtl="0" algn="l">
              <a:lnSpc>
                <a:spcPct val="111666"/>
              </a:lnSpc>
              <a:spcBef>
                <a:spcPts val="850"/>
              </a:spcBef>
              <a:spcAft>
                <a:spcPts val="0"/>
              </a:spcAft>
              <a:buSzPts val="1400"/>
              <a:buFont typeface="Arial"/>
              <a:buChar char="●"/>
            </a:pPr>
            <a:r>
              <a:rPr lang="en">
                <a:latin typeface="JetBrains Mono"/>
                <a:ea typeface="JetBrains Mono"/>
                <a:cs typeface="JetBrains Mono"/>
                <a:sym typeface="JetBrains Mono"/>
              </a:rPr>
              <a:t>lock.queuedThreads()</a:t>
            </a:r>
            <a:r>
              <a:rPr lang="en">
                <a:latin typeface="Arial"/>
                <a:ea typeface="Arial"/>
                <a:cs typeface="Arial"/>
                <a:sym typeface="Arial"/>
              </a:rPr>
              <a:t> </a:t>
            </a:r>
            <a:r>
              <a:rPr lang="en"/>
              <a:t>– Gets a collection of the threads waiting on this lock </a:t>
            </a:r>
            <a:endParaRPr>
              <a:latin typeface="Arial"/>
              <a:ea typeface="Arial"/>
              <a:cs typeface="Arial"/>
              <a:sym typeface="Arial"/>
            </a:endParaRPr>
          </a:p>
          <a:p>
            <a:pPr indent="-317500" lvl="0" marL="457200" marR="25213" rtl="0" algn="l">
              <a:lnSpc>
                <a:spcPct val="110416"/>
              </a:lnSpc>
              <a:spcBef>
                <a:spcPts val="850"/>
              </a:spcBef>
              <a:spcAft>
                <a:spcPts val="18610"/>
              </a:spcAft>
              <a:buSzPts val="1400"/>
              <a:buFont typeface="Arial"/>
              <a:buChar char="●"/>
            </a:pPr>
            <a:r>
              <a:rPr lang="en">
                <a:latin typeface="JetBrains Mono"/>
                <a:ea typeface="JetBrains Mono"/>
                <a:cs typeface="JetBrains Mono"/>
                <a:sym typeface="JetBrains Mono"/>
              </a:rPr>
              <a:t>lock.isFair()</a:t>
            </a:r>
            <a:r>
              <a:rPr lang="en"/>
              <a:t> – Checks the </a:t>
            </a:r>
            <a:r>
              <a:rPr i="1" lang="en"/>
              <a:t>fairness</a:t>
            </a:r>
            <a:r>
              <a:rPr lang="en"/>
              <a:t> of the lock</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The s</a:t>
            </a:r>
            <a:r>
              <a:rPr lang="en"/>
              <a:t>ynchronized statement</a:t>
            </a:r>
            <a:endParaRPr/>
          </a:p>
        </p:txBody>
      </p:sp>
      <p:sp>
        <p:nvSpPr>
          <p:cNvPr id="217" name="Google Shape;217;p35"/>
          <p:cNvSpPr txBox="1"/>
          <p:nvPr>
            <p:ph idx="1" type="body"/>
          </p:nvPr>
        </p:nvSpPr>
        <p:spPr>
          <a:xfrm>
            <a:off x="292600" y="1868428"/>
            <a:ext cx="8419800" cy="309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0000FF"/>
                </a:solidFill>
                <a:highlight>
                  <a:srgbClr val="FFFFFE"/>
                </a:highlight>
                <a:latin typeface="JetBrains Mono"/>
                <a:ea typeface="JetBrains Mono"/>
                <a:cs typeface="JetBrains Mono"/>
                <a:sym typeface="JetBrains Mono"/>
              </a:rPr>
              <a:t>class</a:t>
            </a:r>
            <a:r>
              <a:rPr lang="en" sz="1100">
                <a:highlight>
                  <a:srgbClr val="FFFFFE"/>
                </a:highlight>
                <a:latin typeface="JetBrains Mono"/>
                <a:ea typeface="JetBrains Mono"/>
                <a:cs typeface="JetBrains Mono"/>
                <a:sym typeface="JetBrains Mono"/>
              </a:rPr>
              <a:t> </a:t>
            </a:r>
            <a:r>
              <a:rPr lang="en" sz="1100">
                <a:solidFill>
                  <a:srgbClr val="008080"/>
                </a:solidFill>
                <a:highlight>
                  <a:srgbClr val="FFFFFE"/>
                </a:highlight>
                <a:latin typeface="JetBrains Mono"/>
                <a:ea typeface="JetBrains Mono"/>
                <a:cs typeface="JetBrains Mono"/>
                <a:sym typeface="JetBrains Mono"/>
              </a:rPr>
              <a:t>Counter</a:t>
            </a:r>
            <a:r>
              <a:rPr lang="en" sz="1100">
                <a:highlight>
                  <a:srgbClr val="FFFFFE"/>
                </a:highlight>
                <a:latin typeface="JetBrains Mono"/>
                <a:ea typeface="JetBrains Mono"/>
                <a:cs typeface="JetBrains Mono"/>
                <a:sym typeface="JetBrains Mono"/>
              </a:rPr>
              <a:t>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a:t>
            </a:r>
            <a:r>
              <a:rPr lang="en" sz="1100">
                <a:solidFill>
                  <a:srgbClr val="0000FF"/>
                </a:solidFill>
                <a:highlight>
                  <a:srgbClr val="FFFFFE"/>
                </a:highlight>
                <a:latin typeface="JetBrains Mono"/>
                <a:ea typeface="JetBrains Mono"/>
                <a:cs typeface="JetBrains Mono"/>
                <a:sym typeface="JetBrains Mono"/>
              </a:rPr>
              <a:t>private</a:t>
            </a:r>
            <a:r>
              <a:rPr lang="en" sz="1100">
                <a:highlight>
                  <a:srgbClr val="FFFFFE"/>
                </a:highlight>
                <a:latin typeface="JetBrains Mono"/>
                <a:ea typeface="JetBrains Mono"/>
                <a:cs typeface="JetBrains Mono"/>
                <a:sym typeface="JetBrains Mono"/>
              </a:rPr>
              <a:t> </a:t>
            </a:r>
            <a:r>
              <a:rPr lang="en" sz="1100">
                <a:solidFill>
                  <a:srgbClr val="0000FF"/>
                </a:solidFill>
                <a:highlight>
                  <a:srgbClr val="FFFFFE"/>
                </a:highlight>
                <a:latin typeface="JetBrains Mono"/>
                <a:ea typeface="JetBrains Mono"/>
                <a:cs typeface="JetBrains Mono"/>
                <a:sym typeface="JetBrains Mono"/>
              </a:rPr>
              <a:t>var</a:t>
            </a:r>
            <a:r>
              <a:rPr lang="en" sz="1100">
                <a:highlight>
                  <a:srgbClr val="FFFFFE"/>
                </a:highlight>
                <a:latin typeface="JetBrains Mono"/>
                <a:ea typeface="JetBrains Mono"/>
                <a:cs typeface="JetBrains Mono"/>
                <a:sym typeface="JetBrains Mono"/>
              </a:rPr>
              <a:t> c = </a:t>
            </a:r>
            <a:r>
              <a:rPr lang="en" sz="1100">
                <a:solidFill>
                  <a:srgbClr val="098658"/>
                </a:solidFill>
                <a:highlight>
                  <a:srgbClr val="FFFFFE"/>
                </a:highlight>
                <a:latin typeface="JetBrains Mono"/>
                <a:ea typeface="JetBrains Mono"/>
                <a:cs typeface="JetBrains Mono"/>
                <a:sym typeface="JetBrains Mono"/>
              </a:rPr>
              <a:t>0</a:t>
            </a:r>
            <a:endParaRPr sz="1100">
              <a:solidFill>
                <a:srgbClr val="098658"/>
              </a:solidFill>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a:t>
            </a:r>
            <a:r>
              <a:rPr lang="en" sz="1100">
                <a:solidFill>
                  <a:srgbClr val="0000FF"/>
                </a:solidFill>
                <a:highlight>
                  <a:srgbClr val="FFFFFE"/>
                </a:highlight>
                <a:latin typeface="JetBrains Mono"/>
                <a:ea typeface="JetBrains Mono"/>
                <a:cs typeface="JetBrains Mono"/>
                <a:sym typeface="JetBrains Mono"/>
              </a:rPr>
              <a:t>fun</a:t>
            </a:r>
            <a:r>
              <a:rPr lang="en" sz="1100">
                <a:highlight>
                  <a:srgbClr val="FFFFFE"/>
                </a:highlight>
                <a:latin typeface="JetBrains Mono"/>
                <a:ea typeface="JetBrains Mono"/>
                <a:cs typeface="JetBrains Mono"/>
                <a:sym typeface="JetBrains Mono"/>
              </a:rPr>
              <a:t> increment()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synchronized(</a:t>
            </a:r>
            <a:r>
              <a:rPr lang="en" sz="1100">
                <a:solidFill>
                  <a:srgbClr val="0000FF"/>
                </a:solidFill>
                <a:highlight>
                  <a:srgbClr val="FFFFFE"/>
                </a:highlight>
                <a:latin typeface="JetBrains Mono"/>
                <a:ea typeface="JetBrains Mono"/>
                <a:cs typeface="JetBrains Mono"/>
                <a:sym typeface="JetBrains Mono"/>
              </a:rPr>
              <a:t>this</a:t>
            </a:r>
            <a:r>
              <a:rPr lang="en" sz="1100">
                <a:highlight>
                  <a:srgbClr val="FFFFFE"/>
                </a:highlight>
                <a:latin typeface="JetBrains Mono"/>
                <a:ea typeface="JetBrains Mono"/>
                <a:cs typeface="JetBrains Mono"/>
                <a:sym typeface="JetBrains Mono"/>
              </a:rPr>
              <a:t>) { c++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a:t>
            </a:r>
            <a:endParaRPr sz="1100">
              <a:solidFill>
                <a:srgbClr val="008000"/>
              </a:solidFill>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None/>
            </a:pPr>
            <a:r>
              <a:t/>
            </a:r>
            <a:endParaRPr sz="1100">
              <a:solidFill>
                <a:srgbClr val="0033B4"/>
              </a:solidFill>
              <a:latin typeface="JetBrains Mono"/>
              <a:ea typeface="JetBrains Mono"/>
              <a:cs typeface="JetBrains Mono"/>
              <a:sym typeface="JetBrains Mono"/>
            </a:endParaRPr>
          </a:p>
        </p:txBody>
      </p:sp>
      <p:sp>
        <p:nvSpPr>
          <p:cNvPr id="218" name="Google Shape;218;p35"/>
          <p:cNvSpPr txBox="1"/>
          <p:nvPr>
            <p:ph idx="1" type="body"/>
          </p:nvPr>
        </p:nvSpPr>
        <p:spPr>
          <a:xfrm>
            <a:off x="292600" y="1335024"/>
            <a:ext cx="8419800" cy="605400"/>
          </a:xfrm>
          <a:prstGeom prst="rect">
            <a:avLst/>
          </a:prstGeom>
        </p:spPr>
        <p:txBody>
          <a:bodyPr anchorCtr="0" anchor="t" bIns="0" lIns="0" spcFirstLastPara="1" rIns="0" wrap="square" tIns="73150">
            <a:noAutofit/>
          </a:bodyPr>
          <a:lstStyle/>
          <a:p>
            <a:pPr indent="0" lvl="0" marL="0" rtl="0" algn="l">
              <a:lnSpc>
                <a:spcPct val="107916"/>
              </a:lnSpc>
              <a:spcBef>
                <a:spcPts val="0"/>
              </a:spcBef>
              <a:spcAft>
                <a:spcPts val="0"/>
              </a:spcAft>
              <a:buClr>
                <a:schemeClr val="dk1"/>
              </a:buClr>
              <a:buSzPts val="1100"/>
              <a:buFont typeface="Arial"/>
              <a:buNone/>
            </a:pPr>
            <a:r>
              <a:rPr lang="en"/>
              <a:t>In the JVM, every object has an </a:t>
            </a:r>
            <a:r>
              <a:rPr i="1" lang="en"/>
              <a:t>intrinsic</a:t>
            </a:r>
            <a:r>
              <a:rPr lang="en"/>
              <a:t> lock associated with it (aka a </a:t>
            </a:r>
            <a:r>
              <a:rPr i="1" lang="en"/>
              <a:t>monitor</a:t>
            </a:r>
            <a:r>
              <a:rPr lang="en"/>
              <a:t>).</a:t>
            </a:r>
            <a:endParaRPr>
              <a:latin typeface="Arial"/>
              <a:ea typeface="Arial"/>
              <a:cs typeface="Arial"/>
              <a:sym typeface="Arial"/>
            </a:endParaRPr>
          </a:p>
          <a:p>
            <a:pPr indent="0" lvl="0" marL="0" rtl="0" algn="l">
              <a:spcBef>
                <a:spcPts val="785"/>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Synchronized method</a:t>
            </a:r>
            <a:endParaRPr/>
          </a:p>
        </p:txBody>
      </p:sp>
      <p:sp>
        <p:nvSpPr>
          <p:cNvPr id="224" name="Google Shape;224;p36"/>
          <p:cNvSpPr txBox="1"/>
          <p:nvPr>
            <p:ph idx="1" type="body"/>
          </p:nvPr>
        </p:nvSpPr>
        <p:spPr>
          <a:xfrm>
            <a:off x="292600" y="1589600"/>
            <a:ext cx="3837900" cy="457200"/>
          </a:xfrm>
          <a:prstGeom prst="rect">
            <a:avLst/>
          </a:prstGeom>
        </p:spPr>
        <p:txBody>
          <a:bodyPr anchorCtr="0" anchor="t" bIns="0" lIns="0" spcFirstLastPara="1" rIns="0" wrap="square" tIns="73150">
            <a:noAutofit/>
          </a:bodyPr>
          <a:lstStyle/>
          <a:p>
            <a:pPr indent="0" lvl="0" marL="0" rtl="0" algn="l">
              <a:spcBef>
                <a:spcPts val="0"/>
              </a:spcBef>
              <a:spcAft>
                <a:spcPts val="0"/>
              </a:spcAft>
              <a:buNone/>
            </a:pPr>
            <a:r>
              <a:rPr b="1" lang="en"/>
              <a:t>Java</a:t>
            </a:r>
            <a:endParaRPr b="1"/>
          </a:p>
        </p:txBody>
      </p:sp>
      <p:sp>
        <p:nvSpPr>
          <p:cNvPr id="225" name="Google Shape;225;p36"/>
          <p:cNvSpPr txBox="1"/>
          <p:nvPr>
            <p:ph idx="1" type="body"/>
          </p:nvPr>
        </p:nvSpPr>
        <p:spPr>
          <a:xfrm>
            <a:off x="292600" y="1992250"/>
            <a:ext cx="3837900" cy="22380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0000FF"/>
                </a:solidFill>
                <a:latin typeface="JetBrains Mono"/>
                <a:ea typeface="JetBrains Mono"/>
                <a:cs typeface="JetBrains Mono"/>
                <a:sym typeface="JetBrains Mono"/>
              </a:rPr>
              <a:t>public class</a:t>
            </a:r>
            <a:r>
              <a:rPr lang="en" sz="1100">
                <a:solidFill>
                  <a:srgbClr val="0033B4"/>
                </a:solidFill>
                <a:latin typeface="JetBrains Mono"/>
                <a:ea typeface="JetBrains Mono"/>
                <a:cs typeface="JetBrains Mono"/>
                <a:sym typeface="JetBrains Mono"/>
              </a:rPr>
              <a:t> </a:t>
            </a:r>
            <a:r>
              <a:rPr lang="en" sz="1100">
                <a:latin typeface="JetBrains Mono"/>
                <a:ea typeface="JetBrains Mono"/>
                <a:cs typeface="JetBrains Mono"/>
                <a:sym typeface="JetBrains Mono"/>
              </a:rPr>
              <a:t>SynchronizedCounter {</a:t>
            </a:r>
            <a:endParaRPr sz="1100">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sz="1100">
                <a:solidFill>
                  <a:srgbClr val="0033B4"/>
                </a:solidFill>
                <a:latin typeface="JetBrains Mono"/>
                <a:ea typeface="JetBrains Mono"/>
                <a:cs typeface="JetBrains Mono"/>
                <a:sym typeface="JetBrains Mono"/>
              </a:rPr>
              <a:t>   </a:t>
            </a:r>
            <a:r>
              <a:rPr lang="en" sz="1100">
                <a:solidFill>
                  <a:srgbClr val="0000FF"/>
                </a:solidFill>
                <a:latin typeface="JetBrains Mono"/>
                <a:ea typeface="JetBrains Mono"/>
                <a:cs typeface="JetBrains Mono"/>
                <a:sym typeface="JetBrains Mono"/>
              </a:rPr>
              <a:t>private int</a:t>
            </a:r>
            <a:r>
              <a:rPr lang="en" sz="1100">
                <a:solidFill>
                  <a:srgbClr val="0033B4"/>
                </a:solidFill>
                <a:latin typeface="JetBrains Mono"/>
                <a:ea typeface="JetBrains Mono"/>
                <a:cs typeface="JetBrains Mono"/>
                <a:sym typeface="JetBrains Mono"/>
              </a:rPr>
              <a:t> </a:t>
            </a:r>
            <a:r>
              <a:rPr lang="en" sz="1100">
                <a:latin typeface="JetBrains Mono"/>
                <a:ea typeface="JetBrains Mono"/>
                <a:cs typeface="JetBrains Mono"/>
                <a:sym typeface="JetBrains Mono"/>
              </a:rPr>
              <a:t>c = 0;</a:t>
            </a:r>
            <a:endParaRPr sz="1100">
              <a:latin typeface="JetBrains Mono"/>
              <a:ea typeface="JetBrains Mono"/>
              <a:cs typeface="JetBrains Mono"/>
              <a:sym typeface="JetBrains Mono"/>
            </a:endParaRPr>
          </a:p>
          <a:p>
            <a:pPr indent="0" lvl="0" marL="457200" rtl="0" algn="l">
              <a:lnSpc>
                <a:spcPct val="115000"/>
              </a:lnSpc>
              <a:spcBef>
                <a:spcPts val="0"/>
              </a:spcBef>
              <a:spcAft>
                <a:spcPts val="0"/>
              </a:spcAft>
              <a:buClr>
                <a:schemeClr val="dk1"/>
              </a:buClr>
              <a:buSzPts val="1100"/>
              <a:buFont typeface="Arial"/>
              <a:buNone/>
            </a:pPr>
            <a:r>
              <a:t/>
            </a:r>
            <a:endParaRPr sz="1100">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solidFill>
                  <a:srgbClr val="0033B4"/>
                </a:solidFill>
                <a:latin typeface="JetBrains Mono"/>
                <a:ea typeface="JetBrains Mono"/>
                <a:cs typeface="JetBrains Mono"/>
                <a:sym typeface="JetBrains Mono"/>
              </a:rPr>
              <a:t>   </a:t>
            </a:r>
            <a:r>
              <a:rPr lang="en" sz="1100">
                <a:solidFill>
                  <a:srgbClr val="0000FF"/>
                </a:solidFill>
                <a:latin typeface="JetBrains Mono"/>
                <a:ea typeface="JetBrains Mono"/>
                <a:cs typeface="JetBrains Mono"/>
                <a:sym typeface="JetBrains Mono"/>
              </a:rPr>
              <a:t>public synchronized void</a:t>
            </a:r>
            <a:r>
              <a:rPr lang="en" sz="1100">
                <a:solidFill>
                  <a:srgbClr val="0033B4"/>
                </a:solidFill>
                <a:latin typeface="JetBrains Mono"/>
                <a:ea typeface="JetBrains Mono"/>
                <a:cs typeface="JetBrains Mono"/>
                <a:sym typeface="JetBrains Mono"/>
              </a:rPr>
              <a:t> </a:t>
            </a:r>
            <a:r>
              <a:rPr lang="en" sz="1100">
                <a:latin typeface="JetBrains Mono"/>
                <a:ea typeface="JetBrains Mono"/>
                <a:cs typeface="JetBrains Mono"/>
                <a:sym typeface="JetBrains Mono"/>
              </a:rPr>
              <a:t>increment() {</a:t>
            </a:r>
            <a:endParaRPr sz="1100">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      c++;</a:t>
            </a:r>
            <a:endParaRPr sz="1100">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sz="1100">
                <a:latin typeface="JetBrains Mono"/>
                <a:ea typeface="JetBrains Mono"/>
                <a:cs typeface="JetBrains Mono"/>
                <a:sym typeface="JetBrains Mono"/>
              </a:rPr>
              <a:t>   }</a:t>
            </a:r>
            <a:endParaRPr sz="1100">
              <a:latin typeface="JetBrains Mono"/>
              <a:ea typeface="JetBrains Mono"/>
              <a:cs typeface="JetBrains Mono"/>
              <a:sym typeface="JetBrains Mono"/>
            </a:endParaRPr>
          </a:p>
          <a:p>
            <a:pPr indent="0" lvl="0" marL="457200" rtl="0" algn="l">
              <a:lnSpc>
                <a:spcPct val="115000"/>
              </a:lnSpc>
              <a:spcBef>
                <a:spcPts val="0"/>
              </a:spcBef>
              <a:spcAft>
                <a:spcPts val="0"/>
              </a:spcAft>
              <a:buClr>
                <a:schemeClr val="dk1"/>
              </a:buClr>
              <a:buSzPts val="1100"/>
              <a:buFont typeface="Arial"/>
              <a:buNone/>
            </a:pPr>
            <a:r>
              <a:t/>
            </a:r>
            <a:endParaRPr sz="1100">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   …</a:t>
            </a:r>
            <a:endParaRPr sz="1100">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latin typeface="JetBrains Mono"/>
                <a:ea typeface="JetBrains Mono"/>
                <a:cs typeface="JetBrains Mono"/>
                <a:sym typeface="JetBrains Mono"/>
              </a:rPr>
              <a:t>}</a:t>
            </a:r>
            <a:endParaRPr sz="1100">
              <a:latin typeface="JetBrains Mono"/>
              <a:ea typeface="JetBrains Mono"/>
              <a:cs typeface="JetBrains Mono"/>
              <a:sym typeface="JetBrains Mono"/>
            </a:endParaRPr>
          </a:p>
          <a:p>
            <a:pPr indent="0" lvl="0" marL="0" rtl="0" algn="l">
              <a:lnSpc>
                <a:spcPct val="115000"/>
              </a:lnSpc>
              <a:spcBef>
                <a:spcPts val="0"/>
              </a:spcBef>
              <a:spcAft>
                <a:spcPts val="0"/>
              </a:spcAft>
              <a:buNone/>
            </a:pPr>
            <a:r>
              <a:t/>
            </a:r>
            <a:endParaRPr sz="1100">
              <a:latin typeface="JetBrains Mono"/>
              <a:ea typeface="JetBrains Mono"/>
              <a:cs typeface="JetBrains Mono"/>
              <a:sym typeface="JetBrains Mono"/>
            </a:endParaRPr>
          </a:p>
        </p:txBody>
      </p:sp>
      <p:sp>
        <p:nvSpPr>
          <p:cNvPr id="226" name="Google Shape;226;p36"/>
          <p:cNvSpPr txBox="1"/>
          <p:nvPr>
            <p:ph idx="1" type="body"/>
          </p:nvPr>
        </p:nvSpPr>
        <p:spPr>
          <a:xfrm>
            <a:off x="4740275" y="1589600"/>
            <a:ext cx="3837900" cy="457200"/>
          </a:xfrm>
          <a:prstGeom prst="rect">
            <a:avLst/>
          </a:prstGeom>
        </p:spPr>
        <p:txBody>
          <a:bodyPr anchorCtr="0" anchor="t" bIns="0" lIns="0" spcFirstLastPara="1" rIns="0" wrap="square" tIns="73150">
            <a:noAutofit/>
          </a:bodyPr>
          <a:lstStyle/>
          <a:p>
            <a:pPr indent="0" lvl="0" marL="0" rtl="0" algn="l">
              <a:spcBef>
                <a:spcPts val="0"/>
              </a:spcBef>
              <a:spcAft>
                <a:spcPts val="0"/>
              </a:spcAft>
              <a:buNone/>
            </a:pPr>
            <a:r>
              <a:rPr b="1" lang="en"/>
              <a:t>Kotlin</a:t>
            </a:r>
            <a:endParaRPr b="1"/>
          </a:p>
        </p:txBody>
      </p:sp>
      <p:sp>
        <p:nvSpPr>
          <p:cNvPr id="227" name="Google Shape;227;p36"/>
          <p:cNvSpPr txBox="1"/>
          <p:nvPr>
            <p:ph idx="1" type="body"/>
          </p:nvPr>
        </p:nvSpPr>
        <p:spPr>
          <a:xfrm>
            <a:off x="4740275" y="1992250"/>
            <a:ext cx="3837900" cy="22380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0000FF"/>
                </a:solidFill>
                <a:highlight>
                  <a:srgbClr val="FFFFFE"/>
                </a:highlight>
                <a:latin typeface="JetBrains Mono"/>
                <a:ea typeface="JetBrains Mono"/>
                <a:cs typeface="JetBrains Mono"/>
                <a:sym typeface="JetBrains Mono"/>
              </a:rPr>
              <a:t>class</a:t>
            </a:r>
            <a:r>
              <a:rPr lang="en" sz="1100">
                <a:highlight>
                  <a:srgbClr val="FFFFFE"/>
                </a:highlight>
                <a:latin typeface="JetBrains Mono"/>
                <a:ea typeface="JetBrains Mono"/>
                <a:cs typeface="JetBrains Mono"/>
                <a:sym typeface="JetBrains Mono"/>
              </a:rPr>
              <a:t> </a:t>
            </a:r>
            <a:r>
              <a:rPr lang="en" sz="1100">
                <a:solidFill>
                  <a:srgbClr val="008080"/>
                </a:solidFill>
                <a:highlight>
                  <a:srgbClr val="FFFFFE"/>
                </a:highlight>
                <a:latin typeface="JetBrains Mono"/>
                <a:ea typeface="JetBrains Mono"/>
                <a:cs typeface="JetBrains Mono"/>
                <a:sym typeface="JetBrains Mono"/>
              </a:rPr>
              <a:t>SynchronizedCounter</a:t>
            </a:r>
            <a:r>
              <a:rPr lang="en" sz="1100">
                <a:highlight>
                  <a:srgbClr val="FFFFFE"/>
                </a:highlight>
                <a:latin typeface="JetBrains Mono"/>
                <a:ea typeface="JetBrains Mono"/>
                <a:cs typeface="JetBrains Mono"/>
                <a:sym typeface="JetBrains Mono"/>
              </a:rPr>
              <a:t>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a:t>
            </a:r>
            <a:r>
              <a:rPr lang="en" sz="1100">
                <a:solidFill>
                  <a:srgbClr val="0000FF"/>
                </a:solidFill>
                <a:highlight>
                  <a:srgbClr val="FFFFFE"/>
                </a:highlight>
                <a:latin typeface="JetBrains Mono"/>
                <a:ea typeface="JetBrains Mono"/>
                <a:cs typeface="JetBrains Mono"/>
                <a:sym typeface="JetBrains Mono"/>
              </a:rPr>
              <a:t>private</a:t>
            </a:r>
            <a:r>
              <a:rPr lang="en" sz="1100">
                <a:highlight>
                  <a:srgbClr val="FFFFFE"/>
                </a:highlight>
                <a:latin typeface="JetBrains Mono"/>
                <a:ea typeface="JetBrains Mono"/>
                <a:cs typeface="JetBrains Mono"/>
                <a:sym typeface="JetBrains Mono"/>
              </a:rPr>
              <a:t> </a:t>
            </a:r>
            <a:r>
              <a:rPr lang="en" sz="1100">
                <a:solidFill>
                  <a:srgbClr val="0000FF"/>
                </a:solidFill>
                <a:highlight>
                  <a:srgbClr val="FFFFFE"/>
                </a:highlight>
                <a:latin typeface="JetBrains Mono"/>
                <a:ea typeface="JetBrains Mono"/>
                <a:cs typeface="JetBrains Mono"/>
                <a:sym typeface="JetBrains Mono"/>
              </a:rPr>
              <a:t>var</a:t>
            </a:r>
            <a:r>
              <a:rPr lang="en" sz="1100">
                <a:highlight>
                  <a:srgbClr val="FFFFFE"/>
                </a:highlight>
                <a:latin typeface="JetBrains Mono"/>
                <a:ea typeface="JetBrains Mono"/>
                <a:cs typeface="JetBrains Mono"/>
                <a:sym typeface="JetBrains Mono"/>
              </a:rPr>
              <a:t> c = </a:t>
            </a:r>
            <a:r>
              <a:rPr lang="en" sz="1100">
                <a:solidFill>
                  <a:srgbClr val="098658"/>
                </a:solidFill>
                <a:highlight>
                  <a:srgbClr val="FFFFFE"/>
                </a:highlight>
                <a:latin typeface="JetBrains Mono"/>
                <a:ea typeface="JetBrains Mono"/>
                <a:cs typeface="JetBrains Mono"/>
                <a:sym typeface="JetBrains Mono"/>
              </a:rPr>
              <a:t>0</a:t>
            </a:r>
            <a:endParaRPr sz="1100">
              <a:solidFill>
                <a:srgbClr val="098658"/>
              </a:solidFill>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a:t>
            </a:r>
            <a:r>
              <a:rPr lang="en" sz="1100">
                <a:solidFill>
                  <a:srgbClr val="808080"/>
                </a:solidFill>
                <a:highlight>
                  <a:srgbClr val="FFFFFE"/>
                </a:highlight>
                <a:latin typeface="JetBrains Mono"/>
                <a:ea typeface="JetBrains Mono"/>
                <a:cs typeface="JetBrains Mono"/>
                <a:sym typeface="JetBrains Mono"/>
              </a:rPr>
              <a:t>@Synchronized</a:t>
            </a:r>
            <a:endParaRPr sz="1100">
              <a:solidFill>
                <a:srgbClr val="808080"/>
              </a:solidFill>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a:t>
            </a:r>
            <a:r>
              <a:rPr lang="en" sz="1100">
                <a:solidFill>
                  <a:srgbClr val="0000FF"/>
                </a:solidFill>
                <a:highlight>
                  <a:srgbClr val="FFFFFE"/>
                </a:highlight>
                <a:latin typeface="JetBrains Mono"/>
                <a:ea typeface="JetBrains Mono"/>
                <a:cs typeface="JetBrains Mono"/>
                <a:sym typeface="JetBrains Mono"/>
              </a:rPr>
              <a:t>fun</a:t>
            </a:r>
            <a:r>
              <a:rPr lang="en" sz="1100">
                <a:highlight>
                  <a:srgbClr val="FFFFFE"/>
                </a:highlight>
                <a:latin typeface="JetBrains Mono"/>
                <a:ea typeface="JetBrains Mono"/>
                <a:cs typeface="JetBrains Mono"/>
                <a:sym typeface="JetBrains Mono"/>
              </a:rPr>
              <a:t> increment()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c++</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sz="1100">
                <a:highlight>
                  <a:srgbClr val="FFFFFE"/>
                </a:highlight>
                <a:latin typeface="JetBrains Mono"/>
                <a:ea typeface="JetBrains Mono"/>
                <a:cs typeface="JetBrains Mono"/>
                <a:sym typeface="JetBrains Mono"/>
              </a:rPr>
              <a:t>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None/>
            </a:pPr>
            <a:r>
              <a:t/>
            </a:r>
            <a:endParaRPr sz="1100">
              <a:solidFill>
                <a:srgbClr val="0033B4"/>
              </a:solidFill>
              <a:latin typeface="JetBrains Mono"/>
              <a:ea typeface="JetBrains Mono"/>
              <a:cs typeface="JetBrains Mono"/>
              <a:sym typeface="JetBrains Mon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The </a:t>
            </a:r>
            <a:r>
              <a:rPr lang="en"/>
              <a:t>ReadWriteLock class</a:t>
            </a:r>
            <a:endParaRPr/>
          </a:p>
        </p:txBody>
      </p:sp>
      <p:sp>
        <p:nvSpPr>
          <p:cNvPr id="233" name="Google Shape;233;p37"/>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t/>
            </a:r>
            <a:endParaRPr/>
          </a:p>
          <a:p>
            <a:pPr indent="0" lvl="0" marL="57150" marR="25213" rtl="0" algn="l">
              <a:lnSpc>
                <a:spcPct val="111666"/>
              </a:lnSpc>
              <a:spcBef>
                <a:spcPts val="1000"/>
              </a:spcBef>
              <a:spcAft>
                <a:spcPts val="0"/>
              </a:spcAft>
              <a:buNone/>
            </a:pPr>
            <a:r>
              <a:rPr lang="en">
                <a:latin typeface="JetBrains Mono"/>
                <a:ea typeface="JetBrains Mono"/>
                <a:cs typeface="JetBrains Mono"/>
                <a:sym typeface="JetBrains Mono"/>
              </a:rPr>
              <a:t>ReadWriteLock</a:t>
            </a:r>
            <a:r>
              <a:rPr lang="en"/>
              <a:t> allows multiple readers to access a resource concurrently but only lets a single writer modify it. </a:t>
            </a:r>
            <a:endParaRPr>
              <a:latin typeface="Arial"/>
              <a:ea typeface="Arial"/>
              <a:cs typeface="Arial"/>
              <a:sym typeface="Arial"/>
            </a:endParaRPr>
          </a:p>
          <a:p>
            <a:pPr indent="-317500" lvl="0" marL="457200" marR="25213" rtl="0" algn="l">
              <a:lnSpc>
                <a:spcPct val="111666"/>
              </a:lnSpc>
              <a:spcBef>
                <a:spcPts val="850"/>
              </a:spcBef>
              <a:spcAft>
                <a:spcPts val="0"/>
              </a:spcAft>
              <a:buSzPts val="1400"/>
              <a:buChar char="●"/>
            </a:pPr>
            <a:r>
              <a:rPr lang="en">
                <a:latin typeface="JetBrains Mono"/>
                <a:ea typeface="JetBrains Mono"/>
                <a:cs typeface="JetBrains Mono"/>
                <a:sym typeface="JetBrains Mono"/>
              </a:rPr>
              <a:t>rwLock.readLock()</a:t>
            </a:r>
            <a:r>
              <a:rPr lang="en"/>
              <a:t> – Returns the read lock </a:t>
            </a:r>
            <a:endParaRPr>
              <a:latin typeface="Arial"/>
              <a:ea typeface="Arial"/>
              <a:cs typeface="Arial"/>
              <a:sym typeface="Arial"/>
            </a:endParaRPr>
          </a:p>
          <a:p>
            <a:pPr indent="-317500" lvl="0" marL="457200" marR="25213" rtl="0" algn="l">
              <a:lnSpc>
                <a:spcPct val="111666"/>
              </a:lnSpc>
              <a:spcBef>
                <a:spcPts val="0"/>
              </a:spcBef>
              <a:spcAft>
                <a:spcPts val="0"/>
              </a:spcAft>
              <a:buSzPts val="1400"/>
              <a:buChar char="●"/>
            </a:pPr>
            <a:r>
              <a:rPr lang="en">
                <a:latin typeface="JetBrains Mono"/>
                <a:ea typeface="JetBrains Mono"/>
                <a:cs typeface="JetBrains Mono"/>
                <a:sym typeface="JetBrains Mono"/>
              </a:rPr>
              <a:t>rwLock.writeLock()</a:t>
            </a:r>
            <a:r>
              <a:rPr lang="en"/>
              <a:t> – Returns the write lock </a:t>
            </a:r>
            <a:endParaRPr>
              <a:latin typeface="Arial"/>
              <a:ea typeface="Arial"/>
              <a:cs typeface="Arial"/>
              <a:sym typeface="Arial"/>
            </a:endParaRPr>
          </a:p>
          <a:p>
            <a:pPr indent="-317500" lvl="0" marL="457200" marR="25213" rtl="0" algn="l">
              <a:lnSpc>
                <a:spcPct val="111666"/>
              </a:lnSpc>
              <a:spcBef>
                <a:spcPts val="0"/>
              </a:spcBef>
              <a:spcAft>
                <a:spcPts val="0"/>
              </a:spcAft>
              <a:buSzPts val="1400"/>
              <a:buChar char="●"/>
            </a:pPr>
            <a:r>
              <a:rPr lang="en">
                <a:latin typeface="JetBrains Mono"/>
                <a:ea typeface="JetBrains Mono"/>
                <a:cs typeface="JetBrains Mono"/>
                <a:sym typeface="JetBrains Mono"/>
              </a:rPr>
              <a:t>rwLock.read { ... }</a:t>
            </a:r>
            <a:r>
              <a:rPr lang="en"/>
              <a:t> – Executes lambda under a read lock </a:t>
            </a:r>
            <a:endParaRPr>
              <a:latin typeface="Arial"/>
              <a:ea typeface="Arial"/>
              <a:cs typeface="Arial"/>
              <a:sym typeface="Arial"/>
            </a:endParaRPr>
          </a:p>
          <a:p>
            <a:pPr indent="-317500" lvl="0" marL="457200" marR="25213" rtl="0" algn="l">
              <a:lnSpc>
                <a:spcPct val="176250"/>
              </a:lnSpc>
              <a:spcBef>
                <a:spcPts val="0"/>
              </a:spcBef>
              <a:spcAft>
                <a:spcPts val="0"/>
              </a:spcAft>
              <a:buSzPts val="1400"/>
              <a:buChar char="●"/>
            </a:pPr>
            <a:r>
              <a:rPr lang="en">
                <a:latin typeface="JetBrains Mono"/>
                <a:ea typeface="JetBrains Mono"/>
                <a:cs typeface="JetBrains Mono"/>
                <a:sym typeface="JetBrains Mono"/>
              </a:rPr>
              <a:t>rwLock.write { ... }</a:t>
            </a:r>
            <a:r>
              <a:rPr lang="en"/>
              <a:t> – Executes lambda under a write lock</a:t>
            </a:r>
            <a:endParaRPr/>
          </a:p>
          <a:p>
            <a:pPr indent="0" lvl="0" marL="0" rtl="0" algn="l">
              <a:lnSpc>
                <a:spcPct val="115000"/>
              </a:lnSpc>
              <a:spcBef>
                <a:spcPts val="13970"/>
              </a:spcBef>
              <a:spcAft>
                <a:spcPts val="0"/>
              </a:spcAft>
              <a:buNone/>
            </a:pPr>
            <a:r>
              <a:t/>
            </a:r>
            <a:endParaRPr/>
          </a:p>
          <a:p>
            <a:pPr indent="0" lvl="0" marL="0" rtl="0" algn="l">
              <a:lnSpc>
                <a:spcPct val="115000"/>
              </a:lnSpc>
              <a:spcBef>
                <a:spcPts val="1000"/>
              </a:spcBef>
              <a:spcAft>
                <a:spcPts val="10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The </a:t>
            </a:r>
            <a:r>
              <a:rPr lang="en"/>
              <a:t>ReadWriteLock Class</a:t>
            </a:r>
            <a:endParaRPr/>
          </a:p>
        </p:txBody>
      </p:sp>
      <p:sp>
        <p:nvSpPr>
          <p:cNvPr id="239" name="Google Shape;239;p38"/>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0000FF"/>
                </a:solidFill>
                <a:highlight>
                  <a:srgbClr val="FFFFFE"/>
                </a:highlight>
                <a:latin typeface="JetBrains Mono"/>
                <a:ea typeface="JetBrains Mono"/>
                <a:cs typeface="JetBrains Mono"/>
                <a:sym typeface="JetBrains Mono"/>
              </a:rPr>
              <a:t>class</a:t>
            </a:r>
            <a:r>
              <a:rPr lang="en" sz="1100">
                <a:highlight>
                  <a:srgbClr val="FFFFFE"/>
                </a:highlight>
                <a:latin typeface="JetBrains Mono"/>
                <a:ea typeface="JetBrains Mono"/>
                <a:cs typeface="JetBrains Mono"/>
                <a:sym typeface="JetBrains Mono"/>
              </a:rPr>
              <a:t> </a:t>
            </a:r>
            <a:r>
              <a:rPr lang="en" sz="1100">
                <a:solidFill>
                  <a:srgbClr val="008080"/>
                </a:solidFill>
                <a:highlight>
                  <a:srgbClr val="FFFFFE"/>
                </a:highlight>
                <a:latin typeface="JetBrains Mono"/>
                <a:ea typeface="JetBrains Mono"/>
                <a:cs typeface="JetBrains Mono"/>
                <a:sym typeface="JetBrains Mono"/>
              </a:rPr>
              <a:t>PositiveLockedCounter</a:t>
            </a:r>
            <a:r>
              <a:rPr lang="en" sz="1100">
                <a:highlight>
                  <a:srgbClr val="FFFFFE"/>
                </a:highlight>
                <a:latin typeface="JetBrains Mono"/>
                <a:ea typeface="JetBrains Mono"/>
                <a:cs typeface="JetBrains Mono"/>
                <a:sym typeface="JetBrains Mono"/>
              </a:rPr>
              <a:t>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a:t>
            </a:r>
            <a:r>
              <a:rPr lang="en" sz="1100">
                <a:solidFill>
                  <a:srgbClr val="0000FF"/>
                </a:solidFill>
                <a:highlight>
                  <a:srgbClr val="FFFFFE"/>
                </a:highlight>
                <a:latin typeface="JetBrains Mono"/>
                <a:ea typeface="JetBrains Mono"/>
                <a:cs typeface="JetBrains Mono"/>
                <a:sym typeface="JetBrains Mono"/>
              </a:rPr>
              <a:t>private</a:t>
            </a:r>
            <a:r>
              <a:rPr lang="en" sz="1100">
                <a:highlight>
                  <a:srgbClr val="FFFFFE"/>
                </a:highlight>
                <a:latin typeface="JetBrains Mono"/>
                <a:ea typeface="JetBrains Mono"/>
                <a:cs typeface="JetBrains Mono"/>
                <a:sym typeface="JetBrains Mono"/>
              </a:rPr>
              <a:t> </a:t>
            </a:r>
            <a:r>
              <a:rPr lang="en" sz="1100">
                <a:solidFill>
                  <a:srgbClr val="0000FF"/>
                </a:solidFill>
                <a:highlight>
                  <a:srgbClr val="FFFFFE"/>
                </a:highlight>
                <a:latin typeface="JetBrains Mono"/>
                <a:ea typeface="JetBrains Mono"/>
                <a:cs typeface="JetBrains Mono"/>
                <a:sym typeface="JetBrains Mono"/>
              </a:rPr>
              <a:t>var</a:t>
            </a:r>
            <a:r>
              <a:rPr lang="en" sz="1100">
                <a:highlight>
                  <a:srgbClr val="FFFFFE"/>
                </a:highlight>
                <a:latin typeface="JetBrains Mono"/>
                <a:ea typeface="JetBrains Mono"/>
                <a:cs typeface="JetBrains Mono"/>
                <a:sym typeface="JetBrains Mono"/>
              </a:rPr>
              <a:t> c = </a:t>
            </a:r>
            <a:r>
              <a:rPr lang="en" sz="1100">
                <a:solidFill>
                  <a:srgbClr val="098658"/>
                </a:solidFill>
                <a:highlight>
                  <a:srgbClr val="FFFFFE"/>
                </a:highlight>
                <a:latin typeface="JetBrains Mono"/>
                <a:ea typeface="JetBrains Mono"/>
                <a:cs typeface="JetBrains Mono"/>
                <a:sym typeface="JetBrains Mono"/>
              </a:rPr>
              <a:t>0</a:t>
            </a:r>
            <a:endParaRPr sz="1100">
              <a:solidFill>
                <a:srgbClr val="098658"/>
              </a:solidFill>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a:t>
            </a:r>
            <a:r>
              <a:rPr lang="en" sz="1100">
                <a:solidFill>
                  <a:srgbClr val="0000FF"/>
                </a:solidFill>
                <a:highlight>
                  <a:srgbClr val="FFFFFE"/>
                </a:highlight>
                <a:latin typeface="JetBrains Mono"/>
                <a:ea typeface="JetBrains Mono"/>
                <a:cs typeface="JetBrains Mono"/>
                <a:sym typeface="JetBrains Mono"/>
              </a:rPr>
              <a:t>private</a:t>
            </a:r>
            <a:r>
              <a:rPr lang="en" sz="1100">
                <a:highlight>
                  <a:srgbClr val="FFFFFE"/>
                </a:highlight>
                <a:latin typeface="JetBrains Mono"/>
                <a:ea typeface="JetBrains Mono"/>
                <a:cs typeface="JetBrains Mono"/>
                <a:sym typeface="JetBrains Mono"/>
              </a:rPr>
              <a:t> </a:t>
            </a:r>
            <a:r>
              <a:rPr lang="en" sz="1100">
                <a:solidFill>
                  <a:srgbClr val="0000FF"/>
                </a:solidFill>
                <a:highlight>
                  <a:srgbClr val="FFFFFE"/>
                </a:highlight>
                <a:latin typeface="JetBrains Mono"/>
                <a:ea typeface="JetBrains Mono"/>
                <a:cs typeface="JetBrains Mono"/>
                <a:sym typeface="JetBrains Mono"/>
              </a:rPr>
              <a:t>val</a:t>
            </a:r>
            <a:r>
              <a:rPr lang="en" sz="1100">
                <a:highlight>
                  <a:srgbClr val="FFFFFE"/>
                </a:highlight>
                <a:latin typeface="JetBrains Mono"/>
                <a:ea typeface="JetBrains Mono"/>
                <a:cs typeface="JetBrains Mono"/>
                <a:sym typeface="JetBrains Mono"/>
              </a:rPr>
              <a:t> rwLock = </a:t>
            </a:r>
            <a:r>
              <a:rPr lang="en" sz="1100">
                <a:solidFill>
                  <a:srgbClr val="008080"/>
                </a:solidFill>
                <a:highlight>
                  <a:srgbClr val="FFFFFE"/>
                </a:highlight>
                <a:latin typeface="JetBrains Mono"/>
                <a:ea typeface="JetBrains Mono"/>
                <a:cs typeface="JetBrains Mono"/>
                <a:sym typeface="JetBrains Mono"/>
              </a:rPr>
              <a:t>ReadWriteReentrantLock</a:t>
            </a:r>
            <a:r>
              <a:rPr lang="en" sz="1100">
                <a:highlight>
                  <a:srgbClr val="FFFFFE"/>
                </a:highlight>
                <a:latin typeface="JetBrains Mono"/>
                <a:ea typeface="JetBrains Mono"/>
                <a:cs typeface="JetBrains Mono"/>
                <a:sym typeface="JetBrains Mono"/>
              </a:rPr>
              <a:t>()</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a:t>
            </a:r>
            <a:r>
              <a:rPr lang="en" sz="1100">
                <a:solidFill>
                  <a:srgbClr val="0000FF"/>
                </a:solidFill>
                <a:highlight>
                  <a:srgbClr val="FFFFFE"/>
                </a:highlight>
                <a:latin typeface="JetBrains Mono"/>
                <a:ea typeface="JetBrains Mono"/>
                <a:cs typeface="JetBrains Mono"/>
                <a:sym typeface="JetBrains Mono"/>
              </a:rPr>
              <a:t>fun</a:t>
            </a:r>
            <a:r>
              <a:rPr lang="en" sz="1100">
                <a:highlight>
                  <a:srgbClr val="FFFFFE"/>
                </a:highlight>
                <a:latin typeface="JetBrains Mono"/>
                <a:ea typeface="JetBrains Mono"/>
                <a:cs typeface="JetBrains Mono"/>
                <a:sym typeface="JetBrains Mono"/>
              </a:rPr>
              <a:t> increment()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rwLock.write { c++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a:t>
            </a:r>
            <a:r>
              <a:rPr lang="en" sz="1100">
                <a:solidFill>
                  <a:srgbClr val="0000FF"/>
                </a:solidFill>
                <a:highlight>
                  <a:srgbClr val="FFFFFE"/>
                </a:highlight>
                <a:latin typeface="JetBrains Mono"/>
                <a:ea typeface="JetBrains Mono"/>
                <a:cs typeface="JetBrains Mono"/>
                <a:sym typeface="JetBrains Mono"/>
              </a:rPr>
              <a:t>fun</a:t>
            </a:r>
            <a:r>
              <a:rPr lang="en" sz="1100">
                <a:highlight>
                  <a:srgbClr val="FFFFFE"/>
                </a:highlight>
                <a:latin typeface="JetBrains Mono"/>
                <a:ea typeface="JetBrains Mono"/>
                <a:cs typeface="JetBrains Mono"/>
                <a:sym typeface="JetBrains Mono"/>
              </a:rPr>
              <a:t> decrement()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rwLock.write { c--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a:t>
            </a:r>
            <a:r>
              <a:rPr lang="en" sz="1100">
                <a:solidFill>
                  <a:srgbClr val="0000FF"/>
                </a:solidFill>
                <a:highlight>
                  <a:srgbClr val="FFFFFE"/>
                </a:highlight>
                <a:latin typeface="JetBrains Mono"/>
                <a:ea typeface="JetBrains Mono"/>
                <a:cs typeface="JetBrains Mono"/>
                <a:sym typeface="JetBrains Mono"/>
              </a:rPr>
              <a:t>fun</a:t>
            </a:r>
            <a:r>
              <a:rPr lang="en" sz="1100">
                <a:highlight>
                  <a:srgbClr val="FFFFFE"/>
                </a:highlight>
                <a:latin typeface="JetBrains Mono"/>
                <a:ea typeface="JetBrains Mono"/>
                <a:cs typeface="JetBrains Mono"/>
                <a:sym typeface="JetBrains Mono"/>
              </a:rPr>
              <a:t> value(): </a:t>
            </a:r>
            <a:r>
              <a:rPr lang="en" sz="1100">
                <a:solidFill>
                  <a:srgbClr val="008080"/>
                </a:solidFill>
                <a:highlight>
                  <a:srgbClr val="FFFFFE"/>
                </a:highlight>
                <a:latin typeface="JetBrains Mono"/>
                <a:ea typeface="JetBrains Mono"/>
                <a:cs typeface="JetBrains Mono"/>
                <a:sym typeface="JetBrains Mono"/>
              </a:rPr>
              <a:t>Int</a:t>
            </a:r>
            <a:r>
              <a:rPr lang="en" sz="1100">
                <a:highlight>
                  <a:srgbClr val="FFFFFE"/>
                </a:highlight>
                <a:latin typeface="JetBrains Mono"/>
                <a:ea typeface="JetBrains Mono"/>
                <a:cs typeface="JetBrains Mono"/>
                <a:sym typeface="JetBrains Mono"/>
              </a:rPr>
              <a:t>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a:t>
            </a:r>
            <a:r>
              <a:rPr lang="en" sz="1100">
                <a:solidFill>
                  <a:srgbClr val="0000FF"/>
                </a:solidFill>
                <a:highlight>
                  <a:srgbClr val="FFFFFE"/>
                </a:highlight>
                <a:latin typeface="JetBrains Mono"/>
                <a:ea typeface="JetBrains Mono"/>
                <a:cs typeface="JetBrains Mono"/>
                <a:sym typeface="JetBrains Mono"/>
              </a:rPr>
              <a:t>return</a:t>
            </a:r>
            <a:r>
              <a:rPr lang="en" sz="1100">
                <a:highlight>
                  <a:srgbClr val="FFFFFE"/>
                </a:highlight>
                <a:latin typeface="JetBrains Mono"/>
                <a:ea typeface="JetBrains Mono"/>
                <a:cs typeface="JetBrains Mono"/>
                <a:sym typeface="JetBrains Mono"/>
              </a:rPr>
              <a:t> rwLock.read { c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latin typeface="JetBrains Mono"/>
                <a:ea typeface="JetBrains Mono"/>
                <a:cs typeface="JetBrains Mono"/>
                <a:sym typeface="JetBrains Mono"/>
              </a:rPr>
              <a:t>}</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latin typeface="JetBrains Mono"/>
              <a:ea typeface="JetBrains Mono"/>
              <a:cs typeface="JetBrains Mono"/>
              <a:sym typeface="JetBrains Mono"/>
            </a:endParaRPr>
          </a:p>
          <a:p>
            <a:pPr indent="0" lvl="0" marL="0" rtl="0" algn="l">
              <a:lnSpc>
                <a:spcPct val="115000"/>
              </a:lnSpc>
              <a:spcBef>
                <a:spcPts val="0"/>
              </a:spcBef>
              <a:spcAft>
                <a:spcPts val="0"/>
              </a:spcAft>
              <a:buNone/>
            </a:pPr>
            <a:r>
              <a:t/>
            </a:r>
            <a:endParaRPr sz="1100">
              <a:solidFill>
                <a:srgbClr val="0033B4"/>
              </a:solidFill>
              <a:latin typeface="JetBrains Mono"/>
              <a:ea typeface="JetBrains Mono"/>
              <a:cs typeface="JetBrains Mono"/>
              <a:sym typeface="JetBrains Mon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1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Parallelism vs concurrency</a:t>
            </a:r>
            <a:endParaRPr/>
          </a:p>
        </p:txBody>
      </p:sp>
      <p:pic>
        <p:nvPicPr>
          <p:cNvPr id="53" name="Google Shape;53;p12"/>
          <p:cNvPicPr preferRelativeResize="0"/>
          <p:nvPr/>
        </p:nvPicPr>
        <p:blipFill rotWithShape="1">
          <a:blip r:embed="rId3">
            <a:alphaModFix/>
          </a:blip>
          <a:srcRect b="0" l="-280" r="0" t="0"/>
          <a:stretch/>
        </p:blipFill>
        <p:spPr>
          <a:xfrm>
            <a:off x="779250" y="1294250"/>
            <a:ext cx="7444850" cy="32645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Concurrent blocking collections</a:t>
            </a:r>
            <a:endParaRPr/>
          </a:p>
        </p:txBody>
      </p:sp>
      <p:sp>
        <p:nvSpPr>
          <p:cNvPr id="245" name="Google Shape;245;p39"/>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07916"/>
              </a:lnSpc>
              <a:spcBef>
                <a:spcPts val="0"/>
              </a:spcBef>
              <a:spcAft>
                <a:spcPts val="0"/>
              </a:spcAft>
              <a:buNone/>
            </a:pPr>
            <a:r>
              <a:rPr lang="en">
                <a:latin typeface="JetBrains Mono"/>
                <a:ea typeface="JetBrains Mono"/>
                <a:cs typeface="JetBrains Mono"/>
                <a:sym typeface="JetBrains Mono"/>
              </a:rPr>
              <a:t>java.util.concurrent</a:t>
            </a:r>
            <a:r>
              <a:rPr lang="en"/>
              <a:t> is a Java package that implements both blocking and non-blocking concurrent collections, such as:</a:t>
            </a:r>
            <a:endParaRPr>
              <a:latin typeface="Arial"/>
              <a:ea typeface="Arial"/>
              <a:cs typeface="Arial"/>
              <a:sym typeface="Arial"/>
            </a:endParaRPr>
          </a:p>
          <a:p>
            <a:pPr indent="-317500" lvl="0" marL="457200" rtl="0" algn="l">
              <a:lnSpc>
                <a:spcPct val="107916"/>
              </a:lnSpc>
              <a:spcBef>
                <a:spcPts val="900"/>
              </a:spcBef>
              <a:spcAft>
                <a:spcPts val="0"/>
              </a:spcAft>
              <a:buSzPts val="1400"/>
              <a:buChar char="●"/>
            </a:pPr>
            <a:r>
              <a:rPr lang="en">
                <a:latin typeface="JetBrains Mono"/>
                <a:ea typeface="JetBrains Mono"/>
                <a:cs typeface="JetBrains Mono"/>
                <a:sym typeface="JetBrains Mono"/>
              </a:rPr>
              <a:t>SynchronousQueue</a:t>
            </a:r>
            <a:r>
              <a:rPr lang="en"/>
              <a:t> – One-element rendezvous channel </a:t>
            </a:r>
            <a:endParaRPr>
              <a:latin typeface="Arial"/>
              <a:ea typeface="Arial"/>
              <a:cs typeface="Arial"/>
              <a:sym typeface="Arial"/>
            </a:endParaRPr>
          </a:p>
          <a:p>
            <a:pPr indent="-317500" lvl="0" marL="457200" rtl="0" algn="l">
              <a:lnSpc>
                <a:spcPct val="107916"/>
              </a:lnSpc>
              <a:spcBef>
                <a:spcPts val="1000"/>
              </a:spcBef>
              <a:spcAft>
                <a:spcPts val="0"/>
              </a:spcAft>
              <a:buSzPts val="1400"/>
              <a:buChar char="●"/>
            </a:pPr>
            <a:r>
              <a:rPr lang="en">
                <a:latin typeface="JetBrains Mono"/>
                <a:ea typeface="JetBrains Mono"/>
                <a:cs typeface="JetBrains Mono"/>
                <a:sym typeface="JetBrains Mono"/>
              </a:rPr>
              <a:t>ArrayBlockingQueue</a:t>
            </a:r>
            <a:r>
              <a:rPr lang="en"/>
              <a:t> – Fixed-capacity queue</a:t>
            </a:r>
            <a:r>
              <a:rPr lang="en"/>
              <a:t> </a:t>
            </a:r>
            <a:endParaRPr/>
          </a:p>
          <a:p>
            <a:pPr indent="-317500" lvl="0" marL="457200" rtl="0" algn="l">
              <a:lnSpc>
                <a:spcPct val="107916"/>
              </a:lnSpc>
              <a:spcBef>
                <a:spcPts val="1000"/>
              </a:spcBef>
              <a:spcAft>
                <a:spcPts val="0"/>
              </a:spcAft>
              <a:buSzPts val="1400"/>
              <a:buChar char="●"/>
            </a:pPr>
            <a:r>
              <a:rPr lang="en">
                <a:latin typeface="JetBrains Mono"/>
                <a:ea typeface="JetBrains Mono"/>
                <a:cs typeface="JetBrains Mono"/>
                <a:sym typeface="JetBrains Mono"/>
              </a:rPr>
              <a:t>LinkedBlockingQueue</a:t>
            </a:r>
            <a:r>
              <a:rPr lang="en"/>
              <a:t> – Unbounded blocking queue </a:t>
            </a:r>
            <a:endParaRPr>
              <a:latin typeface="Arial"/>
              <a:ea typeface="Arial"/>
              <a:cs typeface="Arial"/>
              <a:sym typeface="Arial"/>
            </a:endParaRPr>
          </a:p>
          <a:p>
            <a:pPr indent="-317500" lvl="0" marL="457200" rtl="0" algn="l">
              <a:lnSpc>
                <a:spcPct val="178333"/>
              </a:lnSpc>
              <a:spcBef>
                <a:spcPts val="1000"/>
              </a:spcBef>
              <a:spcAft>
                <a:spcPts val="1000"/>
              </a:spcAft>
              <a:buSzPts val="1400"/>
              <a:buChar char="●"/>
            </a:pPr>
            <a:r>
              <a:rPr lang="en">
                <a:latin typeface="JetBrains Mono"/>
                <a:ea typeface="JetBrains Mono"/>
                <a:cs typeface="JetBrains Mono"/>
                <a:sym typeface="JetBrains Mono"/>
              </a:rPr>
              <a:t>PriorityBlockingQueue</a:t>
            </a:r>
            <a:r>
              <a:rPr lang="en"/>
              <a:t> –</a:t>
            </a:r>
            <a:r>
              <a:rPr lang="en">
                <a:latin typeface="JetBrains Mono"/>
                <a:ea typeface="JetBrains Mono"/>
                <a:cs typeface="JetBrains Mono"/>
                <a:sym typeface="JetBrains Mono"/>
              </a:rPr>
              <a:t> </a:t>
            </a:r>
            <a:r>
              <a:rPr lang="en"/>
              <a:t>Unbounded blocking priority queue</a:t>
            </a:r>
            <a:endParaRPr>
              <a:latin typeface="JetBrains Mono"/>
              <a:ea typeface="JetBrains Mono"/>
              <a:cs typeface="JetBrains Mono"/>
              <a:sym typeface="JetBrains Mon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Concurrent non-blocking collections</a:t>
            </a:r>
            <a:endParaRPr/>
          </a:p>
        </p:txBody>
      </p:sp>
      <p:sp>
        <p:nvSpPr>
          <p:cNvPr id="251" name="Google Shape;251;p40"/>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6350" lvl="0" marL="6350" marR="1825625" rtl="0" algn="l">
              <a:lnSpc>
                <a:spcPct val="110416"/>
              </a:lnSpc>
              <a:spcBef>
                <a:spcPts val="0"/>
              </a:spcBef>
              <a:spcAft>
                <a:spcPts val="0"/>
              </a:spcAft>
              <a:buClr>
                <a:schemeClr val="dk1"/>
              </a:buClr>
              <a:buSzPts val="1100"/>
              <a:buFont typeface="Arial"/>
              <a:buNone/>
            </a:pPr>
            <a:r>
              <a:rPr lang="en">
                <a:latin typeface="JetBrains Mono"/>
                <a:ea typeface="JetBrains Mono"/>
                <a:cs typeface="JetBrains Mono"/>
                <a:sym typeface="JetBrains Mono"/>
              </a:rPr>
              <a:t>java.util.concurrent</a:t>
            </a:r>
            <a:r>
              <a:rPr lang="en"/>
              <a:t> is a Java package that implements both blocking and non-blocking concurrent collections, such as:</a:t>
            </a:r>
            <a:endParaRPr>
              <a:latin typeface="Arial"/>
              <a:ea typeface="Arial"/>
              <a:cs typeface="Arial"/>
              <a:sym typeface="Arial"/>
            </a:endParaRPr>
          </a:p>
          <a:p>
            <a:pPr indent="-317500" lvl="0" marL="457200" marR="1825625" rtl="0" algn="l">
              <a:lnSpc>
                <a:spcPct val="100000"/>
              </a:lnSpc>
              <a:spcBef>
                <a:spcPts val="1000"/>
              </a:spcBef>
              <a:spcAft>
                <a:spcPts val="0"/>
              </a:spcAft>
              <a:buSzPts val="1400"/>
              <a:buChar char="●"/>
            </a:pPr>
            <a:r>
              <a:rPr lang="en">
                <a:latin typeface="JetBrains Mono"/>
                <a:ea typeface="JetBrains Mono"/>
                <a:cs typeface="JetBrains Mono"/>
                <a:sym typeface="JetBrains Mono"/>
              </a:rPr>
              <a:t>ConcurrentLinkedQueue</a:t>
            </a:r>
            <a:r>
              <a:rPr lang="en"/>
              <a:t> – Non-blocking unbounded queue </a:t>
            </a:r>
            <a:endParaRPr>
              <a:latin typeface="Arial"/>
              <a:ea typeface="Arial"/>
              <a:cs typeface="Arial"/>
              <a:sym typeface="Arial"/>
            </a:endParaRPr>
          </a:p>
          <a:p>
            <a:pPr indent="-317500" lvl="0" marL="457200" marR="1825625" rtl="0" algn="l">
              <a:lnSpc>
                <a:spcPct val="100000"/>
              </a:lnSpc>
              <a:spcBef>
                <a:spcPts val="1000"/>
              </a:spcBef>
              <a:spcAft>
                <a:spcPts val="0"/>
              </a:spcAft>
              <a:buSzPts val="1400"/>
              <a:buChar char="●"/>
            </a:pPr>
            <a:r>
              <a:rPr lang="en">
                <a:latin typeface="JetBrains Mono"/>
                <a:ea typeface="JetBrains Mono"/>
                <a:cs typeface="JetBrains Mono"/>
                <a:sym typeface="JetBrains Mono"/>
              </a:rPr>
              <a:t>ConcurrentLinkedDequeue</a:t>
            </a:r>
            <a:r>
              <a:rPr lang="en"/>
              <a:t> – Non-blocking unbounded dequeue </a:t>
            </a:r>
            <a:endParaRPr>
              <a:latin typeface="Arial"/>
              <a:ea typeface="Arial"/>
              <a:cs typeface="Arial"/>
              <a:sym typeface="Arial"/>
            </a:endParaRPr>
          </a:p>
          <a:p>
            <a:pPr indent="-317500" lvl="0" marL="457200" marR="1825625" rtl="0" algn="l">
              <a:lnSpc>
                <a:spcPct val="100000"/>
              </a:lnSpc>
              <a:spcBef>
                <a:spcPts val="1000"/>
              </a:spcBef>
              <a:spcAft>
                <a:spcPts val="0"/>
              </a:spcAft>
              <a:buSzPts val="1400"/>
              <a:buChar char="●"/>
            </a:pPr>
            <a:r>
              <a:rPr lang="en">
                <a:latin typeface="JetBrains Mono"/>
                <a:ea typeface="JetBrains Mono"/>
                <a:cs typeface="JetBrains Mono"/>
                <a:sym typeface="JetBrains Mono"/>
              </a:rPr>
              <a:t>ConcurrentHashMap</a:t>
            </a:r>
            <a:r>
              <a:rPr lang="en"/>
              <a:t> – Concurrent unordered hash-map </a:t>
            </a:r>
            <a:endParaRPr/>
          </a:p>
          <a:p>
            <a:pPr indent="-317500" lvl="0" marL="457200" marR="1825625" rtl="0" algn="l">
              <a:lnSpc>
                <a:spcPct val="100000"/>
              </a:lnSpc>
              <a:spcBef>
                <a:spcPts val="1000"/>
              </a:spcBef>
              <a:spcAft>
                <a:spcPts val="15475"/>
              </a:spcAft>
              <a:buSzPts val="1400"/>
              <a:buChar char="●"/>
            </a:pPr>
            <a:r>
              <a:rPr lang="en">
                <a:latin typeface="JetBrains Mono"/>
                <a:ea typeface="JetBrains Mono"/>
                <a:cs typeface="JetBrains Mono"/>
                <a:sym typeface="JetBrains Mono"/>
              </a:rPr>
              <a:t>ConcurrentSkipListMap</a:t>
            </a:r>
            <a:r>
              <a:rPr lang="en"/>
              <a:t> – Concurrent sorted hash-map</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1"/>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Synchronization primitives</a:t>
            </a:r>
            <a:endParaRPr/>
          </a:p>
        </p:txBody>
      </p:sp>
      <p:sp>
        <p:nvSpPr>
          <p:cNvPr id="257" name="Google Shape;257;p41"/>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marR="10601" rtl="0" algn="l">
              <a:lnSpc>
                <a:spcPct val="107916"/>
              </a:lnSpc>
              <a:spcBef>
                <a:spcPts val="0"/>
              </a:spcBef>
              <a:spcAft>
                <a:spcPts val="0"/>
              </a:spcAft>
              <a:buClr>
                <a:schemeClr val="dk1"/>
              </a:buClr>
              <a:buSzPts val="1100"/>
              <a:buFont typeface="Arial"/>
              <a:buNone/>
            </a:pPr>
            <a:r>
              <a:rPr lang="en">
                <a:latin typeface="JetBrains Mono"/>
                <a:ea typeface="JetBrains Mono"/>
                <a:cs typeface="JetBrains Mono"/>
                <a:sym typeface="JetBrains Mono"/>
              </a:rPr>
              <a:t>java.util.concurrent</a:t>
            </a:r>
            <a:r>
              <a:rPr lang="en"/>
              <a:t> also implements concurrent data structures and synchronization primitives. </a:t>
            </a:r>
            <a:endParaRPr>
              <a:latin typeface="Arial"/>
              <a:ea typeface="Arial"/>
              <a:cs typeface="Arial"/>
              <a:sym typeface="Arial"/>
            </a:endParaRPr>
          </a:p>
          <a:p>
            <a:pPr indent="-317500" lvl="0" marL="457200" marR="10601" rtl="0" algn="l">
              <a:lnSpc>
                <a:spcPct val="110416"/>
              </a:lnSpc>
              <a:spcBef>
                <a:spcPts val="905"/>
              </a:spcBef>
              <a:spcAft>
                <a:spcPts val="0"/>
              </a:spcAft>
              <a:buSzPts val="1400"/>
              <a:buChar char="●"/>
            </a:pPr>
            <a:r>
              <a:rPr lang="en">
                <a:latin typeface="JetBrains Mono"/>
                <a:ea typeface="JetBrains Mono"/>
                <a:cs typeface="JetBrains Mono"/>
                <a:sym typeface="JetBrains Mono"/>
              </a:rPr>
              <a:t>Exchanger</a:t>
            </a:r>
            <a:r>
              <a:rPr lang="en"/>
              <a:t> – Blocking exchange  </a:t>
            </a:r>
            <a:endParaRPr>
              <a:latin typeface="Arial"/>
              <a:ea typeface="Arial"/>
              <a:cs typeface="Arial"/>
              <a:sym typeface="Arial"/>
            </a:endParaRPr>
          </a:p>
          <a:p>
            <a:pPr indent="-317500" lvl="0" marL="457200" marR="10601" rtl="0" algn="l">
              <a:lnSpc>
                <a:spcPct val="110416"/>
              </a:lnSpc>
              <a:spcBef>
                <a:spcPts val="1000"/>
              </a:spcBef>
              <a:spcAft>
                <a:spcPts val="1000"/>
              </a:spcAft>
              <a:buSzPts val="1400"/>
              <a:buChar char="●"/>
            </a:pPr>
            <a:r>
              <a:rPr lang="en">
                <a:latin typeface="JetBrains Mono"/>
                <a:ea typeface="JetBrains Mono"/>
                <a:cs typeface="JetBrains Mono"/>
                <a:sym typeface="JetBrains Mono"/>
              </a:rPr>
              <a:t>Phaser</a:t>
            </a:r>
            <a:r>
              <a:rPr lang="en"/>
              <a:t> – Barrier synchronization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2"/>
          <p:cNvSpPr txBox="1"/>
          <p:nvPr>
            <p:ph idx="1" type="body"/>
          </p:nvPr>
        </p:nvSpPr>
        <p:spPr>
          <a:xfrm>
            <a:off x="292600" y="1335025"/>
            <a:ext cx="4780200" cy="2853000"/>
          </a:xfrm>
          <a:prstGeom prst="rect">
            <a:avLst/>
          </a:prstGeom>
        </p:spPr>
        <p:txBody>
          <a:bodyPr anchorCtr="0" anchor="t" bIns="0" lIns="0" spcFirstLastPara="1" rIns="0" wrap="square" tIns="146300">
            <a:noAutofit/>
          </a:bodyPr>
          <a:lstStyle/>
          <a:p>
            <a:pPr indent="0" lvl="0" marL="0" rtl="0" algn="l">
              <a:lnSpc>
                <a:spcPct val="107916"/>
              </a:lnSpc>
              <a:spcBef>
                <a:spcPts val="0"/>
              </a:spcBef>
              <a:spcAft>
                <a:spcPts val="0"/>
              </a:spcAft>
              <a:buClr>
                <a:schemeClr val="dk1"/>
              </a:buClr>
              <a:buSzPts val="1100"/>
              <a:buFont typeface="Arial"/>
              <a:buNone/>
            </a:pPr>
            <a:r>
              <a:rPr lang="en" sz="1400">
                <a:latin typeface="Open Sans"/>
                <a:ea typeface="Open Sans"/>
                <a:cs typeface="Open Sans"/>
                <a:sym typeface="Open Sans"/>
              </a:rPr>
              <a:t>There are no guarantees when it comes to ordering! </a:t>
            </a:r>
            <a:endParaRPr sz="1400">
              <a:latin typeface="Open Sans"/>
              <a:ea typeface="Open Sans"/>
              <a:cs typeface="Open Sans"/>
              <a:sym typeface="Open Sans"/>
            </a:endParaRPr>
          </a:p>
          <a:p>
            <a:pPr indent="0" lvl="0" marL="0" rtl="0" algn="l">
              <a:lnSpc>
                <a:spcPct val="115000"/>
              </a:lnSpc>
              <a:spcBef>
                <a:spcPts val="1000"/>
              </a:spcBef>
              <a:spcAft>
                <a:spcPts val="0"/>
              </a:spcAft>
              <a:buClr>
                <a:schemeClr val="dk1"/>
              </a:buClr>
              <a:buSzPts val="1100"/>
              <a:buFont typeface="Arial"/>
              <a:buNone/>
            </a:pPr>
            <a:r>
              <a:t/>
            </a:r>
            <a:endParaRPr sz="11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100">
                <a:solidFill>
                  <a:srgbClr val="0000FF"/>
                </a:solidFill>
                <a:highlight>
                  <a:srgbClr val="FFFFFE"/>
                </a:highlight>
              </a:rPr>
              <a:t>class</a:t>
            </a:r>
            <a:r>
              <a:rPr lang="en" sz="1100">
                <a:highlight>
                  <a:srgbClr val="FFFFFE"/>
                </a:highlight>
              </a:rPr>
              <a:t> </a:t>
            </a:r>
            <a:r>
              <a:rPr lang="en" sz="1100">
                <a:solidFill>
                  <a:srgbClr val="008080"/>
                </a:solidFill>
                <a:highlight>
                  <a:srgbClr val="FFFFFE"/>
                </a:highlight>
              </a:rPr>
              <a:t>OrderingTest</a:t>
            </a: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var</a:t>
            </a:r>
            <a:r>
              <a:rPr lang="en" sz="1100">
                <a:highlight>
                  <a:srgbClr val="FFFFFE"/>
                </a:highlight>
              </a:rPr>
              <a:t> x = </a:t>
            </a:r>
            <a:r>
              <a:rPr lang="en" sz="1100">
                <a:solidFill>
                  <a:srgbClr val="098658"/>
                </a:solidFill>
                <a:highlight>
                  <a:srgbClr val="FFFFFE"/>
                </a:highlight>
              </a:rPr>
              <a:t>0</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var</a:t>
            </a:r>
            <a:r>
              <a:rPr lang="en" sz="1100">
                <a:highlight>
                  <a:srgbClr val="FFFFFE"/>
                </a:highlight>
              </a:rPr>
              <a:t> y = </a:t>
            </a:r>
            <a:r>
              <a:rPr lang="en" sz="1100">
                <a:solidFill>
                  <a:srgbClr val="098658"/>
                </a:solidFill>
                <a:highlight>
                  <a:srgbClr val="FFFFFE"/>
                </a:highlight>
              </a:rPr>
              <a:t>0</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fun</a:t>
            </a:r>
            <a:r>
              <a:rPr lang="en" sz="1100">
                <a:highlight>
                  <a:srgbClr val="FFFFFE"/>
                </a:highlight>
              </a:rPr>
              <a:t> test()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thread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x = </a:t>
            </a:r>
            <a:r>
              <a:rPr lang="en" sz="1100">
                <a:solidFill>
                  <a:srgbClr val="098658"/>
                </a:solidFill>
                <a:highlight>
                  <a:srgbClr val="FFFFFE"/>
                </a:highlight>
              </a:rPr>
              <a:t>1</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y = </a:t>
            </a:r>
            <a:r>
              <a:rPr lang="en" sz="1100">
                <a:solidFill>
                  <a:srgbClr val="098658"/>
                </a:solidFill>
                <a:highlight>
                  <a:srgbClr val="FFFFFE"/>
                </a:highlight>
              </a:rPr>
              <a:t>1</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thread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val</a:t>
            </a:r>
            <a:r>
              <a:rPr lang="en" sz="1100">
                <a:highlight>
                  <a:srgbClr val="FFFFFE"/>
                </a:highlight>
              </a:rPr>
              <a:t> a = y</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val</a:t>
            </a:r>
            <a:r>
              <a:rPr lang="en" sz="1100">
                <a:highlight>
                  <a:srgbClr val="FFFFFE"/>
                </a:highlight>
              </a:rPr>
              <a:t> b = x</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println(</a:t>
            </a:r>
            <a:r>
              <a:rPr lang="en" sz="1100">
                <a:solidFill>
                  <a:srgbClr val="A31515"/>
                </a:solidFill>
                <a:highlight>
                  <a:srgbClr val="FFFFFE"/>
                </a:highlight>
              </a:rPr>
              <a:t>"$a, $b"</a:t>
            </a: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a:t>
            </a:r>
            <a:endParaRPr sz="1300"/>
          </a:p>
        </p:txBody>
      </p:sp>
      <p:sp>
        <p:nvSpPr>
          <p:cNvPr id="263" name="Google Shape;263;p4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Java Memory Model: Weak behaviors</a:t>
            </a:r>
            <a:endParaRPr/>
          </a:p>
        </p:txBody>
      </p:sp>
      <p:sp>
        <p:nvSpPr>
          <p:cNvPr id="264" name="Google Shape;264;p42"/>
          <p:cNvSpPr txBox="1"/>
          <p:nvPr>
            <p:ph idx="1" type="body"/>
          </p:nvPr>
        </p:nvSpPr>
        <p:spPr>
          <a:xfrm>
            <a:off x="5544879" y="1335025"/>
            <a:ext cx="41874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400">
                <a:latin typeface="Open Sans"/>
                <a:ea typeface="Open Sans"/>
                <a:cs typeface="Open Sans"/>
                <a:sym typeface="Open Sans"/>
              </a:rPr>
              <a:t>Possible outputs:</a:t>
            </a:r>
            <a:endParaRPr sz="1400">
              <a:latin typeface="Open Sans"/>
              <a:ea typeface="Open Sans"/>
              <a:cs typeface="Open Sans"/>
              <a:sym typeface="Open Sans"/>
            </a:endParaRPr>
          </a:p>
          <a:p>
            <a:pPr indent="0" lvl="0" marL="0" rtl="0" algn="l">
              <a:lnSpc>
                <a:spcPct val="115000"/>
              </a:lnSpc>
              <a:spcBef>
                <a:spcPts val="0"/>
              </a:spcBef>
              <a:spcAft>
                <a:spcPts val="0"/>
              </a:spcAft>
              <a:buNone/>
            </a:pPr>
            <a:r>
              <a:t/>
            </a:r>
            <a:endParaRPr sz="1400">
              <a:latin typeface="Open Sans"/>
              <a:ea typeface="Open Sans"/>
              <a:cs typeface="Open Sans"/>
              <a:sym typeface="Open Sans"/>
            </a:endParaRPr>
          </a:p>
          <a:p>
            <a:pPr indent="-317500" lvl="0" marL="457200" rtl="0" algn="l">
              <a:spcBef>
                <a:spcPts val="0"/>
              </a:spcBef>
              <a:spcAft>
                <a:spcPts val="0"/>
              </a:spcAft>
              <a:buSzPts val="1400"/>
              <a:buChar char="●"/>
            </a:pPr>
            <a:r>
              <a:rPr lang="en" sz="1400"/>
              <a:t>0, 0</a:t>
            </a:r>
            <a:endParaRPr sz="1400"/>
          </a:p>
          <a:p>
            <a:pPr indent="-317500" lvl="0" marL="457200" rtl="0" algn="l">
              <a:spcBef>
                <a:spcPts val="0"/>
              </a:spcBef>
              <a:spcAft>
                <a:spcPts val="0"/>
              </a:spcAft>
              <a:buSzPts val="1400"/>
              <a:buChar char="●"/>
            </a:pPr>
            <a:r>
              <a:rPr lang="en" sz="1400"/>
              <a:t>0, 1</a:t>
            </a:r>
            <a:endParaRPr sz="1400"/>
          </a:p>
          <a:p>
            <a:pPr indent="-317500" lvl="0" marL="457200" rtl="0" algn="l">
              <a:spcBef>
                <a:spcPts val="0"/>
              </a:spcBef>
              <a:spcAft>
                <a:spcPts val="0"/>
              </a:spcAft>
              <a:buSzPts val="1400"/>
              <a:buChar char="●"/>
            </a:pPr>
            <a:r>
              <a:rPr lang="en" sz="1400"/>
              <a:t>1, 1</a:t>
            </a:r>
            <a:endParaRPr sz="1400"/>
          </a:p>
          <a:p>
            <a:pPr indent="-317500" lvl="0" marL="457200" rtl="0" algn="l">
              <a:spcBef>
                <a:spcPts val="0"/>
              </a:spcBef>
              <a:spcAft>
                <a:spcPts val="0"/>
              </a:spcAft>
              <a:buSzPts val="1400"/>
              <a:buChar char="●"/>
            </a:pPr>
            <a:r>
              <a:rPr lang="en" sz="1400">
                <a:solidFill>
                  <a:srgbClr val="FF0000"/>
                </a:solidFill>
              </a:rPr>
              <a:t>1, 0</a:t>
            </a:r>
            <a:endParaRPr sz="1400">
              <a:solidFill>
                <a:srgbClr val="FF0000"/>
              </a:solidFill>
            </a:endParaRPr>
          </a:p>
          <a:p>
            <a:pPr indent="0" lvl="0" marL="0" rtl="0" algn="l">
              <a:lnSpc>
                <a:spcPct val="115000"/>
              </a:lnSpc>
              <a:spcBef>
                <a:spcPts val="0"/>
              </a:spcBef>
              <a:spcAft>
                <a:spcPts val="0"/>
              </a:spcAft>
              <a:buNone/>
            </a:pPr>
            <a:r>
              <a:t/>
            </a:r>
            <a:endParaRPr sz="1400">
              <a:solidFill>
                <a:srgbClr val="0033B4"/>
              </a:solidFill>
            </a:endParaRPr>
          </a:p>
          <a:p>
            <a:pPr indent="0" lvl="0" marL="0" rtl="0" algn="l">
              <a:lnSpc>
                <a:spcPct val="115000"/>
              </a:lnSpc>
              <a:spcBef>
                <a:spcPts val="0"/>
              </a:spcBef>
              <a:spcAft>
                <a:spcPts val="0"/>
              </a:spcAft>
              <a:buNone/>
            </a:pPr>
            <a:r>
              <a:t/>
            </a:r>
            <a:endParaRPr sz="14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3"/>
          <p:cNvSpPr txBox="1"/>
          <p:nvPr>
            <p:ph idx="1" type="body"/>
          </p:nvPr>
        </p:nvSpPr>
        <p:spPr>
          <a:xfrm>
            <a:off x="292600" y="1335025"/>
            <a:ext cx="48150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400">
                <a:latin typeface="Open Sans"/>
                <a:ea typeface="Open Sans"/>
                <a:cs typeface="Open Sans"/>
                <a:sym typeface="Open Sans"/>
              </a:rPr>
              <a:t>There are no guarantees when it comes to progress!</a:t>
            </a:r>
            <a:endParaRPr sz="1400">
              <a:latin typeface="Open Sans"/>
              <a:ea typeface="Open Sans"/>
              <a:cs typeface="Open Sans"/>
              <a:sym typeface="Open Sans"/>
            </a:endParaRPr>
          </a:p>
          <a:p>
            <a:pPr indent="0" lvl="0" marL="0" rtl="0" algn="l">
              <a:spcBef>
                <a:spcPts val="0"/>
              </a:spcBef>
              <a:spcAft>
                <a:spcPts val="0"/>
              </a:spcAft>
              <a:buNone/>
            </a:pPr>
            <a:r>
              <a:t/>
            </a:r>
            <a:endParaRPr sz="1100">
              <a:solidFill>
                <a:srgbClr val="0000FF"/>
              </a:solidFill>
              <a:highlight>
                <a:srgbClr val="FFFFFE"/>
              </a:highlight>
            </a:endParaRPr>
          </a:p>
          <a:p>
            <a:pPr indent="0" lvl="0" marL="0" rtl="0" algn="l">
              <a:spcBef>
                <a:spcPts val="0"/>
              </a:spcBef>
              <a:spcAft>
                <a:spcPts val="0"/>
              </a:spcAft>
              <a:buClr>
                <a:schemeClr val="dk1"/>
              </a:buClr>
              <a:buSzPts val="1100"/>
              <a:buFont typeface="Arial"/>
              <a:buNone/>
            </a:pPr>
            <a:r>
              <a:rPr lang="en" sz="1100">
                <a:solidFill>
                  <a:srgbClr val="0000FF"/>
                </a:solidFill>
                <a:highlight>
                  <a:srgbClr val="FFFFFE"/>
                </a:highlight>
              </a:rPr>
              <a:t>class</a:t>
            </a:r>
            <a:r>
              <a:rPr lang="en" sz="1100">
                <a:highlight>
                  <a:srgbClr val="FFFFFE"/>
                </a:highlight>
              </a:rPr>
              <a:t> </a:t>
            </a:r>
            <a:r>
              <a:rPr lang="en" sz="1100">
                <a:solidFill>
                  <a:srgbClr val="008080"/>
                </a:solidFill>
                <a:highlight>
                  <a:srgbClr val="FFFFFE"/>
                </a:highlight>
              </a:rPr>
              <a:t>ProgressTest</a:t>
            </a:r>
            <a:r>
              <a:rPr lang="en" sz="1100">
                <a:highlight>
                  <a:srgbClr val="FFFFFE"/>
                </a:highlight>
              </a:rPr>
              <a:t> {</a:t>
            </a:r>
            <a:endParaRPr sz="1100">
              <a:highlight>
                <a:srgbClr val="FFFFFE"/>
              </a:highlight>
            </a:endParaRPr>
          </a:p>
          <a:p>
            <a:pPr indent="0" lvl="0" marL="0" rtl="0" algn="l">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var</a:t>
            </a:r>
            <a:r>
              <a:rPr lang="en" sz="1100">
                <a:highlight>
                  <a:srgbClr val="FFFFFE"/>
                </a:highlight>
              </a:rPr>
              <a:t> flag = </a:t>
            </a:r>
            <a:r>
              <a:rPr lang="en" sz="1100">
                <a:solidFill>
                  <a:srgbClr val="0000FF"/>
                </a:solidFill>
                <a:highlight>
                  <a:srgbClr val="FFFFFE"/>
                </a:highlight>
              </a:rPr>
              <a:t>false</a:t>
            </a:r>
            <a:endParaRPr sz="1100">
              <a:solidFill>
                <a:srgbClr val="0000FF"/>
              </a:solidFill>
              <a:highlight>
                <a:srgbClr val="FFFFFE"/>
              </a:highlight>
            </a:endParaRPr>
          </a:p>
          <a:p>
            <a:pPr indent="0" lvl="0" marL="0" rtl="0" algn="l">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fun</a:t>
            </a:r>
            <a:r>
              <a:rPr lang="en" sz="1100">
                <a:highlight>
                  <a:srgbClr val="FFFFFE"/>
                </a:highlight>
              </a:rPr>
              <a:t> test() {</a:t>
            </a:r>
            <a:endParaRPr sz="1100">
              <a:highlight>
                <a:srgbClr val="FFFFFE"/>
              </a:highlight>
            </a:endParaRPr>
          </a:p>
          <a:p>
            <a:pPr indent="0" lvl="0" marL="0" rtl="0" algn="l">
              <a:spcBef>
                <a:spcPts val="0"/>
              </a:spcBef>
              <a:spcAft>
                <a:spcPts val="0"/>
              </a:spcAft>
              <a:buClr>
                <a:schemeClr val="dk1"/>
              </a:buClr>
              <a:buSzPts val="1100"/>
              <a:buFont typeface="Arial"/>
              <a:buNone/>
            </a:pPr>
            <a:r>
              <a:rPr lang="en" sz="1100">
                <a:highlight>
                  <a:srgbClr val="FFFFFE"/>
                </a:highlight>
              </a:rPr>
              <a:t>       thread {</a:t>
            </a:r>
            <a:endParaRPr sz="1100">
              <a:highlight>
                <a:srgbClr val="FFFFFE"/>
              </a:highlight>
            </a:endParaRPr>
          </a:p>
          <a:p>
            <a:pPr indent="0" lvl="0" marL="0" rtl="0" algn="l">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while</a:t>
            </a:r>
            <a:r>
              <a:rPr lang="en" sz="1100">
                <a:highlight>
                  <a:srgbClr val="FFFFFE"/>
                </a:highlight>
              </a:rPr>
              <a:t> (!flag) {}</a:t>
            </a:r>
            <a:endParaRPr sz="1100">
              <a:highlight>
                <a:srgbClr val="FFFFFE"/>
              </a:highlight>
            </a:endParaRPr>
          </a:p>
          <a:p>
            <a:pPr indent="0" lvl="0" marL="0" rtl="0" algn="l">
              <a:spcBef>
                <a:spcPts val="0"/>
              </a:spcBef>
              <a:spcAft>
                <a:spcPts val="0"/>
              </a:spcAft>
              <a:buClr>
                <a:schemeClr val="dk1"/>
              </a:buClr>
              <a:buSzPts val="1100"/>
              <a:buFont typeface="Arial"/>
              <a:buNone/>
            </a:pPr>
            <a:r>
              <a:rPr lang="en" sz="1100">
                <a:highlight>
                  <a:srgbClr val="FFFFFE"/>
                </a:highlight>
              </a:rPr>
              <a:t>           println(</a:t>
            </a:r>
            <a:r>
              <a:rPr lang="en" sz="1100">
                <a:solidFill>
                  <a:srgbClr val="A31515"/>
                </a:solidFill>
                <a:highlight>
                  <a:srgbClr val="FFFFFE"/>
                </a:highlight>
              </a:rPr>
              <a:t>"I am free!"</a:t>
            </a:r>
            <a:r>
              <a:rPr lang="en" sz="1100">
                <a:highlight>
                  <a:srgbClr val="FFFFFE"/>
                </a:highlight>
              </a:rPr>
              <a:t>)</a:t>
            </a:r>
            <a:endParaRPr sz="1100">
              <a:highlight>
                <a:srgbClr val="FFFFFE"/>
              </a:highlight>
            </a:endParaRPr>
          </a:p>
          <a:p>
            <a:pPr indent="0" lvl="0" marL="0" rtl="0" algn="l">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spcBef>
                <a:spcPts val="0"/>
              </a:spcBef>
              <a:spcAft>
                <a:spcPts val="0"/>
              </a:spcAft>
              <a:buClr>
                <a:schemeClr val="dk1"/>
              </a:buClr>
              <a:buSzPts val="1100"/>
              <a:buFont typeface="Arial"/>
              <a:buNone/>
            </a:pPr>
            <a:r>
              <a:rPr lang="en" sz="1100">
                <a:highlight>
                  <a:srgbClr val="FFFFFE"/>
                </a:highlight>
              </a:rPr>
              <a:t>       thread { flag = </a:t>
            </a:r>
            <a:r>
              <a:rPr lang="en" sz="1100">
                <a:solidFill>
                  <a:srgbClr val="0000FF"/>
                </a:solidFill>
                <a:highlight>
                  <a:srgbClr val="FFFFFE"/>
                </a:highlight>
              </a:rPr>
              <a:t>true</a:t>
            </a:r>
            <a:r>
              <a:rPr lang="en" sz="1100">
                <a:highlight>
                  <a:srgbClr val="FFFFFE"/>
                </a:highlight>
              </a:rPr>
              <a:t> }</a:t>
            </a:r>
            <a:endParaRPr sz="1100">
              <a:highlight>
                <a:srgbClr val="FFFFFE"/>
              </a:highlight>
            </a:endParaRPr>
          </a:p>
          <a:p>
            <a:pPr indent="0" lvl="0" marL="0" rtl="0" algn="l">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spcBef>
                <a:spcPts val="0"/>
              </a:spcBef>
              <a:spcAft>
                <a:spcPts val="0"/>
              </a:spcAft>
              <a:buClr>
                <a:schemeClr val="dk1"/>
              </a:buClr>
              <a:buSzPts val="1100"/>
              <a:buFont typeface="Arial"/>
              <a:buNone/>
            </a:pPr>
            <a:r>
              <a:rPr lang="en" sz="1100">
                <a:highlight>
                  <a:srgbClr val="FFFFFE"/>
                </a:highlight>
              </a:rPr>
              <a:t>}</a:t>
            </a:r>
            <a:endParaRPr sz="14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100">
              <a:solidFill>
                <a:srgbClr val="0033B4"/>
              </a:solidFill>
            </a:endParaRPr>
          </a:p>
          <a:p>
            <a:pPr indent="0" lvl="0" marL="0" rtl="0" algn="l">
              <a:lnSpc>
                <a:spcPct val="115000"/>
              </a:lnSpc>
              <a:spcBef>
                <a:spcPts val="0"/>
              </a:spcBef>
              <a:spcAft>
                <a:spcPts val="0"/>
              </a:spcAft>
              <a:buNone/>
            </a:pPr>
            <a:r>
              <a:t/>
            </a:r>
            <a:endParaRPr sz="1100">
              <a:solidFill>
                <a:srgbClr val="0033B4"/>
              </a:solidFill>
            </a:endParaRPr>
          </a:p>
        </p:txBody>
      </p:sp>
      <p:sp>
        <p:nvSpPr>
          <p:cNvPr id="270" name="Google Shape;270;p4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Clr>
                <a:schemeClr val="dk1"/>
              </a:buClr>
              <a:buSzPts val="1100"/>
              <a:buFont typeface="Arial"/>
              <a:buNone/>
            </a:pPr>
            <a:r>
              <a:rPr lang="en"/>
              <a:t>Java Memory Model: Weak behaviors</a:t>
            </a:r>
            <a:endParaRPr/>
          </a:p>
        </p:txBody>
      </p:sp>
      <p:sp>
        <p:nvSpPr>
          <p:cNvPr id="271" name="Google Shape;271;p43"/>
          <p:cNvSpPr txBox="1"/>
          <p:nvPr>
            <p:ph idx="1" type="body"/>
          </p:nvPr>
        </p:nvSpPr>
        <p:spPr>
          <a:xfrm>
            <a:off x="5500629" y="1333856"/>
            <a:ext cx="41874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400">
                <a:latin typeface="Open Sans"/>
                <a:ea typeface="Open Sans"/>
                <a:cs typeface="Open Sans"/>
                <a:sym typeface="Open Sans"/>
              </a:rPr>
              <a:t>Possible outpu</a:t>
            </a:r>
            <a:r>
              <a:rPr lang="en" sz="1400">
                <a:latin typeface="Open Sans"/>
                <a:ea typeface="Open Sans"/>
                <a:cs typeface="Open Sans"/>
                <a:sym typeface="Open Sans"/>
              </a:rPr>
              <a:t>ts:</a:t>
            </a:r>
            <a:endParaRPr sz="1400">
              <a:latin typeface="Open Sans"/>
              <a:ea typeface="Open Sans"/>
              <a:cs typeface="Open Sans"/>
              <a:sym typeface="Open Sans"/>
            </a:endParaRPr>
          </a:p>
          <a:p>
            <a:pPr indent="0" lvl="0" marL="0" rtl="0" algn="l">
              <a:lnSpc>
                <a:spcPct val="115000"/>
              </a:lnSpc>
              <a:spcBef>
                <a:spcPts val="0"/>
              </a:spcBef>
              <a:spcAft>
                <a:spcPts val="0"/>
              </a:spcAft>
              <a:buNone/>
            </a:pPr>
            <a:r>
              <a:t/>
            </a:r>
            <a:endParaRPr sz="1100">
              <a:latin typeface="Open Sans"/>
              <a:ea typeface="Open Sans"/>
              <a:cs typeface="Open Sans"/>
              <a:sym typeface="Open Sans"/>
            </a:endParaRPr>
          </a:p>
          <a:p>
            <a:pPr indent="-298450" lvl="0" marL="457200" rtl="0" algn="l">
              <a:lnSpc>
                <a:spcPct val="115000"/>
              </a:lnSpc>
              <a:spcBef>
                <a:spcPts val="0"/>
              </a:spcBef>
              <a:spcAft>
                <a:spcPts val="0"/>
              </a:spcAft>
              <a:buSzPts val="1100"/>
              <a:buFont typeface="Open Sans"/>
              <a:buChar char="●"/>
            </a:pPr>
            <a:r>
              <a:rPr lang="en" sz="1100">
                <a:latin typeface="Open Sans"/>
                <a:ea typeface="Open Sans"/>
                <a:cs typeface="Open Sans"/>
                <a:sym typeface="Open Sans"/>
              </a:rPr>
              <a:t>"I am free!"</a:t>
            </a:r>
            <a:endParaRPr sz="1100">
              <a:latin typeface="Open Sans"/>
              <a:ea typeface="Open Sans"/>
              <a:cs typeface="Open Sans"/>
              <a:sym typeface="Open Sans"/>
            </a:endParaRPr>
          </a:p>
          <a:p>
            <a:pPr indent="-298450" lvl="0" marL="457200" rtl="0" algn="l">
              <a:lnSpc>
                <a:spcPct val="115000"/>
              </a:lnSpc>
              <a:spcBef>
                <a:spcPts val="0"/>
              </a:spcBef>
              <a:spcAft>
                <a:spcPts val="0"/>
              </a:spcAft>
              <a:buSzPts val="1100"/>
              <a:buFont typeface="Open Sans"/>
              <a:buChar char="●"/>
            </a:pPr>
            <a:r>
              <a:rPr lang="en" sz="1100">
                <a:latin typeface="Open Sans"/>
                <a:ea typeface="Open Sans"/>
                <a:cs typeface="Open Sans"/>
                <a:sym typeface="Open Sans"/>
              </a:rPr>
              <a:t>…</a:t>
            </a:r>
            <a:endParaRPr sz="1100">
              <a:latin typeface="Open Sans"/>
              <a:ea typeface="Open Sans"/>
              <a:cs typeface="Open Sans"/>
              <a:sym typeface="Open Sans"/>
            </a:endParaRPr>
          </a:p>
          <a:p>
            <a:pPr indent="-298450" lvl="0" marL="457200" rtl="0" algn="l">
              <a:spcBef>
                <a:spcPts val="0"/>
              </a:spcBef>
              <a:spcAft>
                <a:spcPts val="0"/>
              </a:spcAft>
              <a:buSzPts val="1100"/>
              <a:buFont typeface="Open Sans"/>
              <a:buChar char="●"/>
            </a:pPr>
            <a:r>
              <a:rPr lang="en" sz="1100">
                <a:latin typeface="Open Sans"/>
                <a:ea typeface="Open Sans"/>
                <a:cs typeface="Open Sans"/>
                <a:sym typeface="Open Sans"/>
              </a:rPr>
              <a:t>…</a:t>
            </a:r>
            <a:endParaRPr sz="1100">
              <a:latin typeface="Open Sans"/>
              <a:ea typeface="Open Sans"/>
              <a:cs typeface="Open Sans"/>
              <a:sym typeface="Open Sans"/>
            </a:endParaRPr>
          </a:p>
          <a:p>
            <a:pPr indent="-298450" lvl="0" marL="457200" rtl="0" algn="l">
              <a:spcBef>
                <a:spcPts val="0"/>
              </a:spcBef>
              <a:spcAft>
                <a:spcPts val="0"/>
              </a:spcAft>
              <a:buSzPts val="1100"/>
              <a:buFont typeface="Open Sans"/>
              <a:buChar char="●"/>
            </a:pPr>
            <a:r>
              <a:rPr lang="en" sz="1100">
                <a:latin typeface="Open Sans"/>
                <a:ea typeface="Open Sans"/>
                <a:cs typeface="Open Sans"/>
                <a:sym typeface="Open Sans"/>
              </a:rPr>
              <a:t>…</a:t>
            </a:r>
            <a:endParaRPr sz="1100">
              <a:latin typeface="Open Sans"/>
              <a:ea typeface="Open Sans"/>
              <a:cs typeface="Open Sans"/>
              <a:sym typeface="Open Sans"/>
            </a:endParaRPr>
          </a:p>
          <a:p>
            <a:pPr indent="-298450" lvl="0" marL="457200" rtl="0" algn="l">
              <a:lnSpc>
                <a:spcPct val="115000"/>
              </a:lnSpc>
              <a:spcBef>
                <a:spcPts val="0"/>
              </a:spcBef>
              <a:spcAft>
                <a:spcPts val="0"/>
              </a:spcAft>
              <a:buSzPts val="1100"/>
              <a:buFont typeface="Open Sans"/>
              <a:buChar char="●"/>
            </a:pPr>
            <a:r>
              <a:rPr lang="en" sz="1100">
                <a:latin typeface="Open Sans"/>
                <a:ea typeface="Open Sans"/>
                <a:cs typeface="Open Sans"/>
                <a:sym typeface="Open Sans"/>
              </a:rPr>
              <a:t>hang!</a:t>
            </a:r>
            <a:endParaRPr sz="1100">
              <a:latin typeface="Open Sans"/>
              <a:ea typeface="Open Sans"/>
              <a:cs typeface="Open Sans"/>
              <a:sym typeface="Open Sans"/>
            </a:endParaRPr>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t/>
            </a:r>
            <a:endParaRPr sz="11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4"/>
          <p:cNvSpPr txBox="1"/>
          <p:nvPr>
            <p:ph idx="1" type="body"/>
          </p:nvPr>
        </p:nvSpPr>
        <p:spPr>
          <a:xfrm>
            <a:off x="292600" y="1335025"/>
            <a:ext cx="48495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400">
                <a:latin typeface="Open Sans"/>
                <a:ea typeface="Open Sans"/>
                <a:cs typeface="Open Sans"/>
                <a:sym typeface="Open Sans"/>
              </a:rPr>
              <a:t>There are no guarantees when it comes to progress!</a:t>
            </a:r>
            <a:endParaRPr sz="1100">
              <a:solidFill>
                <a:srgbClr val="0000FF"/>
              </a:solidFill>
            </a:endParaRPr>
          </a:p>
          <a:p>
            <a:pPr indent="0" lvl="0" marL="0" rtl="0" algn="l">
              <a:spcBef>
                <a:spcPts val="0"/>
              </a:spcBef>
              <a:spcAft>
                <a:spcPts val="0"/>
              </a:spcAft>
              <a:buClr>
                <a:schemeClr val="dk1"/>
              </a:buClr>
              <a:buSzPts val="1100"/>
              <a:buFont typeface="Arial"/>
              <a:buNone/>
            </a:pPr>
            <a:r>
              <a:t/>
            </a:r>
            <a:endParaRPr sz="1100">
              <a:solidFill>
                <a:srgbClr val="0000FF"/>
              </a:solidFill>
            </a:endParaRPr>
          </a:p>
          <a:p>
            <a:pPr indent="0" lvl="0" marL="0" rtl="0" algn="l">
              <a:spcBef>
                <a:spcPts val="0"/>
              </a:spcBef>
              <a:spcAft>
                <a:spcPts val="0"/>
              </a:spcAft>
              <a:buClr>
                <a:schemeClr val="dk1"/>
              </a:buClr>
              <a:buSzPts val="1100"/>
              <a:buFont typeface="Arial"/>
              <a:buNone/>
            </a:pPr>
            <a:r>
              <a:rPr lang="en" sz="1100">
                <a:solidFill>
                  <a:srgbClr val="0000FF"/>
                </a:solidFill>
              </a:rPr>
              <a:t>class</a:t>
            </a:r>
            <a:r>
              <a:rPr lang="en" sz="1100"/>
              <a:t> </a:t>
            </a:r>
            <a:r>
              <a:rPr lang="en" sz="1100">
                <a:solidFill>
                  <a:srgbClr val="008080"/>
                </a:solidFill>
              </a:rPr>
              <a:t>ProgressTest</a:t>
            </a:r>
            <a:r>
              <a:rPr lang="en" sz="1100"/>
              <a:t> {</a:t>
            </a:r>
            <a:endParaRPr sz="1100"/>
          </a:p>
          <a:p>
            <a:pPr indent="0" lvl="0" marL="0" rtl="0" algn="l">
              <a:spcBef>
                <a:spcPts val="0"/>
              </a:spcBef>
              <a:spcAft>
                <a:spcPts val="0"/>
              </a:spcAft>
              <a:buClr>
                <a:schemeClr val="dk1"/>
              </a:buClr>
              <a:buSzPts val="1100"/>
              <a:buFont typeface="Arial"/>
              <a:buNone/>
            </a:pPr>
            <a:r>
              <a:rPr lang="en" sz="1100"/>
              <a:t>   </a:t>
            </a:r>
            <a:r>
              <a:rPr lang="en" sz="1100">
                <a:solidFill>
                  <a:srgbClr val="0000FF"/>
                </a:solidFill>
              </a:rPr>
              <a:t>var</a:t>
            </a:r>
            <a:r>
              <a:rPr lang="en" sz="1100"/>
              <a:t> flag = </a:t>
            </a:r>
            <a:r>
              <a:rPr lang="en" sz="1100">
                <a:solidFill>
                  <a:srgbClr val="0000FF"/>
                </a:solidFill>
              </a:rPr>
              <a:t>false</a:t>
            </a:r>
            <a:endParaRPr sz="1100">
              <a:solidFill>
                <a:srgbClr val="0000FF"/>
              </a:solidFill>
            </a:endParaRPr>
          </a:p>
          <a:p>
            <a:pPr indent="0" lvl="0" marL="0" rtl="0" algn="l">
              <a:spcBef>
                <a:spcPts val="0"/>
              </a:spcBef>
              <a:spcAft>
                <a:spcPts val="0"/>
              </a:spcAft>
              <a:buClr>
                <a:schemeClr val="dk1"/>
              </a:buClr>
              <a:buSzPts val="1100"/>
              <a:buFont typeface="Arial"/>
              <a:buNone/>
            </a:pPr>
            <a:r>
              <a:rPr lang="en" sz="1100"/>
              <a:t>   </a:t>
            </a:r>
            <a:r>
              <a:rPr lang="en" sz="1100">
                <a:solidFill>
                  <a:srgbClr val="0000FF"/>
                </a:solidFill>
              </a:rPr>
              <a:t>fun</a:t>
            </a:r>
            <a:r>
              <a:rPr lang="en" sz="1100"/>
              <a:t> test() {</a:t>
            </a:r>
            <a:endParaRPr sz="1100"/>
          </a:p>
          <a:p>
            <a:pPr indent="0" lvl="0" marL="0" rtl="0" algn="l">
              <a:spcBef>
                <a:spcPts val="0"/>
              </a:spcBef>
              <a:spcAft>
                <a:spcPts val="0"/>
              </a:spcAft>
              <a:buClr>
                <a:schemeClr val="dk1"/>
              </a:buClr>
              <a:buSzPts val="1100"/>
              <a:buFont typeface="Arial"/>
              <a:buNone/>
            </a:pPr>
            <a:r>
              <a:rPr lang="en" sz="1100"/>
              <a:t>       thread {</a:t>
            </a:r>
            <a:endParaRPr sz="1100"/>
          </a:p>
          <a:p>
            <a:pPr indent="0" lvl="0" marL="0" rtl="0" algn="l">
              <a:spcBef>
                <a:spcPts val="0"/>
              </a:spcBef>
              <a:spcAft>
                <a:spcPts val="0"/>
              </a:spcAft>
              <a:buClr>
                <a:schemeClr val="dk1"/>
              </a:buClr>
              <a:buSzPts val="1100"/>
              <a:buFont typeface="Arial"/>
              <a:buNone/>
            </a:pPr>
            <a:r>
              <a:rPr lang="en" sz="1100"/>
              <a:t>           </a:t>
            </a:r>
            <a:r>
              <a:rPr lang="en" sz="1100">
                <a:solidFill>
                  <a:srgbClr val="0000FF"/>
                </a:solidFill>
              </a:rPr>
              <a:t>while</a:t>
            </a:r>
            <a:r>
              <a:rPr lang="en" sz="1100"/>
              <a:t> (</a:t>
            </a:r>
            <a:r>
              <a:rPr lang="en" sz="1100">
                <a:solidFill>
                  <a:srgbClr val="0000FF"/>
                </a:solidFill>
              </a:rPr>
              <a:t>true</a:t>
            </a:r>
            <a:r>
              <a:rPr lang="en" sz="1100"/>
              <a:t>) {}</a:t>
            </a:r>
            <a:endParaRPr sz="1100"/>
          </a:p>
          <a:p>
            <a:pPr indent="0" lvl="0" marL="0" rtl="0" algn="l">
              <a:spcBef>
                <a:spcPts val="0"/>
              </a:spcBef>
              <a:spcAft>
                <a:spcPts val="0"/>
              </a:spcAft>
              <a:buClr>
                <a:schemeClr val="dk1"/>
              </a:buClr>
              <a:buSzPts val="1100"/>
              <a:buFont typeface="Arial"/>
              <a:buNone/>
            </a:pPr>
            <a:r>
              <a:rPr lang="en" sz="1100"/>
              <a:t>           println(</a:t>
            </a:r>
            <a:r>
              <a:rPr lang="en" sz="1100">
                <a:solidFill>
                  <a:srgbClr val="A31515"/>
                </a:solidFill>
              </a:rPr>
              <a:t>"I am free!"</a:t>
            </a:r>
            <a:r>
              <a:rPr lang="en" sz="1100"/>
              <a:t>)</a:t>
            </a:r>
            <a:endParaRPr sz="1100"/>
          </a:p>
          <a:p>
            <a:pPr indent="0" lvl="0" marL="0" rtl="0" algn="l">
              <a:spcBef>
                <a:spcPts val="0"/>
              </a:spcBef>
              <a:spcAft>
                <a:spcPts val="0"/>
              </a:spcAft>
              <a:buClr>
                <a:schemeClr val="dk1"/>
              </a:buClr>
              <a:buSzPts val="1100"/>
              <a:buFont typeface="Arial"/>
              <a:buNone/>
            </a:pPr>
            <a:r>
              <a:rPr lang="en" sz="1100"/>
              <a:t>       }</a:t>
            </a:r>
            <a:endParaRPr sz="1100"/>
          </a:p>
          <a:p>
            <a:pPr indent="0" lvl="0" marL="0" rtl="0" algn="l">
              <a:spcBef>
                <a:spcPts val="0"/>
              </a:spcBef>
              <a:spcAft>
                <a:spcPts val="0"/>
              </a:spcAft>
              <a:buClr>
                <a:schemeClr val="dk1"/>
              </a:buClr>
              <a:buSzPts val="1100"/>
              <a:buFont typeface="Arial"/>
              <a:buNone/>
            </a:pPr>
            <a:r>
              <a:rPr lang="en" sz="1100"/>
              <a:t>       thread { flag = </a:t>
            </a:r>
            <a:r>
              <a:rPr lang="en" sz="1100">
                <a:solidFill>
                  <a:srgbClr val="0000FF"/>
                </a:solidFill>
              </a:rPr>
              <a:t>true</a:t>
            </a:r>
            <a:r>
              <a:rPr lang="en" sz="1100"/>
              <a:t> }</a:t>
            </a:r>
            <a:endParaRPr sz="1100"/>
          </a:p>
          <a:p>
            <a:pPr indent="0" lvl="0" marL="0" rtl="0" algn="l">
              <a:spcBef>
                <a:spcPts val="0"/>
              </a:spcBef>
              <a:spcAft>
                <a:spcPts val="0"/>
              </a:spcAft>
              <a:buClr>
                <a:schemeClr val="dk1"/>
              </a:buClr>
              <a:buSzPts val="1100"/>
              <a:buFont typeface="Arial"/>
              <a:buNone/>
            </a:pPr>
            <a:r>
              <a:rPr lang="en" sz="1100"/>
              <a:t>   }</a:t>
            </a:r>
            <a:endParaRPr sz="1100"/>
          </a:p>
          <a:p>
            <a:pPr indent="0" lvl="0" marL="0" rtl="0" algn="l">
              <a:spcBef>
                <a:spcPts val="0"/>
              </a:spcBef>
              <a:spcAft>
                <a:spcPts val="0"/>
              </a:spcAft>
              <a:buClr>
                <a:schemeClr val="dk1"/>
              </a:buClr>
              <a:buSzPts val="1100"/>
              <a:buFont typeface="Arial"/>
              <a:buNone/>
            </a:pPr>
            <a:r>
              <a:rPr lang="en" sz="1100"/>
              <a:t>}</a:t>
            </a:r>
            <a:endParaRPr sz="1400">
              <a:latin typeface="Open Sans"/>
              <a:ea typeface="Open Sans"/>
              <a:cs typeface="Open Sans"/>
              <a:sym typeface="Open Sans"/>
            </a:endParaRPr>
          </a:p>
          <a:p>
            <a:pPr indent="0" lvl="0" marL="0" rtl="0" algn="l">
              <a:lnSpc>
                <a:spcPct val="115000"/>
              </a:lnSpc>
              <a:spcBef>
                <a:spcPts val="0"/>
              </a:spcBef>
              <a:spcAft>
                <a:spcPts val="0"/>
              </a:spcAft>
              <a:buNone/>
            </a:pPr>
            <a:r>
              <a:t/>
            </a:r>
            <a:endParaRPr sz="1100">
              <a:solidFill>
                <a:srgbClr val="0033B4"/>
              </a:solidFill>
            </a:endParaRPr>
          </a:p>
          <a:p>
            <a:pPr indent="0" lvl="0" marL="0" rtl="0" algn="l">
              <a:lnSpc>
                <a:spcPct val="115000"/>
              </a:lnSpc>
              <a:spcBef>
                <a:spcPts val="0"/>
              </a:spcBef>
              <a:spcAft>
                <a:spcPts val="0"/>
              </a:spcAft>
              <a:buNone/>
            </a:pPr>
            <a:r>
              <a:t/>
            </a:r>
            <a:endParaRPr sz="1100">
              <a:solidFill>
                <a:srgbClr val="0033B4"/>
              </a:solidFill>
            </a:endParaRPr>
          </a:p>
        </p:txBody>
      </p:sp>
      <p:sp>
        <p:nvSpPr>
          <p:cNvPr id="277" name="Google Shape;277;p4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Clr>
                <a:schemeClr val="dk1"/>
              </a:buClr>
              <a:buSzPts val="1100"/>
              <a:buFont typeface="Arial"/>
              <a:buNone/>
            </a:pPr>
            <a:r>
              <a:rPr lang="en"/>
              <a:t>Java Memory Model: Weak behaviors</a:t>
            </a:r>
            <a:endParaRPr/>
          </a:p>
        </p:txBody>
      </p:sp>
      <p:sp>
        <p:nvSpPr>
          <p:cNvPr id="278" name="Google Shape;278;p44"/>
          <p:cNvSpPr txBox="1"/>
          <p:nvPr>
            <p:ph idx="1" type="body"/>
          </p:nvPr>
        </p:nvSpPr>
        <p:spPr>
          <a:xfrm>
            <a:off x="5503021" y="1335025"/>
            <a:ext cx="41874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None/>
            </a:pPr>
            <a:r>
              <a:rPr lang="en" sz="1400">
                <a:latin typeface="Open Sans"/>
                <a:ea typeface="Open Sans"/>
                <a:cs typeface="Open Sans"/>
                <a:sym typeface="Open Sans"/>
              </a:rPr>
              <a:t>Possible outputs:</a:t>
            </a:r>
            <a:endParaRPr sz="1400">
              <a:latin typeface="Open Sans"/>
              <a:ea typeface="Open Sans"/>
              <a:cs typeface="Open Sans"/>
              <a:sym typeface="Open Sans"/>
            </a:endParaRPr>
          </a:p>
          <a:p>
            <a:pPr indent="0" lvl="0" marL="0" rtl="0" algn="l">
              <a:lnSpc>
                <a:spcPct val="115000"/>
              </a:lnSpc>
              <a:spcBef>
                <a:spcPts val="0"/>
              </a:spcBef>
              <a:spcAft>
                <a:spcPts val="0"/>
              </a:spcAft>
              <a:buNone/>
            </a:pPr>
            <a:r>
              <a:t/>
            </a:r>
            <a:endParaRPr sz="1100">
              <a:latin typeface="Open Sans"/>
              <a:ea typeface="Open Sans"/>
              <a:cs typeface="Open Sans"/>
              <a:sym typeface="Open Sans"/>
            </a:endParaRPr>
          </a:p>
          <a:p>
            <a:pPr indent="-298450" lvl="0" marL="457200" rtl="0" algn="l">
              <a:lnSpc>
                <a:spcPct val="115000"/>
              </a:lnSpc>
              <a:spcBef>
                <a:spcPts val="0"/>
              </a:spcBef>
              <a:spcAft>
                <a:spcPts val="0"/>
              </a:spcAft>
              <a:buSzPts val="1100"/>
              <a:buFont typeface="Open Sans"/>
              <a:buChar char="●"/>
            </a:pPr>
            <a:r>
              <a:rPr lang="en" sz="1100">
                <a:latin typeface="Open Sans"/>
                <a:ea typeface="Open Sans"/>
                <a:cs typeface="Open Sans"/>
                <a:sym typeface="Open Sans"/>
              </a:rPr>
              <a:t>"I am free!"</a:t>
            </a:r>
            <a:endParaRPr sz="1100">
              <a:latin typeface="Open Sans"/>
              <a:ea typeface="Open Sans"/>
              <a:cs typeface="Open Sans"/>
              <a:sym typeface="Open Sans"/>
            </a:endParaRPr>
          </a:p>
          <a:p>
            <a:pPr indent="-298450" lvl="0" marL="457200" rtl="0" algn="l">
              <a:lnSpc>
                <a:spcPct val="115000"/>
              </a:lnSpc>
              <a:spcBef>
                <a:spcPts val="0"/>
              </a:spcBef>
              <a:spcAft>
                <a:spcPts val="0"/>
              </a:spcAft>
              <a:buSzPts val="1100"/>
              <a:buFont typeface="Open Sans"/>
              <a:buChar char="●"/>
            </a:pPr>
            <a:r>
              <a:rPr lang="en" sz="1100">
                <a:latin typeface="Open Sans"/>
                <a:ea typeface="Open Sans"/>
                <a:cs typeface="Open Sans"/>
                <a:sym typeface="Open Sans"/>
              </a:rPr>
              <a:t>…</a:t>
            </a:r>
            <a:endParaRPr sz="1100">
              <a:latin typeface="Open Sans"/>
              <a:ea typeface="Open Sans"/>
              <a:cs typeface="Open Sans"/>
              <a:sym typeface="Open Sans"/>
            </a:endParaRPr>
          </a:p>
          <a:p>
            <a:pPr indent="-298450" lvl="0" marL="457200" rtl="0" algn="l">
              <a:spcBef>
                <a:spcPts val="0"/>
              </a:spcBef>
              <a:spcAft>
                <a:spcPts val="0"/>
              </a:spcAft>
              <a:buSzPts val="1100"/>
              <a:buFont typeface="Open Sans"/>
              <a:buChar char="●"/>
            </a:pPr>
            <a:r>
              <a:rPr lang="en" sz="1100">
                <a:latin typeface="Open Sans"/>
                <a:ea typeface="Open Sans"/>
                <a:cs typeface="Open Sans"/>
                <a:sym typeface="Open Sans"/>
              </a:rPr>
              <a:t>…</a:t>
            </a:r>
            <a:endParaRPr sz="1100">
              <a:latin typeface="Open Sans"/>
              <a:ea typeface="Open Sans"/>
              <a:cs typeface="Open Sans"/>
              <a:sym typeface="Open Sans"/>
            </a:endParaRPr>
          </a:p>
          <a:p>
            <a:pPr indent="-298450" lvl="0" marL="457200" rtl="0" algn="l">
              <a:spcBef>
                <a:spcPts val="0"/>
              </a:spcBef>
              <a:spcAft>
                <a:spcPts val="0"/>
              </a:spcAft>
              <a:buSzPts val="1100"/>
              <a:buFont typeface="Open Sans"/>
              <a:buChar char="●"/>
            </a:pPr>
            <a:r>
              <a:rPr lang="en" sz="1100">
                <a:latin typeface="Open Sans"/>
                <a:ea typeface="Open Sans"/>
                <a:cs typeface="Open Sans"/>
                <a:sym typeface="Open Sans"/>
              </a:rPr>
              <a:t>…</a:t>
            </a:r>
            <a:endParaRPr sz="1100">
              <a:latin typeface="Open Sans"/>
              <a:ea typeface="Open Sans"/>
              <a:cs typeface="Open Sans"/>
              <a:sym typeface="Open Sans"/>
            </a:endParaRPr>
          </a:p>
          <a:p>
            <a:pPr indent="-298450" lvl="0" marL="457200" rtl="0" algn="l">
              <a:lnSpc>
                <a:spcPct val="115000"/>
              </a:lnSpc>
              <a:spcBef>
                <a:spcPts val="0"/>
              </a:spcBef>
              <a:spcAft>
                <a:spcPts val="0"/>
              </a:spcAft>
              <a:buSzPts val="1100"/>
              <a:buFont typeface="Open Sans"/>
              <a:buChar char="●"/>
            </a:pPr>
            <a:r>
              <a:rPr lang="en" sz="1100">
                <a:latin typeface="Open Sans"/>
                <a:ea typeface="Open Sans"/>
                <a:cs typeface="Open Sans"/>
                <a:sym typeface="Open Sans"/>
              </a:rPr>
              <a:t>hang!</a:t>
            </a:r>
            <a:endParaRPr sz="1100">
              <a:latin typeface="Open Sans"/>
              <a:ea typeface="Open Sans"/>
              <a:cs typeface="Open Sans"/>
              <a:sym typeface="Open Sans"/>
            </a:endParaRPr>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t/>
            </a:r>
            <a:endParaRPr sz="11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JMM: Data-Race-Freedom Guarantee</a:t>
            </a:r>
            <a:endParaRPr/>
          </a:p>
        </p:txBody>
      </p:sp>
      <p:sp>
        <p:nvSpPr>
          <p:cNvPr id="284" name="Google Shape;284;p45"/>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6350" lvl="0" marL="6350" marR="0" rtl="0" algn="l">
              <a:lnSpc>
                <a:spcPct val="110416"/>
              </a:lnSpc>
              <a:spcBef>
                <a:spcPts val="0"/>
              </a:spcBef>
              <a:spcAft>
                <a:spcPts val="0"/>
              </a:spcAft>
              <a:buClr>
                <a:schemeClr val="dk1"/>
              </a:buClr>
              <a:buSzPts val="1100"/>
              <a:buFont typeface="Arial"/>
              <a:buNone/>
            </a:pPr>
            <a:r>
              <a:rPr lang="en"/>
              <a:t>But what does JMM guarantee? </a:t>
            </a:r>
            <a:endParaRPr>
              <a:latin typeface="Arial"/>
              <a:ea typeface="Arial"/>
              <a:cs typeface="Arial"/>
              <a:sym typeface="Arial"/>
            </a:endParaRPr>
          </a:p>
          <a:p>
            <a:pPr indent="0" lvl="0" marL="0" marR="0" rtl="0" algn="l">
              <a:lnSpc>
                <a:spcPct val="107916"/>
              </a:lnSpc>
              <a:spcBef>
                <a:spcPts val="1595"/>
              </a:spcBef>
              <a:spcAft>
                <a:spcPts val="0"/>
              </a:spcAft>
              <a:buClr>
                <a:schemeClr val="dk1"/>
              </a:buClr>
              <a:buSzPts val="1100"/>
              <a:buFont typeface="Arial"/>
              <a:buNone/>
            </a:pPr>
            <a:r>
              <a:rPr b="1" lang="en"/>
              <a:t>Well-synchronized </a:t>
            </a:r>
            <a:r>
              <a:rPr lang="en"/>
              <a:t>programs have</a:t>
            </a:r>
            <a:r>
              <a:rPr b="1" lang="en"/>
              <a:t> simple interleaving semantics.</a:t>
            </a:r>
            <a:endParaRPr b="1"/>
          </a:p>
          <a:p>
            <a:pPr indent="0" lvl="0" marL="0" rtl="0" algn="l">
              <a:spcBef>
                <a:spcPts val="2224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Clr>
                <a:schemeClr val="dk1"/>
              </a:buClr>
              <a:buSzPts val="1100"/>
              <a:buFont typeface="Arial"/>
              <a:buNone/>
            </a:pPr>
            <a:r>
              <a:rPr lang="en"/>
              <a:t>JMM: Data-Race-Freedom Guarantee</a:t>
            </a:r>
            <a:endParaRPr/>
          </a:p>
          <a:p>
            <a:pPr indent="0" lvl="0" marL="0" rtl="0" algn="l">
              <a:spcBef>
                <a:spcPts val="0"/>
              </a:spcBef>
              <a:spcAft>
                <a:spcPts val="0"/>
              </a:spcAft>
              <a:buNone/>
            </a:pPr>
            <a:r>
              <a:t/>
            </a:r>
            <a:endParaRPr/>
          </a:p>
        </p:txBody>
      </p:sp>
      <p:sp>
        <p:nvSpPr>
          <p:cNvPr id="290" name="Google Shape;290;p46"/>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marR="25319" rtl="0" algn="l">
              <a:lnSpc>
                <a:spcPct val="110416"/>
              </a:lnSpc>
              <a:spcBef>
                <a:spcPts val="0"/>
              </a:spcBef>
              <a:spcAft>
                <a:spcPts val="0"/>
              </a:spcAft>
              <a:buClr>
                <a:schemeClr val="dk1"/>
              </a:buClr>
              <a:buSzPts val="1100"/>
              <a:buFont typeface="Arial"/>
              <a:buNone/>
            </a:pPr>
            <a:r>
              <a:rPr lang="en"/>
              <a:t>But what does JMM guarantee? </a:t>
            </a:r>
            <a:endParaRPr>
              <a:latin typeface="Arial"/>
              <a:ea typeface="Arial"/>
              <a:cs typeface="Arial"/>
              <a:sym typeface="Arial"/>
            </a:endParaRPr>
          </a:p>
          <a:p>
            <a:pPr indent="0" lvl="0" marL="0" marR="25319" rtl="0" algn="l">
              <a:lnSpc>
                <a:spcPct val="110416"/>
              </a:lnSpc>
              <a:spcBef>
                <a:spcPts val="1595"/>
              </a:spcBef>
              <a:spcAft>
                <a:spcPts val="0"/>
              </a:spcAft>
              <a:buClr>
                <a:schemeClr val="dk1"/>
              </a:buClr>
              <a:buSzPts val="1100"/>
              <a:buFont typeface="Arial"/>
              <a:buNone/>
            </a:pPr>
            <a:r>
              <a:rPr b="1" lang="en"/>
              <a:t>Well-synchronized </a:t>
            </a:r>
            <a:r>
              <a:rPr lang="en"/>
              <a:t>programs have</a:t>
            </a:r>
            <a:r>
              <a:rPr b="1" lang="en"/>
              <a:t> simple interleaving semantics. </a:t>
            </a:r>
            <a:endParaRPr>
              <a:latin typeface="Arial"/>
              <a:ea typeface="Arial"/>
              <a:cs typeface="Arial"/>
              <a:sym typeface="Arial"/>
            </a:endParaRPr>
          </a:p>
          <a:p>
            <a:pPr indent="0" lvl="0" marL="0" marR="25319" rtl="0" algn="l">
              <a:lnSpc>
                <a:spcPct val="110416"/>
              </a:lnSpc>
              <a:spcBef>
                <a:spcPts val="1595"/>
              </a:spcBef>
              <a:spcAft>
                <a:spcPts val="0"/>
              </a:spcAft>
              <a:buClr>
                <a:schemeClr val="dk1"/>
              </a:buClr>
              <a:buSzPts val="1100"/>
              <a:buFont typeface="Arial"/>
              <a:buNone/>
            </a:pPr>
            <a:r>
              <a:rPr lang="en"/>
              <a:t>Well-synchronized = Data-race-free </a:t>
            </a:r>
            <a:endParaRPr>
              <a:latin typeface="Arial"/>
              <a:ea typeface="Arial"/>
              <a:cs typeface="Arial"/>
              <a:sym typeface="Arial"/>
            </a:endParaRPr>
          </a:p>
          <a:p>
            <a:pPr indent="0" lvl="0" marL="0" marR="25319" rtl="0" algn="l">
              <a:lnSpc>
                <a:spcPct val="111666"/>
              </a:lnSpc>
              <a:spcBef>
                <a:spcPts val="1595"/>
              </a:spcBef>
              <a:spcAft>
                <a:spcPts val="0"/>
              </a:spcAft>
              <a:buClr>
                <a:schemeClr val="dk1"/>
              </a:buClr>
              <a:buSzPts val="1100"/>
              <a:buFont typeface="Arial"/>
              <a:buNone/>
            </a:pPr>
            <a:r>
              <a:rPr lang="en"/>
              <a:t>Simple interleaving semantics = Sequentially consistent semantics </a:t>
            </a:r>
            <a:endParaRPr>
              <a:latin typeface="Arial"/>
              <a:ea typeface="Arial"/>
              <a:cs typeface="Arial"/>
              <a:sym typeface="Arial"/>
            </a:endParaRPr>
          </a:p>
          <a:p>
            <a:pPr indent="0" lvl="0" marL="0" marR="25319" rtl="0" algn="l">
              <a:lnSpc>
                <a:spcPct val="110416"/>
              </a:lnSpc>
              <a:spcBef>
                <a:spcPts val="1580"/>
              </a:spcBef>
              <a:spcAft>
                <a:spcPts val="13040"/>
              </a:spcAft>
              <a:buClr>
                <a:schemeClr val="dk1"/>
              </a:buClr>
              <a:buSzPts val="1100"/>
              <a:buFont typeface="Arial"/>
              <a:buNone/>
            </a:pPr>
            <a:r>
              <a:rPr b="1" lang="en"/>
              <a:t>Data-race-free</a:t>
            </a:r>
            <a:r>
              <a:rPr lang="en"/>
              <a:t> programs have </a:t>
            </a:r>
            <a:r>
              <a:rPr b="1" lang="en"/>
              <a:t>sequentially consistent</a:t>
            </a:r>
            <a:r>
              <a:rPr lang="en"/>
              <a:t> semantics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7"/>
          <p:cNvSpPr txBox="1"/>
          <p:nvPr>
            <p:ph idx="1" type="body"/>
          </p:nvPr>
        </p:nvSpPr>
        <p:spPr>
          <a:xfrm>
            <a:off x="292600" y="1335024"/>
            <a:ext cx="8326800" cy="457200"/>
          </a:xfrm>
          <a:prstGeom prst="rect">
            <a:avLst/>
          </a:prstGeom>
        </p:spPr>
        <p:txBody>
          <a:bodyPr anchorCtr="0" anchor="t" bIns="0" lIns="0" spcFirstLastPara="1" rIns="0" wrap="square" tIns="146300">
            <a:noAutofit/>
          </a:bodyPr>
          <a:lstStyle/>
          <a:p>
            <a:pPr indent="0" lvl="0" marL="0" rtl="0" algn="l">
              <a:lnSpc>
                <a:spcPct val="107916"/>
              </a:lnSpc>
              <a:spcBef>
                <a:spcPts val="0"/>
              </a:spcBef>
              <a:spcAft>
                <a:spcPts val="0"/>
              </a:spcAft>
              <a:buClr>
                <a:schemeClr val="dk1"/>
              </a:buClr>
              <a:buSzPts val="1100"/>
              <a:buFont typeface="Arial"/>
              <a:buNone/>
            </a:pPr>
            <a:r>
              <a:rPr lang="en" sz="1400">
                <a:latin typeface="Open Sans"/>
                <a:ea typeface="Open Sans"/>
                <a:cs typeface="Open Sans"/>
                <a:sym typeface="Open Sans"/>
              </a:rPr>
              <a:t>Volatile fields can be used to restore </a:t>
            </a:r>
            <a:r>
              <a:rPr b="1" lang="en" sz="1400">
                <a:latin typeface="Open Sans"/>
                <a:ea typeface="Open Sans"/>
                <a:cs typeface="Open Sans"/>
                <a:sym typeface="Open Sans"/>
              </a:rPr>
              <a:t>sequential consistency</a:t>
            </a:r>
            <a:r>
              <a:rPr lang="en" sz="1400">
                <a:latin typeface="Open Sans"/>
                <a:ea typeface="Open Sans"/>
                <a:cs typeface="Open Sans"/>
                <a:sym typeface="Open Sans"/>
              </a:rPr>
              <a:t>.</a:t>
            </a:r>
            <a:endParaRPr sz="1400">
              <a:latin typeface="Arial"/>
              <a:ea typeface="Arial"/>
              <a:cs typeface="Arial"/>
              <a:sym typeface="Arial"/>
            </a:endParaRPr>
          </a:p>
          <a:p>
            <a:pPr indent="0" lvl="0" marL="0" rtl="0" algn="l">
              <a:spcBef>
                <a:spcPts val="2100"/>
              </a:spcBef>
              <a:spcAft>
                <a:spcPts val="0"/>
              </a:spcAft>
              <a:buNone/>
            </a:pPr>
            <a:r>
              <a:t/>
            </a:r>
            <a:endParaRPr b="1" sz="1100">
              <a:latin typeface="Open Sans"/>
              <a:ea typeface="Open Sans"/>
              <a:cs typeface="Open Sans"/>
              <a:sym typeface="Open Sans"/>
            </a:endParaRPr>
          </a:p>
        </p:txBody>
      </p:sp>
      <p:sp>
        <p:nvSpPr>
          <p:cNvPr id="296" name="Google Shape;296;p4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JMM: Volatile fields</a:t>
            </a:r>
            <a:endParaRPr/>
          </a:p>
        </p:txBody>
      </p:sp>
      <p:sp>
        <p:nvSpPr>
          <p:cNvPr id="297" name="Google Shape;297;p47"/>
          <p:cNvSpPr txBox="1"/>
          <p:nvPr>
            <p:ph idx="1" type="body"/>
          </p:nvPr>
        </p:nvSpPr>
        <p:spPr>
          <a:xfrm>
            <a:off x="292600" y="1792230"/>
            <a:ext cx="4144800" cy="3087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0000FF"/>
                </a:solidFill>
                <a:highlight>
                  <a:srgbClr val="FFFFFE"/>
                </a:highlight>
              </a:rPr>
              <a:t>class</a:t>
            </a:r>
            <a:r>
              <a:rPr lang="en" sz="1100">
                <a:highlight>
                  <a:srgbClr val="FFFFFE"/>
                </a:highlight>
              </a:rPr>
              <a:t> </a:t>
            </a:r>
            <a:r>
              <a:rPr lang="en" sz="1100">
                <a:solidFill>
                  <a:srgbClr val="008080"/>
                </a:solidFill>
                <a:highlight>
                  <a:srgbClr val="FFFFFE"/>
                </a:highlight>
              </a:rPr>
              <a:t>OrderingTest</a:t>
            </a: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808080"/>
                </a:solidFill>
                <a:highlight>
                  <a:srgbClr val="FFFFFE"/>
                </a:highlight>
              </a:rPr>
              <a:t>@Volatile</a:t>
            </a:r>
            <a:r>
              <a:rPr lang="en" sz="1100">
                <a:highlight>
                  <a:srgbClr val="FFFFFE"/>
                </a:highlight>
              </a:rPr>
              <a:t> </a:t>
            </a:r>
            <a:r>
              <a:rPr lang="en" sz="1100">
                <a:solidFill>
                  <a:srgbClr val="0000FF"/>
                </a:solidFill>
                <a:highlight>
                  <a:srgbClr val="FFFFFE"/>
                </a:highlight>
              </a:rPr>
              <a:t>var</a:t>
            </a:r>
            <a:r>
              <a:rPr lang="en" sz="1100">
                <a:highlight>
                  <a:srgbClr val="FFFFFE"/>
                </a:highlight>
              </a:rPr>
              <a:t> x = </a:t>
            </a:r>
            <a:r>
              <a:rPr lang="en" sz="1100">
                <a:solidFill>
                  <a:srgbClr val="098658"/>
                </a:solidFill>
                <a:highlight>
                  <a:srgbClr val="FFFFFE"/>
                </a:highlight>
              </a:rPr>
              <a:t>0</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808080"/>
                </a:solidFill>
                <a:highlight>
                  <a:srgbClr val="FFFFFE"/>
                </a:highlight>
              </a:rPr>
              <a:t>@Volatile</a:t>
            </a:r>
            <a:r>
              <a:rPr lang="en" sz="1100">
                <a:highlight>
                  <a:srgbClr val="FFFFFE"/>
                </a:highlight>
              </a:rPr>
              <a:t> </a:t>
            </a:r>
            <a:r>
              <a:rPr lang="en" sz="1100">
                <a:solidFill>
                  <a:srgbClr val="0000FF"/>
                </a:solidFill>
                <a:highlight>
                  <a:srgbClr val="FFFFFE"/>
                </a:highlight>
              </a:rPr>
              <a:t>var</a:t>
            </a:r>
            <a:r>
              <a:rPr lang="en" sz="1100">
                <a:highlight>
                  <a:srgbClr val="FFFFFE"/>
                </a:highlight>
              </a:rPr>
              <a:t> y = </a:t>
            </a:r>
            <a:r>
              <a:rPr lang="en" sz="1100">
                <a:solidFill>
                  <a:srgbClr val="098658"/>
                </a:solidFill>
                <a:highlight>
                  <a:srgbClr val="FFFFFE"/>
                </a:highlight>
              </a:rPr>
              <a:t>0</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fun</a:t>
            </a:r>
            <a:r>
              <a:rPr lang="en" sz="1100">
                <a:highlight>
                  <a:srgbClr val="FFFFFE"/>
                </a:highlight>
              </a:rPr>
              <a:t> test()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thread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x = </a:t>
            </a:r>
            <a:r>
              <a:rPr lang="en" sz="1100">
                <a:solidFill>
                  <a:srgbClr val="098658"/>
                </a:solidFill>
                <a:highlight>
                  <a:srgbClr val="FFFFFE"/>
                </a:highlight>
              </a:rPr>
              <a:t>1</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y = </a:t>
            </a:r>
            <a:r>
              <a:rPr lang="en" sz="1100">
                <a:solidFill>
                  <a:srgbClr val="098658"/>
                </a:solidFill>
                <a:highlight>
                  <a:srgbClr val="FFFFFE"/>
                </a:highlight>
              </a:rPr>
              <a:t>1</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thread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val</a:t>
            </a:r>
            <a:r>
              <a:rPr lang="en" sz="1100">
                <a:highlight>
                  <a:srgbClr val="FFFFFE"/>
                </a:highlight>
              </a:rPr>
              <a:t> a = y</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val</a:t>
            </a:r>
            <a:r>
              <a:rPr lang="en" sz="1100">
                <a:highlight>
                  <a:srgbClr val="FFFFFE"/>
                </a:highlight>
              </a:rPr>
              <a:t> b = x</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println(</a:t>
            </a:r>
            <a:r>
              <a:rPr lang="en" sz="1100">
                <a:solidFill>
                  <a:srgbClr val="A31515"/>
                </a:solidFill>
                <a:highlight>
                  <a:srgbClr val="FFFFFE"/>
                </a:highlight>
              </a:rPr>
              <a:t>"$a, $b"</a:t>
            </a: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None/>
            </a:pPr>
            <a:r>
              <a:t/>
            </a:r>
            <a:endParaRPr sz="1100">
              <a:solidFill>
                <a:srgbClr val="0033B4"/>
              </a:solidFill>
            </a:endParaRPr>
          </a:p>
        </p:txBody>
      </p:sp>
      <p:sp>
        <p:nvSpPr>
          <p:cNvPr id="298" name="Google Shape;298;p47"/>
          <p:cNvSpPr txBox="1"/>
          <p:nvPr>
            <p:ph idx="1" type="body"/>
          </p:nvPr>
        </p:nvSpPr>
        <p:spPr>
          <a:xfrm>
            <a:off x="4479925" y="1792230"/>
            <a:ext cx="4144800" cy="3087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0000FF"/>
                </a:solidFill>
                <a:highlight>
                  <a:srgbClr val="FFFFFE"/>
                </a:highlight>
              </a:rPr>
              <a:t>class</a:t>
            </a:r>
            <a:r>
              <a:rPr lang="en" sz="1100">
                <a:highlight>
                  <a:srgbClr val="FFFFFE"/>
                </a:highlight>
              </a:rPr>
              <a:t> </a:t>
            </a:r>
            <a:r>
              <a:rPr lang="en" sz="1100">
                <a:solidFill>
                  <a:srgbClr val="008080"/>
                </a:solidFill>
                <a:highlight>
                  <a:srgbClr val="FFFFFE"/>
                </a:highlight>
              </a:rPr>
              <a:t>ProgressTest</a:t>
            </a: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808080"/>
                </a:solidFill>
                <a:highlight>
                  <a:srgbClr val="FFFFFE"/>
                </a:highlight>
              </a:rPr>
              <a:t>@Volatile</a:t>
            </a:r>
            <a:r>
              <a:rPr lang="en" sz="1100">
                <a:highlight>
                  <a:srgbClr val="FFFFFE"/>
                </a:highlight>
              </a:rPr>
              <a:t> </a:t>
            </a:r>
            <a:r>
              <a:rPr lang="en" sz="1100">
                <a:solidFill>
                  <a:srgbClr val="0000FF"/>
                </a:solidFill>
                <a:highlight>
                  <a:srgbClr val="FFFFFE"/>
                </a:highlight>
              </a:rPr>
              <a:t>var</a:t>
            </a:r>
            <a:r>
              <a:rPr lang="en" sz="1100">
                <a:highlight>
                  <a:srgbClr val="FFFFFE"/>
                </a:highlight>
              </a:rPr>
              <a:t> flag = </a:t>
            </a:r>
            <a:r>
              <a:rPr lang="en" sz="1100">
                <a:solidFill>
                  <a:srgbClr val="0000FF"/>
                </a:solidFill>
                <a:highlight>
                  <a:srgbClr val="FFFFFE"/>
                </a:highlight>
              </a:rPr>
              <a:t>false</a:t>
            </a:r>
            <a:endParaRPr sz="1100">
              <a:solidFill>
                <a:srgbClr val="0000FF"/>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fun</a:t>
            </a:r>
            <a:r>
              <a:rPr lang="en" sz="1100">
                <a:highlight>
                  <a:srgbClr val="FFFFFE"/>
                </a:highlight>
              </a:rPr>
              <a:t> test()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thread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while</a:t>
            </a:r>
            <a:r>
              <a:rPr lang="en" sz="1100">
                <a:highlight>
                  <a:srgbClr val="FFFFFE"/>
                </a:highlight>
              </a:rPr>
              <a:t> (!flag)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println(</a:t>
            </a:r>
            <a:r>
              <a:rPr lang="en" sz="1100">
                <a:solidFill>
                  <a:srgbClr val="A31515"/>
                </a:solidFill>
                <a:highlight>
                  <a:srgbClr val="FFFFFE"/>
                </a:highlight>
              </a:rPr>
              <a:t>"I am free!"</a:t>
            </a: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thread { flag = </a:t>
            </a:r>
            <a:r>
              <a:rPr lang="en" sz="1100">
                <a:solidFill>
                  <a:srgbClr val="0000FF"/>
                </a:solidFill>
                <a:highlight>
                  <a:srgbClr val="FFFFFE"/>
                </a:highlight>
              </a:rPr>
              <a:t>true</a:t>
            </a: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endParaRPr>
          </a:p>
          <a:p>
            <a:pPr indent="0" lvl="0" marL="0" rtl="0" algn="l">
              <a:lnSpc>
                <a:spcPct val="115000"/>
              </a:lnSpc>
              <a:spcBef>
                <a:spcPts val="0"/>
              </a:spcBef>
              <a:spcAft>
                <a:spcPts val="0"/>
              </a:spcAft>
              <a:buNone/>
            </a:pPr>
            <a:r>
              <a:t/>
            </a:r>
            <a:endParaRPr sz="1100">
              <a:solidFill>
                <a:srgbClr val="0033B4"/>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8"/>
          <p:cNvSpPr txBox="1"/>
          <p:nvPr>
            <p:ph idx="1" type="body"/>
          </p:nvPr>
        </p:nvSpPr>
        <p:spPr>
          <a:xfrm>
            <a:off x="292600" y="1335024"/>
            <a:ext cx="8326800" cy="457200"/>
          </a:xfrm>
          <a:prstGeom prst="rect">
            <a:avLst/>
          </a:prstGeom>
        </p:spPr>
        <p:txBody>
          <a:bodyPr anchorCtr="0" anchor="t" bIns="0" lIns="0" spcFirstLastPara="1" rIns="0" wrap="square" tIns="146300">
            <a:noAutofit/>
          </a:bodyPr>
          <a:lstStyle/>
          <a:p>
            <a:pPr indent="0" lvl="0" marL="0" rtl="0" algn="l">
              <a:lnSpc>
                <a:spcPct val="107916"/>
              </a:lnSpc>
              <a:spcBef>
                <a:spcPts val="0"/>
              </a:spcBef>
              <a:spcAft>
                <a:spcPts val="2100"/>
              </a:spcAft>
              <a:buClr>
                <a:schemeClr val="dk1"/>
              </a:buClr>
              <a:buSzPts val="1100"/>
              <a:buFont typeface="Arial"/>
              <a:buNone/>
            </a:pPr>
            <a:r>
              <a:rPr lang="en" sz="1400">
                <a:latin typeface="Open Sans"/>
                <a:ea typeface="Open Sans"/>
                <a:cs typeface="Open Sans"/>
                <a:sym typeface="Open Sans"/>
              </a:rPr>
              <a:t>Volatile variables can be used for synchronization.</a:t>
            </a:r>
            <a:endParaRPr b="1" sz="1400">
              <a:latin typeface="Open Sans"/>
              <a:ea typeface="Open Sans"/>
              <a:cs typeface="Open Sans"/>
              <a:sym typeface="Open Sans"/>
            </a:endParaRPr>
          </a:p>
        </p:txBody>
      </p:sp>
      <p:sp>
        <p:nvSpPr>
          <p:cNvPr id="304" name="Google Shape;304;p4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JMM: Volatile fields</a:t>
            </a:r>
            <a:endParaRPr/>
          </a:p>
        </p:txBody>
      </p:sp>
      <p:sp>
        <p:nvSpPr>
          <p:cNvPr id="305" name="Google Shape;305;p48"/>
          <p:cNvSpPr txBox="1"/>
          <p:nvPr>
            <p:ph idx="1" type="body"/>
          </p:nvPr>
        </p:nvSpPr>
        <p:spPr>
          <a:xfrm>
            <a:off x="292600" y="1792230"/>
            <a:ext cx="4144800" cy="3087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0000FF"/>
                </a:solidFill>
                <a:highlight>
                  <a:srgbClr val="FFFFFE"/>
                </a:highlight>
              </a:rPr>
              <a:t>class</a:t>
            </a:r>
            <a:r>
              <a:rPr lang="en" sz="1100">
                <a:highlight>
                  <a:srgbClr val="FFFFFE"/>
                </a:highlight>
              </a:rPr>
              <a:t> </a:t>
            </a:r>
            <a:r>
              <a:rPr lang="en" sz="1100">
                <a:solidFill>
                  <a:srgbClr val="008080"/>
                </a:solidFill>
                <a:highlight>
                  <a:srgbClr val="FFFFFE"/>
                </a:highlight>
              </a:rPr>
              <a:t>OrderingTest</a:t>
            </a: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var</a:t>
            </a:r>
            <a:r>
              <a:rPr lang="en" sz="1100">
                <a:highlight>
                  <a:srgbClr val="FFFFFE"/>
                </a:highlight>
              </a:rPr>
              <a:t> x = </a:t>
            </a:r>
            <a:r>
              <a:rPr lang="en" sz="1100">
                <a:solidFill>
                  <a:srgbClr val="098658"/>
                </a:solidFill>
                <a:highlight>
                  <a:srgbClr val="FFFFFE"/>
                </a:highlight>
              </a:rPr>
              <a:t>0</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808080"/>
                </a:solidFill>
                <a:highlight>
                  <a:srgbClr val="FFFFFE"/>
                </a:highlight>
              </a:rPr>
              <a:t>@Volatile</a:t>
            </a:r>
            <a:r>
              <a:rPr lang="en" sz="1100">
                <a:highlight>
                  <a:srgbClr val="FFFFFE"/>
                </a:highlight>
              </a:rPr>
              <a:t> </a:t>
            </a:r>
            <a:r>
              <a:rPr lang="en" sz="1100">
                <a:solidFill>
                  <a:srgbClr val="0000FF"/>
                </a:solidFill>
                <a:highlight>
                  <a:srgbClr val="FFFFFE"/>
                </a:highlight>
              </a:rPr>
              <a:t>var</a:t>
            </a:r>
            <a:r>
              <a:rPr lang="en" sz="1100">
                <a:highlight>
                  <a:srgbClr val="FFFFFE"/>
                </a:highlight>
              </a:rPr>
              <a:t> y = </a:t>
            </a:r>
            <a:r>
              <a:rPr lang="en" sz="1100">
                <a:solidFill>
                  <a:srgbClr val="098658"/>
                </a:solidFill>
                <a:highlight>
                  <a:srgbClr val="FFFFFE"/>
                </a:highlight>
              </a:rPr>
              <a:t>0</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fun</a:t>
            </a:r>
            <a:r>
              <a:rPr lang="en" sz="1100">
                <a:highlight>
                  <a:srgbClr val="FFFFFE"/>
                </a:highlight>
              </a:rPr>
              <a:t> test()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thread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x = </a:t>
            </a:r>
            <a:r>
              <a:rPr lang="en" sz="1100">
                <a:solidFill>
                  <a:srgbClr val="098658"/>
                </a:solidFill>
                <a:highlight>
                  <a:srgbClr val="FFFFFE"/>
                </a:highlight>
              </a:rPr>
              <a:t>1</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y = </a:t>
            </a:r>
            <a:r>
              <a:rPr lang="en" sz="1100">
                <a:solidFill>
                  <a:srgbClr val="098658"/>
                </a:solidFill>
                <a:highlight>
                  <a:srgbClr val="FFFFFE"/>
                </a:highlight>
              </a:rPr>
              <a:t>1</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thread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val</a:t>
            </a:r>
            <a:r>
              <a:rPr lang="en" sz="1100">
                <a:highlight>
                  <a:srgbClr val="FFFFFE"/>
                </a:highlight>
              </a:rPr>
              <a:t> a = y</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val</a:t>
            </a:r>
            <a:r>
              <a:rPr lang="en" sz="1100">
                <a:highlight>
                  <a:srgbClr val="FFFFFE"/>
                </a:highlight>
              </a:rPr>
              <a:t> b = x</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println(</a:t>
            </a:r>
            <a:r>
              <a:rPr lang="en" sz="1100">
                <a:solidFill>
                  <a:srgbClr val="A31515"/>
                </a:solidFill>
                <a:highlight>
                  <a:srgbClr val="FFFFFE"/>
                </a:highlight>
              </a:rPr>
              <a:t>"$a, $b"</a:t>
            </a: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endParaRPr>
          </a:p>
          <a:p>
            <a:pPr indent="0" lvl="0" marL="0" rtl="0" algn="l">
              <a:lnSpc>
                <a:spcPct val="115000"/>
              </a:lnSpc>
              <a:spcBef>
                <a:spcPts val="0"/>
              </a:spcBef>
              <a:spcAft>
                <a:spcPts val="0"/>
              </a:spcAft>
              <a:buNone/>
            </a:pPr>
            <a:r>
              <a:t/>
            </a:r>
            <a:endParaRPr sz="1100">
              <a:solidFill>
                <a:srgbClr val="0033B4"/>
              </a:solidFill>
            </a:endParaRPr>
          </a:p>
        </p:txBody>
      </p:sp>
      <p:sp>
        <p:nvSpPr>
          <p:cNvPr id="306" name="Google Shape;306;p48"/>
          <p:cNvSpPr txBox="1"/>
          <p:nvPr>
            <p:ph idx="1" type="body"/>
          </p:nvPr>
        </p:nvSpPr>
        <p:spPr>
          <a:xfrm>
            <a:off x="5301425" y="1314450"/>
            <a:ext cx="4884300" cy="3087000"/>
          </a:xfrm>
          <a:prstGeom prst="rect">
            <a:avLst/>
          </a:prstGeom>
        </p:spPr>
        <p:txBody>
          <a:bodyPr anchorCtr="0" anchor="t" bIns="0" lIns="0" spcFirstLastPara="1" rIns="0" wrap="square" tIns="146300">
            <a:noAutofit/>
          </a:bodyPr>
          <a:lstStyle/>
          <a:p>
            <a:pPr indent="0" lvl="0" marL="0" marR="918845" rtl="0" algn="l">
              <a:lnSpc>
                <a:spcPct val="107916"/>
              </a:lnSpc>
              <a:spcBef>
                <a:spcPts val="0"/>
              </a:spcBef>
              <a:spcAft>
                <a:spcPts val="0"/>
              </a:spcAft>
              <a:buClr>
                <a:schemeClr val="dk1"/>
              </a:buClr>
              <a:buSzPts val="1100"/>
              <a:buFont typeface="Arial"/>
              <a:buNone/>
            </a:pPr>
            <a:r>
              <a:rPr lang="en" sz="1400">
                <a:latin typeface="Open Sans"/>
                <a:ea typeface="Open Sans"/>
                <a:cs typeface="Open Sans"/>
                <a:sym typeface="Open Sans"/>
              </a:rPr>
              <a:t>How do we know there is enough synchronization?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pic>
        <p:nvPicPr>
          <p:cNvPr id="58" name="Google Shape;58;p13"/>
          <p:cNvPicPr preferRelativeResize="0"/>
          <p:nvPr/>
        </p:nvPicPr>
        <p:blipFill rotWithShape="1">
          <a:blip r:embed="rId3">
            <a:alphaModFix/>
          </a:blip>
          <a:srcRect b="19" l="0" r="0" t="19"/>
          <a:stretch/>
        </p:blipFill>
        <p:spPr>
          <a:xfrm>
            <a:off x="0" y="1280263"/>
            <a:ext cx="9144005" cy="4237130"/>
          </a:xfrm>
          <a:prstGeom prst="rect">
            <a:avLst/>
          </a:prstGeom>
          <a:noFill/>
          <a:ln>
            <a:noFill/>
          </a:ln>
        </p:spPr>
      </p:pic>
      <p:sp>
        <p:nvSpPr>
          <p:cNvPr id="59" name="Google Shape;59;p1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Concurrency: processes vs threads</a:t>
            </a:r>
            <a:endParaRPr/>
          </a:p>
        </p:txBody>
      </p:sp>
      <p:sp>
        <p:nvSpPr>
          <p:cNvPr id="60" name="Google Shape;60;p13"/>
          <p:cNvSpPr txBox="1"/>
          <p:nvPr/>
        </p:nvSpPr>
        <p:spPr>
          <a:xfrm>
            <a:off x="784162" y="1296050"/>
            <a:ext cx="2929200" cy="2082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3500"/>
              <a:buFont typeface="Arial"/>
              <a:buNone/>
            </a:pPr>
            <a:r>
              <a:rPr b="1" i="0" lang="en" u="none" cap="none" strike="noStrike">
                <a:solidFill>
                  <a:srgbClr val="000000"/>
                </a:solidFill>
                <a:latin typeface="Open Sans"/>
                <a:ea typeface="Open Sans"/>
                <a:cs typeface="Open Sans"/>
                <a:sym typeface="Open Sans"/>
              </a:rPr>
              <a:t>Single-threaded process</a:t>
            </a:r>
            <a:endParaRPr>
              <a:latin typeface="Open Sans"/>
              <a:ea typeface="Open Sans"/>
              <a:cs typeface="Open Sans"/>
              <a:sym typeface="Open Sans"/>
            </a:endParaRPr>
          </a:p>
        </p:txBody>
      </p:sp>
      <p:sp>
        <p:nvSpPr>
          <p:cNvPr id="61" name="Google Shape;61;p13"/>
          <p:cNvSpPr txBox="1"/>
          <p:nvPr/>
        </p:nvSpPr>
        <p:spPr>
          <a:xfrm>
            <a:off x="4953789" y="1296050"/>
            <a:ext cx="2778900" cy="2082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3500"/>
              <a:buFont typeface="Arial"/>
              <a:buNone/>
            </a:pPr>
            <a:r>
              <a:rPr b="1" i="0" lang="en" u="none" cap="none" strike="noStrike">
                <a:solidFill>
                  <a:srgbClr val="000000"/>
                </a:solidFill>
                <a:latin typeface="Open Sans"/>
                <a:ea typeface="Open Sans"/>
                <a:cs typeface="Open Sans"/>
                <a:sym typeface="Open Sans"/>
              </a:rPr>
              <a:t>Multi-threaded process</a:t>
            </a:r>
            <a:endParaRPr>
              <a:latin typeface="Open Sans"/>
              <a:ea typeface="Open Sans"/>
              <a:cs typeface="Open Sans"/>
              <a:sym typeface="Open Sans"/>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9"/>
          <p:cNvSpPr txBox="1"/>
          <p:nvPr>
            <p:ph idx="1" type="body"/>
          </p:nvPr>
        </p:nvSpPr>
        <p:spPr>
          <a:xfrm>
            <a:off x="292600" y="1335025"/>
            <a:ext cx="4144800" cy="30738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0000FF"/>
                </a:solidFill>
                <a:highlight>
                  <a:srgbClr val="FFFFFE"/>
                </a:highlight>
              </a:rPr>
              <a:t>class</a:t>
            </a:r>
            <a:r>
              <a:rPr lang="en" sz="1100">
                <a:highlight>
                  <a:srgbClr val="FFFFFE"/>
                </a:highlight>
              </a:rPr>
              <a:t> </a:t>
            </a:r>
            <a:r>
              <a:rPr lang="en" sz="1100">
                <a:solidFill>
                  <a:srgbClr val="008080"/>
                </a:solidFill>
                <a:highlight>
                  <a:srgbClr val="FFFFFE"/>
                </a:highlight>
              </a:rPr>
              <a:t>OrderingTest</a:t>
            </a: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var</a:t>
            </a:r>
            <a:r>
              <a:rPr lang="en" sz="1100">
                <a:highlight>
                  <a:srgbClr val="FFFFFE"/>
                </a:highlight>
              </a:rPr>
              <a:t> x = </a:t>
            </a:r>
            <a:r>
              <a:rPr lang="en" sz="1100">
                <a:solidFill>
                  <a:srgbClr val="098658"/>
                </a:solidFill>
                <a:highlight>
                  <a:srgbClr val="FFFFFE"/>
                </a:highlight>
              </a:rPr>
              <a:t>0</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808080"/>
                </a:solidFill>
                <a:highlight>
                  <a:srgbClr val="FFFFFE"/>
                </a:highlight>
              </a:rPr>
              <a:t>@Volatile</a:t>
            </a:r>
            <a:r>
              <a:rPr lang="en" sz="1100">
                <a:highlight>
                  <a:srgbClr val="FFFFFE"/>
                </a:highlight>
              </a:rPr>
              <a:t> </a:t>
            </a:r>
            <a:r>
              <a:rPr lang="en" sz="1100">
                <a:solidFill>
                  <a:srgbClr val="0000FF"/>
                </a:solidFill>
                <a:highlight>
                  <a:srgbClr val="FFFFFE"/>
                </a:highlight>
              </a:rPr>
              <a:t>var</a:t>
            </a:r>
            <a:r>
              <a:rPr lang="en" sz="1100">
                <a:highlight>
                  <a:srgbClr val="FFFFFE"/>
                </a:highlight>
              </a:rPr>
              <a:t> y = </a:t>
            </a:r>
            <a:r>
              <a:rPr lang="en" sz="1100">
                <a:solidFill>
                  <a:srgbClr val="098658"/>
                </a:solidFill>
                <a:highlight>
                  <a:srgbClr val="FFFFFE"/>
                </a:highlight>
              </a:rPr>
              <a:t>0</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fun</a:t>
            </a:r>
            <a:r>
              <a:rPr lang="en" sz="1100">
                <a:highlight>
                  <a:srgbClr val="FFFFFE"/>
                </a:highlight>
              </a:rPr>
              <a:t> test()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thread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x = </a:t>
            </a:r>
            <a:r>
              <a:rPr lang="en" sz="1100">
                <a:solidFill>
                  <a:srgbClr val="098658"/>
                </a:solidFill>
                <a:highlight>
                  <a:srgbClr val="FFFFFE"/>
                </a:highlight>
              </a:rPr>
              <a:t>1</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y = </a:t>
            </a:r>
            <a:r>
              <a:rPr lang="en" sz="1100">
                <a:solidFill>
                  <a:srgbClr val="098658"/>
                </a:solidFill>
                <a:highlight>
                  <a:srgbClr val="FFFFFE"/>
                </a:highlight>
              </a:rPr>
              <a:t>1</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thread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val</a:t>
            </a:r>
            <a:r>
              <a:rPr lang="en" sz="1100">
                <a:highlight>
                  <a:srgbClr val="FFFFFE"/>
                </a:highlight>
              </a:rPr>
              <a:t> a = y</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val</a:t>
            </a:r>
            <a:r>
              <a:rPr lang="en" sz="1100">
                <a:highlight>
                  <a:srgbClr val="FFFFFE"/>
                </a:highlight>
              </a:rPr>
              <a:t> b = x</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println(</a:t>
            </a:r>
            <a:r>
              <a:rPr lang="en" sz="1100">
                <a:solidFill>
                  <a:srgbClr val="A31515"/>
                </a:solidFill>
                <a:highlight>
                  <a:srgbClr val="FFFFFE"/>
                </a:highlight>
              </a:rPr>
              <a:t>"$a, $b"</a:t>
            </a: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endParaRPr>
          </a:p>
          <a:p>
            <a:pPr indent="0" lvl="0" marL="0" rtl="0" algn="l">
              <a:lnSpc>
                <a:spcPct val="115000"/>
              </a:lnSpc>
              <a:spcBef>
                <a:spcPts val="0"/>
              </a:spcBef>
              <a:spcAft>
                <a:spcPts val="0"/>
              </a:spcAft>
              <a:buNone/>
            </a:pPr>
            <a:r>
              <a:t/>
            </a:r>
            <a:endParaRPr sz="1100">
              <a:solidFill>
                <a:srgbClr val="0033B4"/>
              </a:solidFill>
            </a:endParaRPr>
          </a:p>
        </p:txBody>
      </p:sp>
      <p:sp>
        <p:nvSpPr>
          <p:cNvPr id="312" name="Google Shape;312;p4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JMM: Happens-before relation</a:t>
            </a:r>
            <a:endParaRPr/>
          </a:p>
        </p:txBody>
      </p:sp>
      <p:sp>
        <p:nvSpPr>
          <p:cNvPr id="313" name="Google Shape;313;p49"/>
          <p:cNvSpPr/>
          <p:nvPr/>
        </p:nvSpPr>
        <p:spPr>
          <a:xfrm>
            <a:off x="6452975" y="824275"/>
            <a:ext cx="830700" cy="354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JetBrains Mono"/>
                <a:ea typeface="JetBrains Mono"/>
                <a:cs typeface="JetBrains Mono"/>
                <a:sym typeface="JetBrains Mono"/>
              </a:rPr>
              <a:t>W</a:t>
            </a:r>
            <a:r>
              <a:rPr baseline="-25000" lang="en" sz="1100">
                <a:solidFill>
                  <a:schemeClr val="dk1"/>
                </a:solidFill>
                <a:latin typeface="JetBrains Mono"/>
                <a:ea typeface="JetBrains Mono"/>
                <a:cs typeface="JetBrains Mono"/>
                <a:sym typeface="JetBrains Mono"/>
              </a:rPr>
              <a:t>x</a:t>
            </a:r>
            <a:r>
              <a:rPr lang="en" sz="1100">
                <a:solidFill>
                  <a:schemeClr val="dk1"/>
                </a:solidFill>
                <a:latin typeface="JetBrains Mono"/>
                <a:ea typeface="JetBrains Mono"/>
                <a:cs typeface="JetBrains Mono"/>
                <a:sym typeface="JetBrains Mono"/>
              </a:rPr>
              <a:t>0</a:t>
            </a:r>
            <a:endParaRPr sz="1100">
              <a:solidFill>
                <a:schemeClr val="dk1"/>
              </a:solidFill>
              <a:latin typeface="JetBrains Mono"/>
              <a:ea typeface="JetBrains Mono"/>
              <a:cs typeface="JetBrains Mono"/>
              <a:sym typeface="JetBrains Mono"/>
            </a:endParaRPr>
          </a:p>
        </p:txBody>
      </p:sp>
      <p:sp>
        <p:nvSpPr>
          <p:cNvPr id="314" name="Google Shape;314;p49"/>
          <p:cNvSpPr/>
          <p:nvPr/>
        </p:nvSpPr>
        <p:spPr>
          <a:xfrm>
            <a:off x="6452963" y="1253375"/>
            <a:ext cx="830700" cy="354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JetBrains Mono"/>
                <a:ea typeface="JetBrains Mono"/>
                <a:cs typeface="JetBrains Mono"/>
                <a:sym typeface="JetBrains Mono"/>
              </a:rPr>
              <a:t>W</a:t>
            </a:r>
            <a:r>
              <a:rPr baseline="-25000" lang="en" sz="1100">
                <a:solidFill>
                  <a:schemeClr val="dk1"/>
                </a:solidFill>
                <a:latin typeface="JetBrains Mono"/>
                <a:ea typeface="JetBrains Mono"/>
                <a:cs typeface="JetBrains Mono"/>
                <a:sym typeface="JetBrains Mono"/>
              </a:rPr>
              <a:t>y</a:t>
            </a:r>
            <a:r>
              <a:rPr lang="en" sz="1100">
                <a:solidFill>
                  <a:schemeClr val="dk1"/>
                </a:solidFill>
                <a:latin typeface="JetBrains Mono"/>
                <a:ea typeface="JetBrains Mono"/>
                <a:cs typeface="JetBrains Mono"/>
                <a:sym typeface="JetBrains Mono"/>
              </a:rPr>
              <a:t>0</a:t>
            </a:r>
            <a:endParaRPr sz="1100">
              <a:solidFill>
                <a:schemeClr val="dk1"/>
              </a:solidFill>
              <a:latin typeface="JetBrains Mono"/>
              <a:ea typeface="JetBrains Mono"/>
              <a:cs typeface="JetBrains Mono"/>
              <a:sym typeface="JetBrains Mono"/>
            </a:endParaRPr>
          </a:p>
        </p:txBody>
      </p:sp>
      <p:sp>
        <p:nvSpPr>
          <p:cNvPr id="315" name="Google Shape;315;p49"/>
          <p:cNvSpPr/>
          <p:nvPr/>
        </p:nvSpPr>
        <p:spPr>
          <a:xfrm>
            <a:off x="5369575" y="1934100"/>
            <a:ext cx="830700" cy="354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JetBrains Mono"/>
                <a:ea typeface="JetBrains Mono"/>
                <a:cs typeface="JetBrains Mono"/>
                <a:sym typeface="JetBrains Mono"/>
              </a:rPr>
              <a:t>W</a:t>
            </a:r>
            <a:r>
              <a:rPr baseline="-25000" lang="en" sz="1100">
                <a:solidFill>
                  <a:schemeClr val="dk1"/>
                </a:solidFill>
                <a:latin typeface="JetBrains Mono"/>
                <a:ea typeface="JetBrains Mono"/>
                <a:cs typeface="JetBrains Mono"/>
                <a:sym typeface="JetBrains Mono"/>
              </a:rPr>
              <a:t>x</a:t>
            </a:r>
            <a:r>
              <a:rPr lang="en" sz="1100">
                <a:solidFill>
                  <a:schemeClr val="dk1"/>
                </a:solidFill>
                <a:latin typeface="JetBrains Mono"/>
                <a:ea typeface="JetBrains Mono"/>
                <a:cs typeface="JetBrains Mono"/>
                <a:sym typeface="JetBrains Mono"/>
              </a:rPr>
              <a:t>1</a:t>
            </a:r>
            <a:endParaRPr sz="1100">
              <a:solidFill>
                <a:schemeClr val="dk1"/>
              </a:solidFill>
              <a:latin typeface="JetBrains Mono"/>
              <a:ea typeface="JetBrains Mono"/>
              <a:cs typeface="JetBrains Mono"/>
              <a:sym typeface="JetBrains Mono"/>
            </a:endParaRPr>
          </a:p>
        </p:txBody>
      </p:sp>
      <p:sp>
        <p:nvSpPr>
          <p:cNvPr id="316" name="Google Shape;316;p49"/>
          <p:cNvSpPr/>
          <p:nvPr/>
        </p:nvSpPr>
        <p:spPr>
          <a:xfrm>
            <a:off x="7551200" y="1934100"/>
            <a:ext cx="830700" cy="354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JetBrains Mono"/>
                <a:ea typeface="JetBrains Mono"/>
                <a:cs typeface="JetBrains Mono"/>
                <a:sym typeface="JetBrains Mono"/>
              </a:rPr>
              <a:t>R</a:t>
            </a:r>
            <a:r>
              <a:rPr baseline="-25000" lang="en" sz="1100">
                <a:solidFill>
                  <a:schemeClr val="dk1"/>
                </a:solidFill>
                <a:latin typeface="JetBrains Mono"/>
                <a:ea typeface="JetBrains Mono"/>
                <a:cs typeface="JetBrains Mono"/>
                <a:sym typeface="JetBrains Mono"/>
              </a:rPr>
              <a:t>y</a:t>
            </a:r>
            <a:r>
              <a:rPr lang="en" sz="1100">
                <a:solidFill>
                  <a:schemeClr val="dk1"/>
                </a:solidFill>
                <a:latin typeface="JetBrains Mono"/>
                <a:ea typeface="JetBrains Mono"/>
                <a:cs typeface="JetBrains Mono"/>
                <a:sym typeface="JetBrains Mono"/>
              </a:rPr>
              <a:t>1</a:t>
            </a:r>
            <a:endParaRPr sz="1100">
              <a:solidFill>
                <a:schemeClr val="dk1"/>
              </a:solidFill>
              <a:latin typeface="JetBrains Mono"/>
              <a:ea typeface="JetBrains Mono"/>
              <a:cs typeface="JetBrains Mono"/>
              <a:sym typeface="JetBrains Mono"/>
            </a:endParaRPr>
          </a:p>
        </p:txBody>
      </p:sp>
      <p:sp>
        <p:nvSpPr>
          <p:cNvPr id="317" name="Google Shape;317;p49"/>
          <p:cNvSpPr/>
          <p:nvPr/>
        </p:nvSpPr>
        <p:spPr>
          <a:xfrm>
            <a:off x="5369575" y="2549850"/>
            <a:ext cx="830700" cy="354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JetBrains Mono"/>
                <a:ea typeface="JetBrains Mono"/>
                <a:cs typeface="JetBrains Mono"/>
                <a:sym typeface="JetBrains Mono"/>
              </a:rPr>
              <a:t>W</a:t>
            </a:r>
            <a:r>
              <a:rPr baseline="-25000" lang="en" sz="1100">
                <a:solidFill>
                  <a:schemeClr val="dk1"/>
                </a:solidFill>
                <a:latin typeface="JetBrains Mono"/>
                <a:ea typeface="JetBrains Mono"/>
                <a:cs typeface="JetBrains Mono"/>
                <a:sym typeface="JetBrains Mono"/>
              </a:rPr>
              <a:t>y</a:t>
            </a:r>
            <a:r>
              <a:rPr lang="en" sz="1100">
                <a:solidFill>
                  <a:schemeClr val="dk1"/>
                </a:solidFill>
                <a:latin typeface="JetBrains Mono"/>
                <a:ea typeface="JetBrains Mono"/>
                <a:cs typeface="JetBrains Mono"/>
                <a:sym typeface="JetBrains Mono"/>
              </a:rPr>
              <a:t>1</a:t>
            </a:r>
            <a:endParaRPr sz="1100">
              <a:solidFill>
                <a:schemeClr val="dk1"/>
              </a:solidFill>
              <a:latin typeface="JetBrains Mono"/>
              <a:ea typeface="JetBrains Mono"/>
              <a:cs typeface="JetBrains Mono"/>
              <a:sym typeface="JetBrains Mono"/>
            </a:endParaRPr>
          </a:p>
        </p:txBody>
      </p:sp>
      <p:sp>
        <p:nvSpPr>
          <p:cNvPr id="318" name="Google Shape;318;p49"/>
          <p:cNvSpPr/>
          <p:nvPr/>
        </p:nvSpPr>
        <p:spPr>
          <a:xfrm>
            <a:off x="7551200" y="2549850"/>
            <a:ext cx="830700" cy="354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JetBrains Mono"/>
                <a:ea typeface="JetBrains Mono"/>
                <a:cs typeface="JetBrains Mono"/>
                <a:sym typeface="JetBrains Mono"/>
              </a:rPr>
              <a:t>R</a:t>
            </a:r>
            <a:r>
              <a:rPr baseline="-25000" lang="en" sz="1100">
                <a:solidFill>
                  <a:schemeClr val="dk1"/>
                </a:solidFill>
                <a:latin typeface="JetBrains Mono"/>
                <a:ea typeface="JetBrains Mono"/>
                <a:cs typeface="JetBrains Mono"/>
                <a:sym typeface="JetBrains Mono"/>
              </a:rPr>
              <a:t>x</a:t>
            </a:r>
            <a:r>
              <a:rPr lang="en" sz="1100">
                <a:solidFill>
                  <a:schemeClr val="dk1"/>
                </a:solidFill>
                <a:latin typeface="JetBrains Mono"/>
                <a:ea typeface="JetBrains Mono"/>
                <a:cs typeface="JetBrains Mono"/>
                <a:sym typeface="JetBrains Mono"/>
              </a:rPr>
              <a:t>1</a:t>
            </a:r>
            <a:endParaRPr sz="1100">
              <a:solidFill>
                <a:schemeClr val="dk1"/>
              </a:solidFill>
              <a:latin typeface="JetBrains Mono"/>
              <a:ea typeface="JetBrains Mono"/>
              <a:cs typeface="JetBrains Mono"/>
              <a:sym typeface="JetBrains Mono"/>
            </a:endParaRPr>
          </a:p>
        </p:txBody>
      </p:sp>
      <p:cxnSp>
        <p:nvCxnSpPr>
          <p:cNvPr id="319" name="Google Shape;319;p49"/>
          <p:cNvCxnSpPr>
            <a:stCxn id="314" idx="2"/>
            <a:endCxn id="315" idx="0"/>
          </p:cNvCxnSpPr>
          <p:nvPr/>
        </p:nvCxnSpPr>
        <p:spPr>
          <a:xfrm flipH="1">
            <a:off x="5785013" y="1607975"/>
            <a:ext cx="1083300" cy="326100"/>
          </a:xfrm>
          <a:prstGeom prst="straightConnector1">
            <a:avLst/>
          </a:prstGeom>
          <a:noFill/>
          <a:ln cap="flat" cmpd="sng" w="9525">
            <a:solidFill>
              <a:schemeClr val="dk2"/>
            </a:solidFill>
            <a:prstDash val="solid"/>
            <a:round/>
            <a:headEnd len="med" w="med" type="none"/>
            <a:tailEnd len="med" w="med" type="triangle"/>
          </a:ln>
        </p:spPr>
      </p:cxnSp>
      <p:cxnSp>
        <p:nvCxnSpPr>
          <p:cNvPr id="320" name="Google Shape;320;p49"/>
          <p:cNvCxnSpPr>
            <a:stCxn id="314" idx="2"/>
            <a:endCxn id="316" idx="0"/>
          </p:cNvCxnSpPr>
          <p:nvPr/>
        </p:nvCxnSpPr>
        <p:spPr>
          <a:xfrm>
            <a:off x="6868313" y="1607975"/>
            <a:ext cx="1098300" cy="326100"/>
          </a:xfrm>
          <a:prstGeom prst="straightConnector1">
            <a:avLst/>
          </a:prstGeom>
          <a:noFill/>
          <a:ln cap="flat" cmpd="sng" w="9525">
            <a:solidFill>
              <a:schemeClr val="dk2"/>
            </a:solidFill>
            <a:prstDash val="solid"/>
            <a:round/>
            <a:headEnd len="med" w="med" type="none"/>
            <a:tailEnd len="med" w="med" type="triangle"/>
          </a:ln>
        </p:spPr>
      </p:cxnSp>
      <p:cxnSp>
        <p:nvCxnSpPr>
          <p:cNvPr id="321" name="Google Shape;321;p49"/>
          <p:cNvCxnSpPr>
            <a:stCxn id="315" idx="2"/>
            <a:endCxn id="317" idx="0"/>
          </p:cNvCxnSpPr>
          <p:nvPr/>
        </p:nvCxnSpPr>
        <p:spPr>
          <a:xfrm>
            <a:off x="5784925" y="2288700"/>
            <a:ext cx="0" cy="261300"/>
          </a:xfrm>
          <a:prstGeom prst="straightConnector1">
            <a:avLst/>
          </a:prstGeom>
          <a:noFill/>
          <a:ln cap="flat" cmpd="sng" w="9525">
            <a:solidFill>
              <a:schemeClr val="dk2"/>
            </a:solidFill>
            <a:prstDash val="solid"/>
            <a:round/>
            <a:headEnd len="med" w="med" type="none"/>
            <a:tailEnd len="med" w="med" type="triangle"/>
          </a:ln>
        </p:spPr>
      </p:cxnSp>
      <p:cxnSp>
        <p:nvCxnSpPr>
          <p:cNvPr id="322" name="Google Shape;322;p49"/>
          <p:cNvCxnSpPr>
            <a:stCxn id="316" idx="2"/>
            <a:endCxn id="318" idx="0"/>
          </p:cNvCxnSpPr>
          <p:nvPr/>
        </p:nvCxnSpPr>
        <p:spPr>
          <a:xfrm>
            <a:off x="7966550" y="2288700"/>
            <a:ext cx="0" cy="261300"/>
          </a:xfrm>
          <a:prstGeom prst="straightConnector1">
            <a:avLst/>
          </a:prstGeom>
          <a:noFill/>
          <a:ln cap="flat" cmpd="sng" w="9525">
            <a:solidFill>
              <a:schemeClr val="dk2"/>
            </a:solidFill>
            <a:prstDash val="solid"/>
            <a:round/>
            <a:headEnd len="med" w="med" type="none"/>
            <a:tailEnd len="med" w="med" type="triangle"/>
          </a:ln>
        </p:spPr>
      </p:cxnSp>
      <p:cxnSp>
        <p:nvCxnSpPr>
          <p:cNvPr id="323" name="Google Shape;323;p49"/>
          <p:cNvCxnSpPr>
            <a:stCxn id="317" idx="3"/>
            <a:endCxn id="316" idx="1"/>
          </p:cNvCxnSpPr>
          <p:nvPr/>
        </p:nvCxnSpPr>
        <p:spPr>
          <a:xfrm flipH="1" rot="10800000">
            <a:off x="6200275" y="2111550"/>
            <a:ext cx="1350900" cy="615600"/>
          </a:xfrm>
          <a:prstGeom prst="straightConnector1">
            <a:avLst/>
          </a:prstGeom>
          <a:noFill/>
          <a:ln cap="flat" cmpd="sng" w="9525">
            <a:solidFill>
              <a:schemeClr val="accent1"/>
            </a:solidFill>
            <a:prstDash val="dash"/>
            <a:round/>
            <a:headEnd len="med" w="med" type="none"/>
            <a:tailEnd len="med" w="med" type="triangle"/>
          </a:ln>
        </p:spPr>
      </p:cxnSp>
      <p:cxnSp>
        <p:nvCxnSpPr>
          <p:cNvPr id="324" name="Google Shape;324;p49"/>
          <p:cNvCxnSpPr>
            <a:stCxn id="315" idx="3"/>
            <a:endCxn id="318" idx="1"/>
          </p:cNvCxnSpPr>
          <p:nvPr/>
        </p:nvCxnSpPr>
        <p:spPr>
          <a:xfrm>
            <a:off x="6200275" y="2111400"/>
            <a:ext cx="1350900" cy="615900"/>
          </a:xfrm>
          <a:prstGeom prst="straightConnector1">
            <a:avLst/>
          </a:prstGeom>
          <a:noFill/>
          <a:ln cap="flat" cmpd="sng" w="9525">
            <a:solidFill>
              <a:schemeClr val="accent1"/>
            </a:solidFill>
            <a:prstDash val="dash"/>
            <a:round/>
            <a:headEnd len="med" w="med" type="none"/>
            <a:tailEnd len="med" w="med" type="triangle"/>
          </a:ln>
        </p:spPr>
      </p:cxnSp>
      <p:sp>
        <p:nvSpPr>
          <p:cNvPr id="325" name="Google Shape;325;p49"/>
          <p:cNvSpPr txBox="1"/>
          <p:nvPr/>
        </p:nvSpPr>
        <p:spPr>
          <a:xfrm>
            <a:off x="7848495" y="1901905"/>
            <a:ext cx="216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JetBrains Mono"/>
                <a:ea typeface="JetBrains Mono"/>
                <a:cs typeface="JetBrains Mono"/>
                <a:sym typeface="JetBrains Mono"/>
              </a:rPr>
              <a:t>V</a:t>
            </a:r>
            <a:endParaRPr sz="800">
              <a:latin typeface="JetBrains Mono"/>
              <a:ea typeface="JetBrains Mono"/>
              <a:cs typeface="JetBrains Mono"/>
              <a:sym typeface="JetBrains Mono"/>
            </a:endParaRPr>
          </a:p>
        </p:txBody>
      </p:sp>
      <p:sp>
        <p:nvSpPr>
          <p:cNvPr id="326" name="Google Shape;326;p49"/>
          <p:cNvSpPr txBox="1"/>
          <p:nvPr/>
        </p:nvSpPr>
        <p:spPr>
          <a:xfrm>
            <a:off x="5666865" y="2506121"/>
            <a:ext cx="216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JetBrains Mono"/>
                <a:ea typeface="JetBrains Mono"/>
                <a:cs typeface="JetBrains Mono"/>
                <a:sym typeface="JetBrains Mono"/>
              </a:rPr>
              <a:t>V</a:t>
            </a:r>
            <a:endParaRPr sz="800">
              <a:latin typeface="JetBrains Mono"/>
              <a:ea typeface="JetBrains Mono"/>
              <a:cs typeface="JetBrains Mono"/>
              <a:sym typeface="JetBrains Mono"/>
            </a:endParaRPr>
          </a:p>
        </p:txBody>
      </p:sp>
      <p:sp>
        <p:nvSpPr>
          <p:cNvPr id="327" name="Google Shape;327;p49"/>
          <p:cNvSpPr txBox="1"/>
          <p:nvPr/>
        </p:nvSpPr>
        <p:spPr>
          <a:xfrm>
            <a:off x="6659588" y="2068925"/>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accent1"/>
                </a:solidFill>
                <a:latin typeface="JetBrains Mono"/>
                <a:ea typeface="JetBrains Mono"/>
                <a:cs typeface="JetBrains Mono"/>
                <a:sym typeface="JetBrains Mono"/>
              </a:rPr>
              <a:t>rf</a:t>
            </a:r>
            <a:endParaRPr sz="1100">
              <a:solidFill>
                <a:schemeClr val="accent1"/>
              </a:solidFill>
              <a:latin typeface="JetBrains Mono"/>
              <a:ea typeface="JetBrains Mono"/>
              <a:cs typeface="JetBrains Mono"/>
              <a:sym typeface="JetBrains Mono"/>
            </a:endParaRPr>
          </a:p>
        </p:txBody>
      </p:sp>
      <p:sp>
        <p:nvSpPr>
          <p:cNvPr id="328" name="Google Shape;328;p49"/>
          <p:cNvSpPr txBox="1"/>
          <p:nvPr/>
        </p:nvSpPr>
        <p:spPr>
          <a:xfrm>
            <a:off x="6659588" y="2383330"/>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accent1"/>
                </a:solidFill>
                <a:latin typeface="JetBrains Mono"/>
                <a:ea typeface="JetBrains Mono"/>
                <a:cs typeface="JetBrains Mono"/>
                <a:sym typeface="JetBrains Mono"/>
              </a:rPr>
              <a:t>rf</a:t>
            </a:r>
            <a:endParaRPr sz="1100">
              <a:solidFill>
                <a:schemeClr val="accent1"/>
              </a:solidFill>
              <a:latin typeface="JetBrains Mono"/>
              <a:ea typeface="JetBrains Mono"/>
              <a:cs typeface="JetBrains Mono"/>
              <a:sym typeface="JetBrains Mono"/>
            </a:endParaRPr>
          </a:p>
        </p:txBody>
      </p:sp>
      <p:sp>
        <p:nvSpPr>
          <p:cNvPr id="329" name="Google Shape;329;p49"/>
          <p:cNvSpPr txBox="1"/>
          <p:nvPr/>
        </p:nvSpPr>
        <p:spPr>
          <a:xfrm>
            <a:off x="7737938" y="1518450"/>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2"/>
                </a:solidFill>
                <a:latin typeface="JetBrains Mono"/>
                <a:ea typeface="JetBrains Mono"/>
                <a:cs typeface="JetBrains Mono"/>
                <a:sym typeface="JetBrains Mono"/>
              </a:rPr>
              <a:t>po</a:t>
            </a:r>
            <a:endParaRPr sz="1100">
              <a:solidFill>
                <a:schemeClr val="dk2"/>
              </a:solidFill>
              <a:latin typeface="JetBrains Mono"/>
              <a:ea typeface="JetBrains Mono"/>
              <a:cs typeface="JetBrains Mono"/>
              <a:sym typeface="JetBrains Mono"/>
            </a:endParaRPr>
          </a:p>
        </p:txBody>
      </p:sp>
      <p:sp>
        <p:nvSpPr>
          <p:cNvPr id="330" name="Google Shape;330;p49"/>
          <p:cNvSpPr txBox="1"/>
          <p:nvPr/>
        </p:nvSpPr>
        <p:spPr>
          <a:xfrm>
            <a:off x="5566363" y="1518450"/>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2"/>
                </a:solidFill>
                <a:latin typeface="JetBrains Mono"/>
                <a:ea typeface="JetBrains Mono"/>
                <a:cs typeface="JetBrains Mono"/>
                <a:sym typeface="JetBrains Mono"/>
              </a:rPr>
              <a:t>po</a:t>
            </a:r>
            <a:endParaRPr sz="1100">
              <a:solidFill>
                <a:schemeClr val="dk2"/>
              </a:solidFill>
              <a:latin typeface="JetBrains Mono"/>
              <a:ea typeface="JetBrains Mono"/>
              <a:cs typeface="JetBrains Mono"/>
              <a:sym typeface="JetBrains Mono"/>
            </a:endParaRPr>
          </a:p>
        </p:txBody>
      </p:sp>
      <p:cxnSp>
        <p:nvCxnSpPr>
          <p:cNvPr id="331" name="Google Shape;331;p49"/>
          <p:cNvCxnSpPr/>
          <p:nvPr/>
        </p:nvCxnSpPr>
        <p:spPr>
          <a:xfrm>
            <a:off x="5356985" y="3349495"/>
            <a:ext cx="636600" cy="0"/>
          </a:xfrm>
          <a:prstGeom prst="straightConnector1">
            <a:avLst/>
          </a:prstGeom>
          <a:noFill/>
          <a:ln cap="flat" cmpd="sng" w="9525">
            <a:solidFill>
              <a:schemeClr val="dk2"/>
            </a:solidFill>
            <a:prstDash val="solid"/>
            <a:round/>
            <a:headEnd len="med" w="med" type="none"/>
            <a:tailEnd len="med" w="med" type="triangle"/>
          </a:ln>
        </p:spPr>
      </p:cxnSp>
      <p:cxnSp>
        <p:nvCxnSpPr>
          <p:cNvPr id="332" name="Google Shape;332;p49"/>
          <p:cNvCxnSpPr/>
          <p:nvPr/>
        </p:nvCxnSpPr>
        <p:spPr>
          <a:xfrm>
            <a:off x="5356985" y="3674671"/>
            <a:ext cx="636600" cy="0"/>
          </a:xfrm>
          <a:prstGeom prst="straightConnector1">
            <a:avLst/>
          </a:prstGeom>
          <a:noFill/>
          <a:ln cap="flat" cmpd="sng" w="9525">
            <a:solidFill>
              <a:schemeClr val="accent1"/>
            </a:solidFill>
            <a:prstDash val="dash"/>
            <a:round/>
            <a:headEnd len="med" w="med" type="none"/>
            <a:tailEnd len="med" w="med" type="triangle"/>
          </a:ln>
        </p:spPr>
      </p:cxnSp>
      <p:sp>
        <p:nvSpPr>
          <p:cNvPr id="333" name="Google Shape;333;p49"/>
          <p:cNvSpPr txBox="1"/>
          <p:nvPr/>
        </p:nvSpPr>
        <p:spPr>
          <a:xfrm>
            <a:off x="5459123" y="3054820"/>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2"/>
                </a:solidFill>
                <a:latin typeface="JetBrains Mono"/>
                <a:ea typeface="JetBrains Mono"/>
                <a:cs typeface="JetBrains Mono"/>
                <a:sym typeface="JetBrains Mono"/>
              </a:rPr>
              <a:t>po</a:t>
            </a:r>
            <a:endParaRPr sz="1100">
              <a:solidFill>
                <a:schemeClr val="dk2"/>
              </a:solidFill>
              <a:latin typeface="JetBrains Mono"/>
              <a:ea typeface="JetBrains Mono"/>
              <a:cs typeface="JetBrains Mono"/>
              <a:sym typeface="JetBrains Mono"/>
            </a:endParaRPr>
          </a:p>
        </p:txBody>
      </p:sp>
      <p:sp>
        <p:nvSpPr>
          <p:cNvPr id="334" name="Google Shape;334;p49"/>
          <p:cNvSpPr txBox="1"/>
          <p:nvPr/>
        </p:nvSpPr>
        <p:spPr>
          <a:xfrm>
            <a:off x="5459123" y="3393951"/>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accent1"/>
                </a:solidFill>
                <a:latin typeface="JetBrains Mono"/>
                <a:ea typeface="JetBrains Mono"/>
                <a:cs typeface="JetBrains Mono"/>
                <a:sym typeface="JetBrains Mono"/>
              </a:rPr>
              <a:t>rf</a:t>
            </a:r>
            <a:endParaRPr sz="1100">
              <a:solidFill>
                <a:schemeClr val="accent1"/>
              </a:solidFill>
              <a:latin typeface="JetBrains Mono"/>
              <a:ea typeface="JetBrains Mono"/>
              <a:cs typeface="JetBrains Mono"/>
              <a:sym typeface="JetBrains Mono"/>
            </a:endParaRPr>
          </a:p>
        </p:txBody>
      </p:sp>
      <p:sp>
        <p:nvSpPr>
          <p:cNvPr id="335" name="Google Shape;335;p49"/>
          <p:cNvSpPr txBox="1"/>
          <p:nvPr/>
        </p:nvSpPr>
        <p:spPr>
          <a:xfrm>
            <a:off x="6031955" y="3157490"/>
            <a:ext cx="1427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latin typeface="Open Sans"/>
                <a:ea typeface="Open Sans"/>
                <a:cs typeface="Open Sans"/>
                <a:sym typeface="Open Sans"/>
              </a:rPr>
              <a:t>program-order</a:t>
            </a:r>
            <a:endParaRPr i="1" sz="1100">
              <a:latin typeface="Open Sans"/>
              <a:ea typeface="Open Sans"/>
              <a:cs typeface="Open Sans"/>
              <a:sym typeface="Open Sans"/>
            </a:endParaRPr>
          </a:p>
        </p:txBody>
      </p:sp>
      <p:sp>
        <p:nvSpPr>
          <p:cNvPr id="336" name="Google Shape;336;p49"/>
          <p:cNvSpPr txBox="1"/>
          <p:nvPr/>
        </p:nvSpPr>
        <p:spPr>
          <a:xfrm>
            <a:off x="6031955" y="3474565"/>
            <a:ext cx="1427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latin typeface="Open Sans"/>
                <a:ea typeface="Open Sans"/>
                <a:cs typeface="Open Sans"/>
                <a:sym typeface="Open Sans"/>
              </a:rPr>
              <a:t>reads-from</a:t>
            </a:r>
            <a:endParaRPr i="1" sz="1100">
              <a:latin typeface="Open Sans"/>
              <a:ea typeface="Open Sans"/>
              <a:cs typeface="Open Sans"/>
              <a:sym typeface="Open Sans"/>
            </a:endParaRPr>
          </a:p>
        </p:txBody>
      </p:sp>
      <p:sp>
        <p:nvSpPr>
          <p:cNvPr id="337" name="Google Shape;337;p49"/>
          <p:cNvSpPr txBox="1"/>
          <p:nvPr/>
        </p:nvSpPr>
        <p:spPr>
          <a:xfrm>
            <a:off x="7890338" y="2223460"/>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2"/>
                </a:solidFill>
                <a:latin typeface="JetBrains Mono"/>
                <a:ea typeface="JetBrains Mono"/>
                <a:cs typeface="JetBrains Mono"/>
                <a:sym typeface="JetBrains Mono"/>
              </a:rPr>
              <a:t>po</a:t>
            </a:r>
            <a:endParaRPr sz="1100">
              <a:solidFill>
                <a:schemeClr val="dk2"/>
              </a:solidFill>
              <a:latin typeface="JetBrains Mono"/>
              <a:ea typeface="JetBrains Mono"/>
              <a:cs typeface="JetBrains Mono"/>
              <a:sym typeface="JetBrains Mono"/>
            </a:endParaRPr>
          </a:p>
        </p:txBody>
      </p:sp>
      <p:sp>
        <p:nvSpPr>
          <p:cNvPr id="338" name="Google Shape;338;p49"/>
          <p:cNvSpPr txBox="1"/>
          <p:nvPr/>
        </p:nvSpPr>
        <p:spPr>
          <a:xfrm>
            <a:off x="5413963" y="2223460"/>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2"/>
                </a:solidFill>
                <a:latin typeface="JetBrains Mono"/>
                <a:ea typeface="JetBrains Mono"/>
                <a:cs typeface="JetBrains Mono"/>
                <a:sym typeface="JetBrains Mono"/>
              </a:rPr>
              <a:t>po</a:t>
            </a:r>
            <a:endParaRPr sz="1100">
              <a:solidFill>
                <a:schemeClr val="dk2"/>
              </a:solidFill>
              <a:latin typeface="JetBrains Mono"/>
              <a:ea typeface="JetBrains Mono"/>
              <a:cs typeface="JetBrains Mono"/>
              <a:sym typeface="JetBrains Mon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0"/>
          <p:cNvSpPr txBox="1"/>
          <p:nvPr>
            <p:ph idx="1" type="body"/>
          </p:nvPr>
        </p:nvSpPr>
        <p:spPr>
          <a:xfrm>
            <a:off x="292600" y="1335025"/>
            <a:ext cx="4144800" cy="30738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0000FF"/>
                </a:solidFill>
                <a:highlight>
                  <a:srgbClr val="FFFFFE"/>
                </a:highlight>
              </a:rPr>
              <a:t>class</a:t>
            </a:r>
            <a:r>
              <a:rPr lang="en" sz="1100">
                <a:highlight>
                  <a:srgbClr val="FFFFFE"/>
                </a:highlight>
              </a:rPr>
              <a:t> </a:t>
            </a:r>
            <a:r>
              <a:rPr lang="en" sz="1100">
                <a:solidFill>
                  <a:srgbClr val="008080"/>
                </a:solidFill>
                <a:highlight>
                  <a:srgbClr val="FFFFFE"/>
                </a:highlight>
              </a:rPr>
              <a:t>OrderingTest</a:t>
            </a: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var</a:t>
            </a:r>
            <a:r>
              <a:rPr lang="en" sz="1100">
                <a:highlight>
                  <a:srgbClr val="FFFFFE"/>
                </a:highlight>
              </a:rPr>
              <a:t> x = </a:t>
            </a:r>
            <a:r>
              <a:rPr lang="en" sz="1100">
                <a:solidFill>
                  <a:srgbClr val="098658"/>
                </a:solidFill>
                <a:highlight>
                  <a:srgbClr val="FFFFFE"/>
                </a:highlight>
              </a:rPr>
              <a:t>0</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808080"/>
                </a:solidFill>
                <a:highlight>
                  <a:srgbClr val="FFFFFE"/>
                </a:highlight>
              </a:rPr>
              <a:t>@Volatile</a:t>
            </a:r>
            <a:r>
              <a:rPr lang="en" sz="1100">
                <a:highlight>
                  <a:srgbClr val="FFFFFE"/>
                </a:highlight>
              </a:rPr>
              <a:t> </a:t>
            </a:r>
            <a:r>
              <a:rPr lang="en" sz="1100">
                <a:solidFill>
                  <a:srgbClr val="0000FF"/>
                </a:solidFill>
                <a:highlight>
                  <a:srgbClr val="FFFFFE"/>
                </a:highlight>
              </a:rPr>
              <a:t>var</a:t>
            </a:r>
            <a:r>
              <a:rPr lang="en" sz="1100">
                <a:highlight>
                  <a:srgbClr val="FFFFFE"/>
                </a:highlight>
              </a:rPr>
              <a:t> y = </a:t>
            </a:r>
            <a:r>
              <a:rPr lang="en" sz="1100">
                <a:solidFill>
                  <a:srgbClr val="098658"/>
                </a:solidFill>
                <a:highlight>
                  <a:srgbClr val="FFFFFE"/>
                </a:highlight>
              </a:rPr>
              <a:t>0</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fun</a:t>
            </a:r>
            <a:r>
              <a:rPr lang="en" sz="1100">
                <a:highlight>
                  <a:srgbClr val="FFFFFE"/>
                </a:highlight>
              </a:rPr>
              <a:t> test()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thread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x = </a:t>
            </a:r>
            <a:r>
              <a:rPr lang="en" sz="1100">
                <a:solidFill>
                  <a:srgbClr val="098658"/>
                </a:solidFill>
                <a:highlight>
                  <a:srgbClr val="FFFFFE"/>
                </a:highlight>
              </a:rPr>
              <a:t>1</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y = </a:t>
            </a:r>
            <a:r>
              <a:rPr lang="en" sz="1100">
                <a:solidFill>
                  <a:srgbClr val="098658"/>
                </a:solidFill>
                <a:highlight>
                  <a:srgbClr val="FFFFFE"/>
                </a:highlight>
              </a:rPr>
              <a:t>1</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thread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val</a:t>
            </a:r>
            <a:r>
              <a:rPr lang="en" sz="1100">
                <a:highlight>
                  <a:srgbClr val="FFFFFE"/>
                </a:highlight>
              </a:rPr>
              <a:t> a = y</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val</a:t>
            </a:r>
            <a:r>
              <a:rPr lang="en" sz="1100">
                <a:highlight>
                  <a:srgbClr val="FFFFFE"/>
                </a:highlight>
              </a:rPr>
              <a:t> b = x</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println(</a:t>
            </a:r>
            <a:r>
              <a:rPr lang="en" sz="1100">
                <a:solidFill>
                  <a:srgbClr val="A31515"/>
                </a:solidFill>
                <a:highlight>
                  <a:srgbClr val="FFFFFE"/>
                </a:highlight>
              </a:rPr>
              <a:t>"$a, $b"</a:t>
            </a: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endParaRPr>
          </a:p>
          <a:p>
            <a:pPr indent="0" lvl="0" marL="0" rtl="0" algn="l">
              <a:lnSpc>
                <a:spcPct val="115000"/>
              </a:lnSpc>
              <a:spcBef>
                <a:spcPts val="0"/>
              </a:spcBef>
              <a:spcAft>
                <a:spcPts val="0"/>
              </a:spcAft>
              <a:buNone/>
            </a:pPr>
            <a:r>
              <a:t/>
            </a:r>
            <a:endParaRPr sz="1100">
              <a:solidFill>
                <a:srgbClr val="0033B4"/>
              </a:solidFill>
            </a:endParaRPr>
          </a:p>
        </p:txBody>
      </p:sp>
      <p:sp>
        <p:nvSpPr>
          <p:cNvPr id="344" name="Google Shape;344;p5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JMM: Happens-before relation</a:t>
            </a:r>
            <a:endParaRPr/>
          </a:p>
        </p:txBody>
      </p:sp>
      <p:sp>
        <p:nvSpPr>
          <p:cNvPr id="345" name="Google Shape;345;p50"/>
          <p:cNvSpPr/>
          <p:nvPr/>
        </p:nvSpPr>
        <p:spPr>
          <a:xfrm>
            <a:off x="6452975" y="824275"/>
            <a:ext cx="830700" cy="354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JetBrains Mono"/>
                <a:ea typeface="JetBrains Mono"/>
                <a:cs typeface="JetBrains Mono"/>
                <a:sym typeface="JetBrains Mono"/>
              </a:rPr>
              <a:t>W</a:t>
            </a:r>
            <a:r>
              <a:rPr baseline="-25000" lang="en" sz="1100">
                <a:solidFill>
                  <a:schemeClr val="dk1"/>
                </a:solidFill>
                <a:latin typeface="JetBrains Mono"/>
                <a:ea typeface="JetBrains Mono"/>
                <a:cs typeface="JetBrains Mono"/>
                <a:sym typeface="JetBrains Mono"/>
              </a:rPr>
              <a:t>x</a:t>
            </a:r>
            <a:r>
              <a:rPr lang="en" sz="1100">
                <a:solidFill>
                  <a:schemeClr val="dk1"/>
                </a:solidFill>
                <a:latin typeface="JetBrains Mono"/>
                <a:ea typeface="JetBrains Mono"/>
                <a:cs typeface="JetBrains Mono"/>
                <a:sym typeface="JetBrains Mono"/>
              </a:rPr>
              <a:t>0</a:t>
            </a:r>
            <a:endParaRPr sz="1100">
              <a:solidFill>
                <a:schemeClr val="dk1"/>
              </a:solidFill>
              <a:latin typeface="JetBrains Mono"/>
              <a:ea typeface="JetBrains Mono"/>
              <a:cs typeface="JetBrains Mono"/>
              <a:sym typeface="JetBrains Mono"/>
            </a:endParaRPr>
          </a:p>
        </p:txBody>
      </p:sp>
      <p:sp>
        <p:nvSpPr>
          <p:cNvPr id="346" name="Google Shape;346;p50"/>
          <p:cNvSpPr/>
          <p:nvPr/>
        </p:nvSpPr>
        <p:spPr>
          <a:xfrm>
            <a:off x="6452963" y="1253363"/>
            <a:ext cx="830700" cy="354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JetBrains Mono"/>
                <a:ea typeface="JetBrains Mono"/>
                <a:cs typeface="JetBrains Mono"/>
                <a:sym typeface="JetBrains Mono"/>
              </a:rPr>
              <a:t>W</a:t>
            </a:r>
            <a:r>
              <a:rPr baseline="-25000" lang="en" sz="1100">
                <a:solidFill>
                  <a:schemeClr val="dk1"/>
                </a:solidFill>
                <a:latin typeface="JetBrains Mono"/>
                <a:ea typeface="JetBrains Mono"/>
                <a:cs typeface="JetBrains Mono"/>
                <a:sym typeface="JetBrains Mono"/>
              </a:rPr>
              <a:t>y</a:t>
            </a:r>
            <a:r>
              <a:rPr lang="en" sz="1100">
                <a:solidFill>
                  <a:schemeClr val="dk1"/>
                </a:solidFill>
                <a:latin typeface="JetBrains Mono"/>
                <a:ea typeface="JetBrains Mono"/>
                <a:cs typeface="JetBrains Mono"/>
                <a:sym typeface="JetBrains Mono"/>
              </a:rPr>
              <a:t>0</a:t>
            </a:r>
            <a:endParaRPr sz="1100">
              <a:solidFill>
                <a:schemeClr val="dk1"/>
              </a:solidFill>
              <a:latin typeface="JetBrains Mono"/>
              <a:ea typeface="JetBrains Mono"/>
              <a:cs typeface="JetBrains Mono"/>
              <a:sym typeface="JetBrains Mono"/>
            </a:endParaRPr>
          </a:p>
        </p:txBody>
      </p:sp>
      <p:sp>
        <p:nvSpPr>
          <p:cNvPr id="347" name="Google Shape;347;p50"/>
          <p:cNvSpPr/>
          <p:nvPr/>
        </p:nvSpPr>
        <p:spPr>
          <a:xfrm>
            <a:off x="5369575" y="1934100"/>
            <a:ext cx="830700" cy="354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JetBrains Mono"/>
                <a:ea typeface="JetBrains Mono"/>
                <a:cs typeface="JetBrains Mono"/>
                <a:sym typeface="JetBrains Mono"/>
              </a:rPr>
              <a:t>W</a:t>
            </a:r>
            <a:r>
              <a:rPr baseline="-25000" lang="en" sz="1100">
                <a:solidFill>
                  <a:schemeClr val="dk1"/>
                </a:solidFill>
                <a:latin typeface="JetBrains Mono"/>
                <a:ea typeface="JetBrains Mono"/>
                <a:cs typeface="JetBrains Mono"/>
                <a:sym typeface="JetBrains Mono"/>
              </a:rPr>
              <a:t>x</a:t>
            </a:r>
            <a:r>
              <a:rPr lang="en" sz="1100">
                <a:solidFill>
                  <a:schemeClr val="dk1"/>
                </a:solidFill>
                <a:latin typeface="JetBrains Mono"/>
                <a:ea typeface="JetBrains Mono"/>
                <a:cs typeface="JetBrains Mono"/>
                <a:sym typeface="JetBrains Mono"/>
              </a:rPr>
              <a:t>1</a:t>
            </a:r>
            <a:endParaRPr sz="1100">
              <a:solidFill>
                <a:schemeClr val="dk1"/>
              </a:solidFill>
              <a:latin typeface="JetBrains Mono"/>
              <a:ea typeface="JetBrains Mono"/>
              <a:cs typeface="JetBrains Mono"/>
              <a:sym typeface="JetBrains Mono"/>
            </a:endParaRPr>
          </a:p>
        </p:txBody>
      </p:sp>
      <p:sp>
        <p:nvSpPr>
          <p:cNvPr id="348" name="Google Shape;348;p50"/>
          <p:cNvSpPr/>
          <p:nvPr/>
        </p:nvSpPr>
        <p:spPr>
          <a:xfrm>
            <a:off x="7551200" y="1934100"/>
            <a:ext cx="830700" cy="354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JetBrains Mono"/>
                <a:ea typeface="JetBrains Mono"/>
                <a:cs typeface="JetBrains Mono"/>
                <a:sym typeface="JetBrains Mono"/>
              </a:rPr>
              <a:t>R</a:t>
            </a:r>
            <a:r>
              <a:rPr baseline="-25000" lang="en" sz="1100">
                <a:solidFill>
                  <a:schemeClr val="dk1"/>
                </a:solidFill>
                <a:latin typeface="JetBrains Mono"/>
                <a:ea typeface="JetBrains Mono"/>
                <a:cs typeface="JetBrains Mono"/>
                <a:sym typeface="JetBrains Mono"/>
              </a:rPr>
              <a:t>y</a:t>
            </a:r>
            <a:r>
              <a:rPr lang="en" sz="1100">
                <a:solidFill>
                  <a:schemeClr val="dk1"/>
                </a:solidFill>
                <a:latin typeface="JetBrains Mono"/>
                <a:ea typeface="JetBrains Mono"/>
                <a:cs typeface="JetBrains Mono"/>
                <a:sym typeface="JetBrains Mono"/>
              </a:rPr>
              <a:t>1</a:t>
            </a:r>
            <a:endParaRPr sz="1100">
              <a:solidFill>
                <a:schemeClr val="dk1"/>
              </a:solidFill>
              <a:latin typeface="JetBrains Mono"/>
              <a:ea typeface="JetBrains Mono"/>
              <a:cs typeface="JetBrains Mono"/>
              <a:sym typeface="JetBrains Mono"/>
            </a:endParaRPr>
          </a:p>
        </p:txBody>
      </p:sp>
      <p:sp>
        <p:nvSpPr>
          <p:cNvPr id="349" name="Google Shape;349;p50"/>
          <p:cNvSpPr/>
          <p:nvPr/>
        </p:nvSpPr>
        <p:spPr>
          <a:xfrm>
            <a:off x="5369575" y="2549850"/>
            <a:ext cx="830700" cy="354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JetBrains Mono"/>
                <a:ea typeface="JetBrains Mono"/>
                <a:cs typeface="JetBrains Mono"/>
                <a:sym typeface="JetBrains Mono"/>
              </a:rPr>
              <a:t>W</a:t>
            </a:r>
            <a:r>
              <a:rPr baseline="-25000" lang="en" sz="1100">
                <a:solidFill>
                  <a:schemeClr val="dk1"/>
                </a:solidFill>
                <a:latin typeface="JetBrains Mono"/>
                <a:ea typeface="JetBrains Mono"/>
                <a:cs typeface="JetBrains Mono"/>
                <a:sym typeface="JetBrains Mono"/>
              </a:rPr>
              <a:t>y</a:t>
            </a:r>
            <a:r>
              <a:rPr lang="en" sz="1100">
                <a:solidFill>
                  <a:schemeClr val="dk1"/>
                </a:solidFill>
                <a:latin typeface="JetBrains Mono"/>
                <a:ea typeface="JetBrains Mono"/>
                <a:cs typeface="JetBrains Mono"/>
                <a:sym typeface="JetBrains Mono"/>
              </a:rPr>
              <a:t>1</a:t>
            </a:r>
            <a:endParaRPr sz="1100">
              <a:solidFill>
                <a:schemeClr val="dk1"/>
              </a:solidFill>
              <a:latin typeface="JetBrains Mono"/>
              <a:ea typeface="JetBrains Mono"/>
              <a:cs typeface="JetBrains Mono"/>
              <a:sym typeface="JetBrains Mono"/>
            </a:endParaRPr>
          </a:p>
        </p:txBody>
      </p:sp>
      <p:sp>
        <p:nvSpPr>
          <p:cNvPr id="350" name="Google Shape;350;p50"/>
          <p:cNvSpPr/>
          <p:nvPr/>
        </p:nvSpPr>
        <p:spPr>
          <a:xfrm>
            <a:off x="7551200" y="2549850"/>
            <a:ext cx="830700" cy="354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JetBrains Mono"/>
                <a:ea typeface="JetBrains Mono"/>
                <a:cs typeface="JetBrains Mono"/>
                <a:sym typeface="JetBrains Mono"/>
              </a:rPr>
              <a:t>R</a:t>
            </a:r>
            <a:r>
              <a:rPr baseline="-25000" lang="en" sz="1100">
                <a:solidFill>
                  <a:schemeClr val="dk1"/>
                </a:solidFill>
                <a:latin typeface="JetBrains Mono"/>
                <a:ea typeface="JetBrains Mono"/>
                <a:cs typeface="JetBrains Mono"/>
                <a:sym typeface="JetBrains Mono"/>
              </a:rPr>
              <a:t>x</a:t>
            </a:r>
            <a:r>
              <a:rPr lang="en" sz="1100">
                <a:solidFill>
                  <a:schemeClr val="dk1"/>
                </a:solidFill>
                <a:latin typeface="JetBrains Mono"/>
                <a:ea typeface="JetBrains Mono"/>
                <a:cs typeface="JetBrains Mono"/>
                <a:sym typeface="JetBrains Mono"/>
              </a:rPr>
              <a:t>1</a:t>
            </a:r>
            <a:endParaRPr sz="1100">
              <a:solidFill>
                <a:schemeClr val="dk1"/>
              </a:solidFill>
              <a:latin typeface="JetBrains Mono"/>
              <a:ea typeface="JetBrains Mono"/>
              <a:cs typeface="JetBrains Mono"/>
              <a:sym typeface="JetBrains Mono"/>
            </a:endParaRPr>
          </a:p>
        </p:txBody>
      </p:sp>
      <p:cxnSp>
        <p:nvCxnSpPr>
          <p:cNvPr id="351" name="Google Shape;351;p50"/>
          <p:cNvCxnSpPr>
            <a:stCxn id="346" idx="2"/>
            <a:endCxn id="347" idx="0"/>
          </p:cNvCxnSpPr>
          <p:nvPr/>
        </p:nvCxnSpPr>
        <p:spPr>
          <a:xfrm flipH="1">
            <a:off x="5785013" y="1607963"/>
            <a:ext cx="1083300" cy="326100"/>
          </a:xfrm>
          <a:prstGeom prst="straightConnector1">
            <a:avLst/>
          </a:prstGeom>
          <a:noFill/>
          <a:ln cap="flat" cmpd="sng" w="9525">
            <a:solidFill>
              <a:schemeClr val="dk2"/>
            </a:solidFill>
            <a:prstDash val="solid"/>
            <a:round/>
            <a:headEnd len="med" w="med" type="none"/>
            <a:tailEnd len="med" w="med" type="triangle"/>
          </a:ln>
        </p:spPr>
      </p:cxnSp>
      <p:cxnSp>
        <p:nvCxnSpPr>
          <p:cNvPr id="352" name="Google Shape;352;p50"/>
          <p:cNvCxnSpPr>
            <a:stCxn id="346" idx="2"/>
            <a:endCxn id="348" idx="0"/>
          </p:cNvCxnSpPr>
          <p:nvPr/>
        </p:nvCxnSpPr>
        <p:spPr>
          <a:xfrm>
            <a:off x="6868313" y="1607963"/>
            <a:ext cx="1098300" cy="326100"/>
          </a:xfrm>
          <a:prstGeom prst="straightConnector1">
            <a:avLst/>
          </a:prstGeom>
          <a:noFill/>
          <a:ln cap="flat" cmpd="sng" w="9525">
            <a:solidFill>
              <a:schemeClr val="dk2"/>
            </a:solidFill>
            <a:prstDash val="solid"/>
            <a:round/>
            <a:headEnd len="med" w="med" type="none"/>
            <a:tailEnd len="med" w="med" type="triangle"/>
          </a:ln>
        </p:spPr>
      </p:cxnSp>
      <p:cxnSp>
        <p:nvCxnSpPr>
          <p:cNvPr id="353" name="Google Shape;353;p50"/>
          <p:cNvCxnSpPr>
            <a:stCxn id="347" idx="2"/>
            <a:endCxn id="349" idx="0"/>
          </p:cNvCxnSpPr>
          <p:nvPr/>
        </p:nvCxnSpPr>
        <p:spPr>
          <a:xfrm>
            <a:off x="5784925" y="2288700"/>
            <a:ext cx="0" cy="261300"/>
          </a:xfrm>
          <a:prstGeom prst="straightConnector1">
            <a:avLst/>
          </a:prstGeom>
          <a:noFill/>
          <a:ln cap="flat" cmpd="sng" w="9525">
            <a:solidFill>
              <a:schemeClr val="dk2"/>
            </a:solidFill>
            <a:prstDash val="solid"/>
            <a:round/>
            <a:headEnd len="med" w="med" type="none"/>
            <a:tailEnd len="med" w="med" type="triangle"/>
          </a:ln>
        </p:spPr>
      </p:cxnSp>
      <p:cxnSp>
        <p:nvCxnSpPr>
          <p:cNvPr id="354" name="Google Shape;354;p50"/>
          <p:cNvCxnSpPr>
            <a:stCxn id="348" idx="2"/>
            <a:endCxn id="350" idx="0"/>
          </p:cNvCxnSpPr>
          <p:nvPr/>
        </p:nvCxnSpPr>
        <p:spPr>
          <a:xfrm>
            <a:off x="7966550" y="2288700"/>
            <a:ext cx="0" cy="261300"/>
          </a:xfrm>
          <a:prstGeom prst="straightConnector1">
            <a:avLst/>
          </a:prstGeom>
          <a:noFill/>
          <a:ln cap="flat" cmpd="sng" w="9525">
            <a:solidFill>
              <a:schemeClr val="dk2"/>
            </a:solidFill>
            <a:prstDash val="solid"/>
            <a:round/>
            <a:headEnd len="med" w="med" type="none"/>
            <a:tailEnd len="med" w="med" type="triangle"/>
          </a:ln>
        </p:spPr>
      </p:cxnSp>
      <p:cxnSp>
        <p:nvCxnSpPr>
          <p:cNvPr id="355" name="Google Shape;355;p50"/>
          <p:cNvCxnSpPr>
            <a:stCxn id="349" idx="3"/>
            <a:endCxn id="348" idx="1"/>
          </p:cNvCxnSpPr>
          <p:nvPr/>
        </p:nvCxnSpPr>
        <p:spPr>
          <a:xfrm flipH="1" rot="10800000">
            <a:off x="6200275" y="2111550"/>
            <a:ext cx="1350900" cy="615600"/>
          </a:xfrm>
          <a:prstGeom prst="straightConnector1">
            <a:avLst/>
          </a:prstGeom>
          <a:noFill/>
          <a:ln cap="flat" cmpd="sng" w="9525">
            <a:solidFill>
              <a:srgbClr val="006600"/>
            </a:solidFill>
            <a:prstDash val="dash"/>
            <a:round/>
            <a:headEnd len="med" w="med" type="none"/>
            <a:tailEnd len="med" w="med" type="triangle"/>
          </a:ln>
        </p:spPr>
      </p:cxnSp>
      <p:cxnSp>
        <p:nvCxnSpPr>
          <p:cNvPr id="356" name="Google Shape;356;p50"/>
          <p:cNvCxnSpPr>
            <a:stCxn id="347" idx="3"/>
            <a:endCxn id="350" idx="1"/>
          </p:cNvCxnSpPr>
          <p:nvPr/>
        </p:nvCxnSpPr>
        <p:spPr>
          <a:xfrm>
            <a:off x="6200275" y="2111400"/>
            <a:ext cx="1350900" cy="615900"/>
          </a:xfrm>
          <a:prstGeom prst="straightConnector1">
            <a:avLst/>
          </a:prstGeom>
          <a:noFill/>
          <a:ln cap="flat" cmpd="sng" w="9525">
            <a:solidFill>
              <a:schemeClr val="accent1"/>
            </a:solidFill>
            <a:prstDash val="dash"/>
            <a:round/>
            <a:headEnd len="med" w="med" type="none"/>
            <a:tailEnd len="med" w="med" type="triangle"/>
          </a:ln>
        </p:spPr>
      </p:cxnSp>
      <p:sp>
        <p:nvSpPr>
          <p:cNvPr id="357" name="Google Shape;357;p50"/>
          <p:cNvSpPr txBox="1"/>
          <p:nvPr/>
        </p:nvSpPr>
        <p:spPr>
          <a:xfrm>
            <a:off x="7848495" y="1901905"/>
            <a:ext cx="216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JetBrains Mono"/>
                <a:ea typeface="JetBrains Mono"/>
                <a:cs typeface="JetBrains Mono"/>
                <a:sym typeface="JetBrains Mono"/>
              </a:rPr>
              <a:t>V</a:t>
            </a:r>
            <a:endParaRPr sz="800">
              <a:latin typeface="JetBrains Mono"/>
              <a:ea typeface="JetBrains Mono"/>
              <a:cs typeface="JetBrains Mono"/>
              <a:sym typeface="JetBrains Mono"/>
            </a:endParaRPr>
          </a:p>
        </p:txBody>
      </p:sp>
      <p:sp>
        <p:nvSpPr>
          <p:cNvPr id="358" name="Google Shape;358;p50"/>
          <p:cNvSpPr txBox="1"/>
          <p:nvPr/>
        </p:nvSpPr>
        <p:spPr>
          <a:xfrm>
            <a:off x="5666865" y="2506121"/>
            <a:ext cx="216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JetBrains Mono"/>
                <a:ea typeface="JetBrains Mono"/>
                <a:cs typeface="JetBrains Mono"/>
                <a:sym typeface="JetBrains Mono"/>
              </a:rPr>
              <a:t>V</a:t>
            </a:r>
            <a:endParaRPr sz="800">
              <a:latin typeface="JetBrains Mono"/>
              <a:ea typeface="JetBrains Mono"/>
              <a:cs typeface="JetBrains Mono"/>
              <a:sym typeface="JetBrains Mono"/>
            </a:endParaRPr>
          </a:p>
        </p:txBody>
      </p:sp>
      <p:sp>
        <p:nvSpPr>
          <p:cNvPr id="359" name="Google Shape;359;p50"/>
          <p:cNvSpPr txBox="1"/>
          <p:nvPr/>
        </p:nvSpPr>
        <p:spPr>
          <a:xfrm>
            <a:off x="6659588" y="2068925"/>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accent1"/>
                </a:solidFill>
                <a:latin typeface="JetBrains Mono"/>
                <a:ea typeface="JetBrains Mono"/>
                <a:cs typeface="JetBrains Mono"/>
                <a:sym typeface="JetBrains Mono"/>
              </a:rPr>
              <a:t>rf</a:t>
            </a:r>
            <a:endParaRPr sz="1100">
              <a:solidFill>
                <a:schemeClr val="accent1"/>
              </a:solidFill>
              <a:latin typeface="JetBrains Mono"/>
              <a:ea typeface="JetBrains Mono"/>
              <a:cs typeface="JetBrains Mono"/>
              <a:sym typeface="JetBrains Mono"/>
            </a:endParaRPr>
          </a:p>
        </p:txBody>
      </p:sp>
      <p:sp>
        <p:nvSpPr>
          <p:cNvPr id="360" name="Google Shape;360;p50"/>
          <p:cNvSpPr txBox="1"/>
          <p:nvPr/>
        </p:nvSpPr>
        <p:spPr>
          <a:xfrm>
            <a:off x="6659588" y="2383330"/>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006600"/>
                </a:solidFill>
                <a:latin typeface="JetBrains Mono"/>
                <a:ea typeface="JetBrains Mono"/>
                <a:cs typeface="JetBrains Mono"/>
                <a:sym typeface="JetBrains Mono"/>
              </a:rPr>
              <a:t>sw</a:t>
            </a:r>
            <a:endParaRPr sz="1100">
              <a:solidFill>
                <a:srgbClr val="006600"/>
              </a:solidFill>
              <a:latin typeface="JetBrains Mono"/>
              <a:ea typeface="JetBrains Mono"/>
              <a:cs typeface="JetBrains Mono"/>
              <a:sym typeface="JetBrains Mono"/>
            </a:endParaRPr>
          </a:p>
        </p:txBody>
      </p:sp>
      <p:sp>
        <p:nvSpPr>
          <p:cNvPr id="361" name="Google Shape;361;p50"/>
          <p:cNvSpPr txBox="1"/>
          <p:nvPr/>
        </p:nvSpPr>
        <p:spPr>
          <a:xfrm>
            <a:off x="7737938" y="1518450"/>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2"/>
                </a:solidFill>
                <a:latin typeface="JetBrains Mono"/>
                <a:ea typeface="JetBrains Mono"/>
                <a:cs typeface="JetBrains Mono"/>
                <a:sym typeface="JetBrains Mono"/>
              </a:rPr>
              <a:t>po</a:t>
            </a:r>
            <a:endParaRPr sz="1100">
              <a:solidFill>
                <a:schemeClr val="dk2"/>
              </a:solidFill>
              <a:latin typeface="JetBrains Mono"/>
              <a:ea typeface="JetBrains Mono"/>
              <a:cs typeface="JetBrains Mono"/>
              <a:sym typeface="JetBrains Mono"/>
            </a:endParaRPr>
          </a:p>
        </p:txBody>
      </p:sp>
      <p:sp>
        <p:nvSpPr>
          <p:cNvPr id="362" name="Google Shape;362;p50"/>
          <p:cNvSpPr txBox="1"/>
          <p:nvPr/>
        </p:nvSpPr>
        <p:spPr>
          <a:xfrm>
            <a:off x="5566363" y="1518450"/>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2"/>
                </a:solidFill>
                <a:latin typeface="JetBrains Mono"/>
                <a:ea typeface="JetBrains Mono"/>
                <a:cs typeface="JetBrains Mono"/>
                <a:sym typeface="JetBrains Mono"/>
              </a:rPr>
              <a:t>po</a:t>
            </a:r>
            <a:endParaRPr sz="1100">
              <a:solidFill>
                <a:schemeClr val="dk2"/>
              </a:solidFill>
              <a:latin typeface="JetBrains Mono"/>
              <a:ea typeface="JetBrains Mono"/>
              <a:cs typeface="JetBrains Mono"/>
              <a:sym typeface="JetBrains Mono"/>
            </a:endParaRPr>
          </a:p>
        </p:txBody>
      </p:sp>
      <p:cxnSp>
        <p:nvCxnSpPr>
          <p:cNvPr id="363" name="Google Shape;363;p50"/>
          <p:cNvCxnSpPr/>
          <p:nvPr/>
        </p:nvCxnSpPr>
        <p:spPr>
          <a:xfrm>
            <a:off x="5356985" y="3349495"/>
            <a:ext cx="636600" cy="0"/>
          </a:xfrm>
          <a:prstGeom prst="straightConnector1">
            <a:avLst/>
          </a:prstGeom>
          <a:noFill/>
          <a:ln cap="flat" cmpd="sng" w="9525">
            <a:solidFill>
              <a:schemeClr val="dk2"/>
            </a:solidFill>
            <a:prstDash val="solid"/>
            <a:round/>
            <a:headEnd len="med" w="med" type="none"/>
            <a:tailEnd len="med" w="med" type="triangle"/>
          </a:ln>
        </p:spPr>
      </p:cxnSp>
      <p:cxnSp>
        <p:nvCxnSpPr>
          <p:cNvPr id="364" name="Google Shape;364;p50"/>
          <p:cNvCxnSpPr/>
          <p:nvPr/>
        </p:nvCxnSpPr>
        <p:spPr>
          <a:xfrm>
            <a:off x="5356985" y="3674671"/>
            <a:ext cx="636600" cy="0"/>
          </a:xfrm>
          <a:prstGeom prst="straightConnector1">
            <a:avLst/>
          </a:prstGeom>
          <a:noFill/>
          <a:ln cap="flat" cmpd="sng" w="9525">
            <a:solidFill>
              <a:schemeClr val="accent1"/>
            </a:solidFill>
            <a:prstDash val="dash"/>
            <a:round/>
            <a:headEnd len="med" w="med" type="none"/>
            <a:tailEnd len="med" w="med" type="triangle"/>
          </a:ln>
        </p:spPr>
      </p:cxnSp>
      <p:sp>
        <p:nvSpPr>
          <p:cNvPr id="365" name="Google Shape;365;p50"/>
          <p:cNvSpPr txBox="1"/>
          <p:nvPr/>
        </p:nvSpPr>
        <p:spPr>
          <a:xfrm>
            <a:off x="5459123" y="3054820"/>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2"/>
                </a:solidFill>
                <a:latin typeface="JetBrains Mono"/>
                <a:ea typeface="JetBrains Mono"/>
                <a:cs typeface="JetBrains Mono"/>
                <a:sym typeface="JetBrains Mono"/>
              </a:rPr>
              <a:t>po</a:t>
            </a:r>
            <a:endParaRPr sz="1100">
              <a:solidFill>
                <a:schemeClr val="dk2"/>
              </a:solidFill>
              <a:latin typeface="JetBrains Mono"/>
              <a:ea typeface="JetBrains Mono"/>
              <a:cs typeface="JetBrains Mono"/>
              <a:sym typeface="JetBrains Mono"/>
            </a:endParaRPr>
          </a:p>
        </p:txBody>
      </p:sp>
      <p:sp>
        <p:nvSpPr>
          <p:cNvPr id="366" name="Google Shape;366;p50"/>
          <p:cNvSpPr txBox="1"/>
          <p:nvPr/>
        </p:nvSpPr>
        <p:spPr>
          <a:xfrm>
            <a:off x="5459123" y="3393951"/>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accent1"/>
                </a:solidFill>
                <a:latin typeface="JetBrains Mono"/>
                <a:ea typeface="JetBrains Mono"/>
                <a:cs typeface="JetBrains Mono"/>
                <a:sym typeface="JetBrains Mono"/>
              </a:rPr>
              <a:t>rf</a:t>
            </a:r>
            <a:endParaRPr sz="1100">
              <a:solidFill>
                <a:schemeClr val="accent1"/>
              </a:solidFill>
              <a:latin typeface="JetBrains Mono"/>
              <a:ea typeface="JetBrains Mono"/>
              <a:cs typeface="JetBrains Mono"/>
              <a:sym typeface="JetBrains Mono"/>
            </a:endParaRPr>
          </a:p>
        </p:txBody>
      </p:sp>
      <p:sp>
        <p:nvSpPr>
          <p:cNvPr id="367" name="Google Shape;367;p50"/>
          <p:cNvSpPr txBox="1"/>
          <p:nvPr/>
        </p:nvSpPr>
        <p:spPr>
          <a:xfrm>
            <a:off x="6031955" y="3157490"/>
            <a:ext cx="1427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latin typeface="Open Sans"/>
                <a:ea typeface="Open Sans"/>
                <a:cs typeface="Open Sans"/>
                <a:sym typeface="Open Sans"/>
              </a:rPr>
              <a:t>program-order</a:t>
            </a:r>
            <a:endParaRPr i="1" sz="1100">
              <a:latin typeface="Open Sans"/>
              <a:ea typeface="Open Sans"/>
              <a:cs typeface="Open Sans"/>
              <a:sym typeface="Open Sans"/>
            </a:endParaRPr>
          </a:p>
        </p:txBody>
      </p:sp>
      <p:sp>
        <p:nvSpPr>
          <p:cNvPr id="368" name="Google Shape;368;p50"/>
          <p:cNvSpPr txBox="1"/>
          <p:nvPr/>
        </p:nvSpPr>
        <p:spPr>
          <a:xfrm>
            <a:off x="6031955" y="3474565"/>
            <a:ext cx="1427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latin typeface="Open Sans"/>
                <a:ea typeface="Open Sans"/>
                <a:cs typeface="Open Sans"/>
                <a:sym typeface="Open Sans"/>
              </a:rPr>
              <a:t>reads-from</a:t>
            </a:r>
            <a:endParaRPr i="1" sz="1100">
              <a:latin typeface="Open Sans"/>
              <a:ea typeface="Open Sans"/>
              <a:cs typeface="Open Sans"/>
              <a:sym typeface="Open Sans"/>
            </a:endParaRPr>
          </a:p>
        </p:txBody>
      </p:sp>
      <p:sp>
        <p:nvSpPr>
          <p:cNvPr id="369" name="Google Shape;369;p50"/>
          <p:cNvSpPr txBox="1"/>
          <p:nvPr/>
        </p:nvSpPr>
        <p:spPr>
          <a:xfrm>
            <a:off x="7890338" y="2223460"/>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2"/>
                </a:solidFill>
                <a:latin typeface="JetBrains Mono"/>
                <a:ea typeface="JetBrains Mono"/>
                <a:cs typeface="JetBrains Mono"/>
                <a:sym typeface="JetBrains Mono"/>
              </a:rPr>
              <a:t>po</a:t>
            </a:r>
            <a:endParaRPr sz="1100">
              <a:solidFill>
                <a:schemeClr val="dk2"/>
              </a:solidFill>
              <a:latin typeface="JetBrains Mono"/>
              <a:ea typeface="JetBrains Mono"/>
              <a:cs typeface="JetBrains Mono"/>
              <a:sym typeface="JetBrains Mono"/>
            </a:endParaRPr>
          </a:p>
        </p:txBody>
      </p:sp>
      <p:sp>
        <p:nvSpPr>
          <p:cNvPr id="370" name="Google Shape;370;p50"/>
          <p:cNvSpPr txBox="1"/>
          <p:nvPr/>
        </p:nvSpPr>
        <p:spPr>
          <a:xfrm>
            <a:off x="5413963" y="2223460"/>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2"/>
                </a:solidFill>
                <a:latin typeface="JetBrains Mono"/>
                <a:ea typeface="JetBrains Mono"/>
                <a:cs typeface="JetBrains Mono"/>
                <a:sym typeface="JetBrains Mono"/>
              </a:rPr>
              <a:t>po</a:t>
            </a:r>
            <a:endParaRPr sz="1100">
              <a:solidFill>
                <a:schemeClr val="dk2"/>
              </a:solidFill>
              <a:latin typeface="JetBrains Mono"/>
              <a:ea typeface="JetBrains Mono"/>
              <a:cs typeface="JetBrains Mono"/>
              <a:sym typeface="JetBrains Mono"/>
            </a:endParaRPr>
          </a:p>
        </p:txBody>
      </p:sp>
      <p:cxnSp>
        <p:nvCxnSpPr>
          <p:cNvPr id="371" name="Google Shape;371;p50"/>
          <p:cNvCxnSpPr/>
          <p:nvPr/>
        </p:nvCxnSpPr>
        <p:spPr>
          <a:xfrm>
            <a:off x="5356985" y="3985396"/>
            <a:ext cx="636600" cy="0"/>
          </a:xfrm>
          <a:prstGeom prst="straightConnector1">
            <a:avLst/>
          </a:prstGeom>
          <a:noFill/>
          <a:ln cap="flat" cmpd="sng" w="9525">
            <a:solidFill>
              <a:srgbClr val="006600"/>
            </a:solidFill>
            <a:prstDash val="dash"/>
            <a:round/>
            <a:headEnd len="med" w="med" type="none"/>
            <a:tailEnd len="med" w="med" type="triangle"/>
          </a:ln>
        </p:spPr>
      </p:cxnSp>
      <p:sp>
        <p:nvSpPr>
          <p:cNvPr id="372" name="Google Shape;372;p50"/>
          <p:cNvSpPr txBox="1"/>
          <p:nvPr/>
        </p:nvSpPr>
        <p:spPr>
          <a:xfrm>
            <a:off x="5459123" y="3704676"/>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006600"/>
                </a:solidFill>
                <a:latin typeface="JetBrains Mono"/>
                <a:ea typeface="JetBrains Mono"/>
                <a:cs typeface="JetBrains Mono"/>
                <a:sym typeface="JetBrains Mono"/>
              </a:rPr>
              <a:t>sw</a:t>
            </a:r>
            <a:endParaRPr sz="1100">
              <a:solidFill>
                <a:srgbClr val="006600"/>
              </a:solidFill>
              <a:latin typeface="JetBrains Mono"/>
              <a:ea typeface="JetBrains Mono"/>
              <a:cs typeface="JetBrains Mono"/>
              <a:sym typeface="JetBrains Mono"/>
            </a:endParaRPr>
          </a:p>
        </p:txBody>
      </p:sp>
      <p:sp>
        <p:nvSpPr>
          <p:cNvPr id="373" name="Google Shape;373;p50"/>
          <p:cNvSpPr txBox="1"/>
          <p:nvPr/>
        </p:nvSpPr>
        <p:spPr>
          <a:xfrm>
            <a:off x="6031950" y="3785301"/>
            <a:ext cx="2764500" cy="54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 sz="1100">
                <a:solidFill>
                  <a:schemeClr val="dk1"/>
                </a:solidFill>
                <a:latin typeface="Open Sans"/>
                <a:ea typeface="Open Sans"/>
                <a:cs typeface="Open Sans"/>
                <a:sym typeface="Open Sans"/>
              </a:rPr>
              <a:t>Synchronizes-with</a:t>
            </a:r>
            <a:endParaRPr i="1" sz="11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lang="en" sz="1100">
                <a:solidFill>
                  <a:schemeClr val="dk1"/>
                </a:solidFill>
                <a:latin typeface="Open Sans"/>
                <a:ea typeface="Open Sans"/>
                <a:cs typeface="Open Sans"/>
                <a:sym typeface="Open Sans"/>
              </a:rPr>
              <a:t>-e.g. reads-from on </a:t>
            </a:r>
            <a:r>
              <a:rPr lang="en" sz="1100">
                <a:solidFill>
                  <a:schemeClr val="dk1"/>
                </a:solidFill>
                <a:latin typeface="JetBrains Mono"/>
                <a:ea typeface="JetBrains Mono"/>
                <a:cs typeface="JetBrains Mono"/>
                <a:sym typeface="JetBrains Mono"/>
              </a:rPr>
              <a:t>Volatile</a:t>
            </a:r>
            <a:r>
              <a:rPr lang="en" sz="1100">
                <a:solidFill>
                  <a:schemeClr val="dk1"/>
                </a:solidFill>
                <a:latin typeface="Open Sans"/>
                <a:ea typeface="Open Sans"/>
                <a:cs typeface="Open Sans"/>
                <a:sym typeface="Open Sans"/>
              </a:rPr>
              <a:t> field</a:t>
            </a:r>
            <a:endParaRPr i="1" sz="1100">
              <a:solidFill>
                <a:schemeClr val="dk1"/>
              </a:solidFill>
              <a:latin typeface="Open Sans"/>
              <a:ea typeface="Open Sans"/>
              <a:cs typeface="Open Sans"/>
              <a:sym typeface="Open San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1"/>
          <p:cNvSpPr txBox="1"/>
          <p:nvPr>
            <p:ph idx="1" type="body"/>
          </p:nvPr>
        </p:nvSpPr>
        <p:spPr>
          <a:xfrm>
            <a:off x="292600" y="1335025"/>
            <a:ext cx="4144800" cy="30738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0000FF"/>
                </a:solidFill>
                <a:highlight>
                  <a:srgbClr val="FFFFFE"/>
                </a:highlight>
              </a:rPr>
              <a:t>class</a:t>
            </a:r>
            <a:r>
              <a:rPr lang="en" sz="1100">
                <a:highlight>
                  <a:srgbClr val="FFFFFE"/>
                </a:highlight>
              </a:rPr>
              <a:t> </a:t>
            </a:r>
            <a:r>
              <a:rPr lang="en" sz="1100">
                <a:solidFill>
                  <a:srgbClr val="008080"/>
                </a:solidFill>
                <a:highlight>
                  <a:srgbClr val="FFFFFE"/>
                </a:highlight>
              </a:rPr>
              <a:t>OrderingTest</a:t>
            </a: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var</a:t>
            </a:r>
            <a:r>
              <a:rPr lang="en" sz="1100">
                <a:highlight>
                  <a:srgbClr val="FFFFFE"/>
                </a:highlight>
              </a:rPr>
              <a:t> x = </a:t>
            </a:r>
            <a:r>
              <a:rPr lang="en" sz="1100">
                <a:solidFill>
                  <a:srgbClr val="098658"/>
                </a:solidFill>
                <a:highlight>
                  <a:srgbClr val="FFFFFE"/>
                </a:highlight>
              </a:rPr>
              <a:t>0</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808080"/>
                </a:solidFill>
                <a:highlight>
                  <a:srgbClr val="FFFFFE"/>
                </a:highlight>
              </a:rPr>
              <a:t>@Volatile</a:t>
            </a:r>
            <a:r>
              <a:rPr lang="en" sz="1100">
                <a:highlight>
                  <a:srgbClr val="FFFFFE"/>
                </a:highlight>
              </a:rPr>
              <a:t> </a:t>
            </a:r>
            <a:r>
              <a:rPr lang="en" sz="1100">
                <a:solidFill>
                  <a:srgbClr val="0000FF"/>
                </a:solidFill>
                <a:highlight>
                  <a:srgbClr val="FFFFFE"/>
                </a:highlight>
              </a:rPr>
              <a:t>var</a:t>
            </a:r>
            <a:r>
              <a:rPr lang="en" sz="1100">
                <a:highlight>
                  <a:srgbClr val="FFFFFE"/>
                </a:highlight>
              </a:rPr>
              <a:t> y = </a:t>
            </a:r>
            <a:r>
              <a:rPr lang="en" sz="1100">
                <a:solidFill>
                  <a:srgbClr val="098658"/>
                </a:solidFill>
                <a:highlight>
                  <a:srgbClr val="FFFFFE"/>
                </a:highlight>
              </a:rPr>
              <a:t>0</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fun</a:t>
            </a:r>
            <a:r>
              <a:rPr lang="en" sz="1100">
                <a:highlight>
                  <a:srgbClr val="FFFFFE"/>
                </a:highlight>
              </a:rPr>
              <a:t> test()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thread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x = </a:t>
            </a:r>
            <a:r>
              <a:rPr lang="en" sz="1100">
                <a:solidFill>
                  <a:srgbClr val="098658"/>
                </a:solidFill>
                <a:highlight>
                  <a:srgbClr val="FFFFFE"/>
                </a:highlight>
              </a:rPr>
              <a:t>1</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y = </a:t>
            </a:r>
            <a:r>
              <a:rPr lang="en" sz="1100">
                <a:solidFill>
                  <a:srgbClr val="098658"/>
                </a:solidFill>
                <a:highlight>
                  <a:srgbClr val="FFFFFE"/>
                </a:highlight>
              </a:rPr>
              <a:t>1</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thread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val</a:t>
            </a:r>
            <a:r>
              <a:rPr lang="en" sz="1100">
                <a:highlight>
                  <a:srgbClr val="FFFFFE"/>
                </a:highlight>
              </a:rPr>
              <a:t> a = y</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val</a:t>
            </a:r>
            <a:r>
              <a:rPr lang="en" sz="1100">
                <a:highlight>
                  <a:srgbClr val="FFFFFE"/>
                </a:highlight>
              </a:rPr>
              <a:t> b = x</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println(</a:t>
            </a:r>
            <a:r>
              <a:rPr lang="en" sz="1100">
                <a:solidFill>
                  <a:srgbClr val="A31515"/>
                </a:solidFill>
                <a:highlight>
                  <a:srgbClr val="FFFFFE"/>
                </a:highlight>
              </a:rPr>
              <a:t>"$a, $b"</a:t>
            </a: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endParaRPr>
          </a:p>
          <a:p>
            <a:pPr indent="0" lvl="0" marL="0" rtl="0" algn="l">
              <a:lnSpc>
                <a:spcPct val="115000"/>
              </a:lnSpc>
              <a:spcBef>
                <a:spcPts val="0"/>
              </a:spcBef>
              <a:spcAft>
                <a:spcPts val="0"/>
              </a:spcAft>
              <a:buNone/>
            </a:pPr>
            <a:r>
              <a:t/>
            </a:r>
            <a:endParaRPr sz="1100">
              <a:solidFill>
                <a:srgbClr val="0033B4"/>
              </a:solidFill>
            </a:endParaRPr>
          </a:p>
        </p:txBody>
      </p:sp>
      <p:sp>
        <p:nvSpPr>
          <p:cNvPr id="379" name="Google Shape;379;p51"/>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JMM: Happens-before relation</a:t>
            </a:r>
            <a:endParaRPr/>
          </a:p>
        </p:txBody>
      </p:sp>
      <p:sp>
        <p:nvSpPr>
          <p:cNvPr id="380" name="Google Shape;380;p51"/>
          <p:cNvSpPr/>
          <p:nvPr/>
        </p:nvSpPr>
        <p:spPr>
          <a:xfrm>
            <a:off x="6452975" y="824275"/>
            <a:ext cx="830700" cy="354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JetBrains Mono"/>
                <a:ea typeface="JetBrains Mono"/>
                <a:cs typeface="JetBrains Mono"/>
                <a:sym typeface="JetBrains Mono"/>
              </a:rPr>
              <a:t>W</a:t>
            </a:r>
            <a:r>
              <a:rPr baseline="-25000" lang="en" sz="1100">
                <a:solidFill>
                  <a:schemeClr val="dk1"/>
                </a:solidFill>
                <a:latin typeface="JetBrains Mono"/>
                <a:ea typeface="JetBrains Mono"/>
                <a:cs typeface="JetBrains Mono"/>
                <a:sym typeface="JetBrains Mono"/>
              </a:rPr>
              <a:t>x</a:t>
            </a:r>
            <a:r>
              <a:rPr lang="en" sz="1100">
                <a:solidFill>
                  <a:schemeClr val="dk1"/>
                </a:solidFill>
                <a:latin typeface="JetBrains Mono"/>
                <a:ea typeface="JetBrains Mono"/>
                <a:cs typeface="JetBrains Mono"/>
                <a:sym typeface="JetBrains Mono"/>
              </a:rPr>
              <a:t>0</a:t>
            </a:r>
            <a:endParaRPr sz="1100">
              <a:solidFill>
                <a:schemeClr val="dk1"/>
              </a:solidFill>
              <a:latin typeface="JetBrains Mono"/>
              <a:ea typeface="JetBrains Mono"/>
              <a:cs typeface="JetBrains Mono"/>
              <a:sym typeface="JetBrains Mono"/>
            </a:endParaRPr>
          </a:p>
        </p:txBody>
      </p:sp>
      <p:sp>
        <p:nvSpPr>
          <p:cNvPr id="381" name="Google Shape;381;p51"/>
          <p:cNvSpPr/>
          <p:nvPr/>
        </p:nvSpPr>
        <p:spPr>
          <a:xfrm>
            <a:off x="6452963" y="1253363"/>
            <a:ext cx="830700" cy="354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JetBrains Mono"/>
                <a:ea typeface="JetBrains Mono"/>
                <a:cs typeface="JetBrains Mono"/>
                <a:sym typeface="JetBrains Mono"/>
              </a:rPr>
              <a:t>W</a:t>
            </a:r>
            <a:r>
              <a:rPr baseline="-25000" lang="en" sz="1100">
                <a:solidFill>
                  <a:schemeClr val="dk1"/>
                </a:solidFill>
                <a:latin typeface="JetBrains Mono"/>
                <a:ea typeface="JetBrains Mono"/>
                <a:cs typeface="JetBrains Mono"/>
                <a:sym typeface="JetBrains Mono"/>
              </a:rPr>
              <a:t>y</a:t>
            </a:r>
            <a:r>
              <a:rPr lang="en" sz="1100">
                <a:solidFill>
                  <a:schemeClr val="dk1"/>
                </a:solidFill>
                <a:latin typeface="JetBrains Mono"/>
                <a:ea typeface="JetBrains Mono"/>
                <a:cs typeface="JetBrains Mono"/>
                <a:sym typeface="JetBrains Mono"/>
              </a:rPr>
              <a:t>0</a:t>
            </a:r>
            <a:endParaRPr sz="1100">
              <a:solidFill>
                <a:schemeClr val="dk1"/>
              </a:solidFill>
              <a:latin typeface="JetBrains Mono"/>
              <a:ea typeface="JetBrains Mono"/>
              <a:cs typeface="JetBrains Mono"/>
              <a:sym typeface="JetBrains Mono"/>
            </a:endParaRPr>
          </a:p>
        </p:txBody>
      </p:sp>
      <p:sp>
        <p:nvSpPr>
          <p:cNvPr id="382" name="Google Shape;382;p51"/>
          <p:cNvSpPr/>
          <p:nvPr/>
        </p:nvSpPr>
        <p:spPr>
          <a:xfrm>
            <a:off x="5369575" y="1934100"/>
            <a:ext cx="830700" cy="354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JetBrains Mono"/>
                <a:ea typeface="JetBrains Mono"/>
                <a:cs typeface="JetBrains Mono"/>
                <a:sym typeface="JetBrains Mono"/>
              </a:rPr>
              <a:t>W</a:t>
            </a:r>
            <a:r>
              <a:rPr baseline="-25000" lang="en" sz="1100">
                <a:solidFill>
                  <a:schemeClr val="dk1"/>
                </a:solidFill>
                <a:latin typeface="JetBrains Mono"/>
                <a:ea typeface="JetBrains Mono"/>
                <a:cs typeface="JetBrains Mono"/>
                <a:sym typeface="JetBrains Mono"/>
              </a:rPr>
              <a:t>x</a:t>
            </a:r>
            <a:r>
              <a:rPr lang="en" sz="1100">
                <a:solidFill>
                  <a:schemeClr val="dk1"/>
                </a:solidFill>
                <a:latin typeface="JetBrains Mono"/>
                <a:ea typeface="JetBrains Mono"/>
                <a:cs typeface="JetBrains Mono"/>
                <a:sym typeface="JetBrains Mono"/>
              </a:rPr>
              <a:t>1</a:t>
            </a:r>
            <a:endParaRPr sz="1100">
              <a:solidFill>
                <a:schemeClr val="dk1"/>
              </a:solidFill>
              <a:latin typeface="JetBrains Mono"/>
              <a:ea typeface="JetBrains Mono"/>
              <a:cs typeface="JetBrains Mono"/>
              <a:sym typeface="JetBrains Mono"/>
            </a:endParaRPr>
          </a:p>
        </p:txBody>
      </p:sp>
      <p:sp>
        <p:nvSpPr>
          <p:cNvPr id="383" name="Google Shape;383;p51"/>
          <p:cNvSpPr/>
          <p:nvPr/>
        </p:nvSpPr>
        <p:spPr>
          <a:xfrm>
            <a:off x="7551200" y="1934100"/>
            <a:ext cx="830700" cy="354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JetBrains Mono"/>
                <a:ea typeface="JetBrains Mono"/>
                <a:cs typeface="JetBrains Mono"/>
                <a:sym typeface="JetBrains Mono"/>
              </a:rPr>
              <a:t>R</a:t>
            </a:r>
            <a:r>
              <a:rPr baseline="-25000" lang="en" sz="1100">
                <a:solidFill>
                  <a:schemeClr val="dk1"/>
                </a:solidFill>
                <a:latin typeface="JetBrains Mono"/>
                <a:ea typeface="JetBrains Mono"/>
                <a:cs typeface="JetBrains Mono"/>
                <a:sym typeface="JetBrains Mono"/>
              </a:rPr>
              <a:t>y</a:t>
            </a:r>
            <a:r>
              <a:rPr lang="en" sz="1100">
                <a:solidFill>
                  <a:schemeClr val="dk1"/>
                </a:solidFill>
                <a:latin typeface="JetBrains Mono"/>
                <a:ea typeface="JetBrains Mono"/>
                <a:cs typeface="JetBrains Mono"/>
                <a:sym typeface="JetBrains Mono"/>
              </a:rPr>
              <a:t>1</a:t>
            </a:r>
            <a:endParaRPr sz="1100">
              <a:solidFill>
                <a:schemeClr val="dk1"/>
              </a:solidFill>
              <a:latin typeface="JetBrains Mono"/>
              <a:ea typeface="JetBrains Mono"/>
              <a:cs typeface="JetBrains Mono"/>
              <a:sym typeface="JetBrains Mono"/>
            </a:endParaRPr>
          </a:p>
        </p:txBody>
      </p:sp>
      <p:sp>
        <p:nvSpPr>
          <p:cNvPr id="384" name="Google Shape;384;p51"/>
          <p:cNvSpPr/>
          <p:nvPr/>
        </p:nvSpPr>
        <p:spPr>
          <a:xfrm>
            <a:off x="5369575" y="2549850"/>
            <a:ext cx="830700" cy="354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JetBrains Mono"/>
                <a:ea typeface="JetBrains Mono"/>
                <a:cs typeface="JetBrains Mono"/>
                <a:sym typeface="JetBrains Mono"/>
              </a:rPr>
              <a:t>W</a:t>
            </a:r>
            <a:r>
              <a:rPr baseline="-25000" lang="en" sz="1100">
                <a:solidFill>
                  <a:schemeClr val="dk1"/>
                </a:solidFill>
                <a:latin typeface="JetBrains Mono"/>
                <a:ea typeface="JetBrains Mono"/>
                <a:cs typeface="JetBrains Mono"/>
                <a:sym typeface="JetBrains Mono"/>
              </a:rPr>
              <a:t>y</a:t>
            </a:r>
            <a:r>
              <a:rPr lang="en" sz="1100">
                <a:solidFill>
                  <a:schemeClr val="dk1"/>
                </a:solidFill>
                <a:latin typeface="JetBrains Mono"/>
                <a:ea typeface="JetBrains Mono"/>
                <a:cs typeface="JetBrains Mono"/>
                <a:sym typeface="JetBrains Mono"/>
              </a:rPr>
              <a:t>1</a:t>
            </a:r>
            <a:endParaRPr sz="1100">
              <a:solidFill>
                <a:schemeClr val="dk1"/>
              </a:solidFill>
              <a:latin typeface="JetBrains Mono"/>
              <a:ea typeface="JetBrains Mono"/>
              <a:cs typeface="JetBrains Mono"/>
              <a:sym typeface="JetBrains Mono"/>
            </a:endParaRPr>
          </a:p>
        </p:txBody>
      </p:sp>
      <p:sp>
        <p:nvSpPr>
          <p:cNvPr id="385" name="Google Shape;385;p51"/>
          <p:cNvSpPr/>
          <p:nvPr/>
        </p:nvSpPr>
        <p:spPr>
          <a:xfrm>
            <a:off x="7551200" y="2549850"/>
            <a:ext cx="830700" cy="354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JetBrains Mono"/>
                <a:ea typeface="JetBrains Mono"/>
                <a:cs typeface="JetBrains Mono"/>
                <a:sym typeface="JetBrains Mono"/>
              </a:rPr>
              <a:t>R</a:t>
            </a:r>
            <a:r>
              <a:rPr baseline="-25000" lang="en" sz="1100">
                <a:solidFill>
                  <a:schemeClr val="dk1"/>
                </a:solidFill>
                <a:latin typeface="JetBrains Mono"/>
                <a:ea typeface="JetBrains Mono"/>
                <a:cs typeface="JetBrains Mono"/>
                <a:sym typeface="JetBrains Mono"/>
              </a:rPr>
              <a:t>x</a:t>
            </a:r>
            <a:r>
              <a:rPr lang="en" sz="1100">
                <a:solidFill>
                  <a:schemeClr val="dk1"/>
                </a:solidFill>
                <a:latin typeface="JetBrains Mono"/>
                <a:ea typeface="JetBrains Mono"/>
                <a:cs typeface="JetBrains Mono"/>
                <a:sym typeface="JetBrains Mono"/>
              </a:rPr>
              <a:t>1</a:t>
            </a:r>
            <a:endParaRPr sz="1100">
              <a:solidFill>
                <a:schemeClr val="dk1"/>
              </a:solidFill>
              <a:latin typeface="JetBrains Mono"/>
              <a:ea typeface="JetBrains Mono"/>
              <a:cs typeface="JetBrains Mono"/>
              <a:sym typeface="JetBrains Mono"/>
            </a:endParaRPr>
          </a:p>
        </p:txBody>
      </p:sp>
      <p:cxnSp>
        <p:nvCxnSpPr>
          <p:cNvPr id="386" name="Google Shape;386;p51"/>
          <p:cNvCxnSpPr>
            <a:stCxn id="381" idx="2"/>
            <a:endCxn id="382" idx="0"/>
          </p:cNvCxnSpPr>
          <p:nvPr/>
        </p:nvCxnSpPr>
        <p:spPr>
          <a:xfrm flipH="1">
            <a:off x="5785013" y="1607963"/>
            <a:ext cx="1083300" cy="326100"/>
          </a:xfrm>
          <a:prstGeom prst="straightConnector1">
            <a:avLst/>
          </a:prstGeom>
          <a:noFill/>
          <a:ln cap="flat" cmpd="sng" w="9525">
            <a:solidFill>
              <a:schemeClr val="dk2"/>
            </a:solidFill>
            <a:prstDash val="solid"/>
            <a:round/>
            <a:headEnd len="med" w="med" type="none"/>
            <a:tailEnd len="med" w="med" type="triangle"/>
          </a:ln>
        </p:spPr>
      </p:cxnSp>
      <p:cxnSp>
        <p:nvCxnSpPr>
          <p:cNvPr id="387" name="Google Shape;387;p51"/>
          <p:cNvCxnSpPr>
            <a:stCxn id="381" idx="2"/>
            <a:endCxn id="383" idx="0"/>
          </p:cNvCxnSpPr>
          <p:nvPr/>
        </p:nvCxnSpPr>
        <p:spPr>
          <a:xfrm>
            <a:off x="6868313" y="1607963"/>
            <a:ext cx="1098300" cy="326100"/>
          </a:xfrm>
          <a:prstGeom prst="straightConnector1">
            <a:avLst/>
          </a:prstGeom>
          <a:noFill/>
          <a:ln cap="flat" cmpd="sng" w="9525">
            <a:solidFill>
              <a:schemeClr val="dk2"/>
            </a:solidFill>
            <a:prstDash val="solid"/>
            <a:round/>
            <a:headEnd len="med" w="med" type="none"/>
            <a:tailEnd len="med" w="med" type="triangle"/>
          </a:ln>
        </p:spPr>
      </p:cxnSp>
      <p:cxnSp>
        <p:nvCxnSpPr>
          <p:cNvPr id="388" name="Google Shape;388;p51"/>
          <p:cNvCxnSpPr>
            <a:stCxn id="382" idx="2"/>
            <a:endCxn id="384" idx="0"/>
          </p:cNvCxnSpPr>
          <p:nvPr/>
        </p:nvCxnSpPr>
        <p:spPr>
          <a:xfrm>
            <a:off x="5784925" y="2288700"/>
            <a:ext cx="0" cy="261300"/>
          </a:xfrm>
          <a:prstGeom prst="straightConnector1">
            <a:avLst/>
          </a:prstGeom>
          <a:noFill/>
          <a:ln cap="flat" cmpd="sng" w="9525">
            <a:solidFill>
              <a:schemeClr val="dk2"/>
            </a:solidFill>
            <a:prstDash val="solid"/>
            <a:round/>
            <a:headEnd len="med" w="med" type="none"/>
            <a:tailEnd len="med" w="med" type="triangle"/>
          </a:ln>
        </p:spPr>
      </p:cxnSp>
      <p:cxnSp>
        <p:nvCxnSpPr>
          <p:cNvPr id="389" name="Google Shape;389;p51"/>
          <p:cNvCxnSpPr>
            <a:stCxn id="383" idx="2"/>
            <a:endCxn id="385" idx="0"/>
          </p:cNvCxnSpPr>
          <p:nvPr/>
        </p:nvCxnSpPr>
        <p:spPr>
          <a:xfrm>
            <a:off x="7966550" y="2288700"/>
            <a:ext cx="0" cy="261300"/>
          </a:xfrm>
          <a:prstGeom prst="straightConnector1">
            <a:avLst/>
          </a:prstGeom>
          <a:noFill/>
          <a:ln cap="flat" cmpd="sng" w="9525">
            <a:solidFill>
              <a:schemeClr val="dk2"/>
            </a:solidFill>
            <a:prstDash val="solid"/>
            <a:round/>
            <a:headEnd len="med" w="med" type="none"/>
            <a:tailEnd len="med" w="med" type="triangle"/>
          </a:ln>
        </p:spPr>
      </p:cxnSp>
      <p:cxnSp>
        <p:nvCxnSpPr>
          <p:cNvPr id="390" name="Google Shape;390;p51"/>
          <p:cNvCxnSpPr>
            <a:stCxn id="384" idx="3"/>
            <a:endCxn id="383" idx="1"/>
          </p:cNvCxnSpPr>
          <p:nvPr/>
        </p:nvCxnSpPr>
        <p:spPr>
          <a:xfrm flipH="1" rot="10800000">
            <a:off x="6200275" y="2111550"/>
            <a:ext cx="1350900" cy="615600"/>
          </a:xfrm>
          <a:prstGeom prst="straightConnector1">
            <a:avLst/>
          </a:prstGeom>
          <a:noFill/>
          <a:ln cap="flat" cmpd="sng" w="9525">
            <a:solidFill>
              <a:srgbClr val="006600"/>
            </a:solidFill>
            <a:prstDash val="dash"/>
            <a:round/>
            <a:headEnd len="med" w="med" type="none"/>
            <a:tailEnd len="med" w="med" type="triangle"/>
          </a:ln>
        </p:spPr>
      </p:cxnSp>
      <p:cxnSp>
        <p:nvCxnSpPr>
          <p:cNvPr id="391" name="Google Shape;391;p51"/>
          <p:cNvCxnSpPr>
            <a:stCxn id="382" idx="3"/>
            <a:endCxn id="385" idx="1"/>
          </p:cNvCxnSpPr>
          <p:nvPr/>
        </p:nvCxnSpPr>
        <p:spPr>
          <a:xfrm>
            <a:off x="6200275" y="2111400"/>
            <a:ext cx="1350900" cy="615900"/>
          </a:xfrm>
          <a:prstGeom prst="straightConnector1">
            <a:avLst/>
          </a:prstGeom>
          <a:noFill/>
          <a:ln cap="flat" cmpd="sng" w="9525">
            <a:solidFill>
              <a:schemeClr val="accent4"/>
            </a:solidFill>
            <a:prstDash val="dash"/>
            <a:round/>
            <a:headEnd len="med" w="med" type="none"/>
            <a:tailEnd len="med" w="med" type="triangle"/>
          </a:ln>
        </p:spPr>
      </p:cxnSp>
      <p:sp>
        <p:nvSpPr>
          <p:cNvPr id="392" name="Google Shape;392;p51"/>
          <p:cNvSpPr txBox="1"/>
          <p:nvPr/>
        </p:nvSpPr>
        <p:spPr>
          <a:xfrm>
            <a:off x="7848495" y="1901905"/>
            <a:ext cx="216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JetBrains Mono"/>
                <a:ea typeface="JetBrains Mono"/>
                <a:cs typeface="JetBrains Mono"/>
                <a:sym typeface="JetBrains Mono"/>
              </a:rPr>
              <a:t>V</a:t>
            </a:r>
            <a:endParaRPr sz="800">
              <a:latin typeface="JetBrains Mono"/>
              <a:ea typeface="JetBrains Mono"/>
              <a:cs typeface="JetBrains Mono"/>
              <a:sym typeface="JetBrains Mono"/>
            </a:endParaRPr>
          </a:p>
        </p:txBody>
      </p:sp>
      <p:sp>
        <p:nvSpPr>
          <p:cNvPr id="393" name="Google Shape;393;p51"/>
          <p:cNvSpPr txBox="1"/>
          <p:nvPr/>
        </p:nvSpPr>
        <p:spPr>
          <a:xfrm>
            <a:off x="5666865" y="2506121"/>
            <a:ext cx="216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JetBrains Mono"/>
                <a:ea typeface="JetBrains Mono"/>
                <a:cs typeface="JetBrains Mono"/>
                <a:sym typeface="JetBrains Mono"/>
              </a:rPr>
              <a:t>V</a:t>
            </a:r>
            <a:endParaRPr sz="800">
              <a:latin typeface="JetBrains Mono"/>
              <a:ea typeface="JetBrains Mono"/>
              <a:cs typeface="JetBrains Mono"/>
              <a:sym typeface="JetBrains Mono"/>
            </a:endParaRPr>
          </a:p>
        </p:txBody>
      </p:sp>
      <p:sp>
        <p:nvSpPr>
          <p:cNvPr id="394" name="Google Shape;394;p51"/>
          <p:cNvSpPr txBox="1"/>
          <p:nvPr/>
        </p:nvSpPr>
        <p:spPr>
          <a:xfrm>
            <a:off x="6659588" y="2068925"/>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accent4"/>
                </a:solidFill>
                <a:latin typeface="JetBrains Mono"/>
                <a:ea typeface="JetBrains Mono"/>
                <a:cs typeface="JetBrains Mono"/>
                <a:sym typeface="JetBrains Mono"/>
              </a:rPr>
              <a:t>hb</a:t>
            </a:r>
            <a:endParaRPr sz="1100">
              <a:solidFill>
                <a:schemeClr val="accent4"/>
              </a:solidFill>
              <a:latin typeface="JetBrains Mono"/>
              <a:ea typeface="JetBrains Mono"/>
              <a:cs typeface="JetBrains Mono"/>
              <a:sym typeface="JetBrains Mono"/>
            </a:endParaRPr>
          </a:p>
        </p:txBody>
      </p:sp>
      <p:sp>
        <p:nvSpPr>
          <p:cNvPr id="395" name="Google Shape;395;p51"/>
          <p:cNvSpPr txBox="1"/>
          <p:nvPr/>
        </p:nvSpPr>
        <p:spPr>
          <a:xfrm>
            <a:off x="6659588" y="2383330"/>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006600"/>
                </a:solidFill>
                <a:latin typeface="JetBrains Mono"/>
                <a:ea typeface="JetBrains Mono"/>
                <a:cs typeface="JetBrains Mono"/>
                <a:sym typeface="JetBrains Mono"/>
              </a:rPr>
              <a:t>sw</a:t>
            </a:r>
            <a:endParaRPr sz="1100">
              <a:solidFill>
                <a:srgbClr val="006600"/>
              </a:solidFill>
              <a:latin typeface="JetBrains Mono"/>
              <a:ea typeface="JetBrains Mono"/>
              <a:cs typeface="JetBrains Mono"/>
              <a:sym typeface="JetBrains Mono"/>
            </a:endParaRPr>
          </a:p>
        </p:txBody>
      </p:sp>
      <p:sp>
        <p:nvSpPr>
          <p:cNvPr id="396" name="Google Shape;396;p51"/>
          <p:cNvSpPr txBox="1"/>
          <p:nvPr/>
        </p:nvSpPr>
        <p:spPr>
          <a:xfrm>
            <a:off x="7737938" y="1518450"/>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2"/>
                </a:solidFill>
                <a:latin typeface="JetBrains Mono"/>
                <a:ea typeface="JetBrains Mono"/>
                <a:cs typeface="JetBrains Mono"/>
                <a:sym typeface="JetBrains Mono"/>
              </a:rPr>
              <a:t>po</a:t>
            </a:r>
            <a:endParaRPr sz="1100">
              <a:solidFill>
                <a:schemeClr val="dk2"/>
              </a:solidFill>
              <a:latin typeface="JetBrains Mono"/>
              <a:ea typeface="JetBrains Mono"/>
              <a:cs typeface="JetBrains Mono"/>
              <a:sym typeface="JetBrains Mono"/>
            </a:endParaRPr>
          </a:p>
        </p:txBody>
      </p:sp>
      <p:sp>
        <p:nvSpPr>
          <p:cNvPr id="397" name="Google Shape;397;p51"/>
          <p:cNvSpPr txBox="1"/>
          <p:nvPr/>
        </p:nvSpPr>
        <p:spPr>
          <a:xfrm>
            <a:off x="5566363" y="1518450"/>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2"/>
                </a:solidFill>
                <a:latin typeface="JetBrains Mono"/>
                <a:ea typeface="JetBrains Mono"/>
                <a:cs typeface="JetBrains Mono"/>
                <a:sym typeface="JetBrains Mono"/>
              </a:rPr>
              <a:t>po</a:t>
            </a:r>
            <a:endParaRPr sz="1100">
              <a:solidFill>
                <a:schemeClr val="dk2"/>
              </a:solidFill>
              <a:latin typeface="JetBrains Mono"/>
              <a:ea typeface="JetBrains Mono"/>
              <a:cs typeface="JetBrains Mono"/>
              <a:sym typeface="JetBrains Mono"/>
            </a:endParaRPr>
          </a:p>
        </p:txBody>
      </p:sp>
      <p:cxnSp>
        <p:nvCxnSpPr>
          <p:cNvPr id="398" name="Google Shape;398;p51"/>
          <p:cNvCxnSpPr/>
          <p:nvPr/>
        </p:nvCxnSpPr>
        <p:spPr>
          <a:xfrm>
            <a:off x="5356985" y="3349495"/>
            <a:ext cx="636600" cy="0"/>
          </a:xfrm>
          <a:prstGeom prst="straightConnector1">
            <a:avLst/>
          </a:prstGeom>
          <a:noFill/>
          <a:ln cap="flat" cmpd="sng" w="9525">
            <a:solidFill>
              <a:schemeClr val="dk2"/>
            </a:solidFill>
            <a:prstDash val="solid"/>
            <a:round/>
            <a:headEnd len="med" w="med" type="none"/>
            <a:tailEnd len="med" w="med" type="triangle"/>
          </a:ln>
        </p:spPr>
      </p:cxnSp>
      <p:cxnSp>
        <p:nvCxnSpPr>
          <p:cNvPr id="399" name="Google Shape;399;p51"/>
          <p:cNvCxnSpPr/>
          <p:nvPr/>
        </p:nvCxnSpPr>
        <p:spPr>
          <a:xfrm>
            <a:off x="5356985" y="3674671"/>
            <a:ext cx="636600" cy="0"/>
          </a:xfrm>
          <a:prstGeom prst="straightConnector1">
            <a:avLst/>
          </a:prstGeom>
          <a:noFill/>
          <a:ln cap="flat" cmpd="sng" w="9525">
            <a:solidFill>
              <a:schemeClr val="accent1"/>
            </a:solidFill>
            <a:prstDash val="dash"/>
            <a:round/>
            <a:headEnd len="med" w="med" type="none"/>
            <a:tailEnd len="med" w="med" type="triangle"/>
          </a:ln>
        </p:spPr>
      </p:cxnSp>
      <p:sp>
        <p:nvSpPr>
          <p:cNvPr id="400" name="Google Shape;400;p51"/>
          <p:cNvSpPr txBox="1"/>
          <p:nvPr/>
        </p:nvSpPr>
        <p:spPr>
          <a:xfrm>
            <a:off x="5459123" y="3054820"/>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2"/>
                </a:solidFill>
                <a:latin typeface="JetBrains Mono"/>
                <a:ea typeface="JetBrains Mono"/>
                <a:cs typeface="JetBrains Mono"/>
                <a:sym typeface="JetBrains Mono"/>
              </a:rPr>
              <a:t>po</a:t>
            </a:r>
            <a:endParaRPr sz="1100">
              <a:solidFill>
                <a:schemeClr val="dk2"/>
              </a:solidFill>
              <a:latin typeface="JetBrains Mono"/>
              <a:ea typeface="JetBrains Mono"/>
              <a:cs typeface="JetBrains Mono"/>
              <a:sym typeface="JetBrains Mono"/>
            </a:endParaRPr>
          </a:p>
        </p:txBody>
      </p:sp>
      <p:sp>
        <p:nvSpPr>
          <p:cNvPr id="401" name="Google Shape;401;p51"/>
          <p:cNvSpPr txBox="1"/>
          <p:nvPr/>
        </p:nvSpPr>
        <p:spPr>
          <a:xfrm>
            <a:off x="5459123" y="3393951"/>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accent1"/>
                </a:solidFill>
                <a:latin typeface="JetBrains Mono"/>
                <a:ea typeface="JetBrains Mono"/>
                <a:cs typeface="JetBrains Mono"/>
                <a:sym typeface="JetBrains Mono"/>
              </a:rPr>
              <a:t>rf</a:t>
            </a:r>
            <a:endParaRPr sz="1100">
              <a:solidFill>
                <a:schemeClr val="accent1"/>
              </a:solidFill>
              <a:latin typeface="JetBrains Mono"/>
              <a:ea typeface="JetBrains Mono"/>
              <a:cs typeface="JetBrains Mono"/>
              <a:sym typeface="JetBrains Mono"/>
            </a:endParaRPr>
          </a:p>
        </p:txBody>
      </p:sp>
      <p:sp>
        <p:nvSpPr>
          <p:cNvPr id="402" name="Google Shape;402;p51"/>
          <p:cNvSpPr txBox="1"/>
          <p:nvPr/>
        </p:nvSpPr>
        <p:spPr>
          <a:xfrm>
            <a:off x="6031955" y="3157490"/>
            <a:ext cx="1427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latin typeface="Open Sans"/>
                <a:ea typeface="Open Sans"/>
                <a:cs typeface="Open Sans"/>
                <a:sym typeface="Open Sans"/>
              </a:rPr>
              <a:t>program-order</a:t>
            </a:r>
            <a:endParaRPr i="1" sz="1100">
              <a:latin typeface="Open Sans"/>
              <a:ea typeface="Open Sans"/>
              <a:cs typeface="Open Sans"/>
              <a:sym typeface="Open Sans"/>
            </a:endParaRPr>
          </a:p>
        </p:txBody>
      </p:sp>
      <p:sp>
        <p:nvSpPr>
          <p:cNvPr id="403" name="Google Shape;403;p51"/>
          <p:cNvSpPr txBox="1"/>
          <p:nvPr/>
        </p:nvSpPr>
        <p:spPr>
          <a:xfrm>
            <a:off x="6031955" y="3474565"/>
            <a:ext cx="1427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latin typeface="Open Sans"/>
                <a:ea typeface="Open Sans"/>
                <a:cs typeface="Open Sans"/>
                <a:sym typeface="Open Sans"/>
              </a:rPr>
              <a:t>reads-from</a:t>
            </a:r>
            <a:endParaRPr i="1" sz="1100">
              <a:latin typeface="Open Sans"/>
              <a:ea typeface="Open Sans"/>
              <a:cs typeface="Open Sans"/>
              <a:sym typeface="Open Sans"/>
            </a:endParaRPr>
          </a:p>
        </p:txBody>
      </p:sp>
      <p:sp>
        <p:nvSpPr>
          <p:cNvPr id="404" name="Google Shape;404;p51"/>
          <p:cNvSpPr txBox="1"/>
          <p:nvPr/>
        </p:nvSpPr>
        <p:spPr>
          <a:xfrm>
            <a:off x="7890338" y="2223460"/>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2"/>
                </a:solidFill>
                <a:latin typeface="JetBrains Mono"/>
                <a:ea typeface="JetBrains Mono"/>
                <a:cs typeface="JetBrains Mono"/>
                <a:sym typeface="JetBrains Mono"/>
              </a:rPr>
              <a:t>po</a:t>
            </a:r>
            <a:endParaRPr sz="1100">
              <a:solidFill>
                <a:schemeClr val="dk2"/>
              </a:solidFill>
              <a:latin typeface="JetBrains Mono"/>
              <a:ea typeface="JetBrains Mono"/>
              <a:cs typeface="JetBrains Mono"/>
              <a:sym typeface="JetBrains Mono"/>
            </a:endParaRPr>
          </a:p>
        </p:txBody>
      </p:sp>
      <p:sp>
        <p:nvSpPr>
          <p:cNvPr id="405" name="Google Shape;405;p51"/>
          <p:cNvSpPr txBox="1"/>
          <p:nvPr/>
        </p:nvSpPr>
        <p:spPr>
          <a:xfrm>
            <a:off x="5413963" y="2223460"/>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2"/>
                </a:solidFill>
                <a:latin typeface="JetBrains Mono"/>
                <a:ea typeface="JetBrains Mono"/>
                <a:cs typeface="JetBrains Mono"/>
                <a:sym typeface="JetBrains Mono"/>
              </a:rPr>
              <a:t>po</a:t>
            </a:r>
            <a:endParaRPr sz="1100">
              <a:solidFill>
                <a:schemeClr val="dk2"/>
              </a:solidFill>
              <a:latin typeface="JetBrains Mono"/>
              <a:ea typeface="JetBrains Mono"/>
              <a:cs typeface="JetBrains Mono"/>
              <a:sym typeface="JetBrains Mono"/>
            </a:endParaRPr>
          </a:p>
        </p:txBody>
      </p:sp>
      <p:cxnSp>
        <p:nvCxnSpPr>
          <p:cNvPr id="406" name="Google Shape;406;p51"/>
          <p:cNvCxnSpPr/>
          <p:nvPr/>
        </p:nvCxnSpPr>
        <p:spPr>
          <a:xfrm>
            <a:off x="5356985" y="3985396"/>
            <a:ext cx="636600" cy="0"/>
          </a:xfrm>
          <a:prstGeom prst="straightConnector1">
            <a:avLst/>
          </a:prstGeom>
          <a:noFill/>
          <a:ln cap="flat" cmpd="sng" w="9525">
            <a:solidFill>
              <a:srgbClr val="006600"/>
            </a:solidFill>
            <a:prstDash val="dash"/>
            <a:round/>
            <a:headEnd len="med" w="med" type="none"/>
            <a:tailEnd len="med" w="med" type="triangle"/>
          </a:ln>
        </p:spPr>
      </p:cxnSp>
      <p:sp>
        <p:nvSpPr>
          <p:cNvPr id="407" name="Google Shape;407;p51"/>
          <p:cNvSpPr txBox="1"/>
          <p:nvPr/>
        </p:nvSpPr>
        <p:spPr>
          <a:xfrm>
            <a:off x="5459123" y="3704676"/>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006600"/>
                </a:solidFill>
                <a:latin typeface="JetBrains Mono"/>
                <a:ea typeface="JetBrains Mono"/>
                <a:cs typeface="JetBrains Mono"/>
                <a:sym typeface="JetBrains Mono"/>
              </a:rPr>
              <a:t>sw</a:t>
            </a:r>
            <a:endParaRPr sz="1100">
              <a:solidFill>
                <a:srgbClr val="006600"/>
              </a:solidFill>
              <a:latin typeface="JetBrains Mono"/>
              <a:ea typeface="JetBrains Mono"/>
              <a:cs typeface="JetBrains Mono"/>
              <a:sym typeface="JetBrains Mono"/>
            </a:endParaRPr>
          </a:p>
        </p:txBody>
      </p:sp>
      <p:sp>
        <p:nvSpPr>
          <p:cNvPr id="408" name="Google Shape;408;p51"/>
          <p:cNvSpPr txBox="1"/>
          <p:nvPr/>
        </p:nvSpPr>
        <p:spPr>
          <a:xfrm>
            <a:off x="6031950" y="3785301"/>
            <a:ext cx="2764500" cy="54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 sz="1100">
                <a:solidFill>
                  <a:schemeClr val="dk1"/>
                </a:solidFill>
                <a:latin typeface="Open Sans"/>
                <a:ea typeface="Open Sans"/>
                <a:cs typeface="Open Sans"/>
                <a:sym typeface="Open Sans"/>
              </a:rPr>
              <a:t>Synchronizes-with</a:t>
            </a:r>
            <a:endParaRPr i="1" sz="11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lang="en" sz="1100">
                <a:solidFill>
                  <a:schemeClr val="dk1"/>
                </a:solidFill>
                <a:latin typeface="Open Sans"/>
                <a:ea typeface="Open Sans"/>
                <a:cs typeface="Open Sans"/>
                <a:sym typeface="Open Sans"/>
              </a:rPr>
              <a:t>-e.g. reads-from on </a:t>
            </a:r>
            <a:r>
              <a:rPr lang="en" sz="1100">
                <a:solidFill>
                  <a:schemeClr val="dk1"/>
                </a:solidFill>
                <a:latin typeface="JetBrains Mono"/>
                <a:ea typeface="JetBrains Mono"/>
                <a:cs typeface="JetBrains Mono"/>
                <a:sym typeface="JetBrains Mono"/>
              </a:rPr>
              <a:t>Volatile</a:t>
            </a:r>
            <a:r>
              <a:rPr lang="en" sz="1100">
                <a:solidFill>
                  <a:schemeClr val="dk1"/>
                </a:solidFill>
                <a:latin typeface="Open Sans"/>
                <a:ea typeface="Open Sans"/>
                <a:cs typeface="Open Sans"/>
                <a:sym typeface="Open Sans"/>
              </a:rPr>
              <a:t> field</a:t>
            </a:r>
            <a:endParaRPr i="1" sz="1100">
              <a:solidFill>
                <a:schemeClr val="dk1"/>
              </a:solidFill>
              <a:latin typeface="Open Sans"/>
              <a:ea typeface="Open Sans"/>
              <a:cs typeface="Open Sans"/>
              <a:sym typeface="Open Sans"/>
            </a:endParaRPr>
          </a:p>
        </p:txBody>
      </p:sp>
      <p:cxnSp>
        <p:nvCxnSpPr>
          <p:cNvPr id="409" name="Google Shape;409;p51"/>
          <p:cNvCxnSpPr/>
          <p:nvPr/>
        </p:nvCxnSpPr>
        <p:spPr>
          <a:xfrm>
            <a:off x="5356985" y="4482422"/>
            <a:ext cx="636600" cy="0"/>
          </a:xfrm>
          <a:prstGeom prst="straightConnector1">
            <a:avLst/>
          </a:prstGeom>
          <a:noFill/>
          <a:ln cap="flat" cmpd="sng" w="9525">
            <a:solidFill>
              <a:schemeClr val="accent4"/>
            </a:solidFill>
            <a:prstDash val="dash"/>
            <a:round/>
            <a:headEnd len="med" w="med" type="none"/>
            <a:tailEnd len="med" w="med" type="triangle"/>
          </a:ln>
        </p:spPr>
      </p:cxnSp>
      <p:sp>
        <p:nvSpPr>
          <p:cNvPr id="410" name="Google Shape;410;p51"/>
          <p:cNvSpPr txBox="1"/>
          <p:nvPr/>
        </p:nvSpPr>
        <p:spPr>
          <a:xfrm>
            <a:off x="5459123" y="4201702"/>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accent4"/>
                </a:solidFill>
                <a:latin typeface="JetBrains Mono"/>
                <a:ea typeface="JetBrains Mono"/>
                <a:cs typeface="JetBrains Mono"/>
                <a:sym typeface="JetBrains Mono"/>
              </a:rPr>
              <a:t>hb</a:t>
            </a:r>
            <a:endParaRPr sz="1100">
              <a:solidFill>
                <a:schemeClr val="accent4"/>
              </a:solidFill>
              <a:latin typeface="JetBrains Mono"/>
              <a:ea typeface="JetBrains Mono"/>
              <a:cs typeface="JetBrains Mono"/>
              <a:sym typeface="JetBrains Mono"/>
            </a:endParaRPr>
          </a:p>
        </p:txBody>
      </p:sp>
      <p:sp>
        <p:nvSpPr>
          <p:cNvPr id="411" name="Google Shape;411;p51"/>
          <p:cNvSpPr txBox="1"/>
          <p:nvPr/>
        </p:nvSpPr>
        <p:spPr>
          <a:xfrm>
            <a:off x="6031950" y="4282327"/>
            <a:ext cx="2764500" cy="54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 sz="1100">
                <a:solidFill>
                  <a:schemeClr val="dk1"/>
                </a:solidFill>
                <a:latin typeface="Open Sans"/>
                <a:ea typeface="Open Sans"/>
                <a:cs typeface="Open Sans"/>
                <a:sym typeface="Open Sans"/>
              </a:rPr>
              <a:t>happens-before</a:t>
            </a:r>
            <a:endParaRPr i="1" sz="11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lang="en" sz="1100">
                <a:solidFill>
                  <a:schemeClr val="dk1"/>
                </a:solidFill>
                <a:latin typeface="JetBrains Mono"/>
                <a:ea typeface="JetBrains Mono"/>
                <a:cs typeface="JetBrains Mono"/>
                <a:sym typeface="JetBrains Mono"/>
              </a:rPr>
              <a:t>= (</a:t>
            </a:r>
            <a:r>
              <a:rPr lang="en" sz="1100">
                <a:solidFill>
                  <a:srgbClr val="4D4D4D"/>
                </a:solidFill>
                <a:latin typeface="JetBrains Mono"/>
                <a:ea typeface="JetBrains Mono"/>
                <a:cs typeface="JetBrains Mono"/>
                <a:sym typeface="JetBrains Mono"/>
              </a:rPr>
              <a:t>po </a:t>
            </a:r>
            <a:r>
              <a:rPr lang="en" sz="1100">
                <a:solidFill>
                  <a:schemeClr val="dk1"/>
                </a:solidFill>
                <a:latin typeface="JetBrains Mono"/>
                <a:ea typeface="JetBrains Mono"/>
                <a:cs typeface="JetBrains Mono"/>
                <a:sym typeface="JetBrains Mono"/>
              </a:rPr>
              <a:t>∪ </a:t>
            </a:r>
            <a:r>
              <a:rPr lang="en" sz="1100">
                <a:solidFill>
                  <a:srgbClr val="006600"/>
                </a:solidFill>
                <a:latin typeface="JetBrains Mono"/>
                <a:ea typeface="JetBrains Mono"/>
                <a:cs typeface="JetBrains Mono"/>
                <a:sym typeface="JetBrains Mono"/>
              </a:rPr>
              <a:t>sw</a:t>
            </a:r>
            <a:r>
              <a:rPr lang="en" sz="1100">
                <a:solidFill>
                  <a:schemeClr val="dk1"/>
                </a:solidFill>
                <a:latin typeface="JetBrains Mono"/>
                <a:ea typeface="JetBrains Mono"/>
                <a:cs typeface="JetBrains Mono"/>
                <a:sym typeface="JetBrains Mono"/>
              </a:rPr>
              <a:t>)</a:t>
            </a:r>
            <a:r>
              <a:rPr baseline="30000" lang="en" sz="1100">
                <a:solidFill>
                  <a:schemeClr val="dk1"/>
                </a:solidFill>
                <a:latin typeface="JetBrains Mono"/>
                <a:ea typeface="JetBrains Mono"/>
                <a:cs typeface="JetBrains Mono"/>
                <a:sym typeface="JetBrains Mono"/>
              </a:rPr>
              <a:t>+</a:t>
            </a:r>
            <a:endParaRPr baseline="30000" sz="1100">
              <a:solidFill>
                <a:schemeClr val="dk1"/>
              </a:solidFill>
              <a:latin typeface="JetBrains Mono"/>
              <a:ea typeface="JetBrains Mono"/>
              <a:cs typeface="JetBrains Mono"/>
              <a:sym typeface="JetBrains Mon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52"/>
          <p:cNvSpPr txBox="1"/>
          <p:nvPr>
            <p:ph idx="1" type="body"/>
          </p:nvPr>
        </p:nvSpPr>
        <p:spPr>
          <a:xfrm>
            <a:off x="292600" y="1335025"/>
            <a:ext cx="4144800" cy="30738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0000FF"/>
                </a:solidFill>
                <a:highlight>
                  <a:srgbClr val="FFFFFE"/>
                </a:highlight>
              </a:rPr>
              <a:t>class</a:t>
            </a:r>
            <a:r>
              <a:rPr lang="en" sz="1100">
                <a:highlight>
                  <a:srgbClr val="FFFFFE"/>
                </a:highlight>
              </a:rPr>
              <a:t> </a:t>
            </a:r>
            <a:r>
              <a:rPr lang="en" sz="1100">
                <a:solidFill>
                  <a:srgbClr val="008080"/>
                </a:solidFill>
                <a:highlight>
                  <a:srgbClr val="FFFFFE"/>
                </a:highlight>
              </a:rPr>
              <a:t>OrderingTest</a:t>
            </a: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var</a:t>
            </a:r>
            <a:r>
              <a:rPr lang="en" sz="1100">
                <a:highlight>
                  <a:srgbClr val="FFFFFE"/>
                </a:highlight>
              </a:rPr>
              <a:t> x = </a:t>
            </a:r>
            <a:r>
              <a:rPr lang="en" sz="1100">
                <a:solidFill>
                  <a:srgbClr val="098658"/>
                </a:solidFill>
                <a:highlight>
                  <a:srgbClr val="FFFFFE"/>
                </a:highlight>
              </a:rPr>
              <a:t>0</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808080"/>
                </a:solidFill>
                <a:highlight>
                  <a:srgbClr val="FFFFFE"/>
                </a:highlight>
              </a:rPr>
              <a:t>@Volatile</a:t>
            </a:r>
            <a:r>
              <a:rPr lang="en" sz="1100">
                <a:highlight>
                  <a:srgbClr val="FFFFFE"/>
                </a:highlight>
              </a:rPr>
              <a:t> </a:t>
            </a:r>
            <a:r>
              <a:rPr lang="en" sz="1100">
                <a:solidFill>
                  <a:srgbClr val="0000FF"/>
                </a:solidFill>
                <a:highlight>
                  <a:srgbClr val="FFFFFE"/>
                </a:highlight>
              </a:rPr>
              <a:t>var</a:t>
            </a:r>
            <a:r>
              <a:rPr lang="en" sz="1100">
                <a:highlight>
                  <a:srgbClr val="FFFFFE"/>
                </a:highlight>
              </a:rPr>
              <a:t> y = </a:t>
            </a:r>
            <a:r>
              <a:rPr lang="en" sz="1100">
                <a:solidFill>
                  <a:srgbClr val="098658"/>
                </a:solidFill>
                <a:highlight>
                  <a:srgbClr val="FFFFFE"/>
                </a:highlight>
              </a:rPr>
              <a:t>0</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fun</a:t>
            </a:r>
            <a:r>
              <a:rPr lang="en" sz="1100">
                <a:highlight>
                  <a:srgbClr val="FFFFFE"/>
                </a:highlight>
              </a:rPr>
              <a:t> test()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thread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x = </a:t>
            </a:r>
            <a:r>
              <a:rPr lang="en" sz="1100">
                <a:solidFill>
                  <a:srgbClr val="098658"/>
                </a:solidFill>
                <a:highlight>
                  <a:srgbClr val="FFFFFE"/>
                </a:highlight>
              </a:rPr>
              <a:t>1</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y = </a:t>
            </a:r>
            <a:r>
              <a:rPr lang="en" sz="1100">
                <a:solidFill>
                  <a:srgbClr val="098658"/>
                </a:solidFill>
                <a:highlight>
                  <a:srgbClr val="FFFFFE"/>
                </a:highlight>
              </a:rPr>
              <a:t>1</a:t>
            </a:r>
            <a:endParaRPr sz="1100">
              <a:solidFill>
                <a:srgbClr val="098658"/>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thread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val</a:t>
            </a:r>
            <a:r>
              <a:rPr lang="en" sz="1100">
                <a:highlight>
                  <a:srgbClr val="FFFFFE"/>
                </a:highlight>
              </a:rPr>
              <a:t> a = y</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val</a:t>
            </a:r>
            <a:r>
              <a:rPr lang="en" sz="1100">
                <a:highlight>
                  <a:srgbClr val="FFFFFE"/>
                </a:highlight>
              </a:rPr>
              <a:t> b = x</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println(</a:t>
            </a:r>
            <a:r>
              <a:rPr lang="en" sz="1100">
                <a:solidFill>
                  <a:srgbClr val="A31515"/>
                </a:solidFill>
                <a:highlight>
                  <a:srgbClr val="FFFFFE"/>
                </a:highlight>
              </a:rPr>
              <a:t>"$a, $b"</a:t>
            </a: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endParaRPr>
          </a:p>
          <a:p>
            <a:pPr indent="0" lvl="0" marL="0" rtl="0" algn="l">
              <a:lnSpc>
                <a:spcPct val="115000"/>
              </a:lnSpc>
              <a:spcBef>
                <a:spcPts val="0"/>
              </a:spcBef>
              <a:spcAft>
                <a:spcPts val="0"/>
              </a:spcAft>
              <a:buNone/>
            </a:pPr>
            <a:r>
              <a:t/>
            </a:r>
            <a:endParaRPr sz="1100">
              <a:solidFill>
                <a:srgbClr val="0033B4"/>
              </a:solidFill>
            </a:endParaRPr>
          </a:p>
        </p:txBody>
      </p:sp>
      <p:sp>
        <p:nvSpPr>
          <p:cNvPr id="417" name="Google Shape;417;p5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JMM: Happens-before relation</a:t>
            </a:r>
            <a:endParaRPr/>
          </a:p>
        </p:txBody>
      </p:sp>
      <p:sp>
        <p:nvSpPr>
          <p:cNvPr id="418" name="Google Shape;418;p52"/>
          <p:cNvSpPr/>
          <p:nvPr/>
        </p:nvSpPr>
        <p:spPr>
          <a:xfrm>
            <a:off x="6452950" y="825850"/>
            <a:ext cx="830700" cy="354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JetBrains Mono"/>
                <a:ea typeface="JetBrains Mono"/>
                <a:cs typeface="JetBrains Mono"/>
                <a:sym typeface="JetBrains Mono"/>
              </a:rPr>
              <a:t>W</a:t>
            </a:r>
            <a:r>
              <a:rPr baseline="-25000" lang="en" sz="1100">
                <a:solidFill>
                  <a:schemeClr val="dk1"/>
                </a:solidFill>
                <a:latin typeface="JetBrains Mono"/>
                <a:ea typeface="JetBrains Mono"/>
                <a:cs typeface="JetBrains Mono"/>
                <a:sym typeface="JetBrains Mono"/>
              </a:rPr>
              <a:t>x</a:t>
            </a:r>
            <a:r>
              <a:rPr lang="en" sz="1100">
                <a:solidFill>
                  <a:schemeClr val="dk1"/>
                </a:solidFill>
                <a:latin typeface="JetBrains Mono"/>
                <a:ea typeface="JetBrains Mono"/>
                <a:cs typeface="JetBrains Mono"/>
                <a:sym typeface="JetBrains Mono"/>
              </a:rPr>
              <a:t>0</a:t>
            </a:r>
            <a:endParaRPr sz="1100">
              <a:solidFill>
                <a:schemeClr val="dk1"/>
              </a:solidFill>
              <a:latin typeface="JetBrains Mono"/>
              <a:ea typeface="JetBrains Mono"/>
              <a:cs typeface="JetBrains Mono"/>
              <a:sym typeface="JetBrains Mono"/>
            </a:endParaRPr>
          </a:p>
        </p:txBody>
      </p:sp>
      <p:sp>
        <p:nvSpPr>
          <p:cNvPr id="419" name="Google Shape;419;p52"/>
          <p:cNvSpPr/>
          <p:nvPr/>
        </p:nvSpPr>
        <p:spPr>
          <a:xfrm>
            <a:off x="6452950" y="1256500"/>
            <a:ext cx="830700" cy="354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JetBrains Mono"/>
                <a:ea typeface="JetBrains Mono"/>
                <a:cs typeface="JetBrains Mono"/>
                <a:sym typeface="JetBrains Mono"/>
              </a:rPr>
              <a:t>W</a:t>
            </a:r>
            <a:r>
              <a:rPr baseline="-25000" lang="en" sz="1100">
                <a:solidFill>
                  <a:schemeClr val="dk1"/>
                </a:solidFill>
                <a:latin typeface="JetBrains Mono"/>
                <a:ea typeface="JetBrains Mono"/>
                <a:cs typeface="JetBrains Mono"/>
                <a:sym typeface="JetBrains Mono"/>
              </a:rPr>
              <a:t>y</a:t>
            </a:r>
            <a:r>
              <a:rPr lang="en" sz="1100">
                <a:solidFill>
                  <a:schemeClr val="dk1"/>
                </a:solidFill>
                <a:latin typeface="JetBrains Mono"/>
                <a:ea typeface="JetBrains Mono"/>
                <a:cs typeface="JetBrains Mono"/>
                <a:sym typeface="JetBrains Mono"/>
              </a:rPr>
              <a:t>0</a:t>
            </a:r>
            <a:endParaRPr sz="1100">
              <a:solidFill>
                <a:schemeClr val="dk1"/>
              </a:solidFill>
              <a:latin typeface="JetBrains Mono"/>
              <a:ea typeface="JetBrains Mono"/>
              <a:cs typeface="JetBrains Mono"/>
              <a:sym typeface="JetBrains Mono"/>
            </a:endParaRPr>
          </a:p>
        </p:txBody>
      </p:sp>
      <p:sp>
        <p:nvSpPr>
          <p:cNvPr id="420" name="Google Shape;420;p52"/>
          <p:cNvSpPr/>
          <p:nvPr/>
        </p:nvSpPr>
        <p:spPr>
          <a:xfrm>
            <a:off x="5369575" y="1934100"/>
            <a:ext cx="830700" cy="354600"/>
          </a:xfrm>
          <a:prstGeom prst="roundRect">
            <a:avLst>
              <a:gd fmla="val 16667" name="adj"/>
            </a:avLst>
          </a:prstGeom>
          <a:solidFill>
            <a:schemeClr val="lt1"/>
          </a:solidFill>
          <a:ln cap="flat" cmpd="sng" w="9525">
            <a:solidFill>
              <a:srgbClr val="FF285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rgbClr val="FF2857"/>
                </a:solidFill>
                <a:latin typeface="JetBrains Mono"/>
                <a:ea typeface="JetBrains Mono"/>
                <a:cs typeface="JetBrains Mono"/>
                <a:sym typeface="JetBrains Mono"/>
              </a:rPr>
              <a:t>W</a:t>
            </a:r>
            <a:r>
              <a:rPr baseline="-25000" lang="en" sz="1100">
                <a:solidFill>
                  <a:srgbClr val="FF2857"/>
                </a:solidFill>
                <a:latin typeface="JetBrains Mono"/>
                <a:ea typeface="JetBrains Mono"/>
                <a:cs typeface="JetBrains Mono"/>
                <a:sym typeface="JetBrains Mono"/>
              </a:rPr>
              <a:t>x</a:t>
            </a:r>
            <a:r>
              <a:rPr lang="en" sz="1100">
                <a:solidFill>
                  <a:srgbClr val="FF2857"/>
                </a:solidFill>
                <a:latin typeface="JetBrains Mono"/>
                <a:ea typeface="JetBrains Mono"/>
                <a:cs typeface="JetBrains Mono"/>
                <a:sym typeface="JetBrains Mono"/>
              </a:rPr>
              <a:t>1</a:t>
            </a:r>
            <a:endParaRPr sz="1100">
              <a:solidFill>
                <a:srgbClr val="FF2857"/>
              </a:solidFill>
              <a:latin typeface="JetBrains Mono"/>
              <a:ea typeface="JetBrains Mono"/>
              <a:cs typeface="JetBrains Mono"/>
              <a:sym typeface="JetBrains Mono"/>
            </a:endParaRPr>
          </a:p>
        </p:txBody>
      </p:sp>
      <p:sp>
        <p:nvSpPr>
          <p:cNvPr id="421" name="Google Shape;421;p52"/>
          <p:cNvSpPr/>
          <p:nvPr/>
        </p:nvSpPr>
        <p:spPr>
          <a:xfrm>
            <a:off x="7551200" y="1934100"/>
            <a:ext cx="830700" cy="354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JetBrains Mono"/>
                <a:ea typeface="JetBrains Mono"/>
                <a:cs typeface="JetBrains Mono"/>
                <a:sym typeface="JetBrains Mono"/>
              </a:rPr>
              <a:t>R</a:t>
            </a:r>
            <a:r>
              <a:rPr baseline="-25000" lang="en" sz="1100">
                <a:solidFill>
                  <a:schemeClr val="dk1"/>
                </a:solidFill>
                <a:latin typeface="JetBrains Mono"/>
                <a:ea typeface="JetBrains Mono"/>
                <a:cs typeface="JetBrains Mono"/>
                <a:sym typeface="JetBrains Mono"/>
              </a:rPr>
              <a:t>y</a:t>
            </a:r>
            <a:r>
              <a:rPr lang="en" sz="1100">
                <a:solidFill>
                  <a:schemeClr val="dk1"/>
                </a:solidFill>
                <a:latin typeface="JetBrains Mono"/>
                <a:ea typeface="JetBrains Mono"/>
                <a:cs typeface="JetBrains Mono"/>
                <a:sym typeface="JetBrains Mono"/>
              </a:rPr>
              <a:t>1</a:t>
            </a:r>
            <a:endParaRPr sz="1100">
              <a:solidFill>
                <a:schemeClr val="dk1"/>
              </a:solidFill>
              <a:latin typeface="JetBrains Mono"/>
              <a:ea typeface="JetBrains Mono"/>
              <a:cs typeface="JetBrains Mono"/>
              <a:sym typeface="JetBrains Mono"/>
            </a:endParaRPr>
          </a:p>
        </p:txBody>
      </p:sp>
      <p:sp>
        <p:nvSpPr>
          <p:cNvPr id="422" name="Google Shape;422;p52"/>
          <p:cNvSpPr/>
          <p:nvPr/>
        </p:nvSpPr>
        <p:spPr>
          <a:xfrm>
            <a:off x="5369575" y="2549850"/>
            <a:ext cx="830700" cy="354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JetBrains Mono"/>
                <a:ea typeface="JetBrains Mono"/>
                <a:cs typeface="JetBrains Mono"/>
                <a:sym typeface="JetBrains Mono"/>
              </a:rPr>
              <a:t>W</a:t>
            </a:r>
            <a:r>
              <a:rPr baseline="-25000" lang="en" sz="1100">
                <a:solidFill>
                  <a:schemeClr val="dk1"/>
                </a:solidFill>
                <a:latin typeface="JetBrains Mono"/>
                <a:ea typeface="JetBrains Mono"/>
                <a:cs typeface="JetBrains Mono"/>
                <a:sym typeface="JetBrains Mono"/>
              </a:rPr>
              <a:t>y</a:t>
            </a:r>
            <a:r>
              <a:rPr lang="en" sz="1100">
                <a:solidFill>
                  <a:schemeClr val="dk1"/>
                </a:solidFill>
                <a:latin typeface="JetBrains Mono"/>
                <a:ea typeface="JetBrains Mono"/>
                <a:cs typeface="JetBrains Mono"/>
                <a:sym typeface="JetBrains Mono"/>
              </a:rPr>
              <a:t>1</a:t>
            </a:r>
            <a:endParaRPr sz="1100">
              <a:solidFill>
                <a:schemeClr val="dk1"/>
              </a:solidFill>
              <a:latin typeface="JetBrains Mono"/>
              <a:ea typeface="JetBrains Mono"/>
              <a:cs typeface="JetBrains Mono"/>
              <a:sym typeface="JetBrains Mono"/>
            </a:endParaRPr>
          </a:p>
        </p:txBody>
      </p:sp>
      <p:sp>
        <p:nvSpPr>
          <p:cNvPr id="423" name="Google Shape;423;p52"/>
          <p:cNvSpPr/>
          <p:nvPr/>
        </p:nvSpPr>
        <p:spPr>
          <a:xfrm>
            <a:off x="7551200" y="2549850"/>
            <a:ext cx="830700" cy="354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JetBrains Mono"/>
                <a:ea typeface="JetBrains Mono"/>
                <a:cs typeface="JetBrains Mono"/>
                <a:sym typeface="JetBrains Mono"/>
              </a:rPr>
              <a:t>R</a:t>
            </a:r>
            <a:r>
              <a:rPr baseline="-25000" lang="en" sz="1100">
                <a:solidFill>
                  <a:schemeClr val="dk1"/>
                </a:solidFill>
                <a:latin typeface="JetBrains Mono"/>
                <a:ea typeface="JetBrains Mono"/>
                <a:cs typeface="JetBrains Mono"/>
                <a:sym typeface="JetBrains Mono"/>
              </a:rPr>
              <a:t>x</a:t>
            </a:r>
            <a:r>
              <a:rPr lang="en" sz="1100">
                <a:solidFill>
                  <a:schemeClr val="dk1"/>
                </a:solidFill>
                <a:latin typeface="JetBrains Mono"/>
                <a:ea typeface="JetBrains Mono"/>
                <a:cs typeface="JetBrains Mono"/>
                <a:sym typeface="JetBrains Mono"/>
              </a:rPr>
              <a:t>0</a:t>
            </a:r>
            <a:endParaRPr sz="1100">
              <a:solidFill>
                <a:schemeClr val="dk1"/>
              </a:solidFill>
              <a:latin typeface="JetBrains Mono"/>
              <a:ea typeface="JetBrains Mono"/>
              <a:cs typeface="JetBrains Mono"/>
              <a:sym typeface="JetBrains Mono"/>
            </a:endParaRPr>
          </a:p>
        </p:txBody>
      </p:sp>
      <p:cxnSp>
        <p:nvCxnSpPr>
          <p:cNvPr id="424" name="Google Shape;424;p52"/>
          <p:cNvCxnSpPr>
            <a:stCxn id="419" idx="2"/>
            <a:endCxn id="420" idx="0"/>
          </p:cNvCxnSpPr>
          <p:nvPr/>
        </p:nvCxnSpPr>
        <p:spPr>
          <a:xfrm flipH="1">
            <a:off x="5785000" y="1611100"/>
            <a:ext cx="1083300" cy="323100"/>
          </a:xfrm>
          <a:prstGeom prst="straightConnector1">
            <a:avLst/>
          </a:prstGeom>
          <a:noFill/>
          <a:ln cap="flat" cmpd="sng" w="9525">
            <a:solidFill>
              <a:schemeClr val="dk2"/>
            </a:solidFill>
            <a:prstDash val="solid"/>
            <a:round/>
            <a:headEnd len="med" w="med" type="none"/>
            <a:tailEnd len="med" w="med" type="triangle"/>
          </a:ln>
        </p:spPr>
      </p:cxnSp>
      <p:cxnSp>
        <p:nvCxnSpPr>
          <p:cNvPr id="425" name="Google Shape;425;p52"/>
          <p:cNvCxnSpPr>
            <a:stCxn id="419" idx="2"/>
            <a:endCxn id="421" idx="0"/>
          </p:cNvCxnSpPr>
          <p:nvPr/>
        </p:nvCxnSpPr>
        <p:spPr>
          <a:xfrm>
            <a:off x="6868300" y="1611100"/>
            <a:ext cx="1098300" cy="323100"/>
          </a:xfrm>
          <a:prstGeom prst="straightConnector1">
            <a:avLst/>
          </a:prstGeom>
          <a:noFill/>
          <a:ln cap="flat" cmpd="sng" w="9525">
            <a:solidFill>
              <a:schemeClr val="dk2"/>
            </a:solidFill>
            <a:prstDash val="solid"/>
            <a:round/>
            <a:headEnd len="med" w="med" type="none"/>
            <a:tailEnd len="med" w="med" type="triangle"/>
          </a:ln>
        </p:spPr>
      </p:cxnSp>
      <p:cxnSp>
        <p:nvCxnSpPr>
          <p:cNvPr id="426" name="Google Shape;426;p52"/>
          <p:cNvCxnSpPr>
            <a:stCxn id="420" idx="2"/>
            <a:endCxn id="422" idx="0"/>
          </p:cNvCxnSpPr>
          <p:nvPr/>
        </p:nvCxnSpPr>
        <p:spPr>
          <a:xfrm>
            <a:off x="5784925" y="2288700"/>
            <a:ext cx="0" cy="261300"/>
          </a:xfrm>
          <a:prstGeom prst="straightConnector1">
            <a:avLst/>
          </a:prstGeom>
          <a:noFill/>
          <a:ln cap="flat" cmpd="sng" w="9525">
            <a:solidFill>
              <a:schemeClr val="dk2"/>
            </a:solidFill>
            <a:prstDash val="solid"/>
            <a:round/>
            <a:headEnd len="med" w="med" type="none"/>
            <a:tailEnd len="med" w="med" type="triangle"/>
          </a:ln>
        </p:spPr>
      </p:cxnSp>
      <p:cxnSp>
        <p:nvCxnSpPr>
          <p:cNvPr id="427" name="Google Shape;427;p52"/>
          <p:cNvCxnSpPr>
            <a:stCxn id="421" idx="2"/>
            <a:endCxn id="423" idx="0"/>
          </p:cNvCxnSpPr>
          <p:nvPr/>
        </p:nvCxnSpPr>
        <p:spPr>
          <a:xfrm>
            <a:off x="7966550" y="2288700"/>
            <a:ext cx="0" cy="261300"/>
          </a:xfrm>
          <a:prstGeom prst="straightConnector1">
            <a:avLst/>
          </a:prstGeom>
          <a:noFill/>
          <a:ln cap="flat" cmpd="sng" w="9525">
            <a:solidFill>
              <a:schemeClr val="dk2"/>
            </a:solidFill>
            <a:prstDash val="solid"/>
            <a:round/>
            <a:headEnd len="med" w="med" type="none"/>
            <a:tailEnd len="med" w="med" type="triangle"/>
          </a:ln>
        </p:spPr>
      </p:cxnSp>
      <p:cxnSp>
        <p:nvCxnSpPr>
          <p:cNvPr id="428" name="Google Shape;428;p52"/>
          <p:cNvCxnSpPr>
            <a:stCxn id="422" idx="3"/>
            <a:endCxn id="421" idx="1"/>
          </p:cNvCxnSpPr>
          <p:nvPr/>
        </p:nvCxnSpPr>
        <p:spPr>
          <a:xfrm flipH="1" rot="10800000">
            <a:off x="6200275" y="2111550"/>
            <a:ext cx="1350900" cy="615600"/>
          </a:xfrm>
          <a:prstGeom prst="straightConnector1">
            <a:avLst/>
          </a:prstGeom>
          <a:noFill/>
          <a:ln cap="flat" cmpd="sng" w="9525">
            <a:solidFill>
              <a:srgbClr val="006600"/>
            </a:solidFill>
            <a:prstDash val="dash"/>
            <a:round/>
            <a:headEnd len="med" w="med" type="none"/>
            <a:tailEnd len="med" w="med" type="triangle"/>
          </a:ln>
        </p:spPr>
      </p:cxnSp>
      <p:cxnSp>
        <p:nvCxnSpPr>
          <p:cNvPr id="429" name="Google Shape;429;p52"/>
          <p:cNvCxnSpPr>
            <a:stCxn id="420" idx="3"/>
            <a:endCxn id="423" idx="1"/>
          </p:cNvCxnSpPr>
          <p:nvPr/>
        </p:nvCxnSpPr>
        <p:spPr>
          <a:xfrm>
            <a:off x="6200275" y="2111400"/>
            <a:ext cx="1350900" cy="615900"/>
          </a:xfrm>
          <a:prstGeom prst="straightConnector1">
            <a:avLst/>
          </a:prstGeom>
          <a:noFill/>
          <a:ln cap="flat" cmpd="sng" w="9525">
            <a:solidFill>
              <a:schemeClr val="accent4"/>
            </a:solidFill>
            <a:prstDash val="dash"/>
            <a:round/>
            <a:headEnd len="med" w="med" type="none"/>
            <a:tailEnd len="med" w="med" type="triangle"/>
          </a:ln>
        </p:spPr>
      </p:cxnSp>
      <p:sp>
        <p:nvSpPr>
          <p:cNvPr id="430" name="Google Shape;430;p52"/>
          <p:cNvSpPr txBox="1"/>
          <p:nvPr/>
        </p:nvSpPr>
        <p:spPr>
          <a:xfrm>
            <a:off x="7848495" y="1901905"/>
            <a:ext cx="216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JetBrains Mono"/>
                <a:ea typeface="JetBrains Mono"/>
                <a:cs typeface="JetBrains Mono"/>
                <a:sym typeface="JetBrains Mono"/>
              </a:rPr>
              <a:t>V</a:t>
            </a:r>
            <a:endParaRPr sz="800">
              <a:latin typeface="JetBrains Mono"/>
              <a:ea typeface="JetBrains Mono"/>
              <a:cs typeface="JetBrains Mono"/>
              <a:sym typeface="JetBrains Mono"/>
            </a:endParaRPr>
          </a:p>
        </p:txBody>
      </p:sp>
      <p:sp>
        <p:nvSpPr>
          <p:cNvPr id="431" name="Google Shape;431;p52"/>
          <p:cNvSpPr txBox="1"/>
          <p:nvPr/>
        </p:nvSpPr>
        <p:spPr>
          <a:xfrm>
            <a:off x="5666865" y="2506121"/>
            <a:ext cx="216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latin typeface="JetBrains Mono"/>
                <a:ea typeface="JetBrains Mono"/>
                <a:cs typeface="JetBrains Mono"/>
                <a:sym typeface="JetBrains Mono"/>
              </a:rPr>
              <a:t>V</a:t>
            </a:r>
            <a:endParaRPr sz="800">
              <a:latin typeface="JetBrains Mono"/>
              <a:ea typeface="JetBrains Mono"/>
              <a:cs typeface="JetBrains Mono"/>
              <a:sym typeface="JetBrains Mono"/>
            </a:endParaRPr>
          </a:p>
        </p:txBody>
      </p:sp>
      <p:sp>
        <p:nvSpPr>
          <p:cNvPr id="432" name="Google Shape;432;p52"/>
          <p:cNvSpPr txBox="1"/>
          <p:nvPr/>
        </p:nvSpPr>
        <p:spPr>
          <a:xfrm>
            <a:off x="6659588" y="2068925"/>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accent4"/>
                </a:solidFill>
                <a:latin typeface="JetBrains Mono"/>
                <a:ea typeface="JetBrains Mono"/>
                <a:cs typeface="JetBrains Mono"/>
                <a:sym typeface="JetBrains Mono"/>
              </a:rPr>
              <a:t>hb</a:t>
            </a:r>
            <a:endParaRPr sz="1100">
              <a:solidFill>
                <a:schemeClr val="accent4"/>
              </a:solidFill>
              <a:latin typeface="JetBrains Mono"/>
              <a:ea typeface="JetBrains Mono"/>
              <a:cs typeface="JetBrains Mono"/>
              <a:sym typeface="JetBrains Mono"/>
            </a:endParaRPr>
          </a:p>
        </p:txBody>
      </p:sp>
      <p:sp>
        <p:nvSpPr>
          <p:cNvPr id="433" name="Google Shape;433;p52"/>
          <p:cNvSpPr txBox="1"/>
          <p:nvPr/>
        </p:nvSpPr>
        <p:spPr>
          <a:xfrm>
            <a:off x="6659588" y="2383330"/>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006600"/>
                </a:solidFill>
                <a:latin typeface="JetBrains Mono"/>
                <a:ea typeface="JetBrains Mono"/>
                <a:cs typeface="JetBrains Mono"/>
                <a:sym typeface="JetBrains Mono"/>
              </a:rPr>
              <a:t>sw</a:t>
            </a:r>
            <a:endParaRPr sz="1100">
              <a:solidFill>
                <a:srgbClr val="006600"/>
              </a:solidFill>
              <a:latin typeface="JetBrains Mono"/>
              <a:ea typeface="JetBrains Mono"/>
              <a:cs typeface="JetBrains Mono"/>
              <a:sym typeface="JetBrains Mono"/>
            </a:endParaRPr>
          </a:p>
        </p:txBody>
      </p:sp>
      <p:sp>
        <p:nvSpPr>
          <p:cNvPr id="434" name="Google Shape;434;p52"/>
          <p:cNvSpPr txBox="1"/>
          <p:nvPr/>
        </p:nvSpPr>
        <p:spPr>
          <a:xfrm>
            <a:off x="7737938" y="1518450"/>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2"/>
                </a:solidFill>
                <a:latin typeface="JetBrains Mono"/>
                <a:ea typeface="JetBrains Mono"/>
                <a:cs typeface="JetBrains Mono"/>
                <a:sym typeface="JetBrains Mono"/>
              </a:rPr>
              <a:t>po</a:t>
            </a:r>
            <a:endParaRPr sz="1100">
              <a:solidFill>
                <a:schemeClr val="dk2"/>
              </a:solidFill>
              <a:latin typeface="JetBrains Mono"/>
              <a:ea typeface="JetBrains Mono"/>
              <a:cs typeface="JetBrains Mono"/>
              <a:sym typeface="JetBrains Mono"/>
            </a:endParaRPr>
          </a:p>
        </p:txBody>
      </p:sp>
      <p:sp>
        <p:nvSpPr>
          <p:cNvPr id="435" name="Google Shape;435;p52"/>
          <p:cNvSpPr txBox="1"/>
          <p:nvPr/>
        </p:nvSpPr>
        <p:spPr>
          <a:xfrm>
            <a:off x="5566363" y="1518450"/>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2"/>
                </a:solidFill>
                <a:latin typeface="JetBrains Mono"/>
                <a:ea typeface="JetBrains Mono"/>
                <a:cs typeface="JetBrains Mono"/>
                <a:sym typeface="JetBrains Mono"/>
              </a:rPr>
              <a:t>po</a:t>
            </a:r>
            <a:endParaRPr sz="1100">
              <a:solidFill>
                <a:schemeClr val="dk2"/>
              </a:solidFill>
              <a:latin typeface="JetBrains Mono"/>
              <a:ea typeface="JetBrains Mono"/>
              <a:cs typeface="JetBrains Mono"/>
              <a:sym typeface="JetBrains Mono"/>
            </a:endParaRPr>
          </a:p>
        </p:txBody>
      </p:sp>
      <p:cxnSp>
        <p:nvCxnSpPr>
          <p:cNvPr id="436" name="Google Shape;436;p52"/>
          <p:cNvCxnSpPr/>
          <p:nvPr/>
        </p:nvCxnSpPr>
        <p:spPr>
          <a:xfrm>
            <a:off x="5356985" y="3349495"/>
            <a:ext cx="636600" cy="0"/>
          </a:xfrm>
          <a:prstGeom prst="straightConnector1">
            <a:avLst/>
          </a:prstGeom>
          <a:noFill/>
          <a:ln cap="flat" cmpd="sng" w="9525">
            <a:solidFill>
              <a:schemeClr val="dk2"/>
            </a:solidFill>
            <a:prstDash val="solid"/>
            <a:round/>
            <a:headEnd len="med" w="med" type="none"/>
            <a:tailEnd len="med" w="med" type="triangle"/>
          </a:ln>
        </p:spPr>
      </p:cxnSp>
      <p:cxnSp>
        <p:nvCxnSpPr>
          <p:cNvPr id="437" name="Google Shape;437;p52"/>
          <p:cNvCxnSpPr/>
          <p:nvPr/>
        </p:nvCxnSpPr>
        <p:spPr>
          <a:xfrm>
            <a:off x="5356985" y="3674671"/>
            <a:ext cx="636600" cy="0"/>
          </a:xfrm>
          <a:prstGeom prst="straightConnector1">
            <a:avLst/>
          </a:prstGeom>
          <a:noFill/>
          <a:ln cap="flat" cmpd="sng" w="9525">
            <a:solidFill>
              <a:schemeClr val="accent1"/>
            </a:solidFill>
            <a:prstDash val="dash"/>
            <a:round/>
            <a:headEnd len="med" w="med" type="none"/>
            <a:tailEnd len="med" w="med" type="triangle"/>
          </a:ln>
        </p:spPr>
      </p:cxnSp>
      <p:sp>
        <p:nvSpPr>
          <p:cNvPr id="438" name="Google Shape;438;p52"/>
          <p:cNvSpPr txBox="1"/>
          <p:nvPr/>
        </p:nvSpPr>
        <p:spPr>
          <a:xfrm>
            <a:off x="5459123" y="3054820"/>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2"/>
                </a:solidFill>
                <a:latin typeface="JetBrains Mono"/>
                <a:ea typeface="JetBrains Mono"/>
                <a:cs typeface="JetBrains Mono"/>
                <a:sym typeface="JetBrains Mono"/>
              </a:rPr>
              <a:t>po</a:t>
            </a:r>
            <a:endParaRPr sz="1100">
              <a:solidFill>
                <a:schemeClr val="dk2"/>
              </a:solidFill>
              <a:latin typeface="JetBrains Mono"/>
              <a:ea typeface="JetBrains Mono"/>
              <a:cs typeface="JetBrains Mono"/>
              <a:sym typeface="JetBrains Mono"/>
            </a:endParaRPr>
          </a:p>
        </p:txBody>
      </p:sp>
      <p:sp>
        <p:nvSpPr>
          <p:cNvPr id="439" name="Google Shape;439;p52"/>
          <p:cNvSpPr txBox="1"/>
          <p:nvPr/>
        </p:nvSpPr>
        <p:spPr>
          <a:xfrm>
            <a:off x="5459123" y="3393951"/>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accent1"/>
                </a:solidFill>
                <a:latin typeface="JetBrains Mono"/>
                <a:ea typeface="JetBrains Mono"/>
                <a:cs typeface="JetBrains Mono"/>
                <a:sym typeface="JetBrains Mono"/>
              </a:rPr>
              <a:t>rf</a:t>
            </a:r>
            <a:endParaRPr sz="1100">
              <a:solidFill>
                <a:schemeClr val="accent1"/>
              </a:solidFill>
              <a:latin typeface="JetBrains Mono"/>
              <a:ea typeface="JetBrains Mono"/>
              <a:cs typeface="JetBrains Mono"/>
              <a:sym typeface="JetBrains Mono"/>
            </a:endParaRPr>
          </a:p>
        </p:txBody>
      </p:sp>
      <p:sp>
        <p:nvSpPr>
          <p:cNvPr id="440" name="Google Shape;440;p52"/>
          <p:cNvSpPr txBox="1"/>
          <p:nvPr/>
        </p:nvSpPr>
        <p:spPr>
          <a:xfrm>
            <a:off x="6031955" y="3157490"/>
            <a:ext cx="1427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latin typeface="Open Sans"/>
                <a:ea typeface="Open Sans"/>
                <a:cs typeface="Open Sans"/>
                <a:sym typeface="Open Sans"/>
              </a:rPr>
              <a:t>program-order</a:t>
            </a:r>
            <a:endParaRPr i="1" sz="1100">
              <a:latin typeface="Open Sans"/>
              <a:ea typeface="Open Sans"/>
              <a:cs typeface="Open Sans"/>
              <a:sym typeface="Open Sans"/>
            </a:endParaRPr>
          </a:p>
        </p:txBody>
      </p:sp>
      <p:sp>
        <p:nvSpPr>
          <p:cNvPr id="441" name="Google Shape;441;p52"/>
          <p:cNvSpPr txBox="1"/>
          <p:nvPr/>
        </p:nvSpPr>
        <p:spPr>
          <a:xfrm>
            <a:off x="6031955" y="3474565"/>
            <a:ext cx="1427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latin typeface="Open Sans"/>
                <a:ea typeface="Open Sans"/>
                <a:cs typeface="Open Sans"/>
                <a:sym typeface="Open Sans"/>
              </a:rPr>
              <a:t>reads-from</a:t>
            </a:r>
            <a:endParaRPr i="1" sz="1100">
              <a:latin typeface="Open Sans"/>
              <a:ea typeface="Open Sans"/>
              <a:cs typeface="Open Sans"/>
              <a:sym typeface="Open Sans"/>
            </a:endParaRPr>
          </a:p>
        </p:txBody>
      </p:sp>
      <p:sp>
        <p:nvSpPr>
          <p:cNvPr id="442" name="Google Shape;442;p52"/>
          <p:cNvSpPr txBox="1"/>
          <p:nvPr/>
        </p:nvSpPr>
        <p:spPr>
          <a:xfrm>
            <a:off x="7890338" y="2223460"/>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2"/>
                </a:solidFill>
                <a:latin typeface="JetBrains Mono"/>
                <a:ea typeface="JetBrains Mono"/>
                <a:cs typeface="JetBrains Mono"/>
                <a:sym typeface="JetBrains Mono"/>
              </a:rPr>
              <a:t>po</a:t>
            </a:r>
            <a:endParaRPr sz="1100">
              <a:solidFill>
                <a:schemeClr val="dk2"/>
              </a:solidFill>
              <a:latin typeface="JetBrains Mono"/>
              <a:ea typeface="JetBrains Mono"/>
              <a:cs typeface="JetBrains Mono"/>
              <a:sym typeface="JetBrains Mono"/>
            </a:endParaRPr>
          </a:p>
        </p:txBody>
      </p:sp>
      <p:sp>
        <p:nvSpPr>
          <p:cNvPr id="443" name="Google Shape;443;p52"/>
          <p:cNvSpPr txBox="1"/>
          <p:nvPr/>
        </p:nvSpPr>
        <p:spPr>
          <a:xfrm>
            <a:off x="5413963" y="2223460"/>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2"/>
                </a:solidFill>
                <a:latin typeface="JetBrains Mono"/>
                <a:ea typeface="JetBrains Mono"/>
                <a:cs typeface="JetBrains Mono"/>
                <a:sym typeface="JetBrains Mono"/>
              </a:rPr>
              <a:t>po</a:t>
            </a:r>
            <a:endParaRPr sz="1100">
              <a:solidFill>
                <a:schemeClr val="dk2"/>
              </a:solidFill>
              <a:latin typeface="JetBrains Mono"/>
              <a:ea typeface="JetBrains Mono"/>
              <a:cs typeface="JetBrains Mono"/>
              <a:sym typeface="JetBrains Mono"/>
            </a:endParaRPr>
          </a:p>
        </p:txBody>
      </p:sp>
      <p:cxnSp>
        <p:nvCxnSpPr>
          <p:cNvPr id="444" name="Google Shape;444;p52"/>
          <p:cNvCxnSpPr/>
          <p:nvPr/>
        </p:nvCxnSpPr>
        <p:spPr>
          <a:xfrm>
            <a:off x="5356985" y="3985396"/>
            <a:ext cx="636600" cy="0"/>
          </a:xfrm>
          <a:prstGeom prst="straightConnector1">
            <a:avLst/>
          </a:prstGeom>
          <a:noFill/>
          <a:ln cap="flat" cmpd="sng" w="9525">
            <a:solidFill>
              <a:srgbClr val="006600"/>
            </a:solidFill>
            <a:prstDash val="dash"/>
            <a:round/>
            <a:headEnd len="med" w="med" type="none"/>
            <a:tailEnd len="med" w="med" type="triangle"/>
          </a:ln>
        </p:spPr>
      </p:cxnSp>
      <p:sp>
        <p:nvSpPr>
          <p:cNvPr id="445" name="Google Shape;445;p52"/>
          <p:cNvSpPr txBox="1"/>
          <p:nvPr/>
        </p:nvSpPr>
        <p:spPr>
          <a:xfrm>
            <a:off x="5459123" y="3704676"/>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006600"/>
                </a:solidFill>
                <a:latin typeface="JetBrains Mono"/>
                <a:ea typeface="JetBrains Mono"/>
                <a:cs typeface="JetBrains Mono"/>
                <a:sym typeface="JetBrains Mono"/>
              </a:rPr>
              <a:t>sw</a:t>
            </a:r>
            <a:endParaRPr sz="1100">
              <a:solidFill>
                <a:srgbClr val="006600"/>
              </a:solidFill>
              <a:latin typeface="JetBrains Mono"/>
              <a:ea typeface="JetBrains Mono"/>
              <a:cs typeface="JetBrains Mono"/>
              <a:sym typeface="JetBrains Mono"/>
            </a:endParaRPr>
          </a:p>
        </p:txBody>
      </p:sp>
      <p:sp>
        <p:nvSpPr>
          <p:cNvPr id="446" name="Google Shape;446;p52"/>
          <p:cNvSpPr txBox="1"/>
          <p:nvPr/>
        </p:nvSpPr>
        <p:spPr>
          <a:xfrm>
            <a:off x="6031950" y="3785301"/>
            <a:ext cx="2764500" cy="54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 sz="1100">
                <a:solidFill>
                  <a:schemeClr val="dk1"/>
                </a:solidFill>
                <a:latin typeface="Open Sans"/>
                <a:ea typeface="Open Sans"/>
                <a:cs typeface="Open Sans"/>
                <a:sym typeface="Open Sans"/>
              </a:rPr>
              <a:t>Synchronizes-with</a:t>
            </a:r>
            <a:endParaRPr i="1" sz="11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lang="en" sz="1100">
                <a:solidFill>
                  <a:schemeClr val="dk1"/>
                </a:solidFill>
                <a:latin typeface="Open Sans"/>
                <a:ea typeface="Open Sans"/>
                <a:cs typeface="Open Sans"/>
                <a:sym typeface="Open Sans"/>
              </a:rPr>
              <a:t>-e.g. reads-from on </a:t>
            </a:r>
            <a:r>
              <a:rPr lang="en" sz="1100">
                <a:solidFill>
                  <a:schemeClr val="dk1"/>
                </a:solidFill>
                <a:latin typeface="JetBrains Mono"/>
                <a:ea typeface="JetBrains Mono"/>
                <a:cs typeface="JetBrains Mono"/>
                <a:sym typeface="JetBrains Mono"/>
              </a:rPr>
              <a:t>Volatile</a:t>
            </a:r>
            <a:r>
              <a:rPr lang="en" sz="1100">
                <a:solidFill>
                  <a:schemeClr val="dk1"/>
                </a:solidFill>
                <a:latin typeface="Open Sans"/>
                <a:ea typeface="Open Sans"/>
                <a:cs typeface="Open Sans"/>
                <a:sym typeface="Open Sans"/>
              </a:rPr>
              <a:t> field</a:t>
            </a:r>
            <a:endParaRPr i="1" sz="1100">
              <a:solidFill>
                <a:schemeClr val="dk1"/>
              </a:solidFill>
              <a:latin typeface="Open Sans"/>
              <a:ea typeface="Open Sans"/>
              <a:cs typeface="Open Sans"/>
              <a:sym typeface="Open Sans"/>
            </a:endParaRPr>
          </a:p>
        </p:txBody>
      </p:sp>
      <p:cxnSp>
        <p:nvCxnSpPr>
          <p:cNvPr id="447" name="Google Shape;447;p52"/>
          <p:cNvCxnSpPr/>
          <p:nvPr/>
        </p:nvCxnSpPr>
        <p:spPr>
          <a:xfrm>
            <a:off x="5356985" y="4482422"/>
            <a:ext cx="636600" cy="0"/>
          </a:xfrm>
          <a:prstGeom prst="straightConnector1">
            <a:avLst/>
          </a:prstGeom>
          <a:noFill/>
          <a:ln cap="flat" cmpd="sng" w="9525">
            <a:solidFill>
              <a:schemeClr val="accent4"/>
            </a:solidFill>
            <a:prstDash val="dash"/>
            <a:round/>
            <a:headEnd len="med" w="med" type="none"/>
            <a:tailEnd len="med" w="med" type="triangle"/>
          </a:ln>
        </p:spPr>
      </p:cxnSp>
      <p:sp>
        <p:nvSpPr>
          <p:cNvPr id="448" name="Google Shape;448;p52"/>
          <p:cNvSpPr txBox="1"/>
          <p:nvPr/>
        </p:nvSpPr>
        <p:spPr>
          <a:xfrm>
            <a:off x="5459123" y="4201702"/>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accent4"/>
                </a:solidFill>
                <a:latin typeface="JetBrains Mono"/>
                <a:ea typeface="JetBrains Mono"/>
                <a:cs typeface="JetBrains Mono"/>
                <a:sym typeface="JetBrains Mono"/>
              </a:rPr>
              <a:t>hb</a:t>
            </a:r>
            <a:endParaRPr sz="1100">
              <a:solidFill>
                <a:schemeClr val="accent4"/>
              </a:solidFill>
              <a:latin typeface="JetBrains Mono"/>
              <a:ea typeface="JetBrains Mono"/>
              <a:cs typeface="JetBrains Mono"/>
              <a:sym typeface="JetBrains Mono"/>
            </a:endParaRPr>
          </a:p>
        </p:txBody>
      </p:sp>
      <p:sp>
        <p:nvSpPr>
          <p:cNvPr id="449" name="Google Shape;449;p52"/>
          <p:cNvSpPr txBox="1"/>
          <p:nvPr/>
        </p:nvSpPr>
        <p:spPr>
          <a:xfrm>
            <a:off x="6031950" y="4282327"/>
            <a:ext cx="2764500" cy="54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 sz="1100">
                <a:solidFill>
                  <a:schemeClr val="dk1"/>
                </a:solidFill>
                <a:latin typeface="Open Sans"/>
                <a:ea typeface="Open Sans"/>
                <a:cs typeface="Open Sans"/>
                <a:sym typeface="Open Sans"/>
              </a:rPr>
              <a:t>happens-before</a:t>
            </a:r>
            <a:endParaRPr i="1" sz="110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None/>
            </a:pPr>
            <a:r>
              <a:rPr lang="en" sz="1100">
                <a:solidFill>
                  <a:schemeClr val="dk1"/>
                </a:solidFill>
                <a:latin typeface="JetBrains Mono"/>
                <a:ea typeface="JetBrains Mono"/>
                <a:cs typeface="JetBrains Mono"/>
                <a:sym typeface="JetBrains Mono"/>
              </a:rPr>
              <a:t>= (</a:t>
            </a:r>
            <a:r>
              <a:rPr lang="en" sz="1100">
                <a:solidFill>
                  <a:srgbClr val="4D4D4D"/>
                </a:solidFill>
                <a:latin typeface="JetBrains Mono"/>
                <a:ea typeface="JetBrains Mono"/>
                <a:cs typeface="JetBrains Mono"/>
                <a:sym typeface="JetBrains Mono"/>
              </a:rPr>
              <a:t>po </a:t>
            </a:r>
            <a:r>
              <a:rPr lang="en" sz="1100">
                <a:solidFill>
                  <a:schemeClr val="dk1"/>
                </a:solidFill>
                <a:latin typeface="JetBrains Mono"/>
                <a:ea typeface="JetBrains Mono"/>
                <a:cs typeface="JetBrains Mono"/>
                <a:sym typeface="JetBrains Mono"/>
              </a:rPr>
              <a:t>∪ </a:t>
            </a:r>
            <a:r>
              <a:rPr lang="en" sz="1100">
                <a:solidFill>
                  <a:srgbClr val="006600"/>
                </a:solidFill>
                <a:latin typeface="JetBrains Mono"/>
                <a:ea typeface="JetBrains Mono"/>
                <a:cs typeface="JetBrains Mono"/>
                <a:sym typeface="JetBrains Mono"/>
              </a:rPr>
              <a:t>sw</a:t>
            </a:r>
            <a:r>
              <a:rPr lang="en" sz="1100">
                <a:solidFill>
                  <a:schemeClr val="dk1"/>
                </a:solidFill>
                <a:latin typeface="JetBrains Mono"/>
                <a:ea typeface="JetBrains Mono"/>
                <a:cs typeface="JetBrains Mono"/>
                <a:sym typeface="JetBrains Mono"/>
              </a:rPr>
              <a:t>)</a:t>
            </a:r>
            <a:r>
              <a:rPr baseline="30000" lang="en" sz="1100">
                <a:solidFill>
                  <a:schemeClr val="dk1"/>
                </a:solidFill>
                <a:latin typeface="JetBrains Mono"/>
                <a:ea typeface="JetBrains Mono"/>
                <a:cs typeface="JetBrains Mono"/>
                <a:sym typeface="JetBrains Mono"/>
              </a:rPr>
              <a:t>+</a:t>
            </a:r>
            <a:endParaRPr baseline="30000" sz="1100">
              <a:solidFill>
                <a:schemeClr val="dk1"/>
              </a:solidFill>
              <a:latin typeface="JetBrains Mono"/>
              <a:ea typeface="JetBrains Mono"/>
              <a:cs typeface="JetBrains Mono"/>
              <a:sym typeface="JetBrains Mono"/>
            </a:endParaRPr>
          </a:p>
        </p:txBody>
      </p:sp>
      <p:cxnSp>
        <p:nvCxnSpPr>
          <p:cNvPr id="450" name="Google Shape;450;p52"/>
          <p:cNvCxnSpPr>
            <a:stCxn id="419" idx="0"/>
            <a:endCxn id="423" idx="2"/>
          </p:cNvCxnSpPr>
          <p:nvPr/>
        </p:nvCxnSpPr>
        <p:spPr>
          <a:xfrm flipH="1" rot="-5400000">
            <a:off x="6593500" y="1531300"/>
            <a:ext cx="1647900" cy="1098300"/>
          </a:xfrm>
          <a:prstGeom prst="curvedConnector5">
            <a:avLst>
              <a:gd fmla="val 69052" name="adj1"/>
              <a:gd fmla="val 40779" name="adj2"/>
              <a:gd fmla="val 114453" name="adj3"/>
            </a:avLst>
          </a:prstGeom>
          <a:noFill/>
          <a:ln cap="flat" cmpd="sng" w="9525">
            <a:solidFill>
              <a:schemeClr val="accent1"/>
            </a:solidFill>
            <a:prstDash val="dash"/>
            <a:round/>
            <a:headEnd len="med" w="med" type="none"/>
            <a:tailEnd len="med" w="med" type="triangle"/>
          </a:ln>
        </p:spPr>
      </p:cxnSp>
      <p:sp>
        <p:nvSpPr>
          <p:cNvPr id="451" name="Google Shape;451;p52"/>
          <p:cNvSpPr txBox="1"/>
          <p:nvPr/>
        </p:nvSpPr>
        <p:spPr>
          <a:xfrm>
            <a:off x="6843653" y="1699389"/>
            <a:ext cx="432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accent1"/>
                </a:solidFill>
                <a:latin typeface="JetBrains Mono"/>
                <a:ea typeface="JetBrains Mono"/>
                <a:cs typeface="JetBrains Mono"/>
                <a:sym typeface="JetBrains Mono"/>
              </a:rPr>
              <a:t>rf</a:t>
            </a:r>
            <a:endParaRPr sz="1100">
              <a:solidFill>
                <a:schemeClr val="accent1"/>
              </a:solidFill>
              <a:latin typeface="JetBrains Mono"/>
              <a:ea typeface="JetBrains Mono"/>
              <a:cs typeface="JetBrains Mono"/>
              <a:sym typeface="JetBrains Mon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5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JMM: Synchronizing actions</a:t>
            </a:r>
            <a:endParaRPr/>
          </a:p>
        </p:txBody>
      </p:sp>
      <p:sp>
        <p:nvSpPr>
          <p:cNvPr id="457" name="Google Shape;457;p53"/>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311150" lvl="0" marL="222250" marR="1282620" rtl="0" algn="l">
              <a:lnSpc>
                <a:spcPct val="110416"/>
              </a:lnSpc>
              <a:spcBef>
                <a:spcPts val="0"/>
              </a:spcBef>
              <a:spcAft>
                <a:spcPts val="0"/>
              </a:spcAft>
              <a:buSzPts val="1400"/>
              <a:buFont typeface="Arial"/>
              <a:buChar char="●"/>
            </a:pPr>
            <a:r>
              <a:rPr lang="en"/>
              <a:t>Read and write for volatile fields</a:t>
            </a:r>
            <a:endParaRPr>
              <a:latin typeface="Arial"/>
              <a:ea typeface="Arial"/>
              <a:cs typeface="Arial"/>
              <a:sym typeface="Arial"/>
            </a:endParaRPr>
          </a:p>
          <a:p>
            <a:pPr indent="-311150" lvl="0" marL="222250" marR="1282620" rtl="0" algn="l">
              <a:lnSpc>
                <a:spcPct val="110416"/>
              </a:lnSpc>
              <a:spcBef>
                <a:spcPts val="145"/>
              </a:spcBef>
              <a:spcAft>
                <a:spcPts val="0"/>
              </a:spcAft>
              <a:buSzPts val="1400"/>
              <a:buFont typeface="Arial"/>
              <a:buChar char="●"/>
            </a:pPr>
            <a:r>
              <a:rPr lang="en"/>
              <a:t>Lock and unlock </a:t>
            </a:r>
            <a:endParaRPr>
              <a:latin typeface="Arial"/>
              <a:ea typeface="Arial"/>
              <a:cs typeface="Arial"/>
              <a:sym typeface="Arial"/>
            </a:endParaRPr>
          </a:p>
          <a:p>
            <a:pPr indent="-311150" lvl="0" marL="222250" marR="1282620" rtl="0" algn="l">
              <a:lnSpc>
                <a:spcPct val="111666"/>
              </a:lnSpc>
              <a:spcBef>
                <a:spcPts val="105"/>
              </a:spcBef>
              <a:spcAft>
                <a:spcPts val="22220"/>
              </a:spcAft>
              <a:buSzPts val="1400"/>
              <a:buFont typeface="Arial"/>
              <a:buChar char="●"/>
            </a:pPr>
            <a:r>
              <a:rPr lang="en"/>
              <a:t>Thread run and start, as well as finish and join</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5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JMM: DRF-SC again</a:t>
            </a:r>
            <a:endParaRPr/>
          </a:p>
        </p:txBody>
      </p:sp>
      <p:sp>
        <p:nvSpPr>
          <p:cNvPr id="463" name="Google Shape;463;p54"/>
          <p:cNvSpPr txBox="1"/>
          <p:nvPr>
            <p:ph idx="1" type="body"/>
          </p:nvPr>
        </p:nvSpPr>
        <p:spPr>
          <a:xfrm>
            <a:off x="292600" y="1335025"/>
            <a:ext cx="8419800" cy="3187800"/>
          </a:xfrm>
          <a:prstGeom prst="rect">
            <a:avLst/>
          </a:prstGeom>
        </p:spPr>
        <p:txBody>
          <a:bodyPr anchorCtr="0" anchor="t" bIns="0" lIns="0" spcFirstLastPara="1" rIns="0" wrap="square" tIns="73150">
            <a:noAutofit/>
          </a:bodyPr>
          <a:lstStyle/>
          <a:p>
            <a:pPr indent="0" lvl="0" marL="0" rtl="0" algn="l">
              <a:lnSpc>
                <a:spcPct val="150000"/>
              </a:lnSpc>
              <a:spcBef>
                <a:spcPts val="0"/>
              </a:spcBef>
              <a:spcAft>
                <a:spcPts val="0"/>
              </a:spcAft>
              <a:buClr>
                <a:schemeClr val="dk1"/>
              </a:buClr>
              <a:buSzPts val="1100"/>
              <a:buFont typeface="Arial"/>
              <a:buNone/>
            </a:pPr>
            <a:r>
              <a:rPr lang="en"/>
              <a:t>Two events form a data race if:</a:t>
            </a:r>
            <a:endParaRPr/>
          </a:p>
          <a:p>
            <a:pPr indent="-317500" lvl="0" marL="457200" rtl="0" algn="l">
              <a:lnSpc>
                <a:spcPct val="150000"/>
              </a:lnSpc>
              <a:spcBef>
                <a:spcPts val="0"/>
              </a:spcBef>
              <a:spcAft>
                <a:spcPts val="0"/>
              </a:spcAft>
              <a:buSzPts val="1400"/>
              <a:buChar char="●"/>
            </a:pPr>
            <a:r>
              <a:rPr lang="en"/>
              <a:t>Both are memory accesses to the same field.</a:t>
            </a:r>
            <a:endParaRPr/>
          </a:p>
          <a:p>
            <a:pPr indent="-317500" lvl="0" marL="457200" rtl="0" algn="l">
              <a:lnSpc>
                <a:spcPct val="150000"/>
              </a:lnSpc>
              <a:spcBef>
                <a:spcPts val="0"/>
              </a:spcBef>
              <a:spcAft>
                <a:spcPts val="0"/>
              </a:spcAft>
              <a:buSzPts val="1400"/>
              <a:buChar char="●"/>
            </a:pPr>
            <a:r>
              <a:rPr lang="en"/>
              <a:t>Both are </a:t>
            </a:r>
            <a:r>
              <a:rPr b="1" lang="en"/>
              <a:t>plain</a:t>
            </a:r>
            <a:r>
              <a:rPr lang="en"/>
              <a:t> (non-atomic) accesses.</a:t>
            </a:r>
            <a:endParaRPr/>
          </a:p>
          <a:p>
            <a:pPr indent="-317500" lvl="0" marL="457200" rtl="0" algn="l">
              <a:lnSpc>
                <a:spcPct val="150000"/>
              </a:lnSpc>
              <a:spcBef>
                <a:spcPts val="0"/>
              </a:spcBef>
              <a:spcAft>
                <a:spcPts val="0"/>
              </a:spcAft>
              <a:buSzPts val="1400"/>
              <a:buChar char="●"/>
            </a:pPr>
            <a:r>
              <a:rPr lang="en"/>
              <a:t>At least one of them is a </a:t>
            </a:r>
            <a:r>
              <a:rPr lang="en">
                <a:latin typeface="JetBrains Mono"/>
                <a:ea typeface="JetBrains Mono"/>
                <a:cs typeface="JetBrains Mono"/>
                <a:sym typeface="JetBrains Mono"/>
              </a:rPr>
              <a:t>write</a:t>
            </a:r>
            <a:r>
              <a:rPr lang="en"/>
              <a:t> event.</a:t>
            </a:r>
            <a:endParaRPr/>
          </a:p>
          <a:p>
            <a:pPr indent="-317500" lvl="0" marL="457200" rtl="0" algn="l">
              <a:lnSpc>
                <a:spcPct val="150000"/>
              </a:lnSpc>
              <a:spcBef>
                <a:spcPts val="0"/>
              </a:spcBef>
              <a:spcAft>
                <a:spcPts val="0"/>
              </a:spcAft>
              <a:buSzPts val="1400"/>
              <a:buChar char="●"/>
            </a:pPr>
            <a:r>
              <a:rPr lang="en"/>
              <a:t>They are not related by</a:t>
            </a:r>
            <a:r>
              <a:rPr i="1" lang="en"/>
              <a:t> happens before.</a:t>
            </a:r>
            <a:endParaRPr i="1"/>
          </a:p>
          <a:p>
            <a:pPr indent="0" lvl="0" marL="45720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en"/>
              <a:t>Data-race-free</a:t>
            </a:r>
            <a:r>
              <a:rPr lang="en"/>
              <a:t> programs have </a:t>
            </a:r>
            <a:r>
              <a:rPr b="1" lang="en"/>
              <a:t>sequentially consistent</a:t>
            </a:r>
            <a:r>
              <a:rPr lang="en"/>
              <a:t> semantics</a:t>
            </a:r>
            <a:endParaRPr/>
          </a:p>
          <a:p>
            <a:pPr indent="0" lvl="0" marL="0" rtl="0" algn="l">
              <a:spcBef>
                <a:spcPts val="0"/>
              </a:spcBef>
              <a:spcAft>
                <a:spcPts val="0"/>
              </a:spcAft>
              <a:buClr>
                <a:schemeClr val="dk1"/>
              </a:buClr>
              <a:buSzPts val="1100"/>
              <a:buFont typeface="Arial"/>
              <a:buNone/>
            </a:pPr>
            <a:r>
              <a:t/>
            </a:r>
            <a:endParaRPr/>
          </a:p>
          <a:p>
            <a:pPr indent="0" lvl="0" marL="0" rtl="0" algn="l">
              <a:lnSpc>
                <a:spcPct val="107916"/>
              </a:lnSpc>
              <a:spcBef>
                <a:spcPts val="0"/>
              </a:spcBef>
              <a:spcAft>
                <a:spcPts val="0"/>
              </a:spcAft>
              <a:buClr>
                <a:schemeClr val="dk1"/>
              </a:buClr>
              <a:buSzPts val="1100"/>
              <a:buFont typeface="Arial"/>
              <a:buNone/>
            </a:pPr>
            <a:r>
              <a:rPr lang="en"/>
              <a:t>A program is data-race-free if, for </a:t>
            </a:r>
            <a:r>
              <a:rPr lang="en" u="sng"/>
              <a:t>every possible execution</a:t>
            </a:r>
            <a:r>
              <a:rPr lang="en"/>
              <a:t> of this program, </a:t>
            </a:r>
            <a:r>
              <a:rPr lang="en" u="sng"/>
              <a:t>no</a:t>
            </a:r>
            <a:r>
              <a:rPr lang="en"/>
              <a:t> two events form a </a:t>
            </a:r>
            <a:r>
              <a:rPr lang="en" u="sng"/>
              <a:t>data race.</a:t>
            </a:r>
            <a:endParaRPr u="sng"/>
          </a:p>
          <a:p>
            <a:pPr indent="0" lvl="0" marL="0" rtl="0" algn="l">
              <a:spcBef>
                <a:spcPts val="9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55"/>
          <p:cNvSpPr txBox="1"/>
          <p:nvPr>
            <p:ph idx="1" type="body"/>
          </p:nvPr>
        </p:nvSpPr>
        <p:spPr>
          <a:xfrm>
            <a:off x="292600" y="1335025"/>
            <a:ext cx="8328900" cy="3537900"/>
          </a:xfrm>
          <a:prstGeom prst="rect">
            <a:avLst/>
          </a:prstGeom>
        </p:spPr>
        <p:txBody>
          <a:bodyPr anchorCtr="0" anchor="t" bIns="0" lIns="0" spcFirstLastPara="1" rIns="0" wrap="square" tIns="73150">
            <a:noAutofit/>
          </a:bodyPr>
          <a:lstStyle/>
          <a:p>
            <a:pPr indent="0" lvl="0" marL="0" rtl="0" algn="l">
              <a:spcBef>
                <a:spcPts val="0"/>
              </a:spcBef>
              <a:spcAft>
                <a:spcPts val="0"/>
              </a:spcAft>
              <a:buNone/>
            </a:pPr>
            <a:r>
              <a:rPr lang="en" sz="1100">
                <a:latin typeface="Open Sans"/>
                <a:ea typeface="Open Sans"/>
                <a:cs typeface="Open Sans"/>
                <a:sym typeface="Open Sans"/>
              </a:rPr>
              <a:t>But what about atomic </a:t>
            </a:r>
            <a:r>
              <a:rPr lang="en" sz="1100">
                <a:latin typeface="Open Sans"/>
                <a:ea typeface="Open Sans"/>
                <a:cs typeface="Open Sans"/>
                <a:sym typeface="Open Sans"/>
              </a:rPr>
              <a:t>operators</a:t>
            </a:r>
            <a:r>
              <a:rPr lang="en" sz="1100">
                <a:latin typeface="Open Sans"/>
                <a:ea typeface="Open Sans"/>
                <a:cs typeface="Open Sans"/>
                <a:sym typeface="Open Sans"/>
              </a:rPr>
              <a:t> on shared variables?</a:t>
            </a:r>
            <a:endParaRPr sz="1100">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t/>
            </a:r>
            <a:endParaRPr sz="11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100">
                <a:solidFill>
                  <a:srgbClr val="0000FF"/>
                </a:solidFill>
                <a:highlight>
                  <a:srgbClr val="FFFFFE"/>
                </a:highlight>
              </a:rPr>
              <a:t>class</a:t>
            </a:r>
            <a:r>
              <a:rPr lang="en" sz="1100">
                <a:highlight>
                  <a:srgbClr val="FFFFFE"/>
                </a:highlight>
              </a:rPr>
              <a:t> </a:t>
            </a:r>
            <a:r>
              <a:rPr lang="en" sz="1100">
                <a:solidFill>
                  <a:srgbClr val="008080"/>
                </a:solidFill>
                <a:highlight>
                  <a:srgbClr val="FFFFFE"/>
                </a:highlight>
              </a:rPr>
              <a:t>Counter</a:t>
            </a: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private</a:t>
            </a:r>
            <a:r>
              <a:rPr lang="en" sz="1100">
                <a:highlight>
                  <a:srgbClr val="FFFFFE"/>
                </a:highlight>
              </a:rPr>
              <a:t> </a:t>
            </a:r>
            <a:r>
              <a:rPr lang="en" sz="1100">
                <a:solidFill>
                  <a:srgbClr val="0000FF"/>
                </a:solidFill>
                <a:highlight>
                  <a:srgbClr val="FFFFFE"/>
                </a:highlight>
              </a:rPr>
              <a:t>val</a:t>
            </a:r>
            <a:r>
              <a:rPr lang="en" sz="1100">
                <a:highlight>
                  <a:srgbClr val="FFFFFE"/>
                </a:highlight>
              </a:rPr>
              <a:t> c = </a:t>
            </a:r>
            <a:r>
              <a:rPr lang="en" sz="1100">
                <a:solidFill>
                  <a:srgbClr val="008080"/>
                </a:solidFill>
                <a:highlight>
                  <a:srgbClr val="FFFFFE"/>
                </a:highlight>
              </a:rPr>
              <a:t>AtomicInteger</a:t>
            </a: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fun</a:t>
            </a:r>
            <a:r>
              <a:rPr lang="en" sz="1100">
                <a:highlight>
                  <a:srgbClr val="FFFFFE"/>
                </a:highlight>
              </a:rPr>
              <a:t> increment()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c.incrementAndGet()</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fun</a:t>
            </a:r>
            <a:r>
              <a:rPr lang="en" sz="1100">
                <a:highlight>
                  <a:srgbClr val="FFFFFE"/>
                </a:highlight>
              </a:rPr>
              <a:t> decrement()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c.decrementAndGet()</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fun</a:t>
            </a:r>
            <a:r>
              <a:rPr lang="en" sz="1100">
                <a:highlight>
                  <a:srgbClr val="FFFFFE"/>
                </a:highlight>
              </a:rPr>
              <a:t> value(): </a:t>
            </a:r>
            <a:r>
              <a:rPr lang="en" sz="1100">
                <a:solidFill>
                  <a:srgbClr val="008080"/>
                </a:solidFill>
                <a:highlight>
                  <a:srgbClr val="FFFFFE"/>
                </a:highlight>
              </a:rPr>
              <a:t>Int</a:t>
            </a: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return</a:t>
            </a:r>
            <a:r>
              <a:rPr lang="en" sz="1100">
                <a:highlight>
                  <a:srgbClr val="FFFFFE"/>
                </a:highlight>
              </a:rPr>
              <a:t> c.</a:t>
            </a:r>
            <a:r>
              <a:rPr lang="en" sz="1100">
                <a:solidFill>
                  <a:srgbClr val="0000FF"/>
                </a:solidFill>
                <a:highlight>
                  <a:srgbClr val="FFFFFE"/>
                </a:highlight>
              </a:rPr>
              <a:t>get</a:t>
            </a: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endParaRPr>
          </a:p>
          <a:p>
            <a:pPr indent="0" lvl="0" marL="0" rtl="0" algn="l">
              <a:spcBef>
                <a:spcPts val="0"/>
              </a:spcBef>
              <a:spcAft>
                <a:spcPts val="0"/>
              </a:spcAft>
              <a:buClr>
                <a:schemeClr val="dk1"/>
              </a:buClr>
              <a:buSzPts val="1100"/>
              <a:buFont typeface="Arial"/>
              <a:buNone/>
            </a:pPr>
            <a:r>
              <a:t/>
            </a:r>
            <a:endParaRPr sz="1100">
              <a:solidFill>
                <a:srgbClr val="0033B4"/>
              </a:solidFill>
            </a:endParaRPr>
          </a:p>
          <a:p>
            <a:pPr indent="0" lvl="0" marL="0" rtl="0" algn="l">
              <a:spcBef>
                <a:spcPts val="0"/>
              </a:spcBef>
              <a:spcAft>
                <a:spcPts val="0"/>
              </a:spcAft>
              <a:buNone/>
            </a:pPr>
            <a:r>
              <a:t/>
            </a:r>
            <a:endParaRPr sz="1100"/>
          </a:p>
        </p:txBody>
      </p:sp>
      <p:sp>
        <p:nvSpPr>
          <p:cNvPr id="469" name="Google Shape;469;p5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JMM: Atomics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5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JMM: Atomics</a:t>
            </a:r>
            <a:endParaRPr/>
          </a:p>
        </p:txBody>
      </p:sp>
      <p:sp>
        <p:nvSpPr>
          <p:cNvPr id="475" name="Google Shape;475;p56"/>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50000"/>
              </a:lnSpc>
              <a:spcBef>
                <a:spcPts val="0"/>
              </a:spcBef>
              <a:spcAft>
                <a:spcPts val="0"/>
              </a:spcAft>
              <a:buClr>
                <a:schemeClr val="dk1"/>
              </a:buClr>
              <a:buSzPts val="1100"/>
              <a:buFont typeface="Arial"/>
              <a:buNone/>
            </a:pPr>
            <a:r>
              <a:rPr lang="en" sz="1100"/>
              <a:t>Atomic classes from package the </a:t>
            </a:r>
            <a:r>
              <a:rPr lang="en" sz="1100">
                <a:latin typeface="JetBrains Mono"/>
                <a:ea typeface="JetBrains Mono"/>
                <a:cs typeface="JetBrains Mono"/>
                <a:sym typeface="JetBrains Mono"/>
              </a:rPr>
              <a:t>java.util.concurrent.atomic</a:t>
            </a:r>
            <a:r>
              <a:rPr lang="en" sz="1100"/>
              <a:t> </a:t>
            </a:r>
            <a:r>
              <a:rPr lang="en" sz="1100">
                <a:latin typeface="JetBrains Mono"/>
                <a:ea typeface="JetBrains Mono"/>
                <a:cs typeface="JetBrains Mono"/>
                <a:sym typeface="JetBrains Mono"/>
              </a:rPr>
              <a:t>package</a:t>
            </a:r>
            <a:r>
              <a:rPr lang="en" sz="1100"/>
              <a:t>:</a:t>
            </a:r>
            <a:endParaRPr sz="1100"/>
          </a:p>
          <a:p>
            <a:pPr indent="-298450" lvl="0" marL="457200" rtl="0" algn="l">
              <a:lnSpc>
                <a:spcPct val="150000"/>
              </a:lnSpc>
              <a:spcBef>
                <a:spcPts val="0"/>
              </a:spcBef>
              <a:spcAft>
                <a:spcPts val="0"/>
              </a:spcAft>
              <a:buSzPts val="1100"/>
              <a:buFont typeface="JetBrains Mono"/>
              <a:buChar char="●"/>
            </a:pPr>
            <a:r>
              <a:rPr lang="en" sz="1100">
                <a:latin typeface="JetBrains Mono"/>
                <a:ea typeface="JetBrains Mono"/>
                <a:cs typeface="JetBrains Mono"/>
                <a:sym typeface="JetBrains Mono"/>
              </a:rPr>
              <a:t>AtomicInteger</a:t>
            </a:r>
            <a:endParaRPr sz="1100">
              <a:latin typeface="JetBrains Mono"/>
              <a:ea typeface="JetBrains Mono"/>
              <a:cs typeface="JetBrains Mono"/>
              <a:sym typeface="JetBrains Mono"/>
            </a:endParaRPr>
          </a:p>
          <a:p>
            <a:pPr indent="-298450" lvl="0" marL="457200" rtl="0" algn="l">
              <a:lnSpc>
                <a:spcPct val="150000"/>
              </a:lnSpc>
              <a:spcBef>
                <a:spcPts val="0"/>
              </a:spcBef>
              <a:spcAft>
                <a:spcPts val="0"/>
              </a:spcAft>
              <a:buSzPts val="1100"/>
              <a:buFont typeface="JetBrains Mono"/>
              <a:buChar char="●"/>
            </a:pPr>
            <a:r>
              <a:rPr lang="en" sz="1100">
                <a:latin typeface="JetBrains Mono"/>
                <a:ea typeface="JetBrains Mono"/>
                <a:cs typeface="JetBrains Mono"/>
                <a:sym typeface="JetBrains Mono"/>
              </a:rPr>
              <a:t>AtomicLong</a:t>
            </a:r>
            <a:endParaRPr sz="1100">
              <a:latin typeface="JetBrains Mono"/>
              <a:ea typeface="JetBrains Mono"/>
              <a:cs typeface="JetBrains Mono"/>
              <a:sym typeface="JetBrains Mono"/>
            </a:endParaRPr>
          </a:p>
          <a:p>
            <a:pPr indent="-298450" lvl="0" marL="457200" rtl="0" algn="l">
              <a:lnSpc>
                <a:spcPct val="150000"/>
              </a:lnSpc>
              <a:spcBef>
                <a:spcPts val="0"/>
              </a:spcBef>
              <a:spcAft>
                <a:spcPts val="0"/>
              </a:spcAft>
              <a:buSzPts val="1100"/>
              <a:buFont typeface="JetBrains Mono"/>
              <a:buChar char="●"/>
            </a:pPr>
            <a:r>
              <a:rPr lang="en" sz="1100">
                <a:latin typeface="JetBrains Mono"/>
                <a:ea typeface="JetBrains Mono"/>
                <a:cs typeface="JetBrains Mono"/>
                <a:sym typeface="JetBrains Mono"/>
              </a:rPr>
              <a:t>AtomicBoolean</a:t>
            </a:r>
            <a:endParaRPr sz="1100">
              <a:latin typeface="JetBrains Mono"/>
              <a:ea typeface="JetBrains Mono"/>
              <a:cs typeface="JetBrains Mono"/>
              <a:sym typeface="JetBrains Mono"/>
            </a:endParaRPr>
          </a:p>
          <a:p>
            <a:pPr indent="-298450" lvl="0" marL="457200" rtl="0" algn="l">
              <a:lnSpc>
                <a:spcPct val="150000"/>
              </a:lnSpc>
              <a:spcBef>
                <a:spcPts val="0"/>
              </a:spcBef>
              <a:spcAft>
                <a:spcPts val="0"/>
              </a:spcAft>
              <a:buSzPts val="1100"/>
              <a:buFont typeface="JetBrains Mono"/>
              <a:buChar char="●"/>
            </a:pPr>
            <a:r>
              <a:rPr lang="en" sz="1100">
                <a:latin typeface="JetBrains Mono"/>
                <a:ea typeface="JetBrains Mono"/>
                <a:cs typeface="JetBrains Mono"/>
                <a:sym typeface="JetBrains Mono"/>
              </a:rPr>
              <a:t>AtomicReference</a:t>
            </a:r>
            <a:endParaRPr sz="1100">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sz="1100"/>
          </a:p>
          <a:p>
            <a:pPr indent="0" lvl="0" marL="0" rtl="0" algn="l">
              <a:lnSpc>
                <a:spcPct val="150000"/>
              </a:lnSpc>
              <a:spcBef>
                <a:spcPts val="0"/>
              </a:spcBef>
              <a:spcAft>
                <a:spcPts val="0"/>
              </a:spcAft>
              <a:buClr>
                <a:schemeClr val="dk1"/>
              </a:buClr>
              <a:buSzPts val="1100"/>
              <a:buFont typeface="Arial"/>
              <a:buNone/>
            </a:pPr>
            <a:r>
              <a:rPr lang="en" sz="1100"/>
              <a:t>And their array counterparts:</a:t>
            </a:r>
            <a:endParaRPr sz="1100"/>
          </a:p>
          <a:p>
            <a:pPr indent="-298450" lvl="0" marL="457200" rtl="0" algn="l">
              <a:lnSpc>
                <a:spcPct val="150000"/>
              </a:lnSpc>
              <a:spcBef>
                <a:spcPts val="0"/>
              </a:spcBef>
              <a:spcAft>
                <a:spcPts val="0"/>
              </a:spcAft>
              <a:buSzPts val="1100"/>
              <a:buFont typeface="JetBrains Mono"/>
              <a:buChar char="●"/>
            </a:pPr>
            <a:r>
              <a:rPr lang="en" sz="1100">
                <a:latin typeface="JetBrains Mono"/>
                <a:ea typeface="JetBrains Mono"/>
                <a:cs typeface="JetBrains Mono"/>
                <a:sym typeface="JetBrains Mono"/>
              </a:rPr>
              <a:t>AtomicIntegerArray</a:t>
            </a:r>
            <a:endParaRPr sz="1100">
              <a:latin typeface="JetBrains Mono"/>
              <a:ea typeface="JetBrains Mono"/>
              <a:cs typeface="JetBrains Mono"/>
              <a:sym typeface="JetBrains Mono"/>
            </a:endParaRPr>
          </a:p>
          <a:p>
            <a:pPr indent="-298450" lvl="0" marL="457200" rtl="0" algn="l">
              <a:lnSpc>
                <a:spcPct val="150000"/>
              </a:lnSpc>
              <a:spcBef>
                <a:spcPts val="0"/>
              </a:spcBef>
              <a:spcAft>
                <a:spcPts val="0"/>
              </a:spcAft>
              <a:buSzPts val="1100"/>
              <a:buFont typeface="JetBrains Mono"/>
              <a:buChar char="●"/>
            </a:pPr>
            <a:r>
              <a:rPr lang="en" sz="1100">
                <a:latin typeface="JetBrains Mono"/>
                <a:ea typeface="JetBrains Mono"/>
                <a:cs typeface="JetBrains Mono"/>
                <a:sym typeface="JetBrains Mono"/>
              </a:rPr>
              <a:t>AtomicLongArray</a:t>
            </a:r>
            <a:endParaRPr sz="1100">
              <a:latin typeface="JetBrains Mono"/>
              <a:ea typeface="JetBrains Mono"/>
              <a:cs typeface="JetBrains Mono"/>
              <a:sym typeface="JetBrains Mono"/>
            </a:endParaRPr>
          </a:p>
          <a:p>
            <a:pPr indent="-298450" lvl="0" marL="457200" rtl="0" algn="l">
              <a:lnSpc>
                <a:spcPct val="150000"/>
              </a:lnSpc>
              <a:spcBef>
                <a:spcPts val="0"/>
              </a:spcBef>
              <a:spcAft>
                <a:spcPts val="0"/>
              </a:spcAft>
              <a:buSzPts val="1100"/>
              <a:buFont typeface="JetBrains Mono"/>
              <a:buChar char="●"/>
            </a:pPr>
            <a:r>
              <a:rPr lang="en" sz="1100">
                <a:latin typeface="JetBrains Mono"/>
                <a:ea typeface="JetBrains Mono"/>
                <a:cs typeface="JetBrains Mono"/>
                <a:sym typeface="JetBrains Mono"/>
              </a:rPr>
              <a:t>AtomicReferenceArray</a:t>
            </a:r>
            <a:endParaRPr sz="1100">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sz="11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5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JMM: Atomics</a:t>
            </a:r>
            <a:endParaRPr/>
          </a:p>
        </p:txBody>
      </p:sp>
      <p:sp>
        <p:nvSpPr>
          <p:cNvPr id="481" name="Google Shape;481;p57"/>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317500" lvl="0" marL="457200" rtl="0" algn="l">
              <a:lnSpc>
                <a:spcPct val="115000"/>
              </a:lnSpc>
              <a:spcBef>
                <a:spcPts val="0"/>
              </a:spcBef>
              <a:spcAft>
                <a:spcPts val="0"/>
              </a:spcAft>
              <a:buSzPts val="1400"/>
              <a:buFont typeface="Arial"/>
              <a:buChar char="●"/>
            </a:pPr>
            <a:r>
              <a:rPr lang="en">
                <a:solidFill>
                  <a:srgbClr val="0000FF"/>
                </a:solidFill>
                <a:latin typeface="JetBrains Mono"/>
                <a:ea typeface="JetBrains Mono"/>
                <a:cs typeface="JetBrains Mono"/>
                <a:sym typeface="JetBrains Mono"/>
              </a:rPr>
              <a:t>get</a:t>
            </a:r>
            <a:r>
              <a:rPr lang="en">
                <a:latin typeface="JetBrains Mono"/>
                <a:ea typeface="JetBrains Mono"/>
                <a:cs typeface="JetBrains Mono"/>
                <a:sym typeface="JetBrains Mono"/>
              </a:rPr>
              <a:t>()</a:t>
            </a:r>
            <a:r>
              <a:rPr lang="en"/>
              <a:t> – Reads a value with </a:t>
            </a:r>
            <a:r>
              <a:rPr lang="en">
                <a:latin typeface="Arial"/>
                <a:ea typeface="Arial"/>
                <a:cs typeface="Arial"/>
                <a:sym typeface="Arial"/>
              </a:rPr>
              <a:t>volatile</a:t>
            </a:r>
            <a:r>
              <a:rPr lang="en"/>
              <a:t> semantics</a:t>
            </a:r>
            <a:endParaRPr>
              <a:latin typeface="Arial"/>
              <a:ea typeface="Arial"/>
              <a:cs typeface="Arial"/>
              <a:sym typeface="Arial"/>
            </a:endParaRPr>
          </a:p>
          <a:p>
            <a:pPr indent="-317500" lvl="0" marL="457200" rtl="0" algn="l">
              <a:lnSpc>
                <a:spcPct val="115000"/>
              </a:lnSpc>
              <a:spcBef>
                <a:spcPts val="760"/>
              </a:spcBef>
              <a:spcAft>
                <a:spcPts val="0"/>
              </a:spcAft>
              <a:buSzPts val="1400"/>
              <a:buFont typeface="Arial"/>
              <a:buChar char="●"/>
            </a:pPr>
            <a:r>
              <a:rPr lang="en">
                <a:solidFill>
                  <a:srgbClr val="0000FF"/>
                </a:solidFill>
                <a:latin typeface="JetBrains Mono"/>
                <a:ea typeface="JetBrains Mono"/>
                <a:cs typeface="JetBrains Mono"/>
                <a:sym typeface="JetBrains Mono"/>
              </a:rPr>
              <a:t>set</a:t>
            </a:r>
            <a:r>
              <a:rPr lang="en">
                <a:latin typeface="JetBrains Mono"/>
                <a:ea typeface="JetBrains Mono"/>
                <a:cs typeface="JetBrains Mono"/>
                <a:sym typeface="JetBrains Mono"/>
              </a:rPr>
              <a:t>(v)</a:t>
            </a:r>
            <a:r>
              <a:rPr lang="en"/>
              <a:t> – Writes a value with </a:t>
            </a:r>
            <a:r>
              <a:rPr lang="en">
                <a:latin typeface="Arial"/>
                <a:ea typeface="Arial"/>
                <a:cs typeface="Arial"/>
                <a:sym typeface="Arial"/>
              </a:rPr>
              <a:t>volatile</a:t>
            </a:r>
            <a:r>
              <a:rPr lang="en"/>
              <a:t> semantics</a:t>
            </a:r>
            <a:endParaRPr>
              <a:latin typeface="Arial"/>
              <a:ea typeface="Arial"/>
              <a:cs typeface="Arial"/>
              <a:sym typeface="Arial"/>
            </a:endParaRPr>
          </a:p>
          <a:p>
            <a:pPr indent="-317500" lvl="0" marL="457200" rtl="0" algn="l">
              <a:lnSpc>
                <a:spcPct val="115000"/>
              </a:lnSpc>
              <a:spcBef>
                <a:spcPts val="755"/>
              </a:spcBef>
              <a:spcAft>
                <a:spcPts val="0"/>
              </a:spcAft>
              <a:buSzPts val="1400"/>
              <a:buFont typeface="Arial"/>
              <a:buChar char="●"/>
            </a:pPr>
            <a:r>
              <a:rPr lang="en">
                <a:latin typeface="JetBrains Mono"/>
                <a:ea typeface="JetBrains Mono"/>
                <a:cs typeface="JetBrains Mono"/>
                <a:sym typeface="JetBrains Mono"/>
              </a:rPr>
              <a:t>getAndSet(v) –</a:t>
            </a:r>
            <a:r>
              <a:rPr lang="en"/>
              <a:t> Atomically exchanges a value</a:t>
            </a:r>
            <a:endParaRPr>
              <a:latin typeface="Arial"/>
              <a:ea typeface="Arial"/>
              <a:cs typeface="Arial"/>
              <a:sym typeface="Arial"/>
            </a:endParaRPr>
          </a:p>
          <a:p>
            <a:pPr indent="-317500" lvl="0" marL="457200" rtl="0" algn="l">
              <a:lnSpc>
                <a:spcPct val="115000"/>
              </a:lnSpc>
              <a:spcBef>
                <a:spcPts val="760"/>
              </a:spcBef>
              <a:spcAft>
                <a:spcPts val="0"/>
              </a:spcAft>
              <a:buSzPts val="1400"/>
              <a:buFont typeface="Arial"/>
              <a:buChar char="●"/>
            </a:pPr>
            <a:r>
              <a:rPr lang="en">
                <a:latin typeface="JetBrains Mono"/>
                <a:ea typeface="JetBrains Mono"/>
                <a:cs typeface="JetBrains Mono"/>
                <a:sym typeface="JetBrains Mono"/>
              </a:rPr>
              <a:t>compareAndSet(e, v)</a:t>
            </a:r>
            <a:r>
              <a:rPr lang="en"/>
              <a:t> – Atomically compares a value of atomic variable  with the expected value,  </a:t>
            </a:r>
            <a:r>
              <a:rPr lang="en">
                <a:latin typeface="Arial"/>
                <a:ea typeface="Arial"/>
                <a:cs typeface="Arial"/>
                <a:sym typeface="Arial"/>
              </a:rPr>
              <a:t>e, </a:t>
            </a:r>
            <a:r>
              <a:rPr lang="en"/>
              <a:t> and if they are equal, replaces content of atomic variable  with the desired value, </a:t>
            </a:r>
            <a:r>
              <a:rPr lang="en">
                <a:latin typeface="Arial"/>
                <a:ea typeface="Arial"/>
                <a:cs typeface="Arial"/>
                <a:sym typeface="Arial"/>
              </a:rPr>
              <a:t>v</a:t>
            </a:r>
            <a:r>
              <a:rPr lang="en"/>
              <a:t>; returns a boolean indicating success or failure.</a:t>
            </a:r>
            <a:endParaRPr>
              <a:latin typeface="Arial"/>
              <a:ea typeface="Arial"/>
              <a:cs typeface="Arial"/>
              <a:sym typeface="Arial"/>
            </a:endParaRPr>
          </a:p>
          <a:p>
            <a:pPr indent="-317500" lvl="0" marL="457200" rtl="0" algn="l">
              <a:lnSpc>
                <a:spcPct val="115000"/>
              </a:lnSpc>
              <a:spcBef>
                <a:spcPts val="620"/>
              </a:spcBef>
              <a:spcAft>
                <a:spcPts val="0"/>
              </a:spcAft>
              <a:buSzPts val="1400"/>
              <a:buFont typeface="Arial"/>
              <a:buChar char="●"/>
            </a:pPr>
            <a:r>
              <a:rPr lang="en">
                <a:latin typeface="JetBrains Mono"/>
                <a:ea typeface="JetBrains Mono"/>
                <a:cs typeface="JetBrains Mono"/>
                <a:sym typeface="JetBrains Mono"/>
              </a:rPr>
              <a:t>compareAndExchange(e, v)</a:t>
            </a:r>
            <a:r>
              <a:rPr lang="en"/>
              <a:t> – Atomically compares a value with an expected value, </a:t>
            </a:r>
            <a:r>
              <a:rPr lang="en">
                <a:latin typeface="Arial"/>
                <a:ea typeface="Arial"/>
                <a:cs typeface="Arial"/>
                <a:sym typeface="Arial"/>
              </a:rPr>
              <a:t>e,</a:t>
            </a:r>
            <a:r>
              <a:rPr lang="en"/>
              <a:t> and if they are equal, replaces with the desired value, </a:t>
            </a:r>
            <a:r>
              <a:rPr lang="en">
                <a:latin typeface="Arial"/>
                <a:ea typeface="Arial"/>
                <a:cs typeface="Arial"/>
                <a:sym typeface="Arial"/>
              </a:rPr>
              <a:t>v</a:t>
            </a:r>
            <a:r>
              <a:rPr lang="en"/>
              <a:t>; returns a read value.</a:t>
            </a:r>
            <a:endParaRPr>
              <a:latin typeface="Arial"/>
              <a:ea typeface="Arial"/>
              <a:cs typeface="Arial"/>
              <a:sym typeface="Arial"/>
            </a:endParaRPr>
          </a:p>
          <a:p>
            <a:pPr indent="-317500" lvl="0" marL="457200" rtl="0" algn="l">
              <a:lnSpc>
                <a:spcPct val="115000"/>
              </a:lnSpc>
              <a:spcBef>
                <a:spcPts val="630"/>
              </a:spcBef>
              <a:spcAft>
                <a:spcPts val="0"/>
              </a:spcAft>
              <a:buSzPts val="1400"/>
              <a:buFont typeface="Arial"/>
              <a:buChar char="●"/>
            </a:pPr>
            <a:r>
              <a:rPr lang="en">
                <a:latin typeface="JetBrains Mono"/>
                <a:ea typeface="JetBrains Mono"/>
                <a:cs typeface="JetBrains Mono"/>
                <a:sym typeface="JetBrains Mono"/>
              </a:rPr>
              <a:t>getAndIncrement()</a:t>
            </a:r>
            <a:r>
              <a:rPr lang="en"/>
              <a:t>,</a:t>
            </a:r>
            <a:r>
              <a:rPr lang="en">
                <a:latin typeface="JetBrains Mono"/>
                <a:ea typeface="JetBrains Mono"/>
                <a:cs typeface="JetBrains Mono"/>
                <a:sym typeface="JetBrains Mono"/>
              </a:rPr>
              <a:t> addAndGet(d)</a:t>
            </a:r>
            <a:r>
              <a:rPr lang="en"/>
              <a:t>, etc – Perform Atomic arithmetic operations for </a:t>
            </a:r>
            <a:r>
              <a:rPr lang="en">
                <a:latin typeface="Arial"/>
                <a:ea typeface="Arial"/>
                <a:cs typeface="Arial"/>
                <a:sym typeface="Arial"/>
              </a:rPr>
              <a:t>● </a:t>
            </a:r>
            <a:r>
              <a:rPr lang="en"/>
              <a:t>numeric atomics (</a:t>
            </a:r>
            <a:r>
              <a:rPr lang="en">
                <a:latin typeface="Arial"/>
                <a:ea typeface="Arial"/>
                <a:cs typeface="Arial"/>
                <a:sym typeface="Arial"/>
              </a:rPr>
              <a:t>AtomicInteger</a:t>
            </a:r>
            <a:r>
              <a:rPr lang="en"/>
              <a:t>, </a:t>
            </a:r>
            <a:r>
              <a:rPr lang="en">
                <a:latin typeface="Arial"/>
                <a:ea typeface="Arial"/>
                <a:cs typeface="Arial"/>
                <a:sym typeface="Arial"/>
              </a:rPr>
              <a:t>AtomicLong</a:t>
            </a:r>
            <a:r>
              <a:rPr lang="en"/>
              <a:t>). </a:t>
            </a:r>
            <a:endParaRPr>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lang="en"/>
              <a:t>…</a:t>
            </a:r>
            <a:endParaRPr>
              <a:solidFill>
                <a:srgbClr val="0000FF"/>
              </a:solidFill>
              <a:latin typeface="JetBrains Mono"/>
              <a:ea typeface="JetBrains Mono"/>
              <a:cs typeface="JetBrains Mono"/>
              <a:sym typeface="JetBrains Mono"/>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5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JMM: Atomics</a:t>
            </a:r>
            <a:endParaRPr/>
          </a:p>
        </p:txBody>
      </p:sp>
      <p:sp>
        <p:nvSpPr>
          <p:cNvPr id="487" name="Google Shape;487;p58"/>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50000"/>
              </a:lnSpc>
              <a:spcBef>
                <a:spcPts val="0"/>
              </a:spcBef>
              <a:spcAft>
                <a:spcPts val="0"/>
              </a:spcAft>
              <a:buNone/>
            </a:pPr>
            <a:r>
              <a:rPr lang="en"/>
              <a:t>Methods of atomic classes:</a:t>
            </a:r>
            <a:endParaRPr/>
          </a:p>
          <a:p>
            <a:pPr indent="-317500" lvl="0" marL="457200" rtl="0" algn="l">
              <a:lnSpc>
                <a:spcPct val="150000"/>
              </a:lnSpc>
              <a:spcBef>
                <a:spcPts val="0"/>
              </a:spcBef>
              <a:spcAft>
                <a:spcPts val="0"/>
              </a:spcAft>
              <a:buSzPts val="1400"/>
              <a:buChar char="●"/>
            </a:pPr>
            <a:r>
              <a:rPr lang="en"/>
              <a:t>…</a:t>
            </a:r>
            <a:endParaRPr/>
          </a:p>
          <a:p>
            <a:pPr indent="-317500" lvl="0" marL="457200" rtl="0" algn="l">
              <a:lnSpc>
                <a:spcPct val="150000"/>
              </a:lnSpc>
              <a:spcBef>
                <a:spcPts val="0"/>
              </a:spcBef>
              <a:spcAft>
                <a:spcPts val="0"/>
              </a:spcAft>
              <a:buSzPts val="1400"/>
              <a:buFont typeface="JetBrains Mono"/>
              <a:buChar char="●"/>
            </a:pPr>
            <a:r>
              <a:rPr lang="en">
                <a:latin typeface="JetBrains Mono"/>
                <a:ea typeface="JetBrains Mono"/>
                <a:cs typeface="JetBrains Mono"/>
                <a:sym typeface="JetBrains Mono"/>
              </a:rPr>
              <a:t>getXXX()</a:t>
            </a:r>
            <a:endParaRPr>
              <a:latin typeface="JetBrains Mono"/>
              <a:ea typeface="JetBrains Mono"/>
              <a:cs typeface="JetBrains Mono"/>
              <a:sym typeface="JetBrains Mono"/>
            </a:endParaRPr>
          </a:p>
          <a:p>
            <a:pPr indent="-317500" lvl="0" marL="457200" rtl="0" algn="l">
              <a:lnSpc>
                <a:spcPct val="150000"/>
              </a:lnSpc>
              <a:spcBef>
                <a:spcPts val="0"/>
              </a:spcBef>
              <a:spcAft>
                <a:spcPts val="0"/>
              </a:spcAft>
              <a:buSzPts val="1400"/>
              <a:buFont typeface="JetBrains Mono"/>
              <a:buChar char="●"/>
            </a:pPr>
            <a:r>
              <a:rPr lang="en">
                <a:latin typeface="JetBrains Mono"/>
                <a:ea typeface="JetBrains Mono"/>
                <a:cs typeface="JetBrains Mono"/>
                <a:sym typeface="JetBrains Mono"/>
              </a:rPr>
              <a:t>setXXX(v)</a:t>
            </a:r>
            <a:endParaRPr>
              <a:latin typeface="JetBrains Mono"/>
              <a:ea typeface="JetBrains Mono"/>
              <a:cs typeface="JetBrains Mono"/>
              <a:sym typeface="JetBrains Mono"/>
            </a:endParaRPr>
          </a:p>
          <a:p>
            <a:pPr indent="-317500" lvl="0" marL="457200" rtl="0" algn="l">
              <a:lnSpc>
                <a:spcPct val="150000"/>
              </a:lnSpc>
              <a:spcBef>
                <a:spcPts val="0"/>
              </a:spcBef>
              <a:spcAft>
                <a:spcPts val="0"/>
              </a:spcAft>
              <a:buSzPts val="1400"/>
              <a:buFont typeface="JetBrains Mono"/>
              <a:buChar char="●"/>
            </a:pPr>
            <a:r>
              <a:rPr lang="en">
                <a:latin typeface="JetBrains Mono"/>
                <a:ea typeface="JetBrains Mono"/>
                <a:cs typeface="JetBrains Mono"/>
                <a:sym typeface="JetBrains Mono"/>
              </a:rPr>
              <a:t>weakCompareAndSetXXX(e, v)</a:t>
            </a:r>
            <a:endParaRPr>
              <a:latin typeface="JetBrains Mono"/>
              <a:ea typeface="JetBrains Mono"/>
              <a:cs typeface="JetBrains Mono"/>
              <a:sym typeface="JetBrains Mono"/>
            </a:endParaRPr>
          </a:p>
          <a:p>
            <a:pPr indent="-317500" lvl="0" marL="457200" rtl="0" algn="l">
              <a:lnSpc>
                <a:spcPct val="150000"/>
              </a:lnSpc>
              <a:spcBef>
                <a:spcPts val="0"/>
              </a:spcBef>
              <a:spcAft>
                <a:spcPts val="0"/>
              </a:spcAft>
              <a:buSzPts val="1400"/>
              <a:buFont typeface="JetBrains Mono"/>
              <a:buChar char="●"/>
            </a:pPr>
            <a:r>
              <a:rPr lang="en">
                <a:latin typeface="JetBrains Mono"/>
                <a:ea typeface="JetBrains Mono"/>
                <a:cs typeface="JetBrains Mono"/>
                <a:sym typeface="JetBrains Mono"/>
              </a:rPr>
              <a:t>compareAndExchangeXXX(e, v)</a:t>
            </a:r>
            <a:endParaRPr>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t/>
            </a:r>
            <a:endParaRPr/>
          </a:p>
          <a:p>
            <a:pPr indent="0" lvl="0" marL="0" rtl="0" algn="l">
              <a:lnSpc>
                <a:spcPct val="107916"/>
              </a:lnSpc>
              <a:spcBef>
                <a:spcPts val="0"/>
              </a:spcBef>
              <a:spcAft>
                <a:spcPts val="0"/>
              </a:spcAft>
              <a:buClr>
                <a:schemeClr val="dk1"/>
              </a:buClr>
              <a:buSzPts val="1100"/>
              <a:buFont typeface="Arial"/>
              <a:buNone/>
            </a:pPr>
            <a:r>
              <a:rPr lang="en"/>
              <a:t>In these cases, </a:t>
            </a:r>
            <a:r>
              <a:rPr lang="en">
                <a:latin typeface="Arial"/>
                <a:ea typeface="Arial"/>
                <a:cs typeface="Arial"/>
                <a:sym typeface="Arial"/>
              </a:rPr>
              <a:t>XXX</a:t>
            </a:r>
            <a:r>
              <a:rPr lang="en"/>
              <a:t> is an access mode: </a:t>
            </a:r>
            <a:r>
              <a:rPr lang="en">
                <a:latin typeface="JetBrains Mono"/>
                <a:ea typeface="JetBrains Mono"/>
                <a:cs typeface="JetBrains Mono"/>
                <a:sym typeface="JetBrains Mono"/>
              </a:rPr>
              <a:t>Acquire</a:t>
            </a:r>
            <a:r>
              <a:rPr lang="en"/>
              <a:t>, </a:t>
            </a:r>
            <a:r>
              <a:rPr lang="en">
                <a:latin typeface="JetBrains Mono"/>
                <a:ea typeface="JetBrains Mono"/>
                <a:cs typeface="JetBrains Mono"/>
                <a:sym typeface="JetBrains Mono"/>
              </a:rPr>
              <a:t>Release</a:t>
            </a:r>
            <a:r>
              <a:rPr lang="en"/>
              <a:t>, </a:t>
            </a:r>
            <a:r>
              <a:rPr lang="en">
                <a:latin typeface="JetBrains Mono"/>
                <a:ea typeface="JetBrains Mono"/>
                <a:cs typeface="JetBrains Mono"/>
                <a:sym typeface="JetBrains Mono"/>
              </a:rPr>
              <a:t>Opaque</a:t>
            </a:r>
            <a:r>
              <a:rPr lang="en"/>
              <a:t>, </a:t>
            </a:r>
            <a:r>
              <a:rPr lang="en">
                <a:latin typeface="JetBrains Mono"/>
                <a:ea typeface="JetBrains Mono"/>
                <a:cs typeface="JetBrains Mono"/>
                <a:sym typeface="JetBrains Mono"/>
              </a:rPr>
              <a:t>Plain</a:t>
            </a:r>
            <a:endParaRPr>
              <a:latin typeface="JetBrains Mono"/>
              <a:ea typeface="JetBrains Mono"/>
              <a:cs typeface="JetBrains Mono"/>
              <a:sym typeface="JetBrains Mono"/>
            </a:endParaRPr>
          </a:p>
          <a:p>
            <a:pPr indent="0" lvl="0" marL="0" rtl="0" algn="l">
              <a:lnSpc>
                <a:spcPct val="107916"/>
              </a:lnSpc>
              <a:spcBef>
                <a:spcPts val="1330"/>
              </a:spcBef>
              <a:spcAft>
                <a:spcPts val="0"/>
              </a:spcAft>
              <a:buClr>
                <a:schemeClr val="dk1"/>
              </a:buClr>
              <a:buSzPts val="1100"/>
              <a:buFont typeface="Arial"/>
              <a:buNone/>
            </a:pPr>
            <a:r>
              <a:rPr lang="en"/>
              <a:t>You can learn more about Java Access Modes here: </a:t>
            </a:r>
            <a:endParaRPr>
              <a:latin typeface="Arial"/>
              <a:ea typeface="Arial"/>
              <a:cs typeface="Arial"/>
              <a:sym typeface="Arial"/>
            </a:endParaRPr>
          </a:p>
          <a:p>
            <a:pPr indent="0" lvl="0" marL="0" rtl="0" algn="l">
              <a:lnSpc>
                <a:spcPct val="107916"/>
              </a:lnSpc>
              <a:spcBef>
                <a:spcPts val="100"/>
              </a:spcBef>
              <a:spcAft>
                <a:spcPts val="0"/>
              </a:spcAft>
              <a:buClr>
                <a:schemeClr val="dk1"/>
              </a:buClr>
              <a:buSzPts val="1100"/>
              <a:buFont typeface="Arial"/>
              <a:buNone/>
            </a:pPr>
            <a:r>
              <a:rPr lang="en" u="sng">
                <a:solidFill>
                  <a:srgbClr val="FF318B"/>
                </a:solidFill>
                <a:hlinkClick r:id="rId3">
                  <a:extLst>
                    <a:ext uri="{A12FA001-AC4F-418D-AE19-62706E023703}">
                      <ahyp:hlinkClr val="tx"/>
                    </a:ext>
                  </a:extLst>
                </a:hlinkClick>
              </a:rPr>
              <a:t>https://gee.cs.oswego.edu/dl/html/j9mm.html</a:t>
            </a:r>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4"/>
          <p:cNvPicPr preferRelativeResize="0"/>
          <p:nvPr/>
        </p:nvPicPr>
        <p:blipFill rotWithShape="1">
          <a:blip r:embed="rId3">
            <a:alphaModFix/>
          </a:blip>
          <a:srcRect b="5707" l="0" r="0" t="5387"/>
          <a:stretch/>
        </p:blipFill>
        <p:spPr>
          <a:xfrm>
            <a:off x="0" y="1376551"/>
            <a:ext cx="9144003" cy="3766951"/>
          </a:xfrm>
          <a:prstGeom prst="rect">
            <a:avLst/>
          </a:prstGeom>
          <a:noFill/>
          <a:ln>
            <a:noFill/>
          </a:ln>
        </p:spPr>
      </p:pic>
      <p:sp>
        <p:nvSpPr>
          <p:cNvPr id="67" name="Google Shape;67;p1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Preemptive vs cooperative scheduling</a:t>
            </a:r>
            <a:endParaRPr/>
          </a:p>
        </p:txBody>
      </p:sp>
      <p:sp>
        <p:nvSpPr>
          <p:cNvPr id="68" name="Google Shape;68;p14"/>
          <p:cNvSpPr txBox="1"/>
          <p:nvPr/>
        </p:nvSpPr>
        <p:spPr>
          <a:xfrm>
            <a:off x="1189324" y="1390650"/>
            <a:ext cx="3206700" cy="21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3500"/>
              <a:buFont typeface="Arial"/>
              <a:buNone/>
            </a:pPr>
            <a:r>
              <a:rPr b="1" i="0" lang="en" u="none" cap="none" strike="noStrike">
                <a:solidFill>
                  <a:srgbClr val="000000"/>
                </a:solidFill>
                <a:latin typeface="Open Sans"/>
                <a:ea typeface="Open Sans"/>
                <a:cs typeface="Open Sans"/>
                <a:sym typeface="Open Sans"/>
              </a:rPr>
              <a:t>Preemptive: OS interrupts tasks</a:t>
            </a:r>
            <a:endParaRPr>
              <a:latin typeface="Open Sans"/>
              <a:ea typeface="Open Sans"/>
              <a:cs typeface="Open Sans"/>
              <a:sym typeface="Open Sans"/>
            </a:endParaRPr>
          </a:p>
        </p:txBody>
      </p:sp>
      <p:sp>
        <p:nvSpPr>
          <p:cNvPr id="69" name="Google Shape;69;p14"/>
          <p:cNvSpPr txBox="1"/>
          <p:nvPr/>
        </p:nvSpPr>
        <p:spPr>
          <a:xfrm>
            <a:off x="4813750" y="1390650"/>
            <a:ext cx="3167400" cy="21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3500"/>
              <a:buFont typeface="Arial"/>
              <a:buNone/>
            </a:pPr>
            <a:r>
              <a:rPr b="1" i="0" lang="en" u="none" cap="none" strike="noStrike">
                <a:solidFill>
                  <a:srgbClr val="000000"/>
                </a:solidFill>
                <a:latin typeface="Open Sans"/>
                <a:ea typeface="Open Sans"/>
                <a:cs typeface="Open Sans"/>
                <a:sym typeface="Open Sans"/>
              </a:rPr>
              <a:t>Cooperative: task yields control</a:t>
            </a:r>
            <a:endParaRPr>
              <a:latin typeface="Open Sans"/>
              <a:ea typeface="Open Sans"/>
              <a:cs typeface="Open Sans"/>
              <a:sym typeface="Open Sans"/>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59"/>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0000FF"/>
                </a:solidFill>
                <a:highlight>
                  <a:srgbClr val="FFFFFE"/>
                </a:highlight>
              </a:rPr>
              <a:t>class</a:t>
            </a:r>
            <a:r>
              <a:rPr lang="en" sz="1100">
                <a:highlight>
                  <a:srgbClr val="FFFFFE"/>
                </a:highlight>
              </a:rPr>
              <a:t> </a:t>
            </a:r>
            <a:r>
              <a:rPr lang="en" sz="1100">
                <a:solidFill>
                  <a:srgbClr val="008080"/>
                </a:solidFill>
                <a:highlight>
                  <a:srgbClr val="FFFFFE"/>
                </a:highlight>
              </a:rPr>
              <a:t>Node</a:t>
            </a:r>
            <a:r>
              <a:rPr lang="en" sz="1100">
                <a:highlight>
                  <a:srgbClr val="FFFFFE"/>
                </a:highlight>
              </a:rPr>
              <a:t>&lt;</a:t>
            </a:r>
            <a:r>
              <a:rPr lang="en" sz="1100">
                <a:solidFill>
                  <a:srgbClr val="008080"/>
                </a:solidFill>
                <a:highlight>
                  <a:srgbClr val="FFFFFE"/>
                </a:highlight>
              </a:rPr>
              <a:t>T</a:t>
            </a:r>
            <a:r>
              <a:rPr lang="en" sz="1100">
                <a:highlight>
                  <a:srgbClr val="FFFFFE"/>
                </a:highlight>
              </a:rPr>
              <a:t>&gt;(</a:t>
            </a:r>
            <a:r>
              <a:rPr lang="en" sz="1100">
                <a:solidFill>
                  <a:srgbClr val="0000FF"/>
                </a:solidFill>
                <a:highlight>
                  <a:srgbClr val="FFFFFE"/>
                </a:highlight>
              </a:rPr>
              <a:t>val</a:t>
            </a:r>
            <a:r>
              <a:rPr lang="en" sz="1100">
                <a:highlight>
                  <a:srgbClr val="FFFFFE"/>
                </a:highlight>
              </a:rPr>
              <a:t> value: </a:t>
            </a:r>
            <a:r>
              <a:rPr lang="en" sz="1100">
                <a:solidFill>
                  <a:srgbClr val="008080"/>
                </a:solidFill>
                <a:highlight>
                  <a:srgbClr val="FFFFFE"/>
                </a:highlight>
              </a:rPr>
              <a:t>T</a:t>
            </a: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val</a:t>
            </a:r>
            <a:r>
              <a:rPr lang="en" sz="1100">
                <a:highlight>
                  <a:srgbClr val="FFFFFE"/>
                </a:highlight>
              </a:rPr>
              <a:t> next = </a:t>
            </a:r>
            <a:r>
              <a:rPr lang="en" sz="1100">
                <a:solidFill>
                  <a:srgbClr val="008080"/>
                </a:solidFill>
                <a:highlight>
                  <a:srgbClr val="FFFFFE"/>
                </a:highlight>
              </a:rPr>
              <a:t>AtomicReference</a:t>
            </a:r>
            <a:r>
              <a:rPr lang="en" sz="1100">
                <a:highlight>
                  <a:srgbClr val="FFFFFE"/>
                </a:highlight>
              </a:rPr>
              <a:t>&lt;</a:t>
            </a:r>
            <a:r>
              <a:rPr lang="en" sz="1100">
                <a:solidFill>
                  <a:srgbClr val="008080"/>
                </a:solidFill>
                <a:highlight>
                  <a:srgbClr val="FFFFFE"/>
                </a:highlight>
              </a:rPr>
              <a:t>Node</a:t>
            </a:r>
            <a:r>
              <a:rPr lang="en" sz="1100">
                <a:highlight>
                  <a:srgbClr val="FFFFFE"/>
                </a:highlight>
              </a:rPr>
              <a:t>&lt;</a:t>
            </a:r>
            <a:r>
              <a:rPr lang="en" sz="1100">
                <a:solidFill>
                  <a:srgbClr val="008080"/>
                </a:solidFill>
                <a:highlight>
                  <a:srgbClr val="FFFFFE"/>
                </a:highlight>
              </a:rPr>
              <a:t>T</a:t>
            </a:r>
            <a:r>
              <a:rPr lang="en" sz="1100">
                <a:highlight>
                  <a:srgbClr val="FFFFFE"/>
                </a:highlight>
              </a:rPr>
              <a:t>&gt;&gt;()</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None/>
            </a:pPr>
            <a:r>
              <a:t/>
            </a:r>
            <a:endParaRPr sz="1100">
              <a:solidFill>
                <a:srgbClr val="0033B4"/>
              </a:solidFill>
            </a:endParaRPr>
          </a:p>
        </p:txBody>
      </p:sp>
      <p:sp>
        <p:nvSpPr>
          <p:cNvPr id="493" name="Google Shape;493;p5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JMM: Atomics Problem</a:t>
            </a:r>
            <a:endParaRPr/>
          </a:p>
        </p:txBody>
      </p:sp>
      <p:pic>
        <p:nvPicPr>
          <p:cNvPr id="494" name="Google Shape;494;p59"/>
          <p:cNvPicPr preferRelativeResize="0"/>
          <p:nvPr/>
        </p:nvPicPr>
        <p:blipFill rotWithShape="1">
          <a:blip r:embed="rId3">
            <a:alphaModFix/>
          </a:blip>
          <a:srcRect b="8222" l="0" r="0" t="8214"/>
          <a:stretch/>
        </p:blipFill>
        <p:spPr>
          <a:xfrm>
            <a:off x="356150" y="2259651"/>
            <a:ext cx="8376699" cy="1746599"/>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60"/>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07916"/>
              </a:lnSpc>
              <a:spcBef>
                <a:spcPts val="0"/>
              </a:spcBef>
              <a:spcAft>
                <a:spcPts val="0"/>
              </a:spcAft>
              <a:buClr>
                <a:schemeClr val="dk1"/>
              </a:buClr>
              <a:buSzPts val="1100"/>
              <a:buFont typeface="Arial"/>
              <a:buNone/>
            </a:pPr>
            <a:r>
              <a:rPr lang="en" sz="1100">
                <a:latin typeface="Open Sans"/>
                <a:ea typeface="Open Sans"/>
                <a:cs typeface="Open Sans"/>
                <a:sym typeface="Open Sans"/>
              </a:rPr>
              <a:t>Use </a:t>
            </a:r>
            <a:r>
              <a:rPr lang="en" sz="1100"/>
              <a:t>AtomicXXXFieldUpdater</a:t>
            </a:r>
            <a:r>
              <a:rPr lang="en" sz="1100">
                <a:latin typeface="Open Sans"/>
                <a:ea typeface="Open Sans"/>
                <a:cs typeface="Open Sans"/>
                <a:sym typeface="Open Sans"/>
              </a:rPr>
              <a:t> classes to directly modify volatile fields: </a:t>
            </a:r>
            <a:endParaRPr sz="1100">
              <a:latin typeface="Open Sans"/>
              <a:ea typeface="Open Sans"/>
              <a:cs typeface="Open Sans"/>
              <a:sym typeface="Open Sans"/>
            </a:endParaRPr>
          </a:p>
          <a:p>
            <a:pPr indent="0" lvl="0" marL="0" rtl="0" algn="l">
              <a:spcBef>
                <a:spcPts val="885"/>
              </a:spcBef>
              <a:spcAft>
                <a:spcPts val="0"/>
              </a:spcAft>
              <a:buNone/>
            </a:pPr>
            <a:r>
              <a:t/>
            </a:r>
            <a:endParaRPr sz="1100">
              <a:latin typeface="Open Sans"/>
              <a:ea typeface="Open Sans"/>
              <a:cs typeface="Open Sans"/>
              <a:sym typeface="Open Sans"/>
            </a:endParaRPr>
          </a:p>
          <a:p>
            <a:pPr indent="0" lvl="0" marL="0" rtl="0" algn="l">
              <a:lnSpc>
                <a:spcPct val="115000"/>
              </a:lnSpc>
              <a:spcBef>
                <a:spcPts val="0"/>
              </a:spcBef>
              <a:spcAft>
                <a:spcPts val="0"/>
              </a:spcAft>
              <a:buNone/>
            </a:pPr>
            <a:r>
              <a:rPr lang="en" sz="900">
                <a:solidFill>
                  <a:srgbClr val="0000FF"/>
                </a:solidFill>
                <a:highlight>
                  <a:srgbClr val="FFFFFE"/>
                </a:highlight>
              </a:rPr>
              <a:t>class</a:t>
            </a:r>
            <a:r>
              <a:rPr lang="en" sz="900">
                <a:highlight>
                  <a:srgbClr val="FFFFFE"/>
                </a:highlight>
              </a:rPr>
              <a:t> </a:t>
            </a:r>
            <a:r>
              <a:rPr lang="en" sz="900">
                <a:solidFill>
                  <a:srgbClr val="008080"/>
                </a:solidFill>
                <a:highlight>
                  <a:srgbClr val="FFFFFE"/>
                </a:highlight>
              </a:rPr>
              <a:t>Counter</a:t>
            </a:r>
            <a:r>
              <a:rPr lang="en" sz="900">
                <a:highlight>
                  <a:srgbClr val="FFFFFE"/>
                </a:highlight>
              </a:rPr>
              <a:t> {</a:t>
            </a:r>
            <a:endParaRPr sz="900">
              <a:highlight>
                <a:srgbClr val="FFFFFE"/>
              </a:highlight>
            </a:endParaRPr>
          </a:p>
          <a:p>
            <a:pPr indent="0" lvl="0" marL="0" rtl="0" algn="l">
              <a:lnSpc>
                <a:spcPct val="115000"/>
              </a:lnSpc>
              <a:spcBef>
                <a:spcPts val="0"/>
              </a:spcBef>
              <a:spcAft>
                <a:spcPts val="0"/>
              </a:spcAft>
              <a:buNone/>
            </a:pPr>
            <a:r>
              <a:rPr lang="en" sz="900">
                <a:highlight>
                  <a:srgbClr val="FFFFFE"/>
                </a:highlight>
              </a:rPr>
              <a:t>   </a:t>
            </a:r>
            <a:r>
              <a:rPr lang="en" sz="900">
                <a:solidFill>
                  <a:srgbClr val="808080"/>
                </a:solidFill>
                <a:highlight>
                  <a:srgbClr val="FFFFFE"/>
                </a:highlight>
              </a:rPr>
              <a:t>@Volatile</a:t>
            </a:r>
            <a:r>
              <a:rPr lang="en" sz="900">
                <a:highlight>
                  <a:srgbClr val="FFFFFE"/>
                </a:highlight>
              </a:rPr>
              <a:t> </a:t>
            </a:r>
            <a:r>
              <a:rPr lang="en" sz="900">
                <a:solidFill>
                  <a:srgbClr val="0000FF"/>
                </a:solidFill>
                <a:highlight>
                  <a:srgbClr val="FFFFFE"/>
                </a:highlight>
              </a:rPr>
              <a:t>private</a:t>
            </a:r>
            <a:r>
              <a:rPr lang="en" sz="900">
                <a:highlight>
                  <a:srgbClr val="FFFFFE"/>
                </a:highlight>
              </a:rPr>
              <a:t> </a:t>
            </a:r>
            <a:r>
              <a:rPr lang="en" sz="900">
                <a:solidFill>
                  <a:srgbClr val="0000FF"/>
                </a:solidFill>
                <a:highlight>
                  <a:srgbClr val="FFFFFE"/>
                </a:highlight>
              </a:rPr>
              <a:t>var</a:t>
            </a:r>
            <a:r>
              <a:rPr lang="en" sz="900">
                <a:highlight>
                  <a:srgbClr val="FFFFFE"/>
                </a:highlight>
              </a:rPr>
              <a:t> c = </a:t>
            </a:r>
            <a:r>
              <a:rPr lang="en" sz="900">
                <a:solidFill>
                  <a:srgbClr val="098658"/>
                </a:solidFill>
                <a:highlight>
                  <a:srgbClr val="FFFFFE"/>
                </a:highlight>
              </a:rPr>
              <a:t>0</a:t>
            </a:r>
            <a:endParaRPr sz="900">
              <a:solidFill>
                <a:srgbClr val="098658"/>
              </a:solidFill>
              <a:highlight>
                <a:srgbClr val="FFFFFE"/>
              </a:highlight>
            </a:endParaRPr>
          </a:p>
          <a:p>
            <a:pPr indent="0" lvl="0" marL="0" rtl="0" algn="l">
              <a:lnSpc>
                <a:spcPct val="115000"/>
              </a:lnSpc>
              <a:spcBef>
                <a:spcPts val="0"/>
              </a:spcBef>
              <a:spcAft>
                <a:spcPts val="0"/>
              </a:spcAft>
              <a:buNone/>
            </a:pPr>
            <a:r>
              <a:rPr lang="en" sz="900">
                <a:highlight>
                  <a:srgbClr val="FFFFFE"/>
                </a:highlight>
              </a:rPr>
              <a:t>   </a:t>
            </a:r>
            <a:r>
              <a:rPr lang="en" sz="900">
                <a:solidFill>
                  <a:srgbClr val="0000FF"/>
                </a:solidFill>
                <a:highlight>
                  <a:srgbClr val="FFFFFE"/>
                </a:highlight>
              </a:rPr>
              <a:t>companion</a:t>
            </a:r>
            <a:r>
              <a:rPr lang="en" sz="900">
                <a:highlight>
                  <a:srgbClr val="FFFFFE"/>
                </a:highlight>
              </a:rPr>
              <a:t> </a:t>
            </a:r>
            <a:r>
              <a:rPr lang="en" sz="900">
                <a:solidFill>
                  <a:srgbClr val="0000FF"/>
                </a:solidFill>
                <a:highlight>
                  <a:srgbClr val="FFFFFE"/>
                </a:highlight>
              </a:rPr>
              <a:t>object</a:t>
            </a:r>
            <a:r>
              <a:rPr lang="en" sz="900">
                <a:highlight>
                  <a:srgbClr val="FFFFFE"/>
                </a:highlight>
              </a:rPr>
              <a:t> {</a:t>
            </a:r>
            <a:endParaRPr sz="900">
              <a:highlight>
                <a:srgbClr val="FFFFFE"/>
              </a:highlight>
            </a:endParaRPr>
          </a:p>
          <a:p>
            <a:pPr indent="0" lvl="0" marL="0" rtl="0" algn="l">
              <a:lnSpc>
                <a:spcPct val="115000"/>
              </a:lnSpc>
              <a:spcBef>
                <a:spcPts val="0"/>
              </a:spcBef>
              <a:spcAft>
                <a:spcPts val="0"/>
              </a:spcAft>
              <a:buNone/>
            </a:pPr>
            <a:r>
              <a:rPr lang="en" sz="900">
                <a:highlight>
                  <a:srgbClr val="FFFFFE"/>
                </a:highlight>
              </a:rPr>
              <a:t>       </a:t>
            </a:r>
            <a:r>
              <a:rPr lang="en" sz="900">
                <a:solidFill>
                  <a:srgbClr val="0000FF"/>
                </a:solidFill>
                <a:highlight>
                  <a:srgbClr val="FFFFFE"/>
                </a:highlight>
              </a:rPr>
              <a:t>private</a:t>
            </a:r>
            <a:r>
              <a:rPr lang="en" sz="900">
                <a:highlight>
                  <a:srgbClr val="FFFFFE"/>
                </a:highlight>
              </a:rPr>
              <a:t> </a:t>
            </a:r>
            <a:r>
              <a:rPr lang="en" sz="900">
                <a:solidFill>
                  <a:srgbClr val="0000FF"/>
                </a:solidFill>
                <a:highlight>
                  <a:srgbClr val="FFFFFE"/>
                </a:highlight>
              </a:rPr>
              <a:t>val</a:t>
            </a:r>
            <a:r>
              <a:rPr lang="en" sz="900">
                <a:highlight>
                  <a:srgbClr val="FFFFFE"/>
                </a:highlight>
              </a:rPr>
              <a:t> updater = </a:t>
            </a:r>
            <a:r>
              <a:rPr lang="en" sz="900">
                <a:solidFill>
                  <a:srgbClr val="008080"/>
                </a:solidFill>
                <a:highlight>
                  <a:srgbClr val="FFFFFE"/>
                </a:highlight>
              </a:rPr>
              <a:t>AtomicIntegerFieldUpdater</a:t>
            </a:r>
            <a:r>
              <a:rPr lang="en" sz="900">
                <a:highlight>
                  <a:srgbClr val="FFFFFE"/>
                </a:highlight>
              </a:rPr>
              <a:t>.newUpdater(</a:t>
            </a:r>
            <a:r>
              <a:rPr lang="en" sz="900">
                <a:solidFill>
                  <a:srgbClr val="008080"/>
                </a:solidFill>
                <a:highlight>
                  <a:srgbClr val="FFFFFE"/>
                </a:highlight>
              </a:rPr>
              <a:t>Counter</a:t>
            </a:r>
            <a:r>
              <a:rPr lang="en" sz="900">
                <a:highlight>
                  <a:srgbClr val="FFFFFE"/>
                </a:highlight>
              </a:rPr>
              <a:t>::</a:t>
            </a:r>
            <a:r>
              <a:rPr lang="en" sz="900">
                <a:solidFill>
                  <a:srgbClr val="0000FF"/>
                </a:solidFill>
                <a:highlight>
                  <a:srgbClr val="FFFFFE"/>
                </a:highlight>
              </a:rPr>
              <a:t>class</a:t>
            </a:r>
            <a:r>
              <a:rPr lang="en" sz="900">
                <a:highlight>
                  <a:srgbClr val="FFFFFE"/>
                </a:highlight>
              </a:rPr>
              <a:t>.java, </a:t>
            </a:r>
            <a:r>
              <a:rPr lang="en" sz="900">
                <a:solidFill>
                  <a:srgbClr val="A31515"/>
                </a:solidFill>
                <a:highlight>
                  <a:srgbClr val="FFFFFE"/>
                </a:highlight>
              </a:rPr>
              <a:t>"c"</a:t>
            </a:r>
            <a:r>
              <a:rPr lang="en" sz="900">
                <a:highlight>
                  <a:srgbClr val="FFFFFE"/>
                </a:highlight>
              </a:rPr>
              <a:t>)</a:t>
            </a:r>
            <a:endParaRPr sz="900">
              <a:highlight>
                <a:srgbClr val="FFFFFE"/>
              </a:highlight>
            </a:endParaRPr>
          </a:p>
          <a:p>
            <a:pPr indent="0" lvl="0" marL="0" rtl="0" algn="l">
              <a:lnSpc>
                <a:spcPct val="115000"/>
              </a:lnSpc>
              <a:spcBef>
                <a:spcPts val="0"/>
              </a:spcBef>
              <a:spcAft>
                <a:spcPts val="0"/>
              </a:spcAft>
              <a:buNone/>
            </a:pPr>
            <a:r>
              <a:rPr lang="en" sz="900">
                <a:highlight>
                  <a:srgbClr val="FFFFFE"/>
                </a:highlight>
              </a:rPr>
              <a:t>   }</a:t>
            </a:r>
            <a:endParaRPr sz="900">
              <a:highlight>
                <a:srgbClr val="FFFFFE"/>
              </a:highlight>
            </a:endParaRPr>
          </a:p>
          <a:p>
            <a:pPr indent="0" lvl="0" marL="0" rtl="0" algn="l">
              <a:lnSpc>
                <a:spcPct val="115000"/>
              </a:lnSpc>
              <a:spcBef>
                <a:spcPts val="0"/>
              </a:spcBef>
              <a:spcAft>
                <a:spcPts val="0"/>
              </a:spcAft>
              <a:buNone/>
            </a:pPr>
            <a:r>
              <a:rPr lang="en" sz="900">
                <a:highlight>
                  <a:srgbClr val="FFFFFE"/>
                </a:highlight>
              </a:rPr>
              <a:t>   </a:t>
            </a:r>
            <a:r>
              <a:rPr lang="en" sz="900">
                <a:solidFill>
                  <a:srgbClr val="0000FF"/>
                </a:solidFill>
                <a:highlight>
                  <a:srgbClr val="FFFFFE"/>
                </a:highlight>
              </a:rPr>
              <a:t>fun</a:t>
            </a:r>
            <a:r>
              <a:rPr lang="en" sz="900">
                <a:highlight>
                  <a:srgbClr val="FFFFFE"/>
                </a:highlight>
              </a:rPr>
              <a:t> increment() {</a:t>
            </a:r>
            <a:endParaRPr sz="900">
              <a:highlight>
                <a:srgbClr val="FFFFFE"/>
              </a:highlight>
            </a:endParaRPr>
          </a:p>
          <a:p>
            <a:pPr indent="0" lvl="0" marL="0" rtl="0" algn="l">
              <a:lnSpc>
                <a:spcPct val="115000"/>
              </a:lnSpc>
              <a:spcBef>
                <a:spcPts val="0"/>
              </a:spcBef>
              <a:spcAft>
                <a:spcPts val="0"/>
              </a:spcAft>
              <a:buNone/>
            </a:pPr>
            <a:r>
              <a:rPr lang="en" sz="900">
                <a:highlight>
                  <a:srgbClr val="FFFFFE"/>
                </a:highlight>
              </a:rPr>
              <a:t>       updater.incrementAndGet(</a:t>
            </a:r>
            <a:r>
              <a:rPr lang="en" sz="900">
                <a:solidFill>
                  <a:srgbClr val="0000FF"/>
                </a:solidFill>
                <a:highlight>
                  <a:srgbClr val="FFFFFE"/>
                </a:highlight>
              </a:rPr>
              <a:t>this</a:t>
            </a:r>
            <a:r>
              <a:rPr lang="en" sz="900">
                <a:highlight>
                  <a:srgbClr val="FFFFFE"/>
                </a:highlight>
              </a:rPr>
              <a:t>)</a:t>
            </a:r>
            <a:endParaRPr sz="900">
              <a:highlight>
                <a:srgbClr val="FFFFFE"/>
              </a:highlight>
            </a:endParaRPr>
          </a:p>
          <a:p>
            <a:pPr indent="0" lvl="0" marL="0" rtl="0" algn="l">
              <a:lnSpc>
                <a:spcPct val="115000"/>
              </a:lnSpc>
              <a:spcBef>
                <a:spcPts val="0"/>
              </a:spcBef>
              <a:spcAft>
                <a:spcPts val="0"/>
              </a:spcAft>
              <a:buNone/>
            </a:pPr>
            <a:r>
              <a:rPr lang="en" sz="900">
                <a:highlight>
                  <a:srgbClr val="FFFFFE"/>
                </a:highlight>
              </a:rPr>
              <a:t>   }</a:t>
            </a:r>
            <a:endParaRPr sz="900">
              <a:highlight>
                <a:srgbClr val="FFFFFE"/>
              </a:highlight>
            </a:endParaRPr>
          </a:p>
          <a:p>
            <a:pPr indent="0" lvl="0" marL="0" rtl="0" algn="l">
              <a:lnSpc>
                <a:spcPct val="115000"/>
              </a:lnSpc>
              <a:spcBef>
                <a:spcPts val="0"/>
              </a:spcBef>
              <a:spcAft>
                <a:spcPts val="0"/>
              </a:spcAft>
              <a:buNone/>
            </a:pPr>
            <a:r>
              <a:rPr lang="en" sz="900">
                <a:highlight>
                  <a:srgbClr val="FFFFFE"/>
                </a:highlight>
              </a:rPr>
              <a:t>   </a:t>
            </a:r>
            <a:r>
              <a:rPr lang="en" sz="900">
                <a:solidFill>
                  <a:srgbClr val="0000FF"/>
                </a:solidFill>
                <a:highlight>
                  <a:srgbClr val="FFFFFE"/>
                </a:highlight>
              </a:rPr>
              <a:t>fun</a:t>
            </a:r>
            <a:r>
              <a:rPr lang="en" sz="900">
                <a:highlight>
                  <a:srgbClr val="FFFFFE"/>
                </a:highlight>
              </a:rPr>
              <a:t> decrement() {</a:t>
            </a:r>
            <a:endParaRPr sz="900">
              <a:highlight>
                <a:srgbClr val="FFFFFE"/>
              </a:highlight>
            </a:endParaRPr>
          </a:p>
          <a:p>
            <a:pPr indent="0" lvl="0" marL="0" rtl="0" algn="l">
              <a:lnSpc>
                <a:spcPct val="115000"/>
              </a:lnSpc>
              <a:spcBef>
                <a:spcPts val="0"/>
              </a:spcBef>
              <a:spcAft>
                <a:spcPts val="0"/>
              </a:spcAft>
              <a:buNone/>
            </a:pPr>
            <a:r>
              <a:rPr lang="en" sz="900">
                <a:highlight>
                  <a:srgbClr val="FFFFFE"/>
                </a:highlight>
              </a:rPr>
              <a:t>       updater.decrementAndGet(</a:t>
            </a:r>
            <a:r>
              <a:rPr lang="en" sz="900">
                <a:solidFill>
                  <a:srgbClr val="0000FF"/>
                </a:solidFill>
                <a:highlight>
                  <a:srgbClr val="FFFFFE"/>
                </a:highlight>
              </a:rPr>
              <a:t>this</a:t>
            </a:r>
            <a:r>
              <a:rPr lang="en" sz="900">
                <a:highlight>
                  <a:srgbClr val="FFFFFE"/>
                </a:highlight>
              </a:rPr>
              <a:t>)</a:t>
            </a:r>
            <a:endParaRPr sz="900">
              <a:highlight>
                <a:srgbClr val="FFFFFE"/>
              </a:highlight>
            </a:endParaRPr>
          </a:p>
          <a:p>
            <a:pPr indent="0" lvl="0" marL="0" rtl="0" algn="l">
              <a:lnSpc>
                <a:spcPct val="115000"/>
              </a:lnSpc>
              <a:spcBef>
                <a:spcPts val="0"/>
              </a:spcBef>
              <a:spcAft>
                <a:spcPts val="0"/>
              </a:spcAft>
              <a:buNone/>
            </a:pPr>
            <a:r>
              <a:rPr lang="en" sz="900">
                <a:highlight>
                  <a:srgbClr val="FFFFFE"/>
                </a:highlight>
              </a:rPr>
              <a:t>   }</a:t>
            </a:r>
            <a:endParaRPr sz="900">
              <a:highlight>
                <a:srgbClr val="FFFFFE"/>
              </a:highlight>
            </a:endParaRPr>
          </a:p>
          <a:p>
            <a:pPr indent="0" lvl="0" marL="0" rtl="0" algn="l">
              <a:lnSpc>
                <a:spcPct val="115000"/>
              </a:lnSpc>
              <a:spcBef>
                <a:spcPts val="0"/>
              </a:spcBef>
              <a:spcAft>
                <a:spcPts val="0"/>
              </a:spcAft>
              <a:buNone/>
            </a:pPr>
            <a:r>
              <a:rPr lang="en" sz="900">
                <a:highlight>
                  <a:srgbClr val="FFFFFE"/>
                </a:highlight>
              </a:rPr>
              <a:t>   </a:t>
            </a:r>
            <a:r>
              <a:rPr lang="en" sz="900">
                <a:solidFill>
                  <a:srgbClr val="0000FF"/>
                </a:solidFill>
                <a:highlight>
                  <a:srgbClr val="FFFFFE"/>
                </a:highlight>
              </a:rPr>
              <a:t>fun</a:t>
            </a:r>
            <a:r>
              <a:rPr lang="en" sz="900">
                <a:highlight>
                  <a:srgbClr val="FFFFFE"/>
                </a:highlight>
              </a:rPr>
              <a:t> value(): </a:t>
            </a:r>
            <a:r>
              <a:rPr lang="en" sz="900">
                <a:solidFill>
                  <a:srgbClr val="008080"/>
                </a:solidFill>
                <a:highlight>
                  <a:srgbClr val="FFFFFE"/>
                </a:highlight>
              </a:rPr>
              <a:t>Int</a:t>
            </a:r>
            <a:r>
              <a:rPr lang="en" sz="900">
                <a:highlight>
                  <a:srgbClr val="FFFFFE"/>
                </a:highlight>
              </a:rPr>
              <a:t> {</a:t>
            </a:r>
            <a:endParaRPr sz="900">
              <a:highlight>
                <a:srgbClr val="FFFFFE"/>
              </a:highlight>
            </a:endParaRPr>
          </a:p>
          <a:p>
            <a:pPr indent="0" lvl="0" marL="0" rtl="0" algn="l">
              <a:lnSpc>
                <a:spcPct val="115000"/>
              </a:lnSpc>
              <a:spcBef>
                <a:spcPts val="0"/>
              </a:spcBef>
              <a:spcAft>
                <a:spcPts val="0"/>
              </a:spcAft>
              <a:buNone/>
            </a:pPr>
            <a:r>
              <a:rPr lang="en" sz="900">
                <a:highlight>
                  <a:srgbClr val="FFFFFE"/>
                </a:highlight>
              </a:rPr>
              <a:t>       </a:t>
            </a:r>
            <a:r>
              <a:rPr lang="en" sz="900">
                <a:solidFill>
                  <a:srgbClr val="0000FF"/>
                </a:solidFill>
                <a:highlight>
                  <a:srgbClr val="FFFFFE"/>
                </a:highlight>
              </a:rPr>
              <a:t>return</a:t>
            </a:r>
            <a:r>
              <a:rPr lang="en" sz="900">
                <a:highlight>
                  <a:srgbClr val="FFFFFE"/>
                </a:highlight>
              </a:rPr>
              <a:t> updater.</a:t>
            </a:r>
            <a:r>
              <a:rPr lang="en" sz="900">
                <a:solidFill>
                  <a:srgbClr val="0000FF"/>
                </a:solidFill>
                <a:highlight>
                  <a:srgbClr val="FFFFFE"/>
                </a:highlight>
              </a:rPr>
              <a:t>get</a:t>
            </a:r>
            <a:r>
              <a:rPr lang="en" sz="900">
                <a:highlight>
                  <a:srgbClr val="FFFFFE"/>
                </a:highlight>
              </a:rPr>
              <a:t>(</a:t>
            </a:r>
            <a:r>
              <a:rPr lang="en" sz="900">
                <a:solidFill>
                  <a:srgbClr val="0000FF"/>
                </a:solidFill>
                <a:highlight>
                  <a:srgbClr val="FFFFFE"/>
                </a:highlight>
              </a:rPr>
              <a:t>this</a:t>
            </a:r>
            <a:r>
              <a:rPr lang="en" sz="900">
                <a:highlight>
                  <a:srgbClr val="FFFFFE"/>
                </a:highlight>
              </a:rPr>
              <a:t>)</a:t>
            </a:r>
            <a:endParaRPr sz="900">
              <a:highlight>
                <a:srgbClr val="FFFFFE"/>
              </a:highlight>
            </a:endParaRPr>
          </a:p>
          <a:p>
            <a:pPr indent="0" lvl="0" marL="0" rtl="0" algn="l">
              <a:lnSpc>
                <a:spcPct val="115000"/>
              </a:lnSpc>
              <a:spcBef>
                <a:spcPts val="0"/>
              </a:spcBef>
              <a:spcAft>
                <a:spcPts val="0"/>
              </a:spcAft>
              <a:buNone/>
            </a:pPr>
            <a:r>
              <a:rPr lang="en" sz="900">
                <a:highlight>
                  <a:srgbClr val="FFFFFE"/>
                </a:highlight>
              </a:rPr>
              <a:t>   }</a:t>
            </a:r>
            <a:endParaRPr sz="900">
              <a:highlight>
                <a:srgbClr val="FFFFFE"/>
              </a:highlight>
            </a:endParaRPr>
          </a:p>
          <a:p>
            <a:pPr indent="0" lvl="0" marL="0" rtl="0" algn="l">
              <a:lnSpc>
                <a:spcPct val="115000"/>
              </a:lnSpc>
              <a:spcBef>
                <a:spcPts val="0"/>
              </a:spcBef>
              <a:spcAft>
                <a:spcPts val="0"/>
              </a:spcAft>
              <a:buNone/>
            </a:pPr>
            <a:r>
              <a:rPr lang="en" sz="900">
                <a:highlight>
                  <a:srgbClr val="FFFFFE"/>
                </a:highlight>
              </a:rPr>
              <a:t>}</a:t>
            </a:r>
            <a:endParaRPr sz="900">
              <a:highlight>
                <a:srgbClr val="FFFFFE"/>
              </a:highlight>
            </a:endParaRPr>
          </a:p>
          <a:p>
            <a:pPr indent="0" lvl="0" marL="0" rtl="0" algn="l">
              <a:lnSpc>
                <a:spcPct val="150000"/>
              </a:lnSpc>
              <a:spcBef>
                <a:spcPts val="0"/>
              </a:spcBef>
              <a:spcAft>
                <a:spcPts val="0"/>
              </a:spcAft>
              <a:buNone/>
            </a:pPr>
            <a:r>
              <a:t/>
            </a:r>
            <a:endParaRPr sz="1100">
              <a:highlight>
                <a:srgbClr val="FFFFFE"/>
              </a:highlight>
              <a:latin typeface="Courier New"/>
              <a:ea typeface="Courier New"/>
              <a:cs typeface="Courier New"/>
              <a:sym typeface="Courier New"/>
            </a:endParaRPr>
          </a:p>
          <a:p>
            <a:pPr indent="0" lvl="0" marL="0" rtl="0" algn="l">
              <a:lnSpc>
                <a:spcPct val="107916"/>
              </a:lnSpc>
              <a:spcBef>
                <a:spcPts val="0"/>
              </a:spcBef>
              <a:spcAft>
                <a:spcPts val="0"/>
              </a:spcAft>
              <a:buClr>
                <a:schemeClr val="dk1"/>
              </a:buClr>
              <a:buSzPts val="1100"/>
              <a:buFont typeface="Arial"/>
              <a:buNone/>
            </a:pPr>
            <a:r>
              <a:rPr lang="en" sz="1100">
                <a:latin typeface="Open Sans"/>
                <a:ea typeface="Open Sans"/>
                <a:cs typeface="Open Sans"/>
                <a:sym typeface="Open Sans"/>
              </a:rPr>
              <a:t>Starting from </a:t>
            </a:r>
            <a:r>
              <a:rPr lang="en" sz="1100">
                <a:latin typeface="Arial"/>
                <a:ea typeface="Arial"/>
                <a:cs typeface="Arial"/>
                <a:sym typeface="Arial"/>
              </a:rPr>
              <a:t>JDK9,</a:t>
            </a:r>
            <a:r>
              <a:rPr lang="en" sz="1100">
                <a:latin typeface="Open Sans"/>
                <a:ea typeface="Open Sans"/>
                <a:cs typeface="Open Sans"/>
                <a:sym typeface="Open Sans"/>
              </a:rPr>
              <a:t> there is also the </a:t>
            </a:r>
            <a:r>
              <a:rPr lang="en" sz="1100"/>
              <a:t>VarHandle</a:t>
            </a:r>
            <a:r>
              <a:rPr lang="en" sz="1100">
                <a:latin typeface="Open Sans"/>
                <a:ea typeface="Open Sans"/>
                <a:cs typeface="Open Sans"/>
                <a:sym typeface="Open Sans"/>
              </a:rPr>
              <a:t> class, which serves a similar purpose.</a:t>
            </a:r>
            <a:endParaRPr sz="1100">
              <a:highlight>
                <a:srgbClr val="FFFFFE"/>
              </a:highlight>
              <a:latin typeface="Open Sans"/>
              <a:ea typeface="Open Sans"/>
              <a:cs typeface="Open Sans"/>
              <a:sym typeface="Open Sans"/>
            </a:endParaRPr>
          </a:p>
          <a:p>
            <a:pPr indent="0" lvl="0" marL="0" rtl="0" algn="l">
              <a:spcBef>
                <a:spcPts val="0"/>
              </a:spcBef>
              <a:spcAft>
                <a:spcPts val="0"/>
              </a:spcAft>
              <a:buNone/>
            </a:pPr>
            <a:r>
              <a:t/>
            </a:r>
            <a:endParaRPr sz="1100">
              <a:latin typeface="Open Sans"/>
              <a:ea typeface="Open Sans"/>
              <a:cs typeface="Open Sans"/>
              <a:sym typeface="Open Sans"/>
            </a:endParaRPr>
          </a:p>
        </p:txBody>
      </p:sp>
      <p:sp>
        <p:nvSpPr>
          <p:cNvPr id="500" name="Google Shape;500;p6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JMM: Atomic field updaters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61"/>
          <p:cNvSpPr txBox="1"/>
          <p:nvPr>
            <p:ph idx="1" type="body"/>
          </p:nvPr>
        </p:nvSpPr>
        <p:spPr>
          <a:xfrm>
            <a:off x="292600" y="1335024"/>
            <a:ext cx="8328900" cy="581100"/>
          </a:xfrm>
          <a:prstGeom prst="rect">
            <a:avLst/>
          </a:prstGeom>
        </p:spPr>
        <p:txBody>
          <a:bodyPr anchorCtr="0" anchor="t" bIns="0" lIns="0" spcFirstLastPara="1" rIns="0" wrap="square" tIns="73150">
            <a:noAutofit/>
          </a:bodyPr>
          <a:lstStyle/>
          <a:p>
            <a:pPr indent="0" lvl="0" marL="0" marR="374650" rtl="0" algn="l">
              <a:lnSpc>
                <a:spcPct val="116250"/>
              </a:lnSpc>
              <a:spcBef>
                <a:spcPts val="0"/>
              </a:spcBef>
              <a:spcAft>
                <a:spcPts val="0"/>
              </a:spcAft>
              <a:buClr>
                <a:schemeClr val="dk1"/>
              </a:buClr>
              <a:buSzPts val="1100"/>
              <a:buFont typeface="Arial"/>
              <a:buNone/>
            </a:pPr>
            <a:r>
              <a:rPr lang="en">
                <a:latin typeface="Arial"/>
                <a:ea typeface="Arial"/>
                <a:cs typeface="Arial"/>
                <a:sym typeface="Arial"/>
              </a:rPr>
              <a:t>T</a:t>
            </a:r>
            <a:r>
              <a:rPr lang="en">
                <a:latin typeface="Open Sans"/>
                <a:ea typeface="Open Sans"/>
                <a:cs typeface="Open Sans"/>
                <a:sym typeface="Open Sans"/>
              </a:rPr>
              <a:t>he AtomicFU library is a recommended way to use atomic operations in Kotlin: </a:t>
            </a:r>
            <a:r>
              <a:rPr lang="en" u="sng">
                <a:solidFill>
                  <a:srgbClr val="FF318B"/>
                </a:solidFill>
                <a:latin typeface="Open Sans"/>
                <a:ea typeface="Open Sans"/>
                <a:cs typeface="Open Sans"/>
                <a:sym typeface="Open Sans"/>
                <a:hlinkClick r:id="rId3">
                  <a:extLst>
                    <a:ext uri="{A12FA001-AC4F-418D-AE19-62706E023703}">
                      <ahyp:hlinkClr val="tx"/>
                    </a:ext>
                  </a:extLst>
                </a:hlinkClick>
              </a:rPr>
              <a:t>https://github.com/Kotlin/kotlinx-atomicfu</a:t>
            </a:r>
            <a:endParaRPr>
              <a:latin typeface="Open Sans"/>
              <a:ea typeface="Open Sans"/>
              <a:cs typeface="Open Sans"/>
              <a:sym typeface="Open Sans"/>
            </a:endParaRPr>
          </a:p>
          <a:p>
            <a:pPr indent="0" lvl="0" marL="0" rtl="0" algn="l">
              <a:spcBef>
                <a:spcPts val="1200"/>
              </a:spcBef>
              <a:spcAft>
                <a:spcPts val="0"/>
              </a:spcAft>
              <a:buNone/>
            </a:pPr>
            <a:r>
              <a:t/>
            </a:r>
            <a:endParaRPr>
              <a:latin typeface="Open Sans"/>
              <a:ea typeface="Open Sans"/>
              <a:cs typeface="Open Sans"/>
              <a:sym typeface="Open Sans"/>
            </a:endParaRPr>
          </a:p>
        </p:txBody>
      </p:sp>
      <p:sp>
        <p:nvSpPr>
          <p:cNvPr id="506" name="Google Shape;506;p61"/>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Kotlin: AtomicFU</a:t>
            </a:r>
            <a:endParaRPr/>
          </a:p>
        </p:txBody>
      </p:sp>
      <p:sp>
        <p:nvSpPr>
          <p:cNvPr id="507" name="Google Shape;507;p61"/>
          <p:cNvSpPr txBox="1"/>
          <p:nvPr>
            <p:ph idx="1" type="body"/>
          </p:nvPr>
        </p:nvSpPr>
        <p:spPr>
          <a:xfrm>
            <a:off x="292600" y="2144728"/>
            <a:ext cx="4162500" cy="29286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solidFill>
                  <a:srgbClr val="0000FF"/>
                </a:solidFill>
                <a:highlight>
                  <a:srgbClr val="FFFFFE"/>
                </a:highlight>
              </a:rPr>
              <a:t>class</a:t>
            </a:r>
            <a:r>
              <a:rPr lang="en" sz="1100">
                <a:highlight>
                  <a:srgbClr val="FFFFFE"/>
                </a:highlight>
              </a:rPr>
              <a:t> </a:t>
            </a:r>
            <a:r>
              <a:rPr lang="en" sz="1100">
                <a:solidFill>
                  <a:srgbClr val="008080"/>
                </a:solidFill>
                <a:highlight>
                  <a:srgbClr val="FFFFFE"/>
                </a:highlight>
              </a:rPr>
              <a:t>Counter</a:t>
            </a: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None/>
            </a:pPr>
            <a:r>
              <a:rPr lang="en" sz="1100">
                <a:highlight>
                  <a:srgbClr val="FFFFFE"/>
                </a:highlight>
              </a:rPr>
              <a:t>   </a:t>
            </a:r>
            <a:r>
              <a:rPr lang="en" sz="1100">
                <a:solidFill>
                  <a:srgbClr val="0000FF"/>
                </a:solidFill>
                <a:highlight>
                  <a:srgbClr val="FFFFFE"/>
                </a:highlight>
              </a:rPr>
              <a:t>private</a:t>
            </a:r>
            <a:r>
              <a:rPr lang="en" sz="1100">
                <a:highlight>
                  <a:srgbClr val="FFFFFE"/>
                </a:highlight>
              </a:rPr>
              <a:t> </a:t>
            </a:r>
            <a:r>
              <a:rPr lang="en" sz="1100">
                <a:solidFill>
                  <a:srgbClr val="0000FF"/>
                </a:solidFill>
                <a:highlight>
                  <a:srgbClr val="FFFFFE"/>
                </a:highlight>
              </a:rPr>
              <a:t>val</a:t>
            </a:r>
            <a:r>
              <a:rPr lang="en" sz="1100">
                <a:highlight>
                  <a:srgbClr val="FFFFFE"/>
                </a:highlight>
              </a:rPr>
              <a:t> c = atomic(</a:t>
            </a:r>
            <a:r>
              <a:rPr lang="en" sz="1100">
                <a:solidFill>
                  <a:srgbClr val="098658"/>
                </a:solidFill>
                <a:highlight>
                  <a:srgbClr val="FFFFFE"/>
                </a:highlight>
              </a:rPr>
              <a:t>0</a:t>
            </a: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None/>
            </a:pPr>
            <a:r>
              <a:rPr lang="en" sz="1100">
                <a:highlight>
                  <a:srgbClr val="FFFFFE"/>
                </a:highlight>
              </a:rPr>
              <a:t>   </a:t>
            </a:r>
            <a:r>
              <a:rPr lang="en" sz="1100">
                <a:solidFill>
                  <a:srgbClr val="0000FF"/>
                </a:solidFill>
                <a:highlight>
                  <a:srgbClr val="FFFFFE"/>
                </a:highlight>
              </a:rPr>
              <a:t>fun</a:t>
            </a:r>
            <a:r>
              <a:rPr lang="en" sz="1100">
                <a:highlight>
                  <a:srgbClr val="FFFFFE"/>
                </a:highlight>
              </a:rPr>
              <a:t> increment() {</a:t>
            </a:r>
            <a:endParaRPr sz="1100">
              <a:highlight>
                <a:srgbClr val="FFFFFE"/>
              </a:highlight>
            </a:endParaRPr>
          </a:p>
          <a:p>
            <a:pPr indent="0" lvl="0" marL="0" rtl="0" algn="l">
              <a:lnSpc>
                <a:spcPct val="115000"/>
              </a:lnSpc>
              <a:spcBef>
                <a:spcPts val="0"/>
              </a:spcBef>
              <a:spcAft>
                <a:spcPts val="0"/>
              </a:spcAft>
              <a:buNone/>
            </a:pPr>
            <a:r>
              <a:rPr lang="en" sz="1100">
                <a:highlight>
                  <a:srgbClr val="FFFFFE"/>
                </a:highlight>
              </a:rPr>
              <a:t>       c += </a:t>
            </a:r>
            <a:r>
              <a:rPr lang="en" sz="1100">
                <a:solidFill>
                  <a:srgbClr val="098658"/>
                </a:solidFill>
                <a:highlight>
                  <a:srgbClr val="FFFFFE"/>
                </a:highlight>
              </a:rPr>
              <a:t>1</a:t>
            </a:r>
            <a:endParaRPr sz="1100">
              <a:solidFill>
                <a:srgbClr val="098658"/>
              </a:solidFill>
              <a:highlight>
                <a:srgbClr val="FFFFFE"/>
              </a:highlight>
            </a:endParaRPr>
          </a:p>
          <a:p>
            <a:pPr indent="0" lvl="0" marL="0" rtl="0" algn="l">
              <a:lnSpc>
                <a:spcPct val="115000"/>
              </a:lnSpc>
              <a:spcBef>
                <a:spcPts val="0"/>
              </a:spcBef>
              <a:spcAft>
                <a:spcPts val="0"/>
              </a:spcAft>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None/>
            </a:pPr>
            <a:r>
              <a:rPr lang="en" sz="1100">
                <a:highlight>
                  <a:srgbClr val="FFFFFE"/>
                </a:highlight>
              </a:rPr>
              <a:t>   </a:t>
            </a:r>
            <a:r>
              <a:rPr lang="en" sz="1100">
                <a:solidFill>
                  <a:srgbClr val="0000FF"/>
                </a:solidFill>
                <a:highlight>
                  <a:srgbClr val="FFFFFE"/>
                </a:highlight>
              </a:rPr>
              <a:t>fun</a:t>
            </a:r>
            <a:r>
              <a:rPr lang="en" sz="1100">
                <a:highlight>
                  <a:srgbClr val="FFFFFE"/>
                </a:highlight>
              </a:rPr>
              <a:t> decrement() {</a:t>
            </a:r>
            <a:endParaRPr sz="1100">
              <a:highlight>
                <a:srgbClr val="FFFFFE"/>
              </a:highlight>
            </a:endParaRPr>
          </a:p>
          <a:p>
            <a:pPr indent="0" lvl="0" marL="0" rtl="0" algn="l">
              <a:lnSpc>
                <a:spcPct val="115000"/>
              </a:lnSpc>
              <a:spcBef>
                <a:spcPts val="0"/>
              </a:spcBef>
              <a:spcAft>
                <a:spcPts val="0"/>
              </a:spcAft>
              <a:buNone/>
            </a:pPr>
            <a:r>
              <a:rPr lang="en" sz="1100">
                <a:highlight>
                  <a:srgbClr val="FFFFFE"/>
                </a:highlight>
              </a:rPr>
              <a:t>       c -= </a:t>
            </a:r>
            <a:r>
              <a:rPr lang="en" sz="1100">
                <a:solidFill>
                  <a:srgbClr val="098658"/>
                </a:solidFill>
                <a:highlight>
                  <a:srgbClr val="FFFFFE"/>
                </a:highlight>
              </a:rPr>
              <a:t>1</a:t>
            </a:r>
            <a:endParaRPr sz="1100">
              <a:solidFill>
                <a:srgbClr val="098658"/>
              </a:solidFill>
              <a:highlight>
                <a:srgbClr val="FFFFFE"/>
              </a:highlight>
            </a:endParaRPr>
          </a:p>
          <a:p>
            <a:pPr indent="0" lvl="0" marL="0" rtl="0" algn="l">
              <a:lnSpc>
                <a:spcPct val="115000"/>
              </a:lnSpc>
              <a:spcBef>
                <a:spcPts val="0"/>
              </a:spcBef>
              <a:spcAft>
                <a:spcPts val="0"/>
              </a:spcAft>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None/>
            </a:pPr>
            <a:r>
              <a:rPr lang="en" sz="1100">
                <a:highlight>
                  <a:srgbClr val="FFFFFE"/>
                </a:highlight>
              </a:rPr>
              <a:t>   </a:t>
            </a:r>
            <a:r>
              <a:rPr lang="en" sz="1100">
                <a:solidFill>
                  <a:srgbClr val="0000FF"/>
                </a:solidFill>
                <a:highlight>
                  <a:srgbClr val="FFFFFE"/>
                </a:highlight>
              </a:rPr>
              <a:t>fun</a:t>
            </a:r>
            <a:r>
              <a:rPr lang="en" sz="1100">
                <a:highlight>
                  <a:srgbClr val="FFFFFE"/>
                </a:highlight>
              </a:rPr>
              <a:t> value(): </a:t>
            </a:r>
            <a:r>
              <a:rPr lang="en" sz="1100">
                <a:solidFill>
                  <a:srgbClr val="008080"/>
                </a:solidFill>
                <a:highlight>
                  <a:srgbClr val="FFFFFE"/>
                </a:highlight>
              </a:rPr>
              <a:t>Int</a:t>
            </a: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None/>
            </a:pPr>
            <a:r>
              <a:rPr lang="en" sz="1100">
                <a:highlight>
                  <a:srgbClr val="FFFFFE"/>
                </a:highlight>
              </a:rPr>
              <a:t>       </a:t>
            </a:r>
            <a:r>
              <a:rPr lang="en" sz="1100">
                <a:solidFill>
                  <a:srgbClr val="0000FF"/>
                </a:solidFill>
                <a:highlight>
                  <a:srgbClr val="FFFFFE"/>
                </a:highlight>
              </a:rPr>
              <a:t>return</a:t>
            </a:r>
            <a:r>
              <a:rPr lang="en" sz="1100">
                <a:highlight>
                  <a:srgbClr val="FFFFFE"/>
                </a:highlight>
              </a:rPr>
              <a:t> c.value</a:t>
            </a:r>
            <a:endParaRPr sz="1100">
              <a:highlight>
                <a:srgbClr val="FFFFFE"/>
              </a:highlight>
            </a:endParaRPr>
          </a:p>
          <a:p>
            <a:pPr indent="0" lvl="0" marL="0" rtl="0" algn="l">
              <a:lnSpc>
                <a:spcPct val="115000"/>
              </a:lnSpc>
              <a:spcBef>
                <a:spcPts val="0"/>
              </a:spcBef>
              <a:spcAft>
                <a:spcPts val="0"/>
              </a:spcAft>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None/>
            </a:pPr>
            <a:r>
              <a:rPr lang="en" sz="1100">
                <a:highlight>
                  <a:srgbClr val="FFFFFE"/>
                </a:highlight>
              </a:rPr>
              <a:t>}</a:t>
            </a:r>
            <a:endParaRPr sz="1100">
              <a:solidFill>
                <a:srgbClr val="0033B4"/>
              </a:solidFill>
            </a:endParaRPr>
          </a:p>
        </p:txBody>
      </p:sp>
      <p:sp>
        <p:nvSpPr>
          <p:cNvPr id="508" name="Google Shape;508;p61"/>
          <p:cNvSpPr txBox="1"/>
          <p:nvPr>
            <p:ph idx="1" type="body"/>
          </p:nvPr>
        </p:nvSpPr>
        <p:spPr>
          <a:xfrm>
            <a:off x="4455100" y="2068528"/>
            <a:ext cx="4162500" cy="2928600"/>
          </a:xfrm>
          <a:prstGeom prst="rect">
            <a:avLst/>
          </a:prstGeom>
        </p:spPr>
        <p:txBody>
          <a:bodyPr anchorCtr="0" anchor="t" bIns="0" lIns="0" spcFirstLastPara="1" rIns="0" wrap="square" tIns="73150">
            <a:noAutofit/>
          </a:bodyPr>
          <a:lstStyle/>
          <a:p>
            <a:pPr indent="-298450" lvl="0" marL="457200" rtl="0" algn="l">
              <a:spcBef>
                <a:spcPts val="0"/>
              </a:spcBef>
              <a:spcAft>
                <a:spcPts val="0"/>
              </a:spcAft>
              <a:buSzPts val="1100"/>
              <a:buFont typeface="Open Sans"/>
              <a:buChar char="●"/>
            </a:pPr>
            <a:r>
              <a:rPr lang="en" sz="1100">
                <a:latin typeface="Open Sans"/>
                <a:ea typeface="Open Sans"/>
                <a:cs typeface="Open Sans"/>
                <a:sym typeface="Open Sans"/>
              </a:rPr>
              <a:t>It provides </a:t>
            </a:r>
            <a:r>
              <a:rPr lang="en" sz="1100"/>
              <a:t>AtomicXXX</a:t>
            </a:r>
            <a:r>
              <a:rPr lang="en" sz="1100">
                <a:latin typeface="Open Sans"/>
                <a:ea typeface="Open Sans"/>
                <a:cs typeface="Open Sans"/>
                <a:sym typeface="Open Sans"/>
              </a:rPr>
              <a:t> classes with API similar to Java atomics.</a:t>
            </a:r>
            <a:endParaRPr sz="1100">
              <a:latin typeface="Open Sans"/>
              <a:ea typeface="Open Sans"/>
              <a:cs typeface="Open Sans"/>
              <a:sym typeface="Open Sans"/>
            </a:endParaRPr>
          </a:p>
          <a:p>
            <a:pPr indent="-298450" lvl="0" marL="457200" rtl="0" algn="l">
              <a:spcBef>
                <a:spcPts val="1000"/>
              </a:spcBef>
              <a:spcAft>
                <a:spcPts val="0"/>
              </a:spcAft>
              <a:buSzPts val="1100"/>
              <a:buFont typeface="Open Sans"/>
              <a:buChar char="●"/>
            </a:pPr>
            <a:r>
              <a:rPr lang="en" sz="1100">
                <a:latin typeface="Open Sans"/>
                <a:ea typeface="Open Sans"/>
                <a:cs typeface="Open Sans"/>
                <a:sym typeface="Open Sans"/>
              </a:rPr>
              <a:t>Under the hood </a:t>
            </a:r>
            <a:r>
              <a:rPr i="1" lang="en" sz="1100">
                <a:latin typeface="Open Sans"/>
                <a:ea typeface="Open Sans"/>
                <a:cs typeface="Open Sans"/>
                <a:sym typeface="Open Sans"/>
              </a:rPr>
              <a:t>compiler plugin</a:t>
            </a:r>
            <a:r>
              <a:rPr lang="en" sz="1100">
                <a:latin typeface="Open Sans"/>
                <a:ea typeface="Open Sans"/>
                <a:cs typeface="Open Sans"/>
                <a:sym typeface="Open Sans"/>
              </a:rPr>
              <a:t> replaces usage of atomics to </a:t>
            </a:r>
            <a:r>
              <a:rPr lang="en" sz="1100"/>
              <a:t>AtomicXXXFieldUpdater</a:t>
            </a:r>
            <a:r>
              <a:rPr lang="en" sz="1100">
                <a:latin typeface="Open Sans"/>
                <a:ea typeface="Open Sans"/>
                <a:cs typeface="Open Sans"/>
                <a:sym typeface="Open Sans"/>
              </a:rPr>
              <a:t> or </a:t>
            </a:r>
            <a:r>
              <a:rPr lang="en" sz="1100"/>
              <a:t>VarHandle</a:t>
            </a:r>
            <a:r>
              <a:rPr lang="en" sz="1100">
                <a:latin typeface="Open Sans"/>
                <a:ea typeface="Open Sans"/>
                <a:cs typeface="Open Sans"/>
                <a:sym typeface="Open Sans"/>
              </a:rPr>
              <a:t>.</a:t>
            </a:r>
            <a:endParaRPr sz="1100">
              <a:latin typeface="Open Sans"/>
              <a:ea typeface="Open Sans"/>
              <a:cs typeface="Open Sans"/>
              <a:sym typeface="Open Sans"/>
            </a:endParaRPr>
          </a:p>
          <a:p>
            <a:pPr indent="-298450" lvl="0" marL="457200" rtl="0" algn="l">
              <a:spcBef>
                <a:spcPts val="1000"/>
              </a:spcBef>
              <a:spcAft>
                <a:spcPts val="0"/>
              </a:spcAft>
              <a:buSzPts val="1100"/>
              <a:buFont typeface="Open Sans"/>
              <a:buChar char="●"/>
            </a:pPr>
            <a:r>
              <a:rPr lang="en" sz="1100">
                <a:latin typeface="Open Sans"/>
                <a:ea typeface="Open Sans"/>
                <a:cs typeface="Open Sans"/>
                <a:sym typeface="Open Sans"/>
              </a:rPr>
              <a:t>It also provides convenient extension functions, e.g. </a:t>
            </a:r>
            <a:r>
              <a:rPr lang="en" sz="1100"/>
              <a:t>c.update { it + 1 }</a:t>
            </a:r>
            <a:endParaRPr sz="1100"/>
          </a:p>
          <a:p>
            <a:pPr indent="0" lvl="0" marL="0" rtl="0" algn="l">
              <a:lnSpc>
                <a:spcPct val="115000"/>
              </a:lnSpc>
              <a:spcBef>
                <a:spcPts val="1000"/>
              </a:spcBef>
              <a:spcAft>
                <a:spcPts val="1000"/>
              </a:spcAft>
              <a:buNone/>
            </a:pPr>
            <a:r>
              <a:t/>
            </a:r>
            <a:endParaRPr sz="1100">
              <a:solidFill>
                <a:srgbClr val="0000FF"/>
              </a:solidFill>
              <a:highlight>
                <a:srgbClr val="FFFFFE"/>
              </a:highlight>
              <a:latin typeface="Open Sans"/>
              <a:ea typeface="Open Sans"/>
              <a:cs typeface="Open Sans"/>
              <a:sym typeface="Open Sans"/>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12" name="Shape 512"/>
        <p:cNvGrpSpPr/>
        <p:nvPr/>
      </p:nvGrpSpPr>
      <p:grpSpPr>
        <a:xfrm>
          <a:off x="0" y="0"/>
          <a:ext cx="0" cy="0"/>
          <a:chOff x="0" y="0"/>
          <a:chExt cx="0" cy="0"/>
        </a:xfrm>
      </p:grpSpPr>
      <p:sp>
        <p:nvSpPr>
          <p:cNvPr id="513" name="Google Shape;513;p62"/>
          <p:cNvSpPr txBox="1"/>
          <p:nvPr/>
        </p:nvSpPr>
        <p:spPr>
          <a:xfrm>
            <a:off x="276225" y="285750"/>
            <a:ext cx="7153200" cy="1905300"/>
          </a:xfrm>
          <a:prstGeom prst="rect">
            <a:avLst/>
          </a:prstGeom>
          <a:noFill/>
          <a:ln>
            <a:noFill/>
          </a:ln>
        </p:spPr>
        <p:txBody>
          <a:bodyPr anchorCtr="0" anchor="t" bIns="91425" lIns="91425" spcFirstLastPara="1" rIns="91425" wrap="square" tIns="91425">
            <a:noAutofit/>
          </a:bodyPr>
          <a:lstStyle/>
          <a:p>
            <a:pPr indent="0" lvl="0" marL="0" marR="0" rtl="0" algn="l">
              <a:lnSpc>
                <a:spcPct val="85000"/>
              </a:lnSpc>
              <a:spcBef>
                <a:spcPts val="0"/>
              </a:spcBef>
              <a:spcAft>
                <a:spcPts val="0"/>
              </a:spcAft>
              <a:buClr>
                <a:schemeClr val="dk1"/>
              </a:buClr>
              <a:buSzPts val="1100"/>
              <a:buFont typeface="Arial"/>
              <a:buNone/>
            </a:pPr>
            <a:r>
              <a:rPr b="0" i="0" lang="en" sz="4800" u="none" cap="none" strike="noStrike">
                <a:solidFill>
                  <a:schemeClr val="lt1"/>
                </a:solidFill>
                <a:latin typeface="Inter"/>
                <a:ea typeface="Inter"/>
                <a:cs typeface="Inter"/>
                <a:sym typeface="Inter"/>
              </a:rPr>
              <a:t>Thanks!</a:t>
            </a:r>
            <a:endParaRPr b="0" i="0" sz="4800" u="none" cap="none" strike="noStrike">
              <a:solidFill>
                <a:schemeClr val="lt1"/>
              </a:solidFill>
              <a:latin typeface="Inter"/>
              <a:ea typeface="Inter"/>
              <a:cs typeface="Inter"/>
              <a:sym typeface="Inter"/>
            </a:endParaRPr>
          </a:p>
          <a:p>
            <a:pPr indent="0" lvl="0" marL="0" marR="0" rtl="0" algn="l">
              <a:lnSpc>
                <a:spcPct val="85000"/>
              </a:lnSpc>
              <a:spcBef>
                <a:spcPts val="0"/>
              </a:spcBef>
              <a:spcAft>
                <a:spcPts val="0"/>
              </a:spcAft>
              <a:buClr>
                <a:schemeClr val="dk1"/>
              </a:buClr>
              <a:buSzPts val="1100"/>
              <a:buFont typeface="Arial"/>
              <a:buNone/>
            </a:pPr>
            <a:r>
              <a:t/>
            </a:r>
            <a:endParaRPr b="0" i="0" sz="4800" u="none" cap="none" strike="noStrike">
              <a:solidFill>
                <a:srgbClr val="FFFFFF"/>
              </a:solidFill>
              <a:latin typeface="Inter"/>
              <a:ea typeface="Inter"/>
              <a:cs typeface="Inter"/>
              <a:sym typeface="Inter"/>
            </a:endParaRPr>
          </a:p>
        </p:txBody>
      </p:sp>
      <p:sp>
        <p:nvSpPr>
          <p:cNvPr id="514" name="Google Shape;514;p62">
            <a:hlinkClick r:id="rId3"/>
          </p:cNvPr>
          <p:cNvSpPr txBox="1"/>
          <p:nvPr/>
        </p:nvSpPr>
        <p:spPr>
          <a:xfrm>
            <a:off x="238875" y="4469150"/>
            <a:ext cx="2166600" cy="451200"/>
          </a:xfrm>
          <a:prstGeom prst="rect">
            <a:avLst/>
          </a:prstGeom>
          <a:noFill/>
          <a:ln>
            <a:noFill/>
          </a:ln>
        </p:spPr>
        <p:txBody>
          <a:bodyPr anchorCtr="0" anchor="b" bIns="91425" lIns="91425" spcFirstLastPara="1" rIns="91425" wrap="square" tIns="91425">
            <a:noAutofit/>
          </a:bodyPr>
          <a:lstStyle/>
          <a:p>
            <a:pPr indent="0" lvl="0" marL="0" rtl="0" algn="l">
              <a:lnSpc>
                <a:spcPct val="105000"/>
              </a:lnSpc>
              <a:spcBef>
                <a:spcPts val="0"/>
              </a:spcBef>
              <a:spcAft>
                <a:spcPts val="0"/>
              </a:spcAft>
              <a:buNone/>
            </a:pPr>
            <a:r>
              <a:rPr lang="en" sz="1700">
                <a:solidFill>
                  <a:srgbClr val="FFFFFF"/>
                </a:solidFill>
                <a:latin typeface="Inter"/>
                <a:ea typeface="Inter"/>
                <a:cs typeface="Inter"/>
                <a:sym typeface="Inter"/>
              </a:rPr>
              <a:t>@kotlin</a:t>
            </a:r>
            <a:endParaRPr sz="1700">
              <a:solidFill>
                <a:srgbClr val="FFFFFF"/>
              </a:solidFill>
              <a:latin typeface="Inter"/>
              <a:ea typeface="Inter"/>
              <a:cs typeface="Inter"/>
              <a:sym typeface="Inter"/>
            </a:endParaRPr>
          </a:p>
        </p:txBody>
      </p:sp>
      <p:sp>
        <p:nvSpPr>
          <p:cNvPr id="515" name="Google Shape;515;p62"/>
          <p:cNvSpPr txBox="1"/>
          <p:nvPr/>
        </p:nvSpPr>
        <p:spPr>
          <a:xfrm>
            <a:off x="1079350" y="4469150"/>
            <a:ext cx="3967800" cy="451200"/>
          </a:xfrm>
          <a:prstGeom prst="rect">
            <a:avLst/>
          </a:prstGeom>
          <a:noFill/>
          <a:ln>
            <a:noFill/>
          </a:ln>
        </p:spPr>
        <p:txBody>
          <a:bodyPr anchorCtr="0" anchor="b" bIns="91425" lIns="91425" spcFirstLastPara="1" rIns="91425" wrap="square" tIns="91425">
            <a:noAutofit/>
          </a:bodyPr>
          <a:lstStyle/>
          <a:p>
            <a:pPr indent="0" lvl="0" marL="0" rtl="0" algn="l">
              <a:lnSpc>
                <a:spcPct val="105000"/>
              </a:lnSpc>
              <a:spcBef>
                <a:spcPts val="0"/>
              </a:spcBef>
              <a:spcAft>
                <a:spcPts val="0"/>
              </a:spcAft>
              <a:buNone/>
            </a:pPr>
            <a:r>
              <a:rPr lang="en" sz="1700">
                <a:solidFill>
                  <a:srgbClr val="FFFFFF"/>
                </a:solidFill>
                <a:latin typeface="Inter"/>
                <a:ea typeface="Inter"/>
                <a:cs typeface="Inter"/>
                <a:sym typeface="Inter"/>
              </a:rPr>
              <a:t>|  Developed by JetBrains </a:t>
            </a:r>
            <a:endParaRPr sz="1700">
              <a:solidFill>
                <a:srgbClr val="FFFFFF"/>
              </a:solidFill>
              <a:latin typeface="Inter"/>
              <a:ea typeface="Inter"/>
              <a:cs typeface="Inter"/>
              <a:sym typeface="Int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292600" y="292600"/>
            <a:ext cx="7996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Parallel and concurrent Programming </a:t>
            </a:r>
            <a:endParaRPr/>
          </a:p>
          <a:p>
            <a:pPr indent="0" lvl="0" marL="0" rtl="0" algn="l">
              <a:spcBef>
                <a:spcPts val="0"/>
              </a:spcBef>
              <a:spcAft>
                <a:spcPts val="0"/>
              </a:spcAft>
              <a:buNone/>
            </a:pPr>
            <a:r>
              <a:rPr lang="en"/>
              <a:t>in the JVM</a:t>
            </a:r>
            <a:endParaRPr/>
          </a:p>
        </p:txBody>
      </p:sp>
      <p:sp>
        <p:nvSpPr>
          <p:cNvPr id="75" name="Google Shape;75;p15"/>
          <p:cNvSpPr txBox="1"/>
          <p:nvPr>
            <p:ph idx="1" type="body"/>
          </p:nvPr>
        </p:nvSpPr>
        <p:spPr>
          <a:xfrm>
            <a:off x="270033" y="1636724"/>
            <a:ext cx="8419800" cy="2615400"/>
          </a:xfrm>
          <a:prstGeom prst="rect">
            <a:avLst/>
          </a:prstGeom>
        </p:spPr>
        <p:txBody>
          <a:bodyPr anchorCtr="0" anchor="t" bIns="0" lIns="0" spcFirstLastPara="1" rIns="0" wrap="square" tIns="73150">
            <a:noAutofit/>
          </a:bodyPr>
          <a:lstStyle/>
          <a:p>
            <a:pPr indent="-317500" lvl="0" marL="457200" rtl="0" algn="l">
              <a:lnSpc>
                <a:spcPct val="115000"/>
              </a:lnSpc>
              <a:spcBef>
                <a:spcPts val="0"/>
              </a:spcBef>
              <a:spcAft>
                <a:spcPts val="0"/>
              </a:spcAft>
              <a:buSzPts val="1400"/>
              <a:buChar char="●"/>
            </a:pPr>
            <a:r>
              <a:rPr lang="en"/>
              <a:t>The JVM has its own scheduler</a:t>
            </a:r>
            <a:endParaRPr/>
          </a:p>
          <a:p>
            <a:pPr indent="-317500" lvl="1" marL="914400" rtl="0" algn="l">
              <a:lnSpc>
                <a:spcPct val="115000"/>
              </a:lnSpc>
              <a:spcBef>
                <a:spcPts val="1000"/>
              </a:spcBef>
              <a:spcAft>
                <a:spcPts val="0"/>
              </a:spcAft>
              <a:buSzPts val="1400"/>
              <a:buChar char="○"/>
            </a:pPr>
            <a:r>
              <a:rPr lang="en"/>
              <a:t>It is independent from the OS scheduler </a:t>
            </a:r>
            <a:endParaRPr/>
          </a:p>
          <a:p>
            <a:pPr indent="-317500" lvl="1" marL="914400" rtl="0" algn="l">
              <a:lnSpc>
                <a:spcPct val="115000"/>
              </a:lnSpc>
              <a:spcBef>
                <a:spcPts val="1000"/>
              </a:spcBef>
              <a:spcAft>
                <a:spcPts val="0"/>
              </a:spcAft>
              <a:buSzPts val="1400"/>
              <a:buChar char="○"/>
            </a:pPr>
            <a:r>
              <a:rPr lang="en"/>
              <a:t>A JVM thread </a:t>
            </a:r>
            <a:r>
              <a:rPr lang="en">
                <a:latin typeface="JetBrains Mono"/>
                <a:ea typeface="JetBrains Mono"/>
                <a:cs typeface="JetBrains Mono"/>
                <a:sym typeface="JetBrains Mono"/>
              </a:rPr>
              <a:t>!=</a:t>
            </a:r>
            <a:r>
              <a:rPr lang="en"/>
              <a:t> an OS thread</a:t>
            </a:r>
            <a:endParaRPr/>
          </a:p>
          <a:p>
            <a:pPr indent="-317500" lvl="1" marL="914400" rtl="0" algn="l">
              <a:lnSpc>
                <a:spcPct val="115000"/>
              </a:lnSpc>
              <a:spcBef>
                <a:spcPts val="1000"/>
              </a:spcBef>
              <a:spcAft>
                <a:spcPts val="0"/>
              </a:spcAft>
              <a:buSzPts val="1400"/>
              <a:buChar char="○"/>
            </a:pPr>
            <a:r>
              <a:rPr lang="en">
                <a:latin typeface="JetBrains Mono"/>
                <a:ea typeface="JetBrains Mono"/>
                <a:cs typeface="JetBrains Mono"/>
                <a:sym typeface="JetBrains Mono"/>
              </a:rPr>
              <a:t>=&gt;</a:t>
            </a:r>
            <a:r>
              <a:rPr lang="en"/>
              <a:t> </a:t>
            </a:r>
            <a:r>
              <a:rPr lang="en"/>
              <a:t>Multithreaded JVM apps can run on a single-threaded OS </a:t>
            </a:r>
            <a:endParaRPr/>
          </a:p>
          <a:p>
            <a:pPr indent="-317500" lvl="0" marL="457200" marR="2767330" rtl="0" algn="l">
              <a:lnSpc>
                <a:spcPct val="164166"/>
              </a:lnSpc>
              <a:spcBef>
                <a:spcPts val="1000"/>
              </a:spcBef>
              <a:spcAft>
                <a:spcPts val="0"/>
              </a:spcAft>
              <a:buSzPts val="1400"/>
              <a:buChar char="●"/>
            </a:pPr>
            <a:r>
              <a:rPr lang="en"/>
              <a:t>(DOS) JVM threads are either daemons or user threads. </a:t>
            </a:r>
            <a:endParaRPr/>
          </a:p>
          <a:p>
            <a:pPr indent="0" lvl="0" marL="457200" marR="2767330" rtl="0" algn="l">
              <a:lnSpc>
                <a:spcPct val="164166"/>
              </a:lnSpc>
              <a:spcBef>
                <a:spcPts val="15"/>
              </a:spcBef>
              <a:spcAft>
                <a:spcPts val="0"/>
              </a:spcAft>
              <a:buNone/>
            </a:pPr>
            <a:r>
              <a:t/>
            </a:r>
            <a:endParaRPr/>
          </a:p>
          <a:p>
            <a:pPr indent="-317500" lvl="0" marL="457200" rtl="0" algn="l">
              <a:lnSpc>
                <a:spcPct val="115000"/>
              </a:lnSpc>
              <a:spcBef>
                <a:spcPts val="15"/>
              </a:spcBef>
              <a:spcAft>
                <a:spcPts val="0"/>
              </a:spcAft>
              <a:buSzPts val="1400"/>
              <a:buChar char="●"/>
            </a:pPr>
            <a:r>
              <a:rPr lang="en"/>
              <a:t>The app stops when all </a:t>
            </a:r>
            <a:r>
              <a:rPr b="1" lang="en"/>
              <a:t>user threads</a:t>
            </a:r>
            <a:r>
              <a:rPr lang="en"/>
              <a:t> are done. </a:t>
            </a:r>
            <a:endParaRPr/>
          </a:p>
          <a:p>
            <a:pPr indent="-317500" lvl="0" marL="457200" rtl="0" algn="l">
              <a:lnSpc>
                <a:spcPct val="115000"/>
              </a:lnSpc>
              <a:spcBef>
                <a:spcPts val="1000"/>
              </a:spcBef>
              <a:spcAft>
                <a:spcPts val="1000"/>
              </a:spcAft>
              <a:buSzPts val="1400"/>
              <a:buChar char="●"/>
            </a:pPr>
            <a:r>
              <a:rPr lang="en"/>
              <a:t>The JVM does not wait for daemon threads to finish.</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Parallel programming in the JVM</a:t>
            </a:r>
            <a:endParaRPr/>
          </a:p>
        </p:txBody>
      </p:sp>
      <p:sp>
        <p:nvSpPr>
          <p:cNvPr id="81" name="Google Shape;81;p16"/>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b="1" lang="en"/>
              <a:t>2 Java packages</a:t>
            </a:r>
            <a:endParaRPr b="1"/>
          </a:p>
          <a:p>
            <a:pPr indent="-317500" lvl="0" marL="457200" rtl="0" algn="l">
              <a:lnSpc>
                <a:spcPct val="115000"/>
              </a:lnSpc>
              <a:spcBef>
                <a:spcPts val="1000"/>
              </a:spcBef>
              <a:spcAft>
                <a:spcPts val="0"/>
              </a:spcAft>
              <a:buSzPts val="1400"/>
              <a:buChar char="●"/>
            </a:pPr>
            <a:r>
              <a:rPr lang="en">
                <a:latin typeface="JetBrains Mono"/>
                <a:ea typeface="JetBrains Mono"/>
                <a:cs typeface="JetBrains Mono"/>
                <a:sym typeface="JetBrains Mono"/>
              </a:rPr>
              <a:t>j</a:t>
            </a:r>
            <a:r>
              <a:rPr lang="en">
                <a:latin typeface="JetBrains Mono"/>
                <a:ea typeface="JetBrains Mono"/>
                <a:cs typeface="JetBrains Mono"/>
                <a:sym typeface="JetBrains Mono"/>
              </a:rPr>
              <a:t>ava.lang</a:t>
            </a:r>
            <a:r>
              <a:rPr lang="en"/>
              <a:t> contains basic primitives: </a:t>
            </a:r>
            <a:r>
              <a:rPr lang="en">
                <a:latin typeface="JetBrains Mono"/>
                <a:ea typeface="JetBrains Mono"/>
                <a:cs typeface="JetBrains Mono"/>
                <a:sym typeface="JetBrains Mono"/>
              </a:rPr>
              <a:t>Runnable</a:t>
            </a:r>
            <a:r>
              <a:rPr lang="en"/>
              <a:t>, </a:t>
            </a:r>
            <a:r>
              <a:rPr lang="en">
                <a:latin typeface="JetBrains Mono"/>
                <a:ea typeface="JetBrains Mono"/>
                <a:cs typeface="JetBrains Mono"/>
                <a:sym typeface="JetBrains Mono"/>
              </a:rPr>
              <a:t>Thread</a:t>
            </a:r>
            <a:r>
              <a:rPr lang="en"/>
              <a:t>, etc</a:t>
            </a:r>
            <a:endParaRPr/>
          </a:p>
          <a:p>
            <a:pPr indent="-317500" lvl="0" marL="457200" rtl="0" algn="l">
              <a:lnSpc>
                <a:spcPct val="115000"/>
              </a:lnSpc>
              <a:spcBef>
                <a:spcPts val="1000"/>
              </a:spcBef>
              <a:spcAft>
                <a:spcPts val="0"/>
              </a:spcAft>
              <a:buSzPts val="1400"/>
              <a:buChar char="●"/>
            </a:pPr>
            <a:r>
              <a:rPr lang="en">
                <a:latin typeface="JetBrains Mono"/>
                <a:ea typeface="JetBrains Mono"/>
                <a:cs typeface="JetBrains Mono"/>
                <a:sym typeface="JetBrains Mono"/>
              </a:rPr>
              <a:t>java.util.concurrent</a:t>
            </a:r>
            <a:r>
              <a:rPr lang="en"/>
              <a:t> contains synchronization primitives and concurrent data structures </a:t>
            </a:r>
            <a:endParaRPr/>
          </a:p>
          <a:p>
            <a:pPr indent="0" lvl="0" marL="0" rtl="0" algn="l">
              <a:lnSpc>
                <a:spcPct val="115000"/>
              </a:lnSpc>
              <a:spcBef>
                <a:spcPts val="1000"/>
              </a:spcBef>
              <a:spcAft>
                <a:spcPts val="0"/>
              </a:spcAft>
              <a:buClr>
                <a:schemeClr val="dk1"/>
              </a:buClr>
              <a:buSzPts val="1100"/>
              <a:buFont typeface="Arial"/>
              <a:buNone/>
            </a:pPr>
            <a:r>
              <a:t/>
            </a:r>
            <a:endParaRPr/>
          </a:p>
          <a:p>
            <a:pPr indent="0" lvl="0" marL="0" rtl="0" algn="l">
              <a:lnSpc>
                <a:spcPct val="115000"/>
              </a:lnSpc>
              <a:spcBef>
                <a:spcPts val="1000"/>
              </a:spcBef>
              <a:spcAft>
                <a:spcPts val="0"/>
              </a:spcAft>
              <a:buClr>
                <a:schemeClr val="dk1"/>
              </a:buClr>
              <a:buSzPts val="1100"/>
              <a:buFont typeface="Arial"/>
              <a:buNone/>
            </a:pPr>
            <a:r>
              <a:rPr b="1" lang="en"/>
              <a:t>Kotlin package</a:t>
            </a:r>
            <a:endParaRPr b="1"/>
          </a:p>
          <a:p>
            <a:pPr indent="-317500" lvl="0" marL="457200" rtl="0" algn="l">
              <a:lnSpc>
                <a:spcPct val="115000"/>
              </a:lnSpc>
              <a:spcBef>
                <a:spcPts val="1000"/>
              </a:spcBef>
              <a:spcAft>
                <a:spcPts val="0"/>
              </a:spcAft>
              <a:buSzPts val="1400"/>
              <a:buChar char="●"/>
            </a:pPr>
            <a:r>
              <a:rPr lang="en">
                <a:latin typeface="JetBrains Mono"/>
                <a:ea typeface="JetBrains Mono"/>
                <a:cs typeface="JetBrains Mono"/>
                <a:sym typeface="JetBrains Mono"/>
              </a:rPr>
              <a:t>kotlin.concurrent</a:t>
            </a:r>
            <a:r>
              <a:rPr lang="en"/>
              <a:t> </a:t>
            </a:r>
            <a:r>
              <a:rPr lang="en"/>
              <a:t>— W</a:t>
            </a:r>
            <a:r>
              <a:rPr lang="en"/>
              <a:t>rappers and extensions for Java classes</a:t>
            </a:r>
            <a:endParaRPr/>
          </a:p>
          <a:p>
            <a:pPr indent="0" lvl="0" marL="0" rtl="0" algn="l">
              <a:lnSpc>
                <a:spcPct val="115000"/>
              </a:lnSpc>
              <a:spcBef>
                <a:spcPts val="1000"/>
              </a:spcBef>
              <a:spcAft>
                <a:spcPts val="10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Throwback: Single abstract method interfaces</a:t>
            </a:r>
            <a:endParaRPr/>
          </a:p>
        </p:txBody>
      </p:sp>
      <p:sp>
        <p:nvSpPr>
          <p:cNvPr id="87" name="Google Shape;87;p17"/>
          <p:cNvSpPr txBox="1"/>
          <p:nvPr>
            <p:ph idx="1" type="body"/>
          </p:nvPr>
        </p:nvSpPr>
        <p:spPr>
          <a:xfrm>
            <a:off x="316533" y="13587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808080"/>
                </a:solidFill>
                <a:highlight>
                  <a:srgbClr val="FFFFFE"/>
                </a:highlight>
              </a:rPr>
              <a:t>@FunctionalInterface</a:t>
            </a:r>
            <a:endParaRPr sz="1100">
              <a:solidFill>
                <a:srgbClr val="808080"/>
              </a:solidFill>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solidFill>
                  <a:srgbClr val="0000FF"/>
                </a:solidFill>
                <a:highlight>
                  <a:srgbClr val="FFFFFE"/>
                </a:highlight>
              </a:rPr>
              <a:t>public</a:t>
            </a:r>
            <a:r>
              <a:rPr lang="en" sz="1100">
                <a:highlight>
                  <a:srgbClr val="FFFFFE"/>
                </a:highlight>
              </a:rPr>
              <a:t> </a:t>
            </a:r>
            <a:r>
              <a:rPr lang="en" sz="1100">
                <a:solidFill>
                  <a:srgbClr val="0000FF"/>
                </a:solidFill>
                <a:highlight>
                  <a:srgbClr val="FFFFFE"/>
                </a:highlight>
              </a:rPr>
              <a:t>interface</a:t>
            </a:r>
            <a:r>
              <a:rPr lang="en" sz="1100">
                <a:highlight>
                  <a:srgbClr val="FFFFFE"/>
                </a:highlight>
              </a:rPr>
              <a:t> </a:t>
            </a:r>
            <a:r>
              <a:rPr lang="en" sz="1100">
                <a:solidFill>
                  <a:srgbClr val="008080"/>
                </a:solidFill>
                <a:highlight>
                  <a:srgbClr val="FFFFFE"/>
                </a:highlight>
              </a:rPr>
              <a:t>Runnable</a:t>
            </a: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public</a:t>
            </a:r>
            <a:r>
              <a:rPr lang="en" sz="1100">
                <a:highlight>
                  <a:srgbClr val="FFFFFE"/>
                </a:highlight>
              </a:rPr>
              <a:t> </a:t>
            </a:r>
            <a:r>
              <a:rPr lang="en" sz="1100">
                <a:solidFill>
                  <a:srgbClr val="0000FF"/>
                </a:solidFill>
                <a:highlight>
                  <a:srgbClr val="FFFFFE"/>
                </a:highlight>
              </a:rPr>
              <a:t>abstract</a:t>
            </a:r>
            <a:r>
              <a:rPr lang="en" sz="1100">
                <a:highlight>
                  <a:srgbClr val="FFFFFE"/>
                </a:highlight>
              </a:rPr>
              <a:t> void run();</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Clr>
                <a:schemeClr val="dk1"/>
              </a:buClr>
              <a:buSzPts val="1100"/>
              <a:buFont typeface="Arial"/>
              <a:buNone/>
            </a:pPr>
            <a:r>
              <a:rPr lang="en" sz="1100">
                <a:latin typeface="Open Sans"/>
                <a:ea typeface="Open Sans"/>
                <a:cs typeface="Open Sans"/>
                <a:sym typeface="Open Sans"/>
              </a:rPr>
              <a:t>Interface with a single method. We can instantiate it with a lambda.</a:t>
            </a:r>
            <a:endParaRPr sz="11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1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100">
                <a:solidFill>
                  <a:srgbClr val="0000FF"/>
                </a:solidFill>
                <a:highlight>
                  <a:srgbClr val="FFFFFE"/>
                </a:highlight>
              </a:rPr>
              <a:t>class</a:t>
            </a:r>
            <a:r>
              <a:rPr lang="en" sz="1100">
                <a:highlight>
                  <a:srgbClr val="FFFFFE"/>
                </a:highlight>
              </a:rPr>
              <a:t> </a:t>
            </a:r>
            <a:r>
              <a:rPr lang="en" sz="1100">
                <a:solidFill>
                  <a:srgbClr val="008080"/>
                </a:solidFill>
                <a:highlight>
                  <a:srgbClr val="FFFFFE"/>
                </a:highlight>
              </a:rPr>
              <a:t>RunnableWrapper</a:t>
            </a:r>
            <a:r>
              <a:rPr lang="en" sz="1100">
                <a:highlight>
                  <a:srgbClr val="FFFFFE"/>
                </a:highlight>
              </a:rPr>
              <a:t>(</a:t>
            </a:r>
            <a:r>
              <a:rPr lang="en" sz="1100">
                <a:solidFill>
                  <a:srgbClr val="0000FF"/>
                </a:solidFill>
                <a:highlight>
                  <a:srgbClr val="FFFFFE"/>
                </a:highlight>
              </a:rPr>
              <a:t>val</a:t>
            </a:r>
            <a:r>
              <a:rPr lang="en" sz="1100">
                <a:highlight>
                  <a:srgbClr val="FFFFFE"/>
                </a:highlight>
              </a:rPr>
              <a:t> runnable: </a:t>
            </a:r>
            <a:r>
              <a:rPr lang="en" sz="1100">
                <a:solidFill>
                  <a:srgbClr val="008080"/>
                </a:solidFill>
                <a:highlight>
                  <a:srgbClr val="FFFFFE"/>
                </a:highlight>
              </a:rPr>
              <a:t>Runnable</a:t>
            </a: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solidFill>
                  <a:srgbClr val="0000FF"/>
                </a:solidFill>
                <a:highlight>
                  <a:srgbClr val="FFFFFE"/>
                </a:highlight>
              </a:rPr>
              <a:t>val</a:t>
            </a:r>
            <a:r>
              <a:rPr lang="en" sz="1100">
                <a:highlight>
                  <a:srgbClr val="FFFFFE"/>
                </a:highlight>
              </a:rPr>
              <a:t> myWrapperObject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8080"/>
                </a:solidFill>
                <a:highlight>
                  <a:srgbClr val="FFFFFE"/>
                </a:highlight>
              </a:rPr>
              <a:t>RunnableWrapper</a:t>
            </a: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object</a:t>
            </a:r>
            <a:r>
              <a:rPr lang="en" sz="1100">
                <a:highlight>
                  <a:srgbClr val="FFFFFE"/>
                </a:highlight>
              </a:rPr>
              <a:t> : </a:t>
            </a:r>
            <a:r>
              <a:rPr lang="en" sz="1100">
                <a:solidFill>
                  <a:srgbClr val="008080"/>
                </a:solidFill>
                <a:highlight>
                  <a:srgbClr val="FFFFFE"/>
                </a:highlight>
              </a:rPr>
              <a:t>Runnable</a:t>
            </a: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r>
              <a:rPr lang="en" sz="1100">
                <a:solidFill>
                  <a:srgbClr val="0000FF"/>
                </a:solidFill>
                <a:highlight>
                  <a:srgbClr val="FFFFFE"/>
                </a:highlight>
              </a:rPr>
              <a:t>override</a:t>
            </a:r>
            <a:r>
              <a:rPr lang="en" sz="1100">
                <a:highlight>
                  <a:srgbClr val="FFFFFE"/>
                </a:highlight>
              </a:rPr>
              <a:t> </a:t>
            </a:r>
            <a:r>
              <a:rPr lang="en" sz="1100">
                <a:solidFill>
                  <a:srgbClr val="0000FF"/>
                </a:solidFill>
                <a:highlight>
                  <a:srgbClr val="FFFFFE"/>
                </a:highlight>
              </a:rPr>
              <a:t>fun</a:t>
            </a:r>
            <a:r>
              <a:rPr lang="en" sz="1100">
                <a:highlight>
                  <a:srgbClr val="FFFFFE"/>
                </a:highlight>
              </a:rPr>
              <a:t> run()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println(</a:t>
            </a:r>
            <a:r>
              <a:rPr lang="en" sz="1100">
                <a:solidFill>
                  <a:srgbClr val="A31515"/>
                </a:solidFill>
                <a:highlight>
                  <a:srgbClr val="FFFFFE"/>
                </a:highlight>
              </a:rPr>
              <a:t>"I run"</a:t>
            </a:r>
            <a:r>
              <a:rPr lang="en" sz="1100">
                <a:highlight>
                  <a:srgbClr val="FFFFFE"/>
                </a:highlight>
              </a:rPr>
              <a:t>)</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100">
                <a:solidFill>
                  <a:srgbClr val="0000FF"/>
                </a:solidFill>
                <a:highlight>
                  <a:srgbClr val="FFFFFE"/>
                </a:highlight>
              </a:rPr>
              <a:t>val</a:t>
            </a:r>
            <a:r>
              <a:rPr lang="en" sz="1100">
                <a:highlight>
                  <a:srgbClr val="FFFFFE"/>
                </a:highlight>
              </a:rPr>
              <a:t> myWrapperLambda = </a:t>
            </a:r>
            <a:r>
              <a:rPr lang="en" sz="1100">
                <a:solidFill>
                  <a:srgbClr val="008080"/>
                </a:solidFill>
                <a:highlight>
                  <a:srgbClr val="FFFFFE"/>
                </a:highlight>
              </a:rPr>
              <a:t>RunnableWrapper</a:t>
            </a:r>
            <a:r>
              <a:rPr lang="en" sz="1100">
                <a:highlight>
                  <a:srgbClr val="FFFFFE"/>
                </a:highlight>
              </a:rPr>
              <a:t> { println(</a:t>
            </a:r>
            <a:r>
              <a:rPr lang="en" sz="1100">
                <a:solidFill>
                  <a:srgbClr val="A31515"/>
                </a:solidFill>
                <a:highlight>
                  <a:srgbClr val="FFFFFE"/>
                </a:highlight>
              </a:rPr>
              <a:t>"yo"</a:t>
            </a:r>
            <a:r>
              <a:rPr lang="en" sz="1100">
                <a:highlight>
                  <a:srgbClr val="FFFFFE"/>
                </a:highlight>
              </a:rPr>
              <a:t>)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t/>
            </a:r>
            <a:endParaRPr sz="1100">
              <a:highlight>
                <a:srgbClr val="FFFFFE"/>
              </a:highlight>
            </a:endParaRPr>
          </a:p>
          <a:p>
            <a:pPr indent="0" lvl="0" marL="0" rtl="0" algn="l">
              <a:lnSpc>
                <a:spcPct val="115000"/>
              </a:lnSpc>
              <a:spcBef>
                <a:spcPts val="0"/>
              </a:spcBef>
              <a:spcAft>
                <a:spcPts val="0"/>
              </a:spcAft>
              <a:buClr>
                <a:schemeClr val="dk1"/>
              </a:buClr>
              <a:buSzPts val="1100"/>
              <a:buFont typeface="Arial"/>
              <a:buNone/>
            </a:pPr>
            <a:r>
              <a:t/>
            </a:r>
            <a:endParaRPr sz="1100">
              <a:solidFill>
                <a:srgbClr val="0033B4"/>
              </a:solidFill>
            </a:endParaRPr>
          </a:p>
          <a:p>
            <a:pPr indent="0" lvl="0" marL="0" rtl="0" algn="l">
              <a:lnSpc>
                <a:spcPct val="115000"/>
              </a:lnSpc>
              <a:spcBef>
                <a:spcPts val="0"/>
              </a:spcBef>
              <a:spcAft>
                <a:spcPts val="0"/>
              </a:spcAft>
              <a:buNone/>
            </a:pPr>
            <a:r>
              <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400">
                <a:latin typeface="Open Sans"/>
                <a:ea typeface="Open Sans"/>
                <a:cs typeface="Open Sans"/>
                <a:sym typeface="Open Sans"/>
              </a:rPr>
              <a:t>You can inherit from the </a:t>
            </a:r>
            <a:r>
              <a:rPr lang="en" sz="1400"/>
              <a:t>Thread</a:t>
            </a:r>
            <a:r>
              <a:rPr lang="en" sz="1400">
                <a:latin typeface="Open Sans"/>
                <a:ea typeface="Open Sans"/>
                <a:cs typeface="Open Sans"/>
                <a:sym typeface="Open Sans"/>
              </a:rPr>
              <a:t> class, which also implements </a:t>
            </a:r>
            <a:r>
              <a:rPr lang="en" sz="1400"/>
              <a:t>Runnable</a:t>
            </a:r>
            <a:r>
              <a:rPr lang="en" sz="1400">
                <a:latin typeface="Open Sans"/>
                <a:ea typeface="Open Sans"/>
                <a:cs typeface="Open Sans"/>
                <a:sym typeface="Open Sans"/>
              </a:rPr>
              <a:t>.</a:t>
            </a:r>
            <a:endParaRPr sz="14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sz="1400">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400">
                <a:solidFill>
                  <a:srgbClr val="0000FF"/>
                </a:solidFill>
                <a:highlight>
                  <a:srgbClr val="FFFFFE"/>
                </a:highlight>
              </a:rPr>
              <a:t>class</a:t>
            </a:r>
            <a:r>
              <a:rPr lang="en" sz="1400">
                <a:highlight>
                  <a:srgbClr val="FFFFFE"/>
                </a:highlight>
              </a:rPr>
              <a:t> </a:t>
            </a:r>
            <a:r>
              <a:rPr lang="en" sz="1400">
                <a:solidFill>
                  <a:srgbClr val="008080"/>
                </a:solidFill>
                <a:highlight>
                  <a:srgbClr val="FFFFFE"/>
                </a:highlight>
              </a:rPr>
              <a:t>MyThread</a:t>
            </a:r>
            <a:r>
              <a:rPr lang="en" sz="1400">
                <a:highlight>
                  <a:srgbClr val="FFFFFE"/>
                </a:highlight>
              </a:rPr>
              <a:t> : </a:t>
            </a:r>
            <a:r>
              <a:rPr lang="en" sz="1400">
                <a:solidFill>
                  <a:srgbClr val="008080"/>
                </a:solidFill>
                <a:highlight>
                  <a:srgbClr val="FFFFFE"/>
                </a:highlight>
              </a:rPr>
              <a:t>Thread</a:t>
            </a:r>
            <a:r>
              <a:rPr lang="en" sz="1400">
                <a:highlight>
                  <a:srgbClr val="FFFFFE"/>
                </a:highlight>
              </a:rPr>
              <a:t>() {</a:t>
            </a:r>
            <a:endParaRPr sz="14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400">
                <a:highlight>
                  <a:srgbClr val="FFFFFE"/>
                </a:highlight>
              </a:rPr>
              <a:t>   </a:t>
            </a:r>
            <a:r>
              <a:rPr lang="en" sz="1400">
                <a:solidFill>
                  <a:srgbClr val="0000FF"/>
                </a:solidFill>
                <a:highlight>
                  <a:srgbClr val="FFFFFE"/>
                </a:highlight>
              </a:rPr>
              <a:t>override</a:t>
            </a:r>
            <a:r>
              <a:rPr lang="en" sz="1400">
                <a:highlight>
                  <a:srgbClr val="FFFFFE"/>
                </a:highlight>
              </a:rPr>
              <a:t> </a:t>
            </a:r>
            <a:r>
              <a:rPr lang="en" sz="1400">
                <a:solidFill>
                  <a:srgbClr val="0000FF"/>
                </a:solidFill>
                <a:highlight>
                  <a:srgbClr val="FFFFFE"/>
                </a:highlight>
              </a:rPr>
              <a:t>fun</a:t>
            </a:r>
            <a:r>
              <a:rPr lang="en" sz="1400">
                <a:highlight>
                  <a:srgbClr val="FFFFFE"/>
                </a:highlight>
              </a:rPr>
              <a:t> run() {</a:t>
            </a:r>
            <a:endParaRPr sz="14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400">
                <a:highlight>
                  <a:srgbClr val="FFFFFE"/>
                </a:highlight>
              </a:rPr>
              <a:t>       println(</a:t>
            </a:r>
            <a:r>
              <a:rPr lang="en" sz="1400">
                <a:solidFill>
                  <a:srgbClr val="A31515"/>
                </a:solidFill>
                <a:highlight>
                  <a:srgbClr val="FFFFFE"/>
                </a:highlight>
              </a:rPr>
              <a:t>"${currentThread()} is running"</a:t>
            </a:r>
            <a:r>
              <a:rPr lang="en" sz="1400">
                <a:highlight>
                  <a:srgbClr val="FFFFFE"/>
                </a:highlight>
              </a:rPr>
              <a:t>)</a:t>
            </a:r>
            <a:endParaRPr sz="14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400">
                <a:highlight>
                  <a:srgbClr val="FFFFFE"/>
                </a:highlight>
              </a:rPr>
              <a:t>   }</a:t>
            </a:r>
            <a:endParaRPr sz="14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400">
                <a:highlight>
                  <a:srgbClr val="FFFFFE"/>
                </a:highlight>
              </a:rPr>
              <a:t>}</a:t>
            </a:r>
            <a:endParaRPr sz="1400">
              <a:highlight>
                <a:srgbClr val="FFFFFE"/>
              </a:highlight>
            </a:endParaRPr>
          </a:p>
          <a:p>
            <a:pPr indent="0" lvl="0" marL="0" rtl="0" algn="l">
              <a:lnSpc>
                <a:spcPct val="115000"/>
              </a:lnSpc>
              <a:spcBef>
                <a:spcPts val="0"/>
              </a:spcBef>
              <a:spcAft>
                <a:spcPts val="0"/>
              </a:spcAft>
              <a:buClr>
                <a:schemeClr val="dk1"/>
              </a:buClr>
              <a:buSzPts val="1100"/>
              <a:buFont typeface="Arial"/>
              <a:buNone/>
            </a:pPr>
            <a:r>
              <a:t/>
            </a:r>
            <a:endParaRPr sz="14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400">
                <a:solidFill>
                  <a:srgbClr val="0000FF"/>
                </a:solidFill>
                <a:highlight>
                  <a:srgbClr val="FFFFFE"/>
                </a:highlight>
              </a:rPr>
              <a:t>fun</a:t>
            </a:r>
            <a:r>
              <a:rPr lang="en" sz="1400">
                <a:highlight>
                  <a:srgbClr val="FFFFFE"/>
                </a:highlight>
              </a:rPr>
              <a:t> main() {</a:t>
            </a:r>
            <a:endParaRPr sz="14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400">
                <a:highlight>
                  <a:srgbClr val="FFFFFE"/>
                </a:highlight>
              </a:rPr>
              <a:t>   </a:t>
            </a:r>
            <a:r>
              <a:rPr lang="en" sz="1400">
                <a:solidFill>
                  <a:srgbClr val="0000FF"/>
                </a:solidFill>
                <a:highlight>
                  <a:srgbClr val="FFFFFE"/>
                </a:highlight>
              </a:rPr>
              <a:t>val</a:t>
            </a:r>
            <a:r>
              <a:rPr lang="en" sz="1400">
                <a:highlight>
                  <a:srgbClr val="FFFFFE"/>
                </a:highlight>
              </a:rPr>
              <a:t> myThread = </a:t>
            </a:r>
            <a:r>
              <a:rPr lang="en" sz="1400">
                <a:solidFill>
                  <a:srgbClr val="008080"/>
                </a:solidFill>
                <a:highlight>
                  <a:srgbClr val="FFFFFE"/>
                </a:highlight>
              </a:rPr>
              <a:t>MyThread</a:t>
            </a:r>
            <a:r>
              <a:rPr lang="en" sz="1400">
                <a:highlight>
                  <a:srgbClr val="FFFFFE"/>
                </a:highlight>
              </a:rPr>
              <a:t>()</a:t>
            </a:r>
            <a:endParaRPr sz="14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400">
                <a:highlight>
                  <a:srgbClr val="FFFFFE"/>
                </a:highlight>
              </a:rPr>
              <a:t>   myThread.start()</a:t>
            </a:r>
            <a:endParaRPr sz="1400">
              <a:highlight>
                <a:srgbClr val="FFFFFE"/>
              </a:highlight>
            </a:endParaRPr>
          </a:p>
          <a:p>
            <a:pPr indent="0" lvl="0" marL="0" rtl="0" algn="l">
              <a:lnSpc>
                <a:spcPct val="115000"/>
              </a:lnSpc>
              <a:spcBef>
                <a:spcPts val="0"/>
              </a:spcBef>
              <a:spcAft>
                <a:spcPts val="0"/>
              </a:spcAft>
              <a:buClr>
                <a:schemeClr val="dk1"/>
              </a:buClr>
              <a:buSzPts val="1100"/>
              <a:buFont typeface="Arial"/>
              <a:buNone/>
            </a:pPr>
            <a:r>
              <a:rPr lang="en" sz="1400">
                <a:highlight>
                  <a:srgbClr val="FFFFFE"/>
                </a:highlight>
              </a:rPr>
              <a:t>}</a:t>
            </a:r>
            <a:endParaRPr sz="1400">
              <a:highlight>
                <a:srgbClr val="FFFFFE"/>
              </a:highlight>
            </a:endParaRPr>
          </a:p>
          <a:p>
            <a:pPr indent="0" lvl="0" marL="0" rtl="0" algn="l">
              <a:lnSpc>
                <a:spcPct val="150000"/>
              </a:lnSpc>
              <a:spcBef>
                <a:spcPts val="0"/>
              </a:spcBef>
              <a:spcAft>
                <a:spcPts val="0"/>
              </a:spcAft>
              <a:buClr>
                <a:schemeClr val="dk1"/>
              </a:buClr>
              <a:buSzPts val="1100"/>
              <a:buFont typeface="Arial"/>
              <a:buNone/>
            </a:pPr>
            <a:r>
              <a:t/>
            </a:r>
            <a:endParaRPr sz="1400">
              <a:highlight>
                <a:srgbClr val="FFFFFE"/>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400">
              <a:solidFill>
                <a:srgbClr val="0033B4"/>
              </a:solidFill>
            </a:endParaRPr>
          </a:p>
          <a:p>
            <a:pPr indent="0" lvl="0" marL="0" rtl="0" algn="l">
              <a:lnSpc>
                <a:spcPct val="115000"/>
              </a:lnSpc>
              <a:spcBef>
                <a:spcPts val="0"/>
              </a:spcBef>
              <a:spcAft>
                <a:spcPts val="0"/>
              </a:spcAft>
              <a:buNone/>
            </a:pPr>
            <a:r>
              <a:t/>
            </a:r>
            <a:endParaRPr sz="1400"/>
          </a:p>
        </p:txBody>
      </p:sp>
      <p:sp>
        <p:nvSpPr>
          <p:cNvPr id="93" name="Google Shape;93;p1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Ways to create threads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andard White Theme">
  <a:themeElements>
    <a:clrScheme name="Simple Light">
      <a:dk1>
        <a:srgbClr val="000000"/>
      </a:dk1>
      <a:lt1>
        <a:srgbClr val="FFFFFF"/>
      </a:lt1>
      <a:dk2>
        <a:srgbClr val="27282C"/>
      </a:dk2>
      <a:lt2>
        <a:srgbClr val="000000"/>
      </a:lt2>
      <a:accent1>
        <a:srgbClr val="28B8A0"/>
      </a:accent1>
      <a:accent2>
        <a:srgbClr val="FC801D"/>
      </a:accent2>
      <a:accent3>
        <a:srgbClr val="FF318C"/>
      </a:accent3>
      <a:accent4>
        <a:srgbClr val="6B57FF"/>
      </a:accent4>
      <a:accent5>
        <a:srgbClr val="087CFA"/>
      </a:accent5>
      <a:accent6>
        <a:srgbClr val="000000"/>
      </a:accent6>
      <a:hlink>
        <a:srgbClr val="FF318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