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4D96D-2588-4E6B-B440-EF7890D36FB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7FB794F-1B74-4515-83F7-A1296C2A3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76F3A5A-826B-496B-A7B6-F5B99090813E}"/>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5" name="Alt Bilgi Yer Tutucusu 4">
            <a:extLst>
              <a:ext uri="{FF2B5EF4-FFF2-40B4-BE49-F238E27FC236}">
                <a16:creationId xmlns:a16="http://schemas.microsoft.com/office/drawing/2014/main" id="{665E7AD1-1A34-4BA1-85EE-97901733CD0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3D1734-F14C-4FBB-A9F9-AF7A47CF960C}"/>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221734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893786-3C82-4372-85EA-E3B3554B83F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CA46C85-6801-4487-AE6C-93720176AA8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C6FE81C-B42D-46AB-A6F8-C23FB6C0936E}"/>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5" name="Alt Bilgi Yer Tutucusu 4">
            <a:extLst>
              <a:ext uri="{FF2B5EF4-FFF2-40B4-BE49-F238E27FC236}">
                <a16:creationId xmlns:a16="http://schemas.microsoft.com/office/drawing/2014/main" id="{0230FA44-C000-4E2F-A678-C97BFD11ABE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1EB8789-6081-487A-AA10-ECB3EBC95AE5}"/>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364922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3EF0CC4-2DFB-4BB7-A384-81A493683EA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457AC68-918B-49D4-BD52-BB5A88822D7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813325C-D086-40A2-A50F-CDF379B44AB1}"/>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5" name="Alt Bilgi Yer Tutucusu 4">
            <a:extLst>
              <a:ext uri="{FF2B5EF4-FFF2-40B4-BE49-F238E27FC236}">
                <a16:creationId xmlns:a16="http://schemas.microsoft.com/office/drawing/2014/main" id="{09E91623-D92E-423C-BC58-F0CB2CBE321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7A3BE8-255F-4DA2-90CE-ED38FF5510C4}"/>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55332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DA45AD-D08C-4771-BBC7-AFF8BEB371E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62DE77E-8D59-4540-96F9-4DD0B168A70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802B136-D0EA-4EDF-B1D1-2A28FDF338EC}"/>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5" name="Alt Bilgi Yer Tutucusu 4">
            <a:extLst>
              <a:ext uri="{FF2B5EF4-FFF2-40B4-BE49-F238E27FC236}">
                <a16:creationId xmlns:a16="http://schemas.microsoft.com/office/drawing/2014/main" id="{137ED2E9-B3F7-4300-9929-3712692168D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47D5D7-DD17-4F73-86B9-7B89DEB9D42F}"/>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209687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E8462C-767D-43C7-9C6A-DA43DFA3392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F53B5B3-CDE7-46E4-A561-D357783A7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69CC661-3576-45E3-B4FC-05D3581AF790}"/>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5" name="Alt Bilgi Yer Tutucusu 4">
            <a:extLst>
              <a:ext uri="{FF2B5EF4-FFF2-40B4-BE49-F238E27FC236}">
                <a16:creationId xmlns:a16="http://schemas.microsoft.com/office/drawing/2014/main" id="{9CC67D3D-5F1C-4FAD-BE53-8D89C8D004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A59C59-0896-4477-A666-F2389EDB86CA}"/>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301288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0CCFC-4ED8-4314-9A97-9A8693E3D90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B6F6F21-6546-4453-815C-F2580A5F53E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A9AC4E1-CFAE-4A53-A358-055908EC38D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1961BFD-E166-4BF7-AF22-9DA76DA1B1D0}"/>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6" name="Alt Bilgi Yer Tutucusu 5">
            <a:extLst>
              <a:ext uri="{FF2B5EF4-FFF2-40B4-BE49-F238E27FC236}">
                <a16:creationId xmlns:a16="http://schemas.microsoft.com/office/drawing/2014/main" id="{0114F273-67E1-453E-B474-92261AAE22B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F10B27C-7737-4C6A-BB24-3900FE40ABCB}"/>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173988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C89A49-793F-4461-B5A9-71E8456F490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3858AE8-FBBB-4F21-BF05-760C45DD94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6CE8DC4-8452-452F-85B4-7A49700C18F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868D167-ADA3-4A6A-9645-714A0BA6D2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92D6CB5-8B44-4BF4-BD7D-811A730898C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7AE8CBE-1D66-43EA-B0DB-72067943B456}"/>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8" name="Alt Bilgi Yer Tutucusu 7">
            <a:extLst>
              <a:ext uri="{FF2B5EF4-FFF2-40B4-BE49-F238E27FC236}">
                <a16:creationId xmlns:a16="http://schemas.microsoft.com/office/drawing/2014/main" id="{D9B2E90D-2F99-4DCE-BED1-50A5BC61A91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433E3BB-0288-4A06-AD36-D7D29DA42D49}"/>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307825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9F0985-64DC-4562-8054-2998AB82F23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C948676-E321-4112-9D9C-E4C80CBD1ECF}"/>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4" name="Alt Bilgi Yer Tutucusu 3">
            <a:extLst>
              <a:ext uri="{FF2B5EF4-FFF2-40B4-BE49-F238E27FC236}">
                <a16:creationId xmlns:a16="http://schemas.microsoft.com/office/drawing/2014/main" id="{80360243-7333-4E15-A78C-00D99F5A2CB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9E319F3-3719-46CA-AC10-6B6A79BB53C7}"/>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117497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BD1D641-8769-4CF5-B848-43C18852BBD0}"/>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3" name="Alt Bilgi Yer Tutucusu 2">
            <a:extLst>
              <a:ext uri="{FF2B5EF4-FFF2-40B4-BE49-F238E27FC236}">
                <a16:creationId xmlns:a16="http://schemas.microsoft.com/office/drawing/2014/main" id="{DF0FBF18-A5A8-4FCF-B72E-8A35D7E51B0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7CA606C-44AF-4588-AA3A-9CE63013B2C9}"/>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77741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062C1A-FB78-458D-B53D-339A5A5311E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729E702-ADC5-4841-8422-A8E7EB555C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9F9E7A4-DC92-4E96-B456-808F68BA1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7AB4A47-F79A-4CF8-8F92-DF0F24060230}"/>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6" name="Alt Bilgi Yer Tutucusu 5">
            <a:extLst>
              <a:ext uri="{FF2B5EF4-FFF2-40B4-BE49-F238E27FC236}">
                <a16:creationId xmlns:a16="http://schemas.microsoft.com/office/drawing/2014/main" id="{601B2553-7EB8-424B-93D5-38EC426F7D3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55D5B1D-0612-4EEA-81AF-FF219910B1DA}"/>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304370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B05E98-43B0-49FB-A5D4-3A598597934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653E71B-5298-4162-BD35-7F337E7FD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627AA76-B99A-456A-B77B-5EC5CAEFE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C4432E7-9C2C-4D94-AF95-BE9EBE0B09E3}"/>
              </a:ext>
            </a:extLst>
          </p:cNvPr>
          <p:cNvSpPr>
            <a:spLocks noGrp="1"/>
          </p:cNvSpPr>
          <p:nvPr>
            <p:ph type="dt" sz="half" idx="10"/>
          </p:nvPr>
        </p:nvSpPr>
        <p:spPr/>
        <p:txBody>
          <a:bodyPr/>
          <a:lstStyle/>
          <a:p>
            <a:fld id="{45B56BA5-317A-4EA2-A86C-BC73E401A7DD}" type="datetimeFigureOut">
              <a:rPr lang="tr-TR" smtClean="0"/>
              <a:t>22.12.2022</a:t>
            </a:fld>
            <a:endParaRPr lang="tr-TR"/>
          </a:p>
        </p:txBody>
      </p:sp>
      <p:sp>
        <p:nvSpPr>
          <p:cNvPr id="6" name="Alt Bilgi Yer Tutucusu 5">
            <a:extLst>
              <a:ext uri="{FF2B5EF4-FFF2-40B4-BE49-F238E27FC236}">
                <a16:creationId xmlns:a16="http://schemas.microsoft.com/office/drawing/2014/main" id="{AA764DEE-21E9-433D-A9D7-6D6433324F0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46110BD-F183-4A7D-A459-341E08E2B8CC}"/>
              </a:ext>
            </a:extLst>
          </p:cNvPr>
          <p:cNvSpPr>
            <a:spLocks noGrp="1"/>
          </p:cNvSpPr>
          <p:nvPr>
            <p:ph type="sldNum" sz="quarter" idx="12"/>
          </p:nvPr>
        </p:nvSpPr>
        <p:spPr/>
        <p:txBody>
          <a:bodyPr/>
          <a:lstStyle/>
          <a:p>
            <a:fld id="{7ECBB73E-6292-4D37-BFFE-C17F42F55466}" type="slidenum">
              <a:rPr lang="tr-TR" smtClean="0"/>
              <a:t>‹#›</a:t>
            </a:fld>
            <a:endParaRPr lang="tr-TR"/>
          </a:p>
        </p:txBody>
      </p:sp>
    </p:spTree>
    <p:extLst>
      <p:ext uri="{BB962C8B-B14F-4D97-AF65-F5344CB8AC3E}">
        <p14:creationId xmlns:p14="http://schemas.microsoft.com/office/powerpoint/2010/main" val="212375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2EC1979-7ADA-4496-B0FD-41EA6F049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7851529-A381-458F-8118-F94CCDAED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9EDEF96-C24E-48E4-B8AB-FEEED8E20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56BA5-317A-4EA2-A86C-BC73E401A7DD}" type="datetimeFigureOut">
              <a:rPr lang="tr-TR" smtClean="0"/>
              <a:t>22.12.2022</a:t>
            </a:fld>
            <a:endParaRPr lang="tr-TR"/>
          </a:p>
        </p:txBody>
      </p:sp>
      <p:sp>
        <p:nvSpPr>
          <p:cNvPr id="5" name="Alt Bilgi Yer Tutucusu 4">
            <a:extLst>
              <a:ext uri="{FF2B5EF4-FFF2-40B4-BE49-F238E27FC236}">
                <a16:creationId xmlns:a16="http://schemas.microsoft.com/office/drawing/2014/main" id="{B4D3DBED-574A-4F1C-AA93-3CA0ED4DC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10F8A66-C55C-49E5-B5F7-52614A330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BB73E-6292-4D37-BFFE-C17F42F55466}" type="slidenum">
              <a:rPr lang="tr-TR" smtClean="0"/>
              <a:t>‹#›</a:t>
            </a:fld>
            <a:endParaRPr lang="tr-TR"/>
          </a:p>
        </p:txBody>
      </p:sp>
    </p:spTree>
    <p:extLst>
      <p:ext uri="{BB962C8B-B14F-4D97-AF65-F5344CB8AC3E}">
        <p14:creationId xmlns:p14="http://schemas.microsoft.com/office/powerpoint/2010/main" val="189369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2CB6E8-BA18-4CC7-AC40-55004FFAAF85}"/>
              </a:ext>
            </a:extLst>
          </p:cNvPr>
          <p:cNvSpPr>
            <a:spLocks noGrp="1"/>
          </p:cNvSpPr>
          <p:nvPr>
            <p:ph type="ctrTitle"/>
          </p:nvPr>
        </p:nvSpPr>
        <p:spPr/>
        <p:txBody>
          <a:bodyPr/>
          <a:lstStyle/>
          <a:p>
            <a:r>
              <a:rPr lang="tr-TR" dirty="0"/>
              <a:t>Derin öğrenme ile </a:t>
            </a:r>
            <a:br>
              <a:rPr lang="tr-TR" dirty="0"/>
            </a:br>
            <a:r>
              <a:rPr lang="tr-TR" dirty="0"/>
              <a:t>Hata Algılama</a:t>
            </a:r>
          </a:p>
        </p:txBody>
      </p:sp>
      <p:sp>
        <p:nvSpPr>
          <p:cNvPr id="3" name="Alt Başlık 2">
            <a:extLst>
              <a:ext uri="{FF2B5EF4-FFF2-40B4-BE49-F238E27FC236}">
                <a16:creationId xmlns:a16="http://schemas.microsoft.com/office/drawing/2014/main" id="{385A465B-F3A7-4FF2-99C4-CF2D7CFEF2CA}"/>
              </a:ext>
            </a:extLst>
          </p:cNvPr>
          <p:cNvSpPr>
            <a:spLocks noGrp="1"/>
          </p:cNvSpPr>
          <p:nvPr>
            <p:ph type="subTitle" idx="1"/>
          </p:nvPr>
        </p:nvSpPr>
        <p:spPr/>
        <p:txBody>
          <a:bodyPr>
            <a:normAutofit/>
          </a:bodyPr>
          <a:lstStyle/>
          <a:p>
            <a:r>
              <a:rPr lang="tr-TR" dirty="0"/>
              <a:t>Abdullah Yüksel</a:t>
            </a:r>
          </a:p>
          <a:p>
            <a:r>
              <a:rPr lang="tr-TR" dirty="0"/>
              <a:t>225103006</a:t>
            </a:r>
          </a:p>
          <a:p>
            <a:r>
              <a:rPr lang="tr-TR" dirty="0" err="1"/>
              <a:t>Keras</a:t>
            </a:r>
            <a:r>
              <a:rPr lang="tr-TR" dirty="0"/>
              <a:t> - CNN</a:t>
            </a:r>
          </a:p>
        </p:txBody>
      </p:sp>
    </p:spTree>
    <p:extLst>
      <p:ext uri="{BB962C8B-B14F-4D97-AF65-F5344CB8AC3E}">
        <p14:creationId xmlns:p14="http://schemas.microsoft.com/office/powerpoint/2010/main" val="156594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6BF883-D0E3-4DB9-8CD3-FD6450EEC5C1}"/>
              </a:ext>
            </a:extLst>
          </p:cNvPr>
          <p:cNvSpPr>
            <a:spLocks noGrp="1"/>
          </p:cNvSpPr>
          <p:nvPr>
            <p:ph type="title"/>
          </p:nvPr>
        </p:nvSpPr>
        <p:spPr/>
        <p:txBody>
          <a:bodyPr/>
          <a:lstStyle/>
          <a:p>
            <a:r>
              <a:rPr lang="tr-TR" dirty="0"/>
              <a:t>Çalışma</a:t>
            </a:r>
          </a:p>
        </p:txBody>
      </p:sp>
      <p:sp>
        <p:nvSpPr>
          <p:cNvPr id="3" name="İçerik Yer Tutucusu 2">
            <a:extLst>
              <a:ext uri="{FF2B5EF4-FFF2-40B4-BE49-F238E27FC236}">
                <a16:creationId xmlns:a16="http://schemas.microsoft.com/office/drawing/2014/main" id="{35EA50C4-1754-4A08-A657-3DD61391EDD6}"/>
              </a:ext>
            </a:extLst>
          </p:cNvPr>
          <p:cNvSpPr>
            <a:spLocks noGrp="1"/>
          </p:cNvSpPr>
          <p:nvPr>
            <p:ph idx="1"/>
          </p:nvPr>
        </p:nvSpPr>
        <p:spPr/>
        <p:txBody>
          <a:bodyPr/>
          <a:lstStyle/>
          <a:p>
            <a:r>
              <a:rPr lang="tr-TR" dirty="0" err="1"/>
              <a:t>Dropout</a:t>
            </a:r>
            <a:r>
              <a:rPr lang="tr-TR" dirty="0"/>
              <a:t> (Seyreltme) rastgele seçilen nöronlar göz ardı edilir. </a:t>
            </a:r>
            <a:r>
              <a:rPr lang="tr-TR" dirty="0" err="1"/>
              <a:t>Over</a:t>
            </a:r>
            <a:r>
              <a:rPr lang="tr-TR" dirty="0"/>
              <a:t> </a:t>
            </a:r>
            <a:r>
              <a:rPr lang="tr-TR" dirty="0" err="1"/>
              <a:t>fitting</a:t>
            </a:r>
            <a:r>
              <a:rPr lang="tr-TR" dirty="0"/>
              <a:t> i önleyecektir.</a:t>
            </a:r>
          </a:p>
          <a:p>
            <a:endParaRPr lang="tr-TR" dirty="0"/>
          </a:p>
        </p:txBody>
      </p:sp>
      <p:pic>
        <p:nvPicPr>
          <p:cNvPr id="5" name="Resim 4">
            <a:extLst>
              <a:ext uri="{FF2B5EF4-FFF2-40B4-BE49-F238E27FC236}">
                <a16:creationId xmlns:a16="http://schemas.microsoft.com/office/drawing/2014/main" id="{3E6412A6-ADD1-4913-8451-1D2242AA2957}"/>
              </a:ext>
            </a:extLst>
          </p:cNvPr>
          <p:cNvPicPr>
            <a:picLocks noChangeAspect="1"/>
          </p:cNvPicPr>
          <p:nvPr/>
        </p:nvPicPr>
        <p:blipFill>
          <a:blip r:embed="rId2"/>
          <a:stretch>
            <a:fillRect/>
          </a:stretch>
        </p:blipFill>
        <p:spPr>
          <a:xfrm>
            <a:off x="3103208" y="3038951"/>
            <a:ext cx="5985584" cy="3138012"/>
          </a:xfrm>
          <a:prstGeom prst="rect">
            <a:avLst/>
          </a:prstGeom>
        </p:spPr>
      </p:pic>
    </p:spTree>
    <p:extLst>
      <p:ext uri="{BB962C8B-B14F-4D97-AF65-F5344CB8AC3E}">
        <p14:creationId xmlns:p14="http://schemas.microsoft.com/office/powerpoint/2010/main" val="3607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61C70-80FA-41BE-9C80-167E32B7D6D0}"/>
              </a:ext>
            </a:extLst>
          </p:cNvPr>
          <p:cNvSpPr>
            <a:spLocks noGrp="1"/>
          </p:cNvSpPr>
          <p:nvPr>
            <p:ph type="title"/>
          </p:nvPr>
        </p:nvSpPr>
        <p:spPr/>
        <p:txBody>
          <a:bodyPr/>
          <a:lstStyle/>
          <a:p>
            <a:r>
              <a:rPr lang="tr-TR" dirty="0"/>
              <a:t>Çalışma</a:t>
            </a:r>
          </a:p>
        </p:txBody>
      </p:sp>
      <p:sp>
        <p:nvSpPr>
          <p:cNvPr id="3" name="İçerik Yer Tutucusu 2">
            <a:extLst>
              <a:ext uri="{FF2B5EF4-FFF2-40B4-BE49-F238E27FC236}">
                <a16:creationId xmlns:a16="http://schemas.microsoft.com/office/drawing/2014/main" id="{3C5CD94B-760B-4645-84F2-52E4AB77E2F1}"/>
              </a:ext>
            </a:extLst>
          </p:cNvPr>
          <p:cNvSpPr>
            <a:spLocks noGrp="1"/>
          </p:cNvSpPr>
          <p:nvPr>
            <p:ph idx="1"/>
          </p:nvPr>
        </p:nvSpPr>
        <p:spPr/>
        <p:txBody>
          <a:bodyPr/>
          <a:lstStyle/>
          <a:p>
            <a:r>
              <a:rPr lang="tr-TR" dirty="0"/>
              <a:t>Veri Arttırma (</a:t>
            </a:r>
            <a:r>
              <a:rPr lang="tr-TR" dirty="0" err="1"/>
              <a:t>ImageDataGenerator</a:t>
            </a:r>
            <a:r>
              <a:rPr lang="tr-TR" dirty="0"/>
              <a:t>) fonksiyonu ile resimler belirli özellikler girilerek çoğaltılır. Böylece oluşabilecek çeşitli ortam şartlarına göre modeli eğitim kalitesi artacaktır.</a:t>
            </a:r>
          </a:p>
        </p:txBody>
      </p:sp>
      <p:pic>
        <p:nvPicPr>
          <p:cNvPr id="5" name="Resim 4">
            <a:extLst>
              <a:ext uri="{FF2B5EF4-FFF2-40B4-BE49-F238E27FC236}">
                <a16:creationId xmlns:a16="http://schemas.microsoft.com/office/drawing/2014/main" id="{DE242FE5-AC1F-4869-8042-0C65CA010575}"/>
              </a:ext>
            </a:extLst>
          </p:cNvPr>
          <p:cNvPicPr>
            <a:picLocks noChangeAspect="1"/>
          </p:cNvPicPr>
          <p:nvPr/>
        </p:nvPicPr>
        <p:blipFill>
          <a:blip r:embed="rId2"/>
          <a:stretch>
            <a:fillRect/>
          </a:stretch>
        </p:blipFill>
        <p:spPr>
          <a:xfrm>
            <a:off x="2591262" y="3720002"/>
            <a:ext cx="7009476" cy="2914916"/>
          </a:xfrm>
          <a:prstGeom prst="rect">
            <a:avLst/>
          </a:prstGeom>
        </p:spPr>
      </p:pic>
    </p:spTree>
    <p:extLst>
      <p:ext uri="{BB962C8B-B14F-4D97-AF65-F5344CB8AC3E}">
        <p14:creationId xmlns:p14="http://schemas.microsoft.com/office/powerpoint/2010/main" val="91297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589F2D-5C5C-4C64-95DC-E6E1AE65F474}"/>
              </a:ext>
            </a:extLst>
          </p:cNvPr>
          <p:cNvSpPr>
            <a:spLocks noGrp="1"/>
          </p:cNvSpPr>
          <p:nvPr>
            <p:ph type="title"/>
          </p:nvPr>
        </p:nvSpPr>
        <p:spPr/>
        <p:txBody>
          <a:bodyPr/>
          <a:lstStyle/>
          <a:p>
            <a:r>
              <a:rPr lang="tr-TR" dirty="0" err="1"/>
              <a:t>Sonuc</a:t>
            </a:r>
            <a:endParaRPr lang="tr-TR" dirty="0"/>
          </a:p>
        </p:txBody>
      </p:sp>
      <p:sp>
        <p:nvSpPr>
          <p:cNvPr id="3" name="İçerik Yer Tutucusu 2">
            <a:extLst>
              <a:ext uri="{FF2B5EF4-FFF2-40B4-BE49-F238E27FC236}">
                <a16:creationId xmlns:a16="http://schemas.microsoft.com/office/drawing/2014/main" id="{FDE62C7E-7037-4355-8733-D7841347AC09}"/>
              </a:ext>
            </a:extLst>
          </p:cNvPr>
          <p:cNvSpPr>
            <a:spLocks noGrp="1"/>
          </p:cNvSpPr>
          <p:nvPr>
            <p:ph idx="1"/>
          </p:nvPr>
        </p:nvSpPr>
        <p:spPr/>
        <p:txBody>
          <a:bodyPr/>
          <a:lstStyle/>
          <a:p>
            <a:r>
              <a:rPr lang="tr-TR" dirty="0" err="1"/>
              <a:t>Dedektörlerde</a:t>
            </a:r>
            <a:r>
              <a:rPr lang="tr-TR" dirty="0"/>
              <a:t> 3 sınıf belirlendi. </a:t>
            </a:r>
            <a:r>
              <a:rPr lang="tr-TR" dirty="0" err="1"/>
              <a:t>Dedektör</a:t>
            </a:r>
            <a:r>
              <a:rPr lang="tr-TR" dirty="0"/>
              <a:t> yok, </a:t>
            </a:r>
            <a:r>
              <a:rPr lang="tr-TR" dirty="0" err="1"/>
              <a:t>led</a:t>
            </a:r>
            <a:r>
              <a:rPr lang="tr-TR" dirty="0"/>
              <a:t> çubuk hatası, leke hatası. Model eğitim sonucu doğruluk ve kayıp figürü çizildi.</a:t>
            </a:r>
          </a:p>
          <a:p>
            <a:endParaRPr lang="tr-TR" dirty="0"/>
          </a:p>
        </p:txBody>
      </p:sp>
      <p:pic>
        <p:nvPicPr>
          <p:cNvPr id="5" name="Resim 4">
            <a:extLst>
              <a:ext uri="{FF2B5EF4-FFF2-40B4-BE49-F238E27FC236}">
                <a16:creationId xmlns:a16="http://schemas.microsoft.com/office/drawing/2014/main" id="{FAA324E2-66D3-4F86-A94F-B80839830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28595"/>
            <a:ext cx="3166055" cy="2105044"/>
          </a:xfrm>
          <a:prstGeom prst="rect">
            <a:avLst/>
          </a:prstGeom>
        </p:spPr>
      </p:pic>
      <p:pic>
        <p:nvPicPr>
          <p:cNvPr id="7" name="Resim 6">
            <a:extLst>
              <a:ext uri="{FF2B5EF4-FFF2-40B4-BE49-F238E27FC236}">
                <a16:creationId xmlns:a16="http://schemas.microsoft.com/office/drawing/2014/main" id="{B2BDA4F7-057B-45D3-802D-F3D81A74B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884" y="2928595"/>
            <a:ext cx="3166055" cy="2105044"/>
          </a:xfrm>
          <a:prstGeom prst="rect">
            <a:avLst/>
          </a:prstGeom>
        </p:spPr>
      </p:pic>
      <p:pic>
        <p:nvPicPr>
          <p:cNvPr id="9" name="Resim 8">
            <a:extLst>
              <a:ext uri="{FF2B5EF4-FFF2-40B4-BE49-F238E27FC236}">
                <a16:creationId xmlns:a16="http://schemas.microsoft.com/office/drawing/2014/main" id="{EC054045-FACC-47F1-9AF8-2716ED8A2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2619" y="5033639"/>
            <a:ext cx="7216484" cy="1824361"/>
          </a:xfrm>
          <a:prstGeom prst="rect">
            <a:avLst/>
          </a:prstGeom>
        </p:spPr>
      </p:pic>
    </p:spTree>
    <p:extLst>
      <p:ext uri="{BB962C8B-B14F-4D97-AF65-F5344CB8AC3E}">
        <p14:creationId xmlns:p14="http://schemas.microsoft.com/office/powerpoint/2010/main" val="350251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7C0679-5B6D-48D9-9E71-3437D682FDE2}"/>
              </a:ext>
            </a:extLst>
          </p:cNvPr>
          <p:cNvSpPr>
            <a:spLocks noGrp="1"/>
          </p:cNvSpPr>
          <p:nvPr>
            <p:ph type="title"/>
          </p:nvPr>
        </p:nvSpPr>
        <p:spPr/>
        <p:txBody>
          <a:bodyPr/>
          <a:lstStyle/>
          <a:p>
            <a:r>
              <a:rPr lang="tr-TR" dirty="0" err="1"/>
              <a:t>Sonuc</a:t>
            </a:r>
            <a:endParaRPr lang="tr-TR" dirty="0"/>
          </a:p>
        </p:txBody>
      </p:sp>
      <p:sp>
        <p:nvSpPr>
          <p:cNvPr id="3" name="İçerik Yer Tutucusu 2">
            <a:extLst>
              <a:ext uri="{FF2B5EF4-FFF2-40B4-BE49-F238E27FC236}">
                <a16:creationId xmlns:a16="http://schemas.microsoft.com/office/drawing/2014/main" id="{0F49A97C-4D21-4C93-9339-D1A77D61734E}"/>
              </a:ext>
            </a:extLst>
          </p:cNvPr>
          <p:cNvSpPr>
            <a:spLocks noGrp="1"/>
          </p:cNvSpPr>
          <p:nvPr>
            <p:ph idx="1"/>
          </p:nvPr>
        </p:nvSpPr>
        <p:spPr/>
        <p:txBody>
          <a:bodyPr/>
          <a:lstStyle/>
          <a:p>
            <a:r>
              <a:rPr lang="tr-TR" dirty="0"/>
              <a:t>Tahmin sonucunda oluşan durum için </a:t>
            </a:r>
            <a:r>
              <a:rPr lang="tr-TR" dirty="0" err="1"/>
              <a:t>heat</a:t>
            </a:r>
            <a:r>
              <a:rPr lang="tr-TR" dirty="0"/>
              <a:t> </a:t>
            </a:r>
            <a:r>
              <a:rPr lang="tr-TR" dirty="0" err="1"/>
              <a:t>map</a:t>
            </a:r>
            <a:r>
              <a:rPr lang="tr-TR" dirty="0"/>
              <a:t> çıkarıldı</a:t>
            </a:r>
          </a:p>
          <a:p>
            <a:endParaRPr lang="tr-TR" dirty="0"/>
          </a:p>
        </p:txBody>
      </p:sp>
      <p:pic>
        <p:nvPicPr>
          <p:cNvPr id="5" name="Resim 4">
            <a:extLst>
              <a:ext uri="{FF2B5EF4-FFF2-40B4-BE49-F238E27FC236}">
                <a16:creationId xmlns:a16="http://schemas.microsoft.com/office/drawing/2014/main" id="{6AB6A691-DEF1-474F-8848-019E8C886DBD}"/>
              </a:ext>
            </a:extLst>
          </p:cNvPr>
          <p:cNvPicPr>
            <a:picLocks noChangeAspect="1"/>
          </p:cNvPicPr>
          <p:nvPr/>
        </p:nvPicPr>
        <p:blipFill>
          <a:blip r:embed="rId2"/>
          <a:stretch>
            <a:fillRect/>
          </a:stretch>
        </p:blipFill>
        <p:spPr>
          <a:xfrm>
            <a:off x="4072330" y="2259807"/>
            <a:ext cx="4047339" cy="4233068"/>
          </a:xfrm>
          <a:prstGeom prst="rect">
            <a:avLst/>
          </a:prstGeom>
        </p:spPr>
      </p:pic>
    </p:spTree>
    <p:extLst>
      <p:ext uri="{BB962C8B-B14F-4D97-AF65-F5344CB8AC3E}">
        <p14:creationId xmlns:p14="http://schemas.microsoft.com/office/powerpoint/2010/main" val="211257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7D496A-ECB2-4726-83BB-FCA920E0A703}"/>
              </a:ext>
            </a:extLst>
          </p:cNvPr>
          <p:cNvSpPr>
            <a:spLocks noGrp="1"/>
          </p:cNvSpPr>
          <p:nvPr>
            <p:ph type="title"/>
          </p:nvPr>
        </p:nvSpPr>
        <p:spPr/>
        <p:txBody>
          <a:bodyPr/>
          <a:lstStyle/>
          <a:p>
            <a:r>
              <a:rPr lang="tr-TR" dirty="0" err="1"/>
              <a:t>Sonuc</a:t>
            </a:r>
            <a:endParaRPr lang="tr-TR" dirty="0"/>
          </a:p>
        </p:txBody>
      </p:sp>
      <p:pic>
        <p:nvPicPr>
          <p:cNvPr id="5" name="İçerik Yer Tutucusu 4">
            <a:extLst>
              <a:ext uri="{FF2B5EF4-FFF2-40B4-BE49-F238E27FC236}">
                <a16:creationId xmlns:a16="http://schemas.microsoft.com/office/drawing/2014/main" id="{2E0DD205-CA29-4E6D-9A4C-C164DED15C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12688"/>
            <a:ext cx="3577223" cy="2494275"/>
          </a:xfrm>
        </p:spPr>
      </p:pic>
      <p:pic>
        <p:nvPicPr>
          <p:cNvPr id="7" name="Resim 6">
            <a:extLst>
              <a:ext uri="{FF2B5EF4-FFF2-40B4-BE49-F238E27FC236}">
                <a16:creationId xmlns:a16="http://schemas.microsoft.com/office/drawing/2014/main" id="{26AA98AD-FBC7-4BCE-A17C-501F3EF73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3077" y="1312687"/>
            <a:ext cx="3466071" cy="2494275"/>
          </a:xfrm>
          <a:prstGeom prst="rect">
            <a:avLst/>
          </a:prstGeom>
        </p:spPr>
      </p:pic>
      <p:pic>
        <p:nvPicPr>
          <p:cNvPr id="9" name="Resim 8">
            <a:extLst>
              <a:ext uri="{FF2B5EF4-FFF2-40B4-BE49-F238E27FC236}">
                <a16:creationId xmlns:a16="http://schemas.microsoft.com/office/drawing/2014/main" id="{6611660C-6B11-4BF3-BD19-CB2153595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897817"/>
            <a:ext cx="3577224" cy="2960183"/>
          </a:xfrm>
          <a:prstGeom prst="rect">
            <a:avLst/>
          </a:prstGeom>
        </p:spPr>
      </p:pic>
      <p:pic>
        <p:nvPicPr>
          <p:cNvPr id="11" name="Resim 10">
            <a:extLst>
              <a:ext uri="{FF2B5EF4-FFF2-40B4-BE49-F238E27FC236}">
                <a16:creationId xmlns:a16="http://schemas.microsoft.com/office/drawing/2014/main" id="{597A8FCE-FDA4-449C-89F0-B00EA86559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3077" y="3897816"/>
            <a:ext cx="3466071" cy="2960183"/>
          </a:xfrm>
          <a:prstGeom prst="rect">
            <a:avLst/>
          </a:prstGeom>
        </p:spPr>
      </p:pic>
      <p:pic>
        <p:nvPicPr>
          <p:cNvPr id="13" name="Resim 12">
            <a:extLst>
              <a:ext uri="{FF2B5EF4-FFF2-40B4-BE49-F238E27FC236}">
                <a16:creationId xmlns:a16="http://schemas.microsoft.com/office/drawing/2014/main" id="{F4D28422-9CE6-482B-B8FF-B13BB14DEA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0300" y="1312686"/>
            <a:ext cx="3905606" cy="3197169"/>
          </a:xfrm>
          <a:prstGeom prst="rect">
            <a:avLst/>
          </a:prstGeom>
        </p:spPr>
      </p:pic>
      <p:sp>
        <p:nvSpPr>
          <p:cNvPr id="14" name="Metin kutusu 13">
            <a:extLst>
              <a:ext uri="{FF2B5EF4-FFF2-40B4-BE49-F238E27FC236}">
                <a16:creationId xmlns:a16="http://schemas.microsoft.com/office/drawing/2014/main" id="{20B7E958-9EF8-41B7-B282-5A8E140693BD}"/>
              </a:ext>
            </a:extLst>
          </p:cNvPr>
          <p:cNvSpPr txBox="1"/>
          <p:nvPr/>
        </p:nvSpPr>
        <p:spPr>
          <a:xfrm>
            <a:off x="8345009" y="4454577"/>
            <a:ext cx="3542191" cy="923330"/>
          </a:xfrm>
          <a:prstGeom prst="rect">
            <a:avLst/>
          </a:prstGeom>
          <a:noFill/>
        </p:spPr>
        <p:txBody>
          <a:bodyPr wrap="square" rtlCol="0">
            <a:spAutoFit/>
          </a:bodyPr>
          <a:lstStyle/>
          <a:p>
            <a:pPr algn="ctr"/>
            <a:r>
              <a:rPr lang="tr-TR" dirty="0"/>
              <a:t>Veri setinde olmayan hata görseline eğitim sonucunda karar verilen sonuç</a:t>
            </a:r>
          </a:p>
        </p:txBody>
      </p:sp>
    </p:spTree>
    <p:extLst>
      <p:ext uri="{BB962C8B-B14F-4D97-AF65-F5344CB8AC3E}">
        <p14:creationId xmlns:p14="http://schemas.microsoft.com/office/powerpoint/2010/main" val="207406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F412B3-AADF-4E23-83A5-182CF5015CC9}"/>
              </a:ext>
            </a:extLst>
          </p:cNvPr>
          <p:cNvSpPr>
            <a:spLocks noGrp="1"/>
          </p:cNvSpPr>
          <p:nvPr>
            <p:ph type="title"/>
          </p:nvPr>
        </p:nvSpPr>
        <p:spPr/>
        <p:txBody>
          <a:bodyPr/>
          <a:lstStyle/>
          <a:p>
            <a:r>
              <a:rPr lang="tr-TR" dirty="0"/>
              <a:t>Amaç</a:t>
            </a:r>
          </a:p>
        </p:txBody>
      </p:sp>
      <p:sp>
        <p:nvSpPr>
          <p:cNvPr id="3" name="İçerik Yer Tutucusu 2">
            <a:extLst>
              <a:ext uri="{FF2B5EF4-FFF2-40B4-BE49-F238E27FC236}">
                <a16:creationId xmlns:a16="http://schemas.microsoft.com/office/drawing/2014/main" id="{3D61ADE5-00EE-4941-84D2-CBB78386AABD}"/>
              </a:ext>
            </a:extLst>
          </p:cNvPr>
          <p:cNvSpPr>
            <a:spLocks noGrp="1"/>
          </p:cNvSpPr>
          <p:nvPr>
            <p:ph idx="1"/>
          </p:nvPr>
        </p:nvSpPr>
        <p:spPr/>
        <p:txBody>
          <a:bodyPr/>
          <a:lstStyle/>
          <a:p>
            <a:pPr marL="457200" algn="just">
              <a:lnSpc>
                <a:spcPct val="107000"/>
              </a:lnSpc>
            </a:pPr>
            <a:r>
              <a:rPr lang="tr-TR" sz="1800" b="1" dirty="0">
                <a:effectLst/>
                <a:latin typeface="Calibri" panose="020F0502020204030204" pitchFamily="34" charset="0"/>
                <a:ea typeface="Calibri" panose="020F0502020204030204" pitchFamily="34" charset="0"/>
                <a:cs typeface="Times New Roman" panose="02020603050405020304" pitchFamily="18" charset="0"/>
              </a:rPr>
              <a:t>Çalıştığım işyerinde yangın ve hırsız alarmları üzerine ürünler üretiyoruz. Seri üretimden çıkan montajlanmış ürünler hatalı çıkabiliyor. Bu hatalı ürünleri insan gözüyle yakalanamayabiliyor ve büyük zaman kayıpları oluşuyor. Bu nedenle projemi bu konu üzerine yapmak istiyorum. Tezimi de bu konu üzerine hazırlıyorum.</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Hata Algılama. </a:t>
            </a:r>
          </a:p>
          <a:p>
            <a:pPr marL="457200" algn="just">
              <a:lnSpc>
                <a:spcPct val="107000"/>
              </a:lnSpc>
              <a:spcAft>
                <a:spcPts val="800"/>
              </a:spcAft>
            </a:pP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OpenCV</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ile kameradan görüntü alınacak. Bu görüntüdeki nesnenin olması gereken nesne ile farklılıkları/hataları yakalanacak. Hatalar derin öğrenme ile öğretilecek. Bu hataları yakalanması beklenecek.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2040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94E149-4283-4A6B-B566-B1BF6D3BFEC7}"/>
              </a:ext>
            </a:extLst>
          </p:cNvPr>
          <p:cNvSpPr>
            <a:spLocks noGrp="1"/>
          </p:cNvSpPr>
          <p:nvPr>
            <p:ph type="title"/>
          </p:nvPr>
        </p:nvSpPr>
        <p:spPr/>
        <p:txBody>
          <a:bodyPr/>
          <a:lstStyle/>
          <a:p>
            <a:r>
              <a:rPr lang="tr-TR" dirty="0"/>
              <a:t>Çalışma</a:t>
            </a:r>
          </a:p>
        </p:txBody>
      </p:sp>
      <p:sp>
        <p:nvSpPr>
          <p:cNvPr id="3" name="İçerik Yer Tutucusu 2">
            <a:extLst>
              <a:ext uri="{FF2B5EF4-FFF2-40B4-BE49-F238E27FC236}">
                <a16:creationId xmlns:a16="http://schemas.microsoft.com/office/drawing/2014/main" id="{CBB986B5-62BB-4B8C-BF56-7EDE7A69C030}"/>
              </a:ext>
            </a:extLst>
          </p:cNvPr>
          <p:cNvSpPr>
            <a:spLocks noGrp="1"/>
          </p:cNvSpPr>
          <p:nvPr>
            <p:ph idx="1"/>
          </p:nvPr>
        </p:nvSpPr>
        <p:spPr/>
        <p:txBody>
          <a:bodyPr>
            <a:normAutofit lnSpcReduction="10000"/>
          </a:bodyPr>
          <a:lstStyle/>
          <a:p>
            <a:r>
              <a:rPr lang="tr-TR" dirty="0"/>
              <a:t>Model kütüphanesi olarak </a:t>
            </a:r>
            <a:r>
              <a:rPr lang="tr-TR" dirty="0" err="1"/>
              <a:t>Keras</a:t>
            </a:r>
            <a:r>
              <a:rPr lang="tr-TR" dirty="0"/>
              <a:t> kullanılacaktır.</a:t>
            </a:r>
          </a:p>
          <a:p>
            <a:r>
              <a:rPr lang="tr-TR" dirty="0" err="1"/>
              <a:t>Sequential</a:t>
            </a:r>
            <a:r>
              <a:rPr lang="tr-TR" dirty="0"/>
              <a:t> ile modelimizi oluşturacağız. Bu modele ekleme yaparken </a:t>
            </a:r>
            <a:r>
              <a:rPr lang="tr-TR" dirty="0" err="1"/>
              <a:t>add</a:t>
            </a:r>
            <a:r>
              <a:rPr lang="tr-TR" dirty="0"/>
              <a:t> </a:t>
            </a:r>
            <a:r>
              <a:rPr lang="tr-TR" dirty="0" err="1"/>
              <a:t>api</a:t>
            </a:r>
            <a:r>
              <a:rPr lang="tr-TR" dirty="0"/>
              <a:t> sini kullanacağız. Eklediğimiz özellikler, Conv2D, MaxPooling2D, </a:t>
            </a:r>
            <a:r>
              <a:rPr lang="tr-TR" dirty="0" err="1"/>
              <a:t>Dropout</a:t>
            </a:r>
            <a:r>
              <a:rPr lang="tr-TR" dirty="0"/>
              <a:t>, </a:t>
            </a:r>
            <a:r>
              <a:rPr lang="tr-TR" dirty="0" err="1"/>
              <a:t>Flatten</a:t>
            </a:r>
            <a:r>
              <a:rPr lang="tr-TR" dirty="0"/>
              <a:t>, Dense </a:t>
            </a:r>
            <a:r>
              <a:rPr lang="tr-TR" dirty="0" err="1"/>
              <a:t>dir</a:t>
            </a:r>
            <a:r>
              <a:rPr lang="tr-TR" dirty="0"/>
              <a:t>. Sonrasında </a:t>
            </a:r>
            <a:r>
              <a:rPr lang="tr-TR" dirty="0" err="1"/>
              <a:t>compile</a:t>
            </a:r>
            <a:r>
              <a:rPr lang="tr-TR" dirty="0"/>
              <a:t> edeceğiz.</a:t>
            </a:r>
          </a:p>
          <a:p>
            <a:r>
              <a:rPr lang="tr-TR" dirty="0"/>
              <a:t>Conv2D : </a:t>
            </a:r>
            <a:r>
              <a:rPr lang="tr-TR" dirty="0" err="1"/>
              <a:t>evrişim</a:t>
            </a:r>
            <a:r>
              <a:rPr lang="tr-TR" dirty="0"/>
              <a:t> ağlarımız</a:t>
            </a:r>
          </a:p>
          <a:p>
            <a:r>
              <a:rPr lang="tr-TR" dirty="0"/>
              <a:t>MaxPooling2D: piksel ekleme</a:t>
            </a:r>
          </a:p>
          <a:p>
            <a:r>
              <a:rPr lang="tr-TR" dirty="0" err="1"/>
              <a:t>Dropout</a:t>
            </a:r>
            <a:r>
              <a:rPr lang="tr-TR" dirty="0"/>
              <a:t>: seyreltme</a:t>
            </a:r>
          </a:p>
          <a:p>
            <a:r>
              <a:rPr lang="tr-TR" dirty="0" err="1"/>
              <a:t>Flatten</a:t>
            </a:r>
            <a:r>
              <a:rPr lang="tr-TR" dirty="0"/>
              <a:t>: düzleştirme</a:t>
            </a:r>
          </a:p>
          <a:p>
            <a:r>
              <a:rPr lang="tr-TR" dirty="0"/>
              <a:t>Dense: </a:t>
            </a:r>
            <a:r>
              <a:rPr lang="tr-TR" dirty="0" err="1"/>
              <a:t>fully</a:t>
            </a:r>
            <a:r>
              <a:rPr lang="tr-TR" dirty="0"/>
              <a:t> </a:t>
            </a:r>
            <a:r>
              <a:rPr lang="tr-TR" dirty="0" err="1"/>
              <a:t>connected</a:t>
            </a:r>
            <a:r>
              <a:rPr lang="tr-TR" dirty="0"/>
              <a:t> gizli katmanlar</a:t>
            </a:r>
          </a:p>
        </p:txBody>
      </p:sp>
      <p:pic>
        <p:nvPicPr>
          <p:cNvPr id="1026" name="Picture 2">
            <a:extLst>
              <a:ext uri="{FF2B5EF4-FFF2-40B4-BE49-F238E27FC236}">
                <a16:creationId xmlns:a16="http://schemas.microsoft.com/office/drawing/2014/main" id="{5E61D0F2-FBE1-408C-8E2F-779A4DC26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560" y="3428999"/>
            <a:ext cx="5223028" cy="293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8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873667-1F6C-4F0F-B102-FF9AE354E018}"/>
              </a:ext>
            </a:extLst>
          </p:cNvPr>
          <p:cNvSpPr>
            <a:spLocks noGrp="1"/>
          </p:cNvSpPr>
          <p:nvPr>
            <p:ph type="title"/>
          </p:nvPr>
        </p:nvSpPr>
        <p:spPr/>
        <p:txBody>
          <a:bodyPr/>
          <a:lstStyle/>
          <a:p>
            <a:r>
              <a:rPr lang="tr-TR" dirty="0"/>
              <a:t>Çalışma</a:t>
            </a:r>
          </a:p>
        </p:txBody>
      </p:sp>
      <p:sp>
        <p:nvSpPr>
          <p:cNvPr id="3" name="İçerik Yer Tutucusu 2">
            <a:extLst>
              <a:ext uri="{FF2B5EF4-FFF2-40B4-BE49-F238E27FC236}">
                <a16:creationId xmlns:a16="http://schemas.microsoft.com/office/drawing/2014/main" id="{18FC4E0B-1E52-4EE3-8979-EEE99CCE872A}"/>
              </a:ext>
            </a:extLst>
          </p:cNvPr>
          <p:cNvSpPr>
            <a:spLocks noGrp="1"/>
          </p:cNvSpPr>
          <p:nvPr>
            <p:ph idx="1"/>
          </p:nvPr>
        </p:nvSpPr>
        <p:spPr/>
        <p:txBody>
          <a:bodyPr/>
          <a:lstStyle/>
          <a:p>
            <a:r>
              <a:rPr lang="tr-TR" dirty="0"/>
              <a:t>Eğitim modelinde </a:t>
            </a:r>
            <a:r>
              <a:rPr lang="tr-TR" dirty="0" err="1"/>
              <a:t>Evrişimsel</a:t>
            </a:r>
            <a:r>
              <a:rPr lang="tr-TR" dirty="0"/>
              <a:t> Sinir Ağları(CNN) kullanılacaktır.</a:t>
            </a:r>
          </a:p>
          <a:p>
            <a:r>
              <a:rPr lang="tr-TR" dirty="0" err="1"/>
              <a:t>Evrişimsel</a:t>
            </a:r>
            <a:r>
              <a:rPr lang="tr-TR" dirty="0"/>
              <a:t> sinir ağları, görüntü üzerinde sınıflandırma, nesne tespiti ve takibi problemlerini çözmek üzere özelleşmiş ağlardır.</a:t>
            </a:r>
          </a:p>
          <a:p>
            <a:endParaRPr lang="tr-TR" dirty="0"/>
          </a:p>
        </p:txBody>
      </p:sp>
      <p:pic>
        <p:nvPicPr>
          <p:cNvPr id="9" name="Resim 8">
            <a:extLst>
              <a:ext uri="{FF2B5EF4-FFF2-40B4-BE49-F238E27FC236}">
                <a16:creationId xmlns:a16="http://schemas.microsoft.com/office/drawing/2014/main" id="{BAF3D2C6-EE72-4E8D-B889-AB675761B249}"/>
              </a:ext>
            </a:extLst>
          </p:cNvPr>
          <p:cNvPicPr>
            <a:picLocks noChangeAspect="1"/>
          </p:cNvPicPr>
          <p:nvPr/>
        </p:nvPicPr>
        <p:blipFill>
          <a:blip r:embed="rId2"/>
          <a:stretch>
            <a:fillRect/>
          </a:stretch>
        </p:blipFill>
        <p:spPr>
          <a:xfrm>
            <a:off x="2503502" y="3440912"/>
            <a:ext cx="7379239" cy="2629183"/>
          </a:xfrm>
          <a:prstGeom prst="rect">
            <a:avLst/>
          </a:prstGeom>
        </p:spPr>
      </p:pic>
    </p:spTree>
    <p:extLst>
      <p:ext uri="{BB962C8B-B14F-4D97-AF65-F5344CB8AC3E}">
        <p14:creationId xmlns:p14="http://schemas.microsoft.com/office/powerpoint/2010/main" val="17035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F1E55C-B11D-4A49-BE8E-672755E48E67}"/>
              </a:ext>
            </a:extLst>
          </p:cNvPr>
          <p:cNvSpPr>
            <a:spLocks noGrp="1"/>
          </p:cNvSpPr>
          <p:nvPr>
            <p:ph type="title"/>
          </p:nvPr>
        </p:nvSpPr>
        <p:spPr/>
        <p:txBody>
          <a:bodyPr/>
          <a:lstStyle/>
          <a:p>
            <a:r>
              <a:rPr lang="tr-TR" dirty="0"/>
              <a:t>Çalışma</a:t>
            </a:r>
          </a:p>
        </p:txBody>
      </p:sp>
      <p:sp>
        <p:nvSpPr>
          <p:cNvPr id="3" name="İçerik Yer Tutucusu 2">
            <a:extLst>
              <a:ext uri="{FF2B5EF4-FFF2-40B4-BE49-F238E27FC236}">
                <a16:creationId xmlns:a16="http://schemas.microsoft.com/office/drawing/2014/main" id="{D38AD2CD-8525-4C0D-BCEA-0BD327B3EC8F}"/>
              </a:ext>
            </a:extLst>
          </p:cNvPr>
          <p:cNvSpPr>
            <a:spLocks noGrp="1"/>
          </p:cNvSpPr>
          <p:nvPr>
            <p:ph idx="1"/>
          </p:nvPr>
        </p:nvSpPr>
        <p:spPr>
          <a:xfrm>
            <a:off x="838200" y="1825625"/>
            <a:ext cx="6237303" cy="4442010"/>
          </a:xfrm>
        </p:spPr>
        <p:txBody>
          <a:bodyPr>
            <a:normAutofit lnSpcReduction="10000"/>
          </a:bodyPr>
          <a:lstStyle/>
          <a:p>
            <a:r>
              <a:rPr lang="tr-TR" dirty="0" err="1"/>
              <a:t>Evrişim</a:t>
            </a:r>
            <a:r>
              <a:rPr lang="tr-TR" dirty="0"/>
              <a:t> Operasyonları: </a:t>
            </a:r>
            <a:r>
              <a:rPr lang="tr-TR" dirty="0" err="1"/>
              <a:t>evrişim</a:t>
            </a:r>
            <a:r>
              <a:rPr lang="tr-TR" dirty="0"/>
              <a:t> katmanları ve piksel eklemeler olarak gösterilir. </a:t>
            </a:r>
            <a:r>
              <a:rPr lang="tr-TR" dirty="0" err="1"/>
              <a:t>Evrişim</a:t>
            </a:r>
            <a:r>
              <a:rPr lang="tr-TR" dirty="0"/>
              <a:t> operasyonlarında, özellik algılayıcı, kenarlar veya dış bükey şekiller gibi basit özellikleri algılar.</a:t>
            </a:r>
          </a:p>
          <a:p>
            <a:r>
              <a:rPr lang="tr-TR" dirty="0"/>
              <a:t>Özellik haritası çıkarılır buna </a:t>
            </a:r>
            <a:r>
              <a:rPr lang="tr-TR" dirty="0" err="1"/>
              <a:t>evrişim</a:t>
            </a:r>
            <a:r>
              <a:rPr lang="tr-TR" dirty="0"/>
              <a:t> denir. Matris elemanları çarpılır</a:t>
            </a:r>
          </a:p>
          <a:p>
            <a:r>
              <a:rPr lang="tr-TR" dirty="0"/>
              <a:t>Görüntü üzerinde gezinerek bu algılamalar yapılır.</a:t>
            </a:r>
          </a:p>
          <a:p>
            <a:r>
              <a:rPr lang="tr-TR" dirty="0"/>
              <a:t>Gezindikçe kenarlardaki pikseller kaybolur. Görüntünün boyutu azalır.</a:t>
            </a:r>
          </a:p>
          <a:p>
            <a:endParaRPr lang="tr-TR" dirty="0"/>
          </a:p>
        </p:txBody>
      </p:sp>
      <p:pic>
        <p:nvPicPr>
          <p:cNvPr id="5" name="Resim 4">
            <a:extLst>
              <a:ext uri="{FF2B5EF4-FFF2-40B4-BE49-F238E27FC236}">
                <a16:creationId xmlns:a16="http://schemas.microsoft.com/office/drawing/2014/main" id="{4C945B8B-E12F-4829-9585-ABA279AA9250}"/>
              </a:ext>
            </a:extLst>
          </p:cNvPr>
          <p:cNvPicPr>
            <a:picLocks noChangeAspect="1"/>
          </p:cNvPicPr>
          <p:nvPr/>
        </p:nvPicPr>
        <p:blipFill>
          <a:blip r:embed="rId2"/>
          <a:stretch>
            <a:fillRect/>
          </a:stretch>
        </p:blipFill>
        <p:spPr>
          <a:xfrm>
            <a:off x="7400046" y="1909162"/>
            <a:ext cx="4600575" cy="3448050"/>
          </a:xfrm>
          <a:prstGeom prst="rect">
            <a:avLst/>
          </a:prstGeom>
        </p:spPr>
      </p:pic>
    </p:spTree>
    <p:extLst>
      <p:ext uri="{BB962C8B-B14F-4D97-AF65-F5344CB8AC3E}">
        <p14:creationId xmlns:p14="http://schemas.microsoft.com/office/powerpoint/2010/main" val="66649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8E97C8-035D-40DC-A46F-E4C7241E7F68}"/>
              </a:ext>
            </a:extLst>
          </p:cNvPr>
          <p:cNvSpPr>
            <a:spLocks noGrp="1"/>
          </p:cNvSpPr>
          <p:nvPr>
            <p:ph type="title"/>
          </p:nvPr>
        </p:nvSpPr>
        <p:spPr/>
        <p:txBody>
          <a:bodyPr/>
          <a:lstStyle/>
          <a:p>
            <a:r>
              <a:rPr lang="tr-TR" dirty="0"/>
              <a:t>Çalışma</a:t>
            </a:r>
          </a:p>
        </p:txBody>
      </p:sp>
      <p:sp>
        <p:nvSpPr>
          <p:cNvPr id="3" name="İçerik Yer Tutucusu 2">
            <a:extLst>
              <a:ext uri="{FF2B5EF4-FFF2-40B4-BE49-F238E27FC236}">
                <a16:creationId xmlns:a16="http://schemas.microsoft.com/office/drawing/2014/main" id="{B93DCB9B-8C0A-41D5-9C9C-D58E2900ABA1}"/>
              </a:ext>
            </a:extLst>
          </p:cNvPr>
          <p:cNvSpPr>
            <a:spLocks noGrp="1"/>
          </p:cNvSpPr>
          <p:nvPr>
            <p:ph idx="1"/>
          </p:nvPr>
        </p:nvSpPr>
        <p:spPr/>
        <p:txBody>
          <a:bodyPr/>
          <a:lstStyle/>
          <a:p>
            <a:r>
              <a:rPr lang="tr-TR" dirty="0"/>
              <a:t>Aktivasyon fonksiyonu modelin doğrusal olmayan verileri öğrenmesine olanak sağlar. Aktivasyon fonksiyonu olarak </a:t>
            </a:r>
            <a:r>
              <a:rPr lang="tr-TR" dirty="0" err="1"/>
              <a:t>ReLU</a:t>
            </a:r>
            <a:r>
              <a:rPr lang="tr-TR" dirty="0"/>
              <a:t> kullanılacaktır. Türevi alınırken sisteme fazla yüklenmemesinden dolayı sıklıkla tercih edilir.</a:t>
            </a:r>
          </a:p>
          <a:p>
            <a:endParaRPr lang="tr-TR" dirty="0"/>
          </a:p>
        </p:txBody>
      </p:sp>
      <p:pic>
        <p:nvPicPr>
          <p:cNvPr id="5" name="Resim 4">
            <a:extLst>
              <a:ext uri="{FF2B5EF4-FFF2-40B4-BE49-F238E27FC236}">
                <a16:creationId xmlns:a16="http://schemas.microsoft.com/office/drawing/2014/main" id="{C59266FF-8F52-4002-A60F-D318CC1A1CA2}"/>
              </a:ext>
            </a:extLst>
          </p:cNvPr>
          <p:cNvPicPr>
            <a:picLocks noChangeAspect="1"/>
          </p:cNvPicPr>
          <p:nvPr/>
        </p:nvPicPr>
        <p:blipFill>
          <a:blip r:embed="rId2"/>
          <a:stretch>
            <a:fillRect/>
          </a:stretch>
        </p:blipFill>
        <p:spPr>
          <a:xfrm>
            <a:off x="2335728" y="3795752"/>
            <a:ext cx="7520543" cy="1986909"/>
          </a:xfrm>
          <a:prstGeom prst="rect">
            <a:avLst/>
          </a:prstGeom>
        </p:spPr>
      </p:pic>
    </p:spTree>
    <p:extLst>
      <p:ext uri="{BB962C8B-B14F-4D97-AF65-F5344CB8AC3E}">
        <p14:creationId xmlns:p14="http://schemas.microsoft.com/office/powerpoint/2010/main" val="420857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0116F7-4EF5-4908-9C6B-CEDB29DA6F6A}"/>
              </a:ext>
            </a:extLst>
          </p:cNvPr>
          <p:cNvSpPr>
            <a:spLocks noGrp="1"/>
          </p:cNvSpPr>
          <p:nvPr>
            <p:ph type="title"/>
          </p:nvPr>
        </p:nvSpPr>
        <p:spPr/>
        <p:txBody>
          <a:bodyPr/>
          <a:lstStyle/>
          <a:p>
            <a:r>
              <a:rPr lang="tr-TR" dirty="0"/>
              <a:t>Çalışma</a:t>
            </a:r>
          </a:p>
        </p:txBody>
      </p:sp>
      <p:sp>
        <p:nvSpPr>
          <p:cNvPr id="3" name="İçerik Yer Tutucusu 2">
            <a:extLst>
              <a:ext uri="{FF2B5EF4-FFF2-40B4-BE49-F238E27FC236}">
                <a16:creationId xmlns:a16="http://schemas.microsoft.com/office/drawing/2014/main" id="{91D8D263-155E-4F34-A569-29AD493C74E4}"/>
              </a:ext>
            </a:extLst>
          </p:cNvPr>
          <p:cNvSpPr>
            <a:spLocks noGrp="1"/>
          </p:cNvSpPr>
          <p:nvPr>
            <p:ph idx="1"/>
          </p:nvPr>
        </p:nvSpPr>
        <p:spPr/>
        <p:txBody>
          <a:bodyPr/>
          <a:lstStyle/>
          <a:p>
            <a:r>
              <a:rPr lang="tr-TR" dirty="0"/>
              <a:t>Piksel ekleme, </a:t>
            </a:r>
            <a:r>
              <a:rPr lang="tr-TR" dirty="0" err="1"/>
              <a:t>evrişim</a:t>
            </a:r>
            <a:r>
              <a:rPr lang="tr-TR" dirty="0"/>
              <a:t> operasyonlarında kaybolan kenardaki piksellerin eklemesinde kullanılır.</a:t>
            </a:r>
          </a:p>
        </p:txBody>
      </p:sp>
      <p:pic>
        <p:nvPicPr>
          <p:cNvPr id="5" name="Resim 4">
            <a:extLst>
              <a:ext uri="{FF2B5EF4-FFF2-40B4-BE49-F238E27FC236}">
                <a16:creationId xmlns:a16="http://schemas.microsoft.com/office/drawing/2014/main" id="{926677F2-A155-450A-A63D-44A336893548}"/>
              </a:ext>
            </a:extLst>
          </p:cNvPr>
          <p:cNvPicPr>
            <a:picLocks noChangeAspect="1"/>
          </p:cNvPicPr>
          <p:nvPr/>
        </p:nvPicPr>
        <p:blipFill>
          <a:blip r:embed="rId2"/>
          <a:stretch>
            <a:fillRect/>
          </a:stretch>
        </p:blipFill>
        <p:spPr>
          <a:xfrm>
            <a:off x="4338637" y="2964540"/>
            <a:ext cx="2923297" cy="3002519"/>
          </a:xfrm>
          <a:prstGeom prst="rect">
            <a:avLst/>
          </a:prstGeom>
        </p:spPr>
      </p:pic>
    </p:spTree>
    <p:extLst>
      <p:ext uri="{BB962C8B-B14F-4D97-AF65-F5344CB8AC3E}">
        <p14:creationId xmlns:p14="http://schemas.microsoft.com/office/powerpoint/2010/main" val="350786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3F3C9-595D-42D2-A1B6-27696763616F}"/>
              </a:ext>
            </a:extLst>
          </p:cNvPr>
          <p:cNvSpPr>
            <a:spLocks noGrp="1"/>
          </p:cNvSpPr>
          <p:nvPr>
            <p:ph type="title"/>
          </p:nvPr>
        </p:nvSpPr>
        <p:spPr/>
        <p:txBody>
          <a:bodyPr/>
          <a:lstStyle/>
          <a:p>
            <a:r>
              <a:rPr lang="tr-TR" dirty="0"/>
              <a:t>Çalışma</a:t>
            </a:r>
          </a:p>
        </p:txBody>
      </p:sp>
      <p:sp>
        <p:nvSpPr>
          <p:cNvPr id="3" name="İçerik Yer Tutucusu 2">
            <a:extLst>
              <a:ext uri="{FF2B5EF4-FFF2-40B4-BE49-F238E27FC236}">
                <a16:creationId xmlns:a16="http://schemas.microsoft.com/office/drawing/2014/main" id="{BB7E1F62-BB74-4EFE-B5E2-1B997E8CBB34}"/>
              </a:ext>
            </a:extLst>
          </p:cNvPr>
          <p:cNvSpPr>
            <a:spLocks noGrp="1"/>
          </p:cNvSpPr>
          <p:nvPr>
            <p:ph idx="1"/>
          </p:nvPr>
        </p:nvSpPr>
        <p:spPr/>
        <p:txBody>
          <a:bodyPr/>
          <a:lstStyle/>
          <a:p>
            <a:r>
              <a:rPr lang="tr-TR" dirty="0" err="1"/>
              <a:t>Flatten</a:t>
            </a:r>
            <a:r>
              <a:rPr lang="tr-TR" dirty="0"/>
              <a:t> (Düzleştirme). Bu katmanın görevi, </a:t>
            </a:r>
            <a:r>
              <a:rPr lang="tr-TR" dirty="0" err="1"/>
              <a:t>Fully</a:t>
            </a:r>
            <a:r>
              <a:rPr lang="tr-TR" dirty="0"/>
              <a:t> </a:t>
            </a:r>
            <a:r>
              <a:rPr lang="tr-TR" dirty="0" err="1"/>
              <a:t>Connected</a:t>
            </a:r>
            <a:r>
              <a:rPr lang="tr-TR" dirty="0"/>
              <a:t> </a:t>
            </a:r>
            <a:r>
              <a:rPr lang="tr-TR" dirty="0" err="1"/>
              <a:t>Layer</a:t>
            </a:r>
            <a:r>
              <a:rPr lang="tr-TR" dirty="0"/>
              <a:t> a gönderilecek verileri hazırlamaktır. Yapılan işlem ise </a:t>
            </a:r>
            <a:r>
              <a:rPr lang="tr-TR" dirty="0" err="1"/>
              <a:t>convolutional</a:t>
            </a:r>
            <a:r>
              <a:rPr lang="tr-TR" dirty="0"/>
              <a:t> </a:t>
            </a:r>
            <a:r>
              <a:rPr lang="tr-TR" dirty="0" err="1"/>
              <a:t>pooling</a:t>
            </a:r>
            <a:r>
              <a:rPr lang="tr-TR" dirty="0"/>
              <a:t> katmanından gelen matrislerin tek boyutlu matrise çevrilmesidir.</a:t>
            </a:r>
          </a:p>
          <a:p>
            <a:endParaRPr lang="tr-TR" dirty="0"/>
          </a:p>
        </p:txBody>
      </p:sp>
      <p:pic>
        <p:nvPicPr>
          <p:cNvPr id="5" name="Resim 4">
            <a:extLst>
              <a:ext uri="{FF2B5EF4-FFF2-40B4-BE49-F238E27FC236}">
                <a16:creationId xmlns:a16="http://schemas.microsoft.com/office/drawing/2014/main" id="{A705A3B5-D1BA-4369-A498-20FC885FC3F9}"/>
              </a:ext>
            </a:extLst>
          </p:cNvPr>
          <p:cNvPicPr>
            <a:picLocks noChangeAspect="1"/>
          </p:cNvPicPr>
          <p:nvPr/>
        </p:nvPicPr>
        <p:blipFill>
          <a:blip r:embed="rId2"/>
          <a:stretch>
            <a:fillRect/>
          </a:stretch>
        </p:blipFill>
        <p:spPr>
          <a:xfrm>
            <a:off x="3606646" y="3797149"/>
            <a:ext cx="4143560" cy="2379814"/>
          </a:xfrm>
          <a:prstGeom prst="rect">
            <a:avLst/>
          </a:prstGeom>
        </p:spPr>
      </p:pic>
    </p:spTree>
    <p:extLst>
      <p:ext uri="{BB962C8B-B14F-4D97-AF65-F5344CB8AC3E}">
        <p14:creationId xmlns:p14="http://schemas.microsoft.com/office/powerpoint/2010/main" val="389661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A2379E-C162-4C72-8229-1CF70565F9F5}"/>
              </a:ext>
            </a:extLst>
          </p:cNvPr>
          <p:cNvSpPr>
            <a:spLocks noGrp="1"/>
          </p:cNvSpPr>
          <p:nvPr>
            <p:ph type="title"/>
          </p:nvPr>
        </p:nvSpPr>
        <p:spPr/>
        <p:txBody>
          <a:bodyPr/>
          <a:lstStyle/>
          <a:p>
            <a:r>
              <a:rPr lang="tr-TR" dirty="0"/>
              <a:t>Çalışma</a:t>
            </a:r>
          </a:p>
        </p:txBody>
      </p:sp>
      <p:sp>
        <p:nvSpPr>
          <p:cNvPr id="3" name="İçerik Yer Tutucusu 2">
            <a:extLst>
              <a:ext uri="{FF2B5EF4-FFF2-40B4-BE49-F238E27FC236}">
                <a16:creationId xmlns:a16="http://schemas.microsoft.com/office/drawing/2014/main" id="{7444F8B5-CAE2-4150-925D-AB51E253AE7D}"/>
              </a:ext>
            </a:extLst>
          </p:cNvPr>
          <p:cNvSpPr>
            <a:spLocks noGrp="1"/>
          </p:cNvSpPr>
          <p:nvPr>
            <p:ph idx="1"/>
          </p:nvPr>
        </p:nvSpPr>
        <p:spPr/>
        <p:txBody>
          <a:bodyPr/>
          <a:lstStyle/>
          <a:p>
            <a:endParaRPr lang="tr-TR" dirty="0"/>
          </a:p>
          <a:p>
            <a:r>
              <a:rPr lang="tr-TR" dirty="0" err="1"/>
              <a:t>Fully</a:t>
            </a:r>
            <a:r>
              <a:rPr lang="tr-TR" dirty="0"/>
              <a:t> </a:t>
            </a:r>
            <a:r>
              <a:rPr lang="tr-TR" dirty="0" err="1"/>
              <a:t>Connected</a:t>
            </a:r>
            <a:r>
              <a:rPr lang="tr-TR" dirty="0"/>
              <a:t>(Tam Bağlantı) oluşturulan gizli katmanlarla sınıflandırma yapılıyor. </a:t>
            </a:r>
          </a:p>
        </p:txBody>
      </p:sp>
      <p:pic>
        <p:nvPicPr>
          <p:cNvPr id="5" name="Resim 4">
            <a:extLst>
              <a:ext uri="{FF2B5EF4-FFF2-40B4-BE49-F238E27FC236}">
                <a16:creationId xmlns:a16="http://schemas.microsoft.com/office/drawing/2014/main" id="{1A868489-5C66-4A9A-A244-03A039B7B003}"/>
              </a:ext>
            </a:extLst>
          </p:cNvPr>
          <p:cNvPicPr>
            <a:picLocks noChangeAspect="1"/>
          </p:cNvPicPr>
          <p:nvPr/>
        </p:nvPicPr>
        <p:blipFill>
          <a:blip r:embed="rId2"/>
          <a:stretch>
            <a:fillRect/>
          </a:stretch>
        </p:blipFill>
        <p:spPr>
          <a:xfrm>
            <a:off x="3099139" y="3921084"/>
            <a:ext cx="5993722" cy="2255879"/>
          </a:xfrm>
          <a:prstGeom prst="rect">
            <a:avLst/>
          </a:prstGeom>
        </p:spPr>
      </p:pic>
    </p:spTree>
    <p:extLst>
      <p:ext uri="{BB962C8B-B14F-4D97-AF65-F5344CB8AC3E}">
        <p14:creationId xmlns:p14="http://schemas.microsoft.com/office/powerpoint/2010/main" val="306145827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402</Words>
  <Application>Microsoft Office PowerPoint</Application>
  <PresentationFormat>Geniş ekran</PresentationFormat>
  <Paragraphs>42</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Calibri Light</vt:lpstr>
      <vt:lpstr>Office Teması</vt:lpstr>
      <vt:lpstr>Derin öğrenme ile  Hata Algılama</vt:lpstr>
      <vt:lpstr>Amaç</vt:lpstr>
      <vt:lpstr>Çalışma</vt:lpstr>
      <vt:lpstr>Çalışma</vt:lpstr>
      <vt:lpstr>Çalışma</vt:lpstr>
      <vt:lpstr>Çalışma</vt:lpstr>
      <vt:lpstr>Çalışma</vt:lpstr>
      <vt:lpstr>Çalışma</vt:lpstr>
      <vt:lpstr>Çalışma</vt:lpstr>
      <vt:lpstr>Çalışma</vt:lpstr>
      <vt:lpstr>Çalışma</vt:lpstr>
      <vt:lpstr>Sonuc</vt:lpstr>
      <vt:lpstr>Sonuc</vt:lpstr>
      <vt:lpstr>Sonuc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Derin öğrenme ile  Hata Algılama</dc:title>
  <dc:creator>abdullah yuksel</dc:creator>
  <cp:lastModifiedBy>abdullah yuksel</cp:lastModifiedBy>
  <cp:revision>4</cp:revision>
  <dcterms:created xsi:type="dcterms:W3CDTF">2022-12-19T22:36:03Z</dcterms:created>
  <dcterms:modified xsi:type="dcterms:W3CDTF">2022-12-21T22:44:10Z</dcterms:modified>
</cp:coreProperties>
</file>