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5" r:id="rId9"/>
    <p:sldId id="266" r:id="rId10"/>
    <p:sldId id="267" r:id="rId11"/>
    <p:sldId id="272" r:id="rId12"/>
    <p:sldId id="271" r:id="rId13"/>
    <p:sldId id="269" r:id="rId14"/>
    <p:sldId id="268" r:id="rId15"/>
    <p:sldId id="270" r:id="rId16"/>
    <p:sldId id="273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2" autoAdjust="0"/>
    <p:restoredTop sz="94660"/>
  </p:normalViewPr>
  <p:slideViewPr>
    <p:cSldViewPr snapToGrid="0">
      <p:cViewPr>
        <p:scale>
          <a:sx n="75" d="100"/>
          <a:sy n="75" d="100"/>
        </p:scale>
        <p:origin x="3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51977-A504-4CA6-A4DF-2DE6B2A5CD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81BDE1-3386-48C4-B365-46E896AD8859}">
      <dgm:prSet/>
      <dgm:spPr/>
      <dgm:t>
        <a:bodyPr/>
        <a:lstStyle/>
        <a:p>
          <a:r>
            <a:rPr lang="en-AU"/>
            <a:t>Fuzzy image segmentation</a:t>
          </a:r>
          <a:endParaRPr lang="en-US"/>
        </a:p>
      </dgm:t>
    </dgm:pt>
    <dgm:pt modelId="{448F97A8-1DAD-444B-A0D0-965BBDDAD792}" type="parTrans" cxnId="{1072B2A4-7A8A-4521-BE7F-EBCDAC6AC30D}">
      <dgm:prSet/>
      <dgm:spPr/>
      <dgm:t>
        <a:bodyPr/>
        <a:lstStyle/>
        <a:p>
          <a:endParaRPr lang="en-US"/>
        </a:p>
      </dgm:t>
    </dgm:pt>
    <dgm:pt modelId="{92FCE5FF-A4F5-4874-A3F0-134C55145F2F}" type="sibTrans" cxnId="{1072B2A4-7A8A-4521-BE7F-EBCDAC6AC30D}">
      <dgm:prSet/>
      <dgm:spPr/>
      <dgm:t>
        <a:bodyPr/>
        <a:lstStyle/>
        <a:p>
          <a:endParaRPr lang="en-US"/>
        </a:p>
      </dgm:t>
    </dgm:pt>
    <dgm:pt modelId="{26B74520-CD0A-4939-91AF-26482A662FB9}">
      <dgm:prSet/>
      <dgm:spPr/>
      <dgm:t>
        <a:bodyPr/>
        <a:lstStyle/>
        <a:p>
          <a:r>
            <a:rPr lang="en-AU"/>
            <a:t>Handwriting recognition</a:t>
          </a:r>
          <a:endParaRPr lang="en-US"/>
        </a:p>
      </dgm:t>
    </dgm:pt>
    <dgm:pt modelId="{8BC17C7F-A0D6-4EB2-97E8-46B588B30DAD}" type="parTrans" cxnId="{7FD8BBB4-22A9-4A1F-877E-94B7751E1E39}">
      <dgm:prSet/>
      <dgm:spPr/>
      <dgm:t>
        <a:bodyPr/>
        <a:lstStyle/>
        <a:p>
          <a:endParaRPr lang="en-US"/>
        </a:p>
      </dgm:t>
    </dgm:pt>
    <dgm:pt modelId="{33203B50-4C3B-4B2F-B133-EB090E71238E}" type="sibTrans" cxnId="{7FD8BBB4-22A9-4A1F-877E-94B7751E1E39}">
      <dgm:prSet/>
      <dgm:spPr/>
      <dgm:t>
        <a:bodyPr/>
        <a:lstStyle/>
        <a:p>
          <a:endParaRPr lang="en-US"/>
        </a:p>
      </dgm:t>
    </dgm:pt>
    <dgm:pt modelId="{4ACC9C5B-9D79-491D-AD7F-DA12A1B062E7}">
      <dgm:prSet/>
      <dgm:spPr/>
      <dgm:t>
        <a:bodyPr/>
        <a:lstStyle/>
        <a:p>
          <a:r>
            <a:rPr lang="en-AU"/>
            <a:t>Data stream clustering</a:t>
          </a:r>
          <a:endParaRPr lang="en-US"/>
        </a:p>
      </dgm:t>
    </dgm:pt>
    <dgm:pt modelId="{72954746-D30E-4B70-8973-7994B2670876}" type="parTrans" cxnId="{9D9B5402-650B-498C-97E2-0D5DD168718D}">
      <dgm:prSet/>
      <dgm:spPr/>
      <dgm:t>
        <a:bodyPr/>
        <a:lstStyle/>
        <a:p>
          <a:endParaRPr lang="en-US"/>
        </a:p>
      </dgm:t>
    </dgm:pt>
    <dgm:pt modelId="{BB2F396B-D6F1-4F8A-B641-9C37EA68126B}" type="sibTrans" cxnId="{9D9B5402-650B-498C-97E2-0D5DD168718D}">
      <dgm:prSet/>
      <dgm:spPr/>
      <dgm:t>
        <a:bodyPr/>
        <a:lstStyle/>
        <a:p>
          <a:endParaRPr lang="en-US"/>
        </a:p>
      </dgm:t>
    </dgm:pt>
    <dgm:pt modelId="{D45EBC66-11D2-4D57-BB4C-6F5C554B3D10}">
      <dgm:prSet/>
      <dgm:spPr/>
      <dgm:t>
        <a:bodyPr/>
        <a:lstStyle/>
        <a:p>
          <a:r>
            <a:rPr lang="en-AU"/>
            <a:t>defect detection in products</a:t>
          </a:r>
          <a:endParaRPr lang="en-US"/>
        </a:p>
      </dgm:t>
    </dgm:pt>
    <dgm:pt modelId="{95D8E013-0C90-4741-9057-E5C01022536F}" type="parTrans" cxnId="{E8830B93-4B60-4855-92FC-884394BEF22A}">
      <dgm:prSet/>
      <dgm:spPr/>
      <dgm:t>
        <a:bodyPr/>
        <a:lstStyle/>
        <a:p>
          <a:endParaRPr lang="en-US"/>
        </a:p>
      </dgm:t>
    </dgm:pt>
    <dgm:pt modelId="{9F35418B-47B7-40AF-B59A-AAC1538E8DE4}" type="sibTrans" cxnId="{E8830B93-4B60-4855-92FC-884394BEF22A}">
      <dgm:prSet/>
      <dgm:spPr/>
      <dgm:t>
        <a:bodyPr/>
        <a:lstStyle/>
        <a:p>
          <a:endParaRPr lang="en-US"/>
        </a:p>
      </dgm:t>
    </dgm:pt>
    <dgm:pt modelId="{FB77A97C-8E98-43A0-AD0B-5CCAA17EC39D}">
      <dgm:prSet/>
      <dgm:spPr/>
      <dgm:t>
        <a:bodyPr/>
        <a:lstStyle/>
        <a:p>
          <a:r>
            <a:rPr lang="en-AU"/>
            <a:t>Modeling weather observations in Geo-science</a:t>
          </a:r>
          <a:endParaRPr lang="en-US"/>
        </a:p>
      </dgm:t>
    </dgm:pt>
    <dgm:pt modelId="{E2AE317A-CBF4-4A29-8C01-DBE69B8752CA}" type="parTrans" cxnId="{26EA9996-3EDF-43B1-B73C-4CDB30C205BA}">
      <dgm:prSet/>
      <dgm:spPr/>
      <dgm:t>
        <a:bodyPr/>
        <a:lstStyle/>
        <a:p>
          <a:endParaRPr lang="en-US"/>
        </a:p>
      </dgm:t>
    </dgm:pt>
    <dgm:pt modelId="{80100A4E-19C9-453B-AFC4-1DF472B8F356}" type="sibTrans" cxnId="{26EA9996-3EDF-43B1-B73C-4CDB30C205BA}">
      <dgm:prSet/>
      <dgm:spPr/>
      <dgm:t>
        <a:bodyPr/>
        <a:lstStyle/>
        <a:p>
          <a:endParaRPr lang="en-US"/>
        </a:p>
      </dgm:t>
    </dgm:pt>
    <dgm:pt modelId="{CB05F5E3-6D13-4208-8B11-6CB27E7D6596}">
      <dgm:prSet/>
      <dgm:spPr/>
      <dgm:t>
        <a:bodyPr/>
        <a:lstStyle/>
        <a:p>
          <a:r>
            <a:rPr lang="en-AU"/>
            <a:t>Speech recognition</a:t>
          </a:r>
          <a:endParaRPr lang="en-US"/>
        </a:p>
      </dgm:t>
    </dgm:pt>
    <dgm:pt modelId="{0A17DE92-6AB2-45B4-835D-2D00B93DC7DA}" type="parTrans" cxnId="{45F05933-C752-46A1-B012-460E1DF6E08B}">
      <dgm:prSet/>
      <dgm:spPr/>
      <dgm:t>
        <a:bodyPr/>
        <a:lstStyle/>
        <a:p>
          <a:endParaRPr lang="en-US"/>
        </a:p>
      </dgm:t>
    </dgm:pt>
    <dgm:pt modelId="{F1458C71-48F7-49F4-9389-6301585F9364}" type="sibTrans" cxnId="{45F05933-C752-46A1-B012-460E1DF6E08B}">
      <dgm:prSet/>
      <dgm:spPr/>
      <dgm:t>
        <a:bodyPr/>
        <a:lstStyle/>
        <a:p>
          <a:endParaRPr lang="en-US"/>
        </a:p>
      </dgm:t>
    </dgm:pt>
    <dgm:pt modelId="{8C073ECC-CF41-449B-BF22-D2639D205CFF}" type="pres">
      <dgm:prSet presAssocID="{EF751977-A504-4CA6-A4DF-2DE6B2A5CDC0}" presName="diagram" presStyleCnt="0">
        <dgm:presLayoutVars>
          <dgm:dir/>
          <dgm:resizeHandles val="exact"/>
        </dgm:presLayoutVars>
      </dgm:prSet>
      <dgm:spPr/>
    </dgm:pt>
    <dgm:pt modelId="{0DA53C69-446C-479C-9E12-7DDED8A00CC4}" type="pres">
      <dgm:prSet presAssocID="{2781BDE1-3386-48C4-B365-46E896AD8859}" presName="node" presStyleLbl="node1" presStyleIdx="0" presStyleCnt="6">
        <dgm:presLayoutVars>
          <dgm:bulletEnabled val="1"/>
        </dgm:presLayoutVars>
      </dgm:prSet>
      <dgm:spPr/>
    </dgm:pt>
    <dgm:pt modelId="{705F507D-4C8D-4282-B49C-7798AE7B5CE5}" type="pres">
      <dgm:prSet presAssocID="{92FCE5FF-A4F5-4874-A3F0-134C55145F2F}" presName="sibTrans" presStyleCnt="0"/>
      <dgm:spPr/>
    </dgm:pt>
    <dgm:pt modelId="{D4650840-C3B7-4AE3-8440-FE341C1897F6}" type="pres">
      <dgm:prSet presAssocID="{26B74520-CD0A-4939-91AF-26482A662FB9}" presName="node" presStyleLbl="node1" presStyleIdx="1" presStyleCnt="6">
        <dgm:presLayoutVars>
          <dgm:bulletEnabled val="1"/>
        </dgm:presLayoutVars>
      </dgm:prSet>
      <dgm:spPr/>
    </dgm:pt>
    <dgm:pt modelId="{BD61EFC8-A1A6-40DD-8840-A9CBD5AF9D15}" type="pres">
      <dgm:prSet presAssocID="{33203B50-4C3B-4B2F-B133-EB090E71238E}" presName="sibTrans" presStyleCnt="0"/>
      <dgm:spPr/>
    </dgm:pt>
    <dgm:pt modelId="{90AD56C7-F43C-47BE-B094-2AFCB2583BAB}" type="pres">
      <dgm:prSet presAssocID="{4ACC9C5B-9D79-491D-AD7F-DA12A1B062E7}" presName="node" presStyleLbl="node1" presStyleIdx="2" presStyleCnt="6">
        <dgm:presLayoutVars>
          <dgm:bulletEnabled val="1"/>
        </dgm:presLayoutVars>
      </dgm:prSet>
      <dgm:spPr/>
    </dgm:pt>
    <dgm:pt modelId="{1D2131BA-F6B6-4203-B29F-6F2E4335D933}" type="pres">
      <dgm:prSet presAssocID="{BB2F396B-D6F1-4F8A-B641-9C37EA68126B}" presName="sibTrans" presStyleCnt="0"/>
      <dgm:spPr/>
    </dgm:pt>
    <dgm:pt modelId="{734356A6-1D8C-4FC1-A36F-CB3B50291368}" type="pres">
      <dgm:prSet presAssocID="{D45EBC66-11D2-4D57-BB4C-6F5C554B3D10}" presName="node" presStyleLbl="node1" presStyleIdx="3" presStyleCnt="6">
        <dgm:presLayoutVars>
          <dgm:bulletEnabled val="1"/>
        </dgm:presLayoutVars>
      </dgm:prSet>
      <dgm:spPr/>
    </dgm:pt>
    <dgm:pt modelId="{E3ECBC4A-43C5-48FE-B5B9-893CC7C3DD20}" type="pres">
      <dgm:prSet presAssocID="{9F35418B-47B7-40AF-B59A-AAC1538E8DE4}" presName="sibTrans" presStyleCnt="0"/>
      <dgm:spPr/>
    </dgm:pt>
    <dgm:pt modelId="{0592C496-5FD5-4642-AEB7-0A58FDD11873}" type="pres">
      <dgm:prSet presAssocID="{FB77A97C-8E98-43A0-AD0B-5CCAA17EC39D}" presName="node" presStyleLbl="node1" presStyleIdx="4" presStyleCnt="6">
        <dgm:presLayoutVars>
          <dgm:bulletEnabled val="1"/>
        </dgm:presLayoutVars>
      </dgm:prSet>
      <dgm:spPr/>
    </dgm:pt>
    <dgm:pt modelId="{851838A9-DF43-4CCE-867A-5C0488A423F9}" type="pres">
      <dgm:prSet presAssocID="{80100A4E-19C9-453B-AFC4-1DF472B8F356}" presName="sibTrans" presStyleCnt="0"/>
      <dgm:spPr/>
    </dgm:pt>
    <dgm:pt modelId="{EA531532-0895-4980-824F-A74D110AB6F5}" type="pres">
      <dgm:prSet presAssocID="{CB05F5E3-6D13-4208-8B11-6CB27E7D6596}" presName="node" presStyleLbl="node1" presStyleIdx="5" presStyleCnt="6">
        <dgm:presLayoutVars>
          <dgm:bulletEnabled val="1"/>
        </dgm:presLayoutVars>
      </dgm:prSet>
      <dgm:spPr/>
    </dgm:pt>
  </dgm:ptLst>
  <dgm:cxnLst>
    <dgm:cxn modelId="{9D9B5402-650B-498C-97E2-0D5DD168718D}" srcId="{EF751977-A504-4CA6-A4DF-2DE6B2A5CDC0}" destId="{4ACC9C5B-9D79-491D-AD7F-DA12A1B062E7}" srcOrd="2" destOrd="0" parTransId="{72954746-D30E-4B70-8973-7994B2670876}" sibTransId="{BB2F396B-D6F1-4F8A-B641-9C37EA68126B}"/>
    <dgm:cxn modelId="{26CAFC1D-6D97-42CA-9D5C-D24EBD67F627}" type="presOf" srcId="{EF751977-A504-4CA6-A4DF-2DE6B2A5CDC0}" destId="{8C073ECC-CF41-449B-BF22-D2639D205CFF}" srcOrd="0" destOrd="0" presId="urn:microsoft.com/office/officeart/2005/8/layout/default"/>
    <dgm:cxn modelId="{1F436127-1DEB-4C0E-937E-19E82A189B74}" type="presOf" srcId="{CB05F5E3-6D13-4208-8B11-6CB27E7D6596}" destId="{EA531532-0895-4980-824F-A74D110AB6F5}" srcOrd="0" destOrd="0" presId="urn:microsoft.com/office/officeart/2005/8/layout/default"/>
    <dgm:cxn modelId="{A139B430-404D-49FA-815E-6187A79B2A5E}" type="presOf" srcId="{D45EBC66-11D2-4D57-BB4C-6F5C554B3D10}" destId="{734356A6-1D8C-4FC1-A36F-CB3B50291368}" srcOrd="0" destOrd="0" presId="urn:microsoft.com/office/officeart/2005/8/layout/default"/>
    <dgm:cxn modelId="{45F05933-C752-46A1-B012-460E1DF6E08B}" srcId="{EF751977-A504-4CA6-A4DF-2DE6B2A5CDC0}" destId="{CB05F5E3-6D13-4208-8B11-6CB27E7D6596}" srcOrd="5" destOrd="0" parTransId="{0A17DE92-6AB2-45B4-835D-2D00B93DC7DA}" sibTransId="{F1458C71-48F7-49F4-9389-6301585F9364}"/>
    <dgm:cxn modelId="{D38DF96D-D9EB-428B-B055-3529E5E0CFCE}" type="presOf" srcId="{4ACC9C5B-9D79-491D-AD7F-DA12A1B062E7}" destId="{90AD56C7-F43C-47BE-B094-2AFCB2583BAB}" srcOrd="0" destOrd="0" presId="urn:microsoft.com/office/officeart/2005/8/layout/default"/>
    <dgm:cxn modelId="{C1BAED90-EEAB-4DDF-BE7D-F288BF0823B3}" type="presOf" srcId="{FB77A97C-8E98-43A0-AD0B-5CCAA17EC39D}" destId="{0592C496-5FD5-4642-AEB7-0A58FDD11873}" srcOrd="0" destOrd="0" presId="urn:microsoft.com/office/officeart/2005/8/layout/default"/>
    <dgm:cxn modelId="{E8830B93-4B60-4855-92FC-884394BEF22A}" srcId="{EF751977-A504-4CA6-A4DF-2DE6B2A5CDC0}" destId="{D45EBC66-11D2-4D57-BB4C-6F5C554B3D10}" srcOrd="3" destOrd="0" parTransId="{95D8E013-0C90-4741-9057-E5C01022536F}" sibTransId="{9F35418B-47B7-40AF-B59A-AAC1538E8DE4}"/>
    <dgm:cxn modelId="{26EA9996-3EDF-43B1-B73C-4CDB30C205BA}" srcId="{EF751977-A504-4CA6-A4DF-2DE6B2A5CDC0}" destId="{FB77A97C-8E98-43A0-AD0B-5CCAA17EC39D}" srcOrd="4" destOrd="0" parTransId="{E2AE317A-CBF4-4A29-8C01-DBE69B8752CA}" sibTransId="{80100A4E-19C9-453B-AFC4-1DF472B8F356}"/>
    <dgm:cxn modelId="{7E803F99-A148-401C-927B-AABC12867B10}" type="presOf" srcId="{2781BDE1-3386-48C4-B365-46E896AD8859}" destId="{0DA53C69-446C-479C-9E12-7DDED8A00CC4}" srcOrd="0" destOrd="0" presId="urn:microsoft.com/office/officeart/2005/8/layout/default"/>
    <dgm:cxn modelId="{1072B2A4-7A8A-4521-BE7F-EBCDAC6AC30D}" srcId="{EF751977-A504-4CA6-A4DF-2DE6B2A5CDC0}" destId="{2781BDE1-3386-48C4-B365-46E896AD8859}" srcOrd="0" destOrd="0" parTransId="{448F97A8-1DAD-444B-A0D0-965BBDDAD792}" sibTransId="{92FCE5FF-A4F5-4874-A3F0-134C55145F2F}"/>
    <dgm:cxn modelId="{7FD8BBB4-22A9-4A1F-877E-94B7751E1E39}" srcId="{EF751977-A504-4CA6-A4DF-2DE6B2A5CDC0}" destId="{26B74520-CD0A-4939-91AF-26482A662FB9}" srcOrd="1" destOrd="0" parTransId="{8BC17C7F-A0D6-4EB2-97E8-46B588B30DAD}" sibTransId="{33203B50-4C3B-4B2F-B133-EB090E71238E}"/>
    <dgm:cxn modelId="{1FBB90E9-1A88-47B9-9773-DEC11D63BEBE}" type="presOf" srcId="{26B74520-CD0A-4939-91AF-26482A662FB9}" destId="{D4650840-C3B7-4AE3-8440-FE341C1897F6}" srcOrd="0" destOrd="0" presId="urn:microsoft.com/office/officeart/2005/8/layout/default"/>
    <dgm:cxn modelId="{0146AEB4-92F8-4F44-B992-2C188C7CEF43}" type="presParOf" srcId="{8C073ECC-CF41-449B-BF22-D2639D205CFF}" destId="{0DA53C69-446C-479C-9E12-7DDED8A00CC4}" srcOrd="0" destOrd="0" presId="urn:microsoft.com/office/officeart/2005/8/layout/default"/>
    <dgm:cxn modelId="{882F78B2-9367-47A5-AD29-3D05F4A9F88E}" type="presParOf" srcId="{8C073ECC-CF41-449B-BF22-D2639D205CFF}" destId="{705F507D-4C8D-4282-B49C-7798AE7B5CE5}" srcOrd="1" destOrd="0" presId="urn:microsoft.com/office/officeart/2005/8/layout/default"/>
    <dgm:cxn modelId="{2947E5FD-DEE6-48C2-B9AD-C5CCBC315E4D}" type="presParOf" srcId="{8C073ECC-CF41-449B-BF22-D2639D205CFF}" destId="{D4650840-C3B7-4AE3-8440-FE341C1897F6}" srcOrd="2" destOrd="0" presId="urn:microsoft.com/office/officeart/2005/8/layout/default"/>
    <dgm:cxn modelId="{E19F47B9-B7E6-40F7-ADEE-FBEB304EDB11}" type="presParOf" srcId="{8C073ECC-CF41-449B-BF22-D2639D205CFF}" destId="{BD61EFC8-A1A6-40DD-8840-A9CBD5AF9D15}" srcOrd="3" destOrd="0" presId="urn:microsoft.com/office/officeart/2005/8/layout/default"/>
    <dgm:cxn modelId="{17E0E852-CCB9-4257-89D7-D21D76B16AB0}" type="presParOf" srcId="{8C073ECC-CF41-449B-BF22-D2639D205CFF}" destId="{90AD56C7-F43C-47BE-B094-2AFCB2583BAB}" srcOrd="4" destOrd="0" presId="urn:microsoft.com/office/officeart/2005/8/layout/default"/>
    <dgm:cxn modelId="{2B313976-F7AC-49A7-A8D0-BDD339FACDE6}" type="presParOf" srcId="{8C073ECC-CF41-449B-BF22-D2639D205CFF}" destId="{1D2131BA-F6B6-4203-B29F-6F2E4335D933}" srcOrd="5" destOrd="0" presId="urn:microsoft.com/office/officeart/2005/8/layout/default"/>
    <dgm:cxn modelId="{08EC9548-E3E9-4696-B7E3-48ECCAA9AB7F}" type="presParOf" srcId="{8C073ECC-CF41-449B-BF22-D2639D205CFF}" destId="{734356A6-1D8C-4FC1-A36F-CB3B50291368}" srcOrd="6" destOrd="0" presId="urn:microsoft.com/office/officeart/2005/8/layout/default"/>
    <dgm:cxn modelId="{933F0EDF-96DC-42E0-836C-C47B01791586}" type="presParOf" srcId="{8C073ECC-CF41-449B-BF22-D2639D205CFF}" destId="{E3ECBC4A-43C5-48FE-B5B9-893CC7C3DD20}" srcOrd="7" destOrd="0" presId="urn:microsoft.com/office/officeart/2005/8/layout/default"/>
    <dgm:cxn modelId="{20898D7A-DD78-470E-8C5C-5C46C6E675F5}" type="presParOf" srcId="{8C073ECC-CF41-449B-BF22-D2639D205CFF}" destId="{0592C496-5FD5-4642-AEB7-0A58FDD11873}" srcOrd="8" destOrd="0" presId="urn:microsoft.com/office/officeart/2005/8/layout/default"/>
    <dgm:cxn modelId="{8F66EB89-A1AB-43E3-8874-382C4E204B56}" type="presParOf" srcId="{8C073ECC-CF41-449B-BF22-D2639D205CFF}" destId="{851838A9-DF43-4CCE-867A-5C0488A423F9}" srcOrd="9" destOrd="0" presId="urn:microsoft.com/office/officeart/2005/8/layout/default"/>
    <dgm:cxn modelId="{4FD4D603-052C-4F82-8E98-ECFD6A15C8AA}" type="presParOf" srcId="{8C073ECC-CF41-449B-BF22-D2639D205CFF}" destId="{EA531532-0895-4980-824F-A74D110AB6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53C69-446C-479C-9E12-7DDED8A00CC4}">
      <dsp:nvSpPr>
        <dsp:cNvPr id="0" name=""/>
        <dsp:cNvSpPr/>
      </dsp:nvSpPr>
      <dsp:spPr>
        <a:xfrm>
          <a:off x="1142025" y="3117"/>
          <a:ext cx="2193873" cy="1316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Fuzzy image segmentation</a:t>
          </a:r>
          <a:endParaRPr lang="en-US" sz="2100" kern="1200"/>
        </a:p>
      </dsp:txBody>
      <dsp:txXfrm>
        <a:off x="1142025" y="3117"/>
        <a:ext cx="2193873" cy="1316324"/>
      </dsp:txXfrm>
    </dsp:sp>
    <dsp:sp modelId="{D4650840-C3B7-4AE3-8440-FE341C1897F6}">
      <dsp:nvSpPr>
        <dsp:cNvPr id="0" name=""/>
        <dsp:cNvSpPr/>
      </dsp:nvSpPr>
      <dsp:spPr>
        <a:xfrm>
          <a:off x="3555287" y="3117"/>
          <a:ext cx="2193873" cy="1316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Handwriting recognition</a:t>
          </a:r>
          <a:endParaRPr lang="en-US" sz="2100" kern="1200"/>
        </a:p>
      </dsp:txBody>
      <dsp:txXfrm>
        <a:off x="3555287" y="3117"/>
        <a:ext cx="2193873" cy="1316324"/>
      </dsp:txXfrm>
    </dsp:sp>
    <dsp:sp modelId="{90AD56C7-F43C-47BE-B094-2AFCB2583BAB}">
      <dsp:nvSpPr>
        <dsp:cNvPr id="0" name=""/>
        <dsp:cNvSpPr/>
      </dsp:nvSpPr>
      <dsp:spPr>
        <a:xfrm>
          <a:off x="1142025" y="1538828"/>
          <a:ext cx="2193873" cy="1316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 stream clustering</a:t>
          </a:r>
          <a:endParaRPr lang="en-US" sz="2100" kern="1200"/>
        </a:p>
      </dsp:txBody>
      <dsp:txXfrm>
        <a:off x="1142025" y="1538828"/>
        <a:ext cx="2193873" cy="1316324"/>
      </dsp:txXfrm>
    </dsp:sp>
    <dsp:sp modelId="{734356A6-1D8C-4FC1-A36F-CB3B50291368}">
      <dsp:nvSpPr>
        <dsp:cNvPr id="0" name=""/>
        <dsp:cNvSpPr/>
      </dsp:nvSpPr>
      <dsp:spPr>
        <a:xfrm>
          <a:off x="3555287" y="1538828"/>
          <a:ext cx="2193873" cy="1316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defect detection in products</a:t>
          </a:r>
          <a:endParaRPr lang="en-US" sz="2100" kern="1200"/>
        </a:p>
      </dsp:txBody>
      <dsp:txXfrm>
        <a:off x="3555287" y="1538828"/>
        <a:ext cx="2193873" cy="1316324"/>
      </dsp:txXfrm>
    </dsp:sp>
    <dsp:sp modelId="{0592C496-5FD5-4642-AEB7-0A58FDD11873}">
      <dsp:nvSpPr>
        <dsp:cNvPr id="0" name=""/>
        <dsp:cNvSpPr/>
      </dsp:nvSpPr>
      <dsp:spPr>
        <a:xfrm>
          <a:off x="1142025" y="3074540"/>
          <a:ext cx="2193873" cy="1316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Modeling weather observations in Geo-science</a:t>
          </a:r>
          <a:endParaRPr lang="en-US" sz="2100" kern="1200"/>
        </a:p>
      </dsp:txBody>
      <dsp:txXfrm>
        <a:off x="1142025" y="3074540"/>
        <a:ext cx="2193873" cy="1316324"/>
      </dsp:txXfrm>
    </dsp:sp>
    <dsp:sp modelId="{EA531532-0895-4980-824F-A74D110AB6F5}">
      <dsp:nvSpPr>
        <dsp:cNvPr id="0" name=""/>
        <dsp:cNvSpPr/>
      </dsp:nvSpPr>
      <dsp:spPr>
        <a:xfrm>
          <a:off x="3555287" y="3074540"/>
          <a:ext cx="2193873" cy="1316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Speech recognition</a:t>
          </a:r>
          <a:endParaRPr lang="en-US" sz="2100" kern="1200"/>
        </a:p>
      </dsp:txBody>
      <dsp:txXfrm>
        <a:off x="3555287" y="3074540"/>
        <a:ext cx="2193873" cy="1316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53757-7625-41BD-B7CA-6AF23E171EE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ACBC-2AF8-412F-8C46-7813BABE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5DCE-B37A-4D87-A016-0AEAF0E05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195DE-4EF7-420F-91D6-8F1EF221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671D-2300-4B4D-B701-F2002D4A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B04C-8BC6-4CEF-87B8-EC599B988ED1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619B-36BB-4947-85CD-B8D8AFF0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D158-E1A0-4B34-9C9F-F3AD0A34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263C-98DE-4736-A614-15A9C896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F1945-C472-43D4-9D7B-17959CEB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2B25-8510-4CFD-ADDE-E43CCFD2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3A2F-B262-4304-94DA-E7B2B481C12A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C1DB-81C1-4AE5-85FA-CC1AD81E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7A56-E241-4E28-8191-A7C519DC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E87CE-4AD1-4E95-BD82-B915DC9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0F46E-79F4-468C-8DE7-AFF9C88D0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84BD-8B92-4752-95E2-6AAAE465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D854-6183-4322-8C93-830818192B52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4CAF-8449-43CB-B7BD-218AD8EA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0BE3-6906-40EB-83C9-85F1465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82B7-67DF-4177-B60F-32BCA7A3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92D9-ECAE-433F-9F9C-EEB8BBCB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61CC-26F0-42D9-998F-892A297A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FDDE-01D0-4124-BD5B-41945C1A3EBF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A483-F7B2-401F-9286-F24C101C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C6E2-A115-40D6-8C13-4654082C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993C-F023-4EBA-ADB2-7C71E65C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B4C5-67A8-4D68-9684-7A9E2C1C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08C8-B04D-4EFD-BDB2-9AA43B23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00AC-F739-4C1B-B807-7C91EA29A1CD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8AE8-BC3A-4EFB-A738-C19A7FD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B311-8EC6-47F7-A997-48A8225B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FFE9-7985-4610-8099-BE99AB3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5A3B-15D0-48BE-8C57-3C863685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25809-A276-4C0B-B687-70595362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7F0C7-B932-4505-A573-CE566EF3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630F-3237-4BFA-A242-0E2695A274CC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3EC4-9AA1-4163-BF32-7E0D1658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2BA37-BD46-42D0-ADC8-7B60C566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524-4FE0-4010-B563-24D22E35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4ECE4-7B6F-41AA-A520-5AE37B13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EFD57-C993-4CAF-AF2B-0AAE2D8A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48C0B-0729-45F1-B6E7-97B71FECF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67DE0-7D49-4E01-9FE7-A32E0D566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5119D-9BF2-4B5E-A4D2-CB5A067F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A47D-6A12-4720-9094-6E587FCED52D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2F89C-36FB-4C2C-812F-69F4CFDA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9546E-24AB-4D06-BC07-D18991B5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B10A-EBF2-4071-A52A-B7FB1BEB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E44FF-8676-4905-8FAD-602B680E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424-252F-4476-B27A-47058FB55C2E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F8A92-B867-4F43-A203-42F4F68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56F45-188C-4030-9618-845BC415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F2473-CABC-4E67-8DDC-A64791CC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9DF4-02A5-4498-A445-B39624A07A2B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17C1-7235-497B-B0C9-51F53ADE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24D5-4F9A-4CA9-838C-CCB77C7E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61D1-891C-4C63-BA55-9DB6F12E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990F-BEE9-4C1A-8304-F6D5986B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75EF0-B545-4827-BC25-6F566A20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BBC68-3164-4234-AD8D-4655E906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D327-7B2A-4C40-AC92-08F232C938CC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6FDC-27F8-4325-A21A-A5F885EB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2EEDD-AA91-4F4D-924B-995756C2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CF7B-212F-420D-818E-088B6C37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4E383-DD9A-4FC7-80D8-FF1A9446B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E33C-2F7F-4F61-8645-B2D69EE4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5306-7E83-4285-AB70-F1155233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D4D4-0A1C-48D8-8CC5-BBB96B6ACB17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5A038-C7B6-4A95-B396-52C39A91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0C3C-1FF2-4DB3-8191-B8D1586C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584DE-15B4-4EC2-9ABA-FD114D0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3621-A526-4B3D-A8E0-9202BF0E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A13A-79BF-4A91-B32A-19FC6DEB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5B33-13CF-4535-978A-03B6DC0719B1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65B3-203D-4693-A577-EC293D545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Gaussian Mixtures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8B80-407D-4FD9-AC29-088308ED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D70B-D342-4259-BC3A-5A7EB68E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(Slide" TargetMode="External"/><Relationship Id="rId7" Type="http://schemas.openxmlformats.org/officeDocument/2006/relationships/hyperlink" Target="https://pixabay.com/illustrations/mindset-programmer-machine-learning-3536805/" TargetMode="External"/><Relationship Id="rId2" Type="http://schemas.openxmlformats.org/officeDocument/2006/relationships/hyperlink" Target="https://pixabay.com/illustrations/telephone-screen-neuron-brain-635203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illustrations/artificial-intelligence-4458326/" TargetMode="External"/><Relationship Id="rId5" Type="http://schemas.openxmlformats.org/officeDocument/2006/relationships/hyperlink" Target="https://pixabay.com/vectors/circuits-brain-network-chip-5076887/" TargetMode="External"/><Relationship Id="rId4" Type="http://schemas.openxmlformats.org/officeDocument/2006/relationships/hyperlink" Target="https://pixabay.com/illustrations/artificial-neural-network-ann-350152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B6765D6B-2A1C-4584-999F-EABA942DA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BC13E-F90C-449E-89A1-0D40223E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862" y="1735429"/>
            <a:ext cx="8016535" cy="2189488"/>
          </a:xfrm>
        </p:spPr>
        <p:txBody>
          <a:bodyPr>
            <a:normAutofit/>
          </a:bodyPr>
          <a:lstStyle/>
          <a:p>
            <a:pPr algn="l"/>
            <a:r>
              <a:rPr lang="en-US" sz="7200" u="sng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Gaussian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18564-7C1D-4E6E-B07E-0CA9B50B0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426" y="3917026"/>
            <a:ext cx="3235325" cy="58102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DEEP LEARNING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F76F1-51F2-450F-BEF7-4BF02062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656944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6FD7A-00A2-4185-88B6-A2B4FAA0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3ED70B-D342-4259-BC3A-5A7EB68EAB8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5854E-2464-48B6-A718-AAA069F8CE2C}"/>
              </a:ext>
            </a:extLst>
          </p:cNvPr>
          <p:cNvSpPr txBox="1"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Presenter :- Abdullah Zafar</a:t>
            </a:r>
          </a:p>
        </p:txBody>
      </p:sp>
    </p:spTree>
    <p:extLst>
      <p:ext uri="{BB962C8B-B14F-4D97-AF65-F5344CB8AC3E}">
        <p14:creationId xmlns:p14="http://schemas.microsoft.com/office/powerpoint/2010/main" val="376144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1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F9A05-E0CA-4210-B36B-FC5C13BC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Important Code section walkthrough</a:t>
            </a:r>
          </a:p>
        </p:txBody>
      </p:sp>
      <p:sp>
        <p:nvSpPr>
          <p:cNvPr id="52" name="Rectangle 2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D2E7D-F42A-40E0-ADD7-81E76967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993614"/>
            <a:ext cx="2873668" cy="1485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F6D1-6794-4D02-8D29-57E2F9C3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994456"/>
            <a:ext cx="2873668" cy="1479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B3F00-B789-4356-84BA-6F405E0D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63" y="2972998"/>
            <a:ext cx="5965156" cy="30571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1DEB-714D-4CEC-9C7C-6742890D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ACF8-2211-4873-8156-44CFD9C1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3ED70B-D342-4259-BC3A-5A7EB68EAB8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CC12-9361-46EA-8951-CB5FF4C88827}"/>
              </a:ext>
            </a:extLst>
          </p:cNvPr>
          <p:cNvSpPr txBox="1"/>
          <p:nvPr/>
        </p:nvSpPr>
        <p:spPr>
          <a:xfrm>
            <a:off x="9652000" y="6023969"/>
            <a:ext cx="473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Extracted from scikit</a:t>
            </a:r>
          </a:p>
        </p:txBody>
      </p:sp>
    </p:spTree>
    <p:extLst>
      <p:ext uri="{BB962C8B-B14F-4D97-AF65-F5344CB8AC3E}">
        <p14:creationId xmlns:p14="http://schemas.microsoft.com/office/powerpoint/2010/main" val="330994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8636-71A1-4008-9034-4B14EE0E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104F-30D2-4B38-82B9-A80E5D79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B4B8-BA32-4D6C-BFF1-AE80DAEF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C7730-6A4B-4F39-9AF1-C7927828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5455B-FAF8-4308-BB62-D5535C54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19"/>
            <a:ext cx="12192000" cy="6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7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ze">
            <a:extLst>
              <a:ext uri="{FF2B5EF4-FFF2-40B4-BE49-F238E27FC236}">
                <a16:creationId xmlns:a16="http://schemas.microsoft.com/office/drawing/2014/main" id="{2FAB4F02-DF25-4B40-9A59-233672766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28625-B8F9-442C-A427-2325C505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Draw Backs of Gaussian Mixtures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3392-7ABA-4DEF-9889-AD829D1D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700" dirty="0"/>
              <a:t>Gaussian mixtures have a few drawbacks associated to it. Estimating the covariance matrices becomes difficult in case there is an insufficient number of points present per mixture.</a:t>
            </a: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ECB6-C9F5-48CA-BE84-E70DA642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4F803-625E-4692-9175-95DF80D5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3ED70B-D342-4259-BC3A-5A7EB68EAB8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9AA0A0-ED90-43E6-89D2-0759EAF6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9" b="771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E21CD-CB7E-4373-9E86-38FDABB7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APPLICATIONS OF GAUSSIAN MIXTURE MODELS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A2245-4BB8-4BFA-8FF4-06607DE0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3E99A-C9EC-4A33-B98F-6DD6A10F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3ED70B-D342-4259-BC3A-5A7EB68EAB8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858B8A-2896-4BB9-AC5F-D84A1F06E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262978"/>
              </p:ext>
            </p:extLst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980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DFC2-A7AF-40F7-A439-1AFAAEA3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1744-AB5E-4C0A-865A-30337945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Clustering is a unsupervised method where clusters area is made around the data set that share the same characteristics.</a:t>
            </a:r>
          </a:p>
          <a:p>
            <a:r>
              <a:rPr lang="en-AU" dirty="0"/>
              <a:t>A Gaussian mixture model is a probabilistic model that assumes all the given data points are generated from a mixture of a finite number of Gaussian distributions with unknown parameters and tends to group the given points to a single distribution that it belongs to.</a:t>
            </a:r>
          </a:p>
          <a:p>
            <a:r>
              <a:rPr lang="en-AU" dirty="0"/>
              <a:t>Anomaly Detection is the process of locating the instances that oppose the convention in a very strong manner.</a:t>
            </a:r>
          </a:p>
          <a:p>
            <a:r>
              <a:rPr lang="en-US" dirty="0"/>
              <a:t>Bayesian Gaussian mixture</a:t>
            </a:r>
            <a:r>
              <a:rPr lang="en-AU" dirty="0"/>
              <a:t> helps in determining the correct number of clusters.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F4166-6767-4E3B-8BBB-75CA58A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02999-F7F3-4799-A453-EC9AA93B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693E-610C-4AE6-9F55-5ECFAA9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1B25-4749-4A18-810F-35DE3912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Expectation-Maximization is a well developed statistical algorithm that allows us to estimate the parameters of the mixture model.</a:t>
            </a:r>
          </a:p>
          <a:p>
            <a:r>
              <a:rPr lang="en-AU" dirty="0"/>
              <a:t>Gaussian Mixtures enable us to perform soft clustering unlike K-Means.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E8FD7-4DB1-4F61-8C2A-21A8C7BD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E074-8A44-4BF7-AF9D-506F8E4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1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7193-7513-4BEB-BF3B-AC108CFC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880" y="2765425"/>
            <a:ext cx="10515600" cy="663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Thankyou! I am more than happy to answer any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A7520-678D-4EAB-AD31-B28EFD64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AF005-00C7-48E7-837D-D5D12330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D9EC-746F-4E4E-AD6A-BC65462E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F847-EF4F-49AB-9EDA-BFD4E8BF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https://pixabay.com/illustrations/telephone-screen-neuron-brain-6352038/</a:t>
            </a:r>
            <a:endParaRPr lang="en-US" dirty="0"/>
          </a:p>
          <a:p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https://scikit-learn.org/stable/modules/clustering.html   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(Slide</a:t>
            </a:r>
            <a:r>
              <a:rPr lang="en-US" b="1" dirty="0"/>
              <a:t> 2)</a:t>
            </a:r>
          </a:p>
          <a:p>
            <a:r>
              <a:rPr lang="en-US" dirty="0">
                <a:hlinkClick r:id="rId4"/>
              </a:rPr>
              <a:t>https://pixabay.com/illustrations/artificial-neural-network-ann-3501528/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https://pixabay.com/vectors/circuits-brain-network-chip-5076887/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https://pixabay.com/illustrations/artificial-intelligence-4458326/</a:t>
            </a:r>
            <a:endParaRPr lang="en-US" dirty="0"/>
          </a:p>
          <a:p>
            <a:r>
              <a:rPr lang="en-US" dirty="0">
                <a:hlinkClick r:id="rId7"/>
              </a:rPr>
              <a:t>https://pixabay.com/illustrations/mindset-programmer-machine-learning-3536805/</a:t>
            </a:r>
            <a:endParaRPr lang="en-US" dirty="0"/>
          </a:p>
          <a:p>
            <a:r>
              <a:rPr lang="en-US" dirty="0"/>
              <a:t>https://towardsdatascience.com/a-friendly-introduction-to-text-clustering-fa996bcefd04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5AF8-6C27-481E-A070-1F65FFA7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36D38-EF22-45C0-BBC5-0927D062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3990-3730-4779-8002-44B5C0B1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25399-EBAE-493A-B045-00627C2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68E15-6DCA-48DA-B5D5-F8F48D01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D52E4A-8B41-442A-BF29-E952230B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45443"/>
            <a:ext cx="8336502" cy="51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DDC0B-9428-45BF-B2F9-96A72E69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HARD</a:t>
            </a:r>
            <a:r>
              <a:rPr lang="en-US" sz="4800" dirty="0"/>
              <a:t> CLUSTERING VS </a:t>
            </a:r>
            <a:r>
              <a:rPr lang="en-US" sz="4800" b="1" dirty="0"/>
              <a:t>SOFT</a:t>
            </a:r>
            <a:r>
              <a:rPr lang="en-US" sz="4800" dirty="0"/>
              <a:t> CLUSTERING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48E13-6AC5-4062-9648-91B7EF7A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4E9D-0961-4E4E-9029-A4333E16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33ED70B-D342-4259-BC3A-5A7EB68EAB88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6FEB7-29AB-4961-BE8D-FFE76113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00" y="1511300"/>
            <a:ext cx="6515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68737-5FAC-4036-BA1E-C06901C6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19" y="27116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Gaussian Mixtures?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2DC5F-3C96-4104-B43E-57FDD4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9407-6BDF-482A-9F29-57E024A4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3ED70B-D342-4259-BC3A-5A7EB68EAB8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60178-C1F1-48A2-8282-0B958CD36C51}"/>
              </a:ext>
            </a:extLst>
          </p:cNvPr>
          <p:cNvSpPr txBox="1"/>
          <p:nvPr/>
        </p:nvSpPr>
        <p:spPr>
          <a:xfrm>
            <a:off x="1454556" y="3822811"/>
            <a:ext cx="996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95858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Gaussian  mixture  model  is  a  probabilistic  model  that  assumes  all  the  given  data  points  are regenerated  from  a  mixture  of  a  finite  number  of  Gaussian distributions with unknown parameters and tends to group the given  points  to  a  single  distribution  that  it  belongs  to.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9E4B-E5FC-4DEE-9DF5-97798020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Gaussian Mixture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DD06BC-B560-44EE-BB71-F3F21B85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4090501"/>
            <a:ext cx="4857749" cy="13959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162A-1F8F-4CE3-8348-F6806B98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70104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 kern="1200">
                <a:solidFill>
                  <a:srgbClr val="000000">
                    <a:alpha val="69804"/>
                  </a:srgbClr>
                </a:solidFill>
                <a:latin typeface="+mn-lt"/>
                <a:ea typeface="+mn-ea"/>
                <a:cs typeface="+mn-cs"/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F93A6-CC95-40CA-9837-75AB6EC3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400800"/>
            <a:ext cx="685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3ED70B-D342-4259-BC3A-5A7EB68EAB88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D22657-2D66-4CBF-92AA-7C062292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2" y="3531798"/>
            <a:ext cx="4410748" cy="2286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1BE87-6120-4315-95C3-A17FF2EE76B7}"/>
              </a:ext>
            </a:extLst>
          </p:cNvPr>
          <p:cNvSpPr txBox="1"/>
          <p:nvPr/>
        </p:nvSpPr>
        <p:spPr>
          <a:xfrm>
            <a:off x="5949988" y="5448467"/>
            <a:ext cx="554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MIXTURE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A2D20-2C51-4E09-9444-29B21C03F089}"/>
              </a:ext>
            </a:extLst>
          </p:cNvPr>
          <p:cNvSpPr txBox="1"/>
          <p:nvPr/>
        </p:nvSpPr>
        <p:spPr>
          <a:xfrm>
            <a:off x="1539240" y="5417685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0" i="0" dirty="0">
                <a:effectLst/>
                <a:latin typeface="Arial" panose="020B0604020202020204" pitchFamily="34" charset="0"/>
              </a:rPr>
              <a:t>Gaussian mixture distribution with three Gaussians represented in red and their sum in Blue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49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CB12-FE3A-4A39-B70D-06203574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ANOMALY DETECTION USING GAUSSIAN MIXTURE MODELS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6C5D7-2960-4671-9DB0-29A7FA9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99D2B-3388-4363-80FC-A709DBF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D70B-D342-4259-BC3A-5A7EB68EAB8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9CF7E-16E0-41DD-A950-B332D3B7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79" y="1269543"/>
            <a:ext cx="5882641" cy="275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069816-82A7-433E-BB20-2E4EBF5DE9F5}"/>
              </a:ext>
            </a:extLst>
          </p:cNvPr>
          <p:cNvSpPr txBox="1"/>
          <p:nvPr/>
        </p:nvSpPr>
        <p:spPr>
          <a:xfrm>
            <a:off x="7843520" y="376819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Anomalies are represented as stars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A492E-E478-4BCE-9821-58A9D27A8D28}"/>
              </a:ext>
            </a:extLst>
          </p:cNvPr>
          <p:cNvSpPr txBox="1"/>
          <p:nvPr/>
        </p:nvSpPr>
        <p:spPr>
          <a:xfrm>
            <a:off x="518160" y="4382135"/>
            <a:ext cx="427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for: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858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detecting  fraud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858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detecting  defective 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80FDB-6CA7-401F-A90D-8A2A073B4576}"/>
              </a:ext>
            </a:extLst>
          </p:cNvPr>
          <p:cNvSpPr txBox="1"/>
          <p:nvPr/>
        </p:nvSpPr>
        <p:spPr>
          <a:xfrm>
            <a:off x="345440" y="2761981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95858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instance being located in a low density region can be referred as an anomaly.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95250D4C-8C62-4610-9A99-83D7EB9A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r="23219" b="481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8D5EC-97AC-4EC2-B6E8-75A88ED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131876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 BAYESIAN GAUSSIAN MIXTURE 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C416E-C660-4B91-930F-0CF8D46D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77AA8-8656-40EA-8CC2-1B2C501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733ED70B-D342-4259-BC3A-5A7EB68EAB88}" type="slidenum">
              <a:rPr lang="en-US">
                <a:solidFill>
                  <a:schemeClr val="bg1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E3126-FF2E-49D2-9F00-8652E456A8DA}"/>
              </a:ext>
            </a:extLst>
          </p:cNvPr>
          <p:cNvSpPr txBox="1"/>
          <p:nvPr/>
        </p:nvSpPr>
        <p:spPr>
          <a:xfrm>
            <a:off x="600456" y="2915920"/>
            <a:ext cx="2752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the right number of clusters!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Unnecessary clusters given a weight of zero or closer to zero.</a:t>
            </a:r>
          </a:p>
        </p:txBody>
      </p:sp>
    </p:spTree>
    <p:extLst>
      <p:ext uri="{BB962C8B-B14F-4D97-AF65-F5344CB8AC3E}">
        <p14:creationId xmlns:p14="http://schemas.microsoft.com/office/powerpoint/2010/main" val="214473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67A74AD-2577-4AB8-B47A-A75F1204E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7" r="7070" b="76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F70D-345E-47B4-854B-B0EDA328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ESTIMATION ALGORITHM : EXPECTATION-MAXIMIZATION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3096-04AB-4981-8F18-D239F47B37C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 STEP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595858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  of  the  expectation  of the  component assignments  for  each  data  point  given  the model parameter such as φ μ and σ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 STEP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595858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updating the values of φ μ and σ that were initially calculated. Hence, following an iterative method to reach closer to the correct solution.</a:t>
            </a: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3FED-0DC6-4DE9-A959-0C61DBE5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419F1-C3B8-41CA-87B8-DC170F09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33ED70B-D342-4259-BC3A-5A7EB68EAB88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140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8C5C-BE62-4B28-BEAE-B106E577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/>
              <a:t>GAUSSIAN MIXTURE MODEL SELECTION(Example)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1E2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202D3-8779-4D8F-BD03-4240BF19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48" y="3238002"/>
            <a:ext cx="4974336" cy="230063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C2817-51AB-4375-BBDE-00563584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426873"/>
            <a:ext cx="4974336" cy="19275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46173-E09D-4243-8EEE-4D4DCC29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Gaussian Mixtures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AE946-8B6D-47AF-A449-1D5BF3CC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3ED70B-D342-4259-BC3A-5A7EB68EAB8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06498-EB9D-4410-9E88-A645D8002BB2}"/>
              </a:ext>
            </a:extLst>
          </p:cNvPr>
          <p:cNvSpPr txBox="1"/>
          <p:nvPr/>
        </p:nvSpPr>
        <p:spPr>
          <a:xfrm>
            <a:off x="6578516" y="5987018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Selected </a:t>
            </a:r>
            <a:r>
              <a:rPr lang="en-AU" dirty="0" err="1"/>
              <a:t>GMM:full</a:t>
            </a:r>
            <a:r>
              <a:rPr lang="en-AU" dirty="0"/>
              <a:t> model, 2 components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7EF40-8265-489A-A9EC-5BD3A9FFECD9}"/>
              </a:ext>
            </a:extLst>
          </p:cNvPr>
          <p:cNvSpPr txBox="1"/>
          <p:nvPr/>
        </p:nvSpPr>
        <p:spPr>
          <a:xfrm>
            <a:off x="990600" y="5978360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score per model</a:t>
            </a:r>
          </a:p>
        </p:txBody>
      </p:sp>
    </p:spTree>
    <p:extLst>
      <p:ext uri="{BB962C8B-B14F-4D97-AF65-F5344CB8AC3E}">
        <p14:creationId xmlns:p14="http://schemas.microsoft.com/office/powerpoint/2010/main" val="248766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557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Gaussian Mixtures</vt:lpstr>
      <vt:lpstr>What is Clustering? </vt:lpstr>
      <vt:lpstr>HARD CLUSTERING VS SOFT CLUSTERING</vt:lpstr>
      <vt:lpstr>What are Gaussian Mixtures?</vt:lpstr>
      <vt:lpstr>Gaussian Mixture Model</vt:lpstr>
      <vt:lpstr>ANOMALY DETECTION USING GAUSSIAN MIXTURE MODELS</vt:lpstr>
      <vt:lpstr> BAYESIAN GAUSSIAN MIXTURE MODELS</vt:lpstr>
      <vt:lpstr>ESTIMATION ALGORITHM : EXPECTATION-MAXIMIZATION</vt:lpstr>
      <vt:lpstr>GAUSSIAN MIXTURE MODEL SELECTION(Example)</vt:lpstr>
      <vt:lpstr>Important Code section walkthrough</vt:lpstr>
      <vt:lpstr>PowerPoint Presentation</vt:lpstr>
      <vt:lpstr>Draw Backs of Gaussian Mixtures</vt:lpstr>
      <vt:lpstr>APPLICATIONS OF GAUSSIAN MIXTURE MODELS</vt:lpstr>
      <vt:lpstr>Summary</vt:lpstr>
      <vt:lpstr>Summary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Mixtures</dc:title>
  <dc:creator>abdullah</dc:creator>
  <cp:lastModifiedBy>abdullah</cp:lastModifiedBy>
  <cp:revision>21</cp:revision>
  <dcterms:created xsi:type="dcterms:W3CDTF">2021-07-04T18:22:55Z</dcterms:created>
  <dcterms:modified xsi:type="dcterms:W3CDTF">2021-07-12T13:34:28Z</dcterms:modified>
</cp:coreProperties>
</file>