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8" r:id="rId2"/>
    <p:sldId id="262" r:id="rId3"/>
    <p:sldId id="259" r:id="rId4"/>
    <p:sldId id="303" r:id="rId5"/>
    <p:sldId id="300" r:id="rId6"/>
    <p:sldId id="301" r:id="rId7"/>
    <p:sldId id="304" r:id="rId8"/>
    <p:sldId id="299" r:id="rId9"/>
    <p:sldId id="273" r:id="rId10"/>
    <p:sldId id="263" r:id="rId11"/>
    <p:sldId id="294" r:id="rId12"/>
    <p:sldId id="295" r:id="rId13"/>
    <p:sldId id="309" r:id="rId14"/>
    <p:sldId id="264" r:id="rId15"/>
    <p:sldId id="318" r:id="rId16"/>
    <p:sldId id="274" r:id="rId17"/>
    <p:sldId id="310" r:id="rId18"/>
    <p:sldId id="311" r:id="rId19"/>
    <p:sldId id="312" r:id="rId20"/>
    <p:sldId id="313" r:id="rId21"/>
    <p:sldId id="296" r:id="rId22"/>
    <p:sldId id="275" r:id="rId23"/>
    <p:sldId id="277" r:id="rId24"/>
    <p:sldId id="281" r:id="rId25"/>
    <p:sldId id="297" r:id="rId26"/>
    <p:sldId id="291" r:id="rId27"/>
    <p:sldId id="314" r:id="rId28"/>
    <p:sldId id="278" r:id="rId29"/>
    <p:sldId id="282" r:id="rId30"/>
    <p:sldId id="306" r:id="rId31"/>
    <p:sldId id="279" r:id="rId32"/>
    <p:sldId id="284" r:id="rId33"/>
    <p:sldId id="285" r:id="rId34"/>
    <p:sldId id="286" r:id="rId35"/>
    <p:sldId id="280" r:id="rId36"/>
    <p:sldId id="305" r:id="rId37"/>
    <p:sldId id="307" r:id="rId38"/>
    <p:sldId id="308" r:id="rId39"/>
    <p:sldId id="270" r:id="rId40"/>
    <p:sldId id="269" r:id="rId41"/>
    <p:sldId id="271" r:id="rId42"/>
    <p:sldId id="316" r:id="rId43"/>
    <p:sldId id="317" r:id="rId44"/>
    <p:sldId id="31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80" autoAdjust="0"/>
    <p:restoredTop sz="94660"/>
  </p:normalViewPr>
  <p:slideViewPr>
    <p:cSldViewPr snapToGrid="0">
      <p:cViewPr varScale="1">
        <p:scale>
          <a:sx n="62" d="100"/>
          <a:sy n="62" d="100"/>
        </p:scale>
        <p:origin x="54" y="11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38437-DB55-4407-8DC5-CABD62D11B63}" type="datetimeFigureOut">
              <a:rPr lang="en-US" smtClean="0"/>
              <a:t>7/31/2025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4C82C-FD9B-40F9-A39E-A4CBF131EEE4}" type="slidenum">
              <a:rPr lang="en-US" smtClean="0"/>
              <a:t>‹#›</a:t>
            </a:fld>
            <a:endParaRPr lang="en-US"/>
          </a:p>
        </p:txBody>
      </p:sp>
    </p:spTree>
    <p:extLst>
      <p:ext uri="{BB962C8B-B14F-4D97-AF65-F5344CB8AC3E}">
        <p14:creationId xmlns:p14="http://schemas.microsoft.com/office/powerpoint/2010/main" val="703860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24C82C-FD9B-40F9-A39E-A4CBF131EEE4}" type="slidenum">
              <a:rPr lang="en-US" smtClean="0"/>
              <a:t>1</a:t>
            </a:fld>
            <a:endParaRPr lang="en-US"/>
          </a:p>
        </p:txBody>
      </p:sp>
    </p:spTree>
    <p:extLst>
      <p:ext uri="{BB962C8B-B14F-4D97-AF65-F5344CB8AC3E}">
        <p14:creationId xmlns:p14="http://schemas.microsoft.com/office/powerpoint/2010/main" val="913570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24C82C-FD9B-40F9-A39E-A4CBF131EEE4}" type="slidenum">
              <a:rPr lang="en-US" smtClean="0"/>
              <a:t>14</a:t>
            </a:fld>
            <a:endParaRPr lang="en-US"/>
          </a:p>
        </p:txBody>
      </p:sp>
    </p:spTree>
    <p:extLst>
      <p:ext uri="{BB962C8B-B14F-4D97-AF65-F5344CB8AC3E}">
        <p14:creationId xmlns:p14="http://schemas.microsoft.com/office/powerpoint/2010/main" val="23127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24C82C-FD9B-40F9-A39E-A4CBF131EEE4}" type="slidenum">
              <a:rPr lang="en-US" smtClean="0"/>
              <a:t>15</a:t>
            </a:fld>
            <a:endParaRPr lang="en-US"/>
          </a:p>
        </p:txBody>
      </p:sp>
    </p:spTree>
    <p:extLst>
      <p:ext uri="{BB962C8B-B14F-4D97-AF65-F5344CB8AC3E}">
        <p14:creationId xmlns:p14="http://schemas.microsoft.com/office/powerpoint/2010/main" val="3294518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24C82C-FD9B-40F9-A39E-A4CBF131EEE4}" type="slidenum">
              <a:rPr lang="en-US" smtClean="0"/>
              <a:t>16</a:t>
            </a:fld>
            <a:endParaRPr lang="en-US"/>
          </a:p>
        </p:txBody>
      </p:sp>
    </p:spTree>
    <p:extLst>
      <p:ext uri="{BB962C8B-B14F-4D97-AF65-F5344CB8AC3E}">
        <p14:creationId xmlns:p14="http://schemas.microsoft.com/office/powerpoint/2010/main" val="10094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502571DA-312C-413C-ABA7-B072A623D2EC}" type="datetime1">
              <a:rPr lang="en-US" smtClean="0"/>
              <a:t>7/31/2025</a:t>
            </a:fld>
            <a:endParaRPr lang="en-US"/>
          </a:p>
        </p:txBody>
      </p:sp>
      <p:sp>
        <p:nvSpPr>
          <p:cNvPr id="8" name="Footer Placeholder 7"/>
          <p:cNvSpPr>
            <a:spLocks noGrp="1"/>
          </p:cNvSpPr>
          <p:nvPr>
            <p:ph type="ftr" sz="quarter" idx="11"/>
          </p:nvPr>
        </p:nvSpPr>
        <p:spPr/>
        <p:txBody>
          <a:bodyPr/>
          <a:lstStyle/>
          <a:p>
            <a:r>
              <a:rPr lang="en-US" dirty="0"/>
              <a:t>Department of Electrical &amp; Computer Engineering</a:t>
            </a:r>
          </a:p>
        </p:txBody>
      </p:sp>
      <p:sp>
        <p:nvSpPr>
          <p:cNvPr id="9" name="Slide Number Placeholder 8"/>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3455588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4ED238-50F5-4595-B5A4-7D862A35BFAA}" type="datetime1">
              <a:rPr lang="en-US" smtClean="0"/>
              <a:t>7/31/2025</a:t>
            </a:fld>
            <a:endParaRPr lang="en-US"/>
          </a:p>
        </p:txBody>
      </p:sp>
      <p:sp>
        <p:nvSpPr>
          <p:cNvPr id="5" name="Footer Placeholder 4"/>
          <p:cNvSpPr>
            <a:spLocks noGrp="1"/>
          </p:cNvSpPr>
          <p:nvPr>
            <p:ph type="ftr" sz="quarter" idx="11"/>
          </p:nvPr>
        </p:nvSpPr>
        <p:spPr/>
        <p:txBody>
          <a:bodyPr/>
          <a:lstStyle/>
          <a:p>
            <a:r>
              <a:rPr lang="en-US"/>
              <a:t>Department of Electrical &amp; Computer Engineering</a:t>
            </a:r>
          </a:p>
        </p:txBody>
      </p:sp>
      <p:sp>
        <p:nvSpPr>
          <p:cNvPr id="6" name="Slide Number Placeholder 5"/>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18216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E5A029-1473-41B7-B388-684D0EC4107B}" type="datetime1">
              <a:rPr lang="en-US" smtClean="0"/>
              <a:t>7/31/2025</a:t>
            </a:fld>
            <a:endParaRPr lang="en-US"/>
          </a:p>
        </p:txBody>
      </p:sp>
      <p:sp>
        <p:nvSpPr>
          <p:cNvPr id="5" name="Footer Placeholder 4"/>
          <p:cNvSpPr>
            <a:spLocks noGrp="1"/>
          </p:cNvSpPr>
          <p:nvPr>
            <p:ph type="ftr" sz="quarter" idx="11"/>
          </p:nvPr>
        </p:nvSpPr>
        <p:spPr/>
        <p:txBody>
          <a:bodyPr/>
          <a:lstStyle/>
          <a:p>
            <a:r>
              <a:rPr lang="en-US"/>
              <a:t>Department of Electrical &amp; Computer Engineering</a:t>
            </a:r>
          </a:p>
        </p:txBody>
      </p:sp>
      <p:sp>
        <p:nvSpPr>
          <p:cNvPr id="6" name="Slide Number Placeholder 5"/>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235281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09731"/>
            <a:ext cx="10515600" cy="1325563"/>
          </a:xfrm>
        </p:spPr>
        <p:txBody>
          <a:bodyPr/>
          <a:lstStyle>
            <a:lvl1pPr algn="ctr">
              <a:defRPr lang="en-US" sz="4000" b="1" kern="1200" dirty="0" smtClean="0">
                <a:solidFill>
                  <a:schemeClr val="tx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0" y="6492875"/>
            <a:ext cx="3581400" cy="365125"/>
          </a:xfrm>
          <a:solidFill>
            <a:srgbClr val="0070C0"/>
          </a:solidFill>
        </p:spPr>
        <p:txBody>
          <a:bodyPr/>
          <a:lstStyle>
            <a:lvl1pPr>
              <a:defRPr b="1">
                <a:solidFill>
                  <a:schemeClr val="bg1"/>
                </a:solidFill>
              </a:defRPr>
            </a:lvl1pPr>
          </a:lstStyle>
          <a:p>
            <a:fld id="{CA089195-117A-4207-BE9A-6EBB80031264}" type="datetime1">
              <a:rPr lang="en-US" smtClean="0"/>
              <a:t>7/31/2025</a:t>
            </a:fld>
            <a:endParaRPr lang="en-US" dirty="0"/>
          </a:p>
        </p:txBody>
      </p:sp>
      <p:sp>
        <p:nvSpPr>
          <p:cNvPr id="5" name="Footer Placeholder 4"/>
          <p:cNvSpPr>
            <a:spLocks noGrp="1"/>
          </p:cNvSpPr>
          <p:nvPr>
            <p:ph type="ftr" sz="quarter" idx="11"/>
          </p:nvPr>
        </p:nvSpPr>
        <p:spPr>
          <a:xfrm>
            <a:off x="3581400" y="6492875"/>
            <a:ext cx="5029200" cy="365125"/>
          </a:xfrm>
          <a:solidFill>
            <a:srgbClr val="0070C0"/>
          </a:solidFill>
        </p:spPr>
        <p:txBody>
          <a:bodyPr/>
          <a:lstStyle>
            <a:lvl1pPr>
              <a:defRPr b="1">
                <a:solidFill>
                  <a:schemeClr val="bg1"/>
                </a:solidFill>
              </a:defRPr>
            </a:lvl1pPr>
          </a:lstStyle>
          <a:p>
            <a:r>
              <a:rPr lang="en-US" dirty="0"/>
              <a:t>Department of Electrical &amp; Computer Engineering</a:t>
            </a:r>
          </a:p>
        </p:txBody>
      </p:sp>
      <p:sp>
        <p:nvSpPr>
          <p:cNvPr id="6" name="Slide Number Placeholder 5"/>
          <p:cNvSpPr>
            <a:spLocks noGrp="1"/>
          </p:cNvSpPr>
          <p:nvPr>
            <p:ph type="sldNum" sz="quarter" idx="12"/>
          </p:nvPr>
        </p:nvSpPr>
        <p:spPr>
          <a:xfrm>
            <a:off x="8610600" y="6492874"/>
            <a:ext cx="3581400" cy="365125"/>
          </a:xfrm>
          <a:solidFill>
            <a:srgbClr val="0070C0"/>
          </a:solidFill>
        </p:spPr>
        <p:txBody>
          <a:bodyPr/>
          <a:lstStyle>
            <a:lvl1pPr>
              <a:defRPr b="1">
                <a:solidFill>
                  <a:schemeClr val="bg1"/>
                </a:solidFill>
              </a:defRPr>
            </a:lvl1pPr>
          </a:lstStyle>
          <a:p>
            <a:fld id="{A404E238-F771-4BC1-9664-E4FE9018898D}" type="slidenum">
              <a:rPr lang="en-US" smtClean="0"/>
              <a:pPr/>
              <a:t>‹#›</a:t>
            </a:fld>
            <a:endParaRPr lang="en-US" dirty="0"/>
          </a:p>
        </p:txBody>
      </p:sp>
      <p:pic>
        <p:nvPicPr>
          <p:cNvPr id="7" name="Picture 2" descr="Image result for air university islamabad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4986"/>
            <a:ext cx="1511300" cy="112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60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3F1A58-2419-4785-B5EF-23CFB3AA007D}" type="datetime1">
              <a:rPr lang="en-US" smtClean="0"/>
              <a:t>7/31/2025</a:t>
            </a:fld>
            <a:endParaRPr lang="en-US"/>
          </a:p>
        </p:txBody>
      </p:sp>
      <p:sp>
        <p:nvSpPr>
          <p:cNvPr id="5" name="Footer Placeholder 4"/>
          <p:cNvSpPr>
            <a:spLocks noGrp="1"/>
          </p:cNvSpPr>
          <p:nvPr>
            <p:ph type="ftr" sz="quarter" idx="11"/>
          </p:nvPr>
        </p:nvSpPr>
        <p:spPr/>
        <p:txBody>
          <a:bodyPr/>
          <a:lstStyle/>
          <a:p>
            <a:r>
              <a:rPr lang="en-US"/>
              <a:t>Department of Electrical &amp; Computer Engineering</a:t>
            </a:r>
          </a:p>
        </p:txBody>
      </p:sp>
      <p:sp>
        <p:nvSpPr>
          <p:cNvPr id="6" name="Slide Number Placeholder 5"/>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3050045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1647D0-66FF-48A5-8DA5-1F97B732F242}" type="datetime1">
              <a:rPr lang="en-US" smtClean="0"/>
              <a:t>7/31/2025</a:t>
            </a:fld>
            <a:endParaRPr lang="en-US"/>
          </a:p>
        </p:txBody>
      </p:sp>
      <p:sp>
        <p:nvSpPr>
          <p:cNvPr id="6" name="Footer Placeholder 5"/>
          <p:cNvSpPr>
            <a:spLocks noGrp="1"/>
          </p:cNvSpPr>
          <p:nvPr>
            <p:ph type="ftr" sz="quarter" idx="11"/>
          </p:nvPr>
        </p:nvSpPr>
        <p:spPr/>
        <p:txBody>
          <a:bodyPr/>
          <a:lstStyle/>
          <a:p>
            <a:r>
              <a:rPr lang="en-US"/>
              <a:t>Department of Electrical &amp; Computer Engineering</a:t>
            </a:r>
          </a:p>
        </p:txBody>
      </p:sp>
      <p:sp>
        <p:nvSpPr>
          <p:cNvPr id="7" name="Slide Number Placeholder 6"/>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206596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BEF23A-0246-4563-A8F5-FF56EB2D5D1E}" type="datetime1">
              <a:rPr lang="en-US" smtClean="0"/>
              <a:t>7/31/2025</a:t>
            </a:fld>
            <a:endParaRPr lang="en-US"/>
          </a:p>
        </p:txBody>
      </p:sp>
      <p:sp>
        <p:nvSpPr>
          <p:cNvPr id="8" name="Footer Placeholder 7"/>
          <p:cNvSpPr>
            <a:spLocks noGrp="1"/>
          </p:cNvSpPr>
          <p:nvPr>
            <p:ph type="ftr" sz="quarter" idx="11"/>
          </p:nvPr>
        </p:nvSpPr>
        <p:spPr/>
        <p:txBody>
          <a:bodyPr/>
          <a:lstStyle/>
          <a:p>
            <a:r>
              <a:rPr lang="en-US"/>
              <a:t>Department of Electrical &amp; Computer Engineering</a:t>
            </a:r>
          </a:p>
        </p:txBody>
      </p:sp>
      <p:sp>
        <p:nvSpPr>
          <p:cNvPr id="9" name="Slide Number Placeholder 8"/>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3429539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64DEDC-B2F6-48A0-BC39-BAEBF873CE45}" type="datetime1">
              <a:rPr lang="en-US" smtClean="0"/>
              <a:t>7/31/2025</a:t>
            </a:fld>
            <a:endParaRPr lang="en-US"/>
          </a:p>
        </p:txBody>
      </p:sp>
      <p:sp>
        <p:nvSpPr>
          <p:cNvPr id="4" name="Footer Placeholder 3"/>
          <p:cNvSpPr>
            <a:spLocks noGrp="1"/>
          </p:cNvSpPr>
          <p:nvPr>
            <p:ph type="ftr" sz="quarter" idx="11"/>
          </p:nvPr>
        </p:nvSpPr>
        <p:spPr/>
        <p:txBody>
          <a:bodyPr/>
          <a:lstStyle/>
          <a:p>
            <a:r>
              <a:rPr lang="en-US"/>
              <a:t>Department of Electrical &amp; Computer Engineering</a:t>
            </a:r>
          </a:p>
        </p:txBody>
      </p:sp>
      <p:sp>
        <p:nvSpPr>
          <p:cNvPr id="5" name="Slide Number Placeholder 4"/>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423594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AE064-FD45-4930-A2A3-542A91AB6848}" type="datetime1">
              <a:rPr lang="en-US" smtClean="0"/>
              <a:t>7/31/2025</a:t>
            </a:fld>
            <a:endParaRPr lang="en-US"/>
          </a:p>
        </p:txBody>
      </p:sp>
      <p:sp>
        <p:nvSpPr>
          <p:cNvPr id="3" name="Footer Placeholder 2"/>
          <p:cNvSpPr>
            <a:spLocks noGrp="1"/>
          </p:cNvSpPr>
          <p:nvPr>
            <p:ph type="ftr" sz="quarter" idx="11"/>
          </p:nvPr>
        </p:nvSpPr>
        <p:spPr/>
        <p:txBody>
          <a:bodyPr/>
          <a:lstStyle/>
          <a:p>
            <a:r>
              <a:rPr lang="en-US"/>
              <a:t>Department of Electrical &amp; Computer Engineering</a:t>
            </a:r>
          </a:p>
        </p:txBody>
      </p:sp>
      <p:sp>
        <p:nvSpPr>
          <p:cNvPr id="4" name="Slide Number Placeholder 3"/>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42713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DFB5BC-499A-4C69-B8EE-4D21B1122164}" type="datetime1">
              <a:rPr lang="en-US" smtClean="0"/>
              <a:t>7/31/2025</a:t>
            </a:fld>
            <a:endParaRPr lang="en-US"/>
          </a:p>
        </p:txBody>
      </p:sp>
      <p:sp>
        <p:nvSpPr>
          <p:cNvPr id="6" name="Footer Placeholder 5"/>
          <p:cNvSpPr>
            <a:spLocks noGrp="1"/>
          </p:cNvSpPr>
          <p:nvPr>
            <p:ph type="ftr" sz="quarter" idx="11"/>
          </p:nvPr>
        </p:nvSpPr>
        <p:spPr/>
        <p:txBody>
          <a:bodyPr/>
          <a:lstStyle/>
          <a:p>
            <a:r>
              <a:rPr lang="en-US"/>
              <a:t>Department of Electrical &amp; Computer Engineering</a:t>
            </a:r>
          </a:p>
        </p:txBody>
      </p:sp>
      <p:sp>
        <p:nvSpPr>
          <p:cNvPr id="7" name="Slide Number Placeholder 6"/>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337817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8AECC0-9A34-43F8-A635-A2AFABC06B7D}" type="datetime1">
              <a:rPr lang="en-US" smtClean="0"/>
              <a:t>7/31/2025</a:t>
            </a:fld>
            <a:endParaRPr lang="en-US"/>
          </a:p>
        </p:txBody>
      </p:sp>
      <p:sp>
        <p:nvSpPr>
          <p:cNvPr id="6" name="Footer Placeholder 5"/>
          <p:cNvSpPr>
            <a:spLocks noGrp="1"/>
          </p:cNvSpPr>
          <p:nvPr>
            <p:ph type="ftr" sz="quarter" idx="11"/>
          </p:nvPr>
        </p:nvSpPr>
        <p:spPr/>
        <p:txBody>
          <a:bodyPr/>
          <a:lstStyle/>
          <a:p>
            <a:r>
              <a:rPr lang="en-US"/>
              <a:t>Department of Electrical &amp; Computer Engineering</a:t>
            </a:r>
          </a:p>
        </p:txBody>
      </p:sp>
      <p:sp>
        <p:nvSpPr>
          <p:cNvPr id="7" name="Slide Number Placeholder 6"/>
          <p:cNvSpPr>
            <a:spLocks noGrp="1"/>
          </p:cNvSpPr>
          <p:nvPr>
            <p:ph type="sldNum" sz="quarter" idx="12"/>
          </p:nvPr>
        </p:nvSpPr>
        <p:spPr/>
        <p:txBody>
          <a:bodyPr/>
          <a:lstStyle/>
          <a:p>
            <a:fld id="{A404E238-F771-4BC1-9664-E4FE9018898D}" type="slidenum">
              <a:rPr lang="en-US" smtClean="0"/>
              <a:t>‹#›</a:t>
            </a:fld>
            <a:endParaRPr lang="en-US"/>
          </a:p>
        </p:txBody>
      </p:sp>
    </p:spTree>
    <p:extLst>
      <p:ext uri="{BB962C8B-B14F-4D97-AF65-F5344CB8AC3E}">
        <p14:creationId xmlns:p14="http://schemas.microsoft.com/office/powerpoint/2010/main" val="4948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C33FE-768D-4060-B9D2-5AB81CBB01B9}" type="datetime1">
              <a:rPr lang="en-US" smtClean="0"/>
              <a:t>7/31/2025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Electrical &amp; Computer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4E238-F771-4BC1-9664-E4FE9018898D}" type="slidenum">
              <a:rPr lang="en-US" smtClean="0"/>
              <a:t>‹#›</a:t>
            </a:fld>
            <a:endParaRPr lang="en-US"/>
          </a:p>
        </p:txBody>
      </p:sp>
      <p:pic>
        <p:nvPicPr>
          <p:cNvPr id="8" name="Picture 7" descr="A satellite with solar panels&#10;">
            <a:extLst>
              <a:ext uri="{FF2B5EF4-FFF2-40B4-BE49-F238E27FC236}">
                <a16:creationId xmlns:a16="http://schemas.microsoft.com/office/drawing/2014/main" id="{7840B47F-AFF7-8402-095B-5DA93F87812D}"/>
              </a:ext>
            </a:extLst>
          </p:cNvPr>
          <p:cNvPicPr>
            <a:picLocks noChangeAspect="1"/>
          </p:cNvPicPr>
          <p:nvPr userDrawn="1"/>
        </p:nvPicPr>
        <p:blipFill>
          <a:blip r:embed="rId13" cstate="print">
            <a:extLst>
              <a:ext uri="{BEBA8EAE-BF5A-486C-A8C5-ECC9F3942E4B}">
                <a14:imgProps xmlns:a14="http://schemas.microsoft.com/office/drawing/2010/main">
                  <a14:imgLayer r:embed="rId14">
                    <a14:imgEffect>
                      <a14:backgroundRemoval t="896" b="89851" l="5373" r="99403">
                        <a14:foregroundMark x1="92836" y1="22985" x2="91343" y2="14328"/>
                        <a14:foregroundMark x1="96418" y1="25075" x2="96418" y2="14030"/>
                        <a14:foregroundMark x1="96119" y1="21791" x2="99403" y2="14328"/>
                        <a14:foregroundMark x1="97015" y1="19403" x2="65373" y2="5672"/>
                        <a14:foregroundMark x1="98507" y1="13433" x2="66269" y2="4776"/>
                        <a14:foregroundMark x1="90746" y1="13134" x2="68358" y2="1791"/>
                        <a14:foregroundMark x1="89851" y1="14627" x2="70149" y2="2388"/>
                        <a14:foregroundMark x1="56418" y1="20597" x2="39403" y2="8358"/>
                        <a14:foregroundMark x1="61493" y1="9851" x2="30448" y2="5672"/>
                        <a14:foregroundMark x1="64776" y1="9851" x2="28358" y2="5672"/>
                        <a14:foregroundMark x1="28358" y1="5672" x2="27761" y2="5373"/>
                        <a14:foregroundMark x1="66269" y1="10746" x2="54925" y2="896"/>
                        <a14:foregroundMark x1="63284" y1="9552" x2="36418" y2="896"/>
                        <a14:foregroundMark x1="60896" y1="14627" x2="53134" y2="13731"/>
                        <a14:foregroundMark x1="33134" y1="45672" x2="25970" y2="7761"/>
                        <a14:foregroundMark x1="25970" y1="7761" x2="20896" y2="896"/>
                        <a14:foregroundMark x1="27463" y1="87164" x2="15522" y2="16716"/>
                        <a14:foregroundMark x1="15522" y1="16716" x2="5373" y2="3881"/>
                        <a14:foregroundMark x1="67164" y1="87761" x2="34627" y2="89851"/>
                        <a14:foregroundMark x1="29552" y1="85075" x2="13731" y2="79403"/>
                      </a14:backgroundRemoval>
                    </a14:imgEffect>
                  </a14:imgLayer>
                </a14:imgProps>
              </a:ext>
              <a:ext uri="{28A0092B-C50C-407E-A947-70E740481C1C}">
                <a14:useLocalDpi xmlns:a14="http://schemas.microsoft.com/office/drawing/2010/main" val="0"/>
              </a:ext>
            </a:extLst>
          </a:blip>
          <a:stretch>
            <a:fillRect/>
          </a:stretch>
        </p:blipFill>
        <p:spPr>
          <a:xfrm rot="13980711">
            <a:off x="10752367" y="-118353"/>
            <a:ext cx="1390884" cy="1390884"/>
          </a:xfrm>
          <a:prstGeom prst="rect">
            <a:avLst/>
          </a:prstGeom>
        </p:spPr>
      </p:pic>
    </p:spTree>
    <p:extLst>
      <p:ext uri="{BB962C8B-B14F-4D97-AF65-F5344CB8AC3E}">
        <p14:creationId xmlns:p14="http://schemas.microsoft.com/office/powerpoint/2010/main" val="1833469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25.xml"/><Relationship Id="rId4" Type="http://schemas.openxmlformats.org/officeDocument/2006/relationships/slide" Target="slide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229" y="397669"/>
            <a:ext cx="7907585" cy="1897856"/>
          </a:xfrm>
        </p:spPr>
        <p:txBody>
          <a:bodyPr>
            <a:normAutofit/>
          </a:bodyPr>
          <a:lstStyle/>
          <a:p>
            <a:r>
              <a:rPr lang="en-GB" sz="2700" dirty="0"/>
              <a:t>System Design and Demonstrator of a SPU Power Generation Sub-System of a Space Tug for Space Debris Remediation Operations in Lower Earth Orbit</a:t>
            </a:r>
            <a:br>
              <a:rPr lang="en-US" dirty="0"/>
            </a:br>
            <a:r>
              <a:rPr lang="en-US" sz="1800" b="0" dirty="0"/>
              <a:t>(FYP III)</a:t>
            </a:r>
          </a:p>
        </p:txBody>
      </p:sp>
      <p:sp>
        <p:nvSpPr>
          <p:cNvPr id="3" name="Content Placeholder 2"/>
          <p:cNvSpPr>
            <a:spLocks noGrp="1"/>
          </p:cNvSpPr>
          <p:nvPr>
            <p:ph idx="1"/>
          </p:nvPr>
        </p:nvSpPr>
        <p:spPr>
          <a:xfrm>
            <a:off x="180974" y="4352924"/>
            <a:ext cx="4754919" cy="1771651"/>
          </a:xfrm>
        </p:spPr>
        <p:txBody>
          <a:bodyPr>
            <a:normAutofit/>
          </a:bodyPr>
          <a:lstStyle/>
          <a:p>
            <a:pPr>
              <a:spcBef>
                <a:spcPct val="20000"/>
              </a:spcBef>
              <a:buNone/>
            </a:pPr>
            <a:r>
              <a:rPr lang="en-US" altLang="en-US" b="1" dirty="0"/>
              <a:t>PRESENTED BY:</a:t>
            </a:r>
          </a:p>
          <a:p>
            <a:pPr>
              <a:spcBef>
                <a:spcPct val="20000"/>
              </a:spcBef>
              <a:buNone/>
            </a:pPr>
            <a:r>
              <a:rPr lang="en-US" altLang="en-US" dirty="0"/>
              <a:t>Sajal Saeed      (210340)</a:t>
            </a:r>
          </a:p>
          <a:p>
            <a:pPr>
              <a:spcBef>
                <a:spcPct val="20000"/>
              </a:spcBef>
              <a:buNone/>
            </a:pPr>
            <a:r>
              <a:rPr lang="en-US" altLang="en-US" dirty="0"/>
              <a:t>Abdullah Zahid  (210341)</a:t>
            </a:r>
          </a:p>
          <a:p>
            <a:pPr>
              <a:spcBef>
                <a:spcPct val="20000"/>
              </a:spcBef>
              <a:buNone/>
            </a:pPr>
            <a:endParaRPr lang="en-US" altLang="en-US" dirty="0"/>
          </a:p>
        </p:txBody>
      </p:sp>
      <p:sp>
        <p:nvSpPr>
          <p:cNvPr id="4" name="Footer Placeholder 3"/>
          <p:cNvSpPr>
            <a:spLocks noGrp="1"/>
          </p:cNvSpPr>
          <p:nvPr>
            <p:ph type="ftr" sz="quarter" idx="11"/>
          </p:nvPr>
        </p:nvSpPr>
        <p:spPr/>
        <p:txBody>
          <a:bodyPr/>
          <a:lstStyle/>
          <a:p>
            <a:r>
              <a:rPr lang="en-US" dirty="0"/>
              <a:t>Department of Electrical &amp; Computer Engineering</a:t>
            </a:r>
          </a:p>
        </p:txBody>
      </p:sp>
      <p:sp>
        <p:nvSpPr>
          <p:cNvPr id="5" name="Slide Number Placeholder 4"/>
          <p:cNvSpPr>
            <a:spLocks noGrp="1"/>
          </p:cNvSpPr>
          <p:nvPr>
            <p:ph type="sldNum" sz="quarter" idx="12"/>
          </p:nvPr>
        </p:nvSpPr>
        <p:spPr>
          <a:xfrm>
            <a:off x="8610600" y="6492874"/>
            <a:ext cx="3581400" cy="365126"/>
          </a:xfrm>
        </p:spPr>
        <p:txBody>
          <a:bodyPr/>
          <a:lstStyle/>
          <a:p>
            <a:fld id="{A404E238-F771-4BC1-9664-E4FE9018898D}" type="slidenum">
              <a:rPr lang="en-US" smtClean="0"/>
              <a:t>1</a:t>
            </a:fld>
            <a:endParaRPr lang="en-US" dirty="0"/>
          </a:p>
        </p:txBody>
      </p:sp>
      <p:pic>
        <p:nvPicPr>
          <p:cNvPr id="1028" name="Picture 4" descr="Image result for air university islamaba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3339" y="1934800"/>
            <a:ext cx="3485313" cy="260236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8410574" y="4537167"/>
            <a:ext cx="4181476" cy="19231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20000"/>
              </a:spcBef>
              <a:buFont typeface="Arial" panose="020B0604020202020204" pitchFamily="34" charset="0"/>
              <a:buNone/>
            </a:pPr>
            <a:r>
              <a:rPr lang="en-US" altLang="en-US" b="1" dirty="0"/>
              <a:t>SUPERVISOR:</a:t>
            </a:r>
          </a:p>
          <a:p>
            <a:pPr>
              <a:spcBef>
                <a:spcPct val="20000"/>
              </a:spcBef>
              <a:buFont typeface="Arial" panose="020B0604020202020204" pitchFamily="34" charset="0"/>
              <a:buNone/>
            </a:pPr>
            <a:r>
              <a:rPr lang="en-US" altLang="en-US" dirty="0"/>
              <a:t>Prof. Dr. Ali </a:t>
            </a:r>
            <a:r>
              <a:rPr lang="en-US" altLang="en-US" dirty="0" err="1"/>
              <a:t>Sarosh</a:t>
            </a:r>
            <a:endParaRPr lang="en-US" altLang="en-US" dirty="0"/>
          </a:p>
          <a:p>
            <a:pPr>
              <a:spcBef>
                <a:spcPct val="20000"/>
              </a:spcBef>
              <a:buNone/>
            </a:pPr>
            <a:r>
              <a:rPr lang="en-US" altLang="en-US" sz="2400" b="1" dirty="0"/>
              <a:t>Co-SUPERVISOR:</a:t>
            </a:r>
          </a:p>
          <a:p>
            <a:pPr>
              <a:spcBef>
                <a:spcPct val="20000"/>
              </a:spcBef>
              <a:buNone/>
            </a:pPr>
            <a:r>
              <a:rPr lang="en-US" altLang="en-US" sz="2400" dirty="0"/>
              <a:t>Dr. Akram Rashid</a:t>
            </a:r>
          </a:p>
          <a:p>
            <a:pPr>
              <a:spcBef>
                <a:spcPct val="20000"/>
              </a:spcBef>
              <a:buFont typeface="Arial" panose="020B0604020202020204" pitchFamily="34" charset="0"/>
              <a:buNone/>
            </a:pPr>
            <a:br>
              <a:rPr lang="en-US" altLang="en-US" sz="1200" dirty="0"/>
            </a:br>
            <a:endParaRPr lang="en-US" altLang="en-US" sz="1200" dirty="0"/>
          </a:p>
        </p:txBody>
      </p:sp>
      <p:sp>
        <p:nvSpPr>
          <p:cNvPr id="6" name="TextBox 5"/>
          <p:cNvSpPr txBox="1"/>
          <p:nvPr/>
        </p:nvSpPr>
        <p:spPr>
          <a:xfrm>
            <a:off x="9409814" y="213003"/>
            <a:ext cx="2550042" cy="369332"/>
          </a:xfrm>
          <a:prstGeom prst="rect">
            <a:avLst/>
          </a:prstGeom>
          <a:noFill/>
        </p:spPr>
        <p:txBody>
          <a:bodyPr wrap="square" rtlCol="0">
            <a:spAutoFit/>
          </a:bodyPr>
          <a:lstStyle/>
          <a:p>
            <a:r>
              <a:rPr lang="en-US" b="1" dirty="0"/>
              <a:t>Project ID: I2136</a:t>
            </a:r>
          </a:p>
        </p:txBody>
      </p:sp>
      <p:sp>
        <p:nvSpPr>
          <p:cNvPr id="7" name="Date Placeholder 6"/>
          <p:cNvSpPr>
            <a:spLocks noGrp="1"/>
          </p:cNvSpPr>
          <p:nvPr>
            <p:ph type="dt" sz="half" idx="10"/>
          </p:nvPr>
        </p:nvSpPr>
        <p:spPr/>
        <p:txBody>
          <a:bodyPr/>
          <a:lstStyle/>
          <a:p>
            <a:fld id="{DA5E69D7-2DCE-417D-9BCF-25DA2E37067E}" type="datetime1">
              <a:rPr lang="en-US" smtClean="0"/>
              <a:t>7/31/2025</a:t>
            </a:fld>
            <a:endParaRPr lang="en-US" dirty="0"/>
          </a:p>
        </p:txBody>
      </p:sp>
    </p:spTree>
    <p:extLst>
      <p:ext uri="{BB962C8B-B14F-4D97-AF65-F5344CB8AC3E}">
        <p14:creationId xmlns:p14="http://schemas.microsoft.com/office/powerpoint/2010/main" val="322786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020" y="136525"/>
            <a:ext cx="9585960" cy="975995"/>
          </a:xfrm>
        </p:spPr>
        <p:txBody>
          <a:bodyPr/>
          <a:lstStyle/>
          <a:p>
            <a:r>
              <a:rPr lang="en-US" sz="4000" dirty="0"/>
              <a:t>Satellite SDR </a:t>
            </a:r>
            <a:r>
              <a:rPr lang="en-US" dirty="0"/>
              <a:t>&amp;</a:t>
            </a:r>
            <a:r>
              <a:rPr lang="en-US" sz="4000" dirty="0"/>
              <a:t>PCU Literature Review</a:t>
            </a:r>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10</a:t>
            </a:fld>
            <a:endParaRPr lang="en-US" dirty="0"/>
          </a:p>
        </p:txBody>
      </p:sp>
      <p:sp>
        <p:nvSpPr>
          <p:cNvPr id="6" name="Date Placeholder 5"/>
          <p:cNvSpPr>
            <a:spLocks noGrp="1"/>
          </p:cNvSpPr>
          <p:nvPr>
            <p:ph type="dt" sz="half" idx="10"/>
          </p:nvPr>
        </p:nvSpPr>
        <p:spPr/>
        <p:txBody>
          <a:bodyPr/>
          <a:lstStyle/>
          <a:p>
            <a:fld id="{0030ED24-9D08-46FB-8867-E3006F335D75}" type="datetime1">
              <a:rPr lang="en-US" smtClean="0"/>
              <a:t>7/31/2025</a:t>
            </a:fld>
            <a:endParaRPr lang="en-US" dirty="0"/>
          </a:p>
        </p:txBody>
      </p:sp>
      <p:sp>
        <p:nvSpPr>
          <p:cNvPr id="7" name="Subtitle 2">
            <a:extLst>
              <a:ext uri="{FF2B5EF4-FFF2-40B4-BE49-F238E27FC236}">
                <a16:creationId xmlns:a16="http://schemas.microsoft.com/office/drawing/2014/main" id="{653E72DC-F8F1-87F8-E53D-65A889B1D078}"/>
              </a:ext>
            </a:extLst>
          </p:cNvPr>
          <p:cNvSpPr txBox="1">
            <a:spLocks/>
          </p:cNvSpPr>
          <p:nvPr/>
        </p:nvSpPr>
        <p:spPr>
          <a:xfrm>
            <a:off x="243148" y="1453327"/>
            <a:ext cx="11796452" cy="5039548"/>
          </a:xfrm>
          <a:prstGeom prst="rect">
            <a:avLst/>
          </a:prstGeom>
        </p:spPr>
        <p:txBody>
          <a:bodyPr wrap="square" lIns="0" tIns="0" rIns="0" bIns="0">
            <a:normAutofit fontScale="70000" lnSpcReduction="20000"/>
          </a:bodyPr>
          <a:lstStyle>
            <a:lvl1pPr marL="0">
              <a:defRPr sz="6600" b="1" i="0">
                <a:solidFill>
                  <a:srgbClr val="FFFF00"/>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2900" dirty="0">
                <a:solidFill>
                  <a:schemeClr val="tx1"/>
                </a:solidFill>
                <a:latin typeface="Calibri" panose="020F0502020204030204" pitchFamily="34" charset="0"/>
                <a:ea typeface="Calibri" panose="020F0502020204030204" pitchFamily="34" charset="0"/>
                <a:cs typeface="Calibri" panose="020F0502020204030204" pitchFamily="34" charset="0"/>
              </a:rPr>
              <a:t>Total Papers</a:t>
            </a:r>
          </a:p>
          <a:p>
            <a:pPr algn="l"/>
            <a:endParaRPr lang="en-US" sz="4904"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lnSpc>
                <a:spcPct val="260000"/>
              </a:lnSpc>
            </a:pPr>
            <a:endParaRPr lang="en-US" sz="2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lnSpc>
                <a:spcPct val="260000"/>
              </a:lnSpc>
            </a:pPr>
            <a:r>
              <a:rPr 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sz="2900" dirty="0">
                <a:solidFill>
                  <a:schemeClr val="tx1"/>
                </a:solidFill>
                <a:latin typeface="Calibri" panose="020F0502020204030204" pitchFamily="34" charset="0"/>
                <a:ea typeface="Calibri" panose="020F0502020204030204" pitchFamily="34" charset="0"/>
                <a:cs typeface="Calibri" panose="020F0502020204030204" pitchFamily="34" charset="0"/>
              </a:rPr>
              <a:t>Textbooks References</a:t>
            </a:r>
          </a:p>
          <a:p>
            <a:pPr marL="323353" indent="-323353" algn="just">
              <a:buFont typeface="Arial" panose="020B0604020202020204" pitchFamily="34" charset="0"/>
              <a:buChar char="•"/>
            </a:pPr>
            <a:r>
              <a:rPr lang="en-US" sz="2600" b="0" dirty="0">
                <a:solidFill>
                  <a:schemeClr val="tx1"/>
                </a:solidFill>
                <a:latin typeface="Calibri" panose="020F0502020204030204" pitchFamily="34" charset="0"/>
                <a:ea typeface="Calibri" panose="020F0502020204030204" pitchFamily="34" charset="0"/>
                <a:cs typeface="Calibri" panose="020F0502020204030204" pitchFamily="34" charset="0"/>
              </a:rPr>
              <a:t>Space Mission Analysis and Design by Wiley J. Larson </a:t>
            </a:r>
          </a:p>
          <a:p>
            <a:pPr marL="323353" indent="-323353" algn="just">
              <a:buFont typeface="Arial" panose="020B0604020202020204" pitchFamily="34" charset="0"/>
              <a:buChar char="•"/>
            </a:pPr>
            <a:r>
              <a:rPr lang="en-US" sz="2600" b="0" dirty="0">
                <a:solidFill>
                  <a:schemeClr val="tx1"/>
                </a:solidFill>
                <a:latin typeface="Calibri" panose="020F0502020204030204" pitchFamily="34" charset="0"/>
                <a:ea typeface="Calibri" panose="020F0502020204030204" pitchFamily="34" charset="0"/>
                <a:cs typeface="Calibri" panose="020F0502020204030204" pitchFamily="34" charset="0"/>
              </a:rPr>
              <a:t>Elements of Spacecraft Design by Charles D. Brown</a:t>
            </a:r>
          </a:p>
          <a:p>
            <a:pPr marL="323353" indent="-323353" algn="just">
              <a:buFont typeface="Arial" panose="020B0604020202020204" pitchFamily="34" charset="0"/>
              <a:buChar char="•"/>
            </a:pPr>
            <a:r>
              <a:rPr lang="en-US" sz="2600" b="0" dirty="0">
                <a:solidFill>
                  <a:schemeClr val="tx1"/>
                </a:solidFill>
                <a:latin typeface="Calibri" panose="020F0502020204030204" pitchFamily="34" charset="0"/>
                <a:ea typeface="Calibri" panose="020F0502020204030204" pitchFamily="34" charset="0"/>
                <a:cs typeface="Calibri" panose="020F0502020204030204" pitchFamily="34" charset="0"/>
              </a:rPr>
              <a:t>Principles of Spacecraft Control by </a:t>
            </a:r>
            <a:r>
              <a:rPr lang="de-DE" sz="2600" b="0" dirty="0">
                <a:solidFill>
                  <a:schemeClr val="tx1"/>
                </a:solidFill>
                <a:latin typeface="Calibri" panose="020F0502020204030204" pitchFamily="34" charset="0"/>
                <a:ea typeface="Calibri" panose="020F0502020204030204" pitchFamily="34" charset="0"/>
                <a:cs typeface="Calibri" panose="020F0502020204030204" pitchFamily="34" charset="0"/>
              </a:rPr>
              <a:t>Walter Fichter and Ramin T. Geshnizjani</a:t>
            </a:r>
            <a:endParaRPr lang="en-US" sz="2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23353" indent="-323353" algn="just">
              <a:buFont typeface="Arial" panose="020B0604020202020204" pitchFamily="34" charset="0"/>
              <a:buChar char="•"/>
            </a:pPr>
            <a:endParaRPr lang="en-US" sz="2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23353" indent="-323353" algn="just">
              <a:buFont typeface="Arial" panose="020B0604020202020204" pitchFamily="34" charset="0"/>
              <a:buChar char="•"/>
            </a:pPr>
            <a:endParaRPr lang="en-US" sz="2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23353" indent="-323353" algn="just">
              <a:buFont typeface="Arial" panose="020B0604020202020204" pitchFamily="34" charset="0"/>
              <a:buChar char="•"/>
            </a:pPr>
            <a:endParaRPr lang="en-US" sz="21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“Dr. Yoshihiro </a:t>
            </a:r>
            <a:r>
              <a:rPr lang="en-US" sz="2600" dirty="0" err="1">
                <a:solidFill>
                  <a:schemeClr val="tx1"/>
                </a:solidFill>
                <a:latin typeface="Calibri" panose="020F0502020204030204" pitchFamily="34" charset="0"/>
                <a:ea typeface="Calibri" panose="020F0502020204030204" pitchFamily="34" charset="0"/>
                <a:cs typeface="Calibri" panose="020F0502020204030204" pitchFamily="34" charset="0"/>
              </a:rPr>
              <a:t>Tsuruda</a:t>
            </a:r>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 from </a:t>
            </a:r>
            <a:r>
              <a:rPr lang="en-US" sz="2600" dirty="0" err="1">
                <a:solidFill>
                  <a:schemeClr val="tx1"/>
                </a:solidFill>
                <a:latin typeface="Calibri" panose="020F0502020204030204" pitchFamily="34" charset="0"/>
                <a:ea typeface="Calibri" panose="020F0502020204030204" pitchFamily="34" charset="0"/>
                <a:cs typeface="Calibri" panose="020F0502020204030204" pitchFamily="34" charset="0"/>
              </a:rPr>
              <a:t>Teikyo</a:t>
            </a:r>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 University,” </a:t>
            </a:r>
            <a:r>
              <a:rPr lang="en-GB" sz="2600" b="0" dirty="0">
                <a:solidFill>
                  <a:schemeClr val="tx1"/>
                </a:solidFill>
                <a:latin typeface="Calibri" panose="020F0502020204030204" pitchFamily="34" charset="0"/>
                <a:ea typeface="Calibri" panose="020F0502020204030204" pitchFamily="34" charset="0"/>
                <a:cs typeface="Calibri" panose="020F0502020204030204" pitchFamily="34" charset="0"/>
              </a:rPr>
              <a:t>Introduction to CubeSat Power Control System</a:t>
            </a:r>
          </a:p>
          <a:p>
            <a:pPr marL="457200" indent="-457200" algn="just">
              <a:buFont typeface="Arial" panose="020B0604020202020204" pitchFamily="34" charset="0"/>
              <a:buChar char="•"/>
            </a:pPr>
            <a:endParaRPr lang="en-US" sz="2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Wingdings" panose="05000000000000000000" pitchFamily="2" charset="2"/>
              <a:buChar char="§"/>
            </a:pPr>
            <a:r>
              <a:rPr lang="en-GB" sz="2300" b="0" dirty="0" err="1">
                <a:solidFill>
                  <a:schemeClr val="tx1"/>
                </a:solidFill>
                <a:latin typeface="Calibri" panose="020F0502020204030204" pitchFamily="34" charset="0"/>
                <a:ea typeface="Calibri" panose="020F0502020204030204" pitchFamily="34" charset="0"/>
                <a:cs typeface="Calibri" panose="020F0502020204030204" pitchFamily="34" charset="0"/>
              </a:rPr>
              <a:t>Dr.</a:t>
            </a:r>
            <a:r>
              <a:rPr lang="en-GB" sz="2300" b="0" dirty="0">
                <a:solidFill>
                  <a:schemeClr val="tx1"/>
                </a:solidFill>
                <a:latin typeface="Calibri" panose="020F0502020204030204" pitchFamily="34" charset="0"/>
                <a:ea typeface="Calibri" panose="020F0502020204030204" pitchFamily="34" charset="0"/>
                <a:cs typeface="Calibri" panose="020F0502020204030204" pitchFamily="34" charset="0"/>
              </a:rPr>
              <a:t> Yoshihiro </a:t>
            </a:r>
            <a:r>
              <a:rPr lang="en-GB" sz="2300" b="0" dirty="0" err="1">
                <a:solidFill>
                  <a:schemeClr val="tx1"/>
                </a:solidFill>
                <a:latin typeface="Calibri" panose="020F0502020204030204" pitchFamily="34" charset="0"/>
                <a:ea typeface="Calibri" panose="020F0502020204030204" pitchFamily="34" charset="0"/>
                <a:cs typeface="Calibri" panose="020F0502020204030204" pitchFamily="34" charset="0"/>
              </a:rPr>
              <a:t>Tsuruda’s</a:t>
            </a:r>
            <a:r>
              <a:rPr lang="en-GB" sz="2300" b="0" dirty="0">
                <a:solidFill>
                  <a:schemeClr val="tx1"/>
                </a:solidFill>
                <a:latin typeface="Calibri" panose="020F0502020204030204" pitchFamily="34" charset="0"/>
                <a:ea typeface="Calibri" panose="020F0502020204030204" pitchFamily="34" charset="0"/>
                <a:cs typeface="Calibri" panose="020F0502020204030204" pitchFamily="34" charset="0"/>
              </a:rPr>
              <a:t> lecture examines the impact of CubeSat Electrical Power System (EPS) design on satellite functionality in low Earth orbit, emphasizing core components like solar arrays (power generation), batteries (energy storage), and power control circuits (regulation/distribution).</a:t>
            </a:r>
          </a:p>
          <a:p>
            <a:pPr marL="457200" indent="-457200" algn="just">
              <a:buFont typeface="Wingdings" panose="05000000000000000000" pitchFamily="2" charset="2"/>
              <a:buChar char="§"/>
            </a:pPr>
            <a:r>
              <a:rPr lang="en-GB" sz="2300" b="0" dirty="0">
                <a:solidFill>
                  <a:schemeClr val="tx1"/>
                </a:solidFill>
                <a:latin typeface="Calibri" panose="020F0502020204030204" pitchFamily="34" charset="0"/>
                <a:ea typeface="Calibri" panose="020F0502020204030204" pitchFamily="34" charset="0"/>
                <a:cs typeface="Calibri" panose="020F0502020204030204" pitchFamily="34" charset="0"/>
              </a:rPr>
              <a:t>The research underscores the critical role of Maximum Power Point Tracking (MPPT) circuits to maximize solar efficiency amid variable lighting and protection circuits to prevent overcurrent/overvoltage damage. Real-world CubeSat mission examples demonstrate challenges in balancing power supply-demand for sustained operational reliability.</a:t>
            </a:r>
            <a:endParaRPr lang="en-US" sz="23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69460" indent="-269460" algn="just">
              <a:buFont typeface="Wingdings" panose="05000000000000000000" pitchFamily="2" charset="2"/>
              <a:buChar char="Ø"/>
            </a:pPr>
            <a:endParaRPr lang="en-US" sz="1509"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69460" indent="-269460" algn="l">
              <a:buFont typeface="Wingdings" panose="05000000000000000000" pitchFamily="2" charset="2"/>
              <a:buChar char="Ø"/>
            </a:pPr>
            <a:endParaRPr lang="en-US" sz="132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69460" indent="-269460" algn="l">
              <a:buFont typeface="Wingdings" panose="05000000000000000000" pitchFamily="2" charset="2"/>
              <a:buChar char="Ø"/>
            </a:pPr>
            <a:endParaRPr lang="en-US" sz="132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endParaRPr lang="en-US" sz="132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endParaRPr lang="en-US" sz="6224"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B4457A2E-BEF2-9C40-62A1-A467A58205F1}"/>
              </a:ext>
            </a:extLst>
          </p:cNvPr>
          <p:cNvSpPr/>
          <p:nvPr/>
        </p:nvSpPr>
        <p:spPr>
          <a:xfrm>
            <a:off x="9169154" y="1690688"/>
            <a:ext cx="1441833" cy="919890"/>
          </a:xfrm>
          <a:prstGeom prst="rect">
            <a:avLst/>
          </a:prstGeom>
          <a:gradFill>
            <a:gsLst>
              <a:gs pos="0">
                <a:srgbClr val="00B0F0"/>
              </a:gs>
              <a:gs pos="100000">
                <a:srgbClr val="00B0F0"/>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PCU </a:t>
            </a:r>
          </a:p>
          <a:p>
            <a:pPr algn="ctr"/>
            <a:r>
              <a:rPr lang="en-US" dirty="0"/>
              <a:t>System </a:t>
            </a:r>
          </a:p>
          <a:p>
            <a:pPr algn="ctr"/>
            <a:r>
              <a:rPr lang="en-US" dirty="0"/>
              <a:t>30</a:t>
            </a:r>
          </a:p>
        </p:txBody>
      </p:sp>
      <p:sp>
        <p:nvSpPr>
          <p:cNvPr id="12" name="Rectangle 11">
            <a:extLst>
              <a:ext uri="{FF2B5EF4-FFF2-40B4-BE49-F238E27FC236}">
                <a16:creationId xmlns:a16="http://schemas.microsoft.com/office/drawing/2014/main" id="{B6E544BC-CC85-BC3D-C388-B38AF614AC38}"/>
              </a:ext>
            </a:extLst>
          </p:cNvPr>
          <p:cNvSpPr/>
          <p:nvPr/>
        </p:nvSpPr>
        <p:spPr>
          <a:xfrm>
            <a:off x="6821732" y="1690688"/>
            <a:ext cx="1441833" cy="919890"/>
          </a:xfrm>
          <a:prstGeom prst="rect">
            <a:avLst/>
          </a:prstGeom>
          <a:gradFill>
            <a:gsLst>
              <a:gs pos="0">
                <a:srgbClr val="00B0F0"/>
              </a:gs>
              <a:gs pos="100000">
                <a:srgbClr val="00B0F0"/>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SDR2</a:t>
            </a:r>
          </a:p>
          <a:p>
            <a:pPr algn="ctr"/>
            <a:r>
              <a:rPr lang="en-US" dirty="0"/>
              <a:t>Technology</a:t>
            </a:r>
          </a:p>
          <a:p>
            <a:pPr algn="ctr"/>
            <a:r>
              <a:rPr lang="en-US" dirty="0"/>
              <a:t>10</a:t>
            </a:r>
          </a:p>
        </p:txBody>
      </p:sp>
      <p:sp>
        <p:nvSpPr>
          <p:cNvPr id="13" name="Rectangle 12">
            <a:extLst>
              <a:ext uri="{FF2B5EF4-FFF2-40B4-BE49-F238E27FC236}">
                <a16:creationId xmlns:a16="http://schemas.microsoft.com/office/drawing/2014/main" id="{ECE578C7-74EA-899D-70B1-ACDC26860DBF}"/>
              </a:ext>
            </a:extLst>
          </p:cNvPr>
          <p:cNvSpPr/>
          <p:nvPr/>
        </p:nvSpPr>
        <p:spPr>
          <a:xfrm>
            <a:off x="4034554" y="1690688"/>
            <a:ext cx="1441833" cy="919890"/>
          </a:xfrm>
          <a:prstGeom prst="rect">
            <a:avLst/>
          </a:prstGeom>
          <a:gradFill>
            <a:gsLst>
              <a:gs pos="0">
                <a:srgbClr val="00B0F0"/>
              </a:gs>
              <a:gs pos="100000">
                <a:srgbClr val="00B0F0"/>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SDR1</a:t>
            </a:r>
          </a:p>
          <a:p>
            <a:pPr algn="ctr"/>
            <a:r>
              <a:rPr lang="en-US" dirty="0"/>
              <a:t>Technology</a:t>
            </a:r>
          </a:p>
          <a:p>
            <a:pPr algn="ctr"/>
            <a:r>
              <a:rPr lang="en-US" dirty="0"/>
              <a:t>20</a:t>
            </a:r>
          </a:p>
        </p:txBody>
      </p:sp>
      <p:sp>
        <p:nvSpPr>
          <p:cNvPr id="14" name="Rectangle 13">
            <a:extLst>
              <a:ext uri="{FF2B5EF4-FFF2-40B4-BE49-F238E27FC236}">
                <a16:creationId xmlns:a16="http://schemas.microsoft.com/office/drawing/2014/main" id="{183C6C33-F7C0-E76A-38BE-45E41C7D3FF6}"/>
              </a:ext>
            </a:extLst>
          </p:cNvPr>
          <p:cNvSpPr/>
          <p:nvPr/>
        </p:nvSpPr>
        <p:spPr>
          <a:xfrm>
            <a:off x="1192358" y="1859598"/>
            <a:ext cx="1441833" cy="750980"/>
          </a:xfrm>
          <a:prstGeom prst="rect">
            <a:avLst/>
          </a:prstGeom>
          <a:gradFill>
            <a:gsLst>
              <a:gs pos="0">
                <a:srgbClr val="00B0F0"/>
              </a:gs>
              <a:gs pos="100000">
                <a:srgbClr val="00B0F0"/>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Total paper</a:t>
            </a:r>
          </a:p>
          <a:p>
            <a:pPr algn="ctr"/>
            <a:r>
              <a:rPr lang="en-US" dirty="0"/>
              <a:t>60</a:t>
            </a:r>
          </a:p>
        </p:txBody>
      </p:sp>
      <p:sp>
        <p:nvSpPr>
          <p:cNvPr id="15" name="Plus Sign 10">
            <a:extLst>
              <a:ext uri="{FF2B5EF4-FFF2-40B4-BE49-F238E27FC236}">
                <a16:creationId xmlns:a16="http://schemas.microsoft.com/office/drawing/2014/main" id="{7E415B8A-B06E-914E-01B1-FEE57F1F50D6}"/>
              </a:ext>
            </a:extLst>
          </p:cNvPr>
          <p:cNvSpPr/>
          <p:nvPr/>
        </p:nvSpPr>
        <p:spPr>
          <a:xfrm>
            <a:off x="5959006" y="2047343"/>
            <a:ext cx="409931" cy="375489"/>
          </a:xfrm>
          <a:prstGeom prst="mathPlus">
            <a:avLst/>
          </a:prstGeom>
          <a:gradFill>
            <a:gsLst>
              <a:gs pos="50000">
                <a:srgbClr val="00B0F0"/>
              </a:gs>
              <a:gs pos="100000">
                <a:srgbClr val="00B0F0"/>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Equals 8">
            <a:extLst>
              <a:ext uri="{FF2B5EF4-FFF2-40B4-BE49-F238E27FC236}">
                <a16:creationId xmlns:a16="http://schemas.microsoft.com/office/drawing/2014/main" id="{97F62CB1-DCCF-0FAE-1C5C-AFC172746363}"/>
              </a:ext>
            </a:extLst>
          </p:cNvPr>
          <p:cNvSpPr/>
          <p:nvPr/>
        </p:nvSpPr>
        <p:spPr>
          <a:xfrm>
            <a:off x="3075292" y="2084672"/>
            <a:ext cx="406398" cy="300829"/>
          </a:xfrm>
          <a:prstGeom prst="mathEqual">
            <a:avLst/>
          </a:prstGeom>
          <a:gradFill>
            <a:gsLst>
              <a:gs pos="50000">
                <a:srgbClr val="00B0F0"/>
              </a:gs>
              <a:gs pos="100000">
                <a:srgbClr val="00B0F0"/>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
        <p:nvSpPr>
          <p:cNvPr id="17" name="Plus Sign 10">
            <a:extLst>
              <a:ext uri="{FF2B5EF4-FFF2-40B4-BE49-F238E27FC236}">
                <a16:creationId xmlns:a16="http://schemas.microsoft.com/office/drawing/2014/main" id="{0634F6BB-55CF-E010-C948-134D6F7EBAFC}"/>
              </a:ext>
            </a:extLst>
          </p:cNvPr>
          <p:cNvSpPr/>
          <p:nvPr/>
        </p:nvSpPr>
        <p:spPr>
          <a:xfrm>
            <a:off x="8511394" y="2030614"/>
            <a:ext cx="409931" cy="375489"/>
          </a:xfrm>
          <a:prstGeom prst="mathPlus">
            <a:avLst/>
          </a:prstGeom>
          <a:gradFill>
            <a:gsLst>
              <a:gs pos="50000">
                <a:srgbClr val="00B0F0"/>
              </a:gs>
              <a:gs pos="100000">
                <a:srgbClr val="00B0F0"/>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5280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6AD9-ED3D-7938-45C6-B0156ECD6DD1}"/>
              </a:ext>
            </a:extLst>
          </p:cNvPr>
          <p:cNvSpPr>
            <a:spLocks noGrp="1"/>
          </p:cNvSpPr>
          <p:nvPr>
            <p:ph type="title"/>
          </p:nvPr>
        </p:nvSpPr>
        <p:spPr/>
        <p:txBody>
          <a:bodyPr/>
          <a:lstStyle/>
          <a:p>
            <a:r>
              <a:rPr lang="en-US" dirty="0"/>
              <a:t>Satellite H2Z Literature Review</a:t>
            </a:r>
            <a:endParaRPr lang="en-PK" dirty="0"/>
          </a:p>
        </p:txBody>
      </p:sp>
      <p:sp>
        <p:nvSpPr>
          <p:cNvPr id="4" name="Date Placeholder 3">
            <a:extLst>
              <a:ext uri="{FF2B5EF4-FFF2-40B4-BE49-F238E27FC236}">
                <a16:creationId xmlns:a16="http://schemas.microsoft.com/office/drawing/2014/main" id="{9D45C98B-0711-E294-ED89-87C5ED9C527D}"/>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6BFFCA80-A05A-C9DD-58ED-6C24273B00A7}"/>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141FA2B9-1862-769B-4F2D-FEDF2FFC594A}"/>
              </a:ext>
            </a:extLst>
          </p:cNvPr>
          <p:cNvSpPr>
            <a:spLocks noGrp="1"/>
          </p:cNvSpPr>
          <p:nvPr>
            <p:ph type="sldNum" sz="quarter" idx="12"/>
          </p:nvPr>
        </p:nvSpPr>
        <p:spPr/>
        <p:txBody>
          <a:bodyPr/>
          <a:lstStyle/>
          <a:p>
            <a:fld id="{A404E238-F771-4BC1-9664-E4FE9018898D}" type="slidenum">
              <a:rPr lang="en-US" smtClean="0"/>
              <a:pPr/>
              <a:t>11</a:t>
            </a:fld>
            <a:endParaRPr lang="en-US" dirty="0"/>
          </a:p>
        </p:txBody>
      </p:sp>
      <p:graphicFrame>
        <p:nvGraphicFramePr>
          <p:cNvPr id="10" name="Content Placeholder 9">
            <a:extLst>
              <a:ext uri="{FF2B5EF4-FFF2-40B4-BE49-F238E27FC236}">
                <a16:creationId xmlns:a16="http://schemas.microsoft.com/office/drawing/2014/main" id="{6C82B6E1-FE8D-0A05-9666-50B3865B6A21}"/>
              </a:ext>
            </a:extLst>
          </p:cNvPr>
          <p:cNvGraphicFramePr>
            <a:graphicFrameLocks noGrp="1"/>
          </p:cNvGraphicFramePr>
          <p:nvPr>
            <p:ph idx="1"/>
            <p:extLst>
              <p:ext uri="{D42A27DB-BD31-4B8C-83A1-F6EECF244321}">
                <p14:modId xmlns:p14="http://schemas.microsoft.com/office/powerpoint/2010/main" val="1120705175"/>
              </p:ext>
            </p:extLst>
          </p:nvPr>
        </p:nvGraphicFramePr>
        <p:xfrm>
          <a:off x="0" y="1115832"/>
          <a:ext cx="12192000" cy="5790369"/>
        </p:xfrm>
        <a:graphic>
          <a:graphicData uri="http://schemas.openxmlformats.org/drawingml/2006/table">
            <a:tbl>
              <a:tblPr>
                <a:tableStyleId>{5C22544A-7EE6-4342-B048-85BDC9FD1C3A}</a:tableStyleId>
              </a:tblPr>
              <a:tblGrid>
                <a:gridCol w="1454800">
                  <a:extLst>
                    <a:ext uri="{9D8B030D-6E8A-4147-A177-3AD203B41FA5}">
                      <a16:colId xmlns:a16="http://schemas.microsoft.com/office/drawing/2014/main" val="2928733786"/>
                    </a:ext>
                  </a:extLst>
                </a:gridCol>
                <a:gridCol w="1454800">
                  <a:extLst>
                    <a:ext uri="{9D8B030D-6E8A-4147-A177-3AD203B41FA5}">
                      <a16:colId xmlns:a16="http://schemas.microsoft.com/office/drawing/2014/main" val="983964269"/>
                    </a:ext>
                  </a:extLst>
                </a:gridCol>
                <a:gridCol w="1745761">
                  <a:extLst>
                    <a:ext uri="{9D8B030D-6E8A-4147-A177-3AD203B41FA5}">
                      <a16:colId xmlns:a16="http://schemas.microsoft.com/office/drawing/2014/main" val="775298282"/>
                    </a:ext>
                  </a:extLst>
                </a:gridCol>
                <a:gridCol w="2688162">
                  <a:extLst>
                    <a:ext uri="{9D8B030D-6E8A-4147-A177-3AD203B41FA5}">
                      <a16:colId xmlns:a16="http://schemas.microsoft.com/office/drawing/2014/main" val="1707740071"/>
                    </a:ext>
                  </a:extLst>
                </a:gridCol>
                <a:gridCol w="2634091">
                  <a:extLst>
                    <a:ext uri="{9D8B030D-6E8A-4147-A177-3AD203B41FA5}">
                      <a16:colId xmlns:a16="http://schemas.microsoft.com/office/drawing/2014/main" val="417448339"/>
                    </a:ext>
                  </a:extLst>
                </a:gridCol>
                <a:gridCol w="2214386">
                  <a:extLst>
                    <a:ext uri="{9D8B030D-6E8A-4147-A177-3AD203B41FA5}">
                      <a16:colId xmlns:a16="http://schemas.microsoft.com/office/drawing/2014/main" val="2198432179"/>
                    </a:ext>
                  </a:extLst>
                </a:gridCol>
              </a:tblGrid>
              <a:tr h="251578">
                <a:tc>
                  <a:txBody>
                    <a:bodyPr/>
                    <a:lstStyle/>
                    <a:p>
                      <a:pPr algn="ctr" fontAlgn="ctr"/>
                      <a:endParaRPr lang="en-US" sz="1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solidFill>
                      <a:schemeClr val="accent1">
                        <a:lumMod val="75000"/>
                      </a:schemeClr>
                    </a:solidFill>
                  </a:tcPr>
                </a:tc>
                <a:tc>
                  <a:txBody>
                    <a:bodyPr/>
                    <a:lstStyle/>
                    <a:p>
                      <a:pPr algn="ctr" fontAlgn="ctr"/>
                      <a:r>
                        <a:rPr lang="en-US" sz="14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Reference</a:t>
                      </a:r>
                      <a:endParaRPr lang="en-US" sz="1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solidFill>
                      <a:schemeClr val="accent1">
                        <a:lumMod val="75000"/>
                      </a:schemeClr>
                    </a:solidFill>
                  </a:tcPr>
                </a:tc>
                <a:tc>
                  <a:txBody>
                    <a:bodyPr/>
                    <a:lstStyle/>
                    <a:p>
                      <a:pPr algn="ctr" fontAlgn="ctr"/>
                      <a:r>
                        <a:rPr lang="en-US" sz="14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Problem Statement</a:t>
                      </a:r>
                      <a:endParaRPr lang="en-US" sz="1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solidFill>
                      <a:schemeClr val="accent1">
                        <a:lumMod val="75000"/>
                      </a:schemeClr>
                    </a:solidFill>
                  </a:tcPr>
                </a:tc>
                <a:tc>
                  <a:txBody>
                    <a:bodyPr/>
                    <a:lstStyle/>
                    <a:p>
                      <a:pPr algn="ctr" fontAlgn="ctr"/>
                      <a:r>
                        <a:rPr lang="en-US" sz="14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Methodology</a:t>
                      </a:r>
                      <a:endParaRPr lang="en-US" sz="1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solidFill>
                      <a:schemeClr val="accent1">
                        <a:lumMod val="75000"/>
                      </a:schemeClr>
                    </a:solidFill>
                  </a:tcPr>
                </a:tc>
                <a:tc>
                  <a:txBody>
                    <a:bodyPr/>
                    <a:lstStyle/>
                    <a:p>
                      <a:pPr algn="ctr" fontAlgn="ctr"/>
                      <a:r>
                        <a:rPr lang="en-US" sz="14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Key Finding</a:t>
                      </a:r>
                      <a:endParaRPr lang="en-US" sz="1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solidFill>
                      <a:schemeClr val="accent1">
                        <a:lumMod val="75000"/>
                      </a:schemeClr>
                    </a:solidFill>
                  </a:tcPr>
                </a:tc>
                <a:tc>
                  <a:txBody>
                    <a:bodyPr/>
                    <a:lstStyle/>
                    <a:p>
                      <a:pPr algn="ctr" fontAlgn="ctr"/>
                      <a:r>
                        <a:rPr lang="en-US" sz="140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Challenges</a:t>
                      </a:r>
                      <a:endParaRPr lang="en-US" sz="1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solidFill>
                      <a:schemeClr val="accent1">
                        <a:lumMod val="75000"/>
                      </a:schemeClr>
                    </a:solidFill>
                  </a:tcPr>
                </a:tc>
                <a:extLst>
                  <a:ext uri="{0D108BD9-81ED-4DB2-BD59-A6C34878D82A}">
                    <a16:rowId xmlns:a16="http://schemas.microsoft.com/office/drawing/2014/main" val="4053439564"/>
                  </a:ext>
                </a:extLst>
              </a:tr>
              <a:tr h="864200">
                <a:tc rowSpan="4">
                  <a:txBody>
                    <a:bodyPr/>
                    <a:lstStyle/>
                    <a:p>
                      <a:pPr algn="ctr" fontAlgn="ctr"/>
                      <a:r>
                        <a:rPr lang="da-DK"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SDR1</a:t>
                      </a:r>
                    </a:p>
                  </a:txBody>
                  <a:tcPr marL="4065" marR="4065" marT="4065" marB="0" anchor="ctr"/>
                </a:tc>
                <a:tc>
                  <a:txBody>
                    <a:bodyPr/>
                    <a:lstStyle/>
                    <a:p>
                      <a:pPr algn="ctr" fontAlgn="ctr"/>
                      <a:r>
                        <a:rPr lang="da-DK" sz="1400" u="none" strike="noStrike" dirty="0">
                          <a:effectLst/>
                          <a:latin typeface="Calibri" panose="020F0502020204030204" pitchFamily="34" charset="0"/>
                          <a:ea typeface="Calibri" panose="020F0502020204030204" pitchFamily="34" charset="0"/>
                          <a:cs typeface="Calibri" panose="020F0502020204030204" pitchFamily="34" charset="0"/>
                        </a:rPr>
                        <a:t>Ali Sarosh, Shakir Hussein Ch. (NUST)	</a:t>
                      </a:r>
                      <a:endParaRPr lang="da-DK"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Efficient CubeSat solar array design considering efficiency and radiation damage	</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Reviews cell types, calculates power needs, </a:t>
                      </a:r>
                      <a:r>
                        <a:rPr lang="en-GB" sz="1400" u="none" strike="noStrike" dirty="0" err="1">
                          <a:effectLst/>
                          <a:latin typeface="Calibri" panose="020F0502020204030204" pitchFamily="34" charset="0"/>
                          <a:ea typeface="Calibri" panose="020F0502020204030204" pitchFamily="34" charset="0"/>
                          <a:cs typeface="Calibri" panose="020F0502020204030204" pitchFamily="34" charset="0"/>
                        </a:rPr>
                        <a:t>analyzes</a:t>
                      </a: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 radiation effects	</a:t>
                      </a:r>
                      <a:endParaRPr lang="en-GB"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Multi-junction cells offer high efficiency; radiation and coverslip thickness impact output	</a:t>
                      </a:r>
                      <a:endParaRPr lang="en-GB"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High costs, radiation degradation, precise sizing required</a:t>
                      </a:r>
                    </a:p>
                  </a:txBody>
                  <a:tcPr marL="4065" marR="4065" marT="4065" marB="0" anchor="ctr"/>
                </a:tc>
                <a:extLst>
                  <a:ext uri="{0D108BD9-81ED-4DB2-BD59-A6C34878D82A}">
                    <a16:rowId xmlns:a16="http://schemas.microsoft.com/office/drawing/2014/main" val="77321727"/>
                  </a:ext>
                </a:extLst>
              </a:tr>
              <a:tr h="672497">
                <a:tc vMerge="1">
                  <a:txBody>
                    <a:bodyPr/>
                    <a:lstStyle/>
                    <a:p>
                      <a:pPr algn="l" fontAlgn="ctr"/>
                      <a:endParaRPr lang="fi-FI"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fi-FI" sz="1400" u="none" strike="noStrike" dirty="0">
                          <a:effectLst/>
                          <a:latin typeface="Calibri" panose="020F0502020204030204" pitchFamily="34" charset="0"/>
                          <a:ea typeface="Calibri" panose="020F0502020204030204" pitchFamily="34" charset="0"/>
                          <a:cs typeface="Calibri" panose="020F0502020204030204" pitchFamily="34" charset="0"/>
                        </a:rPr>
                        <a:t>Shin-Ichiro Nishida &amp; Satomi Kawamoto (2009)</a:t>
                      </a:r>
                      <a:endParaRPr lang="fi-FI"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Debris removal using small satellites</a:t>
                      </a:r>
                      <a:endParaRPr lang="en-GB"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Swarms of small satellites with nets/robotic arms/tethers</a:t>
                      </a:r>
                      <a:endParaRPr lang="en-GB"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a:effectLst/>
                          <a:latin typeface="Calibri" panose="020F0502020204030204" pitchFamily="34" charset="0"/>
                          <a:ea typeface="Calibri" panose="020F0502020204030204" pitchFamily="34" charset="0"/>
                          <a:cs typeface="Calibri" panose="020F0502020204030204" pitchFamily="34" charset="0"/>
                        </a:rPr>
                        <a:t>Affordable and flexible approach for medium debris removal</a:t>
                      </a:r>
                      <a:endParaRPr lang="en-GB"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u="none" strike="noStrike">
                          <a:effectLst/>
                          <a:latin typeface="Calibri" panose="020F0502020204030204" pitchFamily="34" charset="0"/>
                          <a:ea typeface="Calibri" panose="020F0502020204030204" pitchFamily="34" charset="0"/>
                          <a:cs typeface="Calibri" panose="020F0502020204030204" pitchFamily="34" charset="0"/>
                        </a:rPr>
                        <a:t>Satellite configuration and propulsion requirements</a:t>
                      </a:r>
                      <a:endParaRPr lang="en-US"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extLst>
                  <a:ext uri="{0D108BD9-81ED-4DB2-BD59-A6C34878D82A}">
                    <a16:rowId xmlns:a16="http://schemas.microsoft.com/office/drawing/2014/main" val="1787899481"/>
                  </a:ext>
                </a:extLst>
              </a:tr>
              <a:tr h="864200">
                <a:tc vMerge="1">
                  <a:txBody>
                    <a:bodyPr/>
                    <a:lstStyle/>
                    <a:p>
                      <a:pPr algn="l" fontAlgn="ctr"/>
                      <a:endParaRPr lang="en-US"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Ali </a:t>
                      </a:r>
                      <a:r>
                        <a:rPr lang="en-US" sz="1400" u="none" strike="noStrike" dirty="0" err="1">
                          <a:effectLst/>
                          <a:latin typeface="Calibri" panose="020F0502020204030204" pitchFamily="34" charset="0"/>
                          <a:ea typeface="Calibri" panose="020F0502020204030204" pitchFamily="34" charset="0"/>
                          <a:cs typeface="Calibri" panose="020F0502020204030204" pitchFamily="34" charset="0"/>
                        </a:rPr>
                        <a:t>Sarosh</a:t>
                      </a: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 (NUST)	</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Need for reliable power generation for robotic debris removal missions in LEO	</a:t>
                      </a:r>
                      <a:endParaRPr lang="en-GB"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Reviews solar cell evolution; compares component efficiency and damage fluence methods for sizing arrays; </a:t>
                      </a:r>
                      <a:r>
                        <a:rPr lang="en-GB" sz="1400" u="none" strike="noStrike" dirty="0" err="1">
                          <a:effectLst/>
                          <a:latin typeface="Calibri" panose="020F0502020204030204" pitchFamily="34" charset="0"/>
                          <a:ea typeface="Calibri" panose="020F0502020204030204" pitchFamily="34" charset="0"/>
                          <a:cs typeface="Calibri" panose="020F0502020204030204" pitchFamily="34" charset="0"/>
                        </a:rPr>
                        <a:t>analyzes</a:t>
                      </a: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 tethered tug dynamics	</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Multi-junction cells and optimized sizing improve mission power reliability; tethered tug enables safe debris removal	</a:t>
                      </a:r>
                      <a:endParaRPr lang="en-GB"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Radiation-induced degradation, sizing accuracy, managing tether dynamics, and vibration control</a:t>
                      </a:r>
                    </a:p>
                  </a:txBody>
                  <a:tcPr marL="4065" marR="4065" marT="4065" marB="0" anchor="ctr"/>
                </a:tc>
                <a:extLst>
                  <a:ext uri="{0D108BD9-81ED-4DB2-BD59-A6C34878D82A}">
                    <a16:rowId xmlns:a16="http://schemas.microsoft.com/office/drawing/2014/main" val="1864905783"/>
                  </a:ext>
                </a:extLst>
              </a:tr>
              <a:tr h="743797">
                <a:tc vMerge="1">
                  <a:txBody>
                    <a:bodyPr/>
                    <a:lstStyle/>
                    <a:p>
                      <a:pPr algn="l" fontAlgn="ctr"/>
                      <a:endParaRPr lang="en-GB"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University of Southampton (DAMAGE model)</a:t>
                      </a:r>
                      <a:endParaRPr lang="en-GB"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Simulating debris removal efficacy</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Century-long LEO debris density </a:t>
                      </a:r>
                      <a:r>
                        <a:rPr lang="en-GB" sz="1400" u="none" strike="noStrike" dirty="0" err="1">
                          <a:effectLst/>
                          <a:latin typeface="Calibri" panose="020F0502020204030204" pitchFamily="34" charset="0"/>
                          <a:ea typeface="Calibri" panose="020F0502020204030204" pitchFamily="34" charset="0"/>
                          <a:cs typeface="Calibri" panose="020F0502020204030204" pitchFamily="34" charset="0"/>
                        </a:rPr>
                        <a:t>modeling</a:t>
                      </a:r>
                      <a:endParaRPr lang="en-GB"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Removing 5-10 large debris objects annually stabilizes growth</a:t>
                      </a:r>
                      <a:endParaRPr lang="en-GB"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a:effectLst/>
                          <a:latin typeface="Calibri" panose="020F0502020204030204" pitchFamily="34" charset="0"/>
                          <a:ea typeface="Calibri" panose="020F0502020204030204" pitchFamily="34" charset="0"/>
                          <a:cs typeface="Calibri" panose="020F0502020204030204" pitchFamily="34" charset="0"/>
                        </a:rPr>
                        <a:t>Minimal adverse effects from removal mission launches</a:t>
                      </a:r>
                      <a:endParaRPr lang="en-GB"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extLst>
                  <a:ext uri="{0D108BD9-81ED-4DB2-BD59-A6C34878D82A}">
                    <a16:rowId xmlns:a16="http://schemas.microsoft.com/office/drawing/2014/main" val="3918880230"/>
                  </a:ext>
                </a:extLst>
              </a:tr>
              <a:tr h="741540">
                <a:tc rowSpan="3">
                  <a:txBody>
                    <a:bodyPr/>
                    <a:lstStyle/>
                    <a:p>
                      <a:pPr algn="ctr" fontAlgn="ctr"/>
                      <a:r>
                        <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SDR2</a:t>
                      </a:r>
                    </a:p>
                  </a:txBody>
                  <a:tcPr marL="4065" marR="4065" marT="4065" marB="0" anchor="ctr"/>
                </a:tc>
                <a:tc>
                  <a:txBody>
                    <a:bodyPr/>
                    <a:lstStyle/>
                    <a:p>
                      <a:pPr algn="ctr"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JAXA (2022)</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u="none" strike="noStrike">
                          <a:effectLst/>
                          <a:latin typeface="Calibri" panose="020F0502020204030204" pitchFamily="34" charset="0"/>
                          <a:ea typeface="Calibri" panose="020F0502020204030204" pitchFamily="34" charset="0"/>
                          <a:cs typeface="Calibri" panose="020F0502020204030204" pitchFamily="34" charset="0"/>
                        </a:rPr>
                        <a:t>Autonomous collision avoidance in congested LEO</a:t>
                      </a:r>
                      <a:endParaRPr lang="en-US"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Onboard software for real-time risk assessment and </a:t>
                      </a:r>
                      <a:r>
                        <a:rPr lang="en-GB" sz="1400" u="none" strike="noStrike" dirty="0" err="1">
                          <a:effectLst/>
                          <a:latin typeface="Calibri" panose="020F0502020204030204" pitchFamily="34" charset="0"/>
                          <a:ea typeface="Calibri" panose="020F0502020204030204" pitchFamily="34" charset="0"/>
                          <a:cs typeface="Calibri" panose="020F0502020204030204" pitchFamily="34" charset="0"/>
                        </a:rPr>
                        <a:t>maneuver</a:t>
                      </a: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 execution</a:t>
                      </a:r>
                      <a:endParaRPr lang="en-GB"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Demonstrated effectiveness in operational spacecraft</a:t>
                      </a:r>
                      <a:endParaRPr lang="en-GB"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a:effectLst/>
                          <a:latin typeface="Calibri" panose="020F0502020204030204" pitchFamily="34" charset="0"/>
                          <a:ea typeface="Calibri" panose="020F0502020204030204" pitchFamily="34" charset="0"/>
                          <a:cs typeface="Calibri" panose="020F0502020204030204" pitchFamily="34" charset="0"/>
                        </a:rPr>
                        <a:t>Integration of sensor data with predictive algorithms</a:t>
                      </a:r>
                      <a:endParaRPr lang="en-GB"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extLst>
                  <a:ext uri="{0D108BD9-81ED-4DB2-BD59-A6C34878D82A}">
                    <a16:rowId xmlns:a16="http://schemas.microsoft.com/office/drawing/2014/main" val="4120702747"/>
                  </a:ext>
                </a:extLst>
              </a:tr>
              <a:tr h="741540">
                <a:tc vMerge="1">
                  <a:txBody>
                    <a:bodyPr/>
                    <a:lstStyle/>
                    <a:p>
                      <a:pPr algn="l" fontAlgn="ctr"/>
                      <a:endParaRPr lang="en-US"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M. Chan &amp; D. Sinclair</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u="none" strike="noStrike">
                          <a:effectLst/>
                          <a:latin typeface="Calibri" panose="020F0502020204030204" pitchFamily="34" charset="0"/>
                          <a:ea typeface="Calibri" panose="020F0502020204030204" pitchFamily="34" charset="0"/>
                          <a:cs typeface="Calibri" panose="020F0502020204030204" pitchFamily="34" charset="0"/>
                        </a:rPr>
                        <a:t>Autonomous collision prediction for LEO satellites</a:t>
                      </a:r>
                      <a:endParaRPr lang="en-US"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Machine learning-based risk assessment algorithms</a:t>
                      </a:r>
                      <a:endParaRPr lang="en-GB"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Reduced ground control dependency through real-time decision-making</a:t>
                      </a:r>
                      <a:endParaRPr lang="en-GB"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Algorithm adaptability to dynamic debris environments</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extLst>
                  <a:ext uri="{0D108BD9-81ED-4DB2-BD59-A6C34878D82A}">
                    <a16:rowId xmlns:a16="http://schemas.microsoft.com/office/drawing/2014/main" val="4184938365"/>
                  </a:ext>
                </a:extLst>
              </a:tr>
              <a:tr h="497687">
                <a:tc vMerge="1">
                  <a:txBody>
                    <a:bodyPr/>
                    <a:lstStyle/>
                    <a:p>
                      <a:pPr algn="l" fontAlgn="ctr"/>
                      <a:endParaRPr lang="en-US"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R. Gupta &amp; P. Singh</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u="none" strike="noStrike">
                          <a:effectLst/>
                          <a:latin typeface="Calibri" panose="020F0502020204030204" pitchFamily="34" charset="0"/>
                          <a:ea typeface="Calibri" panose="020F0502020204030204" pitchFamily="34" charset="0"/>
                          <a:cs typeface="Calibri" panose="020F0502020204030204" pitchFamily="34" charset="0"/>
                        </a:rPr>
                        <a:t>CubeSat debris detection capabilities</a:t>
                      </a:r>
                      <a:endParaRPr lang="en-US"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AI-driven computer vision for autonomous detection</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Calibri" panose="020F0502020204030204" pitchFamily="34" charset="0"/>
                          <a:ea typeface="Calibri" panose="020F0502020204030204" pitchFamily="34" charset="0"/>
                          <a:cs typeface="Calibri" panose="020F0502020204030204" pitchFamily="34" charset="0"/>
                        </a:rPr>
                        <a:t>Improved situational awareness for small satellites</a:t>
                      </a:r>
                      <a:endParaRPr lang="en-GB"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Limited communication window constraints</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065" marR="4065" marT="4065" marB="0" anchor="ctr"/>
                </a:tc>
                <a:extLst>
                  <a:ext uri="{0D108BD9-81ED-4DB2-BD59-A6C34878D82A}">
                    <a16:rowId xmlns:a16="http://schemas.microsoft.com/office/drawing/2014/main" val="1407338499"/>
                  </a:ext>
                </a:extLst>
              </a:tr>
            </a:tbl>
          </a:graphicData>
        </a:graphic>
      </p:graphicFrame>
    </p:spTree>
    <p:extLst>
      <p:ext uri="{BB962C8B-B14F-4D97-AF65-F5344CB8AC3E}">
        <p14:creationId xmlns:p14="http://schemas.microsoft.com/office/powerpoint/2010/main" val="1656073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6AD9-ED3D-7938-45C6-B0156ECD6DD1}"/>
              </a:ext>
            </a:extLst>
          </p:cNvPr>
          <p:cNvSpPr>
            <a:spLocks noGrp="1"/>
          </p:cNvSpPr>
          <p:nvPr>
            <p:ph type="title"/>
          </p:nvPr>
        </p:nvSpPr>
        <p:spPr/>
        <p:txBody>
          <a:bodyPr/>
          <a:lstStyle/>
          <a:p>
            <a:r>
              <a:rPr lang="en-US" dirty="0"/>
              <a:t>Satellite H2Z Literature Review</a:t>
            </a:r>
            <a:endParaRPr lang="en-PK" dirty="0"/>
          </a:p>
        </p:txBody>
      </p:sp>
      <p:sp>
        <p:nvSpPr>
          <p:cNvPr id="4" name="Date Placeholder 3">
            <a:extLst>
              <a:ext uri="{FF2B5EF4-FFF2-40B4-BE49-F238E27FC236}">
                <a16:creationId xmlns:a16="http://schemas.microsoft.com/office/drawing/2014/main" id="{9D45C98B-0711-E294-ED89-87C5ED9C527D}"/>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6BFFCA80-A05A-C9DD-58ED-6C24273B00A7}"/>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141FA2B9-1862-769B-4F2D-FEDF2FFC594A}"/>
              </a:ext>
            </a:extLst>
          </p:cNvPr>
          <p:cNvSpPr>
            <a:spLocks noGrp="1"/>
          </p:cNvSpPr>
          <p:nvPr>
            <p:ph type="sldNum" sz="quarter" idx="12"/>
          </p:nvPr>
        </p:nvSpPr>
        <p:spPr/>
        <p:txBody>
          <a:bodyPr/>
          <a:lstStyle/>
          <a:p>
            <a:fld id="{A404E238-F771-4BC1-9664-E4FE9018898D}" type="slidenum">
              <a:rPr lang="en-US" smtClean="0"/>
              <a:pPr/>
              <a:t>12</a:t>
            </a:fld>
            <a:endParaRPr lang="en-US" dirty="0"/>
          </a:p>
        </p:txBody>
      </p:sp>
      <p:graphicFrame>
        <p:nvGraphicFramePr>
          <p:cNvPr id="10" name="Content Placeholder 9">
            <a:extLst>
              <a:ext uri="{FF2B5EF4-FFF2-40B4-BE49-F238E27FC236}">
                <a16:creationId xmlns:a16="http://schemas.microsoft.com/office/drawing/2014/main" id="{6C82B6E1-FE8D-0A05-9666-50B3865B6A21}"/>
              </a:ext>
            </a:extLst>
          </p:cNvPr>
          <p:cNvGraphicFramePr>
            <a:graphicFrameLocks noGrp="1"/>
          </p:cNvGraphicFramePr>
          <p:nvPr>
            <p:ph idx="1"/>
            <p:extLst>
              <p:ext uri="{D42A27DB-BD31-4B8C-83A1-F6EECF244321}">
                <p14:modId xmlns:p14="http://schemas.microsoft.com/office/powerpoint/2010/main" val="1939160688"/>
              </p:ext>
            </p:extLst>
          </p:nvPr>
        </p:nvGraphicFramePr>
        <p:xfrm>
          <a:off x="0" y="957209"/>
          <a:ext cx="12192000" cy="5535663"/>
        </p:xfrm>
        <a:graphic>
          <a:graphicData uri="http://schemas.openxmlformats.org/drawingml/2006/table">
            <a:tbl>
              <a:tblPr>
                <a:tableStyleId>{5C22544A-7EE6-4342-B048-85BDC9FD1C3A}</a:tableStyleId>
              </a:tblPr>
              <a:tblGrid>
                <a:gridCol w="1324947">
                  <a:extLst>
                    <a:ext uri="{9D8B030D-6E8A-4147-A177-3AD203B41FA5}">
                      <a16:colId xmlns:a16="http://schemas.microsoft.com/office/drawing/2014/main" val="2372927058"/>
                    </a:ext>
                  </a:extLst>
                </a:gridCol>
                <a:gridCol w="1362269">
                  <a:extLst>
                    <a:ext uri="{9D8B030D-6E8A-4147-A177-3AD203B41FA5}">
                      <a16:colId xmlns:a16="http://schemas.microsoft.com/office/drawing/2014/main" val="983964269"/>
                    </a:ext>
                  </a:extLst>
                </a:gridCol>
                <a:gridCol w="1968145">
                  <a:extLst>
                    <a:ext uri="{9D8B030D-6E8A-4147-A177-3AD203B41FA5}">
                      <a16:colId xmlns:a16="http://schemas.microsoft.com/office/drawing/2014/main" val="775298282"/>
                    </a:ext>
                  </a:extLst>
                </a:gridCol>
                <a:gridCol w="2855782">
                  <a:extLst>
                    <a:ext uri="{9D8B030D-6E8A-4147-A177-3AD203B41FA5}">
                      <a16:colId xmlns:a16="http://schemas.microsoft.com/office/drawing/2014/main" val="1707740071"/>
                    </a:ext>
                  </a:extLst>
                </a:gridCol>
                <a:gridCol w="2466471">
                  <a:extLst>
                    <a:ext uri="{9D8B030D-6E8A-4147-A177-3AD203B41FA5}">
                      <a16:colId xmlns:a16="http://schemas.microsoft.com/office/drawing/2014/main" val="417448339"/>
                    </a:ext>
                  </a:extLst>
                </a:gridCol>
                <a:gridCol w="2214386">
                  <a:extLst>
                    <a:ext uri="{9D8B030D-6E8A-4147-A177-3AD203B41FA5}">
                      <a16:colId xmlns:a16="http://schemas.microsoft.com/office/drawing/2014/main" val="2198432179"/>
                    </a:ext>
                  </a:extLst>
                </a:gridCol>
              </a:tblGrid>
              <a:tr h="386648">
                <a:tc>
                  <a:txBody>
                    <a:bodyPr/>
                    <a:lstStyle/>
                    <a:p>
                      <a:pPr algn="ctr" fontAlgn="ctr"/>
                      <a:endParaRPr lang="en-US" sz="1400" b="1" i="0" u="none" strike="noStrike" dirty="0">
                        <a:solidFill>
                          <a:schemeClr val="bg1"/>
                        </a:solidFill>
                        <a:effectLst/>
                        <a:latin typeface="+mn-lt"/>
                        <a:ea typeface="Calibri" panose="020F0502020204030204" pitchFamily="34" charset="0"/>
                        <a:cs typeface="Calibri" panose="020F0502020204030204" pitchFamily="34" charset="0"/>
                      </a:endParaRPr>
                    </a:p>
                  </a:txBody>
                  <a:tcPr marL="4065" marR="4065" marT="4065" marB="0" anchor="ctr">
                    <a:solidFill>
                      <a:schemeClr val="accent1">
                        <a:lumMod val="75000"/>
                      </a:schemeClr>
                    </a:solidFill>
                  </a:tcPr>
                </a:tc>
                <a:tc>
                  <a:txBody>
                    <a:bodyPr/>
                    <a:lstStyle/>
                    <a:p>
                      <a:pPr algn="ctr" fontAlgn="ctr"/>
                      <a:r>
                        <a:rPr lang="en-US" sz="1400" b="1" u="none" strike="noStrike" dirty="0">
                          <a:solidFill>
                            <a:schemeClr val="bg1"/>
                          </a:solidFill>
                          <a:effectLst/>
                          <a:latin typeface="+mn-lt"/>
                          <a:ea typeface="Calibri" panose="020F0502020204030204" pitchFamily="34" charset="0"/>
                          <a:cs typeface="Calibri" panose="020F0502020204030204" pitchFamily="34" charset="0"/>
                        </a:rPr>
                        <a:t>Reference</a:t>
                      </a:r>
                      <a:endParaRPr lang="en-US" sz="1400" b="1" i="0" u="none" strike="noStrike" dirty="0">
                        <a:solidFill>
                          <a:schemeClr val="bg1"/>
                        </a:solidFill>
                        <a:effectLst/>
                        <a:latin typeface="+mn-lt"/>
                        <a:ea typeface="Calibri" panose="020F0502020204030204" pitchFamily="34" charset="0"/>
                        <a:cs typeface="Calibri" panose="020F0502020204030204" pitchFamily="34" charset="0"/>
                      </a:endParaRPr>
                    </a:p>
                  </a:txBody>
                  <a:tcPr marL="4065" marR="4065" marT="4065" marB="0" anchor="ctr">
                    <a:solidFill>
                      <a:schemeClr val="accent1">
                        <a:lumMod val="75000"/>
                      </a:schemeClr>
                    </a:solidFill>
                  </a:tcPr>
                </a:tc>
                <a:tc>
                  <a:txBody>
                    <a:bodyPr/>
                    <a:lstStyle/>
                    <a:p>
                      <a:pPr algn="ctr" fontAlgn="ctr"/>
                      <a:r>
                        <a:rPr lang="en-US" sz="1400" b="1" u="none" strike="noStrike" dirty="0">
                          <a:solidFill>
                            <a:schemeClr val="bg1"/>
                          </a:solidFill>
                          <a:effectLst/>
                          <a:latin typeface="+mn-lt"/>
                          <a:ea typeface="Calibri" panose="020F0502020204030204" pitchFamily="34" charset="0"/>
                          <a:cs typeface="Calibri" panose="020F0502020204030204" pitchFamily="34" charset="0"/>
                        </a:rPr>
                        <a:t>Problem Statement</a:t>
                      </a:r>
                      <a:endParaRPr lang="en-US" sz="1400" b="1" i="0" u="none" strike="noStrike" dirty="0">
                        <a:solidFill>
                          <a:schemeClr val="bg1"/>
                        </a:solidFill>
                        <a:effectLst/>
                        <a:latin typeface="+mn-lt"/>
                        <a:ea typeface="Calibri" panose="020F0502020204030204" pitchFamily="34" charset="0"/>
                        <a:cs typeface="Calibri" panose="020F0502020204030204" pitchFamily="34" charset="0"/>
                      </a:endParaRPr>
                    </a:p>
                  </a:txBody>
                  <a:tcPr marL="4065" marR="4065" marT="4065" marB="0" anchor="ctr">
                    <a:solidFill>
                      <a:schemeClr val="accent1">
                        <a:lumMod val="75000"/>
                      </a:schemeClr>
                    </a:solidFill>
                  </a:tcPr>
                </a:tc>
                <a:tc>
                  <a:txBody>
                    <a:bodyPr/>
                    <a:lstStyle/>
                    <a:p>
                      <a:pPr algn="ctr" fontAlgn="ctr"/>
                      <a:r>
                        <a:rPr lang="en-US" sz="1400" b="1" u="none" strike="noStrike" dirty="0">
                          <a:solidFill>
                            <a:schemeClr val="bg1"/>
                          </a:solidFill>
                          <a:effectLst/>
                          <a:latin typeface="+mn-lt"/>
                          <a:ea typeface="Calibri" panose="020F0502020204030204" pitchFamily="34" charset="0"/>
                          <a:cs typeface="Calibri" panose="020F0502020204030204" pitchFamily="34" charset="0"/>
                        </a:rPr>
                        <a:t>Methodology</a:t>
                      </a:r>
                      <a:endParaRPr lang="en-US" sz="1400" b="1" i="0" u="none" strike="noStrike" dirty="0">
                        <a:solidFill>
                          <a:schemeClr val="bg1"/>
                        </a:solidFill>
                        <a:effectLst/>
                        <a:latin typeface="+mn-lt"/>
                        <a:ea typeface="Calibri" panose="020F0502020204030204" pitchFamily="34" charset="0"/>
                        <a:cs typeface="Calibri" panose="020F0502020204030204" pitchFamily="34" charset="0"/>
                      </a:endParaRPr>
                    </a:p>
                  </a:txBody>
                  <a:tcPr marL="4065" marR="4065" marT="4065" marB="0" anchor="ctr">
                    <a:solidFill>
                      <a:schemeClr val="accent1">
                        <a:lumMod val="75000"/>
                      </a:schemeClr>
                    </a:solidFill>
                  </a:tcPr>
                </a:tc>
                <a:tc>
                  <a:txBody>
                    <a:bodyPr/>
                    <a:lstStyle/>
                    <a:p>
                      <a:pPr algn="ctr" fontAlgn="ctr"/>
                      <a:r>
                        <a:rPr lang="en-US" sz="1400" b="1" u="none" strike="noStrike" dirty="0">
                          <a:solidFill>
                            <a:schemeClr val="bg1"/>
                          </a:solidFill>
                          <a:effectLst/>
                          <a:latin typeface="+mn-lt"/>
                          <a:ea typeface="Calibri" panose="020F0502020204030204" pitchFamily="34" charset="0"/>
                          <a:cs typeface="Calibri" panose="020F0502020204030204" pitchFamily="34" charset="0"/>
                        </a:rPr>
                        <a:t>Key Finding</a:t>
                      </a:r>
                      <a:endParaRPr lang="en-US" sz="1400" b="1" i="0" u="none" strike="noStrike" dirty="0">
                        <a:solidFill>
                          <a:schemeClr val="bg1"/>
                        </a:solidFill>
                        <a:effectLst/>
                        <a:latin typeface="+mn-lt"/>
                        <a:ea typeface="Calibri" panose="020F0502020204030204" pitchFamily="34" charset="0"/>
                        <a:cs typeface="Calibri" panose="020F0502020204030204" pitchFamily="34" charset="0"/>
                      </a:endParaRPr>
                    </a:p>
                  </a:txBody>
                  <a:tcPr marL="4065" marR="4065" marT="4065" marB="0" anchor="ctr">
                    <a:solidFill>
                      <a:schemeClr val="accent1">
                        <a:lumMod val="75000"/>
                      </a:schemeClr>
                    </a:solidFill>
                  </a:tcPr>
                </a:tc>
                <a:tc>
                  <a:txBody>
                    <a:bodyPr/>
                    <a:lstStyle/>
                    <a:p>
                      <a:pPr algn="ctr" fontAlgn="ctr"/>
                      <a:r>
                        <a:rPr lang="en-US" sz="1400" u="none" strike="noStrike" dirty="0">
                          <a:solidFill>
                            <a:schemeClr val="bg1"/>
                          </a:solidFill>
                          <a:effectLst/>
                          <a:latin typeface="+mn-lt"/>
                          <a:ea typeface="Calibri" panose="020F0502020204030204" pitchFamily="34" charset="0"/>
                          <a:cs typeface="Calibri" panose="020F0502020204030204" pitchFamily="34" charset="0"/>
                        </a:rPr>
                        <a:t>Challenges</a:t>
                      </a:r>
                      <a:endParaRPr lang="en-US" sz="1400" b="0" i="0" u="none" strike="noStrike" dirty="0">
                        <a:solidFill>
                          <a:schemeClr val="bg1"/>
                        </a:solidFill>
                        <a:effectLst/>
                        <a:latin typeface="+mn-lt"/>
                        <a:ea typeface="Calibri" panose="020F0502020204030204" pitchFamily="34" charset="0"/>
                        <a:cs typeface="Calibri" panose="020F0502020204030204" pitchFamily="34" charset="0"/>
                      </a:endParaRPr>
                    </a:p>
                  </a:txBody>
                  <a:tcPr marL="4065" marR="4065" marT="4065" marB="0" anchor="ctr">
                    <a:solidFill>
                      <a:schemeClr val="accent1">
                        <a:lumMod val="75000"/>
                      </a:schemeClr>
                    </a:solidFill>
                  </a:tcPr>
                </a:tc>
                <a:extLst>
                  <a:ext uri="{0D108BD9-81ED-4DB2-BD59-A6C34878D82A}">
                    <a16:rowId xmlns:a16="http://schemas.microsoft.com/office/drawing/2014/main" val="4053439564"/>
                  </a:ext>
                </a:extLst>
              </a:tr>
              <a:tr h="1328174">
                <a:tc rowSpan="3">
                  <a:txBody>
                    <a:bodyPr/>
                    <a:lstStyle/>
                    <a:p>
                      <a:pPr algn="ctr" fontAlgn="ctr"/>
                      <a:r>
                        <a:rPr lang="en-US" sz="1400" b="0" i="0" u="none" strike="noStrike" dirty="0">
                          <a:solidFill>
                            <a:srgbClr val="000000"/>
                          </a:solidFill>
                          <a:effectLst/>
                          <a:latin typeface="+mn-lt"/>
                          <a:ea typeface="Calibri" panose="020F0502020204030204" pitchFamily="34" charset="0"/>
                          <a:cs typeface="Calibri" panose="020F0502020204030204" pitchFamily="34" charset="0"/>
                        </a:rPr>
                        <a:t>PCU</a:t>
                      </a:r>
                    </a:p>
                  </a:txBody>
                  <a:tcPr marL="4065" marR="4065" marT="4065" marB="0" anchor="ctr"/>
                </a:tc>
                <a:tc>
                  <a:txBody>
                    <a:bodyPr/>
                    <a:lstStyle/>
                    <a:p>
                      <a:pPr algn="ctr" fontAlgn="ctr"/>
                      <a:r>
                        <a:rPr lang="en-US" sz="1400" u="none" strike="noStrike" dirty="0">
                          <a:effectLst/>
                          <a:latin typeface="+mn-lt"/>
                          <a:ea typeface="Calibri" panose="020F0502020204030204" pitchFamily="34" charset="0"/>
                          <a:cs typeface="Calibri" panose="020F0502020204030204" pitchFamily="34" charset="0"/>
                        </a:rPr>
                        <a:t>D. Hernandez &amp; M. Lopez</a:t>
                      </a:r>
                      <a:endParaRPr lang="en-US" sz="14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mn-lt"/>
                          <a:ea typeface="Calibri" panose="020F0502020204030204" pitchFamily="34" charset="0"/>
                          <a:cs typeface="Calibri" panose="020F0502020204030204" pitchFamily="34" charset="0"/>
                        </a:rPr>
                        <a:t>Power efficiency in CubeSat solar arrays</a:t>
                      </a:r>
                      <a:endParaRPr lang="en-GB" sz="14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u="none" strike="noStrike" dirty="0">
                          <a:effectLst/>
                          <a:latin typeface="+mn-lt"/>
                          <a:ea typeface="Calibri" panose="020F0502020204030204" pitchFamily="34" charset="0"/>
                          <a:cs typeface="Calibri" panose="020F0502020204030204" pitchFamily="34" charset="0"/>
                        </a:rPr>
                        <a:t>Hardware-software integrated MPPT algorithm</a:t>
                      </a:r>
                      <a:endParaRPr lang="en-US" sz="14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u="none" strike="noStrike" dirty="0">
                          <a:effectLst/>
                          <a:latin typeface="+mn-lt"/>
                          <a:ea typeface="Calibri" panose="020F0502020204030204" pitchFamily="34" charset="0"/>
                          <a:cs typeface="Calibri" panose="020F0502020204030204" pitchFamily="34" charset="0"/>
                        </a:rPr>
                        <a:t>15-20% power extraction improvement under variable illumination</a:t>
                      </a:r>
                      <a:endParaRPr lang="en-US" sz="14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mn-lt"/>
                          <a:ea typeface="Calibri" panose="020F0502020204030204" pitchFamily="34" charset="0"/>
                          <a:cs typeface="Calibri" panose="020F0502020204030204" pitchFamily="34" charset="0"/>
                        </a:rPr>
                        <a:t>Implementation challenges in miniaturized systems</a:t>
                      </a:r>
                      <a:endParaRPr lang="en-GB" sz="14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extLst>
                  <a:ext uri="{0D108BD9-81ED-4DB2-BD59-A6C34878D82A}">
                    <a16:rowId xmlns:a16="http://schemas.microsoft.com/office/drawing/2014/main" val="77321727"/>
                  </a:ext>
                </a:extLst>
              </a:tr>
              <a:tr h="951143">
                <a:tc vMerge="1">
                  <a:txBody>
                    <a:bodyPr/>
                    <a:lstStyle/>
                    <a:p>
                      <a:pPr algn="l" fontAlgn="ctr"/>
                      <a:endParaRPr lang="en-US" sz="12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u="none" strike="noStrike" dirty="0">
                          <a:effectLst/>
                          <a:latin typeface="+mn-lt"/>
                          <a:ea typeface="Calibri" panose="020F0502020204030204" pitchFamily="34" charset="0"/>
                          <a:cs typeface="Calibri" panose="020F0502020204030204" pitchFamily="34" charset="0"/>
                        </a:rPr>
                        <a:t>Y. </a:t>
                      </a:r>
                      <a:r>
                        <a:rPr lang="en-US" sz="1400" u="none" strike="noStrike" dirty="0" err="1">
                          <a:effectLst/>
                          <a:latin typeface="+mn-lt"/>
                          <a:ea typeface="Calibri" panose="020F0502020204030204" pitchFamily="34" charset="0"/>
                          <a:cs typeface="Calibri" panose="020F0502020204030204" pitchFamily="34" charset="0"/>
                        </a:rPr>
                        <a:t>Tsuruda</a:t>
                      </a:r>
                      <a:r>
                        <a:rPr lang="en-US" sz="1400" u="none" strike="noStrike" dirty="0">
                          <a:effectLst/>
                          <a:latin typeface="+mn-lt"/>
                          <a:ea typeface="Calibri" panose="020F0502020204030204" pitchFamily="34" charset="0"/>
                          <a:cs typeface="Calibri" panose="020F0502020204030204" pitchFamily="34" charset="0"/>
                        </a:rPr>
                        <a:t> &amp; K. Saito</a:t>
                      </a:r>
                      <a:endParaRPr lang="en-US" sz="14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mn-lt"/>
                          <a:ea typeface="Calibri" panose="020F0502020204030204" pitchFamily="34" charset="0"/>
                          <a:cs typeface="Calibri" panose="020F0502020204030204" pitchFamily="34" charset="0"/>
                        </a:rPr>
                        <a:t>Scalable power management for CubeSats</a:t>
                      </a:r>
                      <a:endParaRPr lang="en-GB" sz="14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mn-lt"/>
                          <a:ea typeface="Calibri" panose="020F0502020204030204" pitchFamily="34" charset="0"/>
                          <a:cs typeface="Calibri" panose="020F0502020204030204" pitchFamily="34" charset="0"/>
                        </a:rPr>
                        <a:t>Modular power distribution unit design</a:t>
                      </a:r>
                      <a:endParaRPr lang="en-GB" sz="14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u="none" strike="noStrike" dirty="0">
                          <a:effectLst/>
                          <a:latin typeface="+mn-lt"/>
                          <a:ea typeface="Calibri" panose="020F0502020204030204" pitchFamily="34" charset="0"/>
                          <a:cs typeface="Calibri" panose="020F0502020204030204" pitchFamily="34" charset="0"/>
                        </a:rPr>
                        <a:t>Fault-tolerant architecture supporting diverse mission profiles</a:t>
                      </a:r>
                      <a:endParaRPr lang="en-US" sz="14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mn-lt"/>
                          <a:ea typeface="Calibri" panose="020F0502020204030204" pitchFamily="34" charset="0"/>
                          <a:cs typeface="Calibri" panose="020F0502020204030204" pitchFamily="34" charset="0"/>
                        </a:rPr>
                        <a:t>Thermal management in compact designs</a:t>
                      </a:r>
                      <a:endParaRPr lang="en-GB" sz="14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extLst>
                  <a:ext uri="{0D108BD9-81ED-4DB2-BD59-A6C34878D82A}">
                    <a16:rowId xmlns:a16="http://schemas.microsoft.com/office/drawing/2014/main" val="1787899481"/>
                  </a:ext>
                </a:extLst>
              </a:tr>
              <a:tr h="1328174">
                <a:tc vMerge="1">
                  <a:txBody>
                    <a:bodyPr/>
                    <a:lstStyle/>
                    <a:p>
                      <a:pPr algn="l" fontAlgn="ctr"/>
                      <a:endParaRPr lang="en-US" sz="12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u="none" strike="noStrike" dirty="0">
                          <a:effectLst/>
                          <a:latin typeface="+mn-lt"/>
                          <a:ea typeface="Calibri" panose="020F0502020204030204" pitchFamily="34" charset="0"/>
                          <a:cs typeface="Calibri" panose="020F0502020204030204" pitchFamily="34" charset="0"/>
                        </a:rPr>
                        <a:t>J. Smith &amp; A. Patel</a:t>
                      </a:r>
                      <a:endParaRPr lang="en-US" sz="14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u="none" strike="noStrike" dirty="0">
                          <a:effectLst/>
                          <a:latin typeface="+mn-lt"/>
                          <a:ea typeface="Calibri" panose="020F0502020204030204" pitchFamily="34" charset="0"/>
                          <a:cs typeface="Calibri" panose="020F0502020204030204" pitchFamily="34" charset="0"/>
                        </a:rPr>
                        <a:t>Long-duration CubeSat operation</a:t>
                      </a:r>
                      <a:endParaRPr lang="en-US" sz="14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mn-lt"/>
                          <a:ea typeface="Calibri" panose="020F0502020204030204" pitchFamily="34" charset="0"/>
                          <a:cs typeface="Calibri" panose="020F0502020204030204" pitchFamily="34" charset="0"/>
                        </a:rPr>
                        <a:t>Coordinated thermal/power management system</a:t>
                      </a:r>
                      <a:endParaRPr lang="en-GB" sz="14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mn-lt"/>
                          <a:ea typeface="Calibri" panose="020F0502020204030204" pitchFamily="34" charset="0"/>
                          <a:cs typeface="Calibri" panose="020F0502020204030204" pitchFamily="34" charset="0"/>
                        </a:rPr>
                        <a:t>30% battery life extension in simulation models</a:t>
                      </a:r>
                      <a:endParaRPr lang="en-GB" sz="14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u="none" strike="noStrike" dirty="0">
                          <a:effectLst/>
                          <a:latin typeface="+mn-lt"/>
                          <a:ea typeface="Calibri" panose="020F0502020204030204" pitchFamily="34" charset="0"/>
                          <a:cs typeface="Calibri" panose="020F0502020204030204" pitchFamily="34" charset="0"/>
                        </a:rPr>
                        <a:t>System integration complexity in harsh environments</a:t>
                      </a:r>
                      <a:endParaRPr lang="en-GB" sz="14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extLst>
                  <a:ext uri="{0D108BD9-81ED-4DB2-BD59-A6C34878D82A}">
                    <a16:rowId xmlns:a16="http://schemas.microsoft.com/office/drawing/2014/main" val="1864905783"/>
                  </a:ext>
                </a:extLst>
              </a:tr>
              <a:tr h="1541524">
                <a:tc>
                  <a:txBody>
                    <a:bodyPr/>
                    <a:lstStyle/>
                    <a:p>
                      <a:pPr algn="ctr" fontAlgn="ctr"/>
                      <a:r>
                        <a:rPr lang="en-US" sz="1400" b="0" i="0" u="none" strike="noStrike">
                          <a:solidFill>
                            <a:srgbClr val="000000"/>
                          </a:solidFill>
                          <a:effectLst/>
                          <a:latin typeface="+mn-lt"/>
                          <a:ea typeface="Calibri" panose="020F0502020204030204" pitchFamily="34" charset="0"/>
                          <a:cs typeface="Calibri" panose="020F0502020204030204" pitchFamily="34" charset="0"/>
                        </a:rPr>
                        <a:t>SDR1, SDR2 and PCU of H2Z </a:t>
                      </a:r>
                      <a:endParaRPr lang="en-US" sz="14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US" sz="1400" b="0" i="0" u="none" strike="noStrike" dirty="0">
                          <a:solidFill>
                            <a:srgbClr val="000000"/>
                          </a:solidFill>
                          <a:effectLst/>
                          <a:latin typeface="+mn-lt"/>
                          <a:ea typeface="Calibri" panose="020F0502020204030204" pitchFamily="34" charset="0"/>
                          <a:cs typeface="Calibri" panose="020F0502020204030204" pitchFamily="34" charset="0"/>
                        </a:rPr>
                        <a:t>H2Z</a:t>
                      </a:r>
                    </a:p>
                    <a:p>
                      <a:pPr algn="ctr" fontAlgn="ctr"/>
                      <a:r>
                        <a:rPr lang="en-US" sz="1400" b="0" i="0" u="none" strike="noStrike" dirty="0">
                          <a:solidFill>
                            <a:srgbClr val="000000"/>
                          </a:solidFill>
                          <a:effectLst/>
                          <a:latin typeface="+mn-lt"/>
                          <a:ea typeface="Calibri" panose="020F0502020204030204" pitchFamily="34" charset="0"/>
                          <a:cs typeface="Calibri" panose="020F0502020204030204" pitchFamily="34" charset="0"/>
                        </a:rPr>
                        <a:t>(Own project)</a:t>
                      </a:r>
                    </a:p>
                  </a:txBody>
                  <a:tcPr marL="4065" marR="4065" marT="4065" marB="0" anchor="ctr"/>
                </a:tc>
                <a:tc>
                  <a:txBody>
                    <a:bodyPr/>
                    <a:lstStyle/>
                    <a:p>
                      <a:pPr algn="ctr" fontAlgn="ctr"/>
                      <a:r>
                        <a:rPr lang="en-GB" sz="1400" b="0" i="0" u="none" strike="noStrike" dirty="0">
                          <a:solidFill>
                            <a:srgbClr val="000000"/>
                          </a:solidFill>
                          <a:effectLst/>
                          <a:latin typeface="+mn-lt"/>
                          <a:ea typeface="Calibri" panose="020F0502020204030204" pitchFamily="34" charset="0"/>
                          <a:cs typeface="Calibri" panose="020F0502020204030204" pitchFamily="34" charset="0"/>
                        </a:rPr>
                        <a:t>Increasing space debris in LEO threatens satellites and effective communication, especially for small satellites.	</a:t>
                      </a:r>
                      <a:endParaRPr lang="en-US" sz="1400" b="0" i="0" u="none" strike="noStrike" dirty="0">
                        <a:solidFill>
                          <a:srgbClr val="000000"/>
                        </a:solidFill>
                        <a:effectLst/>
                        <a:latin typeface="+mn-lt"/>
                        <a:ea typeface="Calibri" panose="020F0502020204030204" pitchFamily="34" charset="0"/>
                        <a:cs typeface="Calibri" panose="020F0502020204030204" pitchFamily="34" charset="0"/>
                      </a:endParaRPr>
                    </a:p>
                  </a:txBody>
                  <a:tcPr marL="4065" marR="4065" marT="4065" marB="0" anchor="ctr"/>
                </a:tc>
                <a:tc>
                  <a:txBody>
                    <a:bodyPr/>
                    <a:lstStyle/>
                    <a:p>
                      <a:pPr algn="ctr" fontAlgn="ctr"/>
                      <a:r>
                        <a:rPr lang="en-GB" sz="1400" b="0" i="0" u="none" strike="noStrike" dirty="0">
                          <a:solidFill>
                            <a:srgbClr val="000000"/>
                          </a:solidFill>
                          <a:effectLst/>
                          <a:latin typeface="+mn-lt"/>
                          <a:ea typeface="Calibri" panose="020F0502020204030204" pitchFamily="34" charset="0"/>
                          <a:cs typeface="Calibri" panose="020F0502020204030204" pitchFamily="34" charset="0"/>
                        </a:rPr>
                        <a:t>Designed a modular space tug with debris capture systems and integrated Software Defined Radio (SDR) for improved communication, using literature review, trade-off studies, and subsystem integration.	</a:t>
                      </a:r>
                    </a:p>
                  </a:txBody>
                  <a:tcPr marL="4065" marR="4065" marT="4065" marB="0" anchor="ctr"/>
                </a:tc>
                <a:tc>
                  <a:txBody>
                    <a:bodyPr/>
                    <a:lstStyle/>
                    <a:p>
                      <a:pPr algn="ctr" fontAlgn="ctr"/>
                      <a:r>
                        <a:rPr lang="en-GB" sz="1400" b="0" i="0" u="none" strike="noStrike" dirty="0">
                          <a:solidFill>
                            <a:srgbClr val="000000"/>
                          </a:solidFill>
                          <a:effectLst/>
                          <a:latin typeface="+mn-lt"/>
                          <a:ea typeface="Calibri" panose="020F0502020204030204" pitchFamily="34" charset="0"/>
                          <a:cs typeface="Calibri" panose="020F0502020204030204" pitchFamily="34" charset="0"/>
                        </a:rPr>
                        <a:t>Demonstrated feasibility of a modular space tug with advanced debris capture and SDR-based communication to enhance orbital sustainability.	</a:t>
                      </a:r>
                    </a:p>
                  </a:txBody>
                  <a:tcPr marL="4065" marR="4065" marT="4065" marB="0" anchor="ctr"/>
                </a:tc>
                <a:tc>
                  <a:txBody>
                    <a:bodyPr/>
                    <a:lstStyle/>
                    <a:p>
                      <a:pPr algn="ctr" fontAlgn="ctr"/>
                      <a:r>
                        <a:rPr lang="en-GB" sz="1400" b="0" i="0" u="none" strike="noStrike" dirty="0">
                          <a:solidFill>
                            <a:srgbClr val="000000"/>
                          </a:solidFill>
                          <a:effectLst/>
                          <a:latin typeface="+mn-lt"/>
                          <a:ea typeface="Calibri" panose="020F0502020204030204" pitchFamily="34" charset="0"/>
                          <a:cs typeface="Calibri" panose="020F0502020204030204" pitchFamily="34" charset="0"/>
                        </a:rPr>
                        <a:t>Complex subsystem integration, deployment reliability, mass/power constraints, and legal/regulatory hurdles for active debris removal.</a:t>
                      </a:r>
                    </a:p>
                  </a:txBody>
                  <a:tcPr marL="4065" marR="4065" marT="4065" marB="0" anchor="ctr"/>
                </a:tc>
                <a:extLst>
                  <a:ext uri="{0D108BD9-81ED-4DB2-BD59-A6C34878D82A}">
                    <a16:rowId xmlns:a16="http://schemas.microsoft.com/office/drawing/2014/main" val="3918880230"/>
                  </a:ext>
                </a:extLst>
              </a:tr>
            </a:tbl>
          </a:graphicData>
        </a:graphic>
      </p:graphicFrame>
    </p:spTree>
    <p:extLst>
      <p:ext uri="{BB962C8B-B14F-4D97-AF65-F5344CB8AC3E}">
        <p14:creationId xmlns:p14="http://schemas.microsoft.com/office/powerpoint/2010/main" val="415374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4DFE-327B-5CF1-1F11-E99895F217DD}"/>
              </a:ext>
            </a:extLst>
          </p:cNvPr>
          <p:cNvSpPr>
            <a:spLocks noGrp="1"/>
          </p:cNvSpPr>
          <p:nvPr>
            <p:ph type="title"/>
          </p:nvPr>
        </p:nvSpPr>
        <p:spPr/>
        <p:txBody>
          <a:bodyPr/>
          <a:lstStyle/>
          <a:p>
            <a:r>
              <a:rPr lang="en-US" dirty="0"/>
              <a:t>Problem Statement</a:t>
            </a:r>
            <a:endParaRPr lang="en-PK" dirty="0"/>
          </a:p>
        </p:txBody>
      </p:sp>
      <p:sp>
        <p:nvSpPr>
          <p:cNvPr id="3" name="Content Placeholder 2">
            <a:extLst>
              <a:ext uri="{FF2B5EF4-FFF2-40B4-BE49-F238E27FC236}">
                <a16:creationId xmlns:a16="http://schemas.microsoft.com/office/drawing/2014/main" id="{84E5B867-66F7-CD98-A0F4-C29583345860}"/>
              </a:ext>
            </a:extLst>
          </p:cNvPr>
          <p:cNvSpPr>
            <a:spLocks noGrp="1"/>
          </p:cNvSpPr>
          <p:nvPr>
            <p:ph idx="1"/>
          </p:nvPr>
        </p:nvSpPr>
        <p:spPr>
          <a:xfrm>
            <a:off x="1017037" y="1670179"/>
            <a:ext cx="10336763" cy="4506783"/>
          </a:xfrm>
        </p:spPr>
        <p:txBody>
          <a:bodyPr>
            <a:normAutofit/>
          </a:bodyPr>
          <a:lstStyle/>
          <a:p>
            <a:pPr marL="0" indent="0">
              <a:buNone/>
            </a:pPr>
            <a:r>
              <a:rPr lang="en-GB" sz="2000" dirty="0">
                <a:latin typeface="+mn-lt"/>
              </a:rPr>
              <a:t>The rapid expansion of space activities has created two critical threats to the sustainability of space operations: the alarming increase in space debris and the overcrowding of satellite communication frequencies. Currently, there are over 40,000 trackable pieces of debris orbiting Earth, along with tens of millions of smaller, </a:t>
            </a:r>
            <a:r>
              <a:rPr lang="en-GB" sz="2000" dirty="0" err="1">
                <a:latin typeface="+mn-lt"/>
              </a:rPr>
              <a:t>untrackable</a:t>
            </a:r>
            <a:r>
              <a:rPr lang="en-GB" sz="2000" dirty="0">
                <a:latin typeface="+mn-lt"/>
              </a:rPr>
              <a:t> fragments. This growing cloud of debris significantly raises the risk of collisions, endangering operational satellites, space stations, and future missions. At the same time, the S-band used by more than 70% of satellites in LEO, has become increasingly congested, complicating communications and intensifying competition for limited frequency resources. Together, these issues not only escalate operational risks and costs but also threaten the long-term viability and safety of space infrastructure and ongoing exploration efforts.</a:t>
            </a:r>
            <a:endParaRPr lang="en-PK" sz="2000" dirty="0">
              <a:latin typeface="+mn-lt"/>
            </a:endParaRPr>
          </a:p>
        </p:txBody>
      </p:sp>
      <p:sp>
        <p:nvSpPr>
          <p:cNvPr id="4" name="Date Placeholder 3">
            <a:extLst>
              <a:ext uri="{FF2B5EF4-FFF2-40B4-BE49-F238E27FC236}">
                <a16:creationId xmlns:a16="http://schemas.microsoft.com/office/drawing/2014/main" id="{5509E45D-FF43-2079-74DD-187F7AE51D83}"/>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62F5BD53-17C0-447D-7A18-4B7AE7D2DB00}"/>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8568049A-9E25-F44F-D6E2-655FD2AC8D11}"/>
              </a:ext>
            </a:extLst>
          </p:cNvPr>
          <p:cNvSpPr>
            <a:spLocks noGrp="1"/>
          </p:cNvSpPr>
          <p:nvPr>
            <p:ph type="sldNum" sz="quarter" idx="12"/>
          </p:nvPr>
        </p:nvSpPr>
        <p:spPr/>
        <p:txBody>
          <a:bodyPr/>
          <a:lstStyle/>
          <a:p>
            <a:fld id="{A404E238-F771-4BC1-9664-E4FE9018898D}" type="slidenum">
              <a:rPr lang="en-US" smtClean="0"/>
              <a:pPr/>
              <a:t>13</a:t>
            </a:fld>
            <a:endParaRPr lang="en-US" dirty="0"/>
          </a:p>
        </p:txBody>
      </p:sp>
    </p:spTree>
    <p:extLst>
      <p:ext uri="{BB962C8B-B14F-4D97-AF65-F5344CB8AC3E}">
        <p14:creationId xmlns:p14="http://schemas.microsoft.com/office/powerpoint/2010/main" val="1394189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299" y="113489"/>
            <a:ext cx="9484360" cy="980413"/>
          </a:xfrm>
        </p:spPr>
        <p:txBody>
          <a:bodyPr>
            <a:normAutofit fontScale="90000"/>
          </a:bodyPr>
          <a:lstStyle/>
          <a:p>
            <a:r>
              <a:rPr lang="en-US" sz="4000" dirty="0"/>
              <a:t>CONCEPTUAL MODEL of Satellite SDR</a:t>
            </a:r>
          </a:p>
        </p:txBody>
      </p:sp>
      <p:pic>
        <p:nvPicPr>
          <p:cNvPr id="8" name="Content Placeholder 7" descr="A Cubesat Model&#10;">
            <a:extLst>
              <a:ext uri="{FF2B5EF4-FFF2-40B4-BE49-F238E27FC236}">
                <a16:creationId xmlns:a16="http://schemas.microsoft.com/office/drawing/2014/main" id="{AA78FA33-361C-F6BE-6436-12650DB40D34}"/>
              </a:ext>
              <a:ext uri="{C183D7F6-B498-43B3-948B-1728B52AA6E4}">
                <adec:decorative xmlns:adec="http://schemas.microsoft.com/office/drawing/2017/decorative" val="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270" y="1281456"/>
            <a:ext cx="5411209" cy="3756378"/>
          </a:xfrm>
        </p:spPr>
      </p:pic>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14</a:t>
            </a:fld>
            <a:endParaRPr lang="en-US" dirty="0"/>
          </a:p>
        </p:txBody>
      </p:sp>
      <p:sp>
        <p:nvSpPr>
          <p:cNvPr id="6" name="Date Placeholder 5"/>
          <p:cNvSpPr>
            <a:spLocks noGrp="1"/>
          </p:cNvSpPr>
          <p:nvPr>
            <p:ph type="dt" sz="half" idx="10"/>
          </p:nvPr>
        </p:nvSpPr>
        <p:spPr/>
        <p:txBody>
          <a:bodyPr/>
          <a:lstStyle/>
          <a:p>
            <a:fld id="{F3521148-0487-4D5A-BEAC-B21B52BFDD08}" type="datetime1">
              <a:rPr lang="en-US" smtClean="0"/>
              <a:t>7/31/2025</a:t>
            </a:fld>
            <a:endParaRPr lang="en-US" dirty="0"/>
          </a:p>
        </p:txBody>
      </p:sp>
      <p:pic>
        <p:nvPicPr>
          <p:cNvPr id="11" name="Picture 10">
            <a:extLst>
              <a:ext uri="{FF2B5EF4-FFF2-40B4-BE49-F238E27FC236}">
                <a16:creationId xmlns:a16="http://schemas.microsoft.com/office/drawing/2014/main" id="{F561AB38-E875-84FF-3EC8-A4E91CE6C54A}"/>
              </a:ext>
            </a:extLst>
          </p:cNvPr>
          <p:cNvPicPr>
            <a:picLocks noChangeAspect="1"/>
          </p:cNvPicPr>
          <p:nvPr/>
        </p:nvPicPr>
        <p:blipFill>
          <a:blip r:embed="rId4"/>
          <a:stretch>
            <a:fillRect/>
          </a:stretch>
        </p:blipFill>
        <p:spPr>
          <a:xfrm>
            <a:off x="5793223" y="1296962"/>
            <a:ext cx="6357356" cy="3740872"/>
          </a:xfrm>
          <a:prstGeom prst="rect">
            <a:avLst/>
          </a:prstGeom>
        </p:spPr>
      </p:pic>
      <p:sp>
        <p:nvSpPr>
          <p:cNvPr id="13" name="Rectangle 12">
            <a:extLst>
              <a:ext uri="{FF2B5EF4-FFF2-40B4-BE49-F238E27FC236}">
                <a16:creationId xmlns:a16="http://schemas.microsoft.com/office/drawing/2014/main" id="{A1FEDE99-3E32-63D5-5AE1-429C05D39DD6}"/>
              </a:ext>
            </a:extLst>
          </p:cNvPr>
          <p:cNvSpPr/>
          <p:nvPr/>
        </p:nvSpPr>
        <p:spPr>
          <a:xfrm>
            <a:off x="302342" y="1777421"/>
            <a:ext cx="1488358" cy="6479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Bodoni MT" panose="02070603080606020203" pitchFamily="18" charset="0"/>
                <a:ea typeface="ADLaM Display" panose="020F0502020204030204" pitchFamily="2" charset="0"/>
                <a:cs typeface="ADLaM Display" panose="020F0502020204030204" pitchFamily="2" charset="0"/>
              </a:rPr>
              <a:t>SDR1</a:t>
            </a:r>
          </a:p>
          <a:p>
            <a:pPr algn="ctr"/>
            <a:r>
              <a:rPr lang="en-US" dirty="0">
                <a:latin typeface="Bodoni MT" panose="02070603080606020203" pitchFamily="18" charset="0"/>
                <a:ea typeface="ADLaM Display" panose="020F0502020204030204" pitchFamily="2" charset="0"/>
                <a:cs typeface="ADLaM Display" panose="020F0502020204030204" pitchFamily="2" charset="0"/>
              </a:rPr>
              <a:t>Robotic Arm</a:t>
            </a:r>
            <a:endParaRPr lang="en-PK" dirty="0">
              <a:latin typeface="Bodoni MT" panose="02070603080606020203" pitchFamily="18" charset="0"/>
              <a:ea typeface="ADLaM Display" panose="020F0502020204030204" pitchFamily="2" charset="0"/>
              <a:cs typeface="ADLaM Display" panose="020F0502020204030204" pitchFamily="2" charset="0"/>
            </a:endParaRPr>
          </a:p>
        </p:txBody>
      </p:sp>
      <p:sp>
        <p:nvSpPr>
          <p:cNvPr id="14" name="Rectangle 13">
            <a:extLst>
              <a:ext uri="{FF2B5EF4-FFF2-40B4-BE49-F238E27FC236}">
                <a16:creationId xmlns:a16="http://schemas.microsoft.com/office/drawing/2014/main" id="{DA65A20A-BB0F-966D-4057-AB0B02AC9093}"/>
              </a:ext>
            </a:extLst>
          </p:cNvPr>
          <p:cNvSpPr/>
          <p:nvPr/>
        </p:nvSpPr>
        <p:spPr>
          <a:xfrm>
            <a:off x="4304865" y="4256426"/>
            <a:ext cx="1488358" cy="4492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Bodoni MT" panose="02070603080606020203" pitchFamily="18" charset="0"/>
              </a:rPr>
              <a:t>Propulsion</a:t>
            </a:r>
            <a:r>
              <a:rPr lang="en-US" dirty="0"/>
              <a:t> </a:t>
            </a:r>
            <a:endParaRPr lang="en-PK" dirty="0"/>
          </a:p>
        </p:txBody>
      </p:sp>
      <p:sp>
        <p:nvSpPr>
          <p:cNvPr id="15" name="Rectangle 14">
            <a:extLst>
              <a:ext uri="{FF2B5EF4-FFF2-40B4-BE49-F238E27FC236}">
                <a16:creationId xmlns:a16="http://schemas.microsoft.com/office/drawing/2014/main" id="{30E0E7DB-22B7-DA54-6901-F55D7D98A3E0}"/>
              </a:ext>
            </a:extLst>
          </p:cNvPr>
          <p:cNvSpPr/>
          <p:nvPr/>
        </p:nvSpPr>
        <p:spPr>
          <a:xfrm>
            <a:off x="4281667" y="2292556"/>
            <a:ext cx="1488358" cy="4492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Bodoni MT" panose="02070603080606020203" pitchFamily="18" charset="0"/>
              </a:rPr>
              <a:t>Solar</a:t>
            </a:r>
            <a:r>
              <a:rPr lang="en-US" dirty="0"/>
              <a:t> </a:t>
            </a:r>
            <a:r>
              <a:rPr lang="en-US" dirty="0">
                <a:latin typeface="Bodoni MT" panose="02070603080606020203" pitchFamily="18" charset="0"/>
              </a:rPr>
              <a:t>Panel</a:t>
            </a:r>
            <a:endParaRPr lang="en-PK" dirty="0">
              <a:latin typeface="Bodoni MT" panose="02070603080606020203" pitchFamily="18" charset="0"/>
            </a:endParaRPr>
          </a:p>
        </p:txBody>
      </p:sp>
      <p:sp>
        <p:nvSpPr>
          <p:cNvPr id="16" name="Rectangle 15">
            <a:extLst>
              <a:ext uri="{FF2B5EF4-FFF2-40B4-BE49-F238E27FC236}">
                <a16:creationId xmlns:a16="http://schemas.microsoft.com/office/drawing/2014/main" id="{D4609A7D-FD13-7A40-3681-C563F2A51A3F}"/>
              </a:ext>
            </a:extLst>
          </p:cNvPr>
          <p:cNvSpPr/>
          <p:nvPr/>
        </p:nvSpPr>
        <p:spPr>
          <a:xfrm>
            <a:off x="3906938" y="1328200"/>
            <a:ext cx="1850502" cy="4492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Bodoni MT" panose="02070603080606020203" pitchFamily="18" charset="0"/>
              </a:rPr>
              <a:t>Communication</a:t>
            </a:r>
          </a:p>
          <a:p>
            <a:pPr algn="ctr"/>
            <a:r>
              <a:rPr lang="en-US" dirty="0">
                <a:latin typeface="Bodoni MT" panose="02070603080606020203" pitchFamily="18" charset="0"/>
              </a:rPr>
              <a:t>Device SDR2</a:t>
            </a:r>
            <a:endParaRPr lang="en-PK" dirty="0">
              <a:latin typeface="Bodoni MT" panose="02070603080606020203" pitchFamily="18" charset="0"/>
            </a:endParaRPr>
          </a:p>
        </p:txBody>
      </p:sp>
      <p:cxnSp>
        <p:nvCxnSpPr>
          <p:cNvPr id="20" name="Connector: Curved 19">
            <a:extLst>
              <a:ext uri="{FF2B5EF4-FFF2-40B4-BE49-F238E27FC236}">
                <a16:creationId xmlns:a16="http://schemas.microsoft.com/office/drawing/2014/main" id="{6242B88B-DE45-E61E-40B9-3CC5311BDF80}"/>
              </a:ext>
            </a:extLst>
          </p:cNvPr>
          <p:cNvCxnSpPr>
            <a:cxnSpLocks/>
          </p:cNvCxnSpPr>
          <p:nvPr/>
        </p:nvCxnSpPr>
        <p:spPr>
          <a:xfrm rot="16200000" flipH="1">
            <a:off x="1060978" y="2461742"/>
            <a:ext cx="503818" cy="361916"/>
          </a:xfrm>
          <a:prstGeom prst="curvedConnector3">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9E18E649-5725-2C3E-8C66-0BA69A6E1DB1}"/>
              </a:ext>
            </a:extLst>
          </p:cNvPr>
          <p:cNvCxnSpPr>
            <a:cxnSpLocks/>
          </p:cNvCxnSpPr>
          <p:nvPr/>
        </p:nvCxnSpPr>
        <p:spPr>
          <a:xfrm rot="10800000" flipV="1">
            <a:off x="3045125" y="1543625"/>
            <a:ext cx="898420" cy="47465"/>
          </a:xfrm>
          <a:prstGeom prst="curvedConnector3">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4897CEF3-EA96-4D6C-EB03-BE19BC2F485A}"/>
              </a:ext>
            </a:extLst>
          </p:cNvPr>
          <p:cNvCxnSpPr>
            <a:cxnSpLocks/>
          </p:cNvCxnSpPr>
          <p:nvPr/>
        </p:nvCxnSpPr>
        <p:spPr>
          <a:xfrm rot="10800000">
            <a:off x="3862521" y="2259677"/>
            <a:ext cx="527613" cy="289266"/>
          </a:xfrm>
          <a:prstGeom prst="curvedConnector3">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26C4A6AD-3469-0ECA-B1B1-79E693102C0C}"/>
              </a:ext>
            </a:extLst>
          </p:cNvPr>
          <p:cNvCxnSpPr>
            <a:cxnSpLocks/>
          </p:cNvCxnSpPr>
          <p:nvPr/>
        </p:nvCxnSpPr>
        <p:spPr>
          <a:xfrm rot="10800000">
            <a:off x="3709359" y="4256426"/>
            <a:ext cx="694373" cy="212634"/>
          </a:xfrm>
          <a:prstGeom prst="curvedConnector3">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77AF69EA-19C4-5F35-F96F-AB6263D06ACF}"/>
              </a:ext>
            </a:extLst>
          </p:cNvPr>
          <p:cNvGraphicFramePr>
            <a:graphicFrameLocks noGrp="1"/>
          </p:cNvGraphicFramePr>
          <p:nvPr>
            <p:extLst>
              <p:ext uri="{D42A27DB-BD31-4B8C-83A1-F6EECF244321}">
                <p14:modId xmlns:p14="http://schemas.microsoft.com/office/powerpoint/2010/main" val="2852467545"/>
              </p:ext>
            </p:extLst>
          </p:nvPr>
        </p:nvGraphicFramePr>
        <p:xfrm>
          <a:off x="236270" y="5043021"/>
          <a:ext cx="5345021" cy="370840"/>
        </p:xfrm>
        <a:graphic>
          <a:graphicData uri="http://schemas.openxmlformats.org/drawingml/2006/table">
            <a:tbl>
              <a:tblPr firstRow="1" bandRow="1">
                <a:tableStyleId>{2D5ABB26-0587-4C30-8999-92F81FD0307C}</a:tableStyleId>
              </a:tblPr>
              <a:tblGrid>
                <a:gridCol w="5345021">
                  <a:extLst>
                    <a:ext uri="{9D8B030D-6E8A-4147-A177-3AD203B41FA5}">
                      <a16:colId xmlns:a16="http://schemas.microsoft.com/office/drawing/2014/main" val="401942643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Fig.(1)</a:t>
                      </a:r>
                      <a:r>
                        <a:rPr lang="en-US" dirty="0">
                          <a:solidFill>
                            <a:schemeClr val="tx1"/>
                          </a:solidFill>
                        </a:rPr>
                        <a:t> SDR1 Conceptual 3d design</a:t>
                      </a:r>
                      <a:endParaRPr lang="en-PK" dirty="0"/>
                    </a:p>
                  </a:txBody>
                  <a:tcPr/>
                </a:tc>
                <a:extLst>
                  <a:ext uri="{0D108BD9-81ED-4DB2-BD59-A6C34878D82A}">
                    <a16:rowId xmlns:a16="http://schemas.microsoft.com/office/drawing/2014/main" val="2141133162"/>
                  </a:ext>
                </a:extLst>
              </a:tr>
            </a:tbl>
          </a:graphicData>
        </a:graphic>
      </p:graphicFrame>
      <p:graphicFrame>
        <p:nvGraphicFramePr>
          <p:cNvPr id="17" name="Table 16">
            <a:extLst>
              <a:ext uri="{FF2B5EF4-FFF2-40B4-BE49-F238E27FC236}">
                <a16:creationId xmlns:a16="http://schemas.microsoft.com/office/drawing/2014/main" id="{A65FFB01-F92F-415F-2546-EF32553DF144}"/>
              </a:ext>
            </a:extLst>
          </p:cNvPr>
          <p:cNvGraphicFramePr>
            <a:graphicFrameLocks noGrp="1"/>
          </p:cNvGraphicFramePr>
          <p:nvPr>
            <p:extLst>
              <p:ext uri="{D42A27DB-BD31-4B8C-83A1-F6EECF244321}">
                <p14:modId xmlns:p14="http://schemas.microsoft.com/office/powerpoint/2010/main" val="1678208859"/>
              </p:ext>
            </p:extLst>
          </p:nvPr>
        </p:nvGraphicFramePr>
        <p:xfrm>
          <a:off x="5793221" y="5093542"/>
          <a:ext cx="6357357" cy="914400"/>
        </p:xfrm>
        <a:graphic>
          <a:graphicData uri="http://schemas.openxmlformats.org/drawingml/2006/table">
            <a:tbl>
              <a:tblPr firstRow="1" bandRow="1">
                <a:tableStyleId>{2D5ABB26-0587-4C30-8999-92F81FD0307C}</a:tableStyleId>
              </a:tblPr>
              <a:tblGrid>
                <a:gridCol w="6357357">
                  <a:extLst>
                    <a:ext uri="{9D8B030D-6E8A-4147-A177-3AD203B41FA5}">
                      <a16:colId xmlns:a16="http://schemas.microsoft.com/office/drawing/2014/main" val="2173490238"/>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Fig.(2) Whole system conceptual 3d design working by and on around Power Control Unit </a:t>
                      </a:r>
                      <a:endParaRPr lang="en-PK" dirty="0"/>
                    </a:p>
                    <a:p>
                      <a:endParaRPr lang="en-PK" dirty="0"/>
                    </a:p>
                  </a:txBody>
                  <a:tcPr/>
                </a:tc>
                <a:extLst>
                  <a:ext uri="{0D108BD9-81ED-4DB2-BD59-A6C34878D82A}">
                    <a16:rowId xmlns:a16="http://schemas.microsoft.com/office/drawing/2014/main" val="4037127648"/>
                  </a:ext>
                </a:extLst>
              </a:tr>
            </a:tbl>
          </a:graphicData>
        </a:graphic>
      </p:graphicFrame>
    </p:spTree>
    <p:extLst>
      <p:ext uri="{BB962C8B-B14F-4D97-AF65-F5344CB8AC3E}">
        <p14:creationId xmlns:p14="http://schemas.microsoft.com/office/powerpoint/2010/main" val="3754476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299" y="113489"/>
            <a:ext cx="9484360" cy="980413"/>
          </a:xfrm>
        </p:spPr>
        <p:txBody>
          <a:bodyPr>
            <a:normAutofit fontScale="90000"/>
          </a:bodyPr>
          <a:lstStyle/>
          <a:p>
            <a:r>
              <a:rPr lang="en-US" sz="4000" dirty="0"/>
              <a:t>CONCEPTUAL MODEL of Satellite SDR</a:t>
            </a:r>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15</a:t>
            </a:fld>
            <a:endParaRPr lang="en-US" dirty="0"/>
          </a:p>
        </p:txBody>
      </p:sp>
      <p:sp>
        <p:nvSpPr>
          <p:cNvPr id="6" name="Date Placeholder 5"/>
          <p:cNvSpPr>
            <a:spLocks noGrp="1"/>
          </p:cNvSpPr>
          <p:nvPr>
            <p:ph type="dt" sz="half" idx="10"/>
          </p:nvPr>
        </p:nvSpPr>
        <p:spPr/>
        <p:txBody>
          <a:bodyPr/>
          <a:lstStyle/>
          <a:p>
            <a:fld id="{F3521148-0487-4D5A-BEAC-B21B52BFDD08}" type="datetime1">
              <a:rPr lang="en-US" smtClean="0"/>
              <a:t>7/31/2025</a:t>
            </a:fld>
            <a:endParaRPr lang="en-US" dirty="0"/>
          </a:p>
        </p:txBody>
      </p:sp>
      <p:sp>
        <p:nvSpPr>
          <p:cNvPr id="14" name="Rectangle 13">
            <a:extLst>
              <a:ext uri="{FF2B5EF4-FFF2-40B4-BE49-F238E27FC236}">
                <a16:creationId xmlns:a16="http://schemas.microsoft.com/office/drawing/2014/main" id="{DA65A20A-BB0F-966D-4057-AB0B02AC9093}"/>
              </a:ext>
            </a:extLst>
          </p:cNvPr>
          <p:cNvSpPr/>
          <p:nvPr/>
        </p:nvSpPr>
        <p:spPr>
          <a:xfrm>
            <a:off x="4304865" y="4256426"/>
            <a:ext cx="1488358" cy="4492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Bodoni MT" panose="02070603080606020203" pitchFamily="18" charset="0"/>
              </a:rPr>
              <a:t>Propulsion</a:t>
            </a:r>
            <a:r>
              <a:rPr lang="en-US" dirty="0"/>
              <a:t> </a:t>
            </a:r>
            <a:endParaRPr lang="en-PK" dirty="0"/>
          </a:p>
        </p:txBody>
      </p:sp>
      <p:sp>
        <p:nvSpPr>
          <p:cNvPr id="15" name="Rectangle 14">
            <a:extLst>
              <a:ext uri="{FF2B5EF4-FFF2-40B4-BE49-F238E27FC236}">
                <a16:creationId xmlns:a16="http://schemas.microsoft.com/office/drawing/2014/main" id="{30E0E7DB-22B7-DA54-6901-F55D7D98A3E0}"/>
              </a:ext>
            </a:extLst>
          </p:cNvPr>
          <p:cNvSpPr/>
          <p:nvPr/>
        </p:nvSpPr>
        <p:spPr>
          <a:xfrm>
            <a:off x="4281667" y="2292556"/>
            <a:ext cx="1488358" cy="4492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Bodoni MT" panose="02070603080606020203" pitchFamily="18" charset="0"/>
              </a:rPr>
              <a:t>Solar</a:t>
            </a:r>
            <a:r>
              <a:rPr lang="en-US" dirty="0"/>
              <a:t> </a:t>
            </a:r>
            <a:r>
              <a:rPr lang="en-US" dirty="0">
                <a:latin typeface="Bodoni MT" panose="02070603080606020203" pitchFamily="18" charset="0"/>
              </a:rPr>
              <a:t>Panel</a:t>
            </a:r>
            <a:endParaRPr lang="en-PK" dirty="0">
              <a:latin typeface="Bodoni MT" panose="02070603080606020203" pitchFamily="18" charset="0"/>
            </a:endParaRPr>
          </a:p>
        </p:txBody>
      </p:sp>
      <p:pic>
        <p:nvPicPr>
          <p:cNvPr id="12" name="Picture 11">
            <a:extLst>
              <a:ext uri="{FF2B5EF4-FFF2-40B4-BE49-F238E27FC236}">
                <a16:creationId xmlns:a16="http://schemas.microsoft.com/office/drawing/2014/main" id="{B168932F-93AF-7A30-B4CE-12D9CD99E772}"/>
              </a:ext>
            </a:extLst>
          </p:cNvPr>
          <p:cNvPicPr>
            <a:picLocks noChangeAspect="1"/>
          </p:cNvPicPr>
          <p:nvPr/>
        </p:nvPicPr>
        <p:blipFill>
          <a:blip r:embed="rId3"/>
          <a:stretch>
            <a:fillRect/>
          </a:stretch>
        </p:blipFill>
        <p:spPr>
          <a:xfrm>
            <a:off x="5144683" y="1093267"/>
            <a:ext cx="6931834" cy="5399606"/>
          </a:xfrm>
          <a:prstGeom prst="rect">
            <a:avLst/>
          </a:prstGeom>
        </p:spPr>
      </p:pic>
      <p:graphicFrame>
        <p:nvGraphicFramePr>
          <p:cNvPr id="3" name="Table 2">
            <a:extLst>
              <a:ext uri="{FF2B5EF4-FFF2-40B4-BE49-F238E27FC236}">
                <a16:creationId xmlns:a16="http://schemas.microsoft.com/office/drawing/2014/main" id="{2B4727F0-3EF3-8910-085E-A745DCE0624C}"/>
              </a:ext>
            </a:extLst>
          </p:cNvPr>
          <p:cNvGraphicFramePr>
            <a:graphicFrameLocks noGrp="1"/>
          </p:cNvGraphicFramePr>
          <p:nvPr>
            <p:extLst>
              <p:ext uri="{D42A27DB-BD31-4B8C-83A1-F6EECF244321}">
                <p14:modId xmlns:p14="http://schemas.microsoft.com/office/powerpoint/2010/main" val="2335735088"/>
              </p:ext>
            </p:extLst>
          </p:nvPr>
        </p:nvGraphicFramePr>
        <p:xfrm>
          <a:off x="302200" y="1964682"/>
          <a:ext cx="4960391" cy="4087631"/>
        </p:xfrm>
        <a:graphic>
          <a:graphicData uri="http://schemas.openxmlformats.org/drawingml/2006/table">
            <a:tbl>
              <a:tblPr firstRow="1" bandRow="1">
                <a:tableStyleId>{2D5ABB26-0587-4C30-8999-92F81FD0307C}</a:tableStyleId>
              </a:tblPr>
              <a:tblGrid>
                <a:gridCol w="4960391">
                  <a:extLst>
                    <a:ext uri="{9D8B030D-6E8A-4147-A177-3AD203B41FA5}">
                      <a16:colId xmlns:a16="http://schemas.microsoft.com/office/drawing/2014/main" val="2840560844"/>
                    </a:ext>
                  </a:extLst>
                </a:gridCol>
              </a:tblGrid>
              <a:tr h="4087631">
                <a:tc>
                  <a:txBody>
                    <a:bodyPr/>
                    <a:lstStyle/>
                    <a:p>
                      <a:pPr marL="285750" indent="-285750">
                        <a:buFont typeface="Arial" panose="020B0604020202020204" pitchFamily="34" charset="0"/>
                        <a:buChar char="•"/>
                      </a:pPr>
                      <a:r>
                        <a:rPr lang="en-US" b="1" dirty="0">
                          <a:solidFill>
                            <a:schemeClr val="tx1"/>
                          </a:solidFill>
                        </a:rPr>
                        <a:t>A complete representation of satellite SDR along with their subsystems and work process of the components using in this system. </a:t>
                      </a:r>
                    </a:p>
                    <a:p>
                      <a:pPr marL="285750" indent="-285750">
                        <a:buFont typeface="Arial" panose="020B0604020202020204" pitchFamily="34" charset="0"/>
                        <a:buChar char="•"/>
                      </a:pPr>
                      <a:endParaRPr lang="en-US" b="1" dirty="0">
                        <a:solidFill>
                          <a:schemeClr val="tx1"/>
                        </a:solidFill>
                      </a:endParaRPr>
                    </a:p>
                    <a:p>
                      <a:pPr marL="285750" indent="-285750">
                        <a:buFont typeface="Arial" panose="020B0604020202020204" pitchFamily="34" charset="0"/>
                        <a:buChar char="•"/>
                      </a:pPr>
                      <a:r>
                        <a:rPr lang="en-US" b="1" dirty="0">
                          <a:solidFill>
                            <a:schemeClr val="tx1"/>
                          </a:solidFill>
                        </a:rPr>
                        <a:t>From satellite as communication device to Robotic arm as an output working as on input given from a Power Control Unit which I designed on specific programing.</a:t>
                      </a:r>
                      <a:endParaRPr lang="en-PK" b="1" dirty="0">
                        <a:solidFill>
                          <a:schemeClr val="tx1"/>
                        </a:solidFill>
                      </a:endParaRPr>
                    </a:p>
                  </a:txBody>
                  <a:tcPr/>
                </a:tc>
                <a:extLst>
                  <a:ext uri="{0D108BD9-81ED-4DB2-BD59-A6C34878D82A}">
                    <a16:rowId xmlns:a16="http://schemas.microsoft.com/office/drawing/2014/main" val="2778647678"/>
                  </a:ext>
                </a:extLst>
              </a:tr>
            </a:tbl>
          </a:graphicData>
        </a:graphic>
      </p:graphicFrame>
    </p:spTree>
    <p:extLst>
      <p:ext uri="{BB962C8B-B14F-4D97-AF65-F5344CB8AC3E}">
        <p14:creationId xmlns:p14="http://schemas.microsoft.com/office/powerpoint/2010/main" val="1110614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860" y="301138"/>
            <a:ext cx="9403080" cy="579754"/>
          </a:xfrm>
        </p:spPr>
        <p:txBody>
          <a:bodyPr>
            <a:normAutofit fontScale="90000"/>
          </a:bodyPr>
          <a:lstStyle/>
          <a:p>
            <a:r>
              <a:rPr lang="en-US" sz="4000" dirty="0"/>
              <a:t>CONCEPTUAL MODEL of Satellite PCU</a:t>
            </a:r>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16</a:t>
            </a:fld>
            <a:endParaRPr lang="en-US" dirty="0"/>
          </a:p>
        </p:txBody>
      </p:sp>
      <p:sp>
        <p:nvSpPr>
          <p:cNvPr id="6" name="Date Placeholder 5"/>
          <p:cNvSpPr>
            <a:spLocks noGrp="1"/>
          </p:cNvSpPr>
          <p:nvPr>
            <p:ph type="dt" sz="half" idx="10"/>
          </p:nvPr>
        </p:nvSpPr>
        <p:spPr/>
        <p:txBody>
          <a:bodyPr/>
          <a:lstStyle/>
          <a:p>
            <a:fld id="{F3521148-0487-4D5A-BEAC-B21B52BFDD08}" type="datetime1">
              <a:rPr lang="en-US" smtClean="0"/>
              <a:t>7/31/2025</a:t>
            </a:fld>
            <a:endParaRPr lang="en-US" dirty="0"/>
          </a:p>
        </p:txBody>
      </p:sp>
      <p:graphicFrame>
        <p:nvGraphicFramePr>
          <p:cNvPr id="9" name="Table 8">
            <a:extLst>
              <a:ext uri="{FF2B5EF4-FFF2-40B4-BE49-F238E27FC236}">
                <a16:creationId xmlns:a16="http://schemas.microsoft.com/office/drawing/2014/main" id="{6CB9562D-2CC0-D693-F487-C9FFFBB0EF8A}"/>
              </a:ext>
            </a:extLst>
          </p:cNvPr>
          <p:cNvGraphicFramePr>
            <a:graphicFrameLocks noGrp="1"/>
          </p:cNvGraphicFramePr>
          <p:nvPr>
            <p:extLst>
              <p:ext uri="{D42A27DB-BD31-4B8C-83A1-F6EECF244321}">
                <p14:modId xmlns:p14="http://schemas.microsoft.com/office/powerpoint/2010/main" val="54865278"/>
              </p:ext>
            </p:extLst>
          </p:nvPr>
        </p:nvGraphicFramePr>
        <p:xfrm>
          <a:off x="87041" y="1542585"/>
          <a:ext cx="5029200" cy="4724400"/>
        </p:xfrm>
        <a:graphic>
          <a:graphicData uri="http://schemas.openxmlformats.org/drawingml/2006/table">
            <a:tbl>
              <a:tblPr firstRow="1" bandRow="1">
                <a:tableStyleId>{2D5ABB26-0587-4C30-8999-92F81FD0307C}</a:tableStyleId>
              </a:tblPr>
              <a:tblGrid>
                <a:gridCol w="5029200">
                  <a:extLst>
                    <a:ext uri="{9D8B030D-6E8A-4147-A177-3AD203B41FA5}">
                      <a16:colId xmlns:a16="http://schemas.microsoft.com/office/drawing/2014/main" val="2009225408"/>
                    </a:ext>
                  </a:extLst>
                </a:gridCol>
              </a:tblGrid>
              <a:tr h="854894">
                <a:tc>
                  <a:txBody>
                    <a:bodyPr/>
                    <a:lstStyle/>
                    <a:p>
                      <a:pPr marL="342900" indent="-342900">
                        <a:buFont typeface="+mj-lt"/>
                        <a:buAutoNum type="arabicPeriod"/>
                      </a:pPr>
                      <a:r>
                        <a:rPr lang="en-US" sz="1600" dirty="0">
                          <a:solidFill>
                            <a:schemeClr val="tx1"/>
                          </a:solidFill>
                        </a:rPr>
                        <a:t>Azur solar cell input with a blocking diode prevents reverse current, feeding power to a TP4056 module for charging a 3.7V Li-ion battery.</a:t>
                      </a:r>
                    </a:p>
                    <a:p>
                      <a:pPr marL="342900" indent="-342900">
                        <a:buFont typeface="+mj-lt"/>
                        <a:buAutoNum type="arabicPeriod"/>
                      </a:pPr>
                      <a:endParaRPr lang="en-US" sz="1600" dirty="0">
                        <a:solidFill>
                          <a:schemeClr val="tx1"/>
                        </a:solidFill>
                      </a:endParaRPr>
                    </a:p>
                    <a:p>
                      <a:pPr marL="342900" indent="-342900">
                        <a:buFont typeface="+mj-lt"/>
                        <a:buAutoNum type="arabicPeriod"/>
                      </a:pPr>
                      <a:r>
                        <a:rPr lang="en-US" sz="1600" dirty="0">
                          <a:solidFill>
                            <a:schemeClr val="tx1"/>
                          </a:solidFill>
                        </a:rPr>
                        <a:t>ESP32 PCU monitors battery voltage via a voltage divider and manages power distribution to payloads/subsystems .</a:t>
                      </a:r>
                    </a:p>
                    <a:p>
                      <a:pPr marL="342900" indent="-342900">
                        <a:buFont typeface="+mj-lt"/>
                        <a:buAutoNum type="arabicPeriod"/>
                      </a:pPr>
                      <a:endParaRPr lang="en-US" sz="1600" dirty="0">
                        <a:solidFill>
                          <a:schemeClr val="tx1"/>
                        </a:solidFill>
                      </a:endParaRPr>
                    </a:p>
                    <a:p>
                      <a:pPr marL="342900" indent="-342900">
                        <a:buFont typeface="+mj-lt"/>
                        <a:buAutoNum type="arabicPeriod"/>
                      </a:pPr>
                      <a:r>
                        <a:rPr lang="en-US" sz="1600" dirty="0">
                          <a:solidFill>
                            <a:schemeClr val="tx1"/>
                          </a:solidFill>
                        </a:rPr>
                        <a:t>Power regulation uses resistors (22</a:t>
                      </a:r>
                      <a:r>
                        <a:rPr lang="el-GR" sz="1600" dirty="0">
                          <a:solidFill>
                            <a:schemeClr val="tx1"/>
                          </a:solidFill>
                        </a:rPr>
                        <a:t>Ω/220Ω)</a:t>
                      </a:r>
                      <a:r>
                        <a:rPr lang="en-US" sz="1600" dirty="0">
                          <a:solidFill>
                            <a:schemeClr val="tx1"/>
                          </a:solidFill>
                        </a:rPr>
                        <a:t> and </a:t>
                      </a:r>
                      <a:r>
                        <a:rPr lang="el-GR" sz="1600" dirty="0">
                          <a:solidFill>
                            <a:schemeClr val="tx1"/>
                          </a:solidFill>
                        </a:rPr>
                        <a:t> </a:t>
                      </a:r>
                      <a:r>
                        <a:rPr lang="en-US" sz="1600" dirty="0">
                          <a:solidFill>
                            <a:schemeClr val="tx1"/>
                          </a:solidFill>
                        </a:rPr>
                        <a:t>capacitors to simulate load control and current measurement .</a:t>
                      </a:r>
                    </a:p>
                    <a:p>
                      <a:pPr marL="342900" indent="-342900">
                        <a:buFont typeface="+mj-lt"/>
                        <a:buAutoNum type="arabicPeriod"/>
                      </a:pPr>
                      <a:endParaRPr lang="en-US" sz="1600" dirty="0">
                        <a:solidFill>
                          <a:schemeClr val="tx1"/>
                        </a:solidFill>
                      </a:endParaRPr>
                    </a:p>
                    <a:p>
                      <a:pPr marL="342900" indent="-342900">
                        <a:buFont typeface="+mj-lt"/>
                        <a:buAutoNum type="arabicPeriod"/>
                      </a:pPr>
                      <a:r>
                        <a:rPr lang="en-US" sz="1600" dirty="0">
                          <a:solidFill>
                            <a:schemeClr val="tx1"/>
                          </a:solidFill>
                        </a:rPr>
                        <a:t>Soft Diode Rectifier (SDR) provides backup power conditioning and protection alongside primary regulation .</a:t>
                      </a:r>
                    </a:p>
                    <a:p>
                      <a:pPr marL="342900" indent="-342900">
                        <a:buFont typeface="+mj-lt"/>
                        <a:buAutoNum type="arabicPeriod"/>
                      </a:pPr>
                      <a:endParaRPr lang="en-US" sz="1600" dirty="0">
                        <a:solidFill>
                          <a:schemeClr val="tx1"/>
                        </a:solidFill>
                      </a:endParaRPr>
                    </a:p>
                    <a:p>
                      <a:pPr marL="342900" indent="-342900">
                        <a:buFont typeface="+mj-lt"/>
                        <a:buAutoNum type="arabicPeriod"/>
                      </a:pPr>
                      <a:r>
                        <a:rPr lang="en-US" sz="1600" dirty="0">
                          <a:solidFill>
                            <a:schemeClr val="tx1"/>
                          </a:solidFill>
                        </a:rPr>
                        <a:t>OLED display (I²C interface) outputs real-time status updates for voltage, current, and system health .</a:t>
                      </a:r>
                    </a:p>
                  </a:txBody>
                  <a:tcPr/>
                </a:tc>
                <a:extLst>
                  <a:ext uri="{0D108BD9-81ED-4DB2-BD59-A6C34878D82A}">
                    <a16:rowId xmlns:a16="http://schemas.microsoft.com/office/drawing/2014/main" val="85749461"/>
                  </a:ext>
                </a:extLst>
              </a:tr>
            </a:tbl>
          </a:graphicData>
        </a:graphic>
      </p:graphicFrame>
      <p:pic>
        <p:nvPicPr>
          <p:cNvPr id="15" name="Content Placeholder 14" descr="A diagram of a solar panel&#10;&#10;AI-generated content may be incorrect.">
            <a:extLst>
              <a:ext uri="{FF2B5EF4-FFF2-40B4-BE49-F238E27FC236}">
                <a16:creationId xmlns:a16="http://schemas.microsoft.com/office/drawing/2014/main" id="{030B3A3B-1199-C3DE-83A6-DD0924C6B6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11838" y="1253331"/>
            <a:ext cx="6641709" cy="5013654"/>
          </a:xfrm>
        </p:spPr>
      </p:pic>
    </p:spTree>
    <p:extLst>
      <p:ext uri="{BB962C8B-B14F-4D97-AF65-F5344CB8AC3E}">
        <p14:creationId xmlns:p14="http://schemas.microsoft.com/office/powerpoint/2010/main" val="3651739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BF40-9404-FC71-C359-332C8031F6C7}"/>
              </a:ext>
            </a:extLst>
          </p:cNvPr>
          <p:cNvSpPr>
            <a:spLocks noGrp="1"/>
          </p:cNvSpPr>
          <p:nvPr>
            <p:ph type="title"/>
          </p:nvPr>
        </p:nvSpPr>
        <p:spPr/>
        <p:txBody>
          <a:bodyPr/>
          <a:lstStyle/>
          <a:p>
            <a:r>
              <a:rPr lang="en-US" dirty="0"/>
              <a:t>Satellite SDR2 Market Survey </a:t>
            </a:r>
            <a:endParaRPr lang="en-PK" dirty="0"/>
          </a:p>
        </p:txBody>
      </p:sp>
      <p:sp>
        <p:nvSpPr>
          <p:cNvPr id="3" name="Content Placeholder 2">
            <a:extLst>
              <a:ext uri="{FF2B5EF4-FFF2-40B4-BE49-F238E27FC236}">
                <a16:creationId xmlns:a16="http://schemas.microsoft.com/office/drawing/2014/main" id="{5CA9909C-40FC-DE95-A46C-0DB614E25F2D}"/>
              </a:ext>
            </a:extLst>
          </p:cNvPr>
          <p:cNvSpPr>
            <a:spLocks noGrp="1"/>
          </p:cNvSpPr>
          <p:nvPr>
            <p:ph idx="1"/>
          </p:nvPr>
        </p:nvSpPr>
        <p:spPr>
          <a:xfrm>
            <a:off x="121297" y="1278294"/>
            <a:ext cx="11807889" cy="5131837"/>
          </a:xfrm>
        </p:spPr>
        <p:txBody>
          <a:bodyPr/>
          <a:lstStyle/>
          <a:p>
            <a:pPr>
              <a:buFont typeface="Wingdings" panose="05000000000000000000" pitchFamily="2" charset="2"/>
              <a:buChar char="Ø"/>
            </a:pPr>
            <a:r>
              <a:rPr lang="en-US" dirty="0"/>
              <a:t>Software Defined Radio(SDR2):</a:t>
            </a:r>
          </a:p>
          <a:p>
            <a:r>
              <a:rPr lang="en-US" dirty="0" err="1"/>
              <a:t>Sdr</a:t>
            </a:r>
            <a:r>
              <a:rPr lang="en-US" dirty="0"/>
              <a:t> 2 modules were selected through SWAPC metric system.</a:t>
            </a:r>
          </a:p>
          <a:p>
            <a:pPr marL="0" indent="0">
              <a:buNone/>
            </a:pPr>
            <a:endParaRPr lang="en-US" dirty="0"/>
          </a:p>
        </p:txBody>
      </p:sp>
      <p:sp>
        <p:nvSpPr>
          <p:cNvPr id="4" name="Date Placeholder 3">
            <a:extLst>
              <a:ext uri="{FF2B5EF4-FFF2-40B4-BE49-F238E27FC236}">
                <a16:creationId xmlns:a16="http://schemas.microsoft.com/office/drawing/2014/main" id="{66C50BAC-D009-B144-F1E3-C90CF2D46312}"/>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7C7F18D1-E868-7E7A-F2C4-253161239515}"/>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2E76A70F-3DD5-A24C-0907-06735C2A8A75}"/>
              </a:ext>
            </a:extLst>
          </p:cNvPr>
          <p:cNvSpPr>
            <a:spLocks noGrp="1"/>
          </p:cNvSpPr>
          <p:nvPr>
            <p:ph type="sldNum" sz="quarter" idx="12"/>
          </p:nvPr>
        </p:nvSpPr>
        <p:spPr/>
        <p:txBody>
          <a:bodyPr/>
          <a:lstStyle/>
          <a:p>
            <a:fld id="{A404E238-F771-4BC1-9664-E4FE9018898D}" type="slidenum">
              <a:rPr lang="en-US" smtClean="0"/>
              <a:pPr/>
              <a:t>17</a:t>
            </a:fld>
            <a:endParaRPr lang="en-US" dirty="0"/>
          </a:p>
        </p:txBody>
      </p:sp>
      <p:graphicFrame>
        <p:nvGraphicFramePr>
          <p:cNvPr id="7" name="Table 6">
            <a:extLst>
              <a:ext uri="{FF2B5EF4-FFF2-40B4-BE49-F238E27FC236}">
                <a16:creationId xmlns:a16="http://schemas.microsoft.com/office/drawing/2014/main" id="{6C847948-8443-5E29-D93F-6443CA60B7CF}"/>
              </a:ext>
            </a:extLst>
          </p:cNvPr>
          <p:cNvGraphicFramePr>
            <a:graphicFrameLocks noGrp="1"/>
          </p:cNvGraphicFramePr>
          <p:nvPr>
            <p:extLst>
              <p:ext uri="{D42A27DB-BD31-4B8C-83A1-F6EECF244321}">
                <p14:modId xmlns:p14="http://schemas.microsoft.com/office/powerpoint/2010/main" val="1870215867"/>
              </p:ext>
            </p:extLst>
          </p:nvPr>
        </p:nvGraphicFramePr>
        <p:xfrm>
          <a:off x="262813" y="2323322"/>
          <a:ext cx="11624389" cy="3937338"/>
        </p:xfrm>
        <a:graphic>
          <a:graphicData uri="http://schemas.openxmlformats.org/drawingml/2006/table">
            <a:tbl>
              <a:tblPr firstRow="1" bandRow="1">
                <a:tableStyleId>{5C22544A-7EE6-4342-B048-85BDC9FD1C3A}</a:tableStyleId>
              </a:tblPr>
              <a:tblGrid>
                <a:gridCol w="1864567">
                  <a:extLst>
                    <a:ext uri="{9D8B030D-6E8A-4147-A177-3AD203B41FA5}">
                      <a16:colId xmlns:a16="http://schemas.microsoft.com/office/drawing/2014/main" val="1133506087"/>
                    </a:ext>
                  </a:extLst>
                </a:gridCol>
                <a:gridCol w="1456687">
                  <a:extLst>
                    <a:ext uri="{9D8B030D-6E8A-4147-A177-3AD203B41FA5}">
                      <a16:colId xmlns:a16="http://schemas.microsoft.com/office/drawing/2014/main" val="843883468"/>
                    </a:ext>
                  </a:extLst>
                </a:gridCol>
                <a:gridCol w="1660627">
                  <a:extLst>
                    <a:ext uri="{9D8B030D-6E8A-4147-A177-3AD203B41FA5}">
                      <a16:colId xmlns:a16="http://schemas.microsoft.com/office/drawing/2014/main" val="774294302"/>
                    </a:ext>
                  </a:extLst>
                </a:gridCol>
                <a:gridCol w="1660627">
                  <a:extLst>
                    <a:ext uri="{9D8B030D-6E8A-4147-A177-3AD203B41FA5}">
                      <a16:colId xmlns:a16="http://schemas.microsoft.com/office/drawing/2014/main" val="534830122"/>
                    </a:ext>
                  </a:extLst>
                </a:gridCol>
                <a:gridCol w="1660627">
                  <a:extLst>
                    <a:ext uri="{9D8B030D-6E8A-4147-A177-3AD203B41FA5}">
                      <a16:colId xmlns:a16="http://schemas.microsoft.com/office/drawing/2014/main" val="2711595187"/>
                    </a:ext>
                  </a:extLst>
                </a:gridCol>
                <a:gridCol w="1660627">
                  <a:extLst>
                    <a:ext uri="{9D8B030D-6E8A-4147-A177-3AD203B41FA5}">
                      <a16:colId xmlns:a16="http://schemas.microsoft.com/office/drawing/2014/main" val="4022796662"/>
                    </a:ext>
                  </a:extLst>
                </a:gridCol>
                <a:gridCol w="1660627">
                  <a:extLst>
                    <a:ext uri="{9D8B030D-6E8A-4147-A177-3AD203B41FA5}">
                      <a16:colId xmlns:a16="http://schemas.microsoft.com/office/drawing/2014/main" val="2805716174"/>
                    </a:ext>
                  </a:extLst>
                </a:gridCol>
              </a:tblGrid>
              <a:tr h="491123">
                <a:tc>
                  <a:txBody>
                    <a:bodyPr/>
                    <a:lstStyle/>
                    <a:p>
                      <a:pPr algn="ctr" fontAlgn="b"/>
                      <a:r>
                        <a:rPr lang="en-US" sz="1600" b="0" i="0" u="none" strike="noStrike" dirty="0">
                          <a:solidFill>
                            <a:srgbClr val="000000"/>
                          </a:solidFill>
                          <a:effectLst/>
                          <a:latin typeface="+mn-lt"/>
                        </a:rPr>
                        <a:t>Module Name</a:t>
                      </a:r>
                    </a:p>
                  </a:txBody>
                  <a:tcPr marL="7620" marR="7620" marT="7620" marB="0" anchor="b"/>
                </a:tc>
                <a:tc>
                  <a:txBody>
                    <a:bodyPr/>
                    <a:lstStyle/>
                    <a:p>
                      <a:pPr algn="ctr" fontAlgn="b"/>
                      <a:r>
                        <a:rPr lang="en-US" sz="1600" b="0" i="0" u="none" strike="noStrike" dirty="0">
                          <a:solidFill>
                            <a:srgbClr val="000000"/>
                          </a:solidFill>
                          <a:effectLst/>
                          <a:latin typeface="+mn-lt"/>
                        </a:rPr>
                        <a:t>Size (cm)</a:t>
                      </a:r>
                    </a:p>
                  </a:txBody>
                  <a:tcPr marL="7620" marR="7620" marT="7620" marB="0" anchor="b"/>
                </a:tc>
                <a:tc>
                  <a:txBody>
                    <a:bodyPr/>
                    <a:lstStyle/>
                    <a:p>
                      <a:pPr algn="ctr" fontAlgn="b"/>
                      <a:r>
                        <a:rPr lang="en-US" sz="1600" b="0" i="0" u="none" strike="noStrike">
                          <a:solidFill>
                            <a:srgbClr val="000000"/>
                          </a:solidFill>
                          <a:effectLst/>
                          <a:latin typeface="+mn-lt"/>
                        </a:rPr>
                        <a:t>Weight (g)</a:t>
                      </a:r>
                    </a:p>
                  </a:txBody>
                  <a:tcPr marL="7620" marR="7620" marT="7620" marB="0" anchor="b"/>
                </a:tc>
                <a:tc>
                  <a:txBody>
                    <a:bodyPr/>
                    <a:lstStyle/>
                    <a:p>
                      <a:pPr algn="ctr" fontAlgn="b"/>
                      <a:r>
                        <a:rPr lang="en-US" sz="1600" b="0" i="0" u="none" strike="noStrike">
                          <a:solidFill>
                            <a:srgbClr val="000000"/>
                          </a:solidFill>
                          <a:effectLst/>
                          <a:latin typeface="+mn-lt"/>
                        </a:rPr>
                        <a:t>Power (W)</a:t>
                      </a:r>
                    </a:p>
                  </a:txBody>
                  <a:tcPr marL="7620" marR="7620" marT="7620" marB="0" anchor="b"/>
                </a:tc>
                <a:tc>
                  <a:txBody>
                    <a:bodyPr/>
                    <a:lstStyle/>
                    <a:p>
                      <a:pPr algn="ctr" fontAlgn="b"/>
                      <a:r>
                        <a:rPr lang="en-US" sz="1600" b="0" i="0" u="none" strike="noStrike">
                          <a:solidFill>
                            <a:srgbClr val="000000"/>
                          </a:solidFill>
                          <a:effectLst/>
                          <a:latin typeface="+mn-lt"/>
                        </a:rPr>
                        <a:t>Cost (USD)</a:t>
                      </a:r>
                    </a:p>
                  </a:txBody>
                  <a:tcPr marL="7620" marR="7620" marT="7620" marB="0" anchor="b"/>
                </a:tc>
                <a:tc>
                  <a:txBody>
                    <a:bodyPr/>
                    <a:lstStyle/>
                    <a:p>
                      <a:pPr algn="ctr" fontAlgn="b"/>
                      <a:r>
                        <a:rPr lang="en-US" sz="1600" b="0" i="0" u="none" strike="noStrike">
                          <a:solidFill>
                            <a:srgbClr val="000000"/>
                          </a:solidFill>
                          <a:effectLst/>
                          <a:latin typeface="+mn-lt"/>
                        </a:rPr>
                        <a:t>Extra Features</a:t>
                      </a:r>
                    </a:p>
                  </a:txBody>
                  <a:tcPr marL="7620" marR="7620" marT="7620" marB="0" anchor="b"/>
                </a:tc>
                <a:tc>
                  <a:txBody>
                    <a:bodyPr/>
                    <a:lstStyle/>
                    <a:p>
                      <a:pPr algn="ctr" fontAlgn="b"/>
                      <a:r>
                        <a:rPr lang="en-US" sz="1600" b="0" i="0" u="none" strike="noStrike">
                          <a:solidFill>
                            <a:srgbClr val="000000"/>
                          </a:solidFill>
                          <a:effectLst/>
                          <a:latin typeface="+mn-lt"/>
                        </a:rPr>
                        <a:t>Score (1-10)</a:t>
                      </a:r>
                    </a:p>
                  </a:txBody>
                  <a:tcPr marL="7620" marR="7620" marT="7620" marB="0" anchor="b"/>
                </a:tc>
                <a:extLst>
                  <a:ext uri="{0D108BD9-81ED-4DB2-BD59-A6C34878D82A}">
                    <a16:rowId xmlns:a16="http://schemas.microsoft.com/office/drawing/2014/main" val="459005099"/>
                  </a:ext>
                </a:extLst>
              </a:tr>
              <a:tr h="491123">
                <a:tc>
                  <a:txBody>
                    <a:bodyPr/>
                    <a:lstStyle/>
                    <a:p>
                      <a:pPr algn="ctr" fontAlgn="b"/>
                      <a:r>
                        <a:rPr lang="en-US" sz="1600" b="1" i="0" u="none" strike="noStrike" dirty="0">
                          <a:solidFill>
                            <a:srgbClr val="000000"/>
                          </a:solidFill>
                          <a:effectLst/>
                          <a:latin typeface="+mn-lt"/>
                        </a:rPr>
                        <a:t>TOTEM</a:t>
                      </a:r>
                    </a:p>
                  </a:txBody>
                  <a:tcPr marL="7620" marR="7620" marT="7620" marB="0" anchor="b"/>
                </a:tc>
                <a:tc>
                  <a:txBody>
                    <a:bodyPr/>
                    <a:lstStyle/>
                    <a:p>
                      <a:pPr algn="ctr" fontAlgn="b"/>
                      <a:r>
                        <a:rPr lang="en-US" sz="1600" b="0" i="0" u="none" strike="noStrike" dirty="0">
                          <a:solidFill>
                            <a:srgbClr val="000000"/>
                          </a:solidFill>
                          <a:effectLst/>
                          <a:latin typeface="+mn-lt"/>
                        </a:rPr>
                        <a:t>8 x 8 x 2</a:t>
                      </a:r>
                    </a:p>
                  </a:txBody>
                  <a:tcPr marL="7620" marR="7620" marT="7620" marB="0" anchor="b"/>
                </a:tc>
                <a:tc>
                  <a:txBody>
                    <a:bodyPr/>
                    <a:lstStyle/>
                    <a:p>
                      <a:pPr algn="ctr" fontAlgn="b"/>
                      <a:r>
                        <a:rPr lang="en-PK" sz="1600" b="0" i="0" u="none" strike="noStrike">
                          <a:solidFill>
                            <a:srgbClr val="000000"/>
                          </a:solidFill>
                          <a:effectLst/>
                          <a:latin typeface="+mn-lt"/>
                        </a:rPr>
                        <a:t>150</a:t>
                      </a:r>
                    </a:p>
                  </a:txBody>
                  <a:tcPr marL="7620" marR="7620" marT="7620" marB="0" anchor="b"/>
                </a:tc>
                <a:tc>
                  <a:txBody>
                    <a:bodyPr/>
                    <a:lstStyle/>
                    <a:p>
                      <a:pPr algn="ctr" fontAlgn="b"/>
                      <a:r>
                        <a:rPr lang="en-PK" sz="1600" b="0" i="0" u="none" strike="noStrike">
                          <a:solidFill>
                            <a:srgbClr val="000000"/>
                          </a:solidFill>
                          <a:effectLst/>
                          <a:latin typeface="+mn-lt"/>
                        </a:rPr>
                        <a:t>2.5</a:t>
                      </a:r>
                    </a:p>
                  </a:txBody>
                  <a:tcPr marL="7620" marR="7620" marT="7620" marB="0" anchor="b"/>
                </a:tc>
                <a:tc>
                  <a:txBody>
                    <a:bodyPr/>
                    <a:lstStyle/>
                    <a:p>
                      <a:pPr algn="ctr" fontAlgn="b"/>
                      <a:r>
                        <a:rPr lang="en-PK" sz="1600" b="0" i="0" u="none" strike="noStrike">
                          <a:solidFill>
                            <a:srgbClr val="000000"/>
                          </a:solidFill>
                          <a:effectLst/>
                          <a:latin typeface="+mn-lt"/>
                        </a:rPr>
                        <a:t>3,500</a:t>
                      </a:r>
                    </a:p>
                  </a:txBody>
                  <a:tcPr marL="7620" marR="7620" marT="7620" marB="0" anchor="b"/>
                </a:tc>
                <a:tc>
                  <a:txBody>
                    <a:bodyPr/>
                    <a:lstStyle/>
                    <a:p>
                      <a:pPr algn="ctr" fontAlgn="b"/>
                      <a:r>
                        <a:rPr lang="en-PK" sz="1600" b="0" i="0" u="none" strike="noStrike">
                          <a:solidFill>
                            <a:srgbClr val="000000"/>
                          </a:solidFill>
                          <a:effectLst/>
                          <a:latin typeface="+mn-lt"/>
                        </a:rPr>
                        <a:t>-</a:t>
                      </a:r>
                    </a:p>
                  </a:txBody>
                  <a:tcPr marL="7620" marR="7620" marT="7620" marB="0" anchor="b"/>
                </a:tc>
                <a:tc>
                  <a:txBody>
                    <a:bodyPr/>
                    <a:lstStyle/>
                    <a:p>
                      <a:pPr algn="ctr" fontAlgn="b"/>
                      <a:r>
                        <a:rPr lang="en-PK" sz="1600" b="0" i="0" u="none" strike="noStrike">
                          <a:solidFill>
                            <a:srgbClr val="000000"/>
                          </a:solidFill>
                          <a:effectLst/>
                          <a:latin typeface="+mn-lt"/>
                        </a:rPr>
                        <a:t>9</a:t>
                      </a:r>
                    </a:p>
                  </a:txBody>
                  <a:tcPr marL="7620" marR="7620" marT="7620" marB="0" anchor="b"/>
                </a:tc>
                <a:extLst>
                  <a:ext uri="{0D108BD9-81ED-4DB2-BD59-A6C34878D82A}">
                    <a16:rowId xmlns:a16="http://schemas.microsoft.com/office/drawing/2014/main" val="4007863578"/>
                  </a:ext>
                </a:extLst>
              </a:tr>
              <a:tr h="491123">
                <a:tc>
                  <a:txBody>
                    <a:bodyPr/>
                    <a:lstStyle/>
                    <a:p>
                      <a:pPr algn="ctr" fontAlgn="b"/>
                      <a:r>
                        <a:rPr lang="en-US" sz="1600" b="0" i="0" u="none" strike="noStrike" dirty="0">
                          <a:solidFill>
                            <a:srgbClr val="000000"/>
                          </a:solidFill>
                          <a:effectLst/>
                          <a:latin typeface="+mn-lt"/>
                        </a:rPr>
                        <a:t>NANOlink-base-2</a:t>
                      </a:r>
                    </a:p>
                  </a:txBody>
                  <a:tcPr marL="7620" marR="7620" marT="7620" marB="0" anchor="b"/>
                </a:tc>
                <a:tc>
                  <a:txBody>
                    <a:bodyPr/>
                    <a:lstStyle/>
                    <a:p>
                      <a:pPr algn="ctr" fontAlgn="b"/>
                      <a:r>
                        <a:rPr lang="en-US" sz="1600" b="0" i="0" u="none" strike="noStrike">
                          <a:solidFill>
                            <a:srgbClr val="000000"/>
                          </a:solidFill>
                          <a:effectLst/>
                          <a:latin typeface="+mn-lt"/>
                        </a:rPr>
                        <a:t>9 x 9.6 x 2</a:t>
                      </a:r>
                    </a:p>
                  </a:txBody>
                  <a:tcPr marL="7620" marR="7620" marT="7620" marB="0" anchor="b"/>
                </a:tc>
                <a:tc>
                  <a:txBody>
                    <a:bodyPr/>
                    <a:lstStyle/>
                    <a:p>
                      <a:pPr algn="ctr" fontAlgn="b"/>
                      <a:r>
                        <a:rPr lang="en-PK" sz="1600" b="0" i="0" u="none" strike="noStrike" dirty="0">
                          <a:solidFill>
                            <a:srgbClr val="000000"/>
                          </a:solidFill>
                          <a:effectLst/>
                          <a:latin typeface="+mn-lt"/>
                        </a:rPr>
                        <a:t>180</a:t>
                      </a:r>
                    </a:p>
                  </a:txBody>
                  <a:tcPr marL="7620" marR="7620" marT="7620" marB="0" anchor="b"/>
                </a:tc>
                <a:tc>
                  <a:txBody>
                    <a:bodyPr/>
                    <a:lstStyle/>
                    <a:p>
                      <a:pPr algn="ctr" fontAlgn="b"/>
                      <a:r>
                        <a:rPr lang="en-PK" sz="1600" b="0" i="0" u="none" strike="noStrike">
                          <a:solidFill>
                            <a:srgbClr val="000000"/>
                          </a:solidFill>
                          <a:effectLst/>
                          <a:latin typeface="+mn-lt"/>
                        </a:rPr>
                        <a:t>3</a:t>
                      </a:r>
                    </a:p>
                  </a:txBody>
                  <a:tcPr marL="7620" marR="7620" marT="7620" marB="0" anchor="b"/>
                </a:tc>
                <a:tc>
                  <a:txBody>
                    <a:bodyPr/>
                    <a:lstStyle/>
                    <a:p>
                      <a:pPr algn="ctr" fontAlgn="b"/>
                      <a:r>
                        <a:rPr lang="en-PK" sz="1600" b="0" i="0" u="none" strike="noStrike">
                          <a:solidFill>
                            <a:srgbClr val="000000"/>
                          </a:solidFill>
                          <a:effectLst/>
                          <a:latin typeface="+mn-lt"/>
                        </a:rPr>
                        <a:t>4,000</a:t>
                      </a:r>
                    </a:p>
                  </a:txBody>
                  <a:tcPr marL="7620" marR="7620" marT="7620" marB="0" anchor="b"/>
                </a:tc>
                <a:tc>
                  <a:txBody>
                    <a:bodyPr/>
                    <a:lstStyle/>
                    <a:p>
                      <a:pPr algn="ctr" fontAlgn="b"/>
                      <a:r>
                        <a:rPr lang="en-PK" sz="1600" b="0" i="0" u="none" strike="noStrike">
                          <a:solidFill>
                            <a:srgbClr val="000000"/>
                          </a:solidFill>
                          <a:effectLst/>
                          <a:latin typeface="+mn-lt"/>
                        </a:rPr>
                        <a:t>-</a:t>
                      </a:r>
                    </a:p>
                  </a:txBody>
                  <a:tcPr marL="7620" marR="7620" marT="7620" marB="0" anchor="b"/>
                </a:tc>
                <a:tc>
                  <a:txBody>
                    <a:bodyPr/>
                    <a:lstStyle/>
                    <a:p>
                      <a:pPr algn="ctr" fontAlgn="b"/>
                      <a:r>
                        <a:rPr lang="en-PK" sz="1600" b="0" i="0" u="none" strike="noStrike">
                          <a:solidFill>
                            <a:srgbClr val="000000"/>
                          </a:solidFill>
                          <a:effectLst/>
                          <a:latin typeface="+mn-lt"/>
                        </a:rPr>
                        <a:t>8.39</a:t>
                      </a:r>
                    </a:p>
                  </a:txBody>
                  <a:tcPr marL="7620" marR="7620" marT="7620" marB="0" anchor="b"/>
                </a:tc>
                <a:extLst>
                  <a:ext uri="{0D108BD9-81ED-4DB2-BD59-A6C34878D82A}">
                    <a16:rowId xmlns:a16="http://schemas.microsoft.com/office/drawing/2014/main" val="520982760"/>
                  </a:ext>
                </a:extLst>
              </a:tr>
              <a:tr h="491123">
                <a:tc>
                  <a:txBody>
                    <a:bodyPr/>
                    <a:lstStyle/>
                    <a:p>
                      <a:pPr algn="ctr" fontAlgn="b"/>
                      <a:r>
                        <a:rPr lang="en-US" sz="1600" b="0" i="0" u="none" strike="noStrike" dirty="0">
                          <a:solidFill>
                            <a:srgbClr val="000000"/>
                          </a:solidFill>
                          <a:effectLst/>
                          <a:latin typeface="+mn-lt"/>
                        </a:rPr>
                        <a:t>NANOlink-boost-2</a:t>
                      </a:r>
                    </a:p>
                  </a:txBody>
                  <a:tcPr marL="7620" marR="7620" marT="7620" marB="0" anchor="b"/>
                </a:tc>
                <a:tc>
                  <a:txBody>
                    <a:bodyPr/>
                    <a:lstStyle/>
                    <a:p>
                      <a:pPr algn="ctr" fontAlgn="b"/>
                      <a:r>
                        <a:rPr lang="en-US" sz="1600" b="0" i="0" u="none" strike="noStrike">
                          <a:solidFill>
                            <a:srgbClr val="000000"/>
                          </a:solidFill>
                          <a:effectLst/>
                          <a:latin typeface="+mn-lt"/>
                        </a:rPr>
                        <a:t>9 x 9.6 x 2</a:t>
                      </a:r>
                    </a:p>
                  </a:txBody>
                  <a:tcPr marL="7620" marR="7620" marT="7620" marB="0" anchor="b"/>
                </a:tc>
                <a:tc>
                  <a:txBody>
                    <a:bodyPr/>
                    <a:lstStyle/>
                    <a:p>
                      <a:pPr algn="ctr" fontAlgn="b"/>
                      <a:r>
                        <a:rPr lang="en-PK" sz="1600" b="0" i="0" u="none" strike="noStrike">
                          <a:solidFill>
                            <a:srgbClr val="000000"/>
                          </a:solidFill>
                          <a:effectLst/>
                          <a:latin typeface="+mn-lt"/>
                        </a:rPr>
                        <a:t>190</a:t>
                      </a:r>
                    </a:p>
                  </a:txBody>
                  <a:tcPr marL="7620" marR="7620" marT="7620" marB="0" anchor="b"/>
                </a:tc>
                <a:tc>
                  <a:txBody>
                    <a:bodyPr/>
                    <a:lstStyle/>
                    <a:p>
                      <a:pPr algn="ctr" fontAlgn="b"/>
                      <a:r>
                        <a:rPr lang="en-PK" sz="1600" b="0" i="0" u="none" strike="noStrike">
                          <a:solidFill>
                            <a:srgbClr val="000000"/>
                          </a:solidFill>
                          <a:effectLst/>
                          <a:latin typeface="+mn-lt"/>
                        </a:rPr>
                        <a:t>4</a:t>
                      </a:r>
                    </a:p>
                  </a:txBody>
                  <a:tcPr marL="7620" marR="7620" marT="7620" marB="0" anchor="b"/>
                </a:tc>
                <a:tc>
                  <a:txBody>
                    <a:bodyPr/>
                    <a:lstStyle/>
                    <a:p>
                      <a:pPr algn="ctr" fontAlgn="b"/>
                      <a:r>
                        <a:rPr lang="en-PK" sz="1600" b="0" i="0" u="none" strike="noStrike">
                          <a:solidFill>
                            <a:srgbClr val="000000"/>
                          </a:solidFill>
                          <a:effectLst/>
                          <a:latin typeface="+mn-lt"/>
                        </a:rPr>
                        <a:t>4,500</a:t>
                      </a:r>
                    </a:p>
                  </a:txBody>
                  <a:tcPr marL="7620" marR="7620" marT="7620" marB="0" anchor="b"/>
                </a:tc>
                <a:tc>
                  <a:txBody>
                    <a:bodyPr/>
                    <a:lstStyle/>
                    <a:p>
                      <a:pPr algn="ctr" fontAlgn="b"/>
                      <a:r>
                        <a:rPr lang="en-PK" sz="1600" b="0" i="0" u="none" strike="noStrike">
                          <a:solidFill>
                            <a:srgbClr val="000000"/>
                          </a:solidFill>
                          <a:effectLst/>
                          <a:latin typeface="+mn-lt"/>
                        </a:rPr>
                        <a:t>-</a:t>
                      </a:r>
                    </a:p>
                  </a:txBody>
                  <a:tcPr marL="7620" marR="7620" marT="7620" marB="0" anchor="b"/>
                </a:tc>
                <a:tc>
                  <a:txBody>
                    <a:bodyPr/>
                    <a:lstStyle/>
                    <a:p>
                      <a:pPr algn="ctr" fontAlgn="b"/>
                      <a:r>
                        <a:rPr lang="en-PK" sz="1600" b="0" i="0" u="none" strike="noStrike" dirty="0">
                          <a:solidFill>
                            <a:srgbClr val="000000"/>
                          </a:solidFill>
                          <a:effectLst/>
                          <a:latin typeface="+mn-lt"/>
                        </a:rPr>
                        <a:t>8.09</a:t>
                      </a:r>
                    </a:p>
                  </a:txBody>
                  <a:tcPr marL="7620" marR="7620" marT="7620" marB="0" anchor="b"/>
                </a:tc>
                <a:extLst>
                  <a:ext uri="{0D108BD9-81ED-4DB2-BD59-A6C34878D82A}">
                    <a16:rowId xmlns:a16="http://schemas.microsoft.com/office/drawing/2014/main" val="1955256880"/>
                  </a:ext>
                </a:extLst>
              </a:tr>
              <a:tr h="491123">
                <a:tc>
                  <a:txBody>
                    <a:bodyPr/>
                    <a:lstStyle/>
                    <a:p>
                      <a:pPr algn="ctr" fontAlgn="b"/>
                      <a:r>
                        <a:rPr lang="en-US" sz="1600" b="1" i="0" u="none" strike="noStrike" dirty="0">
                          <a:solidFill>
                            <a:srgbClr val="000000"/>
                          </a:solidFill>
                          <a:effectLst/>
                          <a:latin typeface="+mn-lt"/>
                        </a:rPr>
                        <a:t>NANOlink-boost-dp-2</a:t>
                      </a:r>
                    </a:p>
                  </a:txBody>
                  <a:tcPr marL="7620" marR="7620" marT="7620" marB="0" anchor="b"/>
                </a:tc>
                <a:tc>
                  <a:txBody>
                    <a:bodyPr/>
                    <a:lstStyle/>
                    <a:p>
                      <a:pPr algn="ctr" fontAlgn="b"/>
                      <a:r>
                        <a:rPr lang="en-US" sz="1600" b="0" i="0" u="none" strike="noStrike">
                          <a:solidFill>
                            <a:srgbClr val="000000"/>
                          </a:solidFill>
                          <a:effectLst/>
                          <a:latin typeface="+mn-lt"/>
                        </a:rPr>
                        <a:t>9 x 9.6 x 2.5</a:t>
                      </a:r>
                    </a:p>
                  </a:txBody>
                  <a:tcPr marL="7620" marR="7620" marT="7620" marB="0" anchor="b"/>
                </a:tc>
                <a:tc>
                  <a:txBody>
                    <a:bodyPr/>
                    <a:lstStyle/>
                    <a:p>
                      <a:pPr algn="ctr" fontAlgn="b"/>
                      <a:r>
                        <a:rPr lang="en-PK" sz="1600" b="0" i="0" u="none" strike="noStrike" dirty="0">
                          <a:solidFill>
                            <a:srgbClr val="000000"/>
                          </a:solidFill>
                          <a:effectLst/>
                          <a:latin typeface="+mn-lt"/>
                        </a:rPr>
                        <a:t>210</a:t>
                      </a:r>
                    </a:p>
                  </a:txBody>
                  <a:tcPr marL="7620" marR="7620" marT="7620" marB="0" anchor="b"/>
                </a:tc>
                <a:tc>
                  <a:txBody>
                    <a:bodyPr/>
                    <a:lstStyle/>
                    <a:p>
                      <a:pPr algn="ctr" fontAlgn="b"/>
                      <a:r>
                        <a:rPr lang="en-PK" sz="1600" b="0" i="0" u="none" strike="noStrike">
                          <a:solidFill>
                            <a:srgbClr val="000000"/>
                          </a:solidFill>
                          <a:effectLst/>
                          <a:latin typeface="+mn-lt"/>
                        </a:rPr>
                        <a:t>5</a:t>
                      </a:r>
                    </a:p>
                  </a:txBody>
                  <a:tcPr marL="7620" marR="7620" marT="7620" marB="0" anchor="b"/>
                </a:tc>
                <a:tc>
                  <a:txBody>
                    <a:bodyPr/>
                    <a:lstStyle/>
                    <a:p>
                      <a:pPr algn="ctr" fontAlgn="b"/>
                      <a:r>
                        <a:rPr lang="en-PK" sz="1600" b="0" i="0" u="none" strike="noStrike">
                          <a:solidFill>
                            <a:srgbClr val="000000"/>
                          </a:solidFill>
                          <a:effectLst/>
                          <a:latin typeface="+mn-lt"/>
                        </a:rPr>
                        <a:t>5,500</a:t>
                      </a:r>
                    </a:p>
                  </a:txBody>
                  <a:tcPr marL="7620" marR="7620" marT="7620" marB="0" anchor="b"/>
                </a:tc>
                <a:tc>
                  <a:txBody>
                    <a:bodyPr/>
                    <a:lstStyle/>
                    <a:p>
                      <a:pPr algn="ctr" fontAlgn="b"/>
                      <a:r>
                        <a:rPr lang="en-US" sz="1600" b="0" i="0" u="none" strike="noStrike">
                          <a:solidFill>
                            <a:srgbClr val="000000"/>
                          </a:solidFill>
                          <a:effectLst/>
                          <a:latin typeface="+mn-lt"/>
                        </a:rPr>
                        <a:t>Dual polarization capability</a:t>
                      </a:r>
                    </a:p>
                  </a:txBody>
                  <a:tcPr marL="7620" marR="7620" marT="7620" marB="0" anchor="b"/>
                </a:tc>
                <a:tc>
                  <a:txBody>
                    <a:bodyPr/>
                    <a:lstStyle/>
                    <a:p>
                      <a:pPr algn="ctr" fontAlgn="b"/>
                      <a:r>
                        <a:rPr lang="en-PK" sz="1600" b="0" i="0" u="none" strike="noStrike">
                          <a:solidFill>
                            <a:srgbClr val="000000"/>
                          </a:solidFill>
                          <a:effectLst/>
                          <a:latin typeface="+mn-lt"/>
                        </a:rPr>
                        <a:t>8.44</a:t>
                      </a:r>
                    </a:p>
                  </a:txBody>
                  <a:tcPr marL="7620" marR="7620" marT="7620" marB="0" anchor="b"/>
                </a:tc>
                <a:extLst>
                  <a:ext uri="{0D108BD9-81ED-4DB2-BD59-A6C34878D82A}">
                    <a16:rowId xmlns:a16="http://schemas.microsoft.com/office/drawing/2014/main" val="1627770012"/>
                  </a:ext>
                </a:extLst>
              </a:tr>
              <a:tr h="491123">
                <a:tc>
                  <a:txBody>
                    <a:bodyPr/>
                    <a:lstStyle/>
                    <a:p>
                      <a:pPr algn="ctr" fontAlgn="b"/>
                      <a:r>
                        <a:rPr lang="en-US" sz="1600" b="0" i="0" u="none" strike="noStrike">
                          <a:solidFill>
                            <a:srgbClr val="000000"/>
                          </a:solidFill>
                          <a:effectLst/>
                          <a:latin typeface="+mn-lt"/>
                        </a:rPr>
                        <a:t>SDR-1001</a:t>
                      </a:r>
                    </a:p>
                  </a:txBody>
                  <a:tcPr marL="7620" marR="7620" marT="7620" marB="0" anchor="b"/>
                </a:tc>
                <a:tc>
                  <a:txBody>
                    <a:bodyPr/>
                    <a:lstStyle/>
                    <a:p>
                      <a:pPr algn="ctr" fontAlgn="b"/>
                      <a:r>
                        <a:rPr lang="en-US" sz="1600" b="0" i="0" u="none" strike="noStrike">
                          <a:solidFill>
                            <a:srgbClr val="000000"/>
                          </a:solidFill>
                          <a:effectLst/>
                          <a:latin typeface="+mn-lt"/>
                        </a:rPr>
                        <a:t>8 x 8 x 3</a:t>
                      </a:r>
                    </a:p>
                  </a:txBody>
                  <a:tcPr marL="7620" marR="7620" marT="7620" marB="0" anchor="b"/>
                </a:tc>
                <a:tc>
                  <a:txBody>
                    <a:bodyPr/>
                    <a:lstStyle/>
                    <a:p>
                      <a:pPr algn="ctr" fontAlgn="b"/>
                      <a:r>
                        <a:rPr lang="en-PK" sz="1600" b="0" i="0" u="none" strike="noStrike">
                          <a:solidFill>
                            <a:srgbClr val="000000"/>
                          </a:solidFill>
                          <a:effectLst/>
                          <a:latin typeface="+mn-lt"/>
                        </a:rPr>
                        <a:t>170</a:t>
                      </a:r>
                    </a:p>
                  </a:txBody>
                  <a:tcPr marL="7620" marR="7620" marT="7620" marB="0" anchor="b"/>
                </a:tc>
                <a:tc>
                  <a:txBody>
                    <a:bodyPr/>
                    <a:lstStyle/>
                    <a:p>
                      <a:pPr algn="ctr" fontAlgn="b"/>
                      <a:r>
                        <a:rPr lang="en-PK" sz="1600" b="0" i="0" u="none" strike="noStrike" dirty="0">
                          <a:solidFill>
                            <a:srgbClr val="000000"/>
                          </a:solidFill>
                          <a:effectLst/>
                          <a:latin typeface="+mn-lt"/>
                        </a:rPr>
                        <a:t>4</a:t>
                      </a:r>
                    </a:p>
                  </a:txBody>
                  <a:tcPr marL="7620" marR="7620" marT="7620" marB="0" anchor="b"/>
                </a:tc>
                <a:tc>
                  <a:txBody>
                    <a:bodyPr/>
                    <a:lstStyle/>
                    <a:p>
                      <a:pPr algn="ctr" fontAlgn="b"/>
                      <a:r>
                        <a:rPr lang="en-PK" sz="1600" b="0" i="0" u="none" strike="noStrike">
                          <a:solidFill>
                            <a:srgbClr val="000000"/>
                          </a:solidFill>
                          <a:effectLst/>
                          <a:latin typeface="+mn-lt"/>
                        </a:rPr>
                        <a:t>3,500</a:t>
                      </a:r>
                    </a:p>
                  </a:txBody>
                  <a:tcPr marL="7620" marR="7620" marT="7620" marB="0" anchor="b"/>
                </a:tc>
                <a:tc>
                  <a:txBody>
                    <a:bodyPr/>
                    <a:lstStyle/>
                    <a:p>
                      <a:pPr algn="ctr" fontAlgn="b"/>
                      <a:r>
                        <a:rPr lang="en-PK" sz="1600" b="0" i="0" u="none" strike="noStrike">
                          <a:solidFill>
                            <a:srgbClr val="000000"/>
                          </a:solidFill>
                          <a:effectLst/>
                          <a:latin typeface="+mn-lt"/>
                        </a:rPr>
                        <a:t>-</a:t>
                      </a:r>
                    </a:p>
                  </a:txBody>
                  <a:tcPr marL="7620" marR="7620" marT="7620" marB="0" anchor="b"/>
                </a:tc>
                <a:tc>
                  <a:txBody>
                    <a:bodyPr/>
                    <a:lstStyle/>
                    <a:p>
                      <a:pPr algn="ctr" fontAlgn="b"/>
                      <a:r>
                        <a:rPr lang="en-PK" sz="1600" b="0" i="0" u="none" strike="noStrike">
                          <a:solidFill>
                            <a:srgbClr val="000000"/>
                          </a:solidFill>
                          <a:effectLst/>
                          <a:latin typeface="+mn-lt"/>
                        </a:rPr>
                        <a:t>8.36</a:t>
                      </a:r>
                    </a:p>
                  </a:txBody>
                  <a:tcPr marL="7620" marR="7620" marT="7620" marB="0" anchor="b"/>
                </a:tc>
                <a:extLst>
                  <a:ext uri="{0D108BD9-81ED-4DB2-BD59-A6C34878D82A}">
                    <a16:rowId xmlns:a16="http://schemas.microsoft.com/office/drawing/2014/main" val="4223349079"/>
                  </a:ext>
                </a:extLst>
              </a:tr>
              <a:tr h="491123">
                <a:tc>
                  <a:txBody>
                    <a:bodyPr/>
                    <a:lstStyle/>
                    <a:p>
                      <a:pPr algn="ctr" fontAlgn="b"/>
                      <a:r>
                        <a:rPr lang="en-US" sz="1600" b="0" i="0" u="none" strike="noStrike">
                          <a:solidFill>
                            <a:srgbClr val="000000"/>
                          </a:solidFill>
                          <a:effectLst/>
                          <a:latin typeface="+mn-lt"/>
                        </a:rPr>
                        <a:t>SWIFT SLX</a:t>
                      </a:r>
                    </a:p>
                  </a:txBody>
                  <a:tcPr marL="7620" marR="7620" marT="7620" marB="0" anchor="b"/>
                </a:tc>
                <a:tc>
                  <a:txBody>
                    <a:bodyPr/>
                    <a:lstStyle/>
                    <a:p>
                      <a:pPr algn="ctr" fontAlgn="b"/>
                      <a:r>
                        <a:rPr lang="en-US" sz="1600" b="0" i="0" u="none" strike="noStrike">
                          <a:solidFill>
                            <a:srgbClr val="000000"/>
                          </a:solidFill>
                          <a:effectLst/>
                          <a:latin typeface="+mn-lt"/>
                        </a:rPr>
                        <a:t>9 x 9 x 3</a:t>
                      </a:r>
                    </a:p>
                  </a:txBody>
                  <a:tcPr marL="7620" marR="7620" marT="7620" marB="0" anchor="b"/>
                </a:tc>
                <a:tc>
                  <a:txBody>
                    <a:bodyPr/>
                    <a:lstStyle/>
                    <a:p>
                      <a:pPr algn="ctr" fontAlgn="b"/>
                      <a:r>
                        <a:rPr lang="en-PK" sz="1600" b="0" i="0" u="none" strike="noStrike">
                          <a:solidFill>
                            <a:srgbClr val="000000"/>
                          </a:solidFill>
                          <a:effectLst/>
                          <a:latin typeface="+mn-lt"/>
                        </a:rPr>
                        <a:t>220</a:t>
                      </a:r>
                    </a:p>
                  </a:txBody>
                  <a:tcPr marL="7620" marR="7620" marT="7620" marB="0" anchor="b"/>
                </a:tc>
                <a:tc>
                  <a:txBody>
                    <a:bodyPr/>
                    <a:lstStyle/>
                    <a:p>
                      <a:pPr algn="ctr" fontAlgn="b"/>
                      <a:r>
                        <a:rPr lang="en-PK" sz="1600" b="0" i="0" u="none" strike="noStrike">
                          <a:solidFill>
                            <a:srgbClr val="000000"/>
                          </a:solidFill>
                          <a:effectLst/>
                          <a:latin typeface="+mn-lt"/>
                        </a:rPr>
                        <a:t>6</a:t>
                      </a:r>
                    </a:p>
                  </a:txBody>
                  <a:tcPr marL="7620" marR="7620" marT="7620" marB="0" anchor="b"/>
                </a:tc>
                <a:tc>
                  <a:txBody>
                    <a:bodyPr/>
                    <a:lstStyle/>
                    <a:p>
                      <a:pPr algn="ctr" fontAlgn="b"/>
                      <a:r>
                        <a:rPr lang="en-PK" sz="1600" b="0" i="0" u="none" strike="noStrike">
                          <a:solidFill>
                            <a:srgbClr val="000000"/>
                          </a:solidFill>
                          <a:effectLst/>
                          <a:latin typeface="+mn-lt"/>
                        </a:rPr>
                        <a:t>7,500</a:t>
                      </a:r>
                    </a:p>
                  </a:txBody>
                  <a:tcPr marL="7620" marR="7620" marT="7620" marB="0" anchor="b"/>
                </a:tc>
                <a:tc>
                  <a:txBody>
                    <a:bodyPr/>
                    <a:lstStyle/>
                    <a:p>
                      <a:pPr algn="ctr" fontAlgn="b"/>
                      <a:r>
                        <a:rPr lang="en-GB" sz="1600" b="0" i="0" u="none" strike="noStrike">
                          <a:solidFill>
                            <a:srgbClr val="000000"/>
                          </a:solidFill>
                          <a:effectLst/>
                          <a:latin typeface="+mn-lt"/>
                        </a:rPr>
                        <a:t>S and L band support</a:t>
                      </a:r>
                    </a:p>
                  </a:txBody>
                  <a:tcPr marL="7620" marR="7620" marT="7620" marB="0" anchor="b"/>
                </a:tc>
                <a:tc>
                  <a:txBody>
                    <a:bodyPr/>
                    <a:lstStyle/>
                    <a:p>
                      <a:pPr algn="ctr" fontAlgn="b"/>
                      <a:r>
                        <a:rPr lang="en-PK" sz="1600" b="0" i="0" u="none" strike="noStrike">
                          <a:solidFill>
                            <a:srgbClr val="000000"/>
                          </a:solidFill>
                          <a:effectLst/>
                          <a:latin typeface="+mn-lt"/>
                        </a:rPr>
                        <a:t>7.79</a:t>
                      </a:r>
                    </a:p>
                  </a:txBody>
                  <a:tcPr marL="7620" marR="7620" marT="7620" marB="0" anchor="b"/>
                </a:tc>
                <a:extLst>
                  <a:ext uri="{0D108BD9-81ED-4DB2-BD59-A6C34878D82A}">
                    <a16:rowId xmlns:a16="http://schemas.microsoft.com/office/drawing/2014/main" val="2344749280"/>
                  </a:ext>
                </a:extLst>
              </a:tr>
              <a:tr h="491123">
                <a:tc>
                  <a:txBody>
                    <a:bodyPr/>
                    <a:lstStyle/>
                    <a:p>
                      <a:pPr algn="ctr" fontAlgn="b"/>
                      <a:r>
                        <a:rPr lang="en-US" sz="1600" b="0" i="0" u="none" strike="noStrike">
                          <a:solidFill>
                            <a:srgbClr val="000000"/>
                          </a:solidFill>
                          <a:effectLst/>
                          <a:latin typeface="+mn-lt"/>
                        </a:rPr>
                        <a:t>XLink - X</a:t>
                      </a:r>
                    </a:p>
                  </a:txBody>
                  <a:tcPr marL="7620" marR="7620" marT="7620" marB="0" anchor="b"/>
                </a:tc>
                <a:tc>
                  <a:txBody>
                    <a:bodyPr/>
                    <a:lstStyle/>
                    <a:p>
                      <a:pPr algn="ctr" fontAlgn="b"/>
                      <a:r>
                        <a:rPr lang="en-US" sz="1600" b="0" i="0" u="none" strike="noStrike">
                          <a:solidFill>
                            <a:srgbClr val="000000"/>
                          </a:solidFill>
                          <a:effectLst/>
                          <a:latin typeface="+mn-lt"/>
                        </a:rPr>
                        <a:t>10 x 10 x 3</a:t>
                      </a:r>
                    </a:p>
                  </a:txBody>
                  <a:tcPr marL="7620" marR="7620" marT="7620" marB="0" anchor="b"/>
                </a:tc>
                <a:tc>
                  <a:txBody>
                    <a:bodyPr/>
                    <a:lstStyle/>
                    <a:p>
                      <a:pPr algn="ctr" fontAlgn="b"/>
                      <a:r>
                        <a:rPr lang="en-PK" sz="1600" b="0" i="0" u="none" strike="noStrike">
                          <a:solidFill>
                            <a:srgbClr val="000000"/>
                          </a:solidFill>
                          <a:effectLst/>
                          <a:latin typeface="+mn-lt"/>
                        </a:rPr>
                        <a:t>220</a:t>
                      </a:r>
                    </a:p>
                  </a:txBody>
                  <a:tcPr marL="7620" marR="7620" marT="7620" marB="0" anchor="b"/>
                </a:tc>
                <a:tc>
                  <a:txBody>
                    <a:bodyPr/>
                    <a:lstStyle/>
                    <a:p>
                      <a:pPr algn="ctr" fontAlgn="b"/>
                      <a:r>
                        <a:rPr lang="en-PK" sz="1600" b="0" i="0" u="none" strike="noStrike">
                          <a:solidFill>
                            <a:srgbClr val="000000"/>
                          </a:solidFill>
                          <a:effectLst/>
                          <a:latin typeface="+mn-lt"/>
                        </a:rPr>
                        <a:t>8</a:t>
                      </a:r>
                    </a:p>
                  </a:txBody>
                  <a:tcPr marL="7620" marR="7620" marT="7620" marB="0" anchor="b"/>
                </a:tc>
                <a:tc>
                  <a:txBody>
                    <a:bodyPr/>
                    <a:lstStyle/>
                    <a:p>
                      <a:pPr algn="ctr" fontAlgn="b"/>
                      <a:r>
                        <a:rPr lang="en-PK" sz="1600" b="0" i="0" u="none" strike="noStrike" dirty="0">
                          <a:solidFill>
                            <a:srgbClr val="000000"/>
                          </a:solidFill>
                          <a:effectLst/>
                          <a:latin typeface="+mn-lt"/>
                        </a:rPr>
                        <a:t>7,000</a:t>
                      </a:r>
                    </a:p>
                  </a:txBody>
                  <a:tcPr marL="7620" marR="7620" marT="7620" marB="0" anchor="b"/>
                </a:tc>
                <a:tc>
                  <a:txBody>
                    <a:bodyPr/>
                    <a:lstStyle/>
                    <a:p>
                      <a:pPr algn="ctr" fontAlgn="b"/>
                      <a:r>
                        <a:rPr lang="en-US" sz="1600" b="0" i="0" u="none" strike="noStrike" dirty="0">
                          <a:solidFill>
                            <a:srgbClr val="000000"/>
                          </a:solidFill>
                          <a:effectLst/>
                          <a:latin typeface="+mn-lt"/>
                        </a:rPr>
                        <a:t>Higher data rate</a:t>
                      </a:r>
                    </a:p>
                  </a:txBody>
                  <a:tcPr marL="7620" marR="7620" marT="7620" marB="0" anchor="b"/>
                </a:tc>
                <a:tc>
                  <a:txBody>
                    <a:bodyPr/>
                    <a:lstStyle/>
                    <a:p>
                      <a:pPr algn="ctr" fontAlgn="b"/>
                      <a:r>
                        <a:rPr lang="en-PK" sz="1600" b="0" i="0" u="none" strike="noStrike" dirty="0">
                          <a:solidFill>
                            <a:srgbClr val="000000"/>
                          </a:solidFill>
                          <a:effectLst/>
                          <a:latin typeface="+mn-lt"/>
                        </a:rPr>
                        <a:t>7.4</a:t>
                      </a:r>
                    </a:p>
                  </a:txBody>
                  <a:tcPr marL="7620" marR="7620" marT="7620" marB="0" anchor="b"/>
                </a:tc>
                <a:extLst>
                  <a:ext uri="{0D108BD9-81ED-4DB2-BD59-A6C34878D82A}">
                    <a16:rowId xmlns:a16="http://schemas.microsoft.com/office/drawing/2014/main" val="2147829184"/>
                  </a:ext>
                </a:extLst>
              </a:tr>
            </a:tbl>
          </a:graphicData>
        </a:graphic>
      </p:graphicFrame>
    </p:spTree>
    <p:extLst>
      <p:ext uri="{BB962C8B-B14F-4D97-AF65-F5344CB8AC3E}">
        <p14:creationId xmlns:p14="http://schemas.microsoft.com/office/powerpoint/2010/main" val="424719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BF40-9404-FC71-C359-332C8031F6C7}"/>
              </a:ext>
            </a:extLst>
          </p:cNvPr>
          <p:cNvSpPr>
            <a:spLocks noGrp="1"/>
          </p:cNvSpPr>
          <p:nvPr>
            <p:ph type="title"/>
          </p:nvPr>
        </p:nvSpPr>
        <p:spPr/>
        <p:txBody>
          <a:bodyPr/>
          <a:lstStyle/>
          <a:p>
            <a:r>
              <a:rPr lang="en-US" dirty="0"/>
              <a:t>Satellite SDR2 SWAPC Logic</a:t>
            </a:r>
            <a:endParaRPr lang="en-PK" dirty="0"/>
          </a:p>
        </p:txBody>
      </p:sp>
      <p:sp>
        <p:nvSpPr>
          <p:cNvPr id="4" name="Date Placeholder 3">
            <a:extLst>
              <a:ext uri="{FF2B5EF4-FFF2-40B4-BE49-F238E27FC236}">
                <a16:creationId xmlns:a16="http://schemas.microsoft.com/office/drawing/2014/main" id="{66C50BAC-D009-B144-F1E3-C90CF2D46312}"/>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7C7F18D1-E868-7E7A-F2C4-253161239515}"/>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2E76A70F-3DD5-A24C-0907-06735C2A8A75}"/>
              </a:ext>
            </a:extLst>
          </p:cNvPr>
          <p:cNvSpPr>
            <a:spLocks noGrp="1"/>
          </p:cNvSpPr>
          <p:nvPr>
            <p:ph type="sldNum" sz="quarter" idx="12"/>
          </p:nvPr>
        </p:nvSpPr>
        <p:spPr/>
        <p:txBody>
          <a:bodyPr/>
          <a:lstStyle/>
          <a:p>
            <a:fld id="{A404E238-F771-4BC1-9664-E4FE9018898D}" type="slidenum">
              <a:rPr lang="en-US" smtClean="0"/>
              <a:pPr/>
              <a:t>18</a:t>
            </a:fld>
            <a:endParaRPr lang="en-US" dirty="0"/>
          </a:p>
        </p:txBody>
      </p:sp>
      <p:graphicFrame>
        <p:nvGraphicFramePr>
          <p:cNvPr id="7" name="Table 6">
            <a:extLst>
              <a:ext uri="{FF2B5EF4-FFF2-40B4-BE49-F238E27FC236}">
                <a16:creationId xmlns:a16="http://schemas.microsoft.com/office/drawing/2014/main" id="{6C847948-8443-5E29-D93F-6443CA60B7CF}"/>
              </a:ext>
            </a:extLst>
          </p:cNvPr>
          <p:cNvGraphicFramePr>
            <a:graphicFrameLocks noGrp="1"/>
          </p:cNvGraphicFramePr>
          <p:nvPr>
            <p:extLst>
              <p:ext uri="{D42A27DB-BD31-4B8C-83A1-F6EECF244321}">
                <p14:modId xmlns:p14="http://schemas.microsoft.com/office/powerpoint/2010/main" val="1740175960"/>
              </p:ext>
            </p:extLst>
          </p:nvPr>
        </p:nvGraphicFramePr>
        <p:xfrm>
          <a:off x="140736" y="2518213"/>
          <a:ext cx="11624389" cy="3937338"/>
        </p:xfrm>
        <a:graphic>
          <a:graphicData uri="http://schemas.openxmlformats.org/drawingml/2006/table">
            <a:tbl>
              <a:tblPr firstRow="1" bandRow="1">
                <a:tableStyleId>{5C22544A-7EE6-4342-B048-85BDC9FD1C3A}</a:tableStyleId>
              </a:tblPr>
              <a:tblGrid>
                <a:gridCol w="1864567">
                  <a:extLst>
                    <a:ext uri="{9D8B030D-6E8A-4147-A177-3AD203B41FA5}">
                      <a16:colId xmlns:a16="http://schemas.microsoft.com/office/drawing/2014/main" val="1133506087"/>
                    </a:ext>
                  </a:extLst>
                </a:gridCol>
                <a:gridCol w="1456687">
                  <a:extLst>
                    <a:ext uri="{9D8B030D-6E8A-4147-A177-3AD203B41FA5}">
                      <a16:colId xmlns:a16="http://schemas.microsoft.com/office/drawing/2014/main" val="843883468"/>
                    </a:ext>
                  </a:extLst>
                </a:gridCol>
                <a:gridCol w="1660627">
                  <a:extLst>
                    <a:ext uri="{9D8B030D-6E8A-4147-A177-3AD203B41FA5}">
                      <a16:colId xmlns:a16="http://schemas.microsoft.com/office/drawing/2014/main" val="774294302"/>
                    </a:ext>
                  </a:extLst>
                </a:gridCol>
                <a:gridCol w="1660627">
                  <a:extLst>
                    <a:ext uri="{9D8B030D-6E8A-4147-A177-3AD203B41FA5}">
                      <a16:colId xmlns:a16="http://schemas.microsoft.com/office/drawing/2014/main" val="534830122"/>
                    </a:ext>
                  </a:extLst>
                </a:gridCol>
                <a:gridCol w="1660627">
                  <a:extLst>
                    <a:ext uri="{9D8B030D-6E8A-4147-A177-3AD203B41FA5}">
                      <a16:colId xmlns:a16="http://schemas.microsoft.com/office/drawing/2014/main" val="2711595187"/>
                    </a:ext>
                  </a:extLst>
                </a:gridCol>
                <a:gridCol w="1660627">
                  <a:extLst>
                    <a:ext uri="{9D8B030D-6E8A-4147-A177-3AD203B41FA5}">
                      <a16:colId xmlns:a16="http://schemas.microsoft.com/office/drawing/2014/main" val="4022796662"/>
                    </a:ext>
                  </a:extLst>
                </a:gridCol>
                <a:gridCol w="1660627">
                  <a:extLst>
                    <a:ext uri="{9D8B030D-6E8A-4147-A177-3AD203B41FA5}">
                      <a16:colId xmlns:a16="http://schemas.microsoft.com/office/drawing/2014/main" val="2805716174"/>
                    </a:ext>
                  </a:extLst>
                </a:gridCol>
              </a:tblGrid>
              <a:tr h="491123">
                <a:tc>
                  <a:txBody>
                    <a:bodyPr/>
                    <a:lstStyle/>
                    <a:p>
                      <a:pPr algn="ctr" fontAlgn="b"/>
                      <a:r>
                        <a:rPr lang="en-US" sz="1600" b="0" i="0" u="none" strike="noStrike" dirty="0">
                          <a:solidFill>
                            <a:srgbClr val="000000"/>
                          </a:solidFill>
                          <a:effectLst/>
                          <a:latin typeface="+mn-lt"/>
                        </a:rPr>
                        <a:t>Module Name</a:t>
                      </a:r>
                    </a:p>
                  </a:txBody>
                  <a:tcPr marL="7620" marR="7620" marT="7620" marB="0" anchor="b"/>
                </a:tc>
                <a:tc>
                  <a:txBody>
                    <a:bodyPr/>
                    <a:lstStyle/>
                    <a:p>
                      <a:pPr algn="ctr" fontAlgn="b"/>
                      <a:r>
                        <a:rPr lang="en-US" sz="1600" b="0" i="0" u="none" strike="noStrike" dirty="0">
                          <a:solidFill>
                            <a:srgbClr val="000000"/>
                          </a:solidFill>
                          <a:effectLst/>
                          <a:latin typeface="+mn-lt"/>
                        </a:rPr>
                        <a:t>Size (cm)</a:t>
                      </a:r>
                    </a:p>
                  </a:txBody>
                  <a:tcPr marL="7620" marR="7620" marT="7620" marB="0" anchor="b"/>
                </a:tc>
                <a:tc>
                  <a:txBody>
                    <a:bodyPr/>
                    <a:lstStyle/>
                    <a:p>
                      <a:pPr algn="ctr" fontAlgn="b"/>
                      <a:r>
                        <a:rPr lang="en-US" sz="1600" b="0" i="0" u="none" strike="noStrike">
                          <a:solidFill>
                            <a:srgbClr val="000000"/>
                          </a:solidFill>
                          <a:effectLst/>
                          <a:latin typeface="+mn-lt"/>
                        </a:rPr>
                        <a:t>Weight (g)</a:t>
                      </a:r>
                    </a:p>
                  </a:txBody>
                  <a:tcPr marL="7620" marR="7620" marT="7620" marB="0" anchor="b"/>
                </a:tc>
                <a:tc>
                  <a:txBody>
                    <a:bodyPr/>
                    <a:lstStyle/>
                    <a:p>
                      <a:pPr algn="ctr" fontAlgn="b"/>
                      <a:r>
                        <a:rPr lang="en-US" sz="1600" b="0" i="0" u="none" strike="noStrike">
                          <a:solidFill>
                            <a:srgbClr val="000000"/>
                          </a:solidFill>
                          <a:effectLst/>
                          <a:latin typeface="+mn-lt"/>
                        </a:rPr>
                        <a:t>Power (W)</a:t>
                      </a:r>
                    </a:p>
                  </a:txBody>
                  <a:tcPr marL="7620" marR="7620" marT="7620" marB="0" anchor="b"/>
                </a:tc>
                <a:tc>
                  <a:txBody>
                    <a:bodyPr/>
                    <a:lstStyle/>
                    <a:p>
                      <a:pPr algn="ctr" fontAlgn="b"/>
                      <a:r>
                        <a:rPr lang="en-US" sz="1600" b="0" i="0" u="none" strike="noStrike">
                          <a:solidFill>
                            <a:srgbClr val="000000"/>
                          </a:solidFill>
                          <a:effectLst/>
                          <a:latin typeface="+mn-lt"/>
                        </a:rPr>
                        <a:t>Cost (USD)</a:t>
                      </a:r>
                    </a:p>
                  </a:txBody>
                  <a:tcPr marL="7620" marR="7620" marT="7620" marB="0" anchor="b"/>
                </a:tc>
                <a:tc>
                  <a:txBody>
                    <a:bodyPr/>
                    <a:lstStyle/>
                    <a:p>
                      <a:pPr algn="ctr" fontAlgn="b"/>
                      <a:r>
                        <a:rPr lang="en-US" sz="1600" b="0" i="0" u="none" strike="noStrike">
                          <a:solidFill>
                            <a:srgbClr val="000000"/>
                          </a:solidFill>
                          <a:effectLst/>
                          <a:latin typeface="+mn-lt"/>
                        </a:rPr>
                        <a:t>Extra Features</a:t>
                      </a:r>
                    </a:p>
                  </a:txBody>
                  <a:tcPr marL="7620" marR="7620" marT="7620" marB="0" anchor="b"/>
                </a:tc>
                <a:tc>
                  <a:txBody>
                    <a:bodyPr/>
                    <a:lstStyle/>
                    <a:p>
                      <a:pPr algn="ctr" fontAlgn="b"/>
                      <a:r>
                        <a:rPr lang="en-US" sz="1600" b="0" i="0" u="none" strike="noStrike">
                          <a:solidFill>
                            <a:srgbClr val="000000"/>
                          </a:solidFill>
                          <a:effectLst/>
                          <a:latin typeface="+mn-lt"/>
                        </a:rPr>
                        <a:t>Score (1-10)</a:t>
                      </a:r>
                    </a:p>
                  </a:txBody>
                  <a:tcPr marL="7620" marR="7620" marT="7620" marB="0" anchor="b"/>
                </a:tc>
                <a:extLst>
                  <a:ext uri="{0D108BD9-81ED-4DB2-BD59-A6C34878D82A}">
                    <a16:rowId xmlns:a16="http://schemas.microsoft.com/office/drawing/2014/main" val="459005099"/>
                  </a:ext>
                </a:extLst>
              </a:tr>
              <a:tr h="491123">
                <a:tc>
                  <a:txBody>
                    <a:bodyPr/>
                    <a:lstStyle/>
                    <a:p>
                      <a:pPr algn="ctr" fontAlgn="b"/>
                      <a:r>
                        <a:rPr lang="en-US" sz="1600" b="1" i="0" u="none" strike="noStrike" dirty="0">
                          <a:solidFill>
                            <a:srgbClr val="000000"/>
                          </a:solidFill>
                          <a:effectLst/>
                          <a:latin typeface="+mn-lt"/>
                        </a:rPr>
                        <a:t>TOTEM</a:t>
                      </a:r>
                    </a:p>
                  </a:txBody>
                  <a:tcPr marL="7620" marR="7620" marT="7620" marB="0" anchor="b"/>
                </a:tc>
                <a:tc>
                  <a:txBody>
                    <a:bodyPr/>
                    <a:lstStyle/>
                    <a:p>
                      <a:pPr algn="ctr" fontAlgn="b"/>
                      <a:r>
                        <a:rPr lang="en-US" sz="1600" b="0" i="0" u="none" strike="noStrike" dirty="0">
                          <a:solidFill>
                            <a:srgbClr val="000000"/>
                          </a:solidFill>
                          <a:effectLst/>
                          <a:latin typeface="+mn-lt"/>
                        </a:rPr>
                        <a:t>8 x 8 x 2</a:t>
                      </a:r>
                    </a:p>
                  </a:txBody>
                  <a:tcPr marL="7620" marR="7620" marT="7620" marB="0" anchor="b"/>
                </a:tc>
                <a:tc>
                  <a:txBody>
                    <a:bodyPr/>
                    <a:lstStyle/>
                    <a:p>
                      <a:pPr algn="ctr" fontAlgn="b"/>
                      <a:r>
                        <a:rPr lang="en-PK" sz="1600" b="0" i="0" u="none" strike="noStrike">
                          <a:solidFill>
                            <a:srgbClr val="000000"/>
                          </a:solidFill>
                          <a:effectLst/>
                          <a:latin typeface="+mn-lt"/>
                        </a:rPr>
                        <a:t>150</a:t>
                      </a:r>
                    </a:p>
                  </a:txBody>
                  <a:tcPr marL="7620" marR="7620" marT="7620" marB="0" anchor="b"/>
                </a:tc>
                <a:tc>
                  <a:txBody>
                    <a:bodyPr/>
                    <a:lstStyle/>
                    <a:p>
                      <a:pPr algn="ctr" fontAlgn="b"/>
                      <a:r>
                        <a:rPr lang="en-PK" sz="1600" b="0" i="0" u="none" strike="noStrike">
                          <a:solidFill>
                            <a:srgbClr val="000000"/>
                          </a:solidFill>
                          <a:effectLst/>
                          <a:latin typeface="+mn-lt"/>
                        </a:rPr>
                        <a:t>2.5</a:t>
                      </a:r>
                    </a:p>
                  </a:txBody>
                  <a:tcPr marL="7620" marR="7620" marT="7620" marB="0" anchor="b"/>
                </a:tc>
                <a:tc>
                  <a:txBody>
                    <a:bodyPr/>
                    <a:lstStyle/>
                    <a:p>
                      <a:pPr algn="ctr" fontAlgn="b"/>
                      <a:r>
                        <a:rPr lang="en-PK" sz="1600" b="0" i="0" u="none" strike="noStrike">
                          <a:solidFill>
                            <a:srgbClr val="000000"/>
                          </a:solidFill>
                          <a:effectLst/>
                          <a:latin typeface="+mn-lt"/>
                        </a:rPr>
                        <a:t>3,500</a:t>
                      </a:r>
                    </a:p>
                  </a:txBody>
                  <a:tcPr marL="7620" marR="7620" marT="7620" marB="0" anchor="b"/>
                </a:tc>
                <a:tc>
                  <a:txBody>
                    <a:bodyPr/>
                    <a:lstStyle/>
                    <a:p>
                      <a:pPr algn="ctr" fontAlgn="b"/>
                      <a:r>
                        <a:rPr lang="en-PK" sz="1600" b="0" i="0" u="none" strike="noStrike">
                          <a:solidFill>
                            <a:srgbClr val="000000"/>
                          </a:solidFill>
                          <a:effectLst/>
                          <a:latin typeface="+mn-lt"/>
                        </a:rPr>
                        <a:t>-</a:t>
                      </a:r>
                    </a:p>
                  </a:txBody>
                  <a:tcPr marL="7620" marR="7620" marT="7620" marB="0" anchor="b"/>
                </a:tc>
                <a:tc>
                  <a:txBody>
                    <a:bodyPr/>
                    <a:lstStyle/>
                    <a:p>
                      <a:pPr algn="ctr" fontAlgn="b"/>
                      <a:r>
                        <a:rPr lang="en-PK" sz="1600" b="0" i="0" u="none" strike="noStrike">
                          <a:solidFill>
                            <a:srgbClr val="000000"/>
                          </a:solidFill>
                          <a:effectLst/>
                          <a:latin typeface="+mn-lt"/>
                        </a:rPr>
                        <a:t>9</a:t>
                      </a:r>
                    </a:p>
                  </a:txBody>
                  <a:tcPr marL="7620" marR="7620" marT="7620" marB="0" anchor="b"/>
                </a:tc>
                <a:extLst>
                  <a:ext uri="{0D108BD9-81ED-4DB2-BD59-A6C34878D82A}">
                    <a16:rowId xmlns:a16="http://schemas.microsoft.com/office/drawing/2014/main" val="4007863578"/>
                  </a:ext>
                </a:extLst>
              </a:tr>
              <a:tr h="491123">
                <a:tc>
                  <a:txBody>
                    <a:bodyPr/>
                    <a:lstStyle/>
                    <a:p>
                      <a:pPr algn="ctr" fontAlgn="b"/>
                      <a:r>
                        <a:rPr lang="en-US" sz="1600" b="0" i="0" u="none" strike="noStrike" dirty="0">
                          <a:solidFill>
                            <a:srgbClr val="000000"/>
                          </a:solidFill>
                          <a:effectLst/>
                          <a:latin typeface="+mn-lt"/>
                        </a:rPr>
                        <a:t>NANOlink-base-2</a:t>
                      </a:r>
                    </a:p>
                  </a:txBody>
                  <a:tcPr marL="7620" marR="7620" marT="7620" marB="0" anchor="b"/>
                </a:tc>
                <a:tc>
                  <a:txBody>
                    <a:bodyPr/>
                    <a:lstStyle/>
                    <a:p>
                      <a:pPr algn="ctr" fontAlgn="b"/>
                      <a:r>
                        <a:rPr lang="en-US" sz="1600" b="0" i="0" u="none" strike="noStrike">
                          <a:solidFill>
                            <a:srgbClr val="000000"/>
                          </a:solidFill>
                          <a:effectLst/>
                          <a:latin typeface="+mn-lt"/>
                        </a:rPr>
                        <a:t>9 x 9.6 x 2</a:t>
                      </a:r>
                    </a:p>
                  </a:txBody>
                  <a:tcPr marL="7620" marR="7620" marT="7620" marB="0" anchor="b"/>
                </a:tc>
                <a:tc>
                  <a:txBody>
                    <a:bodyPr/>
                    <a:lstStyle/>
                    <a:p>
                      <a:pPr algn="ctr" fontAlgn="b"/>
                      <a:r>
                        <a:rPr lang="en-PK" sz="1600" b="0" i="0" u="none" strike="noStrike" dirty="0">
                          <a:solidFill>
                            <a:srgbClr val="000000"/>
                          </a:solidFill>
                          <a:effectLst/>
                          <a:latin typeface="+mn-lt"/>
                        </a:rPr>
                        <a:t>180</a:t>
                      </a:r>
                    </a:p>
                  </a:txBody>
                  <a:tcPr marL="7620" marR="7620" marT="7620" marB="0" anchor="b"/>
                </a:tc>
                <a:tc>
                  <a:txBody>
                    <a:bodyPr/>
                    <a:lstStyle/>
                    <a:p>
                      <a:pPr algn="ctr" fontAlgn="b"/>
                      <a:r>
                        <a:rPr lang="en-PK" sz="1600" b="0" i="0" u="none" strike="noStrike">
                          <a:solidFill>
                            <a:srgbClr val="000000"/>
                          </a:solidFill>
                          <a:effectLst/>
                          <a:latin typeface="+mn-lt"/>
                        </a:rPr>
                        <a:t>3</a:t>
                      </a:r>
                    </a:p>
                  </a:txBody>
                  <a:tcPr marL="7620" marR="7620" marT="7620" marB="0" anchor="b"/>
                </a:tc>
                <a:tc>
                  <a:txBody>
                    <a:bodyPr/>
                    <a:lstStyle/>
                    <a:p>
                      <a:pPr algn="ctr" fontAlgn="b"/>
                      <a:r>
                        <a:rPr lang="en-PK" sz="1600" b="0" i="0" u="none" strike="noStrike">
                          <a:solidFill>
                            <a:srgbClr val="000000"/>
                          </a:solidFill>
                          <a:effectLst/>
                          <a:latin typeface="+mn-lt"/>
                        </a:rPr>
                        <a:t>4,000</a:t>
                      </a:r>
                    </a:p>
                  </a:txBody>
                  <a:tcPr marL="7620" marR="7620" marT="7620" marB="0" anchor="b"/>
                </a:tc>
                <a:tc>
                  <a:txBody>
                    <a:bodyPr/>
                    <a:lstStyle/>
                    <a:p>
                      <a:pPr algn="ctr" fontAlgn="b"/>
                      <a:r>
                        <a:rPr lang="en-PK" sz="1600" b="0" i="0" u="none" strike="noStrike">
                          <a:solidFill>
                            <a:srgbClr val="000000"/>
                          </a:solidFill>
                          <a:effectLst/>
                          <a:latin typeface="+mn-lt"/>
                        </a:rPr>
                        <a:t>-</a:t>
                      </a:r>
                    </a:p>
                  </a:txBody>
                  <a:tcPr marL="7620" marR="7620" marT="7620" marB="0" anchor="b"/>
                </a:tc>
                <a:tc>
                  <a:txBody>
                    <a:bodyPr/>
                    <a:lstStyle/>
                    <a:p>
                      <a:pPr algn="ctr" fontAlgn="b"/>
                      <a:r>
                        <a:rPr lang="en-PK" sz="1600" b="0" i="0" u="none" strike="noStrike">
                          <a:solidFill>
                            <a:srgbClr val="000000"/>
                          </a:solidFill>
                          <a:effectLst/>
                          <a:latin typeface="+mn-lt"/>
                        </a:rPr>
                        <a:t>8.39</a:t>
                      </a:r>
                    </a:p>
                  </a:txBody>
                  <a:tcPr marL="7620" marR="7620" marT="7620" marB="0" anchor="b"/>
                </a:tc>
                <a:extLst>
                  <a:ext uri="{0D108BD9-81ED-4DB2-BD59-A6C34878D82A}">
                    <a16:rowId xmlns:a16="http://schemas.microsoft.com/office/drawing/2014/main" val="520982760"/>
                  </a:ext>
                </a:extLst>
              </a:tr>
              <a:tr h="491123">
                <a:tc>
                  <a:txBody>
                    <a:bodyPr/>
                    <a:lstStyle/>
                    <a:p>
                      <a:pPr algn="ctr" fontAlgn="b"/>
                      <a:r>
                        <a:rPr lang="en-US" sz="1600" b="0" i="0" u="none" strike="noStrike" dirty="0">
                          <a:solidFill>
                            <a:srgbClr val="000000"/>
                          </a:solidFill>
                          <a:effectLst/>
                          <a:latin typeface="+mn-lt"/>
                        </a:rPr>
                        <a:t>NANOlink-boost-2</a:t>
                      </a:r>
                    </a:p>
                  </a:txBody>
                  <a:tcPr marL="7620" marR="7620" marT="7620" marB="0" anchor="b"/>
                </a:tc>
                <a:tc>
                  <a:txBody>
                    <a:bodyPr/>
                    <a:lstStyle/>
                    <a:p>
                      <a:pPr algn="ctr" fontAlgn="b"/>
                      <a:r>
                        <a:rPr lang="en-US" sz="1600" b="0" i="0" u="none" strike="noStrike">
                          <a:solidFill>
                            <a:srgbClr val="000000"/>
                          </a:solidFill>
                          <a:effectLst/>
                          <a:latin typeface="+mn-lt"/>
                        </a:rPr>
                        <a:t>9 x 9.6 x 2</a:t>
                      </a:r>
                    </a:p>
                  </a:txBody>
                  <a:tcPr marL="7620" marR="7620" marT="7620" marB="0" anchor="b"/>
                </a:tc>
                <a:tc>
                  <a:txBody>
                    <a:bodyPr/>
                    <a:lstStyle/>
                    <a:p>
                      <a:pPr algn="ctr" fontAlgn="b"/>
                      <a:r>
                        <a:rPr lang="en-PK" sz="1600" b="0" i="0" u="none" strike="noStrike">
                          <a:solidFill>
                            <a:srgbClr val="000000"/>
                          </a:solidFill>
                          <a:effectLst/>
                          <a:latin typeface="+mn-lt"/>
                        </a:rPr>
                        <a:t>190</a:t>
                      </a:r>
                    </a:p>
                  </a:txBody>
                  <a:tcPr marL="7620" marR="7620" marT="7620" marB="0" anchor="b"/>
                </a:tc>
                <a:tc>
                  <a:txBody>
                    <a:bodyPr/>
                    <a:lstStyle/>
                    <a:p>
                      <a:pPr algn="ctr" fontAlgn="b"/>
                      <a:r>
                        <a:rPr lang="en-PK" sz="1600" b="0" i="0" u="none" strike="noStrike">
                          <a:solidFill>
                            <a:srgbClr val="000000"/>
                          </a:solidFill>
                          <a:effectLst/>
                          <a:latin typeface="+mn-lt"/>
                        </a:rPr>
                        <a:t>4</a:t>
                      </a:r>
                    </a:p>
                  </a:txBody>
                  <a:tcPr marL="7620" marR="7620" marT="7620" marB="0" anchor="b"/>
                </a:tc>
                <a:tc>
                  <a:txBody>
                    <a:bodyPr/>
                    <a:lstStyle/>
                    <a:p>
                      <a:pPr algn="ctr" fontAlgn="b"/>
                      <a:r>
                        <a:rPr lang="en-PK" sz="1600" b="0" i="0" u="none" strike="noStrike">
                          <a:solidFill>
                            <a:srgbClr val="000000"/>
                          </a:solidFill>
                          <a:effectLst/>
                          <a:latin typeface="+mn-lt"/>
                        </a:rPr>
                        <a:t>4,500</a:t>
                      </a:r>
                    </a:p>
                  </a:txBody>
                  <a:tcPr marL="7620" marR="7620" marT="7620" marB="0" anchor="b"/>
                </a:tc>
                <a:tc>
                  <a:txBody>
                    <a:bodyPr/>
                    <a:lstStyle/>
                    <a:p>
                      <a:pPr algn="ctr" fontAlgn="b"/>
                      <a:r>
                        <a:rPr lang="en-PK" sz="1600" b="0" i="0" u="none" strike="noStrike">
                          <a:solidFill>
                            <a:srgbClr val="000000"/>
                          </a:solidFill>
                          <a:effectLst/>
                          <a:latin typeface="+mn-lt"/>
                        </a:rPr>
                        <a:t>-</a:t>
                      </a:r>
                    </a:p>
                  </a:txBody>
                  <a:tcPr marL="7620" marR="7620" marT="7620" marB="0" anchor="b"/>
                </a:tc>
                <a:tc>
                  <a:txBody>
                    <a:bodyPr/>
                    <a:lstStyle/>
                    <a:p>
                      <a:pPr algn="ctr" fontAlgn="b"/>
                      <a:r>
                        <a:rPr lang="en-PK" sz="1600" b="0" i="0" u="none" strike="noStrike" dirty="0">
                          <a:solidFill>
                            <a:srgbClr val="000000"/>
                          </a:solidFill>
                          <a:effectLst/>
                          <a:latin typeface="+mn-lt"/>
                        </a:rPr>
                        <a:t>8.09</a:t>
                      </a:r>
                    </a:p>
                  </a:txBody>
                  <a:tcPr marL="7620" marR="7620" marT="7620" marB="0" anchor="b"/>
                </a:tc>
                <a:extLst>
                  <a:ext uri="{0D108BD9-81ED-4DB2-BD59-A6C34878D82A}">
                    <a16:rowId xmlns:a16="http://schemas.microsoft.com/office/drawing/2014/main" val="1955256880"/>
                  </a:ext>
                </a:extLst>
              </a:tr>
              <a:tr h="491123">
                <a:tc>
                  <a:txBody>
                    <a:bodyPr/>
                    <a:lstStyle/>
                    <a:p>
                      <a:pPr algn="ctr" fontAlgn="b"/>
                      <a:r>
                        <a:rPr lang="en-US" sz="1600" b="1" i="0" u="none" strike="noStrike" dirty="0">
                          <a:solidFill>
                            <a:srgbClr val="000000"/>
                          </a:solidFill>
                          <a:effectLst/>
                          <a:latin typeface="+mn-lt"/>
                        </a:rPr>
                        <a:t>NANOlink-boost-dp-2</a:t>
                      </a:r>
                    </a:p>
                  </a:txBody>
                  <a:tcPr marL="7620" marR="7620" marT="7620" marB="0" anchor="b"/>
                </a:tc>
                <a:tc>
                  <a:txBody>
                    <a:bodyPr/>
                    <a:lstStyle/>
                    <a:p>
                      <a:pPr algn="ctr" fontAlgn="b"/>
                      <a:r>
                        <a:rPr lang="en-US" sz="1600" b="0" i="0" u="none" strike="noStrike">
                          <a:solidFill>
                            <a:srgbClr val="000000"/>
                          </a:solidFill>
                          <a:effectLst/>
                          <a:latin typeface="+mn-lt"/>
                        </a:rPr>
                        <a:t>9 x 9.6 x 2.5</a:t>
                      </a:r>
                    </a:p>
                  </a:txBody>
                  <a:tcPr marL="7620" marR="7620" marT="7620" marB="0" anchor="b"/>
                </a:tc>
                <a:tc>
                  <a:txBody>
                    <a:bodyPr/>
                    <a:lstStyle/>
                    <a:p>
                      <a:pPr algn="ctr" fontAlgn="b"/>
                      <a:r>
                        <a:rPr lang="en-PK" sz="1600" b="0" i="0" u="none" strike="noStrike" dirty="0">
                          <a:solidFill>
                            <a:srgbClr val="000000"/>
                          </a:solidFill>
                          <a:effectLst/>
                          <a:latin typeface="+mn-lt"/>
                        </a:rPr>
                        <a:t>210</a:t>
                      </a:r>
                    </a:p>
                  </a:txBody>
                  <a:tcPr marL="7620" marR="7620" marT="7620" marB="0" anchor="b"/>
                </a:tc>
                <a:tc>
                  <a:txBody>
                    <a:bodyPr/>
                    <a:lstStyle/>
                    <a:p>
                      <a:pPr algn="ctr" fontAlgn="b"/>
                      <a:r>
                        <a:rPr lang="en-PK" sz="1600" b="0" i="0" u="none" strike="noStrike">
                          <a:solidFill>
                            <a:srgbClr val="000000"/>
                          </a:solidFill>
                          <a:effectLst/>
                          <a:latin typeface="+mn-lt"/>
                        </a:rPr>
                        <a:t>5</a:t>
                      </a:r>
                    </a:p>
                  </a:txBody>
                  <a:tcPr marL="7620" marR="7620" marT="7620" marB="0" anchor="b"/>
                </a:tc>
                <a:tc>
                  <a:txBody>
                    <a:bodyPr/>
                    <a:lstStyle/>
                    <a:p>
                      <a:pPr algn="ctr" fontAlgn="b"/>
                      <a:r>
                        <a:rPr lang="en-PK" sz="1600" b="0" i="0" u="none" strike="noStrike">
                          <a:solidFill>
                            <a:srgbClr val="000000"/>
                          </a:solidFill>
                          <a:effectLst/>
                          <a:latin typeface="+mn-lt"/>
                        </a:rPr>
                        <a:t>5,500</a:t>
                      </a:r>
                    </a:p>
                  </a:txBody>
                  <a:tcPr marL="7620" marR="7620" marT="7620" marB="0" anchor="b"/>
                </a:tc>
                <a:tc>
                  <a:txBody>
                    <a:bodyPr/>
                    <a:lstStyle/>
                    <a:p>
                      <a:pPr algn="ctr" fontAlgn="b"/>
                      <a:r>
                        <a:rPr lang="en-US" sz="1600" b="0" i="0" u="none" strike="noStrike">
                          <a:solidFill>
                            <a:srgbClr val="000000"/>
                          </a:solidFill>
                          <a:effectLst/>
                          <a:latin typeface="+mn-lt"/>
                        </a:rPr>
                        <a:t>Dual polarization capability</a:t>
                      </a:r>
                    </a:p>
                  </a:txBody>
                  <a:tcPr marL="7620" marR="7620" marT="7620" marB="0" anchor="b"/>
                </a:tc>
                <a:tc>
                  <a:txBody>
                    <a:bodyPr/>
                    <a:lstStyle/>
                    <a:p>
                      <a:pPr algn="ctr" fontAlgn="b"/>
                      <a:r>
                        <a:rPr lang="en-PK" sz="1600" b="0" i="0" u="none" strike="noStrike">
                          <a:solidFill>
                            <a:srgbClr val="000000"/>
                          </a:solidFill>
                          <a:effectLst/>
                          <a:latin typeface="+mn-lt"/>
                        </a:rPr>
                        <a:t>8.44</a:t>
                      </a:r>
                    </a:p>
                  </a:txBody>
                  <a:tcPr marL="7620" marR="7620" marT="7620" marB="0" anchor="b"/>
                </a:tc>
                <a:extLst>
                  <a:ext uri="{0D108BD9-81ED-4DB2-BD59-A6C34878D82A}">
                    <a16:rowId xmlns:a16="http://schemas.microsoft.com/office/drawing/2014/main" val="1627770012"/>
                  </a:ext>
                </a:extLst>
              </a:tr>
              <a:tr h="491123">
                <a:tc>
                  <a:txBody>
                    <a:bodyPr/>
                    <a:lstStyle/>
                    <a:p>
                      <a:pPr algn="ctr" fontAlgn="b"/>
                      <a:r>
                        <a:rPr lang="en-US" sz="1600" b="0" i="0" u="none" strike="noStrike" dirty="0">
                          <a:solidFill>
                            <a:srgbClr val="000000"/>
                          </a:solidFill>
                          <a:effectLst/>
                          <a:latin typeface="+mn-lt"/>
                        </a:rPr>
                        <a:t>SDR-1001</a:t>
                      </a:r>
                    </a:p>
                  </a:txBody>
                  <a:tcPr marL="7620" marR="7620" marT="7620" marB="0" anchor="b"/>
                </a:tc>
                <a:tc>
                  <a:txBody>
                    <a:bodyPr/>
                    <a:lstStyle/>
                    <a:p>
                      <a:pPr algn="ctr" fontAlgn="b"/>
                      <a:r>
                        <a:rPr lang="en-US" sz="1600" b="0" i="0" u="none" strike="noStrike">
                          <a:solidFill>
                            <a:srgbClr val="000000"/>
                          </a:solidFill>
                          <a:effectLst/>
                          <a:latin typeface="+mn-lt"/>
                        </a:rPr>
                        <a:t>8 x 8 x 3</a:t>
                      </a:r>
                    </a:p>
                  </a:txBody>
                  <a:tcPr marL="7620" marR="7620" marT="7620" marB="0" anchor="b"/>
                </a:tc>
                <a:tc>
                  <a:txBody>
                    <a:bodyPr/>
                    <a:lstStyle/>
                    <a:p>
                      <a:pPr algn="ctr" fontAlgn="b"/>
                      <a:r>
                        <a:rPr lang="en-PK" sz="1600" b="0" i="0" u="none" strike="noStrike">
                          <a:solidFill>
                            <a:srgbClr val="000000"/>
                          </a:solidFill>
                          <a:effectLst/>
                          <a:latin typeface="+mn-lt"/>
                        </a:rPr>
                        <a:t>170</a:t>
                      </a:r>
                    </a:p>
                  </a:txBody>
                  <a:tcPr marL="7620" marR="7620" marT="7620" marB="0" anchor="b"/>
                </a:tc>
                <a:tc>
                  <a:txBody>
                    <a:bodyPr/>
                    <a:lstStyle/>
                    <a:p>
                      <a:pPr algn="ctr" fontAlgn="b"/>
                      <a:r>
                        <a:rPr lang="en-PK" sz="1600" b="0" i="0" u="none" strike="noStrike" dirty="0">
                          <a:solidFill>
                            <a:srgbClr val="000000"/>
                          </a:solidFill>
                          <a:effectLst/>
                          <a:latin typeface="+mn-lt"/>
                        </a:rPr>
                        <a:t>4</a:t>
                      </a:r>
                    </a:p>
                  </a:txBody>
                  <a:tcPr marL="7620" marR="7620" marT="7620" marB="0" anchor="b"/>
                </a:tc>
                <a:tc>
                  <a:txBody>
                    <a:bodyPr/>
                    <a:lstStyle/>
                    <a:p>
                      <a:pPr algn="ctr" fontAlgn="b"/>
                      <a:r>
                        <a:rPr lang="en-PK" sz="1600" b="0" i="0" u="none" strike="noStrike">
                          <a:solidFill>
                            <a:srgbClr val="000000"/>
                          </a:solidFill>
                          <a:effectLst/>
                          <a:latin typeface="+mn-lt"/>
                        </a:rPr>
                        <a:t>3,500</a:t>
                      </a:r>
                    </a:p>
                  </a:txBody>
                  <a:tcPr marL="7620" marR="7620" marT="7620" marB="0" anchor="b"/>
                </a:tc>
                <a:tc>
                  <a:txBody>
                    <a:bodyPr/>
                    <a:lstStyle/>
                    <a:p>
                      <a:pPr algn="ctr" fontAlgn="b"/>
                      <a:r>
                        <a:rPr lang="en-PK" sz="1600" b="0" i="0" u="none" strike="noStrike">
                          <a:solidFill>
                            <a:srgbClr val="000000"/>
                          </a:solidFill>
                          <a:effectLst/>
                          <a:latin typeface="+mn-lt"/>
                        </a:rPr>
                        <a:t>-</a:t>
                      </a:r>
                    </a:p>
                  </a:txBody>
                  <a:tcPr marL="7620" marR="7620" marT="7620" marB="0" anchor="b"/>
                </a:tc>
                <a:tc>
                  <a:txBody>
                    <a:bodyPr/>
                    <a:lstStyle/>
                    <a:p>
                      <a:pPr algn="ctr" fontAlgn="b"/>
                      <a:r>
                        <a:rPr lang="en-PK" sz="1600" b="0" i="0" u="none" strike="noStrike">
                          <a:solidFill>
                            <a:srgbClr val="000000"/>
                          </a:solidFill>
                          <a:effectLst/>
                          <a:latin typeface="+mn-lt"/>
                        </a:rPr>
                        <a:t>8.36</a:t>
                      </a:r>
                    </a:p>
                  </a:txBody>
                  <a:tcPr marL="7620" marR="7620" marT="7620" marB="0" anchor="b"/>
                </a:tc>
                <a:extLst>
                  <a:ext uri="{0D108BD9-81ED-4DB2-BD59-A6C34878D82A}">
                    <a16:rowId xmlns:a16="http://schemas.microsoft.com/office/drawing/2014/main" val="4223349079"/>
                  </a:ext>
                </a:extLst>
              </a:tr>
              <a:tr h="491123">
                <a:tc>
                  <a:txBody>
                    <a:bodyPr/>
                    <a:lstStyle/>
                    <a:p>
                      <a:pPr algn="ctr" fontAlgn="b"/>
                      <a:r>
                        <a:rPr lang="en-US" sz="1600" b="0" i="0" u="none" strike="noStrike">
                          <a:solidFill>
                            <a:srgbClr val="000000"/>
                          </a:solidFill>
                          <a:effectLst/>
                          <a:latin typeface="+mn-lt"/>
                        </a:rPr>
                        <a:t>SWIFT SLX</a:t>
                      </a:r>
                    </a:p>
                  </a:txBody>
                  <a:tcPr marL="7620" marR="7620" marT="7620" marB="0" anchor="b"/>
                </a:tc>
                <a:tc>
                  <a:txBody>
                    <a:bodyPr/>
                    <a:lstStyle/>
                    <a:p>
                      <a:pPr algn="ctr" fontAlgn="b"/>
                      <a:r>
                        <a:rPr lang="en-US" sz="1600" b="0" i="0" u="none" strike="noStrike">
                          <a:solidFill>
                            <a:srgbClr val="000000"/>
                          </a:solidFill>
                          <a:effectLst/>
                          <a:latin typeface="+mn-lt"/>
                        </a:rPr>
                        <a:t>9 x 9 x 3</a:t>
                      </a:r>
                    </a:p>
                  </a:txBody>
                  <a:tcPr marL="7620" marR="7620" marT="7620" marB="0" anchor="b"/>
                </a:tc>
                <a:tc>
                  <a:txBody>
                    <a:bodyPr/>
                    <a:lstStyle/>
                    <a:p>
                      <a:pPr algn="ctr" fontAlgn="b"/>
                      <a:r>
                        <a:rPr lang="en-PK" sz="1600" b="0" i="0" u="none" strike="noStrike">
                          <a:solidFill>
                            <a:srgbClr val="000000"/>
                          </a:solidFill>
                          <a:effectLst/>
                          <a:latin typeface="+mn-lt"/>
                        </a:rPr>
                        <a:t>220</a:t>
                      </a:r>
                    </a:p>
                  </a:txBody>
                  <a:tcPr marL="7620" marR="7620" marT="7620" marB="0" anchor="b"/>
                </a:tc>
                <a:tc>
                  <a:txBody>
                    <a:bodyPr/>
                    <a:lstStyle/>
                    <a:p>
                      <a:pPr algn="ctr" fontAlgn="b"/>
                      <a:r>
                        <a:rPr lang="en-PK" sz="1600" b="0" i="0" u="none" strike="noStrike">
                          <a:solidFill>
                            <a:srgbClr val="000000"/>
                          </a:solidFill>
                          <a:effectLst/>
                          <a:latin typeface="+mn-lt"/>
                        </a:rPr>
                        <a:t>6</a:t>
                      </a:r>
                    </a:p>
                  </a:txBody>
                  <a:tcPr marL="7620" marR="7620" marT="7620" marB="0" anchor="b"/>
                </a:tc>
                <a:tc>
                  <a:txBody>
                    <a:bodyPr/>
                    <a:lstStyle/>
                    <a:p>
                      <a:pPr algn="ctr" fontAlgn="b"/>
                      <a:r>
                        <a:rPr lang="en-PK" sz="1600" b="0" i="0" u="none" strike="noStrike">
                          <a:solidFill>
                            <a:srgbClr val="000000"/>
                          </a:solidFill>
                          <a:effectLst/>
                          <a:latin typeface="+mn-lt"/>
                        </a:rPr>
                        <a:t>7,500</a:t>
                      </a:r>
                    </a:p>
                  </a:txBody>
                  <a:tcPr marL="7620" marR="7620" marT="7620" marB="0" anchor="b"/>
                </a:tc>
                <a:tc>
                  <a:txBody>
                    <a:bodyPr/>
                    <a:lstStyle/>
                    <a:p>
                      <a:pPr algn="ctr" fontAlgn="b"/>
                      <a:r>
                        <a:rPr lang="en-GB" sz="1600" b="0" i="0" u="none" strike="noStrike">
                          <a:solidFill>
                            <a:srgbClr val="000000"/>
                          </a:solidFill>
                          <a:effectLst/>
                          <a:latin typeface="+mn-lt"/>
                        </a:rPr>
                        <a:t>S and L band support</a:t>
                      </a:r>
                    </a:p>
                  </a:txBody>
                  <a:tcPr marL="7620" marR="7620" marT="7620" marB="0" anchor="b"/>
                </a:tc>
                <a:tc>
                  <a:txBody>
                    <a:bodyPr/>
                    <a:lstStyle/>
                    <a:p>
                      <a:pPr algn="ctr" fontAlgn="b"/>
                      <a:r>
                        <a:rPr lang="en-PK" sz="1600" b="0" i="0" u="none" strike="noStrike">
                          <a:solidFill>
                            <a:srgbClr val="000000"/>
                          </a:solidFill>
                          <a:effectLst/>
                          <a:latin typeface="+mn-lt"/>
                        </a:rPr>
                        <a:t>7.79</a:t>
                      </a:r>
                    </a:p>
                  </a:txBody>
                  <a:tcPr marL="7620" marR="7620" marT="7620" marB="0" anchor="b"/>
                </a:tc>
                <a:extLst>
                  <a:ext uri="{0D108BD9-81ED-4DB2-BD59-A6C34878D82A}">
                    <a16:rowId xmlns:a16="http://schemas.microsoft.com/office/drawing/2014/main" val="2344749280"/>
                  </a:ext>
                </a:extLst>
              </a:tr>
              <a:tr h="491123">
                <a:tc>
                  <a:txBody>
                    <a:bodyPr/>
                    <a:lstStyle/>
                    <a:p>
                      <a:pPr algn="ctr" fontAlgn="b"/>
                      <a:r>
                        <a:rPr lang="en-US" sz="1600" b="0" i="0" u="none" strike="noStrike">
                          <a:solidFill>
                            <a:srgbClr val="000000"/>
                          </a:solidFill>
                          <a:effectLst/>
                          <a:latin typeface="+mn-lt"/>
                        </a:rPr>
                        <a:t>XLink - X</a:t>
                      </a:r>
                    </a:p>
                  </a:txBody>
                  <a:tcPr marL="7620" marR="7620" marT="7620" marB="0" anchor="b"/>
                </a:tc>
                <a:tc>
                  <a:txBody>
                    <a:bodyPr/>
                    <a:lstStyle/>
                    <a:p>
                      <a:pPr algn="ctr" fontAlgn="b"/>
                      <a:r>
                        <a:rPr lang="en-US" sz="1600" b="0" i="0" u="none" strike="noStrike">
                          <a:solidFill>
                            <a:srgbClr val="000000"/>
                          </a:solidFill>
                          <a:effectLst/>
                          <a:latin typeface="+mn-lt"/>
                        </a:rPr>
                        <a:t>10 x 10 x 3</a:t>
                      </a:r>
                    </a:p>
                  </a:txBody>
                  <a:tcPr marL="7620" marR="7620" marT="7620" marB="0" anchor="b"/>
                </a:tc>
                <a:tc>
                  <a:txBody>
                    <a:bodyPr/>
                    <a:lstStyle/>
                    <a:p>
                      <a:pPr algn="ctr" fontAlgn="b"/>
                      <a:r>
                        <a:rPr lang="en-PK" sz="1600" b="0" i="0" u="none" strike="noStrike">
                          <a:solidFill>
                            <a:srgbClr val="000000"/>
                          </a:solidFill>
                          <a:effectLst/>
                          <a:latin typeface="+mn-lt"/>
                        </a:rPr>
                        <a:t>220</a:t>
                      </a:r>
                    </a:p>
                  </a:txBody>
                  <a:tcPr marL="7620" marR="7620" marT="7620" marB="0" anchor="b"/>
                </a:tc>
                <a:tc>
                  <a:txBody>
                    <a:bodyPr/>
                    <a:lstStyle/>
                    <a:p>
                      <a:pPr algn="ctr" fontAlgn="b"/>
                      <a:r>
                        <a:rPr lang="en-PK" sz="1600" b="0" i="0" u="none" strike="noStrike">
                          <a:solidFill>
                            <a:srgbClr val="000000"/>
                          </a:solidFill>
                          <a:effectLst/>
                          <a:latin typeface="+mn-lt"/>
                        </a:rPr>
                        <a:t>8</a:t>
                      </a:r>
                    </a:p>
                  </a:txBody>
                  <a:tcPr marL="7620" marR="7620" marT="7620" marB="0" anchor="b"/>
                </a:tc>
                <a:tc>
                  <a:txBody>
                    <a:bodyPr/>
                    <a:lstStyle/>
                    <a:p>
                      <a:pPr algn="ctr" fontAlgn="b"/>
                      <a:r>
                        <a:rPr lang="en-PK" sz="1600" b="0" i="0" u="none" strike="noStrike" dirty="0">
                          <a:solidFill>
                            <a:srgbClr val="000000"/>
                          </a:solidFill>
                          <a:effectLst/>
                          <a:latin typeface="+mn-lt"/>
                        </a:rPr>
                        <a:t>7,000</a:t>
                      </a:r>
                    </a:p>
                  </a:txBody>
                  <a:tcPr marL="7620" marR="7620" marT="7620" marB="0" anchor="b"/>
                </a:tc>
                <a:tc>
                  <a:txBody>
                    <a:bodyPr/>
                    <a:lstStyle/>
                    <a:p>
                      <a:pPr algn="ctr" fontAlgn="b"/>
                      <a:r>
                        <a:rPr lang="en-US" sz="1600" b="0" i="0" u="none" strike="noStrike" dirty="0">
                          <a:solidFill>
                            <a:srgbClr val="000000"/>
                          </a:solidFill>
                          <a:effectLst/>
                          <a:latin typeface="+mn-lt"/>
                        </a:rPr>
                        <a:t>Higher data rate</a:t>
                      </a:r>
                    </a:p>
                  </a:txBody>
                  <a:tcPr marL="7620" marR="7620" marT="7620" marB="0" anchor="b"/>
                </a:tc>
                <a:tc>
                  <a:txBody>
                    <a:bodyPr/>
                    <a:lstStyle/>
                    <a:p>
                      <a:pPr algn="ctr" fontAlgn="b"/>
                      <a:r>
                        <a:rPr lang="en-PK" sz="1600" b="0" i="0" u="none" strike="noStrike" dirty="0">
                          <a:solidFill>
                            <a:srgbClr val="000000"/>
                          </a:solidFill>
                          <a:effectLst/>
                          <a:latin typeface="+mn-lt"/>
                        </a:rPr>
                        <a:t>7.4</a:t>
                      </a:r>
                    </a:p>
                  </a:txBody>
                  <a:tcPr marL="7620" marR="7620" marT="7620" marB="0" anchor="b"/>
                </a:tc>
                <a:extLst>
                  <a:ext uri="{0D108BD9-81ED-4DB2-BD59-A6C34878D82A}">
                    <a16:rowId xmlns:a16="http://schemas.microsoft.com/office/drawing/2014/main" val="2147829184"/>
                  </a:ext>
                </a:extLst>
              </a:tr>
            </a:tbl>
          </a:graphicData>
        </a:graphic>
      </p:graphicFrame>
      <p:sp>
        <p:nvSpPr>
          <p:cNvPr id="9" name="Rectangle 8">
            <a:extLst>
              <a:ext uri="{FF2B5EF4-FFF2-40B4-BE49-F238E27FC236}">
                <a16:creationId xmlns:a16="http://schemas.microsoft.com/office/drawing/2014/main" id="{1CEE352B-38D3-813D-3354-CDC6D30889CD}"/>
              </a:ext>
            </a:extLst>
          </p:cNvPr>
          <p:cNvSpPr/>
          <p:nvPr/>
        </p:nvSpPr>
        <p:spPr>
          <a:xfrm>
            <a:off x="81256" y="1533606"/>
            <a:ext cx="3024673" cy="6766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Size Score (1-2) min 8x8x2 and max 10x10x4</a:t>
            </a:r>
            <a:endParaRPr lang="en-PK"/>
          </a:p>
        </p:txBody>
      </p:sp>
      <p:cxnSp>
        <p:nvCxnSpPr>
          <p:cNvPr id="12" name="Straight Arrow Connector 11">
            <a:extLst>
              <a:ext uri="{FF2B5EF4-FFF2-40B4-BE49-F238E27FC236}">
                <a16:creationId xmlns:a16="http://schemas.microsoft.com/office/drawing/2014/main" id="{77AAD19C-38DD-D145-08C7-F2EB18E4DFD5}"/>
              </a:ext>
            </a:extLst>
          </p:cNvPr>
          <p:cNvCxnSpPr>
            <a:cxnSpLocks/>
            <a:stCxn id="9" idx="2"/>
          </p:cNvCxnSpPr>
          <p:nvPr/>
        </p:nvCxnSpPr>
        <p:spPr>
          <a:xfrm>
            <a:off x="1593593" y="2210302"/>
            <a:ext cx="933061" cy="57849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476A217-0AE2-514C-6256-A735A68D7869}"/>
              </a:ext>
            </a:extLst>
          </p:cNvPr>
          <p:cNvSpPr/>
          <p:nvPr/>
        </p:nvSpPr>
        <p:spPr>
          <a:xfrm>
            <a:off x="2272587" y="822079"/>
            <a:ext cx="3024673" cy="6766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Weight Score (1-2) min 150g and max 250</a:t>
            </a:r>
            <a:endParaRPr lang="en-PK" dirty="0"/>
          </a:p>
        </p:txBody>
      </p:sp>
      <p:cxnSp>
        <p:nvCxnSpPr>
          <p:cNvPr id="15" name="Straight Arrow Connector 14">
            <a:extLst>
              <a:ext uri="{FF2B5EF4-FFF2-40B4-BE49-F238E27FC236}">
                <a16:creationId xmlns:a16="http://schemas.microsoft.com/office/drawing/2014/main" id="{7141F7D3-A03B-86D9-4031-18A987A35E26}"/>
              </a:ext>
            </a:extLst>
          </p:cNvPr>
          <p:cNvCxnSpPr>
            <a:cxnSpLocks/>
            <a:stCxn id="14" idx="2"/>
          </p:cNvCxnSpPr>
          <p:nvPr/>
        </p:nvCxnSpPr>
        <p:spPr>
          <a:xfrm>
            <a:off x="3784924" y="1498775"/>
            <a:ext cx="396453" cy="118844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44CB9E4-FE8F-E2B4-54C4-10BE22EB8D48}"/>
              </a:ext>
            </a:extLst>
          </p:cNvPr>
          <p:cNvSpPr/>
          <p:nvPr/>
        </p:nvSpPr>
        <p:spPr>
          <a:xfrm>
            <a:off x="4085644" y="1588677"/>
            <a:ext cx="3024673" cy="6766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Power Score (1-2) min 2.5 and max 10</a:t>
            </a:r>
            <a:endParaRPr lang="en-PK" dirty="0"/>
          </a:p>
        </p:txBody>
      </p:sp>
      <p:cxnSp>
        <p:nvCxnSpPr>
          <p:cNvPr id="18" name="Straight Arrow Connector 17">
            <a:extLst>
              <a:ext uri="{FF2B5EF4-FFF2-40B4-BE49-F238E27FC236}">
                <a16:creationId xmlns:a16="http://schemas.microsoft.com/office/drawing/2014/main" id="{AAA1B2B9-ACD6-AAA0-A898-18830FE9624E}"/>
              </a:ext>
            </a:extLst>
          </p:cNvPr>
          <p:cNvCxnSpPr>
            <a:cxnSpLocks/>
            <a:stCxn id="17" idx="2"/>
          </p:cNvCxnSpPr>
          <p:nvPr/>
        </p:nvCxnSpPr>
        <p:spPr>
          <a:xfrm>
            <a:off x="5597981" y="2265373"/>
            <a:ext cx="192878" cy="49347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DE7ABC-6FFB-0E0D-BB19-6F681C93686C}"/>
              </a:ext>
            </a:extLst>
          </p:cNvPr>
          <p:cNvSpPr/>
          <p:nvPr/>
        </p:nvSpPr>
        <p:spPr>
          <a:xfrm>
            <a:off x="5898700" y="671350"/>
            <a:ext cx="3024673" cy="6766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Cost Score (1-2) min 3500 and max 10,000</a:t>
            </a:r>
            <a:endParaRPr lang="en-PK" dirty="0"/>
          </a:p>
        </p:txBody>
      </p:sp>
      <p:cxnSp>
        <p:nvCxnSpPr>
          <p:cNvPr id="21" name="Straight Arrow Connector 20">
            <a:extLst>
              <a:ext uri="{FF2B5EF4-FFF2-40B4-BE49-F238E27FC236}">
                <a16:creationId xmlns:a16="http://schemas.microsoft.com/office/drawing/2014/main" id="{5A2D3B49-E8F2-D8A8-AFDE-AD7D94A8516D}"/>
              </a:ext>
            </a:extLst>
          </p:cNvPr>
          <p:cNvCxnSpPr>
            <a:cxnSpLocks/>
            <a:stCxn id="20" idx="2"/>
          </p:cNvCxnSpPr>
          <p:nvPr/>
        </p:nvCxnSpPr>
        <p:spPr>
          <a:xfrm>
            <a:off x="7411037" y="1348046"/>
            <a:ext cx="93499" cy="141079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830989C-5D8D-7479-1565-C00804F4EB37}"/>
              </a:ext>
            </a:extLst>
          </p:cNvPr>
          <p:cNvSpPr/>
          <p:nvPr/>
        </p:nvSpPr>
        <p:spPr>
          <a:xfrm>
            <a:off x="8105976" y="1556933"/>
            <a:ext cx="3024673" cy="6766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Feature Score  (1-2)</a:t>
            </a:r>
            <a:endParaRPr lang="en-PK" dirty="0"/>
          </a:p>
        </p:txBody>
      </p:sp>
      <p:cxnSp>
        <p:nvCxnSpPr>
          <p:cNvPr id="28" name="Straight Arrow Connector 27">
            <a:extLst>
              <a:ext uri="{FF2B5EF4-FFF2-40B4-BE49-F238E27FC236}">
                <a16:creationId xmlns:a16="http://schemas.microsoft.com/office/drawing/2014/main" id="{4C7B0238-FEF8-FE3D-6BD3-87F82A156BF6}"/>
              </a:ext>
            </a:extLst>
          </p:cNvPr>
          <p:cNvCxnSpPr>
            <a:cxnSpLocks/>
            <a:stCxn id="27" idx="2"/>
          </p:cNvCxnSpPr>
          <p:nvPr/>
        </p:nvCxnSpPr>
        <p:spPr>
          <a:xfrm flipH="1">
            <a:off x="9463965" y="2233629"/>
            <a:ext cx="154348" cy="56916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38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1780-D199-31A7-CD8D-C155B7C00BF1}"/>
              </a:ext>
            </a:extLst>
          </p:cNvPr>
          <p:cNvSpPr>
            <a:spLocks noGrp="1"/>
          </p:cNvSpPr>
          <p:nvPr>
            <p:ph type="title"/>
          </p:nvPr>
        </p:nvSpPr>
        <p:spPr/>
        <p:txBody>
          <a:bodyPr/>
          <a:lstStyle/>
          <a:p>
            <a:r>
              <a:rPr lang="en-US" dirty="0"/>
              <a:t>Power Budget of 1500U Satellite </a:t>
            </a:r>
            <a:endParaRPr lang="en-PK" dirty="0"/>
          </a:p>
        </p:txBody>
      </p:sp>
      <p:sp>
        <p:nvSpPr>
          <p:cNvPr id="4" name="Date Placeholder 3">
            <a:extLst>
              <a:ext uri="{FF2B5EF4-FFF2-40B4-BE49-F238E27FC236}">
                <a16:creationId xmlns:a16="http://schemas.microsoft.com/office/drawing/2014/main" id="{E585E3DE-167D-4AB3-A366-BA69D5BF5318}"/>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CECA2148-45D2-A4D3-39F1-BF1D49EC3CCC}"/>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52390D10-65D2-D231-F7F8-481BB83C6A84}"/>
              </a:ext>
            </a:extLst>
          </p:cNvPr>
          <p:cNvSpPr>
            <a:spLocks noGrp="1"/>
          </p:cNvSpPr>
          <p:nvPr>
            <p:ph type="sldNum" sz="quarter" idx="12"/>
          </p:nvPr>
        </p:nvSpPr>
        <p:spPr/>
        <p:txBody>
          <a:bodyPr/>
          <a:lstStyle/>
          <a:p>
            <a:fld id="{A404E238-F771-4BC1-9664-E4FE9018898D}" type="slidenum">
              <a:rPr lang="en-US" smtClean="0"/>
              <a:pPr/>
              <a:t>19</a:t>
            </a:fld>
            <a:endParaRPr lang="en-US" dirty="0"/>
          </a:p>
        </p:txBody>
      </p:sp>
      <p:graphicFrame>
        <p:nvGraphicFramePr>
          <p:cNvPr id="9" name="Table 8">
            <a:extLst>
              <a:ext uri="{FF2B5EF4-FFF2-40B4-BE49-F238E27FC236}">
                <a16:creationId xmlns:a16="http://schemas.microsoft.com/office/drawing/2014/main" id="{1ACD3D0C-2086-8F27-F007-639598503279}"/>
              </a:ext>
            </a:extLst>
          </p:cNvPr>
          <p:cNvGraphicFramePr>
            <a:graphicFrameLocks noGrp="1"/>
          </p:cNvGraphicFramePr>
          <p:nvPr>
            <p:extLst>
              <p:ext uri="{D42A27DB-BD31-4B8C-83A1-F6EECF244321}">
                <p14:modId xmlns:p14="http://schemas.microsoft.com/office/powerpoint/2010/main" val="1405731800"/>
              </p:ext>
            </p:extLst>
          </p:nvPr>
        </p:nvGraphicFramePr>
        <p:xfrm>
          <a:off x="0" y="1026367"/>
          <a:ext cx="12192000" cy="5589431"/>
        </p:xfrm>
        <a:graphic>
          <a:graphicData uri="http://schemas.openxmlformats.org/drawingml/2006/table">
            <a:tbl>
              <a:tblPr>
                <a:tableStyleId>{5C22544A-7EE6-4342-B048-85BDC9FD1C3A}</a:tableStyleId>
              </a:tblPr>
              <a:tblGrid>
                <a:gridCol w="2437032">
                  <a:extLst>
                    <a:ext uri="{9D8B030D-6E8A-4147-A177-3AD203B41FA5}">
                      <a16:colId xmlns:a16="http://schemas.microsoft.com/office/drawing/2014/main" val="888825650"/>
                    </a:ext>
                  </a:extLst>
                </a:gridCol>
                <a:gridCol w="2300120">
                  <a:extLst>
                    <a:ext uri="{9D8B030D-6E8A-4147-A177-3AD203B41FA5}">
                      <a16:colId xmlns:a16="http://schemas.microsoft.com/office/drawing/2014/main" val="2826827189"/>
                    </a:ext>
                  </a:extLst>
                </a:gridCol>
                <a:gridCol w="2601324">
                  <a:extLst>
                    <a:ext uri="{9D8B030D-6E8A-4147-A177-3AD203B41FA5}">
                      <a16:colId xmlns:a16="http://schemas.microsoft.com/office/drawing/2014/main" val="3201382636"/>
                    </a:ext>
                  </a:extLst>
                </a:gridCol>
                <a:gridCol w="2608172">
                  <a:extLst>
                    <a:ext uri="{9D8B030D-6E8A-4147-A177-3AD203B41FA5}">
                      <a16:colId xmlns:a16="http://schemas.microsoft.com/office/drawing/2014/main" val="3816989035"/>
                    </a:ext>
                  </a:extLst>
                </a:gridCol>
                <a:gridCol w="2245352">
                  <a:extLst>
                    <a:ext uri="{9D8B030D-6E8A-4147-A177-3AD203B41FA5}">
                      <a16:colId xmlns:a16="http://schemas.microsoft.com/office/drawing/2014/main" val="1202087984"/>
                    </a:ext>
                  </a:extLst>
                </a:gridCol>
              </a:tblGrid>
              <a:tr h="176772">
                <a:tc gridSpan="5">
                  <a:txBody>
                    <a:bodyPr/>
                    <a:lstStyle/>
                    <a:p>
                      <a:pPr algn="ctr" fontAlgn="ctr"/>
                      <a:r>
                        <a:rPr lang="en-US" sz="1100" u="none" strike="noStrike" dirty="0">
                          <a:effectLst/>
                        </a:rPr>
                        <a:t>Power Budget</a:t>
                      </a:r>
                      <a:endParaRPr lang="en-US" sz="1100" b="0" i="0" u="none" strike="noStrike" dirty="0">
                        <a:solidFill>
                          <a:srgbClr val="000000"/>
                        </a:solidFill>
                        <a:effectLst/>
                        <a:latin typeface="Calibri" panose="020F0502020204030204" pitchFamily="34" charset="0"/>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PK"/>
                    </a:p>
                  </a:txBody>
                  <a:tcPr/>
                </a:tc>
                <a:tc hMerge="1">
                  <a:txBody>
                    <a:bodyPr/>
                    <a:lstStyle/>
                    <a:p>
                      <a:endParaRPr lang="en-PK"/>
                    </a:p>
                  </a:txBody>
                  <a:tcPr/>
                </a:tc>
                <a:tc hMerge="1">
                  <a:txBody>
                    <a:bodyPr/>
                    <a:lstStyle/>
                    <a:p>
                      <a:endParaRPr lang="en-PK"/>
                    </a:p>
                  </a:txBody>
                  <a:tcPr/>
                </a:tc>
                <a:tc hMerge="1">
                  <a:txBody>
                    <a:bodyPr/>
                    <a:lstStyle/>
                    <a:p>
                      <a:endParaRPr lang="en-PK"/>
                    </a:p>
                  </a:txBody>
                  <a:tcPr/>
                </a:tc>
                <a:extLst>
                  <a:ext uri="{0D108BD9-81ED-4DB2-BD59-A6C34878D82A}">
                    <a16:rowId xmlns:a16="http://schemas.microsoft.com/office/drawing/2014/main" val="1718748398"/>
                  </a:ext>
                </a:extLst>
              </a:tr>
              <a:tr h="266951">
                <a:tc rowSpan="2">
                  <a:txBody>
                    <a:bodyPr/>
                    <a:lstStyle/>
                    <a:p>
                      <a:pPr algn="ctr" fontAlgn="ctr"/>
                      <a:r>
                        <a:rPr lang="en-US" sz="1100" u="none" strike="noStrike" dirty="0">
                          <a:effectLst/>
                          <a:latin typeface="+mn-lt"/>
                        </a:rPr>
                        <a:t>Subsystem</a:t>
                      </a:r>
                      <a:endParaRPr lang="en-US"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2">
                  <a:txBody>
                    <a:bodyPr/>
                    <a:lstStyle/>
                    <a:p>
                      <a:pPr algn="ctr" fontAlgn="ctr"/>
                      <a:r>
                        <a:rPr lang="en-US" sz="1100" u="none" strike="noStrike" dirty="0">
                          <a:effectLst/>
                          <a:latin typeface="+mn-lt"/>
                        </a:rPr>
                        <a:t>Sunlight (60min)</a:t>
                      </a:r>
                      <a:endParaRPr lang="en-US"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PK"/>
                    </a:p>
                  </a:txBody>
                  <a:tcPr/>
                </a:tc>
                <a:tc gridSpan="2">
                  <a:txBody>
                    <a:bodyPr/>
                    <a:lstStyle/>
                    <a:p>
                      <a:pPr algn="ctr" fontAlgn="ctr"/>
                      <a:r>
                        <a:rPr lang="en-US" sz="1100" u="none" strike="noStrike" dirty="0">
                          <a:effectLst/>
                          <a:latin typeface="+mn-lt"/>
                        </a:rPr>
                        <a:t>Eclipse (35min) </a:t>
                      </a:r>
                      <a:endParaRPr lang="en-US"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PK"/>
                    </a:p>
                  </a:txBody>
                  <a:tcPr/>
                </a:tc>
                <a:extLst>
                  <a:ext uri="{0D108BD9-81ED-4DB2-BD59-A6C34878D82A}">
                    <a16:rowId xmlns:a16="http://schemas.microsoft.com/office/drawing/2014/main" val="3328587064"/>
                  </a:ext>
                </a:extLst>
              </a:tr>
              <a:tr h="272630">
                <a:tc vMerge="1">
                  <a:txBody>
                    <a:bodyPr/>
                    <a:lstStyle/>
                    <a:p>
                      <a:endParaRPr lang="en-PK"/>
                    </a:p>
                  </a:txBody>
                  <a:tcPr/>
                </a:tc>
                <a:tc>
                  <a:txBody>
                    <a:bodyPr/>
                    <a:lstStyle/>
                    <a:p>
                      <a:pPr algn="ctr" fontAlgn="ctr"/>
                      <a:r>
                        <a:rPr lang="en-US" sz="1100" u="none" strike="noStrike" dirty="0">
                          <a:effectLst/>
                          <a:latin typeface="+mn-lt"/>
                        </a:rPr>
                        <a:t>Peak Power (50 min)</a:t>
                      </a:r>
                      <a:endParaRPr lang="en-US"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sz="1100" u="none" strike="noStrike">
                          <a:effectLst/>
                          <a:latin typeface="+mn-lt"/>
                        </a:rPr>
                        <a:t>nominal power(10min)</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sz="1100" u="none" strike="noStrike" dirty="0">
                          <a:effectLst/>
                          <a:latin typeface="+mn-lt"/>
                        </a:rPr>
                        <a:t>Non-Transmission Mode (25min)</a:t>
                      </a:r>
                      <a:endParaRPr lang="en-US"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sz="1100" u="none" strike="noStrike" dirty="0">
                          <a:effectLst/>
                          <a:latin typeface="+mn-lt"/>
                        </a:rPr>
                        <a:t>Transmission Mode(10min)</a:t>
                      </a:r>
                      <a:endParaRPr lang="en-US"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81847342"/>
                  </a:ext>
                </a:extLst>
              </a:tr>
              <a:tr h="176772">
                <a:tc>
                  <a:txBody>
                    <a:bodyPr/>
                    <a:lstStyle/>
                    <a:p>
                      <a:pPr algn="ctr" fontAlgn="ctr"/>
                      <a:r>
                        <a:rPr lang="en-US" sz="1100" u="none" strike="noStrike">
                          <a:effectLst/>
                          <a:latin typeface="+mn-lt"/>
                        </a:rPr>
                        <a:t>ADCS</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70</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61</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63</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63</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1161152"/>
                  </a:ext>
                </a:extLst>
              </a:tr>
              <a:tr h="176772">
                <a:tc>
                  <a:txBody>
                    <a:bodyPr/>
                    <a:lstStyle/>
                    <a:p>
                      <a:pPr algn="ctr" fontAlgn="ctr"/>
                      <a:r>
                        <a:rPr lang="en-US" sz="1100" u="none" strike="noStrike">
                          <a:effectLst/>
                          <a:latin typeface="+mn-lt"/>
                        </a:rPr>
                        <a:t>TCS</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20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20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6080080"/>
                  </a:ext>
                </a:extLst>
              </a:tr>
              <a:tr h="176772">
                <a:tc>
                  <a:txBody>
                    <a:bodyPr/>
                    <a:lstStyle/>
                    <a:p>
                      <a:pPr algn="ctr" fontAlgn="ctr"/>
                      <a:r>
                        <a:rPr lang="en-US" sz="1100" u="none" strike="noStrike">
                          <a:effectLst/>
                          <a:latin typeface="+mn-lt"/>
                        </a:rPr>
                        <a:t>TTCS</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80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80</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80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80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52897"/>
                  </a:ext>
                </a:extLst>
              </a:tr>
              <a:tr h="176772">
                <a:tc>
                  <a:txBody>
                    <a:bodyPr/>
                    <a:lstStyle/>
                    <a:p>
                      <a:pPr algn="ctr" fontAlgn="ctr"/>
                      <a:r>
                        <a:rPr lang="en-US" sz="1100" u="none" strike="noStrike">
                          <a:effectLst/>
                          <a:latin typeface="+mn-lt"/>
                        </a:rPr>
                        <a:t>EPS</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172</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150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65</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75</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8280498"/>
                  </a:ext>
                </a:extLst>
              </a:tr>
              <a:tr h="176772">
                <a:tc>
                  <a:txBody>
                    <a:bodyPr/>
                    <a:lstStyle/>
                    <a:p>
                      <a:pPr algn="ctr" fontAlgn="ctr"/>
                      <a:r>
                        <a:rPr lang="en-US" sz="1100" u="none" strike="noStrike">
                          <a:effectLst/>
                          <a:latin typeface="+mn-lt"/>
                        </a:rPr>
                        <a:t>CDHS</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20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20</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20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20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254749"/>
                  </a:ext>
                </a:extLst>
              </a:tr>
              <a:tr h="176772">
                <a:tc>
                  <a:txBody>
                    <a:bodyPr/>
                    <a:lstStyle/>
                    <a:p>
                      <a:pPr algn="ctr" fontAlgn="ctr"/>
                      <a:r>
                        <a:rPr lang="en-US" sz="1100" u="none" strike="noStrike">
                          <a:effectLst/>
                          <a:latin typeface="+mn-lt"/>
                        </a:rPr>
                        <a:t>Propulsion</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80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40</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40</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40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776456"/>
                  </a:ext>
                </a:extLst>
              </a:tr>
              <a:tr h="176772">
                <a:tc>
                  <a:txBody>
                    <a:bodyPr/>
                    <a:lstStyle/>
                    <a:p>
                      <a:pPr algn="ctr" fontAlgn="ctr"/>
                      <a:r>
                        <a:rPr lang="en-US" sz="1100" u="none" strike="noStrike">
                          <a:effectLst/>
                          <a:latin typeface="+mn-lt"/>
                        </a:rPr>
                        <a:t>GNC</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25</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20.5</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20.5</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20.5</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2802261"/>
                  </a:ext>
                </a:extLst>
              </a:tr>
              <a:tr h="176772">
                <a:tc>
                  <a:txBody>
                    <a:bodyPr/>
                    <a:lstStyle/>
                    <a:p>
                      <a:pPr algn="ctr" fontAlgn="ctr"/>
                      <a:r>
                        <a:rPr lang="en-US" sz="1100" u="none" strike="noStrike" dirty="0">
                          <a:effectLst/>
                          <a:latin typeface="+mn-lt"/>
                        </a:rPr>
                        <a:t>Platform Total</a:t>
                      </a:r>
                      <a:endParaRPr lang="en-US" sz="1100" b="1"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dirty="0">
                          <a:effectLst/>
                          <a:latin typeface="+mn-lt"/>
                        </a:rPr>
                        <a:t>447</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dirty="0">
                          <a:effectLst/>
                          <a:latin typeface="+mn-lt"/>
                        </a:rPr>
                        <a:t>371.5</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dirty="0">
                          <a:effectLst/>
                          <a:latin typeface="+mn-lt"/>
                        </a:rPr>
                        <a:t>308.5</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dirty="0">
                          <a:effectLst/>
                          <a:latin typeface="+mn-lt"/>
                        </a:rPr>
                        <a:t>318.5</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823568322"/>
                  </a:ext>
                </a:extLst>
              </a:tr>
              <a:tr h="176772">
                <a:tc>
                  <a:txBody>
                    <a:bodyPr/>
                    <a:lstStyle/>
                    <a:p>
                      <a:pPr algn="ctr" fontAlgn="ctr"/>
                      <a:r>
                        <a:rPr lang="en-US" sz="1100" u="none" strike="noStrike">
                          <a:effectLst/>
                          <a:latin typeface="+mn-lt"/>
                        </a:rPr>
                        <a:t>TOTEM TX</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5.50</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5.5</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5.5</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171299"/>
                  </a:ext>
                </a:extLst>
              </a:tr>
              <a:tr h="176772">
                <a:tc>
                  <a:txBody>
                    <a:bodyPr/>
                    <a:lstStyle/>
                    <a:p>
                      <a:pPr algn="ctr" fontAlgn="ctr"/>
                      <a:r>
                        <a:rPr lang="en-US" sz="1100" u="none" strike="noStrike">
                          <a:effectLst/>
                          <a:latin typeface="+mn-lt"/>
                        </a:rPr>
                        <a:t>TOTEM RX</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2.20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2.2</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2.2</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2.2</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7555817"/>
                  </a:ext>
                </a:extLst>
              </a:tr>
              <a:tr h="272630">
                <a:tc>
                  <a:txBody>
                    <a:bodyPr/>
                    <a:lstStyle/>
                    <a:p>
                      <a:pPr algn="ctr" fontAlgn="ctr"/>
                      <a:r>
                        <a:rPr lang="en-US" sz="1100" u="none" strike="noStrike">
                          <a:effectLst/>
                          <a:latin typeface="+mn-lt"/>
                        </a:rPr>
                        <a:t>NANOlink TX (Boost)</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18.70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9.35</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0</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8589761"/>
                  </a:ext>
                </a:extLst>
              </a:tr>
              <a:tr h="272630">
                <a:tc>
                  <a:txBody>
                    <a:bodyPr/>
                    <a:lstStyle/>
                    <a:p>
                      <a:pPr algn="ctr" fontAlgn="ctr"/>
                      <a:r>
                        <a:rPr lang="en-US" sz="1100" u="none" strike="noStrike">
                          <a:effectLst/>
                          <a:latin typeface="+mn-lt"/>
                        </a:rPr>
                        <a:t>NANOlink RX (Boost)</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1.79</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1.793</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1.793</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1.793</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2686756"/>
                  </a:ext>
                </a:extLst>
              </a:tr>
              <a:tr h="176772">
                <a:tc>
                  <a:txBody>
                    <a:bodyPr/>
                    <a:lstStyle/>
                    <a:p>
                      <a:pPr algn="ctr" fontAlgn="ctr"/>
                      <a:r>
                        <a:rPr lang="en-US" sz="1100" u="none" strike="noStrike" dirty="0">
                          <a:effectLst/>
                          <a:latin typeface="+mn-lt"/>
                        </a:rPr>
                        <a:t>SDR2 Total</a:t>
                      </a:r>
                      <a:endParaRPr lang="en-US" sz="1100" b="1"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dirty="0">
                          <a:effectLst/>
                          <a:latin typeface="+mn-lt"/>
                        </a:rPr>
                        <a:t>28.19</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dirty="0">
                          <a:effectLst/>
                          <a:latin typeface="+mn-lt"/>
                        </a:rPr>
                        <a:t>18.84</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dirty="0">
                          <a:effectLst/>
                          <a:latin typeface="+mn-lt"/>
                        </a:rPr>
                        <a:t>3.99</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dirty="0">
                          <a:effectLst/>
                          <a:latin typeface="+mn-lt"/>
                        </a:rPr>
                        <a:t>9.49</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527088021"/>
                  </a:ext>
                </a:extLst>
              </a:tr>
              <a:tr h="176772">
                <a:tc>
                  <a:txBody>
                    <a:bodyPr/>
                    <a:lstStyle/>
                    <a:p>
                      <a:pPr algn="ctr" fontAlgn="ctr"/>
                      <a:r>
                        <a:rPr lang="en-US" sz="1100" u="none" strike="noStrike">
                          <a:effectLst/>
                          <a:latin typeface="+mn-lt"/>
                        </a:rPr>
                        <a:t>Robotic Arm</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30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7508541"/>
                  </a:ext>
                </a:extLst>
              </a:tr>
              <a:tr h="176772">
                <a:tc>
                  <a:txBody>
                    <a:bodyPr/>
                    <a:lstStyle/>
                    <a:p>
                      <a:pPr algn="ctr" fontAlgn="ctr"/>
                      <a:r>
                        <a:rPr lang="en-US" sz="1100" u="none" strike="noStrike">
                          <a:effectLst/>
                          <a:latin typeface="+mn-lt"/>
                        </a:rPr>
                        <a:t>Camera</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40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16.67</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16.67</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28.33</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595637"/>
                  </a:ext>
                </a:extLst>
              </a:tr>
              <a:tr h="272630">
                <a:tc>
                  <a:txBody>
                    <a:bodyPr/>
                    <a:lstStyle/>
                    <a:p>
                      <a:pPr algn="ctr" fontAlgn="ctr"/>
                      <a:r>
                        <a:rPr lang="en-US" sz="1100" u="none" strike="noStrike">
                          <a:effectLst/>
                          <a:latin typeface="+mn-lt"/>
                        </a:rPr>
                        <a:t>Battery Charging Requirement</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120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217</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9839561"/>
                  </a:ext>
                </a:extLst>
              </a:tr>
              <a:tr h="176772">
                <a:tc>
                  <a:txBody>
                    <a:bodyPr/>
                    <a:lstStyle/>
                    <a:p>
                      <a:pPr algn="ctr" fontAlgn="ctr"/>
                      <a:r>
                        <a:rPr lang="en-US" sz="1100" u="none" strike="noStrike">
                          <a:effectLst/>
                          <a:latin typeface="+mn-lt"/>
                        </a:rPr>
                        <a:t>Harness Losses</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5.8</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5.7</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2.9</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0.34</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271489"/>
                  </a:ext>
                </a:extLst>
              </a:tr>
              <a:tr h="272630">
                <a:tc>
                  <a:txBody>
                    <a:bodyPr/>
                    <a:lstStyle/>
                    <a:p>
                      <a:pPr algn="ctr" fontAlgn="ctr"/>
                      <a:r>
                        <a:rPr lang="en-US" sz="1100" u="none" strike="noStrike" dirty="0">
                          <a:effectLst/>
                          <a:latin typeface="+mn-lt"/>
                        </a:rPr>
                        <a:t>Total Power Required</a:t>
                      </a:r>
                      <a:endParaRPr lang="en-US" sz="1100" b="1"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dirty="0">
                          <a:effectLst/>
                          <a:latin typeface="+mn-lt"/>
                        </a:rPr>
                        <a:t>699.19</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dirty="0">
                          <a:effectLst/>
                          <a:latin typeface="+mn-lt"/>
                        </a:rPr>
                        <a:t>648.55</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dirty="0">
                          <a:effectLst/>
                          <a:latin typeface="+mn-lt"/>
                        </a:rPr>
                        <a:t>336.05</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dirty="0">
                          <a:effectLst/>
                          <a:latin typeface="+mn-lt"/>
                        </a:rPr>
                        <a:t>366.16</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394959456"/>
                  </a:ext>
                </a:extLst>
              </a:tr>
              <a:tr h="408946">
                <a:tc>
                  <a:txBody>
                    <a:bodyPr/>
                    <a:lstStyle/>
                    <a:p>
                      <a:pPr algn="ctr" fontAlgn="ctr"/>
                      <a:r>
                        <a:rPr lang="en-GB" sz="1100" u="none" strike="noStrike">
                          <a:effectLst/>
                          <a:latin typeface="+mn-lt"/>
                        </a:rPr>
                        <a:t>Average Power Output From Solar Array</a:t>
                      </a:r>
                      <a:endParaRPr lang="en-GB"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699.19</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669.085</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 </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856199"/>
                  </a:ext>
                </a:extLst>
              </a:tr>
              <a:tr h="176772">
                <a:tc>
                  <a:txBody>
                    <a:bodyPr/>
                    <a:lstStyle/>
                    <a:p>
                      <a:pPr algn="ctr" fontAlgn="ctr"/>
                      <a:r>
                        <a:rPr lang="en-US" sz="1100" u="none" strike="noStrike">
                          <a:effectLst/>
                          <a:latin typeface="+mn-lt"/>
                        </a:rPr>
                        <a:t>Margin (%)</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8.68</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8.68</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2715910"/>
                  </a:ext>
                </a:extLst>
              </a:tr>
              <a:tr h="272630">
                <a:tc>
                  <a:txBody>
                    <a:bodyPr/>
                    <a:lstStyle/>
                    <a:p>
                      <a:pPr algn="ctr" fontAlgn="ctr"/>
                      <a:r>
                        <a:rPr lang="en-US" sz="1100" u="none" strike="noStrike">
                          <a:effectLst/>
                          <a:latin typeface="+mn-lt"/>
                        </a:rPr>
                        <a:t>Power Required From Battery</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160.86</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160.86</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5402892"/>
                  </a:ext>
                </a:extLst>
              </a:tr>
              <a:tr h="176772">
                <a:tc>
                  <a:txBody>
                    <a:bodyPr/>
                    <a:lstStyle/>
                    <a:p>
                      <a:pPr algn="ctr" fontAlgn="ctr"/>
                      <a:r>
                        <a:rPr lang="en-US" sz="1100" u="none" strike="noStrike">
                          <a:effectLst/>
                          <a:latin typeface="+mn-lt"/>
                        </a:rPr>
                        <a:t>Battery DOD (%)</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80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80</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839045"/>
                  </a:ext>
                </a:extLst>
              </a:tr>
              <a:tr h="272630">
                <a:tc>
                  <a:txBody>
                    <a:bodyPr/>
                    <a:lstStyle/>
                    <a:p>
                      <a:pPr algn="ctr" fontAlgn="ctr"/>
                      <a:r>
                        <a:rPr lang="en-US" sz="1100" u="none" strike="noStrike">
                          <a:effectLst/>
                          <a:latin typeface="+mn-lt"/>
                        </a:rPr>
                        <a:t>Average Margin (%)</a:t>
                      </a:r>
                      <a:endParaRPr lang="en-US"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20</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30</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latin typeface="+mn-lt"/>
                        </a:rPr>
                        <a:t>-</a:t>
                      </a:r>
                      <a:endParaRPr lang="en-PK" sz="1100" b="0" i="0" u="none" strike="noStrike">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latin typeface="+mn-lt"/>
                        </a:rPr>
                        <a:t>-</a:t>
                      </a:r>
                      <a:endParaRPr lang="en-PK" sz="1100" b="0" i="0" u="none" strike="noStrike" dirty="0">
                        <a:solidFill>
                          <a:srgbClr val="000000"/>
                        </a:solidFill>
                        <a:effectLst/>
                        <a:latin typeface="+mn-lt"/>
                      </a:endParaRPr>
                    </a:p>
                  </a:txBody>
                  <a:tcPr marL="6303" marR="6303" marT="63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868391"/>
                  </a:ext>
                </a:extLst>
              </a:tr>
            </a:tbl>
          </a:graphicData>
        </a:graphic>
      </p:graphicFrame>
    </p:spTree>
    <p:extLst>
      <p:ext uri="{BB962C8B-B14F-4D97-AF65-F5344CB8AC3E}">
        <p14:creationId xmlns:p14="http://schemas.microsoft.com/office/powerpoint/2010/main" val="239411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829"/>
            <a:ext cx="10515600" cy="597774"/>
          </a:xfrm>
        </p:spPr>
        <p:txBody>
          <a:bodyPr>
            <a:normAutofit fontScale="90000"/>
          </a:bodyPr>
          <a:lstStyle/>
          <a:p>
            <a:r>
              <a:rPr lang="en-US" dirty="0"/>
              <a:t>Presentation Overview</a:t>
            </a:r>
          </a:p>
        </p:txBody>
      </p:sp>
      <p:sp>
        <p:nvSpPr>
          <p:cNvPr id="3" name="Content Placeholder 2"/>
          <p:cNvSpPr>
            <a:spLocks noGrp="1"/>
          </p:cNvSpPr>
          <p:nvPr>
            <p:ph idx="1"/>
          </p:nvPr>
        </p:nvSpPr>
        <p:spPr>
          <a:xfrm>
            <a:off x="1295400" y="762603"/>
            <a:ext cx="5029200" cy="6095397"/>
          </a:xfrm>
        </p:spPr>
        <p:txBody>
          <a:bodyPr>
            <a:noAutofit/>
          </a:bodyPr>
          <a:lstStyle/>
          <a:p>
            <a:pPr>
              <a:lnSpc>
                <a:spcPct val="150000"/>
              </a:lnSpc>
            </a:pPr>
            <a:r>
              <a:rPr lang="en-US" sz="1800" dirty="0"/>
              <a:t> Introduction &amp; Preamble</a:t>
            </a:r>
          </a:p>
          <a:p>
            <a:pPr>
              <a:lnSpc>
                <a:spcPct val="150000"/>
              </a:lnSpc>
            </a:pPr>
            <a:r>
              <a:rPr lang="en-US" sz="1800" dirty="0"/>
              <a:t>Objectives</a:t>
            </a:r>
          </a:p>
          <a:p>
            <a:pPr>
              <a:lnSpc>
                <a:spcPct val="150000"/>
              </a:lnSpc>
            </a:pPr>
            <a:r>
              <a:rPr lang="en-US" sz="1800" dirty="0"/>
              <a:t>Research Methodology</a:t>
            </a:r>
          </a:p>
          <a:p>
            <a:pPr>
              <a:lnSpc>
                <a:spcPct val="150000"/>
              </a:lnSpc>
            </a:pPr>
            <a:r>
              <a:rPr lang="en-US" sz="1800" dirty="0"/>
              <a:t>Literature Review &amp; Problem Statement</a:t>
            </a:r>
            <a:endParaRPr lang="en-US" sz="1400" dirty="0"/>
          </a:p>
          <a:p>
            <a:pPr>
              <a:lnSpc>
                <a:spcPct val="150000"/>
              </a:lnSpc>
            </a:pPr>
            <a:r>
              <a:rPr lang="en-US" sz="1800" dirty="0"/>
              <a:t>Conceptual Model</a:t>
            </a:r>
          </a:p>
          <a:p>
            <a:pPr>
              <a:lnSpc>
                <a:spcPct val="150000"/>
              </a:lnSpc>
            </a:pPr>
            <a:r>
              <a:rPr lang="en-US" sz="1800" dirty="0"/>
              <a:t>Workflow Flowchart / Diagram</a:t>
            </a:r>
          </a:p>
          <a:p>
            <a:pPr>
              <a:lnSpc>
                <a:spcPct val="150000"/>
              </a:lnSpc>
            </a:pPr>
            <a:r>
              <a:rPr lang="en-US" sz="1800" dirty="0"/>
              <a:t>Mathematical Models</a:t>
            </a:r>
          </a:p>
          <a:p>
            <a:pPr>
              <a:lnSpc>
                <a:spcPct val="150000"/>
              </a:lnSpc>
            </a:pPr>
            <a:r>
              <a:rPr lang="en-US" sz="1800" dirty="0"/>
              <a:t>Solvers</a:t>
            </a:r>
          </a:p>
          <a:p>
            <a:pPr>
              <a:lnSpc>
                <a:spcPct val="150000"/>
              </a:lnSpc>
            </a:pPr>
            <a:r>
              <a:rPr lang="en-US" sz="1800" dirty="0"/>
              <a:t>PCU Stimulation </a:t>
            </a:r>
          </a:p>
          <a:p>
            <a:pPr>
              <a:lnSpc>
                <a:spcPct val="150000"/>
              </a:lnSpc>
            </a:pPr>
            <a:r>
              <a:rPr lang="en-US" sz="1800" dirty="0"/>
              <a:t>Achievements / Completed Tasks</a:t>
            </a:r>
          </a:p>
          <a:p>
            <a:pPr>
              <a:lnSpc>
                <a:spcPct val="150000"/>
              </a:lnSpc>
            </a:pPr>
            <a:endParaRPr lang="en-US" sz="1800" dirty="0"/>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2</a:t>
            </a:fld>
            <a:endParaRPr lang="en-US" dirty="0"/>
          </a:p>
        </p:txBody>
      </p:sp>
      <p:sp>
        <p:nvSpPr>
          <p:cNvPr id="6" name="Date Placeholder 5"/>
          <p:cNvSpPr>
            <a:spLocks noGrp="1"/>
          </p:cNvSpPr>
          <p:nvPr>
            <p:ph type="dt" sz="half" idx="10"/>
          </p:nvPr>
        </p:nvSpPr>
        <p:spPr/>
        <p:txBody>
          <a:bodyPr/>
          <a:lstStyle/>
          <a:p>
            <a:fld id="{8150DF57-3489-46F6-B3BD-D6A71261240D}" type="datetime1">
              <a:rPr lang="en-US" smtClean="0"/>
              <a:t>7/31/2025</a:t>
            </a:fld>
            <a:endParaRPr lang="en-US" dirty="0"/>
          </a:p>
        </p:txBody>
      </p:sp>
      <p:sp>
        <p:nvSpPr>
          <p:cNvPr id="7" name="Content Placeholder 2">
            <a:extLst>
              <a:ext uri="{FF2B5EF4-FFF2-40B4-BE49-F238E27FC236}">
                <a16:creationId xmlns:a16="http://schemas.microsoft.com/office/drawing/2014/main" id="{6886640A-D745-34C5-094A-F4D04E99765E}"/>
              </a:ext>
            </a:extLst>
          </p:cNvPr>
          <p:cNvSpPr txBox="1">
            <a:spLocks/>
          </p:cNvSpPr>
          <p:nvPr/>
        </p:nvSpPr>
        <p:spPr>
          <a:xfrm>
            <a:off x="6605296" y="760090"/>
            <a:ext cx="5029200" cy="60953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800" dirty="0"/>
              <a:t>Conclusion</a:t>
            </a:r>
          </a:p>
          <a:p>
            <a:pPr>
              <a:lnSpc>
                <a:spcPct val="150000"/>
              </a:lnSpc>
            </a:pPr>
            <a:r>
              <a:rPr lang="en-US" sz="1800" dirty="0"/>
              <a:t>Cost analysis</a:t>
            </a:r>
          </a:p>
          <a:p>
            <a:pPr>
              <a:lnSpc>
                <a:spcPct val="150000"/>
              </a:lnSpc>
            </a:pPr>
            <a:r>
              <a:rPr lang="en-US" sz="1800" dirty="0"/>
              <a:t>Reference </a:t>
            </a:r>
          </a:p>
        </p:txBody>
      </p:sp>
    </p:spTree>
    <p:extLst>
      <p:ext uri="{BB962C8B-B14F-4D97-AF65-F5344CB8AC3E}">
        <p14:creationId xmlns:p14="http://schemas.microsoft.com/office/powerpoint/2010/main" val="4094553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1780-D199-31A7-CD8D-C155B7C00BF1}"/>
              </a:ext>
            </a:extLst>
          </p:cNvPr>
          <p:cNvSpPr>
            <a:spLocks noGrp="1"/>
          </p:cNvSpPr>
          <p:nvPr>
            <p:ph type="title"/>
          </p:nvPr>
        </p:nvSpPr>
        <p:spPr/>
        <p:txBody>
          <a:bodyPr/>
          <a:lstStyle/>
          <a:p>
            <a:r>
              <a:rPr lang="en-US" dirty="0"/>
              <a:t>Power Budget of 1U Satellite</a:t>
            </a:r>
            <a:endParaRPr lang="en-PK" dirty="0"/>
          </a:p>
        </p:txBody>
      </p:sp>
      <p:sp>
        <p:nvSpPr>
          <p:cNvPr id="4" name="Date Placeholder 3">
            <a:extLst>
              <a:ext uri="{FF2B5EF4-FFF2-40B4-BE49-F238E27FC236}">
                <a16:creationId xmlns:a16="http://schemas.microsoft.com/office/drawing/2014/main" id="{E585E3DE-167D-4AB3-A366-BA69D5BF5318}"/>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CECA2148-45D2-A4D3-39F1-BF1D49EC3CCC}"/>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52390D10-65D2-D231-F7F8-481BB83C6A84}"/>
              </a:ext>
            </a:extLst>
          </p:cNvPr>
          <p:cNvSpPr>
            <a:spLocks noGrp="1"/>
          </p:cNvSpPr>
          <p:nvPr>
            <p:ph type="sldNum" sz="quarter" idx="12"/>
          </p:nvPr>
        </p:nvSpPr>
        <p:spPr/>
        <p:txBody>
          <a:bodyPr/>
          <a:lstStyle/>
          <a:p>
            <a:fld id="{A404E238-F771-4BC1-9664-E4FE9018898D}" type="slidenum">
              <a:rPr lang="en-US" smtClean="0"/>
              <a:pPr/>
              <a:t>20</a:t>
            </a:fld>
            <a:endParaRPr lang="en-US" dirty="0"/>
          </a:p>
        </p:txBody>
      </p:sp>
      <p:graphicFrame>
        <p:nvGraphicFramePr>
          <p:cNvPr id="7" name="Table 6">
            <a:extLst>
              <a:ext uri="{FF2B5EF4-FFF2-40B4-BE49-F238E27FC236}">
                <a16:creationId xmlns:a16="http://schemas.microsoft.com/office/drawing/2014/main" id="{9995BEE3-C338-4AE5-9B7C-E004370B4D52}"/>
              </a:ext>
            </a:extLst>
          </p:cNvPr>
          <p:cNvGraphicFramePr>
            <a:graphicFrameLocks noGrp="1"/>
          </p:cNvGraphicFramePr>
          <p:nvPr>
            <p:extLst>
              <p:ext uri="{D42A27DB-BD31-4B8C-83A1-F6EECF244321}">
                <p14:modId xmlns:p14="http://schemas.microsoft.com/office/powerpoint/2010/main" val="3285184276"/>
              </p:ext>
            </p:extLst>
          </p:nvPr>
        </p:nvGraphicFramePr>
        <p:xfrm>
          <a:off x="-1" y="830426"/>
          <a:ext cx="12192001" cy="5779223"/>
        </p:xfrm>
        <a:graphic>
          <a:graphicData uri="http://schemas.openxmlformats.org/drawingml/2006/table">
            <a:tbl>
              <a:tblPr>
                <a:tableStyleId>{5C22544A-7EE6-4342-B048-85BDC9FD1C3A}</a:tableStyleId>
              </a:tblPr>
              <a:tblGrid>
                <a:gridCol w="2453649">
                  <a:extLst>
                    <a:ext uri="{9D8B030D-6E8A-4147-A177-3AD203B41FA5}">
                      <a16:colId xmlns:a16="http://schemas.microsoft.com/office/drawing/2014/main" val="596428407"/>
                    </a:ext>
                  </a:extLst>
                </a:gridCol>
                <a:gridCol w="2217986">
                  <a:extLst>
                    <a:ext uri="{9D8B030D-6E8A-4147-A177-3AD203B41FA5}">
                      <a16:colId xmlns:a16="http://schemas.microsoft.com/office/drawing/2014/main" val="3497016596"/>
                    </a:ext>
                  </a:extLst>
                </a:gridCol>
                <a:gridCol w="2689311">
                  <a:extLst>
                    <a:ext uri="{9D8B030D-6E8A-4147-A177-3AD203B41FA5}">
                      <a16:colId xmlns:a16="http://schemas.microsoft.com/office/drawing/2014/main" val="296264372"/>
                    </a:ext>
                  </a:extLst>
                </a:gridCol>
                <a:gridCol w="2689311">
                  <a:extLst>
                    <a:ext uri="{9D8B030D-6E8A-4147-A177-3AD203B41FA5}">
                      <a16:colId xmlns:a16="http://schemas.microsoft.com/office/drawing/2014/main" val="240594529"/>
                    </a:ext>
                  </a:extLst>
                </a:gridCol>
                <a:gridCol w="2141744">
                  <a:extLst>
                    <a:ext uri="{9D8B030D-6E8A-4147-A177-3AD203B41FA5}">
                      <a16:colId xmlns:a16="http://schemas.microsoft.com/office/drawing/2014/main" val="1015796867"/>
                    </a:ext>
                  </a:extLst>
                </a:gridCol>
              </a:tblGrid>
              <a:tr h="153904">
                <a:tc gridSpan="5">
                  <a:txBody>
                    <a:bodyPr/>
                    <a:lstStyle/>
                    <a:p>
                      <a:pPr algn="ctr" fontAlgn="ctr"/>
                      <a:r>
                        <a:rPr lang="en-US" sz="1100" u="none" strike="noStrike" dirty="0">
                          <a:effectLst/>
                        </a:rPr>
                        <a:t>Power Budget</a:t>
                      </a:r>
                      <a:endParaRPr lang="en-US"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PK"/>
                    </a:p>
                  </a:txBody>
                  <a:tcPr/>
                </a:tc>
                <a:tc hMerge="1">
                  <a:txBody>
                    <a:bodyPr/>
                    <a:lstStyle/>
                    <a:p>
                      <a:endParaRPr lang="en-PK"/>
                    </a:p>
                  </a:txBody>
                  <a:tcPr/>
                </a:tc>
                <a:tc hMerge="1">
                  <a:txBody>
                    <a:bodyPr/>
                    <a:lstStyle/>
                    <a:p>
                      <a:endParaRPr lang="en-PK"/>
                    </a:p>
                  </a:txBody>
                  <a:tcPr/>
                </a:tc>
                <a:tc hMerge="1">
                  <a:txBody>
                    <a:bodyPr/>
                    <a:lstStyle/>
                    <a:p>
                      <a:endParaRPr lang="en-PK"/>
                    </a:p>
                  </a:txBody>
                  <a:tcPr/>
                </a:tc>
                <a:extLst>
                  <a:ext uri="{0D108BD9-81ED-4DB2-BD59-A6C34878D82A}">
                    <a16:rowId xmlns:a16="http://schemas.microsoft.com/office/drawing/2014/main" val="956433279"/>
                  </a:ext>
                </a:extLst>
              </a:tr>
              <a:tr h="153904">
                <a:tc rowSpan="2">
                  <a:txBody>
                    <a:bodyPr/>
                    <a:lstStyle/>
                    <a:p>
                      <a:pPr algn="ctr" fontAlgn="ctr"/>
                      <a:r>
                        <a:rPr lang="en-US" sz="1100" u="none" strike="noStrike" dirty="0">
                          <a:effectLst/>
                        </a:rPr>
                        <a:t>Subsystem</a:t>
                      </a:r>
                      <a:endParaRPr lang="en-US"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2">
                  <a:txBody>
                    <a:bodyPr/>
                    <a:lstStyle/>
                    <a:p>
                      <a:pPr algn="ctr" fontAlgn="ctr"/>
                      <a:r>
                        <a:rPr lang="en-US" sz="1100" u="none" strike="noStrike" dirty="0">
                          <a:effectLst/>
                        </a:rPr>
                        <a:t>Sunlight (60min)</a:t>
                      </a:r>
                      <a:endParaRPr lang="en-US"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PK"/>
                    </a:p>
                  </a:txBody>
                  <a:tcPr/>
                </a:tc>
                <a:tc gridSpan="2">
                  <a:txBody>
                    <a:bodyPr/>
                    <a:lstStyle/>
                    <a:p>
                      <a:pPr algn="ctr" fontAlgn="ctr"/>
                      <a:r>
                        <a:rPr lang="en-US" sz="1100" u="none" strike="noStrike" dirty="0">
                          <a:effectLst/>
                        </a:rPr>
                        <a:t>Eclipse (35min) </a:t>
                      </a:r>
                      <a:endParaRPr lang="en-US"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PK"/>
                    </a:p>
                  </a:txBody>
                  <a:tcPr/>
                </a:tc>
                <a:extLst>
                  <a:ext uri="{0D108BD9-81ED-4DB2-BD59-A6C34878D82A}">
                    <a16:rowId xmlns:a16="http://schemas.microsoft.com/office/drawing/2014/main" val="710963011"/>
                  </a:ext>
                </a:extLst>
              </a:tr>
              <a:tr h="410410">
                <a:tc vMerge="1">
                  <a:txBody>
                    <a:bodyPr/>
                    <a:lstStyle/>
                    <a:p>
                      <a:endParaRPr lang="en-PK"/>
                    </a:p>
                  </a:txBody>
                  <a:tcPr/>
                </a:tc>
                <a:tc>
                  <a:txBody>
                    <a:bodyPr/>
                    <a:lstStyle/>
                    <a:p>
                      <a:pPr algn="ctr" fontAlgn="ctr"/>
                      <a:r>
                        <a:rPr lang="en-US" sz="1100" u="none" strike="noStrike" dirty="0">
                          <a:effectLst/>
                        </a:rPr>
                        <a:t>Peak Power (50 min)</a:t>
                      </a:r>
                      <a:endParaRPr lang="en-US"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sz="1100" u="none" strike="noStrike" dirty="0">
                          <a:effectLst/>
                        </a:rPr>
                        <a:t>nominal power(10min)</a:t>
                      </a:r>
                      <a:endParaRPr lang="en-US"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1100" u="none" strike="noStrike" dirty="0">
                          <a:effectLst/>
                        </a:rPr>
                        <a:t>Non-Transmission Mode (25min)</a:t>
                      </a:r>
                      <a:endParaRPr lang="en-US"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US" sz="1100" u="none" strike="noStrike" dirty="0">
                          <a:effectLst/>
                        </a:rPr>
                        <a:t>Transmission Mode(10min)</a:t>
                      </a:r>
                      <a:endParaRPr lang="en-US"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57925073"/>
                  </a:ext>
                </a:extLst>
              </a:tr>
              <a:tr h="153904">
                <a:tc>
                  <a:txBody>
                    <a:bodyPr/>
                    <a:lstStyle/>
                    <a:p>
                      <a:pPr algn="ctr" fontAlgn="ctr"/>
                      <a:r>
                        <a:rPr lang="en-US" sz="1100" u="none" strike="noStrike">
                          <a:effectLst/>
                        </a:rPr>
                        <a:t>ADCS</a:t>
                      </a:r>
                      <a:endParaRPr lang="en-US"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0.7</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0.61</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0.63</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0.63</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1684026"/>
                  </a:ext>
                </a:extLst>
              </a:tr>
              <a:tr h="153904">
                <a:tc>
                  <a:txBody>
                    <a:bodyPr/>
                    <a:lstStyle/>
                    <a:p>
                      <a:pPr algn="ctr" fontAlgn="ctr"/>
                      <a:r>
                        <a:rPr lang="en-US" sz="1100" u="none" strike="noStrike">
                          <a:effectLst/>
                        </a:rPr>
                        <a:t>TCS</a:t>
                      </a:r>
                      <a:endParaRPr lang="en-US"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0</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0</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0.2</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0.2</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61515"/>
                  </a:ext>
                </a:extLst>
              </a:tr>
              <a:tr h="153904">
                <a:tc>
                  <a:txBody>
                    <a:bodyPr/>
                    <a:lstStyle/>
                    <a:p>
                      <a:pPr algn="ctr" fontAlgn="ctr"/>
                      <a:r>
                        <a:rPr lang="en-US" sz="1100" u="none" strike="noStrike">
                          <a:effectLst/>
                        </a:rPr>
                        <a:t>TTCS</a:t>
                      </a:r>
                      <a:endParaRPr lang="en-US"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0.8</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rPr>
                        <a:t>0.8</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0.8</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0.8</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4646991"/>
                  </a:ext>
                </a:extLst>
              </a:tr>
              <a:tr h="153904">
                <a:tc>
                  <a:txBody>
                    <a:bodyPr/>
                    <a:lstStyle/>
                    <a:p>
                      <a:pPr algn="ctr" fontAlgn="ctr"/>
                      <a:r>
                        <a:rPr lang="en-US" sz="1100" u="none" strike="noStrike" dirty="0">
                          <a:effectLst/>
                        </a:rPr>
                        <a:t>EPS</a:t>
                      </a:r>
                      <a:endParaRPr lang="en-US"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1.72</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1.5</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0.65</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0.65</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7566109"/>
                  </a:ext>
                </a:extLst>
              </a:tr>
              <a:tr h="153904">
                <a:tc>
                  <a:txBody>
                    <a:bodyPr/>
                    <a:lstStyle/>
                    <a:p>
                      <a:pPr algn="ctr" fontAlgn="ctr"/>
                      <a:r>
                        <a:rPr lang="en-US" sz="1100" u="none" strike="noStrike">
                          <a:effectLst/>
                        </a:rPr>
                        <a:t>CDHS</a:t>
                      </a:r>
                      <a:endParaRPr lang="en-US"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0.2</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rPr>
                        <a:t>0.2</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0.2</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0.2</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1011759"/>
                  </a:ext>
                </a:extLst>
              </a:tr>
              <a:tr h="153904">
                <a:tc>
                  <a:txBody>
                    <a:bodyPr/>
                    <a:lstStyle/>
                    <a:p>
                      <a:pPr algn="ctr" fontAlgn="ctr"/>
                      <a:r>
                        <a:rPr lang="en-US" sz="1100" u="none" strike="noStrike">
                          <a:effectLst/>
                        </a:rPr>
                        <a:t>Propulsion</a:t>
                      </a:r>
                      <a:endParaRPr lang="en-US"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0.8</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rPr>
                        <a:t>0.4</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0.4</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0.4</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5101215"/>
                  </a:ext>
                </a:extLst>
              </a:tr>
              <a:tr h="153904">
                <a:tc>
                  <a:txBody>
                    <a:bodyPr/>
                    <a:lstStyle/>
                    <a:p>
                      <a:pPr algn="ctr" fontAlgn="ctr"/>
                      <a:r>
                        <a:rPr lang="en-US" sz="1100" u="none" strike="noStrike">
                          <a:effectLst/>
                        </a:rPr>
                        <a:t>GNC</a:t>
                      </a:r>
                      <a:endParaRPr lang="en-US"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0.25</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0.2</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dirty="0">
                          <a:effectLst/>
                        </a:rPr>
                        <a:t>0.2</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0.2</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6727419"/>
                  </a:ext>
                </a:extLst>
              </a:tr>
              <a:tr h="153904">
                <a:tc>
                  <a:txBody>
                    <a:bodyPr/>
                    <a:lstStyle/>
                    <a:p>
                      <a:pPr algn="ctr" fontAlgn="ctr"/>
                      <a:r>
                        <a:rPr lang="en-US" sz="1100" u="none" strike="noStrike" dirty="0">
                          <a:effectLst/>
                        </a:rPr>
                        <a:t>Platform Total</a:t>
                      </a:r>
                      <a:endParaRPr lang="en-US" sz="1100" b="1"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dirty="0">
                          <a:effectLst/>
                        </a:rPr>
                        <a:t>4.47</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dirty="0">
                          <a:effectLst/>
                        </a:rPr>
                        <a:t>3.71</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PK" sz="1100" u="none" strike="noStrike" dirty="0">
                          <a:effectLst/>
                        </a:rPr>
                        <a:t>3.08</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PK" sz="1100" u="none" strike="noStrike" dirty="0">
                          <a:effectLst/>
                        </a:rPr>
                        <a:t>3.08</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124355596"/>
                  </a:ext>
                </a:extLst>
              </a:tr>
              <a:tr h="153904">
                <a:tc>
                  <a:txBody>
                    <a:bodyPr/>
                    <a:lstStyle/>
                    <a:p>
                      <a:pPr algn="ctr" fontAlgn="ctr"/>
                      <a:r>
                        <a:rPr lang="en-US" sz="1100" u="none" strike="noStrike">
                          <a:effectLst/>
                        </a:rPr>
                        <a:t>TOTEM TX</a:t>
                      </a:r>
                      <a:endParaRPr lang="en-US"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0.06</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0.055</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0.055</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3779071"/>
                  </a:ext>
                </a:extLst>
              </a:tr>
              <a:tr h="153904">
                <a:tc>
                  <a:txBody>
                    <a:bodyPr/>
                    <a:lstStyle/>
                    <a:p>
                      <a:pPr algn="ctr" fontAlgn="ctr"/>
                      <a:r>
                        <a:rPr lang="en-US" sz="1100" u="none" strike="noStrike">
                          <a:effectLst/>
                        </a:rPr>
                        <a:t>TOTEM RX</a:t>
                      </a:r>
                      <a:endParaRPr lang="en-US"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0.02</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0.022</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0.022</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0.022</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3732150"/>
                  </a:ext>
                </a:extLst>
              </a:tr>
              <a:tr h="290173">
                <a:tc>
                  <a:txBody>
                    <a:bodyPr/>
                    <a:lstStyle/>
                    <a:p>
                      <a:pPr algn="ctr" fontAlgn="ctr"/>
                      <a:r>
                        <a:rPr lang="en-US" sz="1100" u="none" strike="noStrike" dirty="0" err="1">
                          <a:effectLst/>
                        </a:rPr>
                        <a:t>NANOlink</a:t>
                      </a:r>
                      <a:r>
                        <a:rPr lang="en-US" sz="1100" u="none" strike="noStrike" dirty="0">
                          <a:effectLst/>
                        </a:rPr>
                        <a:t> TX (Boost)</a:t>
                      </a:r>
                      <a:endParaRPr lang="en-US"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0.19</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rPr>
                        <a:t>0.093</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dirty="0">
                          <a:effectLst/>
                        </a:rPr>
                        <a:t>0</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1379620"/>
                  </a:ext>
                </a:extLst>
              </a:tr>
              <a:tr h="290173">
                <a:tc>
                  <a:txBody>
                    <a:bodyPr/>
                    <a:lstStyle/>
                    <a:p>
                      <a:pPr algn="ctr" fontAlgn="ctr"/>
                      <a:r>
                        <a:rPr lang="en-US" sz="1100" u="none" strike="noStrike">
                          <a:effectLst/>
                        </a:rPr>
                        <a:t>NANOlink RX (Boost)</a:t>
                      </a:r>
                      <a:endParaRPr lang="en-US"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rPr>
                        <a:t>0.02</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rPr>
                        <a:t>0.0179</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0.017</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0.017</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7406439"/>
                  </a:ext>
                </a:extLst>
              </a:tr>
              <a:tr h="153904">
                <a:tc>
                  <a:txBody>
                    <a:bodyPr/>
                    <a:lstStyle/>
                    <a:p>
                      <a:pPr algn="ctr" fontAlgn="ctr"/>
                      <a:r>
                        <a:rPr lang="en-US" sz="1100" u="none" strike="noStrike" dirty="0">
                          <a:effectLst/>
                        </a:rPr>
                        <a:t>SDR2 Total</a:t>
                      </a:r>
                      <a:endParaRPr lang="en-US" sz="1100" b="1"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dirty="0">
                          <a:effectLst/>
                        </a:rPr>
                        <a:t>0.28</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dirty="0">
                          <a:effectLst/>
                        </a:rPr>
                        <a:t>0.19</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PK" sz="1100" u="none" strike="noStrike">
                          <a:effectLst/>
                        </a:rPr>
                        <a:t>0.04</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PK" sz="1100" u="none" strike="noStrike" dirty="0">
                          <a:effectLst/>
                        </a:rPr>
                        <a:t>0.09</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235351050"/>
                  </a:ext>
                </a:extLst>
              </a:tr>
              <a:tr h="153904">
                <a:tc>
                  <a:txBody>
                    <a:bodyPr/>
                    <a:lstStyle/>
                    <a:p>
                      <a:pPr algn="ctr" fontAlgn="ctr"/>
                      <a:r>
                        <a:rPr lang="en-US" sz="1100" u="none" strike="noStrike">
                          <a:effectLst/>
                        </a:rPr>
                        <a:t>Robotic Arm</a:t>
                      </a:r>
                      <a:endParaRPr lang="en-US"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rPr>
                        <a:t>0.3</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rPr>
                        <a:t>-</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dirty="0">
                          <a:effectLst/>
                        </a:rPr>
                        <a:t>-</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8681378"/>
                  </a:ext>
                </a:extLst>
              </a:tr>
              <a:tr h="153904">
                <a:tc>
                  <a:txBody>
                    <a:bodyPr/>
                    <a:lstStyle/>
                    <a:p>
                      <a:pPr algn="ctr" fontAlgn="ctr"/>
                      <a:r>
                        <a:rPr lang="en-US" sz="1100" u="none" strike="noStrike" dirty="0">
                          <a:effectLst/>
                        </a:rPr>
                        <a:t>Camera</a:t>
                      </a:r>
                      <a:endParaRPr lang="en-US"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0.4</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0.17</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dirty="0">
                          <a:effectLst/>
                        </a:rPr>
                        <a:t>0.16</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dirty="0">
                          <a:effectLst/>
                        </a:rPr>
                        <a:t>0.28</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4593864"/>
                  </a:ext>
                </a:extLst>
              </a:tr>
              <a:tr h="294982">
                <a:tc>
                  <a:txBody>
                    <a:bodyPr/>
                    <a:lstStyle/>
                    <a:p>
                      <a:pPr algn="ctr" fontAlgn="ctr"/>
                      <a:r>
                        <a:rPr lang="en-US" sz="1100" u="none" strike="noStrike">
                          <a:effectLst/>
                        </a:rPr>
                        <a:t>Battery Charging Requirement</a:t>
                      </a:r>
                      <a:endParaRPr lang="en-US"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1.2</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2.17</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dirty="0">
                          <a:effectLst/>
                        </a:rPr>
                        <a:t>-</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9485743"/>
                  </a:ext>
                </a:extLst>
              </a:tr>
              <a:tr h="179555">
                <a:tc>
                  <a:txBody>
                    <a:bodyPr/>
                    <a:lstStyle/>
                    <a:p>
                      <a:pPr algn="ctr" fontAlgn="ctr"/>
                      <a:r>
                        <a:rPr lang="en-US" sz="1100" u="none" strike="noStrike">
                          <a:effectLst/>
                        </a:rPr>
                        <a:t>Harness Losses</a:t>
                      </a:r>
                      <a:endParaRPr lang="en-US"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rPr>
                        <a:t>0.58</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0.57</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dirty="0">
                          <a:effectLst/>
                        </a:rPr>
                        <a:t>0.029</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0.0003</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2768621"/>
                  </a:ext>
                </a:extLst>
              </a:tr>
              <a:tr h="290173">
                <a:tc>
                  <a:txBody>
                    <a:bodyPr/>
                    <a:lstStyle/>
                    <a:p>
                      <a:pPr algn="ctr" fontAlgn="ctr"/>
                      <a:r>
                        <a:rPr lang="en-US" sz="1100" u="none" strike="noStrike" dirty="0">
                          <a:effectLst/>
                        </a:rPr>
                        <a:t>Total Power Required</a:t>
                      </a:r>
                      <a:endParaRPr lang="en-US" sz="1100" b="1"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a:effectLst/>
                        </a:rPr>
                        <a:t>7.51</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PK" sz="1100" u="none" strike="noStrike">
                          <a:effectLst/>
                        </a:rPr>
                        <a:t>6.99</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PK" sz="1100" u="none" strike="noStrike">
                          <a:effectLst/>
                        </a:rPr>
                        <a:t>3.35</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en-PK" sz="1100" u="none" strike="noStrike" dirty="0">
                          <a:effectLst/>
                        </a:rPr>
                        <a:t>3.55</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80803396"/>
                  </a:ext>
                </a:extLst>
              </a:tr>
              <a:tr h="461711">
                <a:tc>
                  <a:txBody>
                    <a:bodyPr/>
                    <a:lstStyle/>
                    <a:p>
                      <a:pPr algn="ctr" fontAlgn="ctr"/>
                      <a:r>
                        <a:rPr lang="en-GB" sz="1100" u="none" strike="noStrike">
                          <a:effectLst/>
                        </a:rPr>
                        <a:t>Average Power Output From Solar Array</a:t>
                      </a:r>
                      <a:endParaRPr lang="en-GB"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rPr>
                        <a:t>6.69</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6.69</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dirty="0">
                          <a:effectLst/>
                        </a:rPr>
                        <a:t> </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dirty="0">
                          <a:effectLst/>
                        </a:rPr>
                        <a:t>-</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1774067"/>
                  </a:ext>
                </a:extLst>
              </a:tr>
              <a:tr h="153904">
                <a:tc>
                  <a:txBody>
                    <a:bodyPr/>
                    <a:lstStyle/>
                    <a:p>
                      <a:pPr algn="ctr" fontAlgn="ctr"/>
                      <a:r>
                        <a:rPr lang="en-US" sz="1100" u="none" strike="noStrike">
                          <a:effectLst/>
                        </a:rPr>
                        <a:t>Margin (%)</a:t>
                      </a:r>
                      <a:endParaRPr lang="en-US"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8.68</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rPr>
                        <a:t>8.68</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dirty="0">
                          <a:effectLst/>
                        </a:rPr>
                        <a:t>-</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9374047"/>
                  </a:ext>
                </a:extLst>
              </a:tr>
              <a:tr h="294982">
                <a:tc>
                  <a:txBody>
                    <a:bodyPr/>
                    <a:lstStyle/>
                    <a:p>
                      <a:pPr algn="ctr" fontAlgn="ctr"/>
                      <a:r>
                        <a:rPr lang="en-US" sz="1100" u="none" strike="noStrike">
                          <a:effectLst/>
                        </a:rPr>
                        <a:t>Power Required From Battery</a:t>
                      </a:r>
                      <a:endParaRPr lang="en-US"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rPr>
                        <a:t>-</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rPr>
                        <a:t>-</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dirty="0">
                          <a:effectLst/>
                        </a:rPr>
                        <a:t>1.60</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dirty="0">
                          <a:effectLst/>
                        </a:rPr>
                        <a:t>1.60</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412022"/>
                  </a:ext>
                </a:extLst>
              </a:tr>
              <a:tr h="192379">
                <a:tc>
                  <a:txBody>
                    <a:bodyPr/>
                    <a:lstStyle/>
                    <a:p>
                      <a:pPr algn="ctr" fontAlgn="ctr"/>
                      <a:r>
                        <a:rPr lang="en-US" sz="1100" u="none" strike="noStrike">
                          <a:effectLst/>
                        </a:rPr>
                        <a:t>Battery DOD (%)</a:t>
                      </a:r>
                      <a:endParaRPr lang="en-US"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rPr>
                        <a:t>-</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a:effectLst/>
                        </a:rPr>
                        <a:t>-</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80</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80</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3628273"/>
                  </a:ext>
                </a:extLst>
              </a:tr>
              <a:tr h="290173">
                <a:tc>
                  <a:txBody>
                    <a:bodyPr/>
                    <a:lstStyle/>
                    <a:p>
                      <a:pPr algn="ctr" fontAlgn="ctr"/>
                      <a:r>
                        <a:rPr lang="en-US" sz="1100" u="none" strike="noStrike">
                          <a:effectLst/>
                        </a:rPr>
                        <a:t>Average Margin (%)</a:t>
                      </a:r>
                      <a:endParaRPr lang="en-US"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rPr>
                        <a:t>20</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PK" sz="1100" u="none" strike="noStrike" dirty="0">
                          <a:effectLst/>
                        </a:rPr>
                        <a:t>30</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a:effectLst/>
                        </a:rPr>
                        <a:t>-</a:t>
                      </a:r>
                      <a:endParaRPr lang="en-PK" sz="1100" b="0" i="0" u="none" strike="noStrike">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PK" sz="1100" u="none" strike="noStrike" dirty="0">
                          <a:effectLst/>
                        </a:rPr>
                        <a:t>-</a:t>
                      </a:r>
                      <a:endParaRPr lang="en-PK" sz="1100" b="0" i="0" u="none" strike="noStrike" dirty="0">
                        <a:solidFill>
                          <a:srgbClr val="000000"/>
                        </a:solidFill>
                        <a:effectLst/>
                        <a:latin typeface="Aptos Narrow" panose="020B0004020202020204" pitchFamily="34" charset="0"/>
                      </a:endParaRPr>
                    </a:p>
                  </a:txBody>
                  <a:tcPr marL="6392" marR="6392" marT="639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5146054"/>
                  </a:ext>
                </a:extLst>
              </a:tr>
            </a:tbl>
          </a:graphicData>
        </a:graphic>
      </p:graphicFrame>
    </p:spTree>
    <p:extLst>
      <p:ext uri="{BB962C8B-B14F-4D97-AF65-F5344CB8AC3E}">
        <p14:creationId xmlns:p14="http://schemas.microsoft.com/office/powerpoint/2010/main" val="1500854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C820-6F0E-EBB7-9844-A959BF5F2E44}"/>
              </a:ext>
            </a:extLst>
          </p:cNvPr>
          <p:cNvSpPr>
            <a:spLocks noGrp="1"/>
          </p:cNvSpPr>
          <p:nvPr>
            <p:ph type="title"/>
          </p:nvPr>
        </p:nvSpPr>
        <p:spPr/>
        <p:txBody>
          <a:bodyPr/>
          <a:lstStyle/>
          <a:p>
            <a:r>
              <a:rPr lang="en-US" dirty="0"/>
              <a:t>Satellite Work Flow Chat</a:t>
            </a:r>
            <a:endParaRPr lang="en-PK" dirty="0"/>
          </a:p>
        </p:txBody>
      </p:sp>
      <p:sp>
        <p:nvSpPr>
          <p:cNvPr id="4" name="Date Placeholder 3">
            <a:extLst>
              <a:ext uri="{FF2B5EF4-FFF2-40B4-BE49-F238E27FC236}">
                <a16:creationId xmlns:a16="http://schemas.microsoft.com/office/drawing/2014/main" id="{488CA55C-4351-A2ED-5054-7D54FA99884B}"/>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457261FF-DDB6-09BD-F1F6-E768B040711A}"/>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FCB3609B-1ED9-DCA9-2C24-3EF89B914145}"/>
              </a:ext>
            </a:extLst>
          </p:cNvPr>
          <p:cNvSpPr>
            <a:spLocks noGrp="1"/>
          </p:cNvSpPr>
          <p:nvPr>
            <p:ph type="sldNum" sz="quarter" idx="12"/>
          </p:nvPr>
        </p:nvSpPr>
        <p:spPr/>
        <p:txBody>
          <a:bodyPr/>
          <a:lstStyle/>
          <a:p>
            <a:fld id="{A404E238-F771-4BC1-9664-E4FE9018898D}" type="slidenum">
              <a:rPr lang="en-US" smtClean="0"/>
              <a:pPr/>
              <a:t>21</a:t>
            </a:fld>
            <a:endParaRPr lang="en-US" dirty="0"/>
          </a:p>
        </p:txBody>
      </p:sp>
      <p:sp>
        <p:nvSpPr>
          <p:cNvPr id="7" name="Rectangle: Rounded Corners 6">
            <a:extLst>
              <a:ext uri="{FF2B5EF4-FFF2-40B4-BE49-F238E27FC236}">
                <a16:creationId xmlns:a16="http://schemas.microsoft.com/office/drawing/2014/main" id="{607B01DB-3685-4C6F-0BCF-2BC204E05B58}"/>
              </a:ext>
            </a:extLst>
          </p:cNvPr>
          <p:cNvSpPr/>
          <p:nvPr/>
        </p:nvSpPr>
        <p:spPr>
          <a:xfrm>
            <a:off x="27122" y="2609256"/>
            <a:ext cx="2623088" cy="17769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defRPr sz="1000" b="0">
                <a:latin typeface="Calibri"/>
              </a:defRPr>
            </a:pPr>
            <a:r>
              <a:rPr lang="en-GB" sz="1600" dirty="0">
                <a:latin typeface="Calibri" panose="020F0502020204030204" pitchFamily="34" charset="0"/>
                <a:ea typeface="Calibri" panose="020F0502020204030204" pitchFamily="34" charset="0"/>
                <a:cs typeface="Calibri" panose="020F0502020204030204" pitchFamily="34" charset="0"/>
              </a:rPr>
              <a:t>Solar Array (GaAs):</a:t>
            </a:r>
          </a:p>
          <a:p>
            <a:pPr marL="285750" indent="-285750">
              <a:buFont typeface="Arial" panose="020B0604020202020204" pitchFamily="34" charset="0"/>
              <a:buChar char="•"/>
              <a:defRPr sz="1000" b="0">
                <a:latin typeface="Calibri"/>
              </a:defRPr>
            </a:pPr>
            <a:r>
              <a:rPr lang="en-GB" sz="1600" dirty="0">
                <a:latin typeface="Calibri" panose="020F0502020204030204" pitchFamily="34" charset="0"/>
                <a:ea typeface="Calibri" panose="020F0502020204030204" pitchFamily="34" charset="0"/>
                <a:cs typeface="Calibri" panose="020F0502020204030204" pitchFamily="34" charset="0"/>
              </a:rPr>
              <a:t>Sunlight: 708.27W, 81.68V, 8.674A, 534 cells</a:t>
            </a:r>
          </a:p>
          <a:p>
            <a:pPr marL="285750" indent="-285750">
              <a:buFont typeface="Arial" panose="020B0604020202020204" pitchFamily="34" charset="0"/>
              <a:buChar char="•"/>
              <a:defRPr sz="1000" b="0">
                <a:latin typeface="Calibri"/>
              </a:defRPr>
            </a:pPr>
            <a:r>
              <a:rPr lang="en-GB" sz="1600" dirty="0">
                <a:latin typeface="Calibri" panose="020F0502020204030204" pitchFamily="34" charset="0"/>
                <a:ea typeface="Calibri" panose="020F0502020204030204" pitchFamily="34" charset="0"/>
                <a:cs typeface="Calibri" panose="020F0502020204030204" pitchFamily="34" charset="0"/>
              </a:rPr>
              <a:t>Eclipse: 335.6W, 48.4V, 6.936A, 256 cells</a:t>
            </a:r>
          </a:p>
        </p:txBody>
      </p:sp>
      <p:sp>
        <p:nvSpPr>
          <p:cNvPr id="11" name="Rectangle 10">
            <a:extLst>
              <a:ext uri="{FF2B5EF4-FFF2-40B4-BE49-F238E27FC236}">
                <a16:creationId xmlns:a16="http://schemas.microsoft.com/office/drawing/2014/main" id="{F76F5FB5-8983-0713-5FE8-4E7F8F17E872}"/>
              </a:ext>
            </a:extLst>
          </p:cNvPr>
          <p:cNvSpPr/>
          <p:nvPr/>
        </p:nvSpPr>
        <p:spPr>
          <a:xfrm>
            <a:off x="2955016" y="671375"/>
            <a:ext cx="3356676" cy="5641383"/>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dirty="0"/>
          </a:p>
        </p:txBody>
      </p:sp>
      <p:sp>
        <p:nvSpPr>
          <p:cNvPr id="12" name="Rectangle 11">
            <a:extLst>
              <a:ext uri="{FF2B5EF4-FFF2-40B4-BE49-F238E27FC236}">
                <a16:creationId xmlns:a16="http://schemas.microsoft.com/office/drawing/2014/main" id="{C8A32EA3-D17F-FCDA-3200-944725D15E37}"/>
              </a:ext>
            </a:extLst>
          </p:cNvPr>
          <p:cNvSpPr/>
          <p:nvPr/>
        </p:nvSpPr>
        <p:spPr>
          <a:xfrm>
            <a:off x="3068415" y="1065031"/>
            <a:ext cx="3135824" cy="17861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defRPr sz="900" b="0">
                <a:latin typeface="Calibri"/>
              </a:defRPr>
            </a:pPr>
            <a:r>
              <a:rPr lang="en-US" sz="1600" dirty="0"/>
              <a:t>DC/AC Inverters:</a:t>
            </a:r>
          </a:p>
          <a:p>
            <a:pPr marL="285750" indent="-285750">
              <a:buFont typeface="Arial" panose="020B0604020202020204" pitchFamily="34" charset="0"/>
              <a:buChar char="•"/>
              <a:defRPr sz="900" b="0">
                <a:latin typeface="Calibri"/>
              </a:defRPr>
            </a:pPr>
            <a:r>
              <a:rPr lang="en-US" sz="1600" dirty="0"/>
              <a:t>Propulsion: 120V AC, 200–500W (Full-Bridge).</a:t>
            </a:r>
          </a:p>
          <a:p>
            <a:pPr marL="285750" indent="-285750">
              <a:buFont typeface="Arial" panose="020B0604020202020204" pitchFamily="34" charset="0"/>
              <a:buChar char="•"/>
              <a:defRPr sz="900" b="0">
                <a:latin typeface="Calibri"/>
              </a:defRPr>
            </a:pPr>
            <a:r>
              <a:rPr lang="en-US" sz="1600" dirty="0"/>
              <a:t>Payload: 28V→12V AC, 50W (Half-Bridge Resonant).</a:t>
            </a:r>
          </a:p>
          <a:p>
            <a:pPr marL="285750" indent="-285750">
              <a:buFont typeface="Arial" panose="020B0604020202020204" pitchFamily="34" charset="0"/>
              <a:buChar char="•"/>
              <a:defRPr sz="900" b="0">
                <a:latin typeface="Calibri"/>
              </a:defRPr>
            </a:pPr>
            <a:r>
              <a:rPr lang="en-US" sz="1600" dirty="0"/>
              <a:t>Motors: 28V→48V AC, 100–300W (Three-Phase PWM)</a:t>
            </a:r>
          </a:p>
        </p:txBody>
      </p:sp>
      <p:sp>
        <p:nvSpPr>
          <p:cNvPr id="13" name="Rectangle 12">
            <a:extLst>
              <a:ext uri="{FF2B5EF4-FFF2-40B4-BE49-F238E27FC236}">
                <a16:creationId xmlns:a16="http://schemas.microsoft.com/office/drawing/2014/main" id="{636C0C97-5D63-B2E5-9616-2D98CD98C987}"/>
              </a:ext>
            </a:extLst>
          </p:cNvPr>
          <p:cNvSpPr/>
          <p:nvPr/>
        </p:nvSpPr>
        <p:spPr>
          <a:xfrm>
            <a:off x="3061562" y="2921315"/>
            <a:ext cx="3135824" cy="107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defRPr sz="1000" b="0">
                <a:latin typeface="Calibri"/>
              </a:defRPr>
            </a:pPr>
            <a:r>
              <a:rPr lang="en-GB" sz="1600" dirty="0"/>
              <a:t>Solar Array Regulators:</a:t>
            </a:r>
          </a:p>
          <a:p>
            <a:pPr marL="285750" indent="-285750">
              <a:buFont typeface="Arial" panose="020B0604020202020204" pitchFamily="34" charset="0"/>
              <a:buChar char="•"/>
              <a:defRPr sz="1000" b="0">
                <a:latin typeface="Calibri"/>
              </a:defRPr>
            </a:pPr>
            <a:r>
              <a:rPr lang="en-GB" sz="1600" dirty="0"/>
              <a:t>Vin= 24–50V </a:t>
            </a:r>
          </a:p>
          <a:p>
            <a:pPr marL="285750" indent="-285750">
              <a:buFont typeface="Arial" panose="020B0604020202020204" pitchFamily="34" charset="0"/>
              <a:buChar char="•"/>
              <a:defRPr sz="1000" b="0">
                <a:latin typeface="Calibri"/>
              </a:defRPr>
            </a:pPr>
            <a:r>
              <a:rPr lang="en-GB" sz="1600" dirty="0"/>
              <a:t>MPPT &gt;98.8%</a:t>
            </a:r>
          </a:p>
          <a:p>
            <a:pPr marL="285750" indent="-285750">
              <a:buFont typeface="Arial" panose="020B0604020202020204" pitchFamily="34" charset="0"/>
              <a:buChar char="•"/>
              <a:defRPr sz="1000" b="0">
                <a:latin typeface="Calibri"/>
              </a:defRPr>
            </a:pPr>
            <a:r>
              <a:rPr lang="en-GB" sz="1600" dirty="0" err="1"/>
              <a:t>Vout</a:t>
            </a:r>
            <a:r>
              <a:rPr lang="en-GB" sz="1600" dirty="0"/>
              <a:t>=28V ±5% out</a:t>
            </a:r>
          </a:p>
        </p:txBody>
      </p:sp>
      <p:sp>
        <p:nvSpPr>
          <p:cNvPr id="14" name="Rectangle 13">
            <a:extLst>
              <a:ext uri="{FF2B5EF4-FFF2-40B4-BE49-F238E27FC236}">
                <a16:creationId xmlns:a16="http://schemas.microsoft.com/office/drawing/2014/main" id="{6E0C49CC-2560-CD12-8A94-EB3C95477003}"/>
              </a:ext>
            </a:extLst>
          </p:cNvPr>
          <p:cNvSpPr/>
          <p:nvPr/>
        </p:nvSpPr>
        <p:spPr>
          <a:xfrm>
            <a:off x="3061562" y="4077259"/>
            <a:ext cx="3135824" cy="21111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Battery Charge and Discharge Regulator:</a:t>
            </a:r>
          </a:p>
          <a:p>
            <a:pPr marL="285750" indent="-285750">
              <a:buFont typeface="Arial" panose="020B0604020202020204" pitchFamily="34" charset="0"/>
              <a:buChar char="•"/>
            </a:pPr>
            <a:r>
              <a:rPr lang="en-US" sz="1600" dirty="0"/>
              <a:t>BCR: Vin=24-50 from solar</a:t>
            </a:r>
          </a:p>
          <a:p>
            <a:pPr marL="285750" indent="-285750">
              <a:buFont typeface="Arial" panose="020B0604020202020204" pitchFamily="34" charset="0"/>
              <a:buChar char="•"/>
            </a:pPr>
            <a:r>
              <a:rPr lang="en-US" sz="1600" dirty="0" err="1"/>
              <a:t>Vout</a:t>
            </a:r>
            <a:r>
              <a:rPr lang="en-US" sz="1600" dirty="0"/>
              <a:t>=18-24V</a:t>
            </a:r>
          </a:p>
          <a:p>
            <a:pPr marL="285750" indent="-285750">
              <a:buFont typeface="Arial" panose="020B0604020202020204" pitchFamily="34" charset="0"/>
              <a:buChar char="•"/>
            </a:pPr>
            <a:r>
              <a:rPr lang="en-US" sz="1600" dirty="0" err="1"/>
              <a:t>Icharge</a:t>
            </a:r>
            <a:r>
              <a:rPr lang="en-US" sz="1600" dirty="0"/>
              <a:t>=18A</a:t>
            </a:r>
          </a:p>
          <a:p>
            <a:pPr marL="285750" indent="-285750">
              <a:buFont typeface="Arial" panose="020B0604020202020204" pitchFamily="34" charset="0"/>
              <a:buChar char="•"/>
            </a:pPr>
            <a:r>
              <a:rPr lang="en-US" sz="1600" dirty="0"/>
              <a:t>BDR: </a:t>
            </a:r>
            <a:r>
              <a:rPr lang="en-US" sz="1600" dirty="0" err="1"/>
              <a:t>Pdischarge</a:t>
            </a:r>
            <a:r>
              <a:rPr lang="en-US" sz="1600" dirty="0"/>
              <a:t>=201W</a:t>
            </a:r>
          </a:p>
          <a:p>
            <a:pPr marL="285750" indent="-285750">
              <a:buFont typeface="Arial" panose="020B0604020202020204" pitchFamily="34" charset="0"/>
              <a:buChar char="•"/>
            </a:pPr>
            <a:r>
              <a:rPr lang="en-US" sz="1600" dirty="0"/>
              <a:t>Over current Protection=250A</a:t>
            </a:r>
            <a:endParaRPr lang="en-PK" sz="1600" dirty="0"/>
          </a:p>
        </p:txBody>
      </p:sp>
      <p:sp>
        <p:nvSpPr>
          <p:cNvPr id="15" name="Rectangle 14">
            <a:extLst>
              <a:ext uri="{FF2B5EF4-FFF2-40B4-BE49-F238E27FC236}">
                <a16:creationId xmlns:a16="http://schemas.microsoft.com/office/drawing/2014/main" id="{A06F5C3D-DE12-C4B0-3D96-37F07999F441}"/>
              </a:ext>
            </a:extLst>
          </p:cNvPr>
          <p:cNvSpPr/>
          <p:nvPr/>
        </p:nvSpPr>
        <p:spPr>
          <a:xfrm>
            <a:off x="6588720" y="682620"/>
            <a:ext cx="2257588" cy="5641383"/>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dirty="0"/>
          </a:p>
        </p:txBody>
      </p:sp>
      <p:sp>
        <p:nvSpPr>
          <p:cNvPr id="16" name="Rectangle: Rounded Corners 15">
            <a:extLst>
              <a:ext uri="{FF2B5EF4-FFF2-40B4-BE49-F238E27FC236}">
                <a16:creationId xmlns:a16="http://schemas.microsoft.com/office/drawing/2014/main" id="{0CCB7B47-E7B9-E83E-D6E0-91AC25AA0EB3}"/>
              </a:ext>
            </a:extLst>
          </p:cNvPr>
          <p:cNvSpPr/>
          <p:nvPr/>
        </p:nvSpPr>
        <p:spPr>
          <a:xfrm>
            <a:off x="9123336" y="952688"/>
            <a:ext cx="2991172" cy="15238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600" dirty="0"/>
          </a:p>
          <a:p>
            <a:pPr>
              <a:defRPr sz="900" b="0">
                <a:latin typeface="Calibri"/>
              </a:defRPr>
            </a:pPr>
            <a:r>
              <a:rPr lang="en-US" sz="1600" dirty="0"/>
              <a:t>28V Main Bus</a:t>
            </a:r>
          </a:p>
          <a:p>
            <a:pPr marL="285750" indent="-285750">
              <a:buFont typeface="Arial" panose="020B0604020202020204" pitchFamily="34" charset="0"/>
              <a:buChar char="•"/>
              <a:defRPr sz="900" b="0">
                <a:latin typeface="Calibri"/>
              </a:defRPr>
            </a:pPr>
            <a:r>
              <a:rPr lang="en-US" sz="1600" dirty="0"/>
              <a:t>ADCS: 70W, 2.5A</a:t>
            </a:r>
          </a:p>
          <a:p>
            <a:pPr marL="285750" indent="-285750">
              <a:buFont typeface="Arial" panose="020B0604020202020204" pitchFamily="34" charset="0"/>
              <a:buChar char="•"/>
              <a:defRPr sz="900" b="0">
                <a:latin typeface="Calibri"/>
              </a:defRPr>
            </a:pPr>
            <a:r>
              <a:rPr lang="en-US" sz="1600" dirty="0"/>
              <a:t>Propulsion: 80W, 2.86A</a:t>
            </a:r>
          </a:p>
          <a:p>
            <a:pPr marL="285750" indent="-285750">
              <a:buFont typeface="Arial" panose="020B0604020202020204" pitchFamily="34" charset="0"/>
              <a:buChar char="•"/>
              <a:defRPr sz="900" b="0">
                <a:latin typeface="Calibri"/>
              </a:defRPr>
            </a:pPr>
            <a:r>
              <a:rPr lang="en-US" sz="1600" dirty="0"/>
              <a:t>Arm: 30W, 1.07A</a:t>
            </a:r>
          </a:p>
          <a:p>
            <a:pPr marL="285750" indent="-285750">
              <a:buFont typeface="Arial" panose="020B0604020202020204" pitchFamily="34" charset="0"/>
              <a:buChar char="•"/>
              <a:defRPr sz="900" b="0">
                <a:latin typeface="Calibri"/>
              </a:defRPr>
            </a:pPr>
            <a:r>
              <a:rPr lang="en-US" sz="1600" dirty="0"/>
              <a:t>Camera: 40W, 1.43A (sun), 1.01A (eclipse)</a:t>
            </a:r>
            <a:br>
              <a:rPr lang="en-US" sz="1600" dirty="0"/>
            </a:br>
            <a:r>
              <a:rPr lang="en-US" sz="1600" dirty="0"/>
              <a:t>= 28.33W, 1.014A (eclipse)</a:t>
            </a:r>
          </a:p>
        </p:txBody>
      </p:sp>
      <p:sp>
        <p:nvSpPr>
          <p:cNvPr id="17" name="Rectangle: Rounded Corners 16">
            <a:extLst>
              <a:ext uri="{FF2B5EF4-FFF2-40B4-BE49-F238E27FC236}">
                <a16:creationId xmlns:a16="http://schemas.microsoft.com/office/drawing/2014/main" id="{B972B8F8-35D0-665A-C6DF-D062E6118186}"/>
              </a:ext>
            </a:extLst>
          </p:cNvPr>
          <p:cNvSpPr/>
          <p:nvPr/>
        </p:nvSpPr>
        <p:spPr>
          <a:xfrm>
            <a:off x="9173705" y="2616104"/>
            <a:ext cx="2991172" cy="11624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defRPr sz="900" b="0">
                <a:latin typeface="Calibri"/>
              </a:defRPr>
            </a:pPr>
            <a:r>
              <a:rPr lang="en-US" sz="1600" dirty="0"/>
              <a:t>12V Bus</a:t>
            </a:r>
          </a:p>
          <a:p>
            <a:pPr marL="285750" indent="-285750">
              <a:buFont typeface="Arial" panose="020B0604020202020204" pitchFamily="34" charset="0"/>
              <a:buChar char="•"/>
              <a:defRPr sz="900" b="0">
                <a:latin typeface="Calibri"/>
              </a:defRPr>
            </a:pPr>
            <a:r>
              <a:rPr lang="en-US" sz="1600" dirty="0"/>
              <a:t>TT&amp;C: 80W, 6.67A</a:t>
            </a:r>
          </a:p>
          <a:p>
            <a:pPr marL="285750" indent="-285750">
              <a:buFont typeface="Arial" panose="020B0604020202020204" pitchFamily="34" charset="0"/>
              <a:buChar char="•"/>
              <a:defRPr sz="900" b="0">
                <a:latin typeface="Calibri"/>
              </a:defRPr>
            </a:pPr>
            <a:r>
              <a:rPr lang="en-US" sz="1600" dirty="0"/>
              <a:t>TCS: 20W, 1.67A (eclipse)</a:t>
            </a:r>
          </a:p>
        </p:txBody>
      </p:sp>
      <p:sp>
        <p:nvSpPr>
          <p:cNvPr id="18" name="Rectangle: Rounded Corners 17">
            <a:extLst>
              <a:ext uri="{FF2B5EF4-FFF2-40B4-BE49-F238E27FC236}">
                <a16:creationId xmlns:a16="http://schemas.microsoft.com/office/drawing/2014/main" id="{722DE750-9C83-6BEC-D278-2F19BE9EAC48}"/>
              </a:ext>
            </a:extLst>
          </p:cNvPr>
          <p:cNvSpPr/>
          <p:nvPr/>
        </p:nvSpPr>
        <p:spPr>
          <a:xfrm>
            <a:off x="9173706" y="3903426"/>
            <a:ext cx="2991172" cy="9496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defRPr sz="900" b="0">
                <a:latin typeface="Calibri"/>
              </a:defRPr>
            </a:pPr>
            <a:r>
              <a:rPr lang="pl-PL" sz="1600" dirty="0"/>
              <a:t>3.3V Bus</a:t>
            </a:r>
            <a:endParaRPr lang="en-US" sz="1600" dirty="0"/>
          </a:p>
          <a:p>
            <a:pPr marL="285750" indent="-285750">
              <a:buFont typeface="Arial" panose="020B0604020202020204" pitchFamily="34" charset="0"/>
              <a:buChar char="•"/>
              <a:defRPr sz="900" b="0">
                <a:latin typeface="Calibri"/>
              </a:defRPr>
            </a:pPr>
            <a:r>
              <a:rPr lang="pl-PL" sz="1600" dirty="0"/>
              <a:t>Digital: 9W</a:t>
            </a:r>
            <a:endParaRPr lang="en-US" sz="1600" dirty="0"/>
          </a:p>
          <a:p>
            <a:pPr marL="285750" indent="-285750">
              <a:buFont typeface="Arial" panose="020B0604020202020204" pitchFamily="34" charset="0"/>
              <a:buChar char="•"/>
              <a:defRPr sz="900" b="0">
                <a:latin typeface="Calibri"/>
              </a:defRPr>
            </a:pPr>
            <a:r>
              <a:rPr lang="pl-PL" sz="1600" dirty="0"/>
              <a:t>µC: 6W</a:t>
            </a:r>
          </a:p>
        </p:txBody>
      </p:sp>
      <p:sp>
        <p:nvSpPr>
          <p:cNvPr id="19" name="Rectangle: Rounded Corners 18">
            <a:extLst>
              <a:ext uri="{FF2B5EF4-FFF2-40B4-BE49-F238E27FC236}">
                <a16:creationId xmlns:a16="http://schemas.microsoft.com/office/drawing/2014/main" id="{7C92EECF-AFE3-78BE-7803-554ED31BCF1A}"/>
              </a:ext>
            </a:extLst>
          </p:cNvPr>
          <p:cNvSpPr/>
          <p:nvPr/>
        </p:nvSpPr>
        <p:spPr>
          <a:xfrm>
            <a:off x="9173706" y="4992713"/>
            <a:ext cx="2991172" cy="11624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defRPr sz="900" b="0">
                <a:latin typeface="Calibri"/>
              </a:defRPr>
            </a:pPr>
            <a:r>
              <a:rPr lang="pl-PL" sz="1600" dirty="0"/>
              <a:t>5V Bus</a:t>
            </a:r>
            <a:endParaRPr lang="en-US" sz="1600" dirty="0"/>
          </a:p>
          <a:p>
            <a:pPr marL="285750" indent="-285750">
              <a:buFont typeface="Arial" panose="020B0604020202020204" pitchFamily="34" charset="0"/>
              <a:buChar char="•"/>
              <a:defRPr sz="900" b="0">
                <a:latin typeface="Calibri"/>
              </a:defRPr>
            </a:pPr>
            <a:r>
              <a:rPr lang="pl-PL" sz="1600" dirty="0"/>
              <a:t>CDHS: 20W, 4A</a:t>
            </a:r>
            <a:endParaRPr lang="en-US" sz="1600" dirty="0"/>
          </a:p>
          <a:p>
            <a:pPr marL="285750" indent="-285750">
              <a:buFont typeface="Arial" panose="020B0604020202020204" pitchFamily="34" charset="0"/>
              <a:buChar char="•"/>
              <a:defRPr sz="900" b="0">
                <a:latin typeface="Calibri"/>
              </a:defRPr>
            </a:pPr>
            <a:r>
              <a:rPr lang="pl-PL" sz="1600" dirty="0"/>
              <a:t>NA</a:t>
            </a:r>
            <a:r>
              <a:rPr lang="en-US" sz="1600" dirty="0"/>
              <a:t>N</a:t>
            </a:r>
            <a:r>
              <a:rPr lang="pl-PL" sz="1600" dirty="0"/>
              <a:t>OLink: 1.793W, 0.36A</a:t>
            </a:r>
            <a:endParaRPr lang="en-US" sz="1600" dirty="0"/>
          </a:p>
          <a:p>
            <a:pPr marL="285750" indent="-285750">
              <a:buFont typeface="Arial" panose="020B0604020202020204" pitchFamily="34" charset="0"/>
              <a:buChar char="•"/>
              <a:defRPr sz="900" b="0">
                <a:latin typeface="Calibri"/>
              </a:defRPr>
            </a:pPr>
            <a:r>
              <a:rPr lang="pl-PL" sz="1600" dirty="0"/>
              <a:t>TOTEM: 2.2W, 0.44A</a:t>
            </a:r>
          </a:p>
        </p:txBody>
      </p:sp>
      <p:sp>
        <p:nvSpPr>
          <p:cNvPr id="20" name="Rectangle 19">
            <a:extLst>
              <a:ext uri="{FF2B5EF4-FFF2-40B4-BE49-F238E27FC236}">
                <a16:creationId xmlns:a16="http://schemas.microsoft.com/office/drawing/2014/main" id="{5ED909ED-66AC-EB35-DC3F-3DC98076ED31}"/>
              </a:ext>
            </a:extLst>
          </p:cNvPr>
          <p:cNvSpPr/>
          <p:nvPr/>
        </p:nvSpPr>
        <p:spPr>
          <a:xfrm>
            <a:off x="6695266" y="2491692"/>
            <a:ext cx="2006384" cy="36213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defRPr sz="900" b="0">
                <a:latin typeface="Calibri"/>
              </a:defRPr>
            </a:pPr>
            <a:r>
              <a:rPr lang="en-US" sz="1600" dirty="0"/>
              <a:t>LCL sizing:</a:t>
            </a:r>
          </a:p>
          <a:p>
            <a:pPr marL="285750" indent="-285750">
              <a:buFont typeface="Arial" panose="020B0604020202020204" pitchFamily="34" charset="0"/>
              <a:buChar char="•"/>
              <a:defRPr sz="900" b="0">
                <a:latin typeface="Calibri"/>
              </a:defRPr>
            </a:pPr>
            <a:r>
              <a:rPr lang="en-US" sz="1600" dirty="0"/>
              <a:t>I = 1.25×Imax-load</a:t>
            </a:r>
          </a:p>
          <a:p>
            <a:pPr marL="285750" indent="-285750">
              <a:buFont typeface="Arial" panose="020B0604020202020204" pitchFamily="34" charset="0"/>
              <a:buChar char="•"/>
              <a:defRPr sz="900" b="0">
                <a:latin typeface="Calibri"/>
              </a:defRPr>
            </a:pPr>
            <a:r>
              <a:rPr lang="en-US" sz="1600" dirty="0"/>
              <a:t>Thermal:1.07°C/</a:t>
            </a:r>
          </a:p>
          <a:p>
            <a:pPr>
              <a:defRPr sz="900" b="0">
                <a:latin typeface="Calibri"/>
              </a:defRPr>
            </a:pPr>
            <a:r>
              <a:rPr lang="en-US" sz="1600" dirty="0"/>
              <a:t>Protection:</a:t>
            </a:r>
          </a:p>
          <a:p>
            <a:pPr marL="285750" indent="-285750">
              <a:buFont typeface="Arial" panose="020B0604020202020204" pitchFamily="34" charset="0"/>
              <a:buChar char="•"/>
              <a:defRPr sz="900" b="0">
                <a:latin typeface="Calibri"/>
              </a:defRPr>
            </a:pPr>
            <a:r>
              <a:rPr lang="en-US" sz="1600" dirty="0"/>
              <a:t>Dual PDU cross-strapped LCLs15</a:t>
            </a:r>
          </a:p>
          <a:p>
            <a:pPr>
              <a:defRPr sz="900" b="0">
                <a:latin typeface="Calibri"/>
              </a:defRPr>
            </a:pPr>
            <a:r>
              <a:rPr lang="en-US" sz="1600" dirty="0"/>
              <a:t>Fault: </a:t>
            </a:r>
          </a:p>
          <a:p>
            <a:pPr marL="285750" indent="-285750">
              <a:buFont typeface="Arial" panose="020B0604020202020204" pitchFamily="34" charset="0"/>
              <a:buChar char="•"/>
              <a:defRPr sz="900" b="0">
                <a:latin typeface="Calibri"/>
              </a:defRPr>
            </a:pPr>
            <a:r>
              <a:rPr lang="en-US" sz="1600" dirty="0"/>
              <a:t>LCL&lt;100µs trips. </a:t>
            </a:r>
          </a:p>
          <a:p>
            <a:pPr>
              <a:defRPr sz="900" b="0">
                <a:latin typeface="Calibri"/>
              </a:defRPr>
            </a:pPr>
            <a:r>
              <a:rPr lang="en-US" sz="1600" dirty="0"/>
              <a:t>Overtemperature:</a:t>
            </a:r>
          </a:p>
          <a:p>
            <a:pPr marL="285750" indent="-285750">
              <a:buFont typeface="Arial" panose="020B0604020202020204" pitchFamily="34" charset="0"/>
              <a:buChar char="•"/>
              <a:defRPr sz="900" b="0">
                <a:latin typeface="Calibri"/>
              </a:defRPr>
            </a:pPr>
            <a:r>
              <a:rPr lang="en-US" sz="1600" dirty="0"/>
              <a:t>105°C auto-shutdown</a:t>
            </a:r>
          </a:p>
          <a:p>
            <a:pPr>
              <a:defRPr sz="900" b="0">
                <a:latin typeface="Calibri"/>
              </a:defRPr>
            </a:pPr>
            <a:r>
              <a:rPr lang="en-US" sz="1600" dirty="0"/>
              <a:t>EMI/EMC: </a:t>
            </a:r>
          </a:p>
          <a:p>
            <a:pPr marL="285750" indent="-285750">
              <a:buFont typeface="Arial" panose="020B0604020202020204" pitchFamily="34" charset="0"/>
              <a:buChar char="•"/>
              <a:defRPr sz="900" b="0">
                <a:latin typeface="Calibri"/>
              </a:defRPr>
            </a:pPr>
            <a:r>
              <a:rPr lang="en-US" sz="1600" dirty="0"/>
              <a:t>MIL-STD-461G</a:t>
            </a:r>
          </a:p>
        </p:txBody>
      </p:sp>
      <p:graphicFrame>
        <p:nvGraphicFramePr>
          <p:cNvPr id="21" name="Table 20">
            <a:extLst>
              <a:ext uri="{FF2B5EF4-FFF2-40B4-BE49-F238E27FC236}">
                <a16:creationId xmlns:a16="http://schemas.microsoft.com/office/drawing/2014/main" id="{9316D53A-5A91-F373-D4C5-442B37312F42}"/>
              </a:ext>
            </a:extLst>
          </p:cNvPr>
          <p:cNvGraphicFramePr>
            <a:graphicFrameLocks noGrp="1"/>
          </p:cNvGraphicFramePr>
          <p:nvPr>
            <p:extLst>
              <p:ext uri="{D42A27DB-BD31-4B8C-83A1-F6EECF244321}">
                <p14:modId xmlns:p14="http://schemas.microsoft.com/office/powerpoint/2010/main" val="1528815782"/>
              </p:ext>
            </p:extLst>
          </p:nvPr>
        </p:nvGraphicFramePr>
        <p:xfrm>
          <a:off x="3225588" y="719164"/>
          <a:ext cx="3086104" cy="370840"/>
        </p:xfrm>
        <a:graphic>
          <a:graphicData uri="http://schemas.openxmlformats.org/drawingml/2006/table">
            <a:tbl>
              <a:tblPr firstRow="1" bandRow="1">
                <a:tableStyleId>{2D5ABB26-0587-4C30-8999-92F81FD0307C}</a:tableStyleId>
              </a:tblPr>
              <a:tblGrid>
                <a:gridCol w="3086104">
                  <a:extLst>
                    <a:ext uri="{9D8B030D-6E8A-4147-A177-3AD203B41FA5}">
                      <a16:colId xmlns:a16="http://schemas.microsoft.com/office/drawing/2014/main" val="146385258"/>
                    </a:ext>
                  </a:extLst>
                </a:gridCol>
              </a:tblGrid>
              <a:tr h="370840">
                <a:tc>
                  <a:txBody>
                    <a:bodyPr/>
                    <a:lstStyle/>
                    <a:p>
                      <a:r>
                        <a:rPr lang="en-US" dirty="0"/>
                        <a:t>Power Conditioning Unit</a:t>
                      </a:r>
                      <a:endParaRPr lang="en-PK" dirty="0"/>
                    </a:p>
                  </a:txBody>
                  <a:tcPr/>
                </a:tc>
                <a:extLst>
                  <a:ext uri="{0D108BD9-81ED-4DB2-BD59-A6C34878D82A}">
                    <a16:rowId xmlns:a16="http://schemas.microsoft.com/office/drawing/2014/main" val="2019459773"/>
                  </a:ext>
                </a:extLst>
              </a:tr>
            </a:tbl>
          </a:graphicData>
        </a:graphic>
      </p:graphicFrame>
      <p:graphicFrame>
        <p:nvGraphicFramePr>
          <p:cNvPr id="22" name="Table 21">
            <a:extLst>
              <a:ext uri="{FF2B5EF4-FFF2-40B4-BE49-F238E27FC236}">
                <a16:creationId xmlns:a16="http://schemas.microsoft.com/office/drawing/2014/main" id="{C5947CBE-89C5-9318-27EF-63034BF97EFE}"/>
              </a:ext>
            </a:extLst>
          </p:cNvPr>
          <p:cNvGraphicFramePr>
            <a:graphicFrameLocks noGrp="1"/>
          </p:cNvGraphicFramePr>
          <p:nvPr>
            <p:extLst>
              <p:ext uri="{D42A27DB-BD31-4B8C-83A1-F6EECF244321}">
                <p14:modId xmlns:p14="http://schemas.microsoft.com/office/powerpoint/2010/main" val="1843968821"/>
              </p:ext>
            </p:extLst>
          </p:nvPr>
        </p:nvGraphicFramePr>
        <p:xfrm>
          <a:off x="6588720" y="744991"/>
          <a:ext cx="2257588" cy="640080"/>
        </p:xfrm>
        <a:graphic>
          <a:graphicData uri="http://schemas.openxmlformats.org/drawingml/2006/table">
            <a:tbl>
              <a:tblPr firstRow="1" bandRow="1">
                <a:tableStyleId>{2D5ABB26-0587-4C30-8999-92F81FD0307C}</a:tableStyleId>
              </a:tblPr>
              <a:tblGrid>
                <a:gridCol w="2257588">
                  <a:extLst>
                    <a:ext uri="{9D8B030D-6E8A-4147-A177-3AD203B41FA5}">
                      <a16:colId xmlns:a16="http://schemas.microsoft.com/office/drawing/2014/main" val="146385258"/>
                    </a:ext>
                  </a:extLst>
                </a:gridCol>
              </a:tblGrid>
              <a:tr h="370840">
                <a:tc>
                  <a:txBody>
                    <a:bodyPr/>
                    <a:lstStyle/>
                    <a:p>
                      <a:r>
                        <a:rPr lang="en-US" dirty="0"/>
                        <a:t>Power Distribution</a:t>
                      </a:r>
                    </a:p>
                    <a:p>
                      <a:r>
                        <a:rPr lang="en-US" dirty="0"/>
                        <a:t>Unit </a:t>
                      </a:r>
                    </a:p>
                  </a:txBody>
                  <a:tcPr/>
                </a:tc>
                <a:extLst>
                  <a:ext uri="{0D108BD9-81ED-4DB2-BD59-A6C34878D82A}">
                    <a16:rowId xmlns:a16="http://schemas.microsoft.com/office/drawing/2014/main" val="2019459773"/>
                  </a:ext>
                </a:extLst>
              </a:tr>
            </a:tbl>
          </a:graphicData>
        </a:graphic>
      </p:graphicFrame>
      <p:cxnSp>
        <p:nvCxnSpPr>
          <p:cNvPr id="8" name="Straight Arrow Connector 7">
            <a:extLst>
              <a:ext uri="{FF2B5EF4-FFF2-40B4-BE49-F238E27FC236}">
                <a16:creationId xmlns:a16="http://schemas.microsoft.com/office/drawing/2014/main" id="{F024FF3D-4771-9B0F-1863-876A6FE3913E}"/>
              </a:ext>
            </a:extLst>
          </p:cNvPr>
          <p:cNvCxnSpPr>
            <a:cxnSpLocks/>
            <a:stCxn id="7" idx="3"/>
            <a:endCxn id="11" idx="1"/>
          </p:cNvCxnSpPr>
          <p:nvPr/>
        </p:nvCxnSpPr>
        <p:spPr>
          <a:xfrm flipV="1">
            <a:off x="2650210" y="3492067"/>
            <a:ext cx="304806" cy="566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FE6A041-0CAB-041A-9BE0-08EADBD75B44}"/>
              </a:ext>
            </a:extLst>
          </p:cNvPr>
          <p:cNvCxnSpPr>
            <a:cxnSpLocks/>
            <a:stCxn id="11" idx="3"/>
            <a:endCxn id="15" idx="1"/>
          </p:cNvCxnSpPr>
          <p:nvPr/>
        </p:nvCxnSpPr>
        <p:spPr>
          <a:xfrm>
            <a:off x="6311692" y="3492067"/>
            <a:ext cx="277028" cy="1124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DD9B26A-57F4-4662-6B50-D7E2AB2E7029}"/>
              </a:ext>
            </a:extLst>
          </p:cNvPr>
          <p:cNvCxnSpPr>
            <a:cxnSpLocks/>
            <a:stCxn id="15" idx="3"/>
            <a:endCxn id="16" idx="1"/>
          </p:cNvCxnSpPr>
          <p:nvPr/>
        </p:nvCxnSpPr>
        <p:spPr>
          <a:xfrm flipV="1">
            <a:off x="8846308" y="1714598"/>
            <a:ext cx="277028" cy="178871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37E4F6F-2BBE-34E8-D8CE-6C0FC9EE3689}"/>
              </a:ext>
            </a:extLst>
          </p:cNvPr>
          <p:cNvCxnSpPr>
            <a:cxnSpLocks/>
            <a:stCxn id="15" idx="3"/>
            <a:endCxn id="17" idx="1"/>
          </p:cNvCxnSpPr>
          <p:nvPr/>
        </p:nvCxnSpPr>
        <p:spPr>
          <a:xfrm flipV="1">
            <a:off x="8846308" y="3197314"/>
            <a:ext cx="327397" cy="30599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E32AD62-F4A4-92A2-5A1A-7AB5DEB291C4}"/>
              </a:ext>
            </a:extLst>
          </p:cNvPr>
          <p:cNvCxnSpPr>
            <a:cxnSpLocks/>
            <a:stCxn id="15" idx="3"/>
            <a:endCxn id="18" idx="1"/>
          </p:cNvCxnSpPr>
          <p:nvPr/>
        </p:nvCxnSpPr>
        <p:spPr>
          <a:xfrm>
            <a:off x="8846308" y="3503312"/>
            <a:ext cx="327398" cy="87496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17C28C6-1926-7266-34DA-12C49E7638E6}"/>
              </a:ext>
            </a:extLst>
          </p:cNvPr>
          <p:cNvCxnSpPr>
            <a:cxnSpLocks/>
            <a:stCxn id="15" idx="3"/>
            <a:endCxn id="19" idx="1"/>
          </p:cNvCxnSpPr>
          <p:nvPr/>
        </p:nvCxnSpPr>
        <p:spPr>
          <a:xfrm>
            <a:off x="8846308" y="3503312"/>
            <a:ext cx="327398" cy="207061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28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44CE05-E84E-6C9F-01A4-F7D017A39B9D}"/>
              </a:ext>
            </a:extLst>
          </p:cNvPr>
          <p:cNvSpPr>
            <a:spLocks noGrp="1"/>
          </p:cNvSpPr>
          <p:nvPr>
            <p:ph idx="1"/>
          </p:nvPr>
        </p:nvSpPr>
        <p:spPr>
          <a:xfrm>
            <a:off x="838200" y="1253331"/>
            <a:ext cx="10515600" cy="4351338"/>
          </a:xfrm>
        </p:spPr>
        <p:txBody>
          <a:bodyPr/>
          <a:lstStyle/>
          <a:p>
            <a:pPr marL="0" indent="0">
              <a:buNone/>
            </a:pPr>
            <a:endParaRPr lang="en-US" dirty="0"/>
          </a:p>
          <a:p>
            <a:pPr marL="0" indent="0">
              <a:buNone/>
            </a:pPr>
            <a:endParaRPr lang="en-US" dirty="0"/>
          </a:p>
          <a:p>
            <a:pPr marL="0" indent="0">
              <a:buNone/>
            </a:pPr>
            <a:r>
              <a:rPr lang="en-US" dirty="0"/>
              <a:t>                       </a:t>
            </a:r>
            <a:r>
              <a:rPr lang="en-US" sz="4800" dirty="0"/>
              <a:t> Mathematical Model </a:t>
            </a:r>
          </a:p>
          <a:p>
            <a:pPr marL="0" indent="0">
              <a:buNone/>
            </a:pPr>
            <a:r>
              <a:rPr lang="en-US" sz="4800" dirty="0"/>
              <a:t>		    for Satellite SDR’s </a:t>
            </a:r>
          </a:p>
          <a:p>
            <a:pPr marL="0" indent="0">
              <a:buNone/>
            </a:pPr>
            <a:r>
              <a:rPr lang="en-US" sz="4800" dirty="0"/>
              <a:t>                      and PCU</a:t>
            </a:r>
            <a:endParaRPr lang="en-PK" sz="4800" dirty="0"/>
          </a:p>
        </p:txBody>
      </p:sp>
      <p:sp>
        <p:nvSpPr>
          <p:cNvPr id="4" name="Date Placeholder 3">
            <a:extLst>
              <a:ext uri="{FF2B5EF4-FFF2-40B4-BE49-F238E27FC236}">
                <a16:creationId xmlns:a16="http://schemas.microsoft.com/office/drawing/2014/main" id="{791B4983-23DB-0336-9ADA-80D431B348F8}"/>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5B890123-A007-6355-E4F9-05F8FADFB348}"/>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328BF995-FB85-3F77-0FFB-99CC2DFE6C1B}"/>
              </a:ext>
            </a:extLst>
          </p:cNvPr>
          <p:cNvSpPr>
            <a:spLocks noGrp="1"/>
          </p:cNvSpPr>
          <p:nvPr>
            <p:ph type="sldNum" sz="quarter" idx="12"/>
          </p:nvPr>
        </p:nvSpPr>
        <p:spPr/>
        <p:txBody>
          <a:bodyPr/>
          <a:lstStyle/>
          <a:p>
            <a:fld id="{A404E238-F771-4BC1-9664-E4FE9018898D}" type="slidenum">
              <a:rPr lang="en-US" smtClean="0"/>
              <a:pPr/>
              <a:t>22</a:t>
            </a:fld>
            <a:endParaRPr lang="en-US" dirty="0"/>
          </a:p>
        </p:txBody>
      </p:sp>
    </p:spTree>
    <p:extLst>
      <p:ext uri="{BB962C8B-B14F-4D97-AF65-F5344CB8AC3E}">
        <p14:creationId xmlns:p14="http://schemas.microsoft.com/office/powerpoint/2010/main" val="2210390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7CCF-78A5-7A29-3E3F-60253654EF24}"/>
              </a:ext>
            </a:extLst>
          </p:cNvPr>
          <p:cNvSpPr>
            <a:spLocks noGrp="1"/>
          </p:cNvSpPr>
          <p:nvPr>
            <p:ph type="title"/>
          </p:nvPr>
        </p:nvSpPr>
        <p:spPr>
          <a:xfrm>
            <a:off x="838200" y="365126"/>
            <a:ext cx="10515600" cy="1030538"/>
          </a:xfrm>
        </p:spPr>
        <p:txBody>
          <a:bodyPr>
            <a:normAutofit fontScale="90000"/>
          </a:bodyPr>
          <a:lstStyle/>
          <a:p>
            <a:pPr marL="0" indent="0"/>
            <a:r>
              <a:rPr lang="en-US" sz="4000" dirty="0"/>
              <a:t>Mathematical Model for Satellite SDR’s</a:t>
            </a:r>
            <a:br>
              <a:rPr lang="en-PK" sz="4000" dirty="0"/>
            </a:br>
            <a:endParaRPr lang="en-PK" dirty="0"/>
          </a:p>
        </p:txBody>
      </p:sp>
      <p:sp>
        <p:nvSpPr>
          <p:cNvPr id="4" name="Date Placeholder 3">
            <a:extLst>
              <a:ext uri="{FF2B5EF4-FFF2-40B4-BE49-F238E27FC236}">
                <a16:creationId xmlns:a16="http://schemas.microsoft.com/office/drawing/2014/main" id="{F223312A-37ED-BB5F-3DC4-408BA34B21BB}"/>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1664A5B8-92A7-6D49-6ACD-B118681CF274}"/>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192152D2-3F03-903D-0E42-6EFAB9B6806A}"/>
              </a:ext>
            </a:extLst>
          </p:cNvPr>
          <p:cNvSpPr>
            <a:spLocks noGrp="1"/>
          </p:cNvSpPr>
          <p:nvPr>
            <p:ph type="sldNum" sz="quarter" idx="12"/>
          </p:nvPr>
        </p:nvSpPr>
        <p:spPr/>
        <p:txBody>
          <a:bodyPr/>
          <a:lstStyle/>
          <a:p>
            <a:fld id="{A404E238-F771-4BC1-9664-E4FE9018898D}" type="slidenum">
              <a:rPr lang="en-US" smtClean="0"/>
              <a:pPr/>
              <a:t>23</a:t>
            </a:fld>
            <a:endParaRPr lang="en-US" dirty="0"/>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DC7D3D0F-D2E4-1046-73FC-2ED3BFDB60F6}"/>
                  </a:ext>
                </a:extLst>
              </p:cNvPr>
              <p:cNvGraphicFramePr>
                <a:graphicFrameLocks noGrp="1"/>
              </p:cNvGraphicFramePr>
              <p:nvPr>
                <p:extLst>
                  <p:ext uri="{D42A27DB-BD31-4B8C-83A1-F6EECF244321}">
                    <p14:modId xmlns:p14="http://schemas.microsoft.com/office/powerpoint/2010/main" val="3878676570"/>
                  </p:ext>
                </p:extLst>
              </p:nvPr>
            </p:nvGraphicFramePr>
            <p:xfrm>
              <a:off x="6301273" y="929898"/>
              <a:ext cx="5685454" cy="5823121"/>
            </p:xfrm>
            <a:graphic>
              <a:graphicData uri="http://schemas.openxmlformats.org/drawingml/2006/table">
                <a:tbl>
                  <a:tblPr firstRow="1" bandRow="1">
                    <a:tableStyleId>{2D5ABB26-0587-4C30-8999-92F81FD0307C}</a:tableStyleId>
                  </a:tblPr>
                  <a:tblGrid>
                    <a:gridCol w="5685454">
                      <a:extLst>
                        <a:ext uri="{9D8B030D-6E8A-4147-A177-3AD203B41FA5}">
                          <a16:colId xmlns:a16="http://schemas.microsoft.com/office/drawing/2014/main" val="1561562987"/>
                        </a:ext>
                      </a:extLst>
                    </a:gridCol>
                  </a:tblGrid>
                  <a:tr h="58231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sng" kern="1200" dirty="0">
                              <a:solidFill>
                                <a:schemeClr val="tx1"/>
                              </a:solidFill>
                              <a:effectLst/>
                              <a:latin typeface="+mn-lt"/>
                              <a:ea typeface="+mn-ea"/>
                              <a:cs typeface="+mn-cs"/>
                            </a:rPr>
                            <a:t>All Power </a:t>
                          </a:r>
                          <a:r>
                            <a:rPr lang="en-US" sz="1800" b="1" u="sng" kern="1200" dirty="0" err="1">
                              <a:solidFill>
                                <a:schemeClr val="tx1"/>
                              </a:solidFill>
                              <a:effectLst/>
                              <a:latin typeface="+mn-lt"/>
                              <a:ea typeface="+mn-ea"/>
                              <a:cs typeface="+mn-cs"/>
                            </a:rPr>
                            <a:t>Requirment</a:t>
                          </a:r>
                          <a:r>
                            <a:rPr lang="en-US" sz="1800" b="1" u="sng" kern="1200" dirty="0">
                              <a:solidFill>
                                <a:schemeClr val="tx1"/>
                              </a:solidFill>
                              <a:effectLst/>
                              <a:latin typeface="+mn-lt"/>
                              <a:ea typeface="+mn-ea"/>
                              <a:cs typeface="+mn-cs"/>
                            </a:rPr>
                            <a:t> Calculations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u="sng" kern="120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dirty="0">
                              <a:solidFill>
                                <a:schemeClr val="tx1"/>
                              </a:solidFill>
                              <a:effectLst/>
                              <a:latin typeface="+mn-lt"/>
                              <a:ea typeface="+mn-ea"/>
                              <a:cs typeface="+mn-cs"/>
                            </a:rPr>
                            <a:t>Average Power Required for Sunlight Phase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b>
                                  <m:sSubPr>
                                    <m:ctrlPr>
                                      <a:rPr lang="en-GB"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𝑷</m:t>
                                    </m:r>
                                  </m:e>
                                  <m:sub>
                                    <m:r>
                                      <a:rPr lang="en-US" sz="1600" b="1" i="1" kern="1200" smtClean="0">
                                        <a:solidFill>
                                          <a:schemeClr val="tx1"/>
                                        </a:solidFill>
                                        <a:effectLst/>
                                        <a:latin typeface="Cambria Math" panose="02040503050406030204" pitchFamily="18" charset="0"/>
                                        <a:ea typeface="+mn-ea"/>
                                        <a:cs typeface="+mn-cs"/>
                                      </a:rPr>
                                      <m:t>𝒔𝒖𝒏</m:t>
                                    </m:r>
                                  </m:sub>
                                </m:sSub>
                                <m:r>
                                  <a:rPr lang="en-GB" sz="1600" b="1" i="1" kern="1200" smtClean="0">
                                    <a:solidFill>
                                      <a:schemeClr val="tx1"/>
                                    </a:solidFill>
                                    <a:effectLst/>
                                    <a:latin typeface="Cambria Math" panose="02040503050406030204" pitchFamily="18" charset="0"/>
                                    <a:ea typeface="+mn-ea"/>
                                    <a:cs typeface="+mn-cs"/>
                                  </a:rPr>
                                  <m:t>=</m:t>
                                </m:r>
                                <m:f>
                                  <m:fPr>
                                    <m:ctrlPr>
                                      <a:rPr lang="en-GB" sz="1600" b="1" i="1" kern="1200" smtClean="0">
                                        <a:solidFill>
                                          <a:schemeClr val="tx1"/>
                                        </a:solidFill>
                                        <a:effectLst/>
                                        <a:latin typeface="Cambria Math" panose="02040503050406030204" pitchFamily="18" charset="0"/>
                                        <a:ea typeface="+mn-ea"/>
                                        <a:cs typeface="+mn-cs"/>
                                      </a:rPr>
                                    </m:ctrlPr>
                                  </m:fPr>
                                  <m:num>
                                    <m:r>
                                      <a:rPr lang="en-US" sz="1600" b="1" i="1" kern="1200" smtClean="0">
                                        <a:solidFill>
                                          <a:schemeClr val="tx1"/>
                                        </a:solidFill>
                                        <a:effectLst/>
                                        <a:latin typeface="Cambria Math" panose="02040503050406030204" pitchFamily="18" charset="0"/>
                                        <a:ea typeface="+mn-ea"/>
                                        <a:cs typeface="+mn-cs"/>
                                      </a:rPr>
                                      <m:t>(</m:t>
                                    </m:r>
                                    <m:sSub>
                                      <m:sSubPr>
                                        <m:ctrlPr>
                                          <a:rPr lang="en-US"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𝑻𝑷𝑹</m:t>
                                        </m:r>
                                      </m:e>
                                      <m:sub>
                                        <m:r>
                                          <a:rPr lang="en-US" sz="1600" b="1" i="1" kern="1200" smtClean="0">
                                            <a:solidFill>
                                              <a:schemeClr val="tx1"/>
                                            </a:solidFill>
                                            <a:effectLst/>
                                            <a:latin typeface="Cambria Math" panose="02040503050406030204" pitchFamily="18" charset="0"/>
                                            <a:ea typeface="+mn-ea"/>
                                            <a:cs typeface="+mn-cs"/>
                                          </a:rPr>
                                          <m:t>𝑷𝒆𝒂𝒌</m:t>
                                        </m:r>
                                      </m:sub>
                                    </m:sSub>
                                    <m:r>
                                      <a:rPr lang="en-US" sz="1600" b="1" i="0" kern="1200" smtClean="0">
                                        <a:solidFill>
                                          <a:schemeClr val="tx1"/>
                                        </a:solidFill>
                                        <a:effectLst/>
                                        <a:latin typeface="Cambria Math" panose="02040503050406030204" pitchFamily="18" charset="0"/>
                                        <a:ea typeface="+mn-ea"/>
                                        <a:cs typeface="+mn-cs"/>
                                      </a:rPr>
                                      <m:t>𝐱</m:t>
                                    </m:r>
                                    <m:sSub>
                                      <m:sSubPr>
                                        <m:ctrlPr>
                                          <a:rPr lang="en-US"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𝑻</m:t>
                                        </m:r>
                                      </m:e>
                                      <m:sub>
                                        <m:r>
                                          <a:rPr lang="en-US" sz="1600" b="1" i="1" kern="1200" smtClean="0">
                                            <a:solidFill>
                                              <a:schemeClr val="tx1"/>
                                            </a:solidFill>
                                            <a:effectLst/>
                                            <a:latin typeface="Cambria Math" panose="02040503050406030204" pitchFamily="18" charset="0"/>
                                            <a:ea typeface="+mn-ea"/>
                                            <a:cs typeface="+mn-cs"/>
                                          </a:rPr>
                                          <m:t>𝑷𝒆𝒂𝒌</m:t>
                                        </m:r>
                                      </m:sub>
                                    </m:sSub>
                                    <m:r>
                                      <a:rPr lang="en-US" sz="1600" b="1" i="0" kern="1200" smtClean="0">
                                        <a:solidFill>
                                          <a:schemeClr val="tx1"/>
                                        </a:solidFill>
                                        <a:effectLst/>
                                        <a:latin typeface="Cambria Math" panose="02040503050406030204" pitchFamily="18" charset="0"/>
                                        <a:ea typeface="+mn-ea"/>
                                        <a:cs typeface="+mn-cs"/>
                                      </a:rPr>
                                      <m:t>𝐱</m:t>
                                    </m:r>
                                    <m:sSub>
                                      <m:sSubPr>
                                        <m:ctrlPr>
                                          <a:rPr lang="en-US"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𝑻</m:t>
                                        </m:r>
                                      </m:e>
                                      <m:sub>
                                        <m:r>
                                          <a:rPr lang="en-US" sz="1600" b="1" i="1" kern="1200" smtClean="0">
                                            <a:solidFill>
                                              <a:schemeClr val="tx1"/>
                                            </a:solidFill>
                                            <a:effectLst/>
                                            <a:latin typeface="Cambria Math" panose="02040503050406030204" pitchFamily="18" charset="0"/>
                                            <a:ea typeface="+mn-ea"/>
                                            <a:cs typeface="+mn-cs"/>
                                          </a:rPr>
                                          <m:t>𝒔𝒖𝒏</m:t>
                                        </m:r>
                                      </m:sub>
                                    </m:sSub>
                                    <m:r>
                                      <a:rPr lang="en-US" sz="1600" b="1" i="1" kern="1200" smtClean="0">
                                        <a:solidFill>
                                          <a:schemeClr val="tx1"/>
                                        </a:solidFill>
                                        <a:effectLst/>
                                        <a:latin typeface="Cambria Math" panose="02040503050406030204" pitchFamily="18" charset="0"/>
                                        <a:ea typeface="+mn-ea"/>
                                        <a:cs typeface="+mn-cs"/>
                                      </a:rPr>
                                      <m:t>)+(</m:t>
                                    </m:r>
                                    <m:sSub>
                                      <m:sSubPr>
                                        <m:ctrlPr>
                                          <a:rPr lang="en-US"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𝑻𝑷𝑹</m:t>
                                        </m:r>
                                      </m:e>
                                      <m:sub>
                                        <m:r>
                                          <a:rPr lang="en-US" sz="1600" b="1" i="1" kern="1200" smtClean="0">
                                            <a:solidFill>
                                              <a:schemeClr val="tx1"/>
                                            </a:solidFill>
                                            <a:effectLst/>
                                            <a:latin typeface="Cambria Math" panose="02040503050406030204" pitchFamily="18" charset="0"/>
                                            <a:ea typeface="+mn-ea"/>
                                            <a:cs typeface="+mn-cs"/>
                                          </a:rPr>
                                          <m:t>𝒏𝒐𝒎𝒊𝒏𝒂𝒍</m:t>
                                        </m:r>
                                      </m:sub>
                                    </m:sSub>
                                    <m:r>
                                      <a:rPr lang="en-US" sz="1600" b="1" i="0" kern="1200" smtClean="0">
                                        <a:solidFill>
                                          <a:schemeClr val="tx1"/>
                                        </a:solidFill>
                                        <a:effectLst/>
                                        <a:latin typeface="Cambria Math" panose="02040503050406030204" pitchFamily="18" charset="0"/>
                                        <a:ea typeface="+mn-ea"/>
                                        <a:cs typeface="+mn-cs"/>
                                      </a:rPr>
                                      <m:t>𝐱</m:t>
                                    </m:r>
                                    <m:sSub>
                                      <m:sSubPr>
                                        <m:ctrlPr>
                                          <a:rPr lang="en-US"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𝑻</m:t>
                                        </m:r>
                                      </m:e>
                                      <m:sub>
                                        <m:r>
                                          <a:rPr lang="en-US" sz="1600" b="1" i="1" kern="1200" smtClean="0">
                                            <a:solidFill>
                                              <a:schemeClr val="tx1"/>
                                            </a:solidFill>
                                            <a:effectLst/>
                                            <a:latin typeface="Cambria Math" panose="02040503050406030204" pitchFamily="18" charset="0"/>
                                            <a:ea typeface="+mn-ea"/>
                                            <a:cs typeface="+mn-cs"/>
                                          </a:rPr>
                                          <m:t>𝒏𝒐𝒎𝒊𝒏𝒂𝒍</m:t>
                                        </m:r>
                                      </m:sub>
                                    </m:sSub>
                                    <m:r>
                                      <a:rPr lang="en-US" sz="1600" b="1" i="0" kern="1200" smtClean="0">
                                        <a:solidFill>
                                          <a:schemeClr val="tx1"/>
                                        </a:solidFill>
                                        <a:effectLst/>
                                        <a:latin typeface="Cambria Math" panose="02040503050406030204" pitchFamily="18" charset="0"/>
                                        <a:ea typeface="+mn-ea"/>
                                        <a:cs typeface="+mn-cs"/>
                                      </a:rPr>
                                      <m:t>𝐱</m:t>
                                    </m:r>
                                    <m:sSub>
                                      <m:sSubPr>
                                        <m:ctrlPr>
                                          <a:rPr lang="en-US"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𝑻</m:t>
                                        </m:r>
                                      </m:e>
                                      <m:sub>
                                        <m:r>
                                          <a:rPr lang="en-US" sz="1600" b="1" i="1" kern="1200" smtClean="0">
                                            <a:solidFill>
                                              <a:schemeClr val="tx1"/>
                                            </a:solidFill>
                                            <a:effectLst/>
                                            <a:latin typeface="Cambria Math" panose="02040503050406030204" pitchFamily="18" charset="0"/>
                                            <a:ea typeface="+mn-ea"/>
                                            <a:cs typeface="+mn-cs"/>
                                          </a:rPr>
                                          <m:t>𝒔𝒖𝒏</m:t>
                                        </m:r>
                                      </m:sub>
                                    </m:sSub>
                                    <m:r>
                                      <a:rPr lang="en-US" sz="1600" b="1" i="1" kern="1200" smtClean="0">
                                        <a:solidFill>
                                          <a:schemeClr val="tx1"/>
                                        </a:solidFill>
                                        <a:effectLst/>
                                        <a:latin typeface="Cambria Math" panose="02040503050406030204" pitchFamily="18" charset="0"/>
                                        <a:ea typeface="+mn-ea"/>
                                        <a:cs typeface="+mn-cs"/>
                                      </a:rPr>
                                      <m:t>)</m:t>
                                    </m:r>
                                  </m:num>
                                  <m:den>
                                    <m:sSub>
                                      <m:sSubPr>
                                        <m:ctrlPr>
                                          <a:rPr lang="en-US"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𝑻</m:t>
                                        </m:r>
                                      </m:e>
                                      <m:sub>
                                        <m:r>
                                          <a:rPr lang="en-US" sz="1600" b="1" i="1" kern="1200" smtClean="0">
                                            <a:solidFill>
                                              <a:schemeClr val="tx1"/>
                                            </a:solidFill>
                                            <a:effectLst/>
                                            <a:latin typeface="Cambria Math" panose="02040503050406030204" pitchFamily="18" charset="0"/>
                                            <a:ea typeface="+mn-ea"/>
                                            <a:cs typeface="+mn-cs"/>
                                          </a:rPr>
                                          <m:t>𝒔𝒖𝒏</m:t>
                                        </m:r>
                                      </m:sub>
                                    </m:sSub>
                                    <m:r>
                                      <a:rPr lang="en-US" sz="1600" b="1" i="0" kern="1200" smtClean="0">
                                        <a:solidFill>
                                          <a:schemeClr val="tx1"/>
                                        </a:solidFill>
                                        <a:effectLst/>
                                        <a:latin typeface="Cambria Math" panose="02040503050406030204" pitchFamily="18" charset="0"/>
                                        <a:ea typeface="+mn-ea"/>
                                        <a:cs typeface="+mn-cs"/>
                                      </a:rPr>
                                      <m:t>𝐱</m:t>
                                    </m:r>
                                    <m:r>
                                      <a:rPr lang="en-US" sz="1600" b="1" i="1" kern="1200" smtClean="0">
                                        <a:solidFill>
                                          <a:schemeClr val="tx1"/>
                                        </a:solidFill>
                                        <a:effectLst/>
                                        <a:latin typeface="Cambria Math" panose="02040503050406030204" pitchFamily="18" charset="0"/>
                                        <a:ea typeface="+mn-ea"/>
                                        <a:cs typeface="+mn-cs"/>
                                      </a:rPr>
                                      <m:t>𝟔𝟎</m:t>
                                    </m:r>
                                  </m:den>
                                </m:f>
                              </m:oMath>
                            </m:oMathPara>
                          </a14:m>
                          <a:endParaRPr lang="en-US" sz="18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kern="120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dirty="0">
                              <a:solidFill>
                                <a:schemeClr val="tx1"/>
                              </a:solidFill>
                              <a:effectLst/>
                              <a:latin typeface="+mn-lt"/>
                              <a:ea typeface="+mn-ea"/>
                              <a:cs typeface="+mn-cs"/>
                            </a:rPr>
                            <a:t>Average Power Required for Eclipse Phase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b>
                                  <m:sSubPr>
                                    <m:ctrlPr>
                                      <a:rPr lang="en-US" sz="1400" b="1" i="1" kern="1200" smtClean="0">
                                        <a:solidFill>
                                          <a:schemeClr val="tx1"/>
                                        </a:solidFill>
                                        <a:effectLst/>
                                        <a:latin typeface="Cambria Math" panose="02040503050406030204" pitchFamily="18" charset="0"/>
                                        <a:ea typeface="+mn-ea"/>
                                        <a:cs typeface="+mn-cs"/>
                                      </a:rPr>
                                    </m:ctrlPr>
                                  </m:sSubPr>
                                  <m:e>
                                    <m:r>
                                      <a:rPr lang="en-US" sz="1400" b="1" i="1" kern="1200" smtClean="0">
                                        <a:solidFill>
                                          <a:schemeClr val="tx1"/>
                                        </a:solidFill>
                                        <a:effectLst/>
                                        <a:latin typeface="Cambria Math" panose="02040503050406030204" pitchFamily="18" charset="0"/>
                                        <a:ea typeface="+mn-ea"/>
                                        <a:cs typeface="+mn-cs"/>
                                      </a:rPr>
                                      <m:t>𝑷</m:t>
                                    </m:r>
                                  </m:e>
                                  <m:sub>
                                    <m:r>
                                      <a:rPr lang="en-US" sz="1400" b="1" i="1" kern="1200" smtClean="0">
                                        <a:solidFill>
                                          <a:schemeClr val="tx1"/>
                                        </a:solidFill>
                                        <a:effectLst/>
                                        <a:latin typeface="Cambria Math" panose="02040503050406030204" pitchFamily="18" charset="0"/>
                                        <a:ea typeface="+mn-ea"/>
                                        <a:cs typeface="+mn-cs"/>
                                      </a:rPr>
                                      <m:t>𝒆𝒄𝒍𝒊𝒑𝒔𝒆</m:t>
                                    </m:r>
                                  </m:sub>
                                </m:sSub>
                                <m:r>
                                  <a:rPr lang="en-GB" sz="1400" b="1" i="1" kern="1200" smtClean="0">
                                    <a:solidFill>
                                      <a:schemeClr val="tx1"/>
                                    </a:solidFill>
                                    <a:effectLst/>
                                    <a:latin typeface="Cambria Math" panose="02040503050406030204" pitchFamily="18" charset="0"/>
                                    <a:ea typeface="+mn-ea"/>
                                    <a:cs typeface="+mn-cs"/>
                                  </a:rPr>
                                  <m:t>=</m:t>
                                </m:r>
                                <m:f>
                                  <m:fPr>
                                    <m:ctrlPr>
                                      <a:rPr lang="en-GB" sz="1400" b="1" i="1" kern="1200" smtClean="0">
                                        <a:solidFill>
                                          <a:schemeClr val="tx1"/>
                                        </a:solidFill>
                                        <a:effectLst/>
                                        <a:latin typeface="Cambria Math" panose="02040503050406030204" pitchFamily="18" charset="0"/>
                                        <a:ea typeface="+mn-ea"/>
                                        <a:cs typeface="+mn-cs"/>
                                      </a:rPr>
                                    </m:ctrlPr>
                                  </m:fPr>
                                  <m:num>
                                    <m:r>
                                      <a:rPr lang="en-US" sz="1400" b="1" i="1" kern="1200" smtClean="0">
                                        <a:solidFill>
                                          <a:schemeClr val="tx1"/>
                                        </a:solidFill>
                                        <a:effectLst/>
                                        <a:latin typeface="Cambria Math" panose="02040503050406030204" pitchFamily="18" charset="0"/>
                                        <a:ea typeface="+mn-ea"/>
                                        <a:cs typeface="+mn-cs"/>
                                      </a:rPr>
                                      <m:t>(</m:t>
                                    </m:r>
                                    <m:sSub>
                                      <m:sSubPr>
                                        <m:ctrlPr>
                                          <a:rPr lang="en-US" sz="1400" b="1" i="1" kern="1200" smtClean="0">
                                            <a:solidFill>
                                              <a:schemeClr val="tx1"/>
                                            </a:solidFill>
                                            <a:effectLst/>
                                            <a:latin typeface="Cambria Math" panose="02040503050406030204" pitchFamily="18" charset="0"/>
                                            <a:ea typeface="+mn-ea"/>
                                            <a:cs typeface="+mn-cs"/>
                                          </a:rPr>
                                        </m:ctrlPr>
                                      </m:sSubPr>
                                      <m:e>
                                        <m:r>
                                          <a:rPr lang="en-US" sz="1400" b="1" i="1" kern="1200" smtClean="0">
                                            <a:solidFill>
                                              <a:schemeClr val="tx1"/>
                                            </a:solidFill>
                                            <a:effectLst/>
                                            <a:latin typeface="Cambria Math" panose="02040503050406030204" pitchFamily="18" charset="0"/>
                                            <a:ea typeface="+mn-ea"/>
                                            <a:cs typeface="+mn-cs"/>
                                          </a:rPr>
                                          <m:t>𝑻𝑷𝑹</m:t>
                                        </m:r>
                                        <m:r>
                                          <a:rPr lang="en-US" sz="1400" b="1" i="1" kern="1200" smtClean="0">
                                            <a:solidFill>
                                              <a:schemeClr val="tx1"/>
                                            </a:solidFill>
                                            <a:effectLst/>
                                            <a:latin typeface="Cambria Math" panose="02040503050406030204" pitchFamily="18" charset="0"/>
                                            <a:ea typeface="+mn-ea"/>
                                            <a:cs typeface="+mn-cs"/>
                                          </a:rPr>
                                          <m:t> </m:t>
                                        </m:r>
                                      </m:e>
                                      <m:sub>
                                        <m:r>
                                          <a:rPr lang="en-US" sz="1400" b="1" i="1" kern="1200" smtClean="0">
                                            <a:solidFill>
                                              <a:schemeClr val="tx1"/>
                                            </a:solidFill>
                                            <a:effectLst/>
                                            <a:latin typeface="Cambria Math" panose="02040503050406030204" pitchFamily="18" charset="0"/>
                                            <a:ea typeface="+mn-ea"/>
                                            <a:cs typeface="+mn-cs"/>
                                          </a:rPr>
                                          <m:t>𝑵𝒐𝒏</m:t>
                                        </m:r>
                                        <m:r>
                                          <a:rPr lang="en-US" sz="1400" b="1" i="1" kern="1200" smtClean="0">
                                            <a:solidFill>
                                              <a:schemeClr val="tx1"/>
                                            </a:solidFill>
                                            <a:effectLst/>
                                            <a:latin typeface="Cambria Math" panose="02040503050406030204" pitchFamily="18" charset="0"/>
                                            <a:ea typeface="+mn-ea"/>
                                            <a:cs typeface="+mn-cs"/>
                                          </a:rPr>
                                          <m:t>_</m:t>
                                        </m:r>
                                        <m:r>
                                          <a:rPr lang="en-US" sz="1400" b="1" i="1" kern="1200" smtClean="0">
                                            <a:solidFill>
                                              <a:schemeClr val="tx1"/>
                                            </a:solidFill>
                                            <a:effectLst/>
                                            <a:latin typeface="Cambria Math" panose="02040503050406030204" pitchFamily="18" charset="0"/>
                                            <a:ea typeface="+mn-ea"/>
                                            <a:cs typeface="+mn-cs"/>
                                          </a:rPr>
                                          <m:t>𝒕𝒓𝒂𝒏𝒔</m:t>
                                        </m:r>
                                      </m:sub>
                                    </m:sSub>
                                    <m:r>
                                      <a:rPr lang="en-US" sz="1400" b="1" i="0" kern="1200" smtClean="0">
                                        <a:solidFill>
                                          <a:schemeClr val="tx1"/>
                                        </a:solidFill>
                                        <a:effectLst/>
                                        <a:latin typeface="Cambria Math" panose="02040503050406030204" pitchFamily="18" charset="0"/>
                                        <a:ea typeface="+mn-ea"/>
                                        <a:cs typeface="+mn-cs"/>
                                      </a:rPr>
                                      <m:t>𝐱</m:t>
                                    </m:r>
                                    <m:sSub>
                                      <m:sSubPr>
                                        <m:ctrlPr>
                                          <a:rPr lang="en-US" sz="1400" b="1" i="1" kern="1200" smtClean="0">
                                            <a:solidFill>
                                              <a:schemeClr val="tx1"/>
                                            </a:solidFill>
                                            <a:effectLst/>
                                            <a:latin typeface="Cambria Math" panose="02040503050406030204" pitchFamily="18" charset="0"/>
                                            <a:ea typeface="+mn-ea"/>
                                            <a:cs typeface="+mn-cs"/>
                                          </a:rPr>
                                        </m:ctrlPr>
                                      </m:sSubPr>
                                      <m:e>
                                        <m:r>
                                          <a:rPr lang="en-US" sz="1400" b="1" i="1" kern="1200" smtClean="0">
                                            <a:solidFill>
                                              <a:schemeClr val="tx1"/>
                                            </a:solidFill>
                                            <a:effectLst/>
                                            <a:latin typeface="Cambria Math" panose="02040503050406030204" pitchFamily="18" charset="0"/>
                                            <a:ea typeface="+mn-ea"/>
                                            <a:cs typeface="+mn-cs"/>
                                          </a:rPr>
                                          <m:t>𝑻</m:t>
                                        </m:r>
                                      </m:e>
                                      <m:sub>
                                        <m:r>
                                          <a:rPr lang="en-US" sz="1400" b="1" i="1" kern="1200" smtClean="0">
                                            <a:solidFill>
                                              <a:schemeClr val="tx1"/>
                                            </a:solidFill>
                                            <a:effectLst/>
                                            <a:latin typeface="Cambria Math" panose="02040503050406030204" pitchFamily="18" charset="0"/>
                                            <a:ea typeface="+mn-ea"/>
                                            <a:cs typeface="+mn-cs"/>
                                          </a:rPr>
                                          <m:t>𝑵𝒐𝒏</m:t>
                                        </m:r>
                                        <m:r>
                                          <a:rPr lang="en-US" sz="1400" b="1" i="1" kern="1200" smtClean="0">
                                            <a:solidFill>
                                              <a:schemeClr val="tx1"/>
                                            </a:solidFill>
                                            <a:effectLst/>
                                            <a:latin typeface="Cambria Math" panose="02040503050406030204" pitchFamily="18" charset="0"/>
                                            <a:ea typeface="+mn-ea"/>
                                            <a:cs typeface="+mn-cs"/>
                                          </a:rPr>
                                          <m:t>_</m:t>
                                        </m:r>
                                        <m:r>
                                          <a:rPr lang="en-US" sz="1400" b="1" i="1" kern="1200" smtClean="0">
                                            <a:solidFill>
                                              <a:schemeClr val="tx1"/>
                                            </a:solidFill>
                                            <a:effectLst/>
                                            <a:latin typeface="Cambria Math" panose="02040503050406030204" pitchFamily="18" charset="0"/>
                                            <a:ea typeface="+mn-ea"/>
                                            <a:cs typeface="+mn-cs"/>
                                          </a:rPr>
                                          <m:t>𝒕𝒓𝒂𝒏𝒔</m:t>
                                        </m:r>
                                      </m:sub>
                                    </m:sSub>
                                    <m:r>
                                      <a:rPr lang="en-US" sz="1400" b="1" i="0" kern="1200" smtClean="0">
                                        <a:solidFill>
                                          <a:schemeClr val="tx1"/>
                                        </a:solidFill>
                                        <a:effectLst/>
                                        <a:latin typeface="Cambria Math" panose="02040503050406030204" pitchFamily="18" charset="0"/>
                                        <a:ea typeface="+mn-ea"/>
                                        <a:cs typeface="+mn-cs"/>
                                      </a:rPr>
                                      <m:t>𝐱</m:t>
                                    </m:r>
                                    <m:sSub>
                                      <m:sSubPr>
                                        <m:ctrlPr>
                                          <a:rPr lang="en-US" sz="1400" b="1" i="1" kern="1200" smtClean="0">
                                            <a:solidFill>
                                              <a:schemeClr val="tx1"/>
                                            </a:solidFill>
                                            <a:effectLst/>
                                            <a:latin typeface="Cambria Math" panose="02040503050406030204" pitchFamily="18" charset="0"/>
                                            <a:ea typeface="+mn-ea"/>
                                            <a:cs typeface="+mn-cs"/>
                                          </a:rPr>
                                        </m:ctrlPr>
                                      </m:sSubPr>
                                      <m:e>
                                        <m:r>
                                          <a:rPr lang="en-US" sz="1400" b="1" i="1" kern="1200" smtClean="0">
                                            <a:solidFill>
                                              <a:schemeClr val="tx1"/>
                                            </a:solidFill>
                                            <a:effectLst/>
                                            <a:latin typeface="Cambria Math" panose="02040503050406030204" pitchFamily="18" charset="0"/>
                                            <a:ea typeface="+mn-ea"/>
                                            <a:cs typeface="+mn-cs"/>
                                          </a:rPr>
                                          <m:t>𝑻</m:t>
                                        </m:r>
                                      </m:e>
                                      <m:sub>
                                        <m:r>
                                          <a:rPr lang="en-US" sz="1400" b="1" i="1" kern="1200" smtClean="0">
                                            <a:solidFill>
                                              <a:schemeClr val="tx1"/>
                                            </a:solidFill>
                                            <a:effectLst/>
                                            <a:latin typeface="Cambria Math" panose="02040503050406030204" pitchFamily="18" charset="0"/>
                                            <a:ea typeface="+mn-ea"/>
                                            <a:cs typeface="+mn-cs"/>
                                          </a:rPr>
                                          <m:t>𝒆𝒄𝒍𝒊𝒑</m:t>
                                        </m:r>
                                      </m:sub>
                                    </m:sSub>
                                    <m:r>
                                      <a:rPr lang="en-US" sz="1400" b="1" i="1" kern="1200" smtClean="0">
                                        <a:solidFill>
                                          <a:schemeClr val="tx1"/>
                                        </a:solidFill>
                                        <a:effectLst/>
                                        <a:latin typeface="Cambria Math" panose="02040503050406030204" pitchFamily="18" charset="0"/>
                                        <a:ea typeface="+mn-ea"/>
                                        <a:cs typeface="+mn-cs"/>
                                      </a:rPr>
                                      <m:t>)+(</m:t>
                                    </m:r>
                                    <m:sSub>
                                      <m:sSubPr>
                                        <m:ctrlPr>
                                          <a:rPr lang="en-US" sz="1400" b="1" i="1" kern="1200" smtClean="0">
                                            <a:solidFill>
                                              <a:schemeClr val="tx1"/>
                                            </a:solidFill>
                                            <a:effectLst/>
                                            <a:latin typeface="Cambria Math" panose="02040503050406030204" pitchFamily="18" charset="0"/>
                                            <a:ea typeface="+mn-ea"/>
                                            <a:cs typeface="+mn-cs"/>
                                          </a:rPr>
                                        </m:ctrlPr>
                                      </m:sSubPr>
                                      <m:e>
                                        <m:r>
                                          <a:rPr lang="en-US" sz="1400" b="1" i="1" kern="1200" smtClean="0">
                                            <a:solidFill>
                                              <a:schemeClr val="tx1"/>
                                            </a:solidFill>
                                            <a:effectLst/>
                                            <a:latin typeface="Cambria Math" panose="02040503050406030204" pitchFamily="18" charset="0"/>
                                            <a:ea typeface="+mn-ea"/>
                                            <a:cs typeface="+mn-cs"/>
                                          </a:rPr>
                                          <m:t>𝑻𝑷𝑹</m:t>
                                        </m:r>
                                      </m:e>
                                      <m:sub>
                                        <m:r>
                                          <a:rPr lang="en-US" sz="1400" b="1" i="1" kern="1200" smtClean="0">
                                            <a:solidFill>
                                              <a:schemeClr val="tx1"/>
                                            </a:solidFill>
                                            <a:effectLst/>
                                            <a:latin typeface="Cambria Math" panose="02040503050406030204" pitchFamily="18" charset="0"/>
                                            <a:ea typeface="+mn-ea"/>
                                            <a:cs typeface="+mn-cs"/>
                                          </a:rPr>
                                          <m:t>𝒕𝒓𝒂𝒏𝒔</m:t>
                                        </m:r>
                                      </m:sub>
                                    </m:sSub>
                                    <m:r>
                                      <a:rPr lang="en-US" sz="1400" b="1" i="0" kern="1200" smtClean="0">
                                        <a:solidFill>
                                          <a:schemeClr val="tx1"/>
                                        </a:solidFill>
                                        <a:effectLst/>
                                        <a:latin typeface="Cambria Math" panose="02040503050406030204" pitchFamily="18" charset="0"/>
                                        <a:ea typeface="+mn-ea"/>
                                        <a:cs typeface="+mn-cs"/>
                                      </a:rPr>
                                      <m:t>𝐱</m:t>
                                    </m:r>
                                    <m:sSub>
                                      <m:sSubPr>
                                        <m:ctrlPr>
                                          <a:rPr lang="en-US" sz="1400" b="1" i="1" kern="1200" smtClean="0">
                                            <a:solidFill>
                                              <a:schemeClr val="tx1"/>
                                            </a:solidFill>
                                            <a:effectLst/>
                                            <a:latin typeface="Cambria Math" panose="02040503050406030204" pitchFamily="18" charset="0"/>
                                            <a:ea typeface="+mn-ea"/>
                                            <a:cs typeface="+mn-cs"/>
                                          </a:rPr>
                                        </m:ctrlPr>
                                      </m:sSubPr>
                                      <m:e>
                                        <m:r>
                                          <a:rPr lang="en-US" sz="1400" b="1" i="1" kern="1200" smtClean="0">
                                            <a:solidFill>
                                              <a:schemeClr val="tx1"/>
                                            </a:solidFill>
                                            <a:effectLst/>
                                            <a:latin typeface="Cambria Math" panose="02040503050406030204" pitchFamily="18" charset="0"/>
                                            <a:ea typeface="+mn-ea"/>
                                            <a:cs typeface="+mn-cs"/>
                                          </a:rPr>
                                          <m:t>𝑻</m:t>
                                        </m:r>
                                      </m:e>
                                      <m:sub>
                                        <m:r>
                                          <a:rPr lang="en-US" sz="1400" b="1" i="1" kern="1200" smtClean="0">
                                            <a:solidFill>
                                              <a:schemeClr val="tx1"/>
                                            </a:solidFill>
                                            <a:effectLst/>
                                            <a:latin typeface="Cambria Math" panose="02040503050406030204" pitchFamily="18" charset="0"/>
                                            <a:ea typeface="+mn-ea"/>
                                            <a:cs typeface="+mn-cs"/>
                                          </a:rPr>
                                          <m:t>𝒕𝒓𝒂𝒏𝒔</m:t>
                                        </m:r>
                                      </m:sub>
                                    </m:sSub>
                                    <m:r>
                                      <a:rPr lang="en-US" sz="1400" b="1" i="0" kern="1200" smtClean="0">
                                        <a:solidFill>
                                          <a:schemeClr val="tx1"/>
                                        </a:solidFill>
                                        <a:effectLst/>
                                        <a:latin typeface="Cambria Math" panose="02040503050406030204" pitchFamily="18" charset="0"/>
                                        <a:ea typeface="+mn-ea"/>
                                        <a:cs typeface="+mn-cs"/>
                                      </a:rPr>
                                      <m:t>𝐱</m:t>
                                    </m:r>
                                    <m:sSub>
                                      <m:sSubPr>
                                        <m:ctrlPr>
                                          <a:rPr lang="en-US" sz="1400" b="1" i="1" kern="1200" smtClean="0">
                                            <a:solidFill>
                                              <a:schemeClr val="tx1"/>
                                            </a:solidFill>
                                            <a:effectLst/>
                                            <a:latin typeface="Cambria Math" panose="02040503050406030204" pitchFamily="18" charset="0"/>
                                            <a:ea typeface="+mn-ea"/>
                                            <a:cs typeface="+mn-cs"/>
                                          </a:rPr>
                                        </m:ctrlPr>
                                      </m:sSubPr>
                                      <m:e>
                                        <m:r>
                                          <a:rPr lang="en-US" sz="1400" b="1" i="1" kern="1200" smtClean="0">
                                            <a:solidFill>
                                              <a:schemeClr val="tx1"/>
                                            </a:solidFill>
                                            <a:effectLst/>
                                            <a:latin typeface="Cambria Math" panose="02040503050406030204" pitchFamily="18" charset="0"/>
                                            <a:ea typeface="+mn-ea"/>
                                            <a:cs typeface="+mn-cs"/>
                                          </a:rPr>
                                          <m:t>𝑻</m:t>
                                        </m:r>
                                      </m:e>
                                      <m:sub>
                                        <m:r>
                                          <a:rPr lang="en-US" sz="1400" b="1" i="1" kern="1200" smtClean="0">
                                            <a:solidFill>
                                              <a:schemeClr val="tx1"/>
                                            </a:solidFill>
                                            <a:effectLst/>
                                            <a:latin typeface="Cambria Math" panose="02040503050406030204" pitchFamily="18" charset="0"/>
                                            <a:ea typeface="+mn-ea"/>
                                            <a:cs typeface="+mn-cs"/>
                                          </a:rPr>
                                          <m:t>𝒆𝒄𝒍𝒊𝒑</m:t>
                                        </m:r>
                                      </m:sub>
                                    </m:sSub>
                                    <m:r>
                                      <a:rPr lang="en-US" sz="1400" b="1" i="1" kern="1200" smtClean="0">
                                        <a:solidFill>
                                          <a:schemeClr val="tx1"/>
                                        </a:solidFill>
                                        <a:effectLst/>
                                        <a:latin typeface="Cambria Math" panose="02040503050406030204" pitchFamily="18" charset="0"/>
                                        <a:ea typeface="+mn-ea"/>
                                        <a:cs typeface="+mn-cs"/>
                                      </a:rPr>
                                      <m:t>)</m:t>
                                    </m:r>
                                  </m:num>
                                  <m:den>
                                    <m:sSub>
                                      <m:sSubPr>
                                        <m:ctrlPr>
                                          <a:rPr lang="en-US" sz="1400" b="1" i="1" kern="1200" smtClean="0">
                                            <a:solidFill>
                                              <a:schemeClr val="tx1"/>
                                            </a:solidFill>
                                            <a:effectLst/>
                                            <a:latin typeface="Cambria Math" panose="02040503050406030204" pitchFamily="18" charset="0"/>
                                            <a:ea typeface="+mn-ea"/>
                                            <a:cs typeface="+mn-cs"/>
                                          </a:rPr>
                                        </m:ctrlPr>
                                      </m:sSubPr>
                                      <m:e>
                                        <m:r>
                                          <a:rPr lang="en-US" sz="1400" b="1" i="1" kern="1200" smtClean="0">
                                            <a:solidFill>
                                              <a:schemeClr val="tx1"/>
                                            </a:solidFill>
                                            <a:effectLst/>
                                            <a:latin typeface="Cambria Math" panose="02040503050406030204" pitchFamily="18" charset="0"/>
                                            <a:ea typeface="+mn-ea"/>
                                            <a:cs typeface="+mn-cs"/>
                                          </a:rPr>
                                          <m:t>𝑻</m:t>
                                        </m:r>
                                      </m:e>
                                      <m:sub>
                                        <m:r>
                                          <a:rPr lang="en-US" sz="1400" b="1" i="1" kern="1200" smtClean="0">
                                            <a:solidFill>
                                              <a:schemeClr val="tx1"/>
                                            </a:solidFill>
                                            <a:effectLst/>
                                            <a:latin typeface="Cambria Math" panose="02040503050406030204" pitchFamily="18" charset="0"/>
                                            <a:ea typeface="+mn-ea"/>
                                            <a:cs typeface="+mn-cs"/>
                                          </a:rPr>
                                          <m:t>𝒆𝒄𝒍𝒊𝒑𝒔𝒆</m:t>
                                        </m:r>
                                      </m:sub>
                                    </m:sSub>
                                    <m:r>
                                      <a:rPr lang="en-US" sz="1400" b="1" i="0" kern="1200" smtClean="0">
                                        <a:solidFill>
                                          <a:schemeClr val="tx1"/>
                                        </a:solidFill>
                                        <a:effectLst/>
                                        <a:latin typeface="Cambria Math" panose="02040503050406030204" pitchFamily="18" charset="0"/>
                                        <a:ea typeface="+mn-ea"/>
                                        <a:cs typeface="+mn-cs"/>
                                      </a:rPr>
                                      <m:t> </m:t>
                                    </m:r>
                                    <m:r>
                                      <a:rPr lang="en-US" sz="1400" b="1" i="0" kern="1200" smtClean="0">
                                        <a:solidFill>
                                          <a:schemeClr val="tx1"/>
                                        </a:solidFill>
                                        <a:effectLst/>
                                        <a:latin typeface="Cambria Math" panose="02040503050406030204" pitchFamily="18" charset="0"/>
                                        <a:ea typeface="+mn-ea"/>
                                        <a:cs typeface="+mn-cs"/>
                                      </a:rPr>
                                      <m:t>𝐱</m:t>
                                    </m:r>
                                    <m:r>
                                      <a:rPr lang="en-US" sz="1400" b="1" i="1" kern="1200" smtClean="0">
                                        <a:solidFill>
                                          <a:schemeClr val="tx1"/>
                                        </a:solidFill>
                                        <a:effectLst/>
                                        <a:latin typeface="Cambria Math" panose="02040503050406030204" pitchFamily="18" charset="0"/>
                                        <a:ea typeface="+mn-ea"/>
                                        <a:cs typeface="+mn-cs"/>
                                      </a:rPr>
                                      <m:t> </m:t>
                                    </m:r>
                                    <m:r>
                                      <a:rPr lang="en-US" sz="1400" b="1" i="1" kern="1200" smtClean="0">
                                        <a:solidFill>
                                          <a:schemeClr val="tx1"/>
                                        </a:solidFill>
                                        <a:effectLst/>
                                        <a:latin typeface="Cambria Math" panose="02040503050406030204" pitchFamily="18" charset="0"/>
                                        <a:ea typeface="+mn-ea"/>
                                        <a:cs typeface="+mn-cs"/>
                                      </a:rPr>
                                      <m:t>𝟔𝟎</m:t>
                                    </m:r>
                                  </m:den>
                                </m:f>
                              </m:oMath>
                            </m:oMathPara>
                          </a14:m>
                          <a:endParaRPr lang="en-US" sz="18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kern="120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dirty="0">
                              <a:solidFill>
                                <a:schemeClr val="tx1"/>
                              </a:solidFill>
                              <a:effectLst/>
                              <a:latin typeface="+mn-lt"/>
                              <a:ea typeface="+mn-ea"/>
                              <a:cs typeface="+mn-cs"/>
                            </a:rPr>
                            <a:t>Power Required from Array to Meet Eclipse Load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b>
                                  <m:sSubPr>
                                    <m:ctrlPr>
                                      <a:rPr lang="en-US" sz="1800" b="1" i="1" kern="1200" smtClean="0">
                                        <a:solidFill>
                                          <a:schemeClr val="tx1"/>
                                        </a:solidFill>
                                        <a:effectLst/>
                                        <a:latin typeface="Cambria Math" panose="02040503050406030204" pitchFamily="18" charset="0"/>
                                        <a:ea typeface="+mn-ea"/>
                                        <a:cs typeface="+mn-cs"/>
                                      </a:rPr>
                                    </m:ctrlPr>
                                  </m:sSubPr>
                                  <m:e>
                                    <m:r>
                                      <a:rPr lang="en-US" sz="1800" b="1" i="1" kern="1200" smtClean="0">
                                        <a:solidFill>
                                          <a:schemeClr val="tx1"/>
                                        </a:solidFill>
                                        <a:effectLst/>
                                        <a:latin typeface="Cambria Math" panose="02040503050406030204" pitchFamily="18" charset="0"/>
                                        <a:ea typeface="+mn-ea"/>
                                        <a:cs typeface="+mn-cs"/>
                                      </a:rPr>
                                      <m:t>𝑷</m:t>
                                    </m:r>
                                  </m:e>
                                  <m:sub>
                                    <m:r>
                                      <a:rPr lang="en-US" sz="1800" b="1" i="1" kern="1200" smtClean="0">
                                        <a:solidFill>
                                          <a:schemeClr val="tx1"/>
                                        </a:solidFill>
                                        <a:effectLst/>
                                        <a:latin typeface="Cambria Math" panose="02040503050406030204" pitchFamily="18" charset="0"/>
                                        <a:ea typeface="+mn-ea"/>
                                        <a:cs typeface="+mn-cs"/>
                                      </a:rPr>
                                      <m:t>𝒄𝒉𝒂𝒓𝒈𝒆</m:t>
                                    </m:r>
                                  </m:sub>
                                </m:sSub>
                                <m:r>
                                  <a:rPr lang="en-GB" sz="1800" b="1" i="1" kern="1200" smtClean="0">
                                    <a:solidFill>
                                      <a:schemeClr val="tx1"/>
                                    </a:solidFill>
                                    <a:effectLst/>
                                    <a:latin typeface="Cambria Math" panose="02040503050406030204" pitchFamily="18" charset="0"/>
                                    <a:ea typeface="+mn-ea"/>
                                    <a:cs typeface="+mn-cs"/>
                                  </a:rPr>
                                  <m:t>=</m:t>
                                </m:r>
                                <m:f>
                                  <m:fPr>
                                    <m:ctrlPr>
                                      <a:rPr lang="en-GB" sz="1800" b="1" i="1" kern="1200" smtClean="0">
                                        <a:solidFill>
                                          <a:schemeClr val="tx1"/>
                                        </a:solidFill>
                                        <a:effectLst/>
                                        <a:latin typeface="Cambria Math" panose="02040503050406030204" pitchFamily="18" charset="0"/>
                                        <a:ea typeface="+mn-ea"/>
                                        <a:cs typeface="+mn-cs"/>
                                      </a:rPr>
                                    </m:ctrlPr>
                                  </m:fPr>
                                  <m:num>
                                    <m:r>
                                      <a:rPr lang="en-US" sz="1800" b="1" i="1" kern="1200" smtClean="0">
                                        <a:solidFill>
                                          <a:schemeClr val="tx1"/>
                                        </a:solidFill>
                                        <a:effectLst/>
                                        <a:latin typeface="Cambria Math" panose="02040503050406030204" pitchFamily="18" charset="0"/>
                                        <a:ea typeface="+mn-ea"/>
                                        <a:cs typeface="+mn-cs"/>
                                      </a:rPr>
                                      <m:t>𝟏</m:t>
                                    </m:r>
                                  </m:num>
                                  <m:den>
                                    <m:r>
                                      <m:rPr>
                                        <m:nor/>
                                      </m:rPr>
                                      <a:rPr lang="en-US" sz="1800" b="1" kern="1200" smtClean="0">
                                        <a:solidFill>
                                          <a:schemeClr val="tx1"/>
                                        </a:solidFill>
                                        <a:effectLst/>
                                        <a:latin typeface="+mn-lt"/>
                                        <a:ea typeface="+mn-ea"/>
                                        <a:cs typeface="+mn-cs"/>
                                      </a:rPr>
                                      <m:t>η</m:t>
                                    </m:r>
                                  </m:den>
                                </m:f>
                                <m:r>
                                  <a:rPr lang="en-US" sz="1800" b="1" i="0" kern="1200" smtClean="0">
                                    <a:solidFill>
                                      <a:schemeClr val="tx1"/>
                                    </a:solidFill>
                                    <a:effectLst/>
                                    <a:latin typeface="Cambria Math" panose="02040503050406030204" pitchFamily="18" charset="0"/>
                                    <a:ea typeface="+mn-ea"/>
                                    <a:cs typeface="+mn-cs"/>
                                  </a:rPr>
                                  <m:t>𝐱</m:t>
                                </m:r>
                                <m:f>
                                  <m:fPr>
                                    <m:ctrlPr>
                                      <a:rPr lang="en-GB" sz="1800" b="1" i="1" kern="1200" smtClean="0">
                                        <a:solidFill>
                                          <a:schemeClr val="tx1"/>
                                        </a:solidFill>
                                        <a:effectLst/>
                                        <a:latin typeface="Cambria Math" panose="02040503050406030204" pitchFamily="18" charset="0"/>
                                        <a:ea typeface="+mn-ea"/>
                                        <a:cs typeface="+mn-cs"/>
                                      </a:rPr>
                                    </m:ctrlPr>
                                  </m:fPr>
                                  <m:num>
                                    <m:sSub>
                                      <m:sSubPr>
                                        <m:ctrlPr>
                                          <a:rPr lang="en-GB" sz="1800" b="1" i="1" kern="1200" smtClean="0">
                                            <a:solidFill>
                                              <a:schemeClr val="tx1"/>
                                            </a:solidFill>
                                            <a:effectLst/>
                                            <a:latin typeface="Cambria Math" panose="02040503050406030204" pitchFamily="18" charset="0"/>
                                            <a:ea typeface="+mn-ea"/>
                                            <a:cs typeface="+mn-cs"/>
                                          </a:rPr>
                                        </m:ctrlPr>
                                      </m:sSubPr>
                                      <m:e>
                                        <m:r>
                                          <a:rPr lang="en-US" sz="1800" b="1" i="1" kern="1200" smtClean="0">
                                            <a:solidFill>
                                              <a:schemeClr val="tx1"/>
                                            </a:solidFill>
                                            <a:effectLst/>
                                            <a:latin typeface="Cambria Math" panose="02040503050406030204" pitchFamily="18" charset="0"/>
                                            <a:ea typeface="+mn-ea"/>
                                            <a:cs typeface="+mn-cs"/>
                                          </a:rPr>
                                          <m:t>𝑻</m:t>
                                        </m:r>
                                      </m:e>
                                      <m:sub>
                                        <m:r>
                                          <a:rPr lang="en-US" sz="1800" b="1" i="1" kern="1200" smtClean="0">
                                            <a:solidFill>
                                              <a:schemeClr val="tx1"/>
                                            </a:solidFill>
                                            <a:effectLst/>
                                            <a:latin typeface="Cambria Math" panose="02040503050406030204" pitchFamily="18" charset="0"/>
                                            <a:ea typeface="+mn-ea"/>
                                            <a:cs typeface="+mn-cs"/>
                                          </a:rPr>
                                          <m:t>𝒆𝒄𝒍𝒊𝒑𝒔𝒆</m:t>
                                        </m:r>
                                      </m:sub>
                                    </m:sSub>
                                  </m:num>
                                  <m:den>
                                    <m:sSub>
                                      <m:sSubPr>
                                        <m:ctrlPr>
                                          <a:rPr lang="en-US" sz="1800" b="1" i="1" kern="1200" smtClean="0">
                                            <a:solidFill>
                                              <a:schemeClr val="tx1"/>
                                            </a:solidFill>
                                            <a:effectLst/>
                                            <a:latin typeface="Cambria Math" panose="02040503050406030204" pitchFamily="18" charset="0"/>
                                            <a:ea typeface="+mn-ea"/>
                                            <a:cs typeface="+mn-cs"/>
                                          </a:rPr>
                                        </m:ctrlPr>
                                      </m:sSubPr>
                                      <m:e>
                                        <m:r>
                                          <a:rPr lang="en-US" sz="1800" b="1" i="1" kern="1200" smtClean="0">
                                            <a:solidFill>
                                              <a:schemeClr val="tx1"/>
                                            </a:solidFill>
                                            <a:effectLst/>
                                            <a:latin typeface="Cambria Math" panose="02040503050406030204" pitchFamily="18" charset="0"/>
                                            <a:ea typeface="+mn-ea"/>
                                            <a:cs typeface="+mn-cs"/>
                                          </a:rPr>
                                          <m:t>𝑻</m:t>
                                        </m:r>
                                      </m:e>
                                      <m:sub>
                                        <m:r>
                                          <a:rPr lang="en-US" sz="1800" b="1" i="1" kern="1200" smtClean="0">
                                            <a:solidFill>
                                              <a:schemeClr val="tx1"/>
                                            </a:solidFill>
                                            <a:effectLst/>
                                            <a:latin typeface="Cambria Math" panose="02040503050406030204" pitchFamily="18" charset="0"/>
                                            <a:ea typeface="+mn-ea"/>
                                            <a:cs typeface="+mn-cs"/>
                                          </a:rPr>
                                          <m:t>𝒔𝒖𝒏</m:t>
                                        </m:r>
                                      </m:sub>
                                    </m:sSub>
                                  </m:den>
                                </m:f>
                                <m:r>
                                  <a:rPr lang="en-US" sz="1800" b="1" i="0" kern="1200" smtClean="0">
                                    <a:solidFill>
                                      <a:schemeClr val="tx1"/>
                                    </a:solidFill>
                                    <a:effectLst/>
                                    <a:latin typeface="Cambria Math" panose="02040503050406030204" pitchFamily="18" charset="0"/>
                                    <a:ea typeface="+mn-ea"/>
                                    <a:cs typeface="+mn-cs"/>
                                  </a:rPr>
                                  <m:t>𝐱</m:t>
                                </m:r>
                                <m:sSub>
                                  <m:sSubPr>
                                    <m:ctrlPr>
                                      <a:rPr lang="en-US" sz="1800" b="1" i="1" kern="1200" smtClean="0">
                                        <a:solidFill>
                                          <a:schemeClr val="tx1"/>
                                        </a:solidFill>
                                        <a:effectLst/>
                                        <a:latin typeface="Cambria Math" panose="02040503050406030204" pitchFamily="18" charset="0"/>
                                        <a:ea typeface="+mn-ea"/>
                                        <a:cs typeface="+mn-cs"/>
                                      </a:rPr>
                                    </m:ctrlPr>
                                  </m:sSubPr>
                                  <m:e>
                                    <m:r>
                                      <a:rPr lang="en-US" sz="1800" b="1" i="1" kern="1200" smtClean="0">
                                        <a:solidFill>
                                          <a:schemeClr val="tx1"/>
                                        </a:solidFill>
                                        <a:effectLst/>
                                        <a:latin typeface="Cambria Math" panose="02040503050406030204" pitchFamily="18" charset="0"/>
                                        <a:ea typeface="+mn-ea"/>
                                        <a:cs typeface="+mn-cs"/>
                                      </a:rPr>
                                      <m:t>𝑷</m:t>
                                    </m:r>
                                  </m:e>
                                  <m:sub>
                                    <m:r>
                                      <a:rPr lang="en-US" sz="1800" b="1" i="1" kern="1200" smtClean="0">
                                        <a:solidFill>
                                          <a:schemeClr val="tx1"/>
                                        </a:solidFill>
                                        <a:effectLst/>
                                        <a:latin typeface="Cambria Math" panose="02040503050406030204" pitchFamily="18" charset="0"/>
                                        <a:ea typeface="+mn-ea"/>
                                        <a:cs typeface="+mn-cs"/>
                                      </a:rPr>
                                      <m:t>𝒆𝒄𝒍𝒊𝒑𝒔𝒆</m:t>
                                    </m:r>
                                  </m:sub>
                                </m:sSub>
                              </m:oMath>
                            </m:oMathPara>
                          </a14:m>
                          <a:endParaRPr lang="en-US" sz="18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kern="120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dirty="0">
                              <a:solidFill>
                                <a:schemeClr val="tx1"/>
                              </a:solidFill>
                              <a:effectLst/>
                              <a:latin typeface="+mn-lt"/>
                              <a:ea typeface="+mn-ea"/>
                              <a:cs typeface="+mn-cs"/>
                            </a:rPr>
                            <a:t>Total Power Required from the Array</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1" i="1" kern="1200" smtClean="0">
                                        <a:solidFill>
                                          <a:schemeClr val="tx1"/>
                                        </a:solidFill>
                                        <a:effectLst/>
                                        <a:latin typeface="Cambria Math" panose="02040503050406030204" pitchFamily="18" charset="0"/>
                                        <a:ea typeface="+mn-ea"/>
                                        <a:cs typeface="+mn-cs"/>
                                      </a:rPr>
                                    </m:ctrlPr>
                                  </m:sSubPr>
                                  <m:e>
                                    <m:r>
                                      <a:rPr lang="en-US" sz="1800" b="1" i="1" kern="1200" smtClean="0">
                                        <a:solidFill>
                                          <a:schemeClr val="tx1"/>
                                        </a:solidFill>
                                        <a:effectLst/>
                                        <a:latin typeface="Cambria Math" panose="02040503050406030204" pitchFamily="18" charset="0"/>
                                        <a:ea typeface="+mn-ea"/>
                                        <a:cs typeface="+mn-cs"/>
                                      </a:rPr>
                                      <m:t>𝑷</m:t>
                                    </m:r>
                                  </m:e>
                                  <m:sub>
                                    <m:r>
                                      <a:rPr lang="en-US" sz="1800" b="1" i="1" kern="1200" smtClean="0">
                                        <a:solidFill>
                                          <a:schemeClr val="tx1"/>
                                        </a:solidFill>
                                        <a:effectLst/>
                                        <a:latin typeface="Cambria Math" panose="02040503050406030204" pitchFamily="18" charset="0"/>
                                        <a:ea typeface="+mn-ea"/>
                                        <a:cs typeface="+mn-cs"/>
                                      </a:rPr>
                                      <m:t>𝒂𝒓𝒓𝒂𝒚</m:t>
                                    </m:r>
                                  </m:sub>
                                </m:sSub>
                                <m:r>
                                  <a:rPr lang="en-US" sz="1800" b="1" i="1" kern="1200" smtClean="0">
                                    <a:solidFill>
                                      <a:schemeClr val="tx1"/>
                                    </a:solidFill>
                                    <a:effectLst/>
                                    <a:latin typeface="Cambria Math" panose="02040503050406030204" pitchFamily="18" charset="0"/>
                                    <a:ea typeface="+mn-ea"/>
                                    <a:cs typeface="+mn-cs"/>
                                  </a:rPr>
                                  <m:t>=</m:t>
                                </m:r>
                                <m:sSub>
                                  <m:sSubPr>
                                    <m:ctrlPr>
                                      <a:rPr lang="en-US" sz="1800" b="1" i="1" kern="1200" smtClean="0">
                                        <a:solidFill>
                                          <a:schemeClr val="tx1"/>
                                        </a:solidFill>
                                        <a:effectLst/>
                                        <a:latin typeface="Cambria Math" panose="02040503050406030204" pitchFamily="18" charset="0"/>
                                        <a:ea typeface="+mn-ea"/>
                                        <a:cs typeface="+mn-cs"/>
                                      </a:rPr>
                                    </m:ctrlPr>
                                  </m:sSubPr>
                                  <m:e>
                                    <m:r>
                                      <a:rPr lang="en-US" sz="1800" b="1" i="1" kern="1200" smtClean="0">
                                        <a:solidFill>
                                          <a:schemeClr val="tx1"/>
                                        </a:solidFill>
                                        <a:effectLst/>
                                        <a:latin typeface="Cambria Math" panose="02040503050406030204" pitchFamily="18" charset="0"/>
                                        <a:ea typeface="+mn-ea"/>
                                        <a:cs typeface="+mn-cs"/>
                                      </a:rPr>
                                      <m:t>𝑷</m:t>
                                    </m:r>
                                  </m:e>
                                  <m:sub>
                                    <m:r>
                                      <a:rPr lang="en-US" sz="1800" b="1" i="1" kern="1200" smtClean="0">
                                        <a:solidFill>
                                          <a:schemeClr val="tx1"/>
                                        </a:solidFill>
                                        <a:effectLst/>
                                        <a:latin typeface="Cambria Math" panose="02040503050406030204" pitchFamily="18" charset="0"/>
                                        <a:ea typeface="+mn-ea"/>
                                        <a:cs typeface="+mn-cs"/>
                                      </a:rPr>
                                      <m:t>𝒔𝒖𝒏</m:t>
                                    </m:r>
                                  </m:sub>
                                </m:sSub>
                                <m:r>
                                  <a:rPr lang="en-US" sz="1800" b="1" i="1" kern="1200" smtClean="0">
                                    <a:solidFill>
                                      <a:schemeClr val="tx1"/>
                                    </a:solidFill>
                                    <a:effectLst/>
                                    <a:latin typeface="Cambria Math" panose="02040503050406030204" pitchFamily="18" charset="0"/>
                                    <a:ea typeface="+mn-ea"/>
                                    <a:cs typeface="+mn-cs"/>
                                  </a:rPr>
                                  <m:t>+</m:t>
                                </m:r>
                                <m:sSub>
                                  <m:sSubPr>
                                    <m:ctrlPr>
                                      <a:rPr lang="en-US" sz="1800" b="1" i="1" kern="1200" smtClean="0">
                                        <a:solidFill>
                                          <a:schemeClr val="tx1"/>
                                        </a:solidFill>
                                        <a:effectLst/>
                                        <a:latin typeface="Cambria Math" panose="02040503050406030204" pitchFamily="18" charset="0"/>
                                        <a:ea typeface="+mn-ea"/>
                                        <a:cs typeface="+mn-cs"/>
                                      </a:rPr>
                                    </m:ctrlPr>
                                  </m:sSubPr>
                                  <m:e>
                                    <m:r>
                                      <a:rPr lang="en-US" sz="1800" b="1" i="1" kern="1200" smtClean="0">
                                        <a:solidFill>
                                          <a:schemeClr val="tx1"/>
                                        </a:solidFill>
                                        <a:effectLst/>
                                        <a:latin typeface="Cambria Math" panose="02040503050406030204" pitchFamily="18" charset="0"/>
                                        <a:ea typeface="+mn-ea"/>
                                        <a:cs typeface="+mn-cs"/>
                                      </a:rPr>
                                      <m:t>𝑷</m:t>
                                    </m:r>
                                  </m:e>
                                  <m:sub>
                                    <m:r>
                                      <a:rPr lang="en-US" sz="1800" b="1" i="1" kern="1200" smtClean="0">
                                        <a:solidFill>
                                          <a:schemeClr val="tx1"/>
                                        </a:solidFill>
                                        <a:effectLst/>
                                        <a:latin typeface="Cambria Math" panose="02040503050406030204" pitchFamily="18" charset="0"/>
                                        <a:ea typeface="+mn-ea"/>
                                        <a:cs typeface="+mn-cs"/>
                                      </a:rPr>
                                      <m:t>𝒄𝒉𝒂𝒓𝒈𝒆</m:t>
                                    </m:r>
                                  </m:sub>
                                </m:sSub>
                              </m:oMath>
                            </m:oMathPara>
                          </a14:m>
                          <a:endParaRPr lang="en-US" sz="1800" b="1" kern="1200" dirty="0">
                            <a:solidFill>
                              <a:schemeClr val="tx1"/>
                            </a:solidFill>
                            <a:effectLst/>
                            <a:latin typeface="+mn-lt"/>
                            <a:ea typeface="+mn-ea"/>
                            <a:cs typeface="+mn-cs"/>
                          </a:endParaRPr>
                        </a:p>
                        <a:p>
                          <a:endParaRPr lang="en-PK" dirty="0">
                            <a:latin typeface="+mn-lt"/>
                          </a:endParaRPr>
                        </a:p>
                      </a:txBody>
                      <a:tcPr/>
                    </a:tc>
                    <a:extLst>
                      <a:ext uri="{0D108BD9-81ED-4DB2-BD59-A6C34878D82A}">
                        <a16:rowId xmlns:a16="http://schemas.microsoft.com/office/drawing/2014/main" val="2682931740"/>
                      </a:ext>
                    </a:extLst>
                  </a:tr>
                </a:tbl>
              </a:graphicData>
            </a:graphic>
          </p:graphicFrame>
        </mc:Choice>
        <mc:Fallback xmlns="">
          <p:graphicFrame>
            <p:nvGraphicFramePr>
              <p:cNvPr id="11" name="Table 10">
                <a:extLst>
                  <a:ext uri="{FF2B5EF4-FFF2-40B4-BE49-F238E27FC236}">
                    <a16:creationId xmlns:a16="http://schemas.microsoft.com/office/drawing/2014/main" id="{DC7D3D0F-D2E4-1046-73FC-2ED3BFDB60F6}"/>
                  </a:ext>
                </a:extLst>
              </p:cNvPr>
              <p:cNvGraphicFramePr>
                <a:graphicFrameLocks noGrp="1"/>
              </p:cNvGraphicFramePr>
              <p:nvPr>
                <p:extLst>
                  <p:ext uri="{D42A27DB-BD31-4B8C-83A1-F6EECF244321}">
                    <p14:modId xmlns:p14="http://schemas.microsoft.com/office/powerpoint/2010/main" val="3878676570"/>
                  </p:ext>
                </p:extLst>
              </p:nvPr>
            </p:nvGraphicFramePr>
            <p:xfrm>
              <a:off x="6301273" y="929898"/>
              <a:ext cx="5685454" cy="5823121"/>
            </p:xfrm>
            <a:graphic>
              <a:graphicData uri="http://schemas.openxmlformats.org/drawingml/2006/table">
                <a:tbl>
                  <a:tblPr firstRow="1" bandRow="1">
                    <a:tableStyleId>{2D5ABB26-0587-4C30-8999-92F81FD0307C}</a:tableStyleId>
                  </a:tblPr>
                  <a:tblGrid>
                    <a:gridCol w="5685454">
                      <a:extLst>
                        <a:ext uri="{9D8B030D-6E8A-4147-A177-3AD203B41FA5}">
                          <a16:colId xmlns:a16="http://schemas.microsoft.com/office/drawing/2014/main" val="1561562987"/>
                        </a:ext>
                      </a:extLst>
                    </a:gridCol>
                  </a:tblGrid>
                  <a:tr h="5823121">
                    <a:tc>
                      <a:txBody>
                        <a:bodyPr/>
                        <a:lstStyle/>
                        <a:p>
                          <a:endParaRPr lang="en-PK"/>
                        </a:p>
                      </a:txBody>
                      <a:tcPr>
                        <a:blipFill>
                          <a:blip r:embed="rId2"/>
                          <a:stretch>
                            <a:fillRect t="-523"/>
                          </a:stretch>
                        </a:blipFill>
                      </a:tcPr>
                    </a:tc>
                    <a:extLst>
                      <a:ext uri="{0D108BD9-81ED-4DB2-BD59-A6C34878D82A}">
                        <a16:rowId xmlns:a16="http://schemas.microsoft.com/office/drawing/2014/main" val="2682931740"/>
                      </a:ext>
                    </a:extLst>
                  </a:tr>
                </a:tbl>
              </a:graphicData>
            </a:graphic>
          </p:graphicFrame>
        </mc:Fallback>
      </mc:AlternateContent>
      <p:graphicFrame>
        <p:nvGraphicFramePr>
          <p:cNvPr id="14" name="Table 13">
            <a:extLst>
              <a:ext uri="{FF2B5EF4-FFF2-40B4-BE49-F238E27FC236}">
                <a16:creationId xmlns:a16="http://schemas.microsoft.com/office/drawing/2014/main" id="{9682CD23-1E5F-F277-ABFE-09737F84CED0}"/>
              </a:ext>
            </a:extLst>
          </p:cNvPr>
          <p:cNvGraphicFramePr>
            <a:graphicFrameLocks noGrp="1"/>
          </p:cNvGraphicFramePr>
          <p:nvPr>
            <p:extLst>
              <p:ext uri="{D42A27DB-BD31-4B8C-83A1-F6EECF244321}">
                <p14:modId xmlns:p14="http://schemas.microsoft.com/office/powerpoint/2010/main" val="1391041945"/>
              </p:ext>
            </p:extLst>
          </p:nvPr>
        </p:nvGraphicFramePr>
        <p:xfrm>
          <a:off x="205273" y="1138030"/>
          <a:ext cx="5890727" cy="5354842"/>
        </p:xfrm>
        <a:graphic>
          <a:graphicData uri="http://schemas.openxmlformats.org/drawingml/2006/table">
            <a:tbl>
              <a:tblPr>
                <a:tableStyleId>{5C22544A-7EE6-4342-B048-85BDC9FD1C3A}</a:tableStyleId>
              </a:tblPr>
              <a:tblGrid>
                <a:gridCol w="1779933">
                  <a:extLst>
                    <a:ext uri="{9D8B030D-6E8A-4147-A177-3AD203B41FA5}">
                      <a16:colId xmlns:a16="http://schemas.microsoft.com/office/drawing/2014/main" val="569505485"/>
                    </a:ext>
                  </a:extLst>
                </a:gridCol>
                <a:gridCol w="4110794">
                  <a:extLst>
                    <a:ext uri="{9D8B030D-6E8A-4147-A177-3AD203B41FA5}">
                      <a16:colId xmlns:a16="http://schemas.microsoft.com/office/drawing/2014/main" val="752884227"/>
                    </a:ext>
                  </a:extLst>
                </a:gridCol>
              </a:tblGrid>
              <a:tr h="593429">
                <a:tc>
                  <a:txBody>
                    <a:bodyPr/>
                    <a:lstStyle/>
                    <a:p>
                      <a:pPr algn="ctr" fontAlgn="ctr"/>
                      <a:r>
                        <a:rPr lang="en-US" sz="1600" b="1" u="none" strike="noStrike" dirty="0">
                          <a:solidFill>
                            <a:schemeClr val="bg1"/>
                          </a:solidFill>
                          <a:effectLst/>
                          <a:latin typeface="+mn-lt"/>
                        </a:rPr>
                        <a:t>Symbol</a:t>
                      </a:r>
                      <a:endParaRPr lang="en-US" sz="1600" b="1" i="0" u="none" strike="noStrike" dirty="0">
                        <a:solidFill>
                          <a:schemeClr val="bg1"/>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1600" b="1" u="none" strike="noStrike" dirty="0">
                          <a:solidFill>
                            <a:schemeClr val="bg1"/>
                          </a:solidFill>
                          <a:effectLst/>
                          <a:latin typeface="+mn-lt"/>
                        </a:rPr>
                        <a:t>Definition</a:t>
                      </a:r>
                      <a:endParaRPr lang="en-US" sz="1600" b="1" i="0" u="none" strike="noStrike" dirty="0">
                        <a:solidFill>
                          <a:schemeClr val="bg1"/>
                        </a:solidFill>
                        <a:effectLst/>
                        <a:latin typeface="+mn-lt"/>
                      </a:endParaRPr>
                    </a:p>
                  </a:txBody>
                  <a:tcPr marL="7620" marR="7620" marT="762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161515070"/>
                  </a:ext>
                </a:extLst>
              </a:tr>
              <a:tr h="619230">
                <a:tc>
                  <a:txBody>
                    <a:bodyPr/>
                    <a:lstStyle/>
                    <a:p>
                      <a:pPr algn="ctr" fontAlgn="ctr"/>
                      <a:r>
                        <a:rPr lang="en-US" sz="1600" b="1" u="none" strike="noStrike" dirty="0" err="1">
                          <a:effectLst/>
                          <a:latin typeface="+mn-lt"/>
                          <a:ea typeface="Calibri" panose="020F0502020204030204" pitchFamily="34" charset="0"/>
                          <a:cs typeface="Calibri" panose="020F0502020204030204" pitchFamily="34" charset="0"/>
                        </a:rPr>
                        <a:t>Psun</a:t>
                      </a:r>
                      <a:endParaRPr lang="en-US" sz="1600" b="1" i="0" u="none" strike="noStrike" dirty="0">
                        <a:solidFill>
                          <a:srgbClr val="000000"/>
                        </a:solidFill>
                        <a:effectLst/>
                        <a:latin typeface="+mn-lt"/>
                        <a:ea typeface="Calibri" panose="020F0502020204030204" pitchFamily="34" charset="0"/>
                        <a:cs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l" fontAlgn="ctr"/>
                      <a:r>
                        <a:rPr lang="en-GB" sz="1600" b="1" u="none" strike="noStrike">
                          <a:effectLst/>
                          <a:latin typeface="+mn-lt"/>
                          <a:ea typeface="Calibri" panose="020F0502020204030204" pitchFamily="34" charset="0"/>
                          <a:cs typeface="Calibri" panose="020F0502020204030204" pitchFamily="34" charset="0"/>
                        </a:rPr>
                        <a:t>Average Power Required During Sunlight Phase</a:t>
                      </a:r>
                      <a:endParaRPr lang="en-GB" sz="1600" b="1" i="0" u="none" strike="noStrike" dirty="0">
                        <a:solidFill>
                          <a:srgbClr val="000000"/>
                        </a:solidFill>
                        <a:effectLst/>
                        <a:latin typeface="+mn-lt"/>
                        <a:ea typeface="Calibri" panose="020F0502020204030204" pitchFamily="34" charset="0"/>
                        <a:cs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6439766"/>
                  </a:ext>
                </a:extLst>
              </a:tr>
              <a:tr h="619230">
                <a:tc>
                  <a:txBody>
                    <a:bodyPr/>
                    <a:lstStyle/>
                    <a:p>
                      <a:pPr algn="ctr" fontAlgn="ctr"/>
                      <a:r>
                        <a:rPr lang="en-US" sz="1600" b="1" u="none" strike="noStrike" dirty="0" err="1">
                          <a:effectLst/>
                          <a:latin typeface="+mn-lt"/>
                          <a:ea typeface="Calibri" panose="020F0502020204030204" pitchFamily="34" charset="0"/>
                          <a:cs typeface="Calibri" panose="020F0502020204030204" pitchFamily="34" charset="0"/>
                        </a:rPr>
                        <a:t>Peclipse</a:t>
                      </a:r>
                      <a:endParaRPr lang="en-US" sz="1600" b="1" i="0" u="none" strike="noStrike" dirty="0">
                        <a:solidFill>
                          <a:srgbClr val="000000"/>
                        </a:solidFill>
                        <a:effectLst/>
                        <a:latin typeface="+mn-lt"/>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GB" sz="1600" b="1" u="none" strike="noStrike" dirty="0">
                          <a:effectLst/>
                          <a:latin typeface="+mn-lt"/>
                          <a:ea typeface="Calibri" panose="020F0502020204030204" pitchFamily="34" charset="0"/>
                          <a:cs typeface="Calibri" panose="020F0502020204030204" pitchFamily="34" charset="0"/>
                        </a:rPr>
                        <a:t>Average Power Required During Eclipse Phase</a:t>
                      </a:r>
                      <a:endParaRPr lang="en-GB" sz="1600" b="1" i="0" u="none" strike="noStrike" dirty="0">
                        <a:solidFill>
                          <a:srgbClr val="000000"/>
                        </a:solidFill>
                        <a:effectLst/>
                        <a:latin typeface="+mn-lt"/>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1775514984"/>
                  </a:ext>
                </a:extLst>
              </a:tr>
              <a:tr h="619230">
                <a:tc>
                  <a:txBody>
                    <a:bodyPr/>
                    <a:lstStyle/>
                    <a:p>
                      <a:pPr algn="ctr" fontAlgn="ctr"/>
                      <a:r>
                        <a:rPr lang="en-US" sz="1600" b="1" u="none" strike="noStrike">
                          <a:effectLst/>
                          <a:latin typeface="+mn-lt"/>
                          <a:ea typeface="Calibri" panose="020F0502020204030204" pitchFamily="34" charset="0"/>
                          <a:cs typeface="Calibri" panose="020F0502020204030204" pitchFamily="34" charset="0"/>
                        </a:rPr>
                        <a:t>T</a:t>
                      </a:r>
                      <a:endParaRPr lang="en-US" sz="1600" b="1" i="0" u="none" strike="noStrike">
                        <a:solidFill>
                          <a:srgbClr val="000000"/>
                        </a:solidFill>
                        <a:effectLst/>
                        <a:latin typeface="+mn-lt"/>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US" sz="1600" b="1" u="none" strike="noStrike" dirty="0">
                          <a:effectLst/>
                          <a:latin typeface="+mn-lt"/>
                          <a:ea typeface="Calibri" panose="020F0502020204030204" pitchFamily="34" charset="0"/>
                          <a:cs typeface="Calibri" panose="020F0502020204030204" pitchFamily="34" charset="0"/>
                        </a:rPr>
                        <a:t>Orbit Period</a:t>
                      </a:r>
                      <a:endParaRPr lang="en-US" sz="1600" b="1" i="0" u="none" strike="noStrike" dirty="0">
                        <a:solidFill>
                          <a:srgbClr val="000000"/>
                        </a:solidFill>
                        <a:effectLst/>
                        <a:latin typeface="+mn-lt"/>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95572531"/>
                  </a:ext>
                </a:extLst>
              </a:tr>
              <a:tr h="619230">
                <a:tc>
                  <a:txBody>
                    <a:bodyPr/>
                    <a:lstStyle/>
                    <a:p>
                      <a:pPr algn="ctr" fontAlgn="ctr"/>
                      <a:r>
                        <a:rPr lang="en-US" sz="1600" b="1" u="none" strike="noStrike">
                          <a:effectLst/>
                          <a:latin typeface="+mn-lt"/>
                          <a:ea typeface="Calibri" panose="020F0502020204030204" pitchFamily="34" charset="0"/>
                          <a:cs typeface="Calibri" panose="020F0502020204030204" pitchFamily="34" charset="0"/>
                        </a:rPr>
                        <a:t>Tsun</a:t>
                      </a:r>
                      <a:endParaRPr lang="en-US" sz="1600" b="1" i="0" u="none" strike="noStrike">
                        <a:solidFill>
                          <a:srgbClr val="000000"/>
                        </a:solidFill>
                        <a:effectLst/>
                        <a:latin typeface="+mn-lt"/>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US" sz="1600" b="1" u="none" strike="noStrike" dirty="0">
                          <a:effectLst/>
                          <a:latin typeface="+mn-lt"/>
                          <a:ea typeface="Calibri" panose="020F0502020204030204" pitchFamily="34" charset="0"/>
                          <a:cs typeface="Calibri" panose="020F0502020204030204" pitchFamily="34" charset="0"/>
                        </a:rPr>
                        <a:t>Time in Sunlight</a:t>
                      </a:r>
                      <a:endParaRPr lang="en-US" sz="1600" b="1" i="0" u="none" strike="noStrike" dirty="0">
                        <a:solidFill>
                          <a:srgbClr val="000000"/>
                        </a:solidFill>
                        <a:effectLst/>
                        <a:latin typeface="+mn-lt"/>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500892745"/>
                  </a:ext>
                </a:extLst>
              </a:tr>
              <a:tr h="619230">
                <a:tc>
                  <a:txBody>
                    <a:bodyPr/>
                    <a:lstStyle/>
                    <a:p>
                      <a:pPr algn="ctr" fontAlgn="ctr"/>
                      <a:r>
                        <a:rPr lang="en-US" sz="1600" b="1" u="none" strike="noStrike">
                          <a:effectLst/>
                          <a:latin typeface="+mn-lt"/>
                          <a:ea typeface="Calibri" panose="020F0502020204030204" pitchFamily="34" charset="0"/>
                          <a:cs typeface="Calibri" panose="020F0502020204030204" pitchFamily="34" charset="0"/>
                        </a:rPr>
                        <a:t>Teclipse</a:t>
                      </a:r>
                      <a:endParaRPr lang="en-US" sz="1600" b="1" i="0" u="none" strike="noStrike">
                        <a:solidFill>
                          <a:srgbClr val="000000"/>
                        </a:solidFill>
                        <a:effectLst/>
                        <a:latin typeface="+mn-lt"/>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US" sz="1600" b="1" u="none" strike="noStrike" dirty="0">
                          <a:effectLst/>
                          <a:latin typeface="+mn-lt"/>
                          <a:ea typeface="Calibri" panose="020F0502020204030204" pitchFamily="34" charset="0"/>
                          <a:cs typeface="Calibri" panose="020F0502020204030204" pitchFamily="34" charset="0"/>
                        </a:rPr>
                        <a:t>Time in Eclipse</a:t>
                      </a:r>
                      <a:endParaRPr lang="en-US" sz="1600" b="1" i="0" u="none" strike="noStrike" dirty="0">
                        <a:solidFill>
                          <a:srgbClr val="000000"/>
                        </a:solidFill>
                        <a:effectLst/>
                        <a:latin typeface="+mn-lt"/>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895343986"/>
                  </a:ext>
                </a:extLst>
              </a:tr>
              <a:tr h="619230">
                <a:tc>
                  <a:txBody>
                    <a:bodyPr/>
                    <a:lstStyle/>
                    <a:p>
                      <a:pPr algn="ctr" fontAlgn="ctr"/>
                      <a:r>
                        <a:rPr lang="en-US" sz="1600" b="1" i="0" u="none" strike="noStrike" dirty="0">
                          <a:solidFill>
                            <a:srgbClr val="000000"/>
                          </a:solidFill>
                          <a:effectLst/>
                          <a:latin typeface="+mn-lt"/>
                          <a:ea typeface="Calibri" panose="020F0502020204030204" pitchFamily="34" charset="0"/>
                          <a:cs typeface="Calibri" panose="020F0502020204030204" pitchFamily="34" charset="0"/>
                        </a:rPr>
                        <a:t>TPR</a:t>
                      </a:r>
                    </a:p>
                  </a:txBody>
                  <a:tcPr marL="7620" marR="7620" marT="7620" marB="0" anchor="ctr"/>
                </a:tc>
                <a:tc>
                  <a:txBody>
                    <a:bodyPr/>
                    <a:lstStyle/>
                    <a:p>
                      <a:pPr algn="l" fontAlgn="ctr"/>
                      <a:r>
                        <a:rPr lang="en-GB" sz="1600" b="1" i="0" u="none" strike="noStrike" dirty="0">
                          <a:solidFill>
                            <a:srgbClr val="000000"/>
                          </a:solidFill>
                          <a:effectLst/>
                          <a:latin typeface="+mn-lt"/>
                          <a:ea typeface="Calibri" panose="020F0502020204030204" pitchFamily="34" charset="0"/>
                          <a:cs typeface="Calibri" panose="020F0502020204030204" pitchFamily="34" charset="0"/>
                        </a:rPr>
                        <a:t>Total Power Required</a:t>
                      </a:r>
                    </a:p>
                  </a:txBody>
                  <a:tcPr marL="7620" marR="7620" marT="7620" marB="0" anchor="ctr"/>
                </a:tc>
                <a:extLst>
                  <a:ext uri="{0D108BD9-81ED-4DB2-BD59-A6C34878D82A}">
                    <a16:rowId xmlns:a16="http://schemas.microsoft.com/office/drawing/2014/main" val="3000880443"/>
                  </a:ext>
                </a:extLst>
              </a:tr>
              <a:tr h="619230">
                <a:tc>
                  <a:txBody>
                    <a:bodyPr/>
                    <a:lstStyle/>
                    <a:p>
                      <a:pPr algn="ctr" fontAlgn="ctr"/>
                      <a:r>
                        <a:rPr lang="en-US" sz="1600" b="1" u="none" strike="noStrike" dirty="0" err="1">
                          <a:effectLst/>
                          <a:latin typeface="+mn-lt"/>
                          <a:ea typeface="Calibri" panose="020F0502020204030204" pitchFamily="34" charset="0"/>
                          <a:cs typeface="Calibri" panose="020F0502020204030204" pitchFamily="34" charset="0"/>
                        </a:rPr>
                        <a:t>Pcharge</a:t>
                      </a:r>
                      <a:endParaRPr lang="en-US" sz="1600" b="1" i="0" u="none" strike="noStrike" dirty="0">
                        <a:solidFill>
                          <a:srgbClr val="000000"/>
                        </a:solidFill>
                        <a:effectLst/>
                        <a:latin typeface="+mn-lt"/>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GB" sz="1600" b="1" u="none" strike="noStrike" dirty="0">
                          <a:effectLst/>
                          <a:latin typeface="+mn-lt"/>
                          <a:ea typeface="Calibri" panose="020F0502020204030204" pitchFamily="34" charset="0"/>
                          <a:cs typeface="Calibri" panose="020F0502020204030204" pitchFamily="34" charset="0"/>
                        </a:rPr>
                        <a:t>Power Required from Solar Array to Charge Battery for Eclipse Load</a:t>
                      </a:r>
                      <a:endParaRPr lang="en-GB" sz="1600" b="1" i="0" u="none" strike="noStrike" dirty="0">
                        <a:solidFill>
                          <a:srgbClr val="000000"/>
                        </a:solidFill>
                        <a:effectLst/>
                        <a:latin typeface="+mn-lt"/>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1827546022"/>
                  </a:ext>
                </a:extLst>
              </a:tr>
              <a:tr h="426803">
                <a:tc>
                  <a:txBody>
                    <a:bodyPr/>
                    <a:lstStyle/>
                    <a:p>
                      <a:pPr algn="ctr" fontAlgn="ctr"/>
                      <a:r>
                        <a:rPr lang="en-US" sz="1600" b="1" u="none" strike="noStrike">
                          <a:effectLst/>
                          <a:latin typeface="+mn-lt"/>
                          <a:ea typeface="Calibri" panose="020F0502020204030204" pitchFamily="34" charset="0"/>
                          <a:cs typeface="Calibri" panose="020F0502020204030204" pitchFamily="34" charset="0"/>
                        </a:rPr>
                        <a:t>Parray</a:t>
                      </a:r>
                      <a:endParaRPr lang="en-US" sz="1600" b="1" i="0" u="none" strike="noStrike">
                        <a:solidFill>
                          <a:srgbClr val="000000"/>
                        </a:solidFill>
                        <a:effectLst/>
                        <a:latin typeface="+mn-lt"/>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GB" sz="1600" b="1" u="none" strike="noStrike" dirty="0">
                          <a:effectLst/>
                          <a:latin typeface="+mn-lt"/>
                          <a:ea typeface="Calibri" panose="020F0502020204030204" pitchFamily="34" charset="0"/>
                          <a:cs typeface="Calibri" panose="020F0502020204030204" pitchFamily="34" charset="0"/>
                        </a:rPr>
                        <a:t>Total Power Required from Solar Array</a:t>
                      </a:r>
                      <a:endParaRPr lang="en-GB" sz="1600" b="1" i="0" u="none" strike="noStrike" dirty="0">
                        <a:solidFill>
                          <a:srgbClr val="000000"/>
                        </a:solidFill>
                        <a:effectLst/>
                        <a:latin typeface="+mn-lt"/>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2588945806"/>
                  </a:ext>
                </a:extLst>
              </a:tr>
            </a:tbl>
          </a:graphicData>
        </a:graphic>
      </p:graphicFrame>
    </p:spTree>
    <p:extLst>
      <p:ext uri="{BB962C8B-B14F-4D97-AF65-F5344CB8AC3E}">
        <p14:creationId xmlns:p14="http://schemas.microsoft.com/office/powerpoint/2010/main" val="50682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7CCF-78A5-7A29-3E3F-60253654EF24}"/>
              </a:ext>
            </a:extLst>
          </p:cNvPr>
          <p:cNvSpPr>
            <a:spLocks noGrp="1"/>
          </p:cNvSpPr>
          <p:nvPr>
            <p:ph type="title"/>
          </p:nvPr>
        </p:nvSpPr>
        <p:spPr>
          <a:xfrm>
            <a:off x="838200" y="365126"/>
            <a:ext cx="10515600" cy="1030538"/>
          </a:xfrm>
        </p:spPr>
        <p:txBody>
          <a:bodyPr>
            <a:normAutofit fontScale="90000"/>
          </a:bodyPr>
          <a:lstStyle/>
          <a:p>
            <a:pPr marL="0" indent="0"/>
            <a:r>
              <a:rPr lang="en-US" sz="4000" dirty="0"/>
              <a:t>Mathematical Model for Satellite SDR’s</a:t>
            </a:r>
            <a:br>
              <a:rPr lang="en-PK" sz="4000" dirty="0"/>
            </a:br>
            <a:endParaRPr lang="en-PK" dirty="0"/>
          </a:p>
        </p:txBody>
      </p:sp>
      <p:sp>
        <p:nvSpPr>
          <p:cNvPr id="4" name="Date Placeholder 3">
            <a:extLst>
              <a:ext uri="{FF2B5EF4-FFF2-40B4-BE49-F238E27FC236}">
                <a16:creationId xmlns:a16="http://schemas.microsoft.com/office/drawing/2014/main" id="{F223312A-37ED-BB5F-3DC4-408BA34B21BB}"/>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1664A5B8-92A7-6D49-6ACD-B118681CF274}"/>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192152D2-3F03-903D-0E42-6EFAB9B6806A}"/>
              </a:ext>
            </a:extLst>
          </p:cNvPr>
          <p:cNvSpPr>
            <a:spLocks noGrp="1"/>
          </p:cNvSpPr>
          <p:nvPr>
            <p:ph type="sldNum" sz="quarter" idx="12"/>
          </p:nvPr>
        </p:nvSpPr>
        <p:spPr/>
        <p:txBody>
          <a:bodyPr/>
          <a:lstStyle/>
          <a:p>
            <a:fld id="{A404E238-F771-4BC1-9664-E4FE9018898D}" type="slidenum">
              <a:rPr lang="en-US" smtClean="0"/>
              <a:pPr/>
              <a:t>24</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AF9DC41F-7FAC-59BF-3BA9-14D6FD730C1C}"/>
                  </a:ext>
                </a:extLst>
              </p:cNvPr>
              <p:cNvGraphicFramePr>
                <a:graphicFrameLocks noGrp="1"/>
              </p:cNvGraphicFramePr>
              <p:nvPr>
                <p:extLst>
                  <p:ext uri="{D42A27DB-BD31-4B8C-83A1-F6EECF244321}">
                    <p14:modId xmlns:p14="http://schemas.microsoft.com/office/powerpoint/2010/main" val="2990790987"/>
                  </p:ext>
                </p:extLst>
              </p:nvPr>
            </p:nvGraphicFramePr>
            <p:xfrm>
              <a:off x="6534907" y="1288694"/>
              <a:ext cx="6354306" cy="5510784"/>
            </p:xfrm>
            <a:graphic>
              <a:graphicData uri="http://schemas.openxmlformats.org/drawingml/2006/table">
                <a:tbl>
                  <a:tblPr firstRow="1" bandRow="1">
                    <a:tableStyleId>{2D5ABB26-0587-4C30-8999-92F81FD0307C}</a:tableStyleId>
                  </a:tblPr>
                  <a:tblGrid>
                    <a:gridCol w="6354306">
                      <a:extLst>
                        <a:ext uri="{9D8B030D-6E8A-4147-A177-3AD203B41FA5}">
                          <a16:colId xmlns:a16="http://schemas.microsoft.com/office/drawing/2014/main" val="462260928"/>
                        </a:ext>
                      </a:extLst>
                    </a:gridCol>
                  </a:tblGrid>
                  <a:tr h="50656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sng" kern="1200" dirty="0">
                              <a:solidFill>
                                <a:schemeClr val="tx1"/>
                              </a:solidFill>
                              <a:effectLst/>
                              <a:latin typeface="+mn-lt"/>
                              <a:ea typeface="+mn-ea"/>
                              <a:cs typeface="+mn-cs"/>
                            </a:rPr>
                            <a:t>Energy Power Subsystem:</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u="sng" kern="1200" dirty="0">
                            <a:solidFill>
                              <a:schemeClr val="tx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Battery Stored Energy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b>
                                  <m:sSubPr>
                                    <m:ctrlPr>
                                      <a:rPr lang="en-US"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𝑬</m:t>
                                    </m:r>
                                  </m:e>
                                  <m:sub>
                                    <m:r>
                                      <a:rPr lang="en-US" sz="1600" b="1" i="1" kern="1200" smtClean="0">
                                        <a:solidFill>
                                          <a:schemeClr val="tx1"/>
                                        </a:solidFill>
                                        <a:effectLst/>
                                        <a:latin typeface="Cambria Math" panose="02040503050406030204" pitchFamily="18" charset="0"/>
                                        <a:ea typeface="+mn-ea"/>
                                        <a:cs typeface="+mn-cs"/>
                                      </a:rPr>
                                      <m:t>𝑩𝒂𝒕𝒕𝒆𝒓𝒚</m:t>
                                    </m:r>
                                  </m:sub>
                                </m:sSub>
                                <m:r>
                                  <a:rPr lang="en-GB" sz="1600" b="1" i="1" kern="1200" smtClean="0">
                                    <a:solidFill>
                                      <a:schemeClr val="tx1"/>
                                    </a:solidFill>
                                    <a:effectLst/>
                                    <a:latin typeface="Cambria Math" panose="02040503050406030204" pitchFamily="18" charset="0"/>
                                    <a:ea typeface="+mn-ea"/>
                                    <a:cs typeface="+mn-cs"/>
                                  </a:rPr>
                                  <m:t>=</m:t>
                                </m:r>
                                <m:sSub>
                                  <m:sSubPr>
                                    <m:ctrlPr>
                                      <a:rPr lang="en-US"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𝑷</m:t>
                                    </m:r>
                                  </m:e>
                                  <m:sub>
                                    <m:r>
                                      <a:rPr lang="en-US" sz="1600" b="1" i="1" kern="1200" smtClean="0">
                                        <a:solidFill>
                                          <a:schemeClr val="tx1"/>
                                        </a:solidFill>
                                        <a:effectLst/>
                                        <a:latin typeface="Cambria Math" panose="02040503050406030204" pitchFamily="18" charset="0"/>
                                        <a:ea typeface="+mn-ea"/>
                                        <a:cs typeface="+mn-cs"/>
                                      </a:rPr>
                                      <m:t>𝒆𝒄𝒍𝒊𝒑𝒔𝒆</m:t>
                                    </m:r>
                                  </m:sub>
                                </m:sSub>
                                <m:r>
                                  <a:rPr lang="en-US" sz="1600" b="1" i="0" kern="1200" smtClean="0">
                                    <a:solidFill>
                                      <a:schemeClr val="tx1"/>
                                    </a:solidFill>
                                    <a:effectLst/>
                                    <a:latin typeface="Cambria Math" panose="02040503050406030204" pitchFamily="18" charset="0"/>
                                    <a:ea typeface="+mn-ea"/>
                                    <a:cs typeface="+mn-cs"/>
                                  </a:rPr>
                                  <m:t>𝐱</m:t>
                                </m:r>
                                <m:f>
                                  <m:fPr>
                                    <m:ctrlPr>
                                      <a:rPr lang="en-GB" sz="1600" b="1" i="1" kern="1200" smtClean="0">
                                        <a:solidFill>
                                          <a:schemeClr val="tx1"/>
                                        </a:solidFill>
                                        <a:effectLst/>
                                        <a:latin typeface="Cambria Math" panose="02040503050406030204" pitchFamily="18" charset="0"/>
                                        <a:ea typeface="+mn-ea"/>
                                        <a:cs typeface="+mn-cs"/>
                                      </a:rPr>
                                    </m:ctrlPr>
                                  </m:fPr>
                                  <m:num>
                                    <m:sSub>
                                      <m:sSubPr>
                                        <m:ctrlPr>
                                          <a:rPr lang="en-GB"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m:t>
                                        </m:r>
                                        <m:r>
                                          <a:rPr lang="en-US" sz="1600" b="1" i="1" kern="1200" smtClean="0">
                                            <a:solidFill>
                                              <a:schemeClr val="tx1"/>
                                            </a:solidFill>
                                            <a:effectLst/>
                                            <a:latin typeface="Cambria Math" panose="02040503050406030204" pitchFamily="18" charset="0"/>
                                            <a:ea typeface="+mn-ea"/>
                                            <a:cs typeface="+mn-cs"/>
                                          </a:rPr>
                                          <m:t>𝑻</m:t>
                                        </m:r>
                                        <m:r>
                                          <a:rPr lang="en-US" sz="1600" b="1" i="1" kern="1200" smtClean="0">
                                            <a:solidFill>
                                              <a:schemeClr val="tx1"/>
                                            </a:solidFill>
                                            <a:effectLst/>
                                            <a:latin typeface="Cambria Math" panose="02040503050406030204" pitchFamily="18" charset="0"/>
                                            <a:ea typeface="+mn-ea"/>
                                            <a:cs typeface="+mn-cs"/>
                                          </a:rPr>
                                          <m:t>−</m:t>
                                        </m:r>
                                        <m:r>
                                          <a:rPr lang="en-US" sz="1600" b="1" i="1" kern="1200" smtClean="0">
                                            <a:solidFill>
                                              <a:schemeClr val="tx1"/>
                                            </a:solidFill>
                                            <a:effectLst/>
                                            <a:latin typeface="Cambria Math" panose="02040503050406030204" pitchFamily="18" charset="0"/>
                                            <a:ea typeface="+mn-ea"/>
                                            <a:cs typeface="+mn-cs"/>
                                          </a:rPr>
                                          <m:t>𝑻</m:t>
                                        </m:r>
                                      </m:e>
                                      <m:sub>
                                        <m:r>
                                          <a:rPr lang="en-US" sz="1600" b="1" i="1" kern="1200" smtClean="0">
                                            <a:solidFill>
                                              <a:schemeClr val="tx1"/>
                                            </a:solidFill>
                                            <a:effectLst/>
                                            <a:latin typeface="Cambria Math" panose="02040503050406030204" pitchFamily="18" charset="0"/>
                                            <a:ea typeface="+mn-ea"/>
                                            <a:cs typeface="+mn-cs"/>
                                          </a:rPr>
                                          <m:t>𝒔𝒖𝒏</m:t>
                                        </m:r>
                                      </m:sub>
                                    </m:sSub>
                                    <m:r>
                                      <a:rPr lang="en-US" sz="1600" b="1" i="1" kern="1200" smtClean="0">
                                        <a:solidFill>
                                          <a:schemeClr val="tx1"/>
                                        </a:solidFill>
                                        <a:effectLst/>
                                        <a:latin typeface="Cambria Math" panose="02040503050406030204" pitchFamily="18" charset="0"/>
                                        <a:ea typeface="+mn-ea"/>
                                        <a:cs typeface="+mn-cs"/>
                                      </a:rPr>
                                      <m:t>)</m:t>
                                    </m:r>
                                  </m:num>
                                  <m:den>
                                    <m:sSub>
                                      <m:sSubPr>
                                        <m:ctrlPr>
                                          <a:rPr lang="en-US" sz="1600" b="1" i="1" kern="1200" smtClean="0">
                                            <a:solidFill>
                                              <a:schemeClr val="tx1"/>
                                            </a:solidFill>
                                            <a:effectLst/>
                                            <a:latin typeface="Cambria Math" panose="02040503050406030204" pitchFamily="18" charset="0"/>
                                            <a:ea typeface="+mn-ea"/>
                                            <a:cs typeface="+mn-cs"/>
                                          </a:rPr>
                                        </m:ctrlPr>
                                      </m:sSubPr>
                                      <m:e>
                                        <m:r>
                                          <m:rPr>
                                            <m:nor/>
                                          </m:rPr>
                                          <a:rPr lang="en-US" sz="1600" b="1" kern="1200" smtClean="0">
                                            <a:solidFill>
                                              <a:schemeClr val="tx1"/>
                                            </a:solidFill>
                                            <a:effectLst/>
                                            <a:latin typeface="+mn-lt"/>
                                            <a:ea typeface="+mn-ea"/>
                                            <a:cs typeface="+mn-cs"/>
                                          </a:rPr>
                                          <m:t>η</m:t>
                                        </m:r>
                                      </m:e>
                                      <m:sub>
                                        <m:r>
                                          <a:rPr lang="en-US" sz="1600" b="1" i="1" kern="1200" smtClean="0">
                                            <a:solidFill>
                                              <a:schemeClr val="tx1"/>
                                            </a:solidFill>
                                            <a:effectLst/>
                                            <a:latin typeface="Cambria Math" panose="02040503050406030204" pitchFamily="18" charset="0"/>
                                            <a:ea typeface="+mn-ea"/>
                                            <a:cs typeface="+mn-cs"/>
                                          </a:rPr>
                                          <m:t>𝒄𝒉𝒂𝒓𝒈𝒆</m:t>
                                        </m:r>
                                      </m:sub>
                                    </m:sSub>
                                    <m:r>
                                      <a:rPr lang="en-US" sz="1600" b="1" i="0" kern="1200" smtClean="0">
                                        <a:solidFill>
                                          <a:schemeClr val="tx1"/>
                                        </a:solidFill>
                                        <a:effectLst/>
                                        <a:latin typeface="Cambria Math" panose="02040503050406030204" pitchFamily="18" charset="0"/>
                                        <a:ea typeface="+mn-ea"/>
                                        <a:cs typeface="+mn-cs"/>
                                      </a:rPr>
                                      <m:t>𝐱</m:t>
                                    </m:r>
                                    <m:r>
                                      <a:rPr lang="en-US" sz="1600" b="1" i="1" kern="1200" smtClean="0">
                                        <a:solidFill>
                                          <a:schemeClr val="tx1"/>
                                        </a:solidFill>
                                        <a:effectLst/>
                                        <a:latin typeface="Cambria Math" panose="02040503050406030204" pitchFamily="18" charset="0"/>
                                        <a:ea typeface="+mn-ea"/>
                                        <a:cs typeface="+mn-cs"/>
                                      </a:rPr>
                                      <m:t>𝑫𝑶𝑫</m:t>
                                    </m:r>
                                  </m:den>
                                </m:f>
                              </m:oMath>
                            </m:oMathPara>
                          </a14:m>
                          <a:endParaRPr lang="en-US" sz="16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1" kern="1200" dirty="0">
                            <a:solidFill>
                              <a:schemeClr val="tx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mn-lt"/>
                              <a:ea typeface="+mn-ea"/>
                              <a:cs typeface="+mn-cs"/>
                            </a:rPr>
                            <a:t>Battery Mass Estimation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b>
                                  <m:sSubPr>
                                    <m:ctrlPr>
                                      <a:rPr lang="en-US"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𝑩</m:t>
                                    </m:r>
                                  </m:e>
                                  <m:sub>
                                    <m:r>
                                      <a:rPr lang="en-US" sz="1600" b="1" i="1" kern="1200" smtClean="0">
                                        <a:solidFill>
                                          <a:schemeClr val="tx1"/>
                                        </a:solidFill>
                                        <a:effectLst/>
                                        <a:latin typeface="Cambria Math" panose="02040503050406030204" pitchFamily="18" charset="0"/>
                                        <a:ea typeface="+mn-ea"/>
                                        <a:cs typeface="+mn-cs"/>
                                      </a:rPr>
                                      <m:t>𝑴𝒂𝒔𝒔</m:t>
                                    </m:r>
                                  </m:sub>
                                </m:sSub>
                                <m:r>
                                  <a:rPr lang="en-GB" sz="1600" b="1" i="1" kern="1200" smtClean="0">
                                    <a:solidFill>
                                      <a:schemeClr val="tx1"/>
                                    </a:solidFill>
                                    <a:effectLst/>
                                    <a:latin typeface="Cambria Math" panose="02040503050406030204" pitchFamily="18" charset="0"/>
                                    <a:ea typeface="+mn-ea"/>
                                    <a:cs typeface="+mn-cs"/>
                                  </a:rPr>
                                  <m:t>=</m:t>
                                </m:r>
                                <m:f>
                                  <m:fPr>
                                    <m:ctrlPr>
                                      <a:rPr lang="en-GB" sz="1600" b="1" i="1" kern="1200" smtClean="0">
                                        <a:solidFill>
                                          <a:schemeClr val="tx1"/>
                                        </a:solidFill>
                                        <a:effectLst/>
                                        <a:latin typeface="Cambria Math" panose="02040503050406030204" pitchFamily="18" charset="0"/>
                                        <a:ea typeface="+mn-ea"/>
                                        <a:cs typeface="+mn-cs"/>
                                      </a:rPr>
                                    </m:ctrlPr>
                                  </m:fPr>
                                  <m:num>
                                    <m:sSub>
                                      <m:sSubPr>
                                        <m:ctrlPr>
                                          <a:rPr lang="en-GB"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𝑬</m:t>
                                        </m:r>
                                      </m:e>
                                      <m:sub>
                                        <m:r>
                                          <a:rPr lang="en-US" sz="1600" b="1" i="1" kern="1200" smtClean="0">
                                            <a:solidFill>
                                              <a:schemeClr val="tx1"/>
                                            </a:solidFill>
                                            <a:effectLst/>
                                            <a:latin typeface="Cambria Math" panose="02040503050406030204" pitchFamily="18" charset="0"/>
                                            <a:ea typeface="+mn-ea"/>
                                            <a:cs typeface="+mn-cs"/>
                                          </a:rPr>
                                          <m:t>𝑩𝒂𝒕𝒕𝒆𝒓𝒚</m:t>
                                        </m:r>
                                      </m:sub>
                                    </m:sSub>
                                  </m:num>
                                  <m:den>
                                    <m:r>
                                      <a:rPr lang="en-US" sz="1600" b="1" i="1" kern="1200" smtClean="0">
                                        <a:solidFill>
                                          <a:schemeClr val="tx1"/>
                                        </a:solidFill>
                                        <a:effectLst/>
                                        <a:latin typeface="Cambria Math" panose="02040503050406030204" pitchFamily="18" charset="0"/>
                                        <a:ea typeface="+mn-ea"/>
                                        <a:cs typeface="+mn-cs"/>
                                      </a:rPr>
                                      <m:t>𝑬𝒏𝒆𝒓𝒈𝒚</m:t>
                                    </m:r>
                                    <m:r>
                                      <a:rPr lang="en-US" sz="1600" b="1" i="1" kern="1200" smtClean="0">
                                        <a:solidFill>
                                          <a:schemeClr val="tx1"/>
                                        </a:solidFill>
                                        <a:effectLst/>
                                        <a:latin typeface="Cambria Math" panose="02040503050406030204" pitchFamily="18" charset="0"/>
                                        <a:ea typeface="+mn-ea"/>
                                        <a:cs typeface="+mn-cs"/>
                                      </a:rPr>
                                      <m:t> </m:t>
                                    </m:r>
                                    <m:r>
                                      <a:rPr lang="en-US" sz="1600" b="1" i="1" kern="1200" smtClean="0">
                                        <a:solidFill>
                                          <a:schemeClr val="tx1"/>
                                        </a:solidFill>
                                        <a:effectLst/>
                                        <a:latin typeface="Cambria Math" panose="02040503050406030204" pitchFamily="18" charset="0"/>
                                        <a:ea typeface="+mn-ea"/>
                                        <a:cs typeface="+mn-cs"/>
                                      </a:rPr>
                                      <m:t>𝒅𝒆𝒏𝒔𝒊𝒕𝒚</m:t>
                                    </m:r>
                                  </m:den>
                                </m:f>
                              </m:oMath>
                            </m:oMathPara>
                          </a14:m>
                          <a:endParaRPr lang="en-US" sz="16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PK" sz="1600" b="1" kern="1200" dirty="0">
                            <a:solidFill>
                              <a:schemeClr val="tx1"/>
                            </a:solidFill>
                            <a:effectLst/>
                            <a:latin typeface="+mn-lt"/>
                            <a:ea typeface="+mn-ea"/>
                            <a:cs typeface="+mn-cs"/>
                          </a:endParaRPr>
                        </a:p>
                        <a:p>
                          <a:pPr marL="285750" indent="-285750">
                            <a:buFont typeface="Arial" panose="020B0604020202020204" pitchFamily="34" charset="0"/>
                            <a:buChar char="•"/>
                          </a:pPr>
                          <a:r>
                            <a:rPr lang="en-US" sz="1600" b="0" kern="1200" dirty="0">
                              <a:solidFill>
                                <a:schemeClr val="tx1"/>
                              </a:solidFill>
                              <a:effectLst/>
                              <a:latin typeface="+mn-lt"/>
                              <a:ea typeface="+mn-ea"/>
                              <a:cs typeface="+mn-cs"/>
                            </a:rPr>
                            <a:t>Total Energy Required from Array</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𝑬</m:t>
                                    </m:r>
                                  </m:e>
                                  <m:sub>
                                    <m:r>
                                      <a:rPr lang="en-US" sz="1600" b="1" i="1" kern="1200" smtClean="0">
                                        <a:solidFill>
                                          <a:schemeClr val="tx1"/>
                                        </a:solidFill>
                                        <a:effectLst/>
                                        <a:latin typeface="Cambria Math" panose="02040503050406030204" pitchFamily="18" charset="0"/>
                                        <a:ea typeface="+mn-ea"/>
                                        <a:cs typeface="+mn-cs"/>
                                      </a:rPr>
                                      <m:t>𝒂𝒓𝒓𝒂𝒚</m:t>
                                    </m:r>
                                  </m:sub>
                                </m:sSub>
                                <m:r>
                                  <a:rPr lang="en-GB" sz="1600" b="1" i="1" kern="1200" smtClean="0">
                                    <a:solidFill>
                                      <a:schemeClr val="tx1"/>
                                    </a:solidFill>
                                    <a:effectLst/>
                                    <a:latin typeface="Cambria Math" panose="02040503050406030204" pitchFamily="18" charset="0"/>
                                    <a:ea typeface="+mn-ea"/>
                                    <a:cs typeface="+mn-cs"/>
                                  </a:rPr>
                                  <m:t>=</m:t>
                                </m:r>
                                <m:sSub>
                                  <m:sSubPr>
                                    <m:ctrlPr>
                                      <a:rPr lang="en-US"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𝑷</m:t>
                                    </m:r>
                                  </m:e>
                                  <m:sub>
                                    <m:r>
                                      <a:rPr lang="en-US" sz="1600" b="1" i="1" kern="1200" smtClean="0">
                                        <a:solidFill>
                                          <a:schemeClr val="tx1"/>
                                        </a:solidFill>
                                        <a:effectLst/>
                                        <a:latin typeface="Cambria Math" panose="02040503050406030204" pitchFamily="18" charset="0"/>
                                        <a:ea typeface="+mn-ea"/>
                                        <a:cs typeface="+mn-cs"/>
                                      </a:rPr>
                                      <m:t>𝒂𝒓𝒓𝒂𝒚</m:t>
                                    </m:r>
                                  </m:sub>
                                </m:sSub>
                                <m:r>
                                  <a:rPr lang="en-US" sz="1600" b="1" i="0" kern="1200" smtClean="0">
                                    <a:solidFill>
                                      <a:schemeClr val="tx1"/>
                                    </a:solidFill>
                                    <a:effectLst/>
                                    <a:latin typeface="Cambria Math" panose="02040503050406030204" pitchFamily="18" charset="0"/>
                                    <a:ea typeface="+mn-ea"/>
                                    <a:cs typeface="+mn-cs"/>
                                  </a:rPr>
                                  <m:t>𝐱</m:t>
                                </m:r>
                                <m:sSub>
                                  <m:sSubPr>
                                    <m:ctrlPr>
                                      <a:rPr lang="en-US" sz="1600" b="0" i="1" kern="1200" smtClean="0">
                                        <a:solidFill>
                                          <a:schemeClr val="tx1"/>
                                        </a:solidFill>
                                        <a:effectLst/>
                                        <a:latin typeface="Cambria Math" panose="02040503050406030204" pitchFamily="18" charset="0"/>
                                        <a:ea typeface="+mn-ea"/>
                                        <a:cs typeface="+mn-cs"/>
                                      </a:rPr>
                                    </m:ctrlPr>
                                  </m:sSubPr>
                                  <m:e>
                                    <m:r>
                                      <a:rPr lang="en-US" sz="1600" b="0" i="1" kern="1200" smtClean="0">
                                        <a:solidFill>
                                          <a:schemeClr val="tx1"/>
                                        </a:solidFill>
                                        <a:effectLst/>
                                        <a:latin typeface="Cambria Math" panose="02040503050406030204" pitchFamily="18" charset="0"/>
                                        <a:ea typeface="+mn-ea"/>
                                        <a:cs typeface="+mn-cs"/>
                                      </a:rPr>
                                      <m:t> </m:t>
                                    </m:r>
                                    <m:r>
                                      <a:rPr lang="en-US" sz="1600" b="0" i="1" kern="1200" smtClean="0">
                                        <a:solidFill>
                                          <a:schemeClr val="tx1"/>
                                        </a:solidFill>
                                        <a:effectLst/>
                                        <a:latin typeface="Cambria Math" panose="02040503050406030204" pitchFamily="18" charset="0"/>
                                        <a:ea typeface="+mn-ea"/>
                                        <a:cs typeface="+mn-cs"/>
                                      </a:rPr>
                                      <m:t>𝑇</m:t>
                                    </m:r>
                                  </m:e>
                                  <m:sub>
                                    <m:r>
                                      <a:rPr lang="en-US" sz="1600" b="0" i="1" kern="1200" smtClean="0">
                                        <a:solidFill>
                                          <a:schemeClr val="tx1"/>
                                        </a:solidFill>
                                        <a:effectLst/>
                                        <a:latin typeface="Cambria Math" panose="02040503050406030204" pitchFamily="18" charset="0"/>
                                        <a:ea typeface="+mn-ea"/>
                                        <a:cs typeface="+mn-cs"/>
                                      </a:rPr>
                                      <m:t>𝑠𝑢𝑛</m:t>
                                    </m:r>
                                  </m:sub>
                                </m:sSub>
                              </m:oMath>
                            </m:oMathPara>
                          </a14:m>
                          <a:endParaRPr lang="en-US" sz="1600" b="1" kern="1200" dirty="0">
                            <a:solidFill>
                              <a:schemeClr val="tx1"/>
                            </a:solidFill>
                            <a:effectLst/>
                            <a:latin typeface="+mn-lt"/>
                            <a:ea typeface="+mn-ea"/>
                            <a:cs typeface="+mn-cs"/>
                          </a:endParaRPr>
                        </a:p>
                        <a:p>
                          <a:pPr marL="0" indent="0">
                            <a:buFont typeface="Arial" panose="020B0604020202020204" pitchFamily="34" charset="0"/>
                            <a:buNone/>
                          </a:pPr>
                          <a:endParaRPr lang="en-PK" sz="1600" b="1" kern="1200" dirty="0">
                            <a:solidFill>
                              <a:schemeClr val="tx1"/>
                            </a:solidFill>
                            <a:effectLst/>
                            <a:latin typeface="+mn-lt"/>
                            <a:ea typeface="+mn-ea"/>
                            <a:cs typeface="+mn-cs"/>
                          </a:endParaRPr>
                        </a:p>
                        <a:p>
                          <a:pPr marL="285750" indent="-285750">
                            <a:buFont typeface="Arial" panose="020B0604020202020204" pitchFamily="34" charset="0"/>
                            <a:buChar char="•"/>
                          </a:pPr>
                          <a:r>
                            <a:rPr lang="en-US" sz="1600" b="0" kern="1200" dirty="0">
                              <a:solidFill>
                                <a:schemeClr val="tx1"/>
                              </a:solidFill>
                              <a:effectLst/>
                              <a:latin typeface="+mn-lt"/>
                              <a:ea typeface="+mn-ea"/>
                              <a:cs typeface="+mn-cs"/>
                            </a:rPr>
                            <a:t>Detailed Total Energy Required from Array </a:t>
                          </a:r>
                        </a:p>
                        <a:p>
                          <a:pPr marL="285750" indent="-285750">
                            <a:buFont typeface="Arial" panose="020B0604020202020204" pitchFamily="34" charset="0"/>
                            <a:buChar char="•"/>
                          </a:pPr>
                          <a:r>
                            <a:rPr lang="en-US" sz="1600" b="0" kern="1200" dirty="0">
                              <a:solidFill>
                                <a:schemeClr val="tx1"/>
                              </a:solidFill>
                              <a:effectLst/>
                              <a:latin typeface="+mn-lt"/>
                              <a:ea typeface="+mn-ea"/>
                              <a:cs typeface="+mn-cs"/>
                            </a:rPr>
                            <a:t>(with load schedule)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𝑬</m:t>
                                    </m:r>
                                  </m:e>
                                  <m:sub>
                                    <m:r>
                                      <a:rPr lang="en-US" sz="1600" b="1" i="1" kern="1200" smtClean="0">
                                        <a:solidFill>
                                          <a:schemeClr val="tx1"/>
                                        </a:solidFill>
                                        <a:effectLst/>
                                        <a:latin typeface="Cambria Math" panose="02040503050406030204" pitchFamily="18" charset="0"/>
                                        <a:ea typeface="+mn-ea"/>
                                        <a:cs typeface="+mn-cs"/>
                                      </a:rPr>
                                      <m:t>𝒂𝒓𝒓𝒂𝒚</m:t>
                                    </m:r>
                                  </m:sub>
                                </m:sSub>
                                <m:r>
                                  <a:rPr lang="en-GB" sz="1600" b="1" i="1" kern="1200" smtClean="0">
                                    <a:solidFill>
                                      <a:schemeClr val="tx1"/>
                                    </a:solidFill>
                                    <a:effectLst/>
                                    <a:latin typeface="Cambria Math" panose="02040503050406030204" pitchFamily="18" charset="0"/>
                                    <a:ea typeface="+mn-ea"/>
                                    <a:cs typeface="+mn-cs"/>
                                  </a:rPr>
                                  <m:t>=</m:t>
                                </m:r>
                                <m:f>
                                  <m:fPr>
                                    <m:ctrlPr>
                                      <a:rPr lang="en-GB" sz="1600" b="1" i="1" kern="1200" smtClean="0">
                                        <a:solidFill>
                                          <a:schemeClr val="tx1"/>
                                        </a:solidFill>
                                        <a:effectLst/>
                                        <a:latin typeface="Cambria Math" panose="02040503050406030204" pitchFamily="18" charset="0"/>
                                        <a:ea typeface="+mn-ea"/>
                                        <a:cs typeface="+mn-cs"/>
                                      </a:rPr>
                                    </m:ctrlPr>
                                  </m:fPr>
                                  <m:num>
                                    <m:r>
                                      <a:rPr lang="en-US" sz="1600" b="1" i="1" kern="1200" smtClean="0">
                                        <a:solidFill>
                                          <a:schemeClr val="tx1"/>
                                        </a:solidFill>
                                        <a:effectLst/>
                                        <a:latin typeface="Cambria Math" panose="02040503050406030204" pitchFamily="18" charset="0"/>
                                        <a:ea typeface="+mn-ea"/>
                                        <a:cs typeface="+mn-cs"/>
                                      </a:rPr>
                                      <m:t>𝟏</m:t>
                                    </m:r>
                                  </m:num>
                                  <m:den>
                                    <m:sSub>
                                      <m:sSubPr>
                                        <m:ctrlPr>
                                          <a:rPr lang="en-US" sz="1600" b="1" i="1" kern="1200" smtClean="0">
                                            <a:solidFill>
                                              <a:schemeClr val="tx1"/>
                                            </a:solidFill>
                                            <a:effectLst/>
                                            <a:latin typeface="Cambria Math" panose="02040503050406030204" pitchFamily="18" charset="0"/>
                                            <a:ea typeface="+mn-ea"/>
                                            <a:cs typeface="+mn-cs"/>
                                          </a:rPr>
                                        </m:ctrlPr>
                                      </m:sSubPr>
                                      <m:e>
                                        <m:r>
                                          <m:rPr>
                                            <m:nor/>
                                          </m:rPr>
                                          <a:rPr lang="en-US" sz="1600" b="1" kern="1200" smtClean="0">
                                            <a:solidFill>
                                              <a:schemeClr val="tx1"/>
                                            </a:solidFill>
                                            <a:effectLst/>
                                            <a:latin typeface="+mn-lt"/>
                                            <a:ea typeface="+mn-ea"/>
                                            <a:cs typeface="+mn-cs"/>
                                          </a:rPr>
                                          <m:t>η</m:t>
                                        </m:r>
                                      </m:e>
                                      <m:sub>
                                        <m:r>
                                          <a:rPr lang="en-US" sz="1600" b="1" i="1" kern="1200" smtClean="0">
                                            <a:solidFill>
                                              <a:schemeClr val="tx1"/>
                                            </a:solidFill>
                                            <a:effectLst/>
                                            <a:latin typeface="Cambria Math" panose="02040503050406030204" pitchFamily="18" charset="0"/>
                                            <a:ea typeface="+mn-ea"/>
                                            <a:cs typeface="+mn-cs"/>
                                          </a:rPr>
                                          <m:t>𝒔𝒖𝒏</m:t>
                                        </m:r>
                                      </m:sub>
                                    </m:sSub>
                                  </m:den>
                                </m:f>
                                <m:d>
                                  <m:dPr>
                                    <m:ctrlPr>
                                      <a:rPr lang="en-US" sz="1600" b="1" i="1" kern="1200" smtClean="0">
                                        <a:solidFill>
                                          <a:schemeClr val="tx1"/>
                                        </a:solidFill>
                                        <a:effectLst/>
                                        <a:latin typeface="Cambria Math" panose="02040503050406030204" pitchFamily="18" charset="0"/>
                                        <a:ea typeface="+mn-ea"/>
                                        <a:cs typeface="+mn-cs"/>
                                      </a:rPr>
                                    </m:ctrlPr>
                                  </m:dPr>
                                  <m:e>
                                    <m:nary>
                                      <m:naryPr>
                                        <m:chr m:val="∑"/>
                                        <m:ctrlPr>
                                          <a:rPr lang="en-US" sz="1600" b="1" i="1" kern="1200" smtClean="0">
                                            <a:solidFill>
                                              <a:schemeClr val="tx1"/>
                                            </a:solidFill>
                                            <a:effectLst/>
                                            <a:latin typeface="Cambria Math" panose="02040503050406030204" pitchFamily="18" charset="0"/>
                                            <a:ea typeface="+mn-ea"/>
                                            <a:cs typeface="+mn-cs"/>
                                          </a:rPr>
                                        </m:ctrlPr>
                                      </m:naryPr>
                                      <m:sub>
                                        <m:r>
                                          <m:rPr>
                                            <m:brk m:alnAt="23"/>
                                          </m:rPr>
                                          <a:rPr lang="en-US" sz="1600" b="1" i="1" kern="1200" smtClean="0">
                                            <a:solidFill>
                                              <a:schemeClr val="tx1"/>
                                            </a:solidFill>
                                            <a:effectLst/>
                                            <a:latin typeface="Cambria Math" panose="02040503050406030204" pitchFamily="18" charset="0"/>
                                            <a:ea typeface="+mn-ea"/>
                                            <a:cs typeface="+mn-cs"/>
                                          </a:rPr>
                                          <m:t>𝒊</m:t>
                                        </m:r>
                                        <m:r>
                                          <a:rPr lang="en-US" sz="1600" b="1" i="1" kern="1200" smtClean="0">
                                            <a:solidFill>
                                              <a:schemeClr val="tx1"/>
                                            </a:solidFill>
                                            <a:effectLst/>
                                            <a:latin typeface="Cambria Math" panose="02040503050406030204" pitchFamily="18" charset="0"/>
                                            <a:ea typeface="+mn-ea"/>
                                            <a:cs typeface="+mn-cs"/>
                                          </a:rPr>
                                          <m:t>=</m:t>
                                        </m:r>
                                        <m:r>
                                          <a:rPr lang="en-US" sz="1600" b="1" i="1" kern="1200" smtClean="0">
                                            <a:solidFill>
                                              <a:schemeClr val="tx1"/>
                                            </a:solidFill>
                                            <a:effectLst/>
                                            <a:latin typeface="Cambria Math" panose="02040503050406030204" pitchFamily="18" charset="0"/>
                                            <a:ea typeface="+mn-ea"/>
                                            <a:cs typeface="+mn-cs"/>
                                          </a:rPr>
                                          <m:t>𝟏</m:t>
                                        </m:r>
                                      </m:sub>
                                      <m:sup>
                                        <m:r>
                                          <a:rPr lang="en-US" sz="1600" b="1" i="1" kern="1200" smtClean="0">
                                            <a:solidFill>
                                              <a:schemeClr val="tx1"/>
                                            </a:solidFill>
                                            <a:effectLst/>
                                            <a:latin typeface="Cambria Math" panose="02040503050406030204" pitchFamily="18" charset="0"/>
                                            <a:ea typeface="+mn-ea"/>
                                            <a:cs typeface="+mn-cs"/>
                                          </a:rPr>
                                          <m:t>𝒌</m:t>
                                        </m:r>
                                      </m:sup>
                                      <m:e>
                                        <m:sSub>
                                          <m:sSubPr>
                                            <m:ctrlPr>
                                              <a:rPr lang="en-US"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𝑷</m:t>
                                            </m:r>
                                          </m:e>
                                          <m:sub>
                                            <m:r>
                                              <a:rPr lang="en-US" sz="1600" b="1" i="1" kern="1200" smtClean="0">
                                                <a:solidFill>
                                                  <a:schemeClr val="tx1"/>
                                                </a:solidFill>
                                                <a:effectLst/>
                                                <a:latin typeface="Cambria Math" panose="02040503050406030204" pitchFamily="18" charset="0"/>
                                                <a:ea typeface="+mn-ea"/>
                                                <a:cs typeface="+mn-cs"/>
                                              </a:rPr>
                                              <m:t>𝒊</m:t>
                                            </m:r>
                                          </m:sub>
                                        </m:sSub>
                                        <m:sSub>
                                          <m:sSubPr>
                                            <m:ctrlPr>
                                              <a:rPr lang="en-US"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𝒕</m:t>
                                            </m:r>
                                          </m:e>
                                          <m:sub>
                                            <m:r>
                                              <a:rPr lang="en-US" sz="1600" b="1" i="1" kern="1200" smtClean="0">
                                                <a:solidFill>
                                                  <a:schemeClr val="tx1"/>
                                                </a:solidFill>
                                                <a:effectLst/>
                                                <a:latin typeface="Cambria Math" panose="02040503050406030204" pitchFamily="18" charset="0"/>
                                                <a:ea typeface="+mn-ea"/>
                                                <a:cs typeface="+mn-cs"/>
                                              </a:rPr>
                                              <m:t>𝒊</m:t>
                                            </m:r>
                                          </m:sub>
                                        </m:sSub>
                                      </m:e>
                                    </m:nary>
                                  </m:e>
                                </m:d>
                                <m:r>
                                  <a:rPr lang="en-US" sz="1600" b="1" i="1" kern="1200" smtClean="0">
                                    <a:solidFill>
                                      <a:schemeClr val="tx1"/>
                                    </a:solidFill>
                                    <a:effectLst/>
                                    <a:latin typeface="Cambria Math" panose="02040503050406030204" pitchFamily="18" charset="0"/>
                                    <a:ea typeface="+mn-ea"/>
                                    <a:cs typeface="+mn-cs"/>
                                  </a:rPr>
                                  <m:t>+</m:t>
                                </m:r>
                                <m:f>
                                  <m:fPr>
                                    <m:ctrlPr>
                                      <a:rPr lang="en-GB" sz="1600" b="1" i="1" kern="1200" smtClean="0">
                                        <a:solidFill>
                                          <a:schemeClr val="tx1"/>
                                        </a:solidFill>
                                        <a:effectLst/>
                                        <a:latin typeface="Cambria Math" panose="02040503050406030204" pitchFamily="18" charset="0"/>
                                        <a:ea typeface="+mn-ea"/>
                                        <a:cs typeface="+mn-cs"/>
                                      </a:rPr>
                                    </m:ctrlPr>
                                  </m:fPr>
                                  <m:num>
                                    <m:r>
                                      <a:rPr lang="en-US" sz="1600" b="1" i="1" kern="1200" smtClean="0">
                                        <a:solidFill>
                                          <a:schemeClr val="tx1"/>
                                        </a:solidFill>
                                        <a:effectLst/>
                                        <a:latin typeface="Cambria Math" panose="02040503050406030204" pitchFamily="18" charset="0"/>
                                        <a:ea typeface="+mn-ea"/>
                                        <a:cs typeface="+mn-cs"/>
                                      </a:rPr>
                                      <m:t>𝟏</m:t>
                                    </m:r>
                                  </m:num>
                                  <m:den>
                                    <m:sSub>
                                      <m:sSubPr>
                                        <m:ctrlPr>
                                          <a:rPr lang="en-US" sz="1600" b="1" i="1" kern="1200" smtClean="0">
                                            <a:solidFill>
                                              <a:schemeClr val="tx1"/>
                                            </a:solidFill>
                                            <a:effectLst/>
                                            <a:latin typeface="Cambria Math" panose="02040503050406030204" pitchFamily="18" charset="0"/>
                                            <a:ea typeface="+mn-ea"/>
                                            <a:cs typeface="+mn-cs"/>
                                          </a:rPr>
                                        </m:ctrlPr>
                                      </m:sSubPr>
                                      <m:e>
                                        <m:r>
                                          <m:rPr>
                                            <m:nor/>
                                          </m:rPr>
                                          <a:rPr lang="en-US" sz="1600" b="1" kern="1200" smtClean="0">
                                            <a:solidFill>
                                              <a:schemeClr val="tx1"/>
                                            </a:solidFill>
                                            <a:effectLst/>
                                            <a:latin typeface="+mn-lt"/>
                                            <a:ea typeface="+mn-ea"/>
                                            <a:cs typeface="+mn-cs"/>
                                          </a:rPr>
                                          <m:t>η</m:t>
                                        </m:r>
                                      </m:e>
                                      <m:sub>
                                        <m:r>
                                          <a:rPr lang="en-US" sz="1600" b="1" i="1" kern="1200" smtClean="0">
                                            <a:solidFill>
                                              <a:schemeClr val="tx1"/>
                                            </a:solidFill>
                                            <a:effectLst/>
                                            <a:latin typeface="Cambria Math" panose="02040503050406030204" pitchFamily="18" charset="0"/>
                                            <a:ea typeface="+mn-ea"/>
                                            <a:cs typeface="+mn-cs"/>
                                          </a:rPr>
                                          <m:t>𝒆𝒄𝒍𝒊𝒑𝒔𝒆</m:t>
                                        </m:r>
                                      </m:sub>
                                    </m:sSub>
                                  </m:den>
                                </m:f>
                                <m:d>
                                  <m:dPr>
                                    <m:ctrlPr>
                                      <a:rPr lang="en-US" sz="1600" b="1" i="1" kern="1200" smtClean="0">
                                        <a:solidFill>
                                          <a:schemeClr val="tx1"/>
                                        </a:solidFill>
                                        <a:effectLst/>
                                        <a:latin typeface="Cambria Math" panose="02040503050406030204" pitchFamily="18" charset="0"/>
                                        <a:ea typeface="+mn-ea"/>
                                        <a:cs typeface="+mn-cs"/>
                                      </a:rPr>
                                    </m:ctrlPr>
                                  </m:dPr>
                                  <m:e>
                                    <m:nary>
                                      <m:naryPr>
                                        <m:chr m:val="∑"/>
                                        <m:ctrlPr>
                                          <a:rPr lang="en-US" sz="1600" b="1" i="1" kern="1200" smtClean="0">
                                            <a:solidFill>
                                              <a:schemeClr val="tx1"/>
                                            </a:solidFill>
                                            <a:effectLst/>
                                            <a:latin typeface="Cambria Math" panose="02040503050406030204" pitchFamily="18" charset="0"/>
                                            <a:ea typeface="+mn-ea"/>
                                            <a:cs typeface="+mn-cs"/>
                                          </a:rPr>
                                        </m:ctrlPr>
                                      </m:naryPr>
                                      <m:sub>
                                        <m:r>
                                          <m:rPr>
                                            <m:brk m:alnAt="23"/>
                                          </m:rPr>
                                          <a:rPr lang="en-US" sz="1600" b="1" i="1" kern="1200" smtClean="0">
                                            <a:solidFill>
                                              <a:schemeClr val="tx1"/>
                                            </a:solidFill>
                                            <a:effectLst/>
                                            <a:latin typeface="Cambria Math" panose="02040503050406030204" pitchFamily="18" charset="0"/>
                                            <a:ea typeface="+mn-ea"/>
                                            <a:cs typeface="+mn-cs"/>
                                          </a:rPr>
                                          <m:t>𝒊</m:t>
                                        </m:r>
                                        <m:r>
                                          <a:rPr lang="en-US" sz="1600" b="1" i="1" kern="1200" smtClean="0">
                                            <a:solidFill>
                                              <a:schemeClr val="tx1"/>
                                            </a:solidFill>
                                            <a:effectLst/>
                                            <a:latin typeface="Cambria Math" panose="02040503050406030204" pitchFamily="18" charset="0"/>
                                            <a:ea typeface="+mn-ea"/>
                                            <a:cs typeface="+mn-cs"/>
                                          </a:rPr>
                                          <m:t>=</m:t>
                                        </m:r>
                                        <m:r>
                                          <a:rPr lang="en-US" sz="1600" b="1" i="1" kern="1200" smtClean="0">
                                            <a:solidFill>
                                              <a:schemeClr val="tx1"/>
                                            </a:solidFill>
                                            <a:effectLst/>
                                            <a:latin typeface="Cambria Math" panose="02040503050406030204" pitchFamily="18" charset="0"/>
                                            <a:ea typeface="+mn-ea"/>
                                            <a:cs typeface="+mn-cs"/>
                                          </a:rPr>
                                          <m:t>𝒌</m:t>
                                        </m:r>
                                        <m:r>
                                          <a:rPr lang="en-US" sz="1600" b="1" i="1" kern="1200" smtClean="0">
                                            <a:solidFill>
                                              <a:schemeClr val="tx1"/>
                                            </a:solidFill>
                                            <a:effectLst/>
                                            <a:latin typeface="Cambria Math" panose="02040503050406030204" pitchFamily="18" charset="0"/>
                                            <a:ea typeface="+mn-ea"/>
                                            <a:cs typeface="+mn-cs"/>
                                          </a:rPr>
                                          <m:t>+</m:t>
                                        </m:r>
                                        <m:r>
                                          <a:rPr lang="en-US" sz="1600" b="1" i="1" kern="1200" smtClean="0">
                                            <a:solidFill>
                                              <a:schemeClr val="tx1"/>
                                            </a:solidFill>
                                            <a:effectLst/>
                                            <a:latin typeface="Cambria Math" panose="02040503050406030204" pitchFamily="18" charset="0"/>
                                            <a:ea typeface="+mn-ea"/>
                                            <a:cs typeface="+mn-cs"/>
                                          </a:rPr>
                                          <m:t>𝟏</m:t>
                                        </m:r>
                                      </m:sub>
                                      <m:sup>
                                        <m:r>
                                          <a:rPr lang="en-US" sz="1600" b="1" i="1" kern="1200" smtClean="0">
                                            <a:solidFill>
                                              <a:schemeClr val="tx1"/>
                                            </a:solidFill>
                                            <a:effectLst/>
                                            <a:latin typeface="Cambria Math" panose="02040503050406030204" pitchFamily="18" charset="0"/>
                                            <a:ea typeface="+mn-ea"/>
                                            <a:cs typeface="+mn-cs"/>
                                          </a:rPr>
                                          <m:t>𝒏</m:t>
                                        </m:r>
                                      </m:sup>
                                      <m:e>
                                        <m:sSub>
                                          <m:sSubPr>
                                            <m:ctrlPr>
                                              <a:rPr lang="en-US"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𝑷</m:t>
                                            </m:r>
                                          </m:e>
                                          <m:sub>
                                            <m:r>
                                              <a:rPr lang="en-US" sz="1600" b="1" i="1" kern="1200" smtClean="0">
                                                <a:solidFill>
                                                  <a:schemeClr val="tx1"/>
                                                </a:solidFill>
                                                <a:effectLst/>
                                                <a:latin typeface="Cambria Math" panose="02040503050406030204" pitchFamily="18" charset="0"/>
                                                <a:ea typeface="+mn-ea"/>
                                                <a:cs typeface="+mn-cs"/>
                                              </a:rPr>
                                              <m:t>𝒊</m:t>
                                            </m:r>
                                          </m:sub>
                                        </m:sSub>
                                        <m:sSub>
                                          <m:sSubPr>
                                            <m:ctrlPr>
                                              <a:rPr lang="en-US" sz="1600" b="1" i="1" kern="1200" smtClean="0">
                                                <a:solidFill>
                                                  <a:schemeClr val="tx1"/>
                                                </a:solidFill>
                                                <a:effectLst/>
                                                <a:latin typeface="Cambria Math" panose="02040503050406030204" pitchFamily="18" charset="0"/>
                                                <a:ea typeface="+mn-ea"/>
                                                <a:cs typeface="+mn-cs"/>
                                              </a:rPr>
                                            </m:ctrlPr>
                                          </m:sSubPr>
                                          <m:e>
                                            <m:r>
                                              <a:rPr lang="en-US" sz="1600" b="1" i="1" kern="1200" smtClean="0">
                                                <a:solidFill>
                                                  <a:schemeClr val="tx1"/>
                                                </a:solidFill>
                                                <a:effectLst/>
                                                <a:latin typeface="Cambria Math" panose="02040503050406030204" pitchFamily="18" charset="0"/>
                                                <a:ea typeface="+mn-ea"/>
                                                <a:cs typeface="+mn-cs"/>
                                              </a:rPr>
                                              <m:t>𝒕</m:t>
                                            </m:r>
                                          </m:e>
                                          <m:sub>
                                            <m:r>
                                              <a:rPr lang="en-US" sz="1600" b="1" i="1" kern="1200" smtClean="0">
                                                <a:solidFill>
                                                  <a:schemeClr val="tx1"/>
                                                </a:solidFill>
                                                <a:effectLst/>
                                                <a:latin typeface="Cambria Math" panose="02040503050406030204" pitchFamily="18" charset="0"/>
                                                <a:ea typeface="+mn-ea"/>
                                                <a:cs typeface="+mn-cs"/>
                                              </a:rPr>
                                              <m:t>𝒊</m:t>
                                            </m:r>
                                          </m:sub>
                                        </m:sSub>
                                      </m:e>
                                    </m:nary>
                                  </m:e>
                                </m:d>
                              </m:oMath>
                            </m:oMathPara>
                          </a14:m>
                          <a:endParaRPr lang="en-US" sz="1600" b="1" kern="1200" dirty="0">
                            <a:solidFill>
                              <a:schemeClr val="tx1"/>
                            </a:solidFill>
                            <a:effectLst/>
                            <a:latin typeface="+mn-lt"/>
                            <a:ea typeface="+mn-ea"/>
                            <a:cs typeface="+mn-cs"/>
                          </a:endParaRPr>
                        </a:p>
                        <a:p>
                          <a:pPr marL="0" indent="0" algn="ctr">
                            <a:buFont typeface="Arial" panose="020B0604020202020204" pitchFamily="34" charset="0"/>
                            <a:buNone/>
                          </a:pPr>
                          <a:endParaRPr lang="en-PK" sz="1800" b="1" kern="1200" dirty="0">
                            <a:solidFill>
                              <a:schemeClr val="tx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PK" sz="1800" b="1" kern="1200" dirty="0">
                            <a:solidFill>
                              <a:schemeClr val="tx1"/>
                            </a:solidFill>
                            <a:effectLst/>
                            <a:latin typeface="+mn-lt"/>
                            <a:ea typeface="+mn-ea"/>
                            <a:cs typeface="+mn-cs"/>
                          </a:endParaRPr>
                        </a:p>
                        <a:p>
                          <a:endParaRPr lang="en-PK" dirty="0"/>
                        </a:p>
                      </a:txBody>
                      <a:tcPr/>
                    </a:tc>
                    <a:extLst>
                      <a:ext uri="{0D108BD9-81ED-4DB2-BD59-A6C34878D82A}">
                        <a16:rowId xmlns:a16="http://schemas.microsoft.com/office/drawing/2014/main" val="819134982"/>
                      </a:ext>
                    </a:extLst>
                  </a:tr>
                </a:tbl>
              </a:graphicData>
            </a:graphic>
          </p:graphicFrame>
        </mc:Choice>
        <mc:Fallback xmlns="">
          <p:graphicFrame>
            <p:nvGraphicFramePr>
              <p:cNvPr id="7" name="Table 6">
                <a:extLst>
                  <a:ext uri="{FF2B5EF4-FFF2-40B4-BE49-F238E27FC236}">
                    <a16:creationId xmlns:a16="http://schemas.microsoft.com/office/drawing/2014/main" id="{AF9DC41F-7FAC-59BF-3BA9-14D6FD730C1C}"/>
                  </a:ext>
                </a:extLst>
              </p:cNvPr>
              <p:cNvGraphicFramePr>
                <a:graphicFrameLocks noGrp="1"/>
              </p:cNvGraphicFramePr>
              <p:nvPr>
                <p:extLst>
                  <p:ext uri="{D42A27DB-BD31-4B8C-83A1-F6EECF244321}">
                    <p14:modId xmlns:p14="http://schemas.microsoft.com/office/powerpoint/2010/main" val="2990790987"/>
                  </p:ext>
                </p:extLst>
              </p:nvPr>
            </p:nvGraphicFramePr>
            <p:xfrm>
              <a:off x="6534907" y="1288694"/>
              <a:ext cx="6354306" cy="5510784"/>
            </p:xfrm>
            <a:graphic>
              <a:graphicData uri="http://schemas.openxmlformats.org/drawingml/2006/table">
                <a:tbl>
                  <a:tblPr firstRow="1" bandRow="1">
                    <a:tableStyleId>{2D5ABB26-0587-4C30-8999-92F81FD0307C}</a:tableStyleId>
                  </a:tblPr>
                  <a:tblGrid>
                    <a:gridCol w="6354306">
                      <a:extLst>
                        <a:ext uri="{9D8B030D-6E8A-4147-A177-3AD203B41FA5}">
                          <a16:colId xmlns:a16="http://schemas.microsoft.com/office/drawing/2014/main" val="462260928"/>
                        </a:ext>
                      </a:extLst>
                    </a:gridCol>
                  </a:tblGrid>
                  <a:tr h="5510784">
                    <a:tc>
                      <a:txBody>
                        <a:bodyPr/>
                        <a:lstStyle/>
                        <a:p>
                          <a:endParaRPr lang="en-PK"/>
                        </a:p>
                      </a:txBody>
                      <a:tcPr>
                        <a:blipFill>
                          <a:blip r:embed="rId2"/>
                          <a:stretch>
                            <a:fillRect l="96" t="-552"/>
                          </a:stretch>
                        </a:blipFill>
                      </a:tcPr>
                    </a:tc>
                    <a:extLst>
                      <a:ext uri="{0D108BD9-81ED-4DB2-BD59-A6C34878D82A}">
                        <a16:rowId xmlns:a16="http://schemas.microsoft.com/office/drawing/2014/main" val="819134982"/>
                      </a:ext>
                    </a:extLst>
                  </a:tr>
                </a:tbl>
              </a:graphicData>
            </a:graphic>
          </p:graphicFrame>
        </mc:Fallback>
      </mc:AlternateContent>
      <p:graphicFrame>
        <p:nvGraphicFramePr>
          <p:cNvPr id="9" name="Table 8">
            <a:extLst>
              <a:ext uri="{FF2B5EF4-FFF2-40B4-BE49-F238E27FC236}">
                <a16:creationId xmlns:a16="http://schemas.microsoft.com/office/drawing/2014/main" id="{EE3F9D85-A19C-65A9-7C07-2BCA00173A61}"/>
              </a:ext>
            </a:extLst>
          </p:cNvPr>
          <p:cNvGraphicFramePr>
            <a:graphicFrameLocks noGrp="1"/>
          </p:cNvGraphicFramePr>
          <p:nvPr>
            <p:extLst>
              <p:ext uri="{D42A27DB-BD31-4B8C-83A1-F6EECF244321}">
                <p14:modId xmlns:p14="http://schemas.microsoft.com/office/powerpoint/2010/main" val="2911692315"/>
              </p:ext>
            </p:extLst>
          </p:nvPr>
        </p:nvGraphicFramePr>
        <p:xfrm>
          <a:off x="170481" y="1115878"/>
          <a:ext cx="6354305" cy="5238423"/>
        </p:xfrm>
        <a:graphic>
          <a:graphicData uri="http://schemas.openxmlformats.org/drawingml/2006/table">
            <a:tbl>
              <a:tblPr>
                <a:tableStyleId>{5C22544A-7EE6-4342-B048-85BDC9FD1C3A}</a:tableStyleId>
              </a:tblPr>
              <a:tblGrid>
                <a:gridCol w="1920004">
                  <a:extLst>
                    <a:ext uri="{9D8B030D-6E8A-4147-A177-3AD203B41FA5}">
                      <a16:colId xmlns:a16="http://schemas.microsoft.com/office/drawing/2014/main" val="3536854791"/>
                    </a:ext>
                  </a:extLst>
                </a:gridCol>
                <a:gridCol w="4434301">
                  <a:extLst>
                    <a:ext uri="{9D8B030D-6E8A-4147-A177-3AD203B41FA5}">
                      <a16:colId xmlns:a16="http://schemas.microsoft.com/office/drawing/2014/main" val="3845661646"/>
                    </a:ext>
                  </a:extLst>
                </a:gridCol>
              </a:tblGrid>
              <a:tr h="582047">
                <a:tc>
                  <a:txBody>
                    <a:bodyPr/>
                    <a:lstStyle/>
                    <a:p>
                      <a:pPr algn="ctr" fontAlgn="ctr"/>
                      <a:r>
                        <a:rPr lang="en-US" sz="1600" b="1" u="none" strike="noStrike" dirty="0">
                          <a:solidFill>
                            <a:schemeClr val="bg1"/>
                          </a:solidFill>
                          <a:effectLst/>
                        </a:rPr>
                        <a:t>Symbol</a:t>
                      </a:r>
                      <a:endParaRPr lang="en-US" sz="1600" b="1" i="0" u="none" strike="noStrike" dirty="0">
                        <a:solidFill>
                          <a:schemeClr val="bg1"/>
                        </a:solidFill>
                        <a:effectLst/>
                        <a:latin typeface="Calibri" panose="020F0502020204030204" pitchFamily="34" charset="0"/>
                      </a:endParaRPr>
                    </a:p>
                  </a:txBody>
                  <a:tcPr marL="6973" marR="6973" marT="6973" marB="0" anchor="ctr">
                    <a:solidFill>
                      <a:srgbClr val="0070C0"/>
                    </a:solidFill>
                  </a:tcPr>
                </a:tc>
                <a:tc>
                  <a:txBody>
                    <a:bodyPr/>
                    <a:lstStyle/>
                    <a:p>
                      <a:pPr algn="l" fontAlgn="ctr"/>
                      <a:r>
                        <a:rPr lang="en-US" sz="1600" b="1" u="none" strike="noStrike" dirty="0">
                          <a:solidFill>
                            <a:schemeClr val="bg1"/>
                          </a:solidFill>
                          <a:effectLst/>
                        </a:rPr>
                        <a:t>Definition</a:t>
                      </a:r>
                      <a:endParaRPr lang="en-US" sz="1600" b="1" i="0" u="none" strike="noStrike" dirty="0">
                        <a:solidFill>
                          <a:schemeClr val="bg1"/>
                        </a:solidFill>
                        <a:effectLst/>
                        <a:latin typeface="Calibri" panose="020F0502020204030204" pitchFamily="34" charset="0"/>
                      </a:endParaRPr>
                    </a:p>
                  </a:txBody>
                  <a:tcPr marL="6973" marR="6973" marT="6973" marB="0" anchor="ctr">
                    <a:solidFill>
                      <a:srgbClr val="0070C0"/>
                    </a:solidFill>
                  </a:tcPr>
                </a:tc>
                <a:extLst>
                  <a:ext uri="{0D108BD9-81ED-4DB2-BD59-A6C34878D82A}">
                    <a16:rowId xmlns:a16="http://schemas.microsoft.com/office/drawing/2014/main" val="451349269"/>
                  </a:ext>
                </a:extLst>
              </a:tr>
              <a:tr h="582047">
                <a:tc>
                  <a:txBody>
                    <a:bodyPr/>
                    <a:lstStyle/>
                    <a:p>
                      <a:pPr algn="ctr" fontAlgn="ctr"/>
                      <a:r>
                        <a:rPr lang="en-US" sz="1600" u="none" strike="noStrike" dirty="0">
                          <a:effectLst/>
                        </a:rPr>
                        <a:t>EB</a:t>
                      </a:r>
                      <a:endParaRPr lang="en-US" sz="1600" b="0" i="0" u="none" strike="noStrike" dirty="0">
                        <a:solidFill>
                          <a:srgbClr val="000000"/>
                        </a:solidFill>
                        <a:effectLst/>
                        <a:latin typeface="Calibri" panose="020F0502020204030204" pitchFamily="34" charset="0"/>
                      </a:endParaRPr>
                    </a:p>
                  </a:txBody>
                  <a:tcPr marL="6973" marR="6973" marT="6973" marB="0" anchor="ctr"/>
                </a:tc>
                <a:tc>
                  <a:txBody>
                    <a:bodyPr/>
                    <a:lstStyle/>
                    <a:p>
                      <a:pPr algn="l" fontAlgn="ctr"/>
                      <a:r>
                        <a:rPr lang="en-US" sz="1600" u="none" strike="noStrike" dirty="0">
                          <a:effectLst/>
                        </a:rPr>
                        <a:t>Battery Stored Energy</a:t>
                      </a:r>
                      <a:endParaRPr lang="en-US" sz="16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3757624991"/>
                  </a:ext>
                </a:extLst>
              </a:tr>
              <a:tr h="582047">
                <a:tc>
                  <a:txBody>
                    <a:bodyPr/>
                    <a:lstStyle/>
                    <a:p>
                      <a:pPr algn="ctr" fontAlgn="ctr"/>
                      <a:r>
                        <a:rPr lang="el-GR" sz="1600" u="none" strike="noStrike" dirty="0">
                          <a:effectLst/>
                        </a:rPr>
                        <a:t>η</a:t>
                      </a:r>
                      <a:r>
                        <a:rPr lang="en-US" sz="1600" u="none" strike="noStrike" dirty="0">
                          <a:effectLst/>
                        </a:rPr>
                        <a:t>charge</a:t>
                      </a:r>
                      <a:endParaRPr lang="en-US" sz="1600" b="0" i="0" u="none" strike="noStrike" dirty="0">
                        <a:solidFill>
                          <a:srgbClr val="000000"/>
                        </a:solidFill>
                        <a:effectLst/>
                        <a:latin typeface="Calibri" panose="020F0502020204030204" pitchFamily="34" charset="0"/>
                      </a:endParaRPr>
                    </a:p>
                  </a:txBody>
                  <a:tcPr marL="6973" marR="6973" marT="6973" marB="0" anchor="ctr"/>
                </a:tc>
                <a:tc>
                  <a:txBody>
                    <a:bodyPr/>
                    <a:lstStyle/>
                    <a:p>
                      <a:pPr algn="l" fontAlgn="ctr"/>
                      <a:r>
                        <a:rPr lang="en-US" sz="1600" u="none" strike="noStrike" dirty="0">
                          <a:effectLst/>
                        </a:rPr>
                        <a:t>Battery Charging Efficiency</a:t>
                      </a:r>
                      <a:endParaRPr lang="en-US" sz="16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121731220"/>
                  </a:ext>
                </a:extLst>
              </a:tr>
              <a:tr h="582047">
                <a:tc>
                  <a:txBody>
                    <a:bodyPr/>
                    <a:lstStyle/>
                    <a:p>
                      <a:pPr algn="ctr" fontAlgn="ctr"/>
                      <a:r>
                        <a:rPr lang="en-US" sz="1600" u="none" strike="noStrike">
                          <a:effectLst/>
                        </a:rPr>
                        <a:t>DOD</a:t>
                      </a:r>
                      <a:endParaRPr lang="en-US" sz="1600" b="0" i="0" u="none" strike="noStrike">
                        <a:solidFill>
                          <a:srgbClr val="000000"/>
                        </a:solidFill>
                        <a:effectLst/>
                        <a:latin typeface="Calibri" panose="020F0502020204030204" pitchFamily="34" charset="0"/>
                      </a:endParaRPr>
                    </a:p>
                  </a:txBody>
                  <a:tcPr marL="6973" marR="6973" marT="6973" marB="0" anchor="ctr"/>
                </a:tc>
                <a:tc>
                  <a:txBody>
                    <a:bodyPr/>
                    <a:lstStyle/>
                    <a:p>
                      <a:pPr algn="l" fontAlgn="ctr"/>
                      <a:r>
                        <a:rPr lang="en-GB" sz="1600" u="none" strike="noStrike" dirty="0">
                          <a:effectLst/>
                        </a:rPr>
                        <a:t>Depth of Discharge of Battery</a:t>
                      </a:r>
                      <a:endParaRPr lang="en-GB" sz="16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1535930484"/>
                  </a:ext>
                </a:extLst>
              </a:tr>
              <a:tr h="582047">
                <a:tc>
                  <a:txBody>
                    <a:bodyPr/>
                    <a:lstStyle/>
                    <a:p>
                      <a:pPr algn="ctr" fontAlgn="ctr"/>
                      <a:r>
                        <a:rPr lang="en-US" sz="1600" u="none" strike="noStrike">
                          <a:effectLst/>
                        </a:rPr>
                        <a:t>Earray</a:t>
                      </a:r>
                      <a:endParaRPr lang="en-US" sz="1600" b="0" i="0" u="none" strike="noStrike">
                        <a:solidFill>
                          <a:srgbClr val="000000"/>
                        </a:solidFill>
                        <a:effectLst/>
                        <a:latin typeface="Calibri" panose="020F0502020204030204" pitchFamily="34" charset="0"/>
                      </a:endParaRPr>
                    </a:p>
                  </a:txBody>
                  <a:tcPr marL="6973" marR="6973" marT="6973" marB="0" anchor="ctr"/>
                </a:tc>
                <a:tc>
                  <a:txBody>
                    <a:bodyPr/>
                    <a:lstStyle/>
                    <a:p>
                      <a:pPr algn="l" fontAlgn="ctr"/>
                      <a:r>
                        <a:rPr lang="en-GB" sz="1600" u="none" strike="noStrike" dirty="0">
                          <a:effectLst/>
                        </a:rPr>
                        <a:t>Total Energy Required from Solar Array</a:t>
                      </a:r>
                      <a:endParaRPr lang="en-GB" sz="16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2480364872"/>
                  </a:ext>
                </a:extLst>
              </a:tr>
              <a:tr h="582047">
                <a:tc>
                  <a:txBody>
                    <a:bodyPr/>
                    <a:lstStyle/>
                    <a:p>
                      <a:pPr algn="ctr" fontAlgn="ctr"/>
                      <a:r>
                        <a:rPr lang="en-US" sz="1600" u="none" strike="noStrike">
                          <a:effectLst/>
                        </a:rPr>
                        <a:t>Pi</a:t>
                      </a:r>
                      <a:endParaRPr lang="en-US" sz="1600" b="0" i="0" u="none" strike="noStrike">
                        <a:solidFill>
                          <a:srgbClr val="000000"/>
                        </a:solidFill>
                        <a:effectLst/>
                        <a:latin typeface="Calibri" panose="020F0502020204030204" pitchFamily="34" charset="0"/>
                      </a:endParaRPr>
                    </a:p>
                  </a:txBody>
                  <a:tcPr marL="6973" marR="6973" marT="6973" marB="0" anchor="ctr"/>
                </a:tc>
                <a:tc>
                  <a:txBody>
                    <a:bodyPr/>
                    <a:lstStyle/>
                    <a:p>
                      <a:pPr algn="l" fontAlgn="ctr"/>
                      <a:r>
                        <a:rPr lang="en-GB" sz="1600" u="none" strike="noStrike" dirty="0">
                          <a:effectLst/>
                        </a:rPr>
                        <a:t>Power consumption by the </a:t>
                      </a:r>
                      <a:r>
                        <a:rPr lang="en-GB" sz="1600" u="none" strike="noStrike" dirty="0" err="1">
                          <a:effectLst/>
                        </a:rPr>
                        <a:t>i-th</a:t>
                      </a:r>
                      <a:r>
                        <a:rPr lang="en-GB" sz="1600" u="none" strike="noStrike" dirty="0">
                          <a:effectLst/>
                        </a:rPr>
                        <a:t> subsystem or payload</a:t>
                      </a:r>
                      <a:endParaRPr lang="en-GB" sz="16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2832799962"/>
                  </a:ext>
                </a:extLst>
              </a:tr>
              <a:tr h="582047">
                <a:tc>
                  <a:txBody>
                    <a:bodyPr/>
                    <a:lstStyle/>
                    <a:p>
                      <a:pPr algn="ctr" fontAlgn="ctr"/>
                      <a:r>
                        <a:rPr lang="en-US" sz="1600" u="none" strike="noStrike">
                          <a:effectLst/>
                        </a:rPr>
                        <a:t>ti</a:t>
                      </a:r>
                      <a:endParaRPr lang="en-US" sz="1600" b="0" i="0" u="none" strike="noStrike">
                        <a:solidFill>
                          <a:srgbClr val="000000"/>
                        </a:solidFill>
                        <a:effectLst/>
                        <a:latin typeface="Calibri" panose="020F0502020204030204" pitchFamily="34" charset="0"/>
                      </a:endParaRPr>
                    </a:p>
                  </a:txBody>
                  <a:tcPr marL="6973" marR="6973" marT="6973" marB="0" anchor="ctr"/>
                </a:tc>
                <a:tc>
                  <a:txBody>
                    <a:bodyPr/>
                    <a:lstStyle/>
                    <a:p>
                      <a:pPr algn="l" fontAlgn="ctr"/>
                      <a:r>
                        <a:rPr lang="en-GB" sz="1600" u="none" strike="noStrike" dirty="0">
                          <a:effectLst/>
                        </a:rPr>
                        <a:t>Time duration of operation for the </a:t>
                      </a:r>
                      <a:r>
                        <a:rPr lang="en-GB" sz="1600" u="none" strike="noStrike" dirty="0" err="1">
                          <a:effectLst/>
                        </a:rPr>
                        <a:t>i-th</a:t>
                      </a:r>
                      <a:r>
                        <a:rPr lang="en-GB" sz="1600" u="none" strike="noStrike" dirty="0">
                          <a:effectLst/>
                        </a:rPr>
                        <a:t> subsystem or payload</a:t>
                      </a:r>
                      <a:endParaRPr lang="en-GB" sz="16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146767913"/>
                  </a:ext>
                </a:extLst>
              </a:tr>
              <a:tr h="582047">
                <a:tc>
                  <a:txBody>
                    <a:bodyPr/>
                    <a:lstStyle/>
                    <a:p>
                      <a:pPr algn="ctr" fontAlgn="ctr"/>
                      <a:r>
                        <a:rPr lang="el-GR" sz="1600" u="none" strike="noStrike">
                          <a:effectLst/>
                        </a:rPr>
                        <a:t>η</a:t>
                      </a:r>
                      <a:r>
                        <a:rPr lang="en-US" sz="1600" u="none" strike="noStrike">
                          <a:effectLst/>
                        </a:rPr>
                        <a:t>sun</a:t>
                      </a:r>
                      <a:endParaRPr lang="en-US" sz="1600" b="0" i="0" u="none" strike="noStrike">
                        <a:solidFill>
                          <a:srgbClr val="000000"/>
                        </a:solidFill>
                        <a:effectLst/>
                        <a:latin typeface="Calibri" panose="020F0502020204030204" pitchFamily="34" charset="0"/>
                      </a:endParaRPr>
                    </a:p>
                  </a:txBody>
                  <a:tcPr marL="6973" marR="6973" marT="6973" marB="0" anchor="ctr"/>
                </a:tc>
                <a:tc>
                  <a:txBody>
                    <a:bodyPr/>
                    <a:lstStyle/>
                    <a:p>
                      <a:pPr algn="l" fontAlgn="ctr"/>
                      <a:r>
                        <a:rPr lang="en-US" sz="1600" u="none" strike="noStrike" dirty="0">
                          <a:effectLst/>
                        </a:rPr>
                        <a:t>Efficiency during sunlight phase</a:t>
                      </a:r>
                      <a:endParaRPr lang="en-US" sz="16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3763816939"/>
                  </a:ext>
                </a:extLst>
              </a:tr>
              <a:tr h="582047">
                <a:tc>
                  <a:txBody>
                    <a:bodyPr/>
                    <a:lstStyle/>
                    <a:p>
                      <a:pPr algn="ctr" fontAlgn="ctr"/>
                      <a:r>
                        <a:rPr lang="el-GR" sz="1600" u="none" strike="noStrike">
                          <a:effectLst/>
                        </a:rPr>
                        <a:t>η</a:t>
                      </a:r>
                      <a:r>
                        <a:rPr lang="en-US" sz="1600" u="none" strike="noStrike">
                          <a:effectLst/>
                        </a:rPr>
                        <a:t>eclipse</a:t>
                      </a:r>
                      <a:endParaRPr lang="en-US" sz="1600" b="0" i="0" u="none" strike="noStrike">
                        <a:solidFill>
                          <a:srgbClr val="000000"/>
                        </a:solidFill>
                        <a:effectLst/>
                        <a:latin typeface="Calibri" panose="020F0502020204030204" pitchFamily="34" charset="0"/>
                      </a:endParaRPr>
                    </a:p>
                  </a:txBody>
                  <a:tcPr marL="6973" marR="6973" marT="6973" marB="0" anchor="ctr"/>
                </a:tc>
                <a:tc>
                  <a:txBody>
                    <a:bodyPr/>
                    <a:lstStyle/>
                    <a:p>
                      <a:pPr algn="l" fontAlgn="ctr"/>
                      <a:r>
                        <a:rPr lang="en-US" sz="1600" u="none" strike="noStrike" dirty="0">
                          <a:effectLst/>
                        </a:rPr>
                        <a:t>Efficiency during eclipse phase</a:t>
                      </a:r>
                      <a:endParaRPr lang="en-US" sz="16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3690086590"/>
                  </a:ext>
                </a:extLst>
              </a:tr>
            </a:tbl>
          </a:graphicData>
        </a:graphic>
      </p:graphicFrame>
    </p:spTree>
    <p:extLst>
      <p:ext uri="{BB962C8B-B14F-4D97-AF65-F5344CB8AC3E}">
        <p14:creationId xmlns:p14="http://schemas.microsoft.com/office/powerpoint/2010/main" val="3061933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7CCF-78A5-7A29-3E3F-60253654EF24}"/>
              </a:ext>
            </a:extLst>
          </p:cNvPr>
          <p:cNvSpPr>
            <a:spLocks noGrp="1"/>
          </p:cNvSpPr>
          <p:nvPr>
            <p:ph type="title"/>
          </p:nvPr>
        </p:nvSpPr>
        <p:spPr>
          <a:xfrm>
            <a:off x="838200" y="365126"/>
            <a:ext cx="10515600" cy="1030538"/>
          </a:xfrm>
        </p:spPr>
        <p:txBody>
          <a:bodyPr>
            <a:normAutofit fontScale="90000"/>
          </a:bodyPr>
          <a:lstStyle/>
          <a:p>
            <a:pPr marL="0" indent="0"/>
            <a:r>
              <a:rPr lang="en-US" sz="4000" dirty="0"/>
              <a:t>Mathematical Model for Satellite SDR’s</a:t>
            </a:r>
            <a:br>
              <a:rPr lang="en-PK" sz="4000" dirty="0"/>
            </a:br>
            <a:endParaRPr lang="en-PK" dirty="0"/>
          </a:p>
        </p:txBody>
      </p:sp>
      <p:sp>
        <p:nvSpPr>
          <p:cNvPr id="4" name="Date Placeholder 3">
            <a:extLst>
              <a:ext uri="{FF2B5EF4-FFF2-40B4-BE49-F238E27FC236}">
                <a16:creationId xmlns:a16="http://schemas.microsoft.com/office/drawing/2014/main" id="{F223312A-37ED-BB5F-3DC4-408BA34B21BB}"/>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1664A5B8-92A7-6D49-6ACD-B118681CF274}"/>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192152D2-3F03-903D-0E42-6EFAB9B6806A}"/>
              </a:ext>
            </a:extLst>
          </p:cNvPr>
          <p:cNvSpPr>
            <a:spLocks noGrp="1"/>
          </p:cNvSpPr>
          <p:nvPr>
            <p:ph type="sldNum" sz="quarter" idx="12"/>
          </p:nvPr>
        </p:nvSpPr>
        <p:spPr/>
        <p:txBody>
          <a:bodyPr/>
          <a:lstStyle/>
          <a:p>
            <a:fld id="{A404E238-F771-4BC1-9664-E4FE9018898D}" type="slidenum">
              <a:rPr lang="en-US" smtClean="0"/>
              <a:pPr/>
              <a:t>25</a:t>
            </a:fld>
            <a:endParaRPr lang="en-US" dirty="0"/>
          </a:p>
        </p:txBody>
      </p:sp>
      <p:graphicFrame>
        <p:nvGraphicFramePr>
          <p:cNvPr id="3" name="Table 2">
            <a:extLst>
              <a:ext uri="{FF2B5EF4-FFF2-40B4-BE49-F238E27FC236}">
                <a16:creationId xmlns:a16="http://schemas.microsoft.com/office/drawing/2014/main" id="{4DC31B93-333C-36DC-24FC-DE0CB70977A8}"/>
              </a:ext>
            </a:extLst>
          </p:cNvPr>
          <p:cNvGraphicFramePr>
            <a:graphicFrameLocks noGrp="1"/>
          </p:cNvGraphicFramePr>
          <p:nvPr>
            <p:extLst>
              <p:ext uri="{D42A27DB-BD31-4B8C-83A1-F6EECF244321}">
                <p14:modId xmlns:p14="http://schemas.microsoft.com/office/powerpoint/2010/main" val="1884134764"/>
              </p:ext>
            </p:extLst>
          </p:nvPr>
        </p:nvGraphicFramePr>
        <p:xfrm>
          <a:off x="217766" y="1430073"/>
          <a:ext cx="4589171" cy="4314044"/>
        </p:xfrm>
        <a:graphic>
          <a:graphicData uri="http://schemas.openxmlformats.org/drawingml/2006/table">
            <a:tbl>
              <a:tblPr>
                <a:tableStyleId>{5C22544A-7EE6-4342-B048-85BDC9FD1C3A}</a:tableStyleId>
              </a:tblPr>
              <a:tblGrid>
                <a:gridCol w="1386655">
                  <a:extLst>
                    <a:ext uri="{9D8B030D-6E8A-4147-A177-3AD203B41FA5}">
                      <a16:colId xmlns:a16="http://schemas.microsoft.com/office/drawing/2014/main" val="3536854791"/>
                    </a:ext>
                  </a:extLst>
                </a:gridCol>
                <a:gridCol w="3202516">
                  <a:extLst>
                    <a:ext uri="{9D8B030D-6E8A-4147-A177-3AD203B41FA5}">
                      <a16:colId xmlns:a16="http://schemas.microsoft.com/office/drawing/2014/main" val="3845661646"/>
                    </a:ext>
                  </a:extLst>
                </a:gridCol>
              </a:tblGrid>
              <a:tr h="616292">
                <a:tc>
                  <a:txBody>
                    <a:bodyPr/>
                    <a:lstStyle/>
                    <a:p>
                      <a:pPr algn="ctr" fontAlgn="ctr"/>
                      <a:r>
                        <a:rPr lang="en-US" sz="1600" b="1" u="none" strike="noStrike" dirty="0">
                          <a:solidFill>
                            <a:schemeClr val="bg1"/>
                          </a:solidFill>
                          <a:effectLst/>
                        </a:rPr>
                        <a:t>Symbol</a:t>
                      </a:r>
                      <a:endParaRPr lang="en-US" sz="1600" b="1" i="0" u="none" strike="noStrike" dirty="0">
                        <a:solidFill>
                          <a:schemeClr val="bg1"/>
                        </a:solidFill>
                        <a:effectLst/>
                        <a:latin typeface="Calibri" panose="020F0502020204030204" pitchFamily="34" charset="0"/>
                      </a:endParaRPr>
                    </a:p>
                  </a:txBody>
                  <a:tcPr marL="6973" marR="6973" marT="6973" marB="0" anchor="ctr">
                    <a:solidFill>
                      <a:srgbClr val="0070C0"/>
                    </a:solidFill>
                  </a:tcPr>
                </a:tc>
                <a:tc>
                  <a:txBody>
                    <a:bodyPr/>
                    <a:lstStyle/>
                    <a:p>
                      <a:pPr algn="l" fontAlgn="ctr"/>
                      <a:r>
                        <a:rPr lang="en-US" sz="1600" b="1" u="none" strike="noStrike" dirty="0">
                          <a:solidFill>
                            <a:schemeClr val="bg1"/>
                          </a:solidFill>
                          <a:effectLst/>
                        </a:rPr>
                        <a:t>Definition</a:t>
                      </a:r>
                      <a:endParaRPr lang="en-US" sz="1600" b="1" i="0" u="none" strike="noStrike" dirty="0">
                        <a:solidFill>
                          <a:schemeClr val="bg1"/>
                        </a:solidFill>
                        <a:effectLst/>
                        <a:latin typeface="Calibri" panose="020F0502020204030204" pitchFamily="34" charset="0"/>
                      </a:endParaRPr>
                    </a:p>
                  </a:txBody>
                  <a:tcPr marL="6973" marR="6973" marT="6973" marB="0" anchor="ctr">
                    <a:solidFill>
                      <a:srgbClr val="0070C0"/>
                    </a:solidFill>
                  </a:tcPr>
                </a:tc>
                <a:extLst>
                  <a:ext uri="{0D108BD9-81ED-4DB2-BD59-A6C34878D82A}">
                    <a16:rowId xmlns:a16="http://schemas.microsoft.com/office/drawing/2014/main" val="451349269"/>
                  </a:ext>
                </a:extLst>
              </a:tr>
              <a:tr h="616292">
                <a:tc>
                  <a:txBody>
                    <a:bodyPr/>
                    <a:lstStyle/>
                    <a:p>
                      <a:pPr algn="ctr" fontAlgn="ctr"/>
                      <a:r>
                        <a:rPr lang="en-US" sz="1600" u="none" strike="noStrike" dirty="0" err="1">
                          <a:effectLst/>
                        </a:rPr>
                        <a:t>Aarray</a:t>
                      </a:r>
                      <a:endParaRPr lang="en-US" sz="1600" b="0" i="0" u="none" strike="noStrike" dirty="0">
                        <a:solidFill>
                          <a:srgbClr val="000000"/>
                        </a:solidFill>
                        <a:effectLst/>
                        <a:latin typeface="Calibri" panose="020F0502020204030204" pitchFamily="34" charset="0"/>
                      </a:endParaRPr>
                    </a:p>
                  </a:txBody>
                  <a:tcPr marL="6973" marR="6973" marT="6973" marB="0" anchor="ctr"/>
                </a:tc>
                <a:tc>
                  <a:txBody>
                    <a:bodyPr/>
                    <a:lstStyle/>
                    <a:p>
                      <a:pPr algn="l" fontAlgn="ctr"/>
                      <a:r>
                        <a:rPr lang="en-US" sz="1600" u="none" strike="noStrike" dirty="0">
                          <a:effectLst/>
                        </a:rPr>
                        <a:t>Required Solar Array Area</a:t>
                      </a:r>
                      <a:endParaRPr lang="en-US" sz="16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4232812730"/>
                  </a:ext>
                </a:extLst>
              </a:tr>
              <a:tr h="616292">
                <a:tc>
                  <a:txBody>
                    <a:bodyPr/>
                    <a:lstStyle/>
                    <a:p>
                      <a:pPr algn="ctr" fontAlgn="ctr"/>
                      <a:r>
                        <a:rPr lang="en-US" sz="1600" u="none" strike="noStrike">
                          <a:effectLst/>
                        </a:rPr>
                        <a:t>S0</a:t>
                      </a:r>
                      <a:endParaRPr lang="en-US" sz="1600" b="0" i="0" u="none" strike="noStrike">
                        <a:solidFill>
                          <a:srgbClr val="000000"/>
                        </a:solidFill>
                        <a:effectLst/>
                        <a:latin typeface="Calibri" panose="020F0502020204030204" pitchFamily="34" charset="0"/>
                      </a:endParaRPr>
                    </a:p>
                  </a:txBody>
                  <a:tcPr marL="6973" marR="6973" marT="6973" marB="0" anchor="ctr"/>
                </a:tc>
                <a:tc>
                  <a:txBody>
                    <a:bodyPr/>
                    <a:lstStyle/>
                    <a:p>
                      <a:pPr algn="l" fontAlgn="ctr"/>
                      <a:r>
                        <a:rPr lang="pl-PL" sz="1600" u="none" strike="noStrike" dirty="0">
                          <a:effectLst/>
                        </a:rPr>
                        <a:t>Solar Flux (~1367 to 1400 W/m²)</a:t>
                      </a:r>
                      <a:endParaRPr lang="pl-PL" sz="16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2924380285"/>
                  </a:ext>
                </a:extLst>
              </a:tr>
              <a:tr h="616292">
                <a:tc>
                  <a:txBody>
                    <a:bodyPr/>
                    <a:lstStyle/>
                    <a:p>
                      <a:pPr algn="ctr" fontAlgn="ctr"/>
                      <a:r>
                        <a:rPr lang="en-US" sz="1600" u="none" strike="noStrike">
                          <a:effectLst/>
                        </a:rPr>
                        <a:t>cosS</a:t>
                      </a:r>
                      <a:r>
                        <a:rPr lang="el-GR" sz="1600" u="none" strike="noStrike">
                          <a:effectLst/>
                        </a:rPr>
                        <a:t>θ</a:t>
                      </a:r>
                      <a:endParaRPr lang="el-GR" sz="1600" b="0" i="0" u="none" strike="noStrike">
                        <a:solidFill>
                          <a:srgbClr val="000000"/>
                        </a:solidFill>
                        <a:effectLst/>
                        <a:latin typeface="Calibri" panose="020F0502020204030204" pitchFamily="34" charset="0"/>
                      </a:endParaRPr>
                    </a:p>
                  </a:txBody>
                  <a:tcPr marL="6973" marR="6973" marT="6973" marB="0" anchor="ctr"/>
                </a:tc>
                <a:tc>
                  <a:txBody>
                    <a:bodyPr/>
                    <a:lstStyle/>
                    <a:p>
                      <a:pPr algn="l" fontAlgn="ctr"/>
                      <a:r>
                        <a:rPr lang="en-GB" sz="1600" u="none" strike="noStrike" dirty="0">
                          <a:effectLst/>
                        </a:rPr>
                        <a:t>Cosine of the Solar Array Pointing Error</a:t>
                      </a:r>
                      <a:endParaRPr lang="en-GB" sz="16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365683670"/>
                  </a:ext>
                </a:extLst>
              </a:tr>
              <a:tr h="616292">
                <a:tc>
                  <a:txBody>
                    <a:bodyPr/>
                    <a:lstStyle/>
                    <a:p>
                      <a:pPr algn="ctr" fontAlgn="ctr"/>
                      <a:r>
                        <a:rPr lang="el-GR" sz="1600" u="none" strike="noStrike">
                          <a:effectLst/>
                        </a:rPr>
                        <a:t>η</a:t>
                      </a:r>
                      <a:r>
                        <a:rPr lang="en-US" sz="1600" u="none" strike="noStrike">
                          <a:effectLst/>
                        </a:rPr>
                        <a:t>cell</a:t>
                      </a:r>
                      <a:endParaRPr lang="en-US" sz="1600" b="0" i="0" u="none" strike="noStrike">
                        <a:solidFill>
                          <a:srgbClr val="000000"/>
                        </a:solidFill>
                        <a:effectLst/>
                        <a:latin typeface="Calibri" panose="020F0502020204030204" pitchFamily="34" charset="0"/>
                      </a:endParaRPr>
                    </a:p>
                  </a:txBody>
                  <a:tcPr marL="6973" marR="6973" marT="6973" marB="0" anchor="ctr"/>
                </a:tc>
                <a:tc>
                  <a:txBody>
                    <a:bodyPr/>
                    <a:lstStyle/>
                    <a:p>
                      <a:pPr algn="l" fontAlgn="ctr"/>
                      <a:r>
                        <a:rPr lang="en-US" sz="1600" u="none" strike="noStrike" dirty="0">
                          <a:effectLst/>
                        </a:rPr>
                        <a:t>Solar Cell Efficiency (e.g., GaAs)</a:t>
                      </a:r>
                      <a:endParaRPr lang="en-US" sz="16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1920057217"/>
                  </a:ext>
                </a:extLst>
              </a:tr>
              <a:tr h="616292">
                <a:tc>
                  <a:txBody>
                    <a:bodyPr/>
                    <a:lstStyle/>
                    <a:p>
                      <a:pPr algn="ctr" fontAlgn="ctr"/>
                      <a:r>
                        <a:rPr lang="el-GR" sz="1600" u="none" strike="noStrike">
                          <a:effectLst/>
                        </a:rPr>
                        <a:t>η</a:t>
                      </a:r>
                      <a:r>
                        <a:rPr lang="en-US" sz="1600" u="none" strike="noStrike">
                          <a:effectLst/>
                        </a:rPr>
                        <a:t>pack</a:t>
                      </a:r>
                      <a:endParaRPr lang="en-US" sz="1600" b="0" i="0" u="none" strike="noStrike">
                        <a:solidFill>
                          <a:srgbClr val="000000"/>
                        </a:solidFill>
                        <a:effectLst/>
                        <a:latin typeface="Calibri" panose="020F0502020204030204" pitchFamily="34" charset="0"/>
                      </a:endParaRPr>
                    </a:p>
                  </a:txBody>
                  <a:tcPr marL="6973" marR="6973" marT="6973" marB="0" anchor="ctr"/>
                </a:tc>
                <a:tc>
                  <a:txBody>
                    <a:bodyPr/>
                    <a:lstStyle/>
                    <a:p>
                      <a:pPr algn="l" fontAlgn="ctr"/>
                      <a:r>
                        <a:rPr lang="en-US" sz="1600" u="none" strike="noStrike" dirty="0">
                          <a:effectLst/>
                        </a:rPr>
                        <a:t>Cell Packing Efficiency</a:t>
                      </a:r>
                      <a:endParaRPr lang="en-US" sz="16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3957763291"/>
                  </a:ext>
                </a:extLst>
              </a:tr>
              <a:tr h="616292">
                <a:tc>
                  <a:txBody>
                    <a:bodyPr/>
                    <a:lstStyle/>
                    <a:p>
                      <a:pPr algn="ctr" fontAlgn="ctr"/>
                      <a:r>
                        <a:rPr lang="en-US" sz="1600" u="none" strike="noStrike">
                          <a:effectLst/>
                        </a:rPr>
                        <a:t>D</a:t>
                      </a:r>
                      <a:endParaRPr lang="en-US" sz="1600" b="0" i="0" u="none" strike="noStrike">
                        <a:solidFill>
                          <a:srgbClr val="000000"/>
                        </a:solidFill>
                        <a:effectLst/>
                        <a:latin typeface="Calibri" panose="020F0502020204030204" pitchFamily="34" charset="0"/>
                      </a:endParaRPr>
                    </a:p>
                  </a:txBody>
                  <a:tcPr marL="6973" marR="6973" marT="6973" marB="0" anchor="ctr"/>
                </a:tc>
                <a:tc>
                  <a:txBody>
                    <a:bodyPr/>
                    <a:lstStyle/>
                    <a:p>
                      <a:pPr algn="l" fontAlgn="ctr"/>
                      <a:r>
                        <a:rPr lang="en-US" sz="1600" u="none" strike="noStrike" dirty="0">
                          <a:effectLst/>
                        </a:rPr>
                        <a:t>Solar Array Degradation Factor</a:t>
                      </a:r>
                      <a:endParaRPr lang="en-US" sz="1600" b="0" i="0" u="none" strike="noStrike" dirty="0">
                        <a:solidFill>
                          <a:srgbClr val="000000"/>
                        </a:solidFill>
                        <a:effectLst/>
                        <a:latin typeface="Calibri" panose="020F0502020204030204" pitchFamily="34" charset="0"/>
                      </a:endParaRPr>
                    </a:p>
                  </a:txBody>
                  <a:tcPr marL="6973" marR="6973" marT="6973" marB="0" anchor="ctr"/>
                </a:tc>
                <a:extLst>
                  <a:ext uri="{0D108BD9-81ED-4DB2-BD59-A6C34878D82A}">
                    <a16:rowId xmlns:a16="http://schemas.microsoft.com/office/drawing/2014/main" val="2737457878"/>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CAB04BB9-32A8-9196-B197-DD62D28CB063}"/>
                  </a:ext>
                </a:extLst>
              </p:cNvPr>
              <p:cNvGraphicFramePr>
                <a:graphicFrameLocks noGrp="1"/>
              </p:cNvGraphicFramePr>
              <p:nvPr>
                <p:extLst>
                  <p:ext uri="{D42A27DB-BD31-4B8C-83A1-F6EECF244321}">
                    <p14:modId xmlns:p14="http://schemas.microsoft.com/office/powerpoint/2010/main" val="780070121"/>
                  </p:ext>
                </p:extLst>
              </p:nvPr>
            </p:nvGraphicFramePr>
            <p:xfrm>
              <a:off x="5675034" y="1792286"/>
              <a:ext cx="6299200" cy="4314045"/>
            </p:xfrm>
            <a:graphic>
              <a:graphicData uri="http://schemas.openxmlformats.org/drawingml/2006/table">
                <a:tbl>
                  <a:tblPr firstRow="1" bandRow="1">
                    <a:tableStyleId>{2D5ABB26-0587-4C30-8999-92F81FD0307C}</a:tableStyleId>
                  </a:tblPr>
                  <a:tblGrid>
                    <a:gridCol w="6299200">
                      <a:extLst>
                        <a:ext uri="{9D8B030D-6E8A-4147-A177-3AD203B41FA5}">
                          <a16:colId xmlns:a16="http://schemas.microsoft.com/office/drawing/2014/main" val="3708254608"/>
                        </a:ext>
                      </a:extLst>
                    </a:gridCol>
                  </a:tblGrid>
                  <a:tr h="4314045">
                    <a:tc>
                      <a:txBody>
                        <a:bodyPr/>
                        <a:lstStyle/>
                        <a:p>
                          <a:pPr marL="0" indent="0" algn="ctr">
                            <a:buFont typeface="Arial" panose="020B0604020202020204" pitchFamily="34" charset="0"/>
                            <a:buNone/>
                          </a:pPr>
                          <a:r>
                            <a:rPr lang="en-US" sz="1800" b="1" u="sng" kern="1200" dirty="0">
                              <a:solidFill>
                                <a:schemeClr val="tx1"/>
                              </a:solidFill>
                              <a:effectLst/>
                              <a:latin typeface="+mn-lt"/>
                              <a:ea typeface="+mn-ea"/>
                              <a:cs typeface="+mn-cs"/>
                            </a:rPr>
                            <a:t>Solar Array Selection</a:t>
                          </a:r>
                        </a:p>
                        <a:p>
                          <a:pPr marL="0" indent="0" algn="ctr">
                            <a:buFont typeface="Arial" panose="020B0604020202020204" pitchFamily="34" charset="0"/>
                            <a:buNone/>
                          </a:pPr>
                          <a:endParaRPr lang="en-PK" sz="1800" b="1" u="sng" kern="1200" dirty="0">
                            <a:solidFill>
                              <a:schemeClr val="tx1"/>
                            </a:solidFill>
                            <a:effectLst/>
                            <a:latin typeface="+mn-lt"/>
                            <a:ea typeface="+mn-ea"/>
                            <a:cs typeface="+mn-cs"/>
                          </a:endParaRPr>
                        </a:p>
                        <a:p>
                          <a:pPr marL="285750" indent="-285750">
                            <a:buFont typeface="Arial" panose="020B0604020202020204" pitchFamily="34" charset="0"/>
                            <a:buChar char="•"/>
                          </a:pPr>
                          <a:r>
                            <a:rPr lang="en-US" sz="1600" b="1" kern="1200" dirty="0">
                              <a:solidFill>
                                <a:schemeClr val="tx1"/>
                              </a:solidFill>
                              <a:effectLst/>
                              <a:latin typeface="+mn-lt"/>
                              <a:ea typeface="+mn-ea"/>
                              <a:cs typeface="+mn-cs"/>
                            </a:rPr>
                            <a:t>Solar Array Area Estimation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800" b="1" i="1" kern="1200" smtClean="0">
                                        <a:solidFill>
                                          <a:schemeClr val="tx1"/>
                                        </a:solidFill>
                                        <a:effectLst/>
                                        <a:latin typeface="Cambria Math" panose="02040503050406030204" pitchFamily="18" charset="0"/>
                                        <a:ea typeface="+mn-ea"/>
                                        <a:cs typeface="+mn-cs"/>
                                      </a:rPr>
                                    </m:ctrlPr>
                                  </m:sSubPr>
                                  <m:e>
                                    <m:r>
                                      <a:rPr lang="en-US" sz="1800" b="1" i="1" kern="1200" smtClean="0">
                                        <a:solidFill>
                                          <a:schemeClr val="tx1"/>
                                        </a:solidFill>
                                        <a:effectLst/>
                                        <a:latin typeface="Cambria Math" panose="02040503050406030204" pitchFamily="18" charset="0"/>
                                        <a:ea typeface="+mn-ea"/>
                                        <a:cs typeface="+mn-cs"/>
                                      </a:rPr>
                                      <m:t>𝑨</m:t>
                                    </m:r>
                                  </m:e>
                                  <m:sub>
                                    <m:r>
                                      <a:rPr lang="en-US" sz="1800" b="1" i="1" kern="1200" smtClean="0">
                                        <a:solidFill>
                                          <a:schemeClr val="tx1"/>
                                        </a:solidFill>
                                        <a:effectLst/>
                                        <a:latin typeface="Cambria Math" panose="02040503050406030204" pitchFamily="18" charset="0"/>
                                        <a:ea typeface="+mn-ea"/>
                                        <a:cs typeface="+mn-cs"/>
                                      </a:rPr>
                                      <m:t>𝒂𝒓𝒓𝒂𝒚</m:t>
                                    </m:r>
                                  </m:sub>
                                </m:sSub>
                                <m:r>
                                  <a:rPr lang="en-US" sz="1800" b="1" i="1" kern="1200" smtClean="0">
                                    <a:solidFill>
                                      <a:schemeClr val="tx1"/>
                                    </a:solidFill>
                                    <a:effectLst/>
                                    <a:latin typeface="Cambria Math" panose="02040503050406030204" pitchFamily="18" charset="0"/>
                                    <a:ea typeface="+mn-ea"/>
                                    <a:cs typeface="+mn-cs"/>
                                  </a:rPr>
                                  <m:t>=</m:t>
                                </m:r>
                                <m:f>
                                  <m:fPr>
                                    <m:ctrlPr>
                                      <a:rPr lang="en-GB" sz="1800" b="1" i="1" kern="1200" smtClean="0">
                                        <a:solidFill>
                                          <a:schemeClr val="tx1"/>
                                        </a:solidFill>
                                        <a:effectLst/>
                                        <a:latin typeface="Cambria Math" panose="02040503050406030204" pitchFamily="18" charset="0"/>
                                        <a:ea typeface="+mn-ea"/>
                                        <a:cs typeface="+mn-cs"/>
                                      </a:rPr>
                                    </m:ctrlPr>
                                  </m:fPr>
                                  <m:num>
                                    <m:sSub>
                                      <m:sSubPr>
                                        <m:ctrlPr>
                                          <a:rPr lang="en-GB" sz="1800" b="1" i="1" kern="1200" smtClean="0">
                                            <a:solidFill>
                                              <a:schemeClr val="tx1"/>
                                            </a:solidFill>
                                            <a:effectLst/>
                                            <a:latin typeface="Cambria Math" panose="02040503050406030204" pitchFamily="18" charset="0"/>
                                            <a:ea typeface="+mn-ea"/>
                                            <a:cs typeface="+mn-cs"/>
                                          </a:rPr>
                                        </m:ctrlPr>
                                      </m:sSubPr>
                                      <m:e>
                                        <m:r>
                                          <a:rPr lang="en-US" sz="1800" b="1" i="1" kern="1200" smtClean="0">
                                            <a:solidFill>
                                              <a:schemeClr val="tx1"/>
                                            </a:solidFill>
                                            <a:effectLst/>
                                            <a:latin typeface="Cambria Math" panose="02040503050406030204" pitchFamily="18" charset="0"/>
                                            <a:ea typeface="+mn-ea"/>
                                            <a:cs typeface="+mn-cs"/>
                                          </a:rPr>
                                          <m:t>𝑷</m:t>
                                        </m:r>
                                      </m:e>
                                      <m:sub>
                                        <m:r>
                                          <a:rPr lang="en-US" sz="1800" b="1" i="1" kern="1200" smtClean="0">
                                            <a:solidFill>
                                              <a:schemeClr val="tx1"/>
                                            </a:solidFill>
                                            <a:effectLst/>
                                            <a:latin typeface="Cambria Math" panose="02040503050406030204" pitchFamily="18" charset="0"/>
                                            <a:ea typeface="+mn-ea"/>
                                            <a:cs typeface="+mn-cs"/>
                                          </a:rPr>
                                          <m:t>𝒂𝒓𝒓𝒂𝒚</m:t>
                                        </m:r>
                                      </m:sub>
                                    </m:sSub>
                                  </m:num>
                                  <m:den>
                                    <m:r>
                                      <m:rPr>
                                        <m:nor/>
                                      </m:rPr>
                                      <a:rPr lang="en-US" sz="1800" b="1" kern="1200" smtClean="0">
                                        <a:solidFill>
                                          <a:schemeClr val="tx1"/>
                                        </a:solidFill>
                                        <a:effectLst/>
                                        <a:latin typeface="+mn-lt"/>
                                        <a:ea typeface="+mn-ea"/>
                                        <a:cs typeface="+mn-cs"/>
                                      </a:rPr>
                                      <m:t>σ</m:t>
                                    </m:r>
                                    <m:r>
                                      <a:rPr lang="en-US" sz="1800" b="1" i="0" kern="1200" smtClean="0">
                                        <a:solidFill>
                                          <a:schemeClr val="tx1"/>
                                        </a:solidFill>
                                        <a:effectLst/>
                                        <a:latin typeface="Cambria Math" panose="02040503050406030204" pitchFamily="18" charset="0"/>
                                        <a:ea typeface="+mn-ea"/>
                                        <a:cs typeface="+mn-cs"/>
                                      </a:rPr>
                                      <m:t>𝐱</m:t>
                                    </m:r>
                                    <m:r>
                                      <a:rPr lang="en-US" sz="1800" b="1" i="1" kern="1200" smtClean="0">
                                        <a:solidFill>
                                          <a:schemeClr val="tx1"/>
                                        </a:solidFill>
                                        <a:effectLst/>
                                        <a:latin typeface="Cambria Math" panose="02040503050406030204" pitchFamily="18" charset="0"/>
                                        <a:ea typeface="+mn-ea"/>
                                        <a:cs typeface="+mn-cs"/>
                                      </a:rPr>
                                      <m:t>𝒄𝒐𝒔</m:t>
                                    </m:r>
                                    <m:d>
                                      <m:dPr>
                                        <m:ctrlPr>
                                          <a:rPr lang="en-US" sz="1800" b="1" i="1" kern="1200" smtClean="0">
                                            <a:solidFill>
                                              <a:schemeClr val="tx1"/>
                                            </a:solidFill>
                                            <a:effectLst/>
                                            <a:latin typeface="Cambria Math" panose="02040503050406030204" pitchFamily="18" charset="0"/>
                                            <a:ea typeface="+mn-ea"/>
                                            <a:cs typeface="+mn-cs"/>
                                          </a:rPr>
                                        </m:ctrlPr>
                                      </m:dPr>
                                      <m:e>
                                        <m:r>
                                          <m:rPr>
                                            <m:nor/>
                                          </m:rPr>
                                          <a:rPr lang="en-US" sz="1800" b="1" kern="1200" smtClean="0">
                                            <a:solidFill>
                                              <a:schemeClr val="tx1"/>
                                            </a:solidFill>
                                            <a:effectLst/>
                                            <a:latin typeface="+mn-lt"/>
                                            <a:ea typeface="+mn-ea"/>
                                            <a:cs typeface="+mn-cs"/>
                                          </a:rPr>
                                          <m:t>σθ</m:t>
                                        </m:r>
                                      </m:e>
                                    </m:d>
                                    <m:r>
                                      <a:rPr lang="en-US" sz="1800" b="1" i="0" kern="1200" smtClean="0">
                                        <a:solidFill>
                                          <a:schemeClr val="tx1"/>
                                        </a:solidFill>
                                        <a:effectLst/>
                                        <a:latin typeface="Cambria Math" panose="02040503050406030204" pitchFamily="18" charset="0"/>
                                        <a:ea typeface="+mn-ea"/>
                                        <a:cs typeface="+mn-cs"/>
                                      </a:rPr>
                                      <m:t>𝐱</m:t>
                                    </m:r>
                                    <m:sSub>
                                      <m:sSubPr>
                                        <m:ctrlPr>
                                          <a:rPr lang="en-US" sz="1800" b="1" i="1" kern="1200" smtClean="0">
                                            <a:solidFill>
                                              <a:schemeClr val="tx1"/>
                                            </a:solidFill>
                                            <a:effectLst/>
                                            <a:latin typeface="Cambria Math" panose="02040503050406030204" pitchFamily="18" charset="0"/>
                                            <a:ea typeface="+mn-ea"/>
                                            <a:cs typeface="+mn-cs"/>
                                          </a:rPr>
                                        </m:ctrlPr>
                                      </m:sSubPr>
                                      <m:e>
                                        <m:r>
                                          <m:rPr>
                                            <m:nor/>
                                          </m:rPr>
                                          <a:rPr lang="en-US" sz="1800" b="1" kern="1200" smtClean="0">
                                            <a:solidFill>
                                              <a:schemeClr val="tx1"/>
                                            </a:solidFill>
                                            <a:effectLst/>
                                            <a:latin typeface="+mn-lt"/>
                                            <a:ea typeface="+mn-ea"/>
                                            <a:cs typeface="+mn-cs"/>
                                          </a:rPr>
                                          <m:t>η</m:t>
                                        </m:r>
                                      </m:e>
                                      <m:sub>
                                        <m:r>
                                          <a:rPr lang="en-US" sz="1800" b="1" i="1" kern="1200" smtClean="0">
                                            <a:solidFill>
                                              <a:schemeClr val="tx1"/>
                                            </a:solidFill>
                                            <a:effectLst/>
                                            <a:latin typeface="Cambria Math" panose="02040503050406030204" pitchFamily="18" charset="0"/>
                                            <a:ea typeface="+mn-ea"/>
                                            <a:cs typeface="+mn-cs"/>
                                          </a:rPr>
                                          <m:t>𝒄𝒆𝒍𝒍</m:t>
                                        </m:r>
                                      </m:sub>
                                    </m:sSub>
                                    <m:sSub>
                                      <m:sSubPr>
                                        <m:ctrlPr>
                                          <a:rPr lang="en-US" sz="1800" b="1" i="1" kern="1200" smtClean="0">
                                            <a:solidFill>
                                              <a:schemeClr val="tx1"/>
                                            </a:solidFill>
                                            <a:effectLst/>
                                            <a:latin typeface="Cambria Math" panose="02040503050406030204" pitchFamily="18" charset="0"/>
                                            <a:ea typeface="+mn-ea"/>
                                            <a:cs typeface="+mn-cs"/>
                                          </a:rPr>
                                        </m:ctrlPr>
                                      </m:sSubPr>
                                      <m:e>
                                        <m:r>
                                          <m:rPr>
                                            <m:nor/>
                                          </m:rPr>
                                          <a:rPr lang="en-US" sz="1800" b="1" i="0" kern="1200" smtClean="0">
                                            <a:solidFill>
                                              <a:schemeClr val="tx1"/>
                                            </a:solidFill>
                                            <a:effectLst/>
                                            <a:latin typeface="+mn-lt"/>
                                            <a:ea typeface="+mn-ea"/>
                                            <a:cs typeface="+mn-cs"/>
                                          </a:rPr>
                                          <m:t>x</m:t>
                                        </m:r>
                                        <m:r>
                                          <m:rPr>
                                            <m:nor/>
                                          </m:rPr>
                                          <a:rPr lang="en-US" sz="1800" b="1" kern="1200" smtClean="0">
                                            <a:solidFill>
                                              <a:schemeClr val="tx1"/>
                                            </a:solidFill>
                                            <a:effectLst/>
                                            <a:latin typeface="+mn-lt"/>
                                            <a:ea typeface="+mn-ea"/>
                                            <a:cs typeface="+mn-cs"/>
                                          </a:rPr>
                                          <m:t>η</m:t>
                                        </m:r>
                                      </m:e>
                                      <m:sub>
                                        <m:r>
                                          <a:rPr lang="en-US" sz="1800" b="1" i="1" kern="1200" smtClean="0">
                                            <a:solidFill>
                                              <a:schemeClr val="tx1"/>
                                            </a:solidFill>
                                            <a:effectLst/>
                                            <a:latin typeface="Cambria Math" panose="02040503050406030204" pitchFamily="18" charset="0"/>
                                            <a:ea typeface="+mn-ea"/>
                                            <a:cs typeface="+mn-cs"/>
                                          </a:rPr>
                                          <m:t>𝒑𝒂𝒄𝒌</m:t>
                                        </m:r>
                                      </m:sub>
                                    </m:sSub>
                                    <m:r>
                                      <a:rPr lang="en-US" sz="1800" b="1" i="1" kern="1200" smtClean="0">
                                        <a:solidFill>
                                          <a:schemeClr val="tx1"/>
                                        </a:solidFill>
                                        <a:effectLst/>
                                        <a:latin typeface="Cambria Math" panose="02040503050406030204" pitchFamily="18" charset="0"/>
                                        <a:ea typeface="+mn-ea"/>
                                        <a:cs typeface="+mn-cs"/>
                                      </a:rPr>
                                      <m:t> </m:t>
                                    </m:r>
                                    <m:r>
                                      <a:rPr lang="en-US" sz="1800" b="1" i="0" kern="1200" smtClean="0">
                                        <a:solidFill>
                                          <a:schemeClr val="tx1"/>
                                        </a:solidFill>
                                        <a:effectLst/>
                                        <a:latin typeface="Cambria Math" panose="02040503050406030204" pitchFamily="18" charset="0"/>
                                        <a:ea typeface="+mn-ea"/>
                                        <a:cs typeface="+mn-cs"/>
                                      </a:rPr>
                                      <m:t>𝐱</m:t>
                                    </m:r>
                                    <m:r>
                                      <a:rPr lang="en-US" sz="1800" b="1" i="1" kern="1200" smtClean="0">
                                        <a:solidFill>
                                          <a:schemeClr val="tx1"/>
                                        </a:solidFill>
                                        <a:effectLst/>
                                        <a:latin typeface="Cambria Math" panose="02040503050406030204" pitchFamily="18" charset="0"/>
                                        <a:ea typeface="+mn-ea"/>
                                        <a:cs typeface="+mn-cs"/>
                                      </a:rPr>
                                      <m:t>(</m:t>
                                    </m:r>
                                    <m:r>
                                      <a:rPr lang="en-US" sz="1800" b="1" i="1" kern="1200" smtClean="0">
                                        <a:solidFill>
                                          <a:schemeClr val="tx1"/>
                                        </a:solidFill>
                                        <a:effectLst/>
                                        <a:latin typeface="Cambria Math" panose="02040503050406030204" pitchFamily="18" charset="0"/>
                                        <a:ea typeface="+mn-ea"/>
                                        <a:cs typeface="+mn-cs"/>
                                      </a:rPr>
                                      <m:t>𝟏</m:t>
                                    </m:r>
                                    <m:r>
                                      <a:rPr lang="en-US" sz="1800" b="1" i="1" kern="1200" smtClean="0">
                                        <a:solidFill>
                                          <a:schemeClr val="tx1"/>
                                        </a:solidFill>
                                        <a:effectLst/>
                                        <a:latin typeface="Cambria Math" panose="02040503050406030204" pitchFamily="18" charset="0"/>
                                        <a:ea typeface="+mn-ea"/>
                                        <a:cs typeface="+mn-cs"/>
                                      </a:rPr>
                                      <m:t>−</m:t>
                                    </m:r>
                                    <m:r>
                                      <a:rPr lang="en-US" sz="1800" b="1" i="1" kern="1200" smtClean="0">
                                        <a:solidFill>
                                          <a:schemeClr val="tx1"/>
                                        </a:solidFill>
                                        <a:effectLst/>
                                        <a:latin typeface="Cambria Math" panose="02040503050406030204" pitchFamily="18" charset="0"/>
                                        <a:ea typeface="+mn-ea"/>
                                        <a:cs typeface="+mn-cs"/>
                                      </a:rPr>
                                      <m:t>𝑫</m:t>
                                    </m:r>
                                    <m:r>
                                      <a:rPr lang="en-US" sz="1800" b="1" i="1" kern="1200" smtClean="0">
                                        <a:solidFill>
                                          <a:schemeClr val="tx1"/>
                                        </a:solidFill>
                                        <a:effectLst/>
                                        <a:latin typeface="Cambria Math" panose="02040503050406030204" pitchFamily="18" charset="0"/>
                                        <a:ea typeface="+mn-ea"/>
                                        <a:cs typeface="+mn-cs"/>
                                      </a:rPr>
                                      <m:t>) </m:t>
                                    </m:r>
                                  </m:den>
                                </m:f>
                              </m:oMath>
                            </m:oMathPara>
                          </a14:m>
                          <a:endParaRPr lang="en-US" sz="1800" b="1" kern="1200" dirty="0">
                            <a:solidFill>
                              <a:schemeClr val="tx1"/>
                            </a:solidFill>
                            <a:effectLst/>
                            <a:latin typeface="+mn-lt"/>
                            <a:ea typeface="+mn-ea"/>
                            <a:cs typeface="+mn-cs"/>
                          </a:endParaRPr>
                        </a:p>
                        <a:p>
                          <a:pPr marL="0" indent="0">
                            <a:buFont typeface="Arial" panose="020B0604020202020204" pitchFamily="34" charset="0"/>
                            <a:buNone/>
                          </a:pPr>
                          <a:endParaRPr lang="en-US" sz="1800" b="1" kern="1200" dirty="0">
                            <a:solidFill>
                              <a:schemeClr val="tx1"/>
                            </a:solidFill>
                            <a:effectLst/>
                            <a:latin typeface="+mn-lt"/>
                            <a:ea typeface="+mn-ea"/>
                            <a:cs typeface="+mn-cs"/>
                          </a:endParaRPr>
                        </a:p>
                        <a:p>
                          <a:pPr marL="0" indent="0">
                            <a:buFont typeface="Arial" panose="020B0604020202020204" pitchFamily="34" charset="0"/>
                            <a:buNone/>
                          </a:pPr>
                          <a:endParaRPr lang="en-PK" sz="1600" b="1" kern="1200" dirty="0">
                            <a:solidFill>
                              <a:schemeClr val="tx1"/>
                            </a:solidFill>
                            <a:effectLst/>
                            <a:latin typeface="+mn-lt"/>
                            <a:ea typeface="+mn-ea"/>
                            <a:cs typeface="+mn-cs"/>
                          </a:endParaRPr>
                        </a:p>
                        <a:p>
                          <a:pPr marL="285750" indent="-285750">
                            <a:buFont typeface="Arial" panose="020B0604020202020204" pitchFamily="34" charset="0"/>
                            <a:buChar char="•"/>
                          </a:pPr>
                          <a:r>
                            <a:rPr lang="en-US" sz="1600" b="1" kern="1200" dirty="0">
                              <a:solidFill>
                                <a:schemeClr val="tx1"/>
                              </a:solidFill>
                              <a:effectLst/>
                              <a:latin typeface="+mn-lt"/>
                              <a:ea typeface="+mn-ea"/>
                              <a:cs typeface="+mn-cs"/>
                            </a:rPr>
                            <a:t>Power at End of Life (EOL)</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800" b="1" i="1" kern="1200" smtClean="0">
                                        <a:solidFill>
                                          <a:schemeClr val="tx1"/>
                                        </a:solidFill>
                                        <a:effectLst/>
                                        <a:latin typeface="Cambria Math" panose="02040503050406030204" pitchFamily="18" charset="0"/>
                                        <a:ea typeface="+mn-ea"/>
                                        <a:cs typeface="+mn-cs"/>
                                      </a:rPr>
                                    </m:ctrlPr>
                                  </m:sSubPr>
                                  <m:e>
                                    <m:r>
                                      <a:rPr lang="en-US" sz="1800" b="1" i="1" kern="1200" smtClean="0">
                                        <a:solidFill>
                                          <a:schemeClr val="tx1"/>
                                        </a:solidFill>
                                        <a:effectLst/>
                                        <a:latin typeface="Cambria Math" panose="02040503050406030204" pitchFamily="18" charset="0"/>
                                        <a:ea typeface="+mn-ea"/>
                                        <a:cs typeface="+mn-cs"/>
                                      </a:rPr>
                                      <m:t>𝑷</m:t>
                                    </m:r>
                                  </m:e>
                                  <m:sub>
                                    <m:r>
                                      <a:rPr lang="en-US" sz="1800" b="1" i="1" kern="1200" smtClean="0">
                                        <a:solidFill>
                                          <a:schemeClr val="tx1"/>
                                        </a:solidFill>
                                        <a:effectLst/>
                                        <a:latin typeface="Cambria Math" panose="02040503050406030204" pitchFamily="18" charset="0"/>
                                        <a:ea typeface="+mn-ea"/>
                                        <a:cs typeface="+mn-cs"/>
                                      </a:rPr>
                                      <m:t>𝑬𝑶𝑳</m:t>
                                    </m:r>
                                  </m:sub>
                                </m:sSub>
                                <m:r>
                                  <a:rPr lang="en-GB" sz="1800" b="1" i="1" kern="1200" smtClean="0">
                                    <a:solidFill>
                                      <a:schemeClr val="tx1"/>
                                    </a:solidFill>
                                    <a:effectLst/>
                                    <a:latin typeface="Cambria Math" panose="02040503050406030204" pitchFamily="18" charset="0"/>
                                    <a:ea typeface="+mn-ea"/>
                                    <a:cs typeface="+mn-cs"/>
                                  </a:rPr>
                                  <m:t>=</m:t>
                                </m:r>
                                <m:sSub>
                                  <m:sSubPr>
                                    <m:ctrlPr>
                                      <a:rPr lang="en-US" sz="1800" b="1" i="1" kern="1200" smtClean="0">
                                        <a:solidFill>
                                          <a:schemeClr val="tx1"/>
                                        </a:solidFill>
                                        <a:effectLst/>
                                        <a:latin typeface="Cambria Math" panose="02040503050406030204" pitchFamily="18" charset="0"/>
                                        <a:ea typeface="+mn-ea"/>
                                        <a:cs typeface="+mn-cs"/>
                                      </a:rPr>
                                    </m:ctrlPr>
                                  </m:sSubPr>
                                  <m:e>
                                    <m:r>
                                      <a:rPr lang="en-US" sz="1800" b="1" i="1" kern="1200" smtClean="0">
                                        <a:solidFill>
                                          <a:schemeClr val="tx1"/>
                                        </a:solidFill>
                                        <a:effectLst/>
                                        <a:latin typeface="Cambria Math" panose="02040503050406030204" pitchFamily="18" charset="0"/>
                                        <a:ea typeface="+mn-ea"/>
                                        <a:cs typeface="+mn-cs"/>
                                      </a:rPr>
                                      <m:t>𝑷</m:t>
                                    </m:r>
                                  </m:e>
                                  <m:sub>
                                    <m:r>
                                      <a:rPr lang="en-US" sz="1800" b="1" i="1" kern="1200" smtClean="0">
                                        <a:solidFill>
                                          <a:schemeClr val="tx1"/>
                                        </a:solidFill>
                                        <a:effectLst/>
                                        <a:latin typeface="Cambria Math" panose="02040503050406030204" pitchFamily="18" charset="0"/>
                                        <a:ea typeface="+mn-ea"/>
                                        <a:cs typeface="+mn-cs"/>
                                      </a:rPr>
                                      <m:t>𝑩𝑶𝑳</m:t>
                                    </m:r>
                                  </m:sub>
                                </m:sSub>
                                <m:r>
                                  <a:rPr lang="en-US" sz="1800" b="1" i="0" kern="1200" smtClean="0">
                                    <a:solidFill>
                                      <a:schemeClr val="tx1"/>
                                    </a:solidFill>
                                    <a:effectLst/>
                                    <a:latin typeface="Cambria Math" panose="02040503050406030204" pitchFamily="18" charset="0"/>
                                    <a:ea typeface="+mn-ea"/>
                                    <a:cs typeface="+mn-cs"/>
                                  </a:rPr>
                                  <m:t>𝐱</m:t>
                                </m:r>
                                <m:sSup>
                                  <m:sSupPr>
                                    <m:ctrlPr>
                                      <a:rPr lang="en-US" sz="1800" b="1" i="1" kern="1200" smtClean="0">
                                        <a:solidFill>
                                          <a:schemeClr val="tx1"/>
                                        </a:solidFill>
                                        <a:effectLst/>
                                        <a:latin typeface="Cambria Math" panose="02040503050406030204" pitchFamily="18" charset="0"/>
                                        <a:ea typeface="+mn-ea"/>
                                        <a:cs typeface="+mn-cs"/>
                                      </a:rPr>
                                    </m:ctrlPr>
                                  </m:sSupPr>
                                  <m:e>
                                    <m:r>
                                      <a:rPr lang="en-US" sz="1800" b="1" i="0" kern="1200" smtClean="0">
                                        <a:solidFill>
                                          <a:schemeClr val="tx1"/>
                                        </a:solidFill>
                                        <a:effectLst/>
                                        <a:latin typeface="Cambria Math" panose="02040503050406030204" pitchFamily="18" charset="0"/>
                                        <a:ea typeface="+mn-ea"/>
                                        <a:cs typeface="+mn-cs"/>
                                      </a:rPr>
                                      <m:t>(</m:t>
                                    </m:r>
                                    <m:r>
                                      <a:rPr lang="en-US" sz="1800" b="1" i="0" kern="1200" smtClean="0">
                                        <a:solidFill>
                                          <a:schemeClr val="tx1"/>
                                        </a:solidFill>
                                        <a:effectLst/>
                                        <a:latin typeface="Cambria Math" panose="02040503050406030204" pitchFamily="18" charset="0"/>
                                        <a:ea typeface="+mn-ea"/>
                                        <a:cs typeface="+mn-cs"/>
                                      </a:rPr>
                                      <m:t>𝟏</m:t>
                                    </m:r>
                                    <m:r>
                                      <a:rPr lang="en-US" sz="1800" b="1" i="0" kern="1200" smtClean="0">
                                        <a:solidFill>
                                          <a:schemeClr val="tx1"/>
                                        </a:solidFill>
                                        <a:effectLst/>
                                        <a:latin typeface="Cambria Math" panose="02040503050406030204" pitchFamily="18" charset="0"/>
                                        <a:ea typeface="+mn-ea"/>
                                        <a:cs typeface="+mn-cs"/>
                                      </a:rPr>
                                      <m:t>−</m:t>
                                    </m:r>
                                    <m:r>
                                      <a:rPr lang="en-US" sz="1800" b="1" i="0" kern="1200" smtClean="0">
                                        <a:solidFill>
                                          <a:schemeClr val="tx1"/>
                                        </a:solidFill>
                                        <a:effectLst/>
                                        <a:latin typeface="Cambria Math" panose="02040503050406030204" pitchFamily="18" charset="0"/>
                                        <a:ea typeface="+mn-ea"/>
                                        <a:cs typeface="+mn-cs"/>
                                      </a:rPr>
                                      <m:t>𝟎</m:t>
                                    </m:r>
                                    <m:r>
                                      <a:rPr lang="en-US" sz="1800" b="1" i="0" kern="1200" smtClean="0">
                                        <a:solidFill>
                                          <a:schemeClr val="tx1"/>
                                        </a:solidFill>
                                        <a:effectLst/>
                                        <a:latin typeface="Cambria Math" panose="02040503050406030204" pitchFamily="18" charset="0"/>
                                        <a:ea typeface="+mn-ea"/>
                                        <a:cs typeface="+mn-cs"/>
                                      </a:rPr>
                                      <m:t>.</m:t>
                                    </m:r>
                                    <m:r>
                                      <a:rPr lang="en-US" sz="1800" b="1" i="0" kern="1200" smtClean="0">
                                        <a:solidFill>
                                          <a:schemeClr val="tx1"/>
                                        </a:solidFill>
                                        <a:effectLst/>
                                        <a:latin typeface="Cambria Math" panose="02040503050406030204" pitchFamily="18" charset="0"/>
                                        <a:ea typeface="+mn-ea"/>
                                        <a:cs typeface="+mn-cs"/>
                                      </a:rPr>
                                      <m:t>𝟎𝟑</m:t>
                                    </m:r>
                                    <m:r>
                                      <a:rPr lang="en-US" sz="1800" b="1" i="0" kern="1200" smtClean="0">
                                        <a:solidFill>
                                          <a:schemeClr val="tx1"/>
                                        </a:solidFill>
                                        <a:effectLst/>
                                        <a:latin typeface="Cambria Math" panose="02040503050406030204" pitchFamily="18" charset="0"/>
                                        <a:ea typeface="+mn-ea"/>
                                        <a:cs typeface="+mn-cs"/>
                                      </a:rPr>
                                      <m:t>)</m:t>
                                    </m:r>
                                  </m:e>
                                  <m:sup>
                                    <m:r>
                                      <a:rPr lang="en-US" sz="1800" b="1" i="1" kern="1200" smtClean="0">
                                        <a:solidFill>
                                          <a:schemeClr val="tx1"/>
                                        </a:solidFill>
                                        <a:effectLst/>
                                        <a:latin typeface="Cambria Math" panose="02040503050406030204" pitchFamily="18" charset="0"/>
                                        <a:ea typeface="+mn-ea"/>
                                        <a:cs typeface="+mn-cs"/>
                                      </a:rPr>
                                      <m:t>𝟐</m:t>
                                    </m:r>
                                  </m:sup>
                                </m:sSup>
                              </m:oMath>
                            </m:oMathPara>
                          </a14:m>
                          <a:endParaRPr lang="en-PK" b="1" dirty="0">
                            <a:latin typeface="+mn-lt"/>
                          </a:endParaRPr>
                        </a:p>
                      </a:txBody>
                      <a:tcPr/>
                    </a:tc>
                    <a:extLst>
                      <a:ext uri="{0D108BD9-81ED-4DB2-BD59-A6C34878D82A}">
                        <a16:rowId xmlns:a16="http://schemas.microsoft.com/office/drawing/2014/main" val="2249869607"/>
                      </a:ext>
                    </a:extLst>
                  </a:tr>
                </a:tbl>
              </a:graphicData>
            </a:graphic>
          </p:graphicFrame>
        </mc:Choice>
        <mc:Fallback xmlns="">
          <p:graphicFrame>
            <p:nvGraphicFramePr>
              <p:cNvPr id="8" name="Table 7">
                <a:extLst>
                  <a:ext uri="{FF2B5EF4-FFF2-40B4-BE49-F238E27FC236}">
                    <a16:creationId xmlns:a16="http://schemas.microsoft.com/office/drawing/2014/main" id="{CAB04BB9-32A8-9196-B197-DD62D28CB063}"/>
                  </a:ext>
                </a:extLst>
              </p:cNvPr>
              <p:cNvGraphicFramePr>
                <a:graphicFrameLocks noGrp="1"/>
              </p:cNvGraphicFramePr>
              <p:nvPr>
                <p:extLst>
                  <p:ext uri="{D42A27DB-BD31-4B8C-83A1-F6EECF244321}">
                    <p14:modId xmlns:p14="http://schemas.microsoft.com/office/powerpoint/2010/main" val="780070121"/>
                  </p:ext>
                </p:extLst>
              </p:nvPr>
            </p:nvGraphicFramePr>
            <p:xfrm>
              <a:off x="5675034" y="1792286"/>
              <a:ext cx="6299200" cy="4314045"/>
            </p:xfrm>
            <a:graphic>
              <a:graphicData uri="http://schemas.openxmlformats.org/drawingml/2006/table">
                <a:tbl>
                  <a:tblPr firstRow="1" bandRow="1">
                    <a:tableStyleId>{2D5ABB26-0587-4C30-8999-92F81FD0307C}</a:tableStyleId>
                  </a:tblPr>
                  <a:tblGrid>
                    <a:gridCol w="6299200">
                      <a:extLst>
                        <a:ext uri="{9D8B030D-6E8A-4147-A177-3AD203B41FA5}">
                          <a16:colId xmlns:a16="http://schemas.microsoft.com/office/drawing/2014/main" val="3708254608"/>
                        </a:ext>
                      </a:extLst>
                    </a:gridCol>
                  </a:tblGrid>
                  <a:tr h="4314045">
                    <a:tc>
                      <a:txBody>
                        <a:bodyPr/>
                        <a:lstStyle/>
                        <a:p>
                          <a:endParaRPr lang="en-PK"/>
                        </a:p>
                      </a:txBody>
                      <a:tcPr>
                        <a:blipFill>
                          <a:blip r:embed="rId2"/>
                          <a:stretch>
                            <a:fillRect t="-706"/>
                          </a:stretch>
                        </a:blipFill>
                      </a:tcPr>
                    </a:tc>
                    <a:extLst>
                      <a:ext uri="{0D108BD9-81ED-4DB2-BD59-A6C34878D82A}">
                        <a16:rowId xmlns:a16="http://schemas.microsoft.com/office/drawing/2014/main" val="2249869607"/>
                      </a:ext>
                    </a:extLst>
                  </a:tr>
                </a:tbl>
              </a:graphicData>
            </a:graphic>
          </p:graphicFrame>
        </mc:Fallback>
      </mc:AlternateContent>
    </p:spTree>
    <p:extLst>
      <p:ext uri="{BB962C8B-B14F-4D97-AF65-F5344CB8AC3E}">
        <p14:creationId xmlns:p14="http://schemas.microsoft.com/office/powerpoint/2010/main" val="112525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7CCF-78A5-7A29-3E3F-60253654EF24}"/>
              </a:ext>
            </a:extLst>
          </p:cNvPr>
          <p:cNvSpPr>
            <a:spLocks noGrp="1"/>
          </p:cNvSpPr>
          <p:nvPr>
            <p:ph type="title"/>
          </p:nvPr>
        </p:nvSpPr>
        <p:spPr>
          <a:xfrm>
            <a:off x="838200" y="365126"/>
            <a:ext cx="10515600" cy="1030538"/>
          </a:xfrm>
        </p:spPr>
        <p:txBody>
          <a:bodyPr>
            <a:normAutofit fontScale="90000"/>
          </a:bodyPr>
          <a:lstStyle/>
          <a:p>
            <a:pPr marL="0" indent="0"/>
            <a:r>
              <a:rPr lang="en-US" sz="4000" dirty="0"/>
              <a:t>Mathematical Model for Satellite SDR’s</a:t>
            </a:r>
            <a:br>
              <a:rPr lang="en-PK" sz="4000" dirty="0"/>
            </a:br>
            <a:endParaRPr lang="en-PK" dirty="0"/>
          </a:p>
        </p:txBody>
      </p:sp>
      <p:sp>
        <p:nvSpPr>
          <p:cNvPr id="4" name="Date Placeholder 3">
            <a:extLst>
              <a:ext uri="{FF2B5EF4-FFF2-40B4-BE49-F238E27FC236}">
                <a16:creationId xmlns:a16="http://schemas.microsoft.com/office/drawing/2014/main" id="{F223312A-37ED-BB5F-3DC4-408BA34B21BB}"/>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1664A5B8-92A7-6D49-6ACD-B118681CF274}"/>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192152D2-3F03-903D-0E42-6EFAB9B6806A}"/>
              </a:ext>
            </a:extLst>
          </p:cNvPr>
          <p:cNvSpPr>
            <a:spLocks noGrp="1"/>
          </p:cNvSpPr>
          <p:nvPr>
            <p:ph type="sldNum" sz="quarter" idx="12"/>
          </p:nvPr>
        </p:nvSpPr>
        <p:spPr/>
        <p:txBody>
          <a:bodyPr/>
          <a:lstStyle/>
          <a:p>
            <a:fld id="{A404E238-F771-4BC1-9664-E4FE9018898D}" type="slidenum">
              <a:rPr lang="en-US" smtClean="0"/>
              <a:pPr/>
              <a:t>26</a:t>
            </a:fld>
            <a:endParaRPr lang="en-US" dirty="0"/>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DC7D3D0F-D2E4-1046-73FC-2ED3BFDB60F6}"/>
                  </a:ext>
                </a:extLst>
              </p:cNvPr>
              <p:cNvGraphicFramePr>
                <a:graphicFrameLocks noGrp="1"/>
              </p:cNvGraphicFramePr>
              <p:nvPr>
                <p:extLst>
                  <p:ext uri="{D42A27DB-BD31-4B8C-83A1-F6EECF244321}">
                    <p14:modId xmlns:p14="http://schemas.microsoft.com/office/powerpoint/2010/main" val="16866208"/>
                  </p:ext>
                </p:extLst>
              </p:nvPr>
            </p:nvGraphicFramePr>
            <p:xfrm>
              <a:off x="5619758" y="1131377"/>
              <a:ext cx="7343763" cy="5943473"/>
            </p:xfrm>
            <a:graphic>
              <a:graphicData uri="http://schemas.openxmlformats.org/drawingml/2006/table">
                <a:tbl>
                  <a:tblPr firstRow="1" bandRow="1">
                    <a:tableStyleId>{2D5ABB26-0587-4C30-8999-92F81FD0307C}</a:tableStyleId>
                  </a:tblPr>
                  <a:tblGrid>
                    <a:gridCol w="7343763">
                      <a:extLst>
                        <a:ext uri="{9D8B030D-6E8A-4147-A177-3AD203B41FA5}">
                          <a16:colId xmlns:a16="http://schemas.microsoft.com/office/drawing/2014/main" val="1561562987"/>
                        </a:ext>
                      </a:extLst>
                    </a:gridCol>
                  </a:tblGrid>
                  <a:tr h="5361498">
                    <a:tc>
                      <a:txBody>
                        <a:bodyPr/>
                        <a:lstStyle/>
                        <a:p>
                          <a:pPr algn="ctr"/>
                          <a:r>
                            <a:rPr lang="en-US" sz="1800" b="1" u="sng" kern="1200" dirty="0">
                              <a:solidFill>
                                <a:schemeClr val="tx1"/>
                              </a:solidFill>
                              <a:effectLst/>
                              <a:latin typeface="+mn-lt"/>
                              <a:ea typeface="+mn-ea"/>
                              <a:cs typeface="+mn-cs"/>
                            </a:rPr>
                            <a:t>Thermal Subsystem budget:</a:t>
                          </a:r>
                        </a:p>
                        <a:p>
                          <a:pPr marL="285750" indent="-285750">
                            <a:buFont typeface="Arial" panose="020B0604020202020204" pitchFamily="34" charset="0"/>
                            <a:buChar char="•"/>
                          </a:pPr>
                          <a:r>
                            <a:rPr lang="en-US" sz="1800" b="0" kern="1200" dirty="0">
                              <a:solidFill>
                                <a:schemeClr val="tx1"/>
                              </a:solidFill>
                              <a:effectLst/>
                              <a:latin typeface="+mn-lt"/>
                              <a:ea typeface="+mn-ea"/>
                              <a:cs typeface="+mn-cs"/>
                            </a:rPr>
                            <a:t>Stefan-Boltzmann Power Dissipation</a:t>
                          </a:r>
                        </a:p>
                        <a:p>
                          <a:pPr marL="285750" indent="-285750">
                            <a:buFont typeface="Arial" panose="020B0604020202020204" pitchFamily="34" charset="0"/>
                            <a:buChar char="•"/>
                          </a:pPr>
                          <a:endParaRPr lang="en-PK" sz="1800" b="0" kern="1200" dirty="0">
                            <a:solidFill>
                              <a:schemeClr val="tx1"/>
                            </a:solidFill>
                            <a:effectLst/>
                            <a:latin typeface="+mn-lt"/>
                            <a:ea typeface="+mn-ea"/>
                            <a:cs typeface="+mn-cs"/>
                          </a:endParaRPr>
                        </a:p>
                        <a:p>
                          <a:pPr algn="ctr"/>
                          <a:r>
                            <a:rPr lang="en-US" sz="1800" b="1" kern="1200" dirty="0">
                              <a:solidFill>
                                <a:schemeClr val="tx1"/>
                              </a:solidFill>
                              <a:effectLst/>
                              <a:latin typeface="+mn-lt"/>
                              <a:ea typeface="+mn-ea"/>
                              <a:cs typeface="+mn-cs"/>
                            </a:rPr>
                            <a:t>PP = ε × σ × A × T⁴</a:t>
                          </a:r>
                        </a:p>
                        <a:p>
                          <a:pPr algn="ctr"/>
                          <a:endParaRPr lang="en-PK" sz="1800" b="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b="0" kern="1200" dirty="0">
                              <a:solidFill>
                                <a:schemeClr val="tx1"/>
                              </a:solidFill>
                              <a:effectLst/>
                              <a:latin typeface="+mn-lt"/>
                              <a:ea typeface="+mn-ea"/>
                              <a:cs typeface="+mn-cs"/>
                            </a:rPr>
                            <a:t>Incoming Heat Flux</a:t>
                          </a:r>
                          <a:endParaRPr lang="en-PK" sz="1800" b="0" kern="1200" dirty="0">
                            <a:solidFill>
                              <a:schemeClr val="tx1"/>
                            </a:solidFill>
                            <a:effectLst/>
                            <a:latin typeface="+mn-lt"/>
                            <a:ea typeface="+mn-ea"/>
                            <a:cs typeface="+mn-cs"/>
                          </a:endParaRPr>
                        </a:p>
                        <a:p>
                          <a:pPr algn="ctr"/>
                          <a14:m>
                            <m:oMathPara xmlns:m="http://schemas.openxmlformats.org/officeDocument/2006/math">
                              <m:oMathParaPr>
                                <m:jc m:val="centerGroup"/>
                              </m:oMathParaPr>
                              <m:oMath xmlns:m="http://schemas.openxmlformats.org/officeDocument/2006/math">
                                <m:sSub>
                                  <m:sSubPr>
                                    <m:ctrlPr>
                                      <a:rPr lang="en-PK" sz="1800" b="1" i="1" kern="1200" smtClean="0">
                                        <a:solidFill>
                                          <a:schemeClr val="tx1"/>
                                        </a:solidFill>
                                        <a:effectLst/>
                                        <a:latin typeface="Cambria Math" panose="02040503050406030204" pitchFamily="18" charset="0"/>
                                        <a:ea typeface="+mn-ea"/>
                                        <a:cs typeface="+mn-cs"/>
                                      </a:rPr>
                                    </m:ctrlPr>
                                  </m:sSubPr>
                                  <m:e>
                                    <m:r>
                                      <m:rPr>
                                        <m:nor/>
                                      </m:rPr>
                                      <a:rPr lang="en-US" sz="1800" b="1" kern="1200" dirty="0" smtClean="0">
                                        <a:solidFill>
                                          <a:schemeClr val="tx1"/>
                                        </a:solidFill>
                                        <a:effectLst/>
                                        <a:latin typeface="+mn-lt"/>
                                        <a:ea typeface="+mn-ea"/>
                                        <a:cs typeface="+mn-cs"/>
                                      </a:rPr>
                                      <m:t>q</m:t>
                                    </m:r>
                                    <m:r>
                                      <m:rPr>
                                        <m:nor/>
                                      </m:rPr>
                                      <a:rPr lang="en-US" sz="1800" b="1" kern="1200" dirty="0" smtClean="0">
                                        <a:solidFill>
                                          <a:schemeClr val="tx1"/>
                                        </a:solidFill>
                                        <a:effectLst/>
                                        <a:latin typeface="+mn-lt"/>
                                        <a:ea typeface="+mn-ea"/>
                                        <a:cs typeface="+mn-cs"/>
                                      </a:rPr>
                                      <m:t>′′</m:t>
                                    </m:r>
                                  </m:e>
                                  <m:sub>
                                    <m:r>
                                      <a:rPr lang="en-US" sz="1800" b="1" i="1" kern="1200" smtClean="0">
                                        <a:solidFill>
                                          <a:schemeClr val="tx1"/>
                                        </a:solidFill>
                                        <a:effectLst/>
                                        <a:latin typeface="Cambria Math" panose="02040503050406030204" pitchFamily="18" charset="0"/>
                                        <a:ea typeface="+mn-ea"/>
                                        <a:cs typeface="+mn-cs"/>
                                      </a:rPr>
                                      <m:t>𝒊𝒏</m:t>
                                    </m:r>
                                  </m:sub>
                                </m:sSub>
                                <m:r>
                                  <a:rPr lang="en-US" sz="1800" b="1" i="1" kern="1200" smtClean="0">
                                    <a:solidFill>
                                      <a:schemeClr val="tx1"/>
                                    </a:solidFill>
                                    <a:effectLst/>
                                    <a:latin typeface="Cambria Math" panose="02040503050406030204" pitchFamily="18" charset="0"/>
                                    <a:ea typeface="+mn-ea"/>
                                    <a:cs typeface="+mn-cs"/>
                                  </a:rPr>
                                  <m:t>=</m:t>
                                </m:r>
                                <m:sSub>
                                  <m:sSubPr>
                                    <m:ctrlPr>
                                      <a:rPr lang="en-US" sz="1800" b="1" i="1" kern="1200" smtClean="0">
                                        <a:solidFill>
                                          <a:schemeClr val="tx1"/>
                                        </a:solidFill>
                                        <a:effectLst/>
                                        <a:latin typeface="Cambria Math" panose="02040503050406030204" pitchFamily="18" charset="0"/>
                                        <a:ea typeface="+mn-ea"/>
                                        <a:cs typeface="+mn-cs"/>
                                      </a:rPr>
                                    </m:ctrlPr>
                                  </m:sSubPr>
                                  <m:e>
                                    <m:r>
                                      <m:rPr>
                                        <m:nor/>
                                      </m:rPr>
                                      <a:rPr lang="en-US" sz="1800" b="1" kern="1200" dirty="0" smtClean="0">
                                        <a:solidFill>
                                          <a:schemeClr val="tx1"/>
                                        </a:solidFill>
                                        <a:effectLst/>
                                        <a:latin typeface="+mn-lt"/>
                                        <a:ea typeface="+mn-ea"/>
                                        <a:cs typeface="+mn-cs"/>
                                      </a:rPr>
                                      <m:t>q</m:t>
                                    </m:r>
                                    <m:r>
                                      <m:rPr>
                                        <m:nor/>
                                      </m:rPr>
                                      <a:rPr lang="en-US" sz="1800" b="1" kern="1200" dirty="0" smtClean="0">
                                        <a:solidFill>
                                          <a:schemeClr val="tx1"/>
                                        </a:solidFill>
                                        <a:effectLst/>
                                        <a:latin typeface="+mn-lt"/>
                                        <a:ea typeface="+mn-ea"/>
                                        <a:cs typeface="+mn-cs"/>
                                      </a:rPr>
                                      <m:t>′′</m:t>
                                    </m:r>
                                  </m:e>
                                  <m:sub>
                                    <m:r>
                                      <a:rPr lang="en-US" sz="1800" b="1" i="1" kern="1200" smtClean="0">
                                        <a:solidFill>
                                          <a:schemeClr val="tx1"/>
                                        </a:solidFill>
                                        <a:effectLst/>
                                        <a:latin typeface="Cambria Math" panose="02040503050406030204" pitchFamily="18" charset="0"/>
                                        <a:ea typeface="+mn-ea"/>
                                        <a:cs typeface="+mn-cs"/>
                                      </a:rPr>
                                      <m:t>𝒔𝒖𝒏</m:t>
                                    </m:r>
                                  </m:sub>
                                </m:sSub>
                                <m:r>
                                  <a:rPr lang="en-US" sz="1800" b="1" i="1" kern="1200" smtClean="0">
                                    <a:solidFill>
                                      <a:schemeClr val="tx1"/>
                                    </a:solidFill>
                                    <a:effectLst/>
                                    <a:latin typeface="Cambria Math" panose="02040503050406030204" pitchFamily="18" charset="0"/>
                                    <a:ea typeface="+mn-ea"/>
                                    <a:cs typeface="+mn-cs"/>
                                  </a:rPr>
                                  <m:t>+</m:t>
                                </m:r>
                                <m:sSub>
                                  <m:sSubPr>
                                    <m:ctrlPr>
                                      <a:rPr lang="en-US" sz="1800" b="1" i="1" kern="1200" smtClean="0">
                                        <a:solidFill>
                                          <a:schemeClr val="tx1"/>
                                        </a:solidFill>
                                        <a:effectLst/>
                                        <a:latin typeface="Cambria Math" panose="02040503050406030204" pitchFamily="18" charset="0"/>
                                        <a:ea typeface="+mn-ea"/>
                                        <a:cs typeface="+mn-cs"/>
                                      </a:rPr>
                                    </m:ctrlPr>
                                  </m:sSubPr>
                                  <m:e>
                                    <m:r>
                                      <m:rPr>
                                        <m:nor/>
                                      </m:rPr>
                                      <a:rPr lang="en-US" sz="1800" b="1" kern="1200" dirty="0" smtClean="0">
                                        <a:solidFill>
                                          <a:schemeClr val="tx1"/>
                                        </a:solidFill>
                                        <a:effectLst/>
                                        <a:latin typeface="+mn-lt"/>
                                        <a:ea typeface="+mn-ea"/>
                                        <a:cs typeface="+mn-cs"/>
                                      </a:rPr>
                                      <m:t>q</m:t>
                                    </m:r>
                                    <m:r>
                                      <m:rPr>
                                        <m:nor/>
                                      </m:rPr>
                                      <a:rPr lang="en-US" sz="1800" b="1" kern="1200" dirty="0" smtClean="0">
                                        <a:solidFill>
                                          <a:schemeClr val="tx1"/>
                                        </a:solidFill>
                                        <a:effectLst/>
                                        <a:latin typeface="+mn-lt"/>
                                        <a:ea typeface="+mn-ea"/>
                                        <a:cs typeface="+mn-cs"/>
                                      </a:rPr>
                                      <m:t>′′</m:t>
                                    </m:r>
                                  </m:e>
                                  <m:sub>
                                    <m:r>
                                      <a:rPr lang="en-US" sz="1800" b="1" i="1" kern="1200" dirty="0" smtClean="0">
                                        <a:solidFill>
                                          <a:schemeClr val="tx1"/>
                                        </a:solidFill>
                                        <a:effectLst/>
                                        <a:latin typeface="Cambria Math" panose="02040503050406030204" pitchFamily="18" charset="0"/>
                                        <a:ea typeface="+mn-ea"/>
                                        <a:cs typeface="+mn-cs"/>
                                      </a:rPr>
                                      <m:t>𝑰𝑹</m:t>
                                    </m:r>
                                  </m:sub>
                                </m:sSub>
                                <m:r>
                                  <a:rPr lang="en-US" sz="1800" b="1" i="1" kern="1200" smtClean="0">
                                    <a:solidFill>
                                      <a:schemeClr val="tx1"/>
                                    </a:solidFill>
                                    <a:effectLst/>
                                    <a:latin typeface="Cambria Math" panose="02040503050406030204" pitchFamily="18" charset="0"/>
                                    <a:ea typeface="+mn-ea"/>
                                    <a:cs typeface="+mn-cs"/>
                                  </a:rPr>
                                  <m:t>+</m:t>
                                </m:r>
                                <m:sSub>
                                  <m:sSubPr>
                                    <m:ctrlPr>
                                      <a:rPr lang="en-US" sz="1800" b="1" i="1" kern="1200" smtClean="0">
                                        <a:solidFill>
                                          <a:schemeClr val="tx1"/>
                                        </a:solidFill>
                                        <a:effectLst/>
                                        <a:latin typeface="Cambria Math" panose="02040503050406030204" pitchFamily="18" charset="0"/>
                                        <a:ea typeface="+mn-ea"/>
                                        <a:cs typeface="+mn-cs"/>
                                      </a:rPr>
                                    </m:ctrlPr>
                                  </m:sSubPr>
                                  <m:e>
                                    <m:r>
                                      <m:rPr>
                                        <m:nor/>
                                      </m:rPr>
                                      <a:rPr lang="en-US" sz="1800" b="1" kern="1200" dirty="0" smtClean="0">
                                        <a:solidFill>
                                          <a:schemeClr val="tx1"/>
                                        </a:solidFill>
                                        <a:effectLst/>
                                        <a:latin typeface="+mn-lt"/>
                                        <a:ea typeface="+mn-ea"/>
                                        <a:cs typeface="+mn-cs"/>
                                      </a:rPr>
                                      <m:t>q</m:t>
                                    </m:r>
                                    <m:r>
                                      <m:rPr>
                                        <m:nor/>
                                      </m:rPr>
                                      <a:rPr lang="en-US" sz="1800" b="1" kern="1200" dirty="0" smtClean="0">
                                        <a:solidFill>
                                          <a:schemeClr val="tx1"/>
                                        </a:solidFill>
                                        <a:effectLst/>
                                        <a:latin typeface="+mn-lt"/>
                                        <a:ea typeface="+mn-ea"/>
                                        <a:cs typeface="+mn-cs"/>
                                      </a:rPr>
                                      <m:t>′′</m:t>
                                    </m:r>
                                  </m:e>
                                  <m:sub>
                                    <m:r>
                                      <a:rPr lang="en-US" sz="1800" b="1" i="1" kern="1200" dirty="0" smtClean="0">
                                        <a:solidFill>
                                          <a:schemeClr val="tx1"/>
                                        </a:solidFill>
                                        <a:effectLst/>
                                        <a:latin typeface="Cambria Math" panose="02040503050406030204" pitchFamily="18" charset="0"/>
                                        <a:ea typeface="+mn-ea"/>
                                        <a:cs typeface="+mn-cs"/>
                                      </a:rPr>
                                      <m:t>𝒂𝒍𝒃𝒆𝒅𝒐</m:t>
                                    </m:r>
                                  </m:sub>
                                </m:sSub>
                                <m:r>
                                  <a:rPr lang="en-US" sz="1800" b="1" i="1" kern="1200" smtClean="0">
                                    <a:solidFill>
                                      <a:schemeClr val="tx1"/>
                                    </a:solidFill>
                                    <a:effectLst/>
                                    <a:latin typeface="Cambria Math" panose="02040503050406030204" pitchFamily="18" charset="0"/>
                                    <a:ea typeface="+mn-ea"/>
                                    <a:cs typeface="+mn-cs"/>
                                  </a:rPr>
                                  <m:t>+</m:t>
                                </m:r>
                                <m:sSub>
                                  <m:sSubPr>
                                    <m:ctrlPr>
                                      <a:rPr lang="en-US" sz="1800" b="1" i="1" kern="1200" smtClean="0">
                                        <a:solidFill>
                                          <a:schemeClr val="tx1"/>
                                        </a:solidFill>
                                        <a:effectLst/>
                                        <a:latin typeface="Cambria Math" panose="02040503050406030204" pitchFamily="18" charset="0"/>
                                        <a:ea typeface="+mn-ea"/>
                                        <a:cs typeface="+mn-cs"/>
                                      </a:rPr>
                                    </m:ctrlPr>
                                  </m:sSubPr>
                                  <m:e>
                                    <m:r>
                                      <m:rPr>
                                        <m:nor/>
                                      </m:rPr>
                                      <a:rPr lang="en-US" sz="1800" b="1" kern="1200" dirty="0" smtClean="0">
                                        <a:solidFill>
                                          <a:schemeClr val="tx1"/>
                                        </a:solidFill>
                                        <a:effectLst/>
                                        <a:latin typeface="+mn-lt"/>
                                        <a:ea typeface="+mn-ea"/>
                                        <a:cs typeface="+mn-cs"/>
                                      </a:rPr>
                                      <m:t>q</m:t>
                                    </m:r>
                                    <m:r>
                                      <m:rPr>
                                        <m:nor/>
                                      </m:rPr>
                                      <a:rPr lang="en-US" sz="1800" b="1" kern="1200" dirty="0" smtClean="0">
                                        <a:solidFill>
                                          <a:schemeClr val="tx1"/>
                                        </a:solidFill>
                                        <a:effectLst/>
                                        <a:latin typeface="+mn-lt"/>
                                        <a:ea typeface="+mn-ea"/>
                                        <a:cs typeface="+mn-cs"/>
                                      </a:rPr>
                                      <m:t>′′</m:t>
                                    </m:r>
                                  </m:e>
                                  <m:sub>
                                    <m:r>
                                      <a:rPr lang="en-US" sz="1800" b="1" i="1" kern="1200" dirty="0" smtClean="0">
                                        <a:solidFill>
                                          <a:schemeClr val="tx1"/>
                                        </a:solidFill>
                                        <a:effectLst/>
                                        <a:latin typeface="Cambria Math" panose="02040503050406030204" pitchFamily="18" charset="0"/>
                                        <a:ea typeface="+mn-ea"/>
                                        <a:cs typeface="+mn-cs"/>
                                      </a:rPr>
                                      <m:t>𝒔𝒐𝒍𝒂𝒓</m:t>
                                    </m:r>
                                  </m:sub>
                                </m:sSub>
                                <m:r>
                                  <a:rPr lang="en-US" sz="1800" b="1" i="1" kern="1200" smtClean="0">
                                    <a:solidFill>
                                      <a:schemeClr val="tx1"/>
                                    </a:solidFill>
                                    <a:effectLst/>
                                    <a:latin typeface="Cambria Math" panose="02040503050406030204" pitchFamily="18" charset="0"/>
                                    <a:ea typeface="+mn-ea"/>
                                    <a:cs typeface="+mn-cs"/>
                                  </a:rPr>
                                  <m:t>+</m:t>
                                </m:r>
                                <m:sSub>
                                  <m:sSubPr>
                                    <m:ctrlPr>
                                      <a:rPr lang="en-US" sz="1800" b="1" i="1" kern="1200" smtClean="0">
                                        <a:solidFill>
                                          <a:schemeClr val="tx1"/>
                                        </a:solidFill>
                                        <a:effectLst/>
                                        <a:latin typeface="Cambria Math" panose="02040503050406030204" pitchFamily="18" charset="0"/>
                                        <a:ea typeface="+mn-ea"/>
                                        <a:cs typeface="+mn-cs"/>
                                      </a:rPr>
                                    </m:ctrlPr>
                                  </m:sSubPr>
                                  <m:e>
                                    <m:r>
                                      <m:rPr>
                                        <m:nor/>
                                      </m:rPr>
                                      <a:rPr lang="en-US" sz="1800" b="1" kern="1200" dirty="0" smtClean="0">
                                        <a:solidFill>
                                          <a:schemeClr val="tx1"/>
                                        </a:solidFill>
                                        <a:effectLst/>
                                        <a:latin typeface="+mn-lt"/>
                                        <a:ea typeface="+mn-ea"/>
                                        <a:cs typeface="+mn-cs"/>
                                      </a:rPr>
                                      <m:t>q</m:t>
                                    </m:r>
                                    <m:r>
                                      <m:rPr>
                                        <m:nor/>
                                      </m:rPr>
                                      <a:rPr lang="en-US" sz="1800" b="1" kern="1200" dirty="0" smtClean="0">
                                        <a:solidFill>
                                          <a:schemeClr val="tx1"/>
                                        </a:solidFill>
                                        <a:effectLst/>
                                        <a:latin typeface="+mn-lt"/>
                                        <a:ea typeface="+mn-ea"/>
                                        <a:cs typeface="+mn-cs"/>
                                      </a:rPr>
                                      <m:t>′′</m:t>
                                    </m:r>
                                  </m:e>
                                  <m:sub>
                                    <m:r>
                                      <a:rPr lang="en-US" sz="1800" b="1" i="1" kern="1200" dirty="0" smtClean="0">
                                        <a:solidFill>
                                          <a:schemeClr val="tx1"/>
                                        </a:solidFill>
                                        <a:effectLst/>
                                        <a:latin typeface="Cambria Math" panose="02040503050406030204" pitchFamily="18" charset="0"/>
                                        <a:ea typeface="+mn-ea"/>
                                        <a:cs typeface="+mn-cs"/>
                                      </a:rPr>
                                      <m:t>𝒈𝒆𝒏</m:t>
                                    </m:r>
                                  </m:sub>
                                </m:sSub>
                              </m:oMath>
                            </m:oMathPara>
                          </a14:m>
                          <a:endParaRPr lang="en-US" sz="1800" b="1" kern="1200" dirty="0">
                            <a:solidFill>
                              <a:schemeClr val="tx1"/>
                            </a:solidFill>
                            <a:effectLst/>
                            <a:latin typeface="+mn-lt"/>
                            <a:ea typeface="+mn-ea"/>
                            <a:cs typeface="+mn-cs"/>
                          </a:endParaRPr>
                        </a:p>
                        <a:p>
                          <a:pPr algn="ctr"/>
                          <a:endParaRPr lang="en-PK" sz="1800" b="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b="0" kern="1200" dirty="0">
                              <a:solidFill>
                                <a:schemeClr val="tx1"/>
                              </a:solidFill>
                              <a:effectLst/>
                              <a:latin typeface="+mn-lt"/>
                              <a:ea typeface="+mn-ea"/>
                              <a:cs typeface="+mn-cs"/>
                            </a:rPr>
                            <a:t>Temperature Rise Due to Heat Flux</a:t>
                          </a:r>
                          <a:endParaRPr lang="en-PK" sz="1800" b="0" kern="1200" dirty="0">
                            <a:solidFill>
                              <a:schemeClr val="tx1"/>
                            </a:solidFill>
                            <a:effectLst/>
                            <a:latin typeface="+mn-lt"/>
                            <a:ea typeface="+mn-ea"/>
                            <a:cs typeface="+mn-cs"/>
                          </a:endParaRPr>
                        </a:p>
                        <a:p>
                          <a:pPr algn="ctr"/>
                          <a:r>
                            <a:rPr lang="en-US" sz="1800" b="1" kern="1200" dirty="0">
                              <a:solidFill>
                                <a:schemeClr val="tx1"/>
                              </a:solidFill>
                              <a:effectLst/>
                              <a:latin typeface="+mn-lt"/>
                              <a:ea typeface="+mn-ea"/>
                              <a:cs typeface="+mn-cs"/>
                            </a:rPr>
                            <a:t>ΔT = </a:t>
                          </a:r>
                          <a14:m>
                            <m:oMath xmlns:m="http://schemas.openxmlformats.org/officeDocument/2006/math">
                              <m:f>
                                <m:fPr>
                                  <m:ctrlPr>
                                    <a:rPr lang="en-US" sz="1800" b="1" i="1" kern="1200" smtClean="0">
                                      <a:solidFill>
                                        <a:schemeClr val="tx1"/>
                                      </a:solidFill>
                                      <a:effectLst/>
                                      <a:latin typeface="Cambria Math" panose="02040503050406030204" pitchFamily="18" charset="0"/>
                                      <a:ea typeface="+mn-ea"/>
                                      <a:cs typeface="+mn-cs"/>
                                    </a:rPr>
                                  </m:ctrlPr>
                                </m:fPr>
                                <m:num>
                                  <m:sSub>
                                    <m:sSubPr>
                                      <m:ctrlPr>
                                        <a:rPr lang="en-US" sz="1800" b="1" i="1" kern="1200" smtClean="0">
                                          <a:solidFill>
                                            <a:schemeClr val="tx1"/>
                                          </a:solidFill>
                                          <a:effectLst/>
                                          <a:latin typeface="Cambria Math" panose="02040503050406030204" pitchFamily="18" charset="0"/>
                                          <a:ea typeface="+mn-ea"/>
                                          <a:cs typeface="+mn-cs"/>
                                        </a:rPr>
                                      </m:ctrlPr>
                                    </m:sSubPr>
                                    <m:e>
                                      <m:r>
                                        <m:rPr>
                                          <m:nor/>
                                        </m:rPr>
                                        <a:rPr lang="en-US" sz="1800" b="1" kern="1200" dirty="0" smtClean="0">
                                          <a:solidFill>
                                            <a:schemeClr val="tx1"/>
                                          </a:solidFill>
                                          <a:effectLst/>
                                          <a:latin typeface="+mn-lt"/>
                                          <a:ea typeface="+mn-ea"/>
                                          <a:cs typeface="+mn-cs"/>
                                        </a:rPr>
                                        <m:t>q</m:t>
                                      </m:r>
                                      <m:r>
                                        <m:rPr>
                                          <m:nor/>
                                        </m:rPr>
                                        <a:rPr lang="en-US" sz="1800" b="1" kern="1200" dirty="0" smtClean="0">
                                          <a:solidFill>
                                            <a:schemeClr val="tx1"/>
                                          </a:solidFill>
                                          <a:effectLst/>
                                          <a:latin typeface="+mn-lt"/>
                                          <a:ea typeface="+mn-ea"/>
                                          <a:cs typeface="+mn-cs"/>
                                        </a:rPr>
                                        <m:t>′′</m:t>
                                      </m:r>
                                    </m:e>
                                    <m:sub>
                                      <m:r>
                                        <a:rPr lang="en-US" sz="1800" b="1" i="1" kern="1200" smtClean="0">
                                          <a:solidFill>
                                            <a:schemeClr val="tx1"/>
                                          </a:solidFill>
                                          <a:effectLst/>
                                          <a:latin typeface="Cambria Math" panose="02040503050406030204" pitchFamily="18" charset="0"/>
                                          <a:ea typeface="+mn-ea"/>
                                          <a:cs typeface="+mn-cs"/>
                                        </a:rPr>
                                        <m:t>𝒊𝒏</m:t>
                                      </m:r>
                                    </m:sub>
                                  </m:sSub>
                                </m:num>
                                <m:den>
                                  <m:sSup>
                                    <m:sSupPr>
                                      <m:ctrlPr>
                                        <a:rPr lang="en-US" sz="1800" b="1" i="1" kern="1200" smtClean="0">
                                          <a:solidFill>
                                            <a:schemeClr val="tx1"/>
                                          </a:solidFill>
                                          <a:effectLst/>
                                          <a:latin typeface="Cambria Math" panose="02040503050406030204" pitchFamily="18" charset="0"/>
                                          <a:ea typeface="+mn-ea"/>
                                          <a:cs typeface="+mn-cs"/>
                                        </a:rPr>
                                      </m:ctrlPr>
                                    </m:sSupPr>
                                    <m:e>
                                      <m:r>
                                        <m:rPr>
                                          <m:nor/>
                                        </m:rPr>
                                        <a:rPr lang="en-US" sz="1800" b="1" kern="1200" dirty="0" smtClean="0">
                                          <a:solidFill>
                                            <a:schemeClr val="tx1"/>
                                          </a:solidFill>
                                          <a:effectLst/>
                                          <a:latin typeface="+mn-lt"/>
                                          <a:ea typeface="+mn-ea"/>
                                          <a:cs typeface="+mn-cs"/>
                                        </a:rPr>
                                        <m:t>(</m:t>
                                      </m:r>
                                      <m:r>
                                        <m:rPr>
                                          <m:nor/>
                                        </m:rPr>
                                        <a:rPr lang="en-US" sz="1800" b="1" kern="1200" dirty="0" smtClean="0">
                                          <a:solidFill>
                                            <a:schemeClr val="tx1"/>
                                          </a:solidFill>
                                          <a:effectLst/>
                                          <a:latin typeface="+mn-lt"/>
                                          <a:ea typeface="+mn-ea"/>
                                          <a:cs typeface="+mn-cs"/>
                                        </a:rPr>
                                        <m:t>ε</m:t>
                                      </m:r>
                                      <m:r>
                                        <m:rPr>
                                          <m:nor/>
                                        </m:rPr>
                                        <a:rPr lang="en-US" sz="1800" b="1" kern="1200" dirty="0" smtClean="0">
                                          <a:solidFill>
                                            <a:schemeClr val="tx1"/>
                                          </a:solidFill>
                                          <a:effectLst/>
                                          <a:latin typeface="+mn-lt"/>
                                          <a:ea typeface="+mn-ea"/>
                                          <a:cs typeface="+mn-cs"/>
                                        </a:rPr>
                                        <m:t> </m:t>
                                      </m:r>
                                      <m:r>
                                        <m:rPr>
                                          <m:nor/>
                                        </m:rPr>
                                        <a:rPr lang="en-US" sz="1800" b="1" kern="1200" dirty="0" smtClean="0">
                                          <a:solidFill>
                                            <a:schemeClr val="tx1"/>
                                          </a:solidFill>
                                          <a:effectLst/>
                                          <a:latin typeface="+mn-lt"/>
                                          <a:ea typeface="+mn-ea"/>
                                          <a:cs typeface="+mn-cs"/>
                                        </a:rPr>
                                        <m:t>×</m:t>
                                      </m:r>
                                      <m:r>
                                        <m:rPr>
                                          <m:nor/>
                                        </m:rPr>
                                        <a:rPr lang="en-US" sz="1800" b="1" kern="1200" dirty="0" smtClean="0">
                                          <a:solidFill>
                                            <a:schemeClr val="tx1"/>
                                          </a:solidFill>
                                          <a:effectLst/>
                                          <a:latin typeface="+mn-lt"/>
                                          <a:ea typeface="+mn-ea"/>
                                          <a:cs typeface="+mn-cs"/>
                                        </a:rPr>
                                        <m:t> </m:t>
                                      </m:r>
                                      <m:r>
                                        <m:rPr>
                                          <m:nor/>
                                        </m:rPr>
                                        <a:rPr lang="en-US" sz="1800" b="1" kern="1200" dirty="0" smtClean="0">
                                          <a:solidFill>
                                            <a:schemeClr val="tx1"/>
                                          </a:solidFill>
                                          <a:effectLst/>
                                          <a:latin typeface="+mn-lt"/>
                                          <a:ea typeface="+mn-ea"/>
                                          <a:cs typeface="+mn-cs"/>
                                        </a:rPr>
                                        <m:t>σ</m:t>
                                      </m:r>
                                      <m:r>
                                        <m:rPr>
                                          <m:nor/>
                                        </m:rPr>
                                        <a:rPr lang="en-US" sz="1800" b="1" kern="1200" dirty="0" smtClean="0">
                                          <a:solidFill>
                                            <a:schemeClr val="tx1"/>
                                          </a:solidFill>
                                          <a:effectLst/>
                                          <a:latin typeface="+mn-lt"/>
                                          <a:ea typeface="+mn-ea"/>
                                          <a:cs typeface="+mn-cs"/>
                                        </a:rPr>
                                        <m:t> </m:t>
                                      </m:r>
                                      <m:r>
                                        <m:rPr>
                                          <m:nor/>
                                        </m:rPr>
                                        <a:rPr lang="en-US" sz="1800" b="1" kern="1200" dirty="0" smtClean="0">
                                          <a:solidFill>
                                            <a:schemeClr val="tx1"/>
                                          </a:solidFill>
                                          <a:effectLst/>
                                          <a:latin typeface="+mn-lt"/>
                                          <a:ea typeface="+mn-ea"/>
                                          <a:cs typeface="+mn-cs"/>
                                        </a:rPr>
                                        <m:t>×</m:t>
                                      </m:r>
                                      <m:r>
                                        <m:rPr>
                                          <m:nor/>
                                        </m:rPr>
                                        <a:rPr lang="en-US" sz="1800" b="1" kern="1200" dirty="0" smtClean="0">
                                          <a:solidFill>
                                            <a:schemeClr val="tx1"/>
                                          </a:solidFill>
                                          <a:effectLst/>
                                          <a:latin typeface="+mn-lt"/>
                                          <a:ea typeface="+mn-ea"/>
                                          <a:cs typeface="+mn-cs"/>
                                        </a:rPr>
                                        <m:t> </m:t>
                                      </m:r>
                                      <m:r>
                                        <m:rPr>
                                          <m:nor/>
                                        </m:rPr>
                                        <a:rPr lang="en-US" sz="1800" b="1" kern="1200" dirty="0" smtClean="0">
                                          <a:solidFill>
                                            <a:schemeClr val="tx1"/>
                                          </a:solidFill>
                                          <a:effectLst/>
                                          <a:latin typeface="+mn-lt"/>
                                          <a:ea typeface="+mn-ea"/>
                                          <a:cs typeface="+mn-cs"/>
                                        </a:rPr>
                                        <m:t>A</m:t>
                                      </m:r>
                                      <m:r>
                                        <m:rPr>
                                          <m:nor/>
                                        </m:rPr>
                                        <a:rPr lang="en-US" sz="1800" b="1" kern="1200" dirty="0" smtClean="0">
                                          <a:solidFill>
                                            <a:schemeClr val="tx1"/>
                                          </a:solidFill>
                                          <a:effectLst/>
                                          <a:latin typeface="+mn-lt"/>
                                          <a:ea typeface="+mn-ea"/>
                                          <a:cs typeface="+mn-cs"/>
                                        </a:rPr>
                                        <m:t>)</m:t>
                                      </m:r>
                                    </m:e>
                                    <m:sup>
                                      <m:r>
                                        <a:rPr lang="en-US" sz="1800" b="1" i="1" kern="1200" smtClean="0">
                                          <a:solidFill>
                                            <a:schemeClr val="tx1"/>
                                          </a:solidFill>
                                          <a:effectLst/>
                                          <a:latin typeface="Cambria Math" panose="02040503050406030204" pitchFamily="18" charset="0"/>
                                          <a:ea typeface="+mn-ea"/>
                                          <a:cs typeface="+mn-cs"/>
                                        </a:rPr>
                                        <m:t>𝟎</m:t>
                                      </m:r>
                                      <m:r>
                                        <a:rPr lang="en-US" sz="1800" b="1" i="1" kern="1200" smtClean="0">
                                          <a:solidFill>
                                            <a:schemeClr val="tx1"/>
                                          </a:solidFill>
                                          <a:effectLst/>
                                          <a:latin typeface="Cambria Math" panose="02040503050406030204" pitchFamily="18" charset="0"/>
                                          <a:ea typeface="+mn-ea"/>
                                          <a:cs typeface="+mn-cs"/>
                                        </a:rPr>
                                        <m:t>.</m:t>
                                      </m:r>
                                      <m:r>
                                        <a:rPr lang="en-US" sz="1800" b="1" i="1" kern="1200" smtClean="0">
                                          <a:solidFill>
                                            <a:schemeClr val="tx1"/>
                                          </a:solidFill>
                                          <a:effectLst/>
                                          <a:latin typeface="Cambria Math" panose="02040503050406030204" pitchFamily="18" charset="0"/>
                                          <a:ea typeface="+mn-ea"/>
                                          <a:cs typeface="+mn-cs"/>
                                        </a:rPr>
                                        <m:t>𝟐𝟓</m:t>
                                      </m:r>
                                    </m:sup>
                                  </m:sSup>
                                </m:den>
                              </m:f>
                            </m:oMath>
                          </a14:m>
                          <a:endParaRPr lang="en-US" sz="1800" b="1" kern="1200" dirty="0">
                            <a:solidFill>
                              <a:schemeClr val="tx1"/>
                            </a:solidFill>
                            <a:effectLst/>
                            <a:latin typeface="+mn-lt"/>
                            <a:ea typeface="+mn-ea"/>
                            <a:cs typeface="+mn-cs"/>
                          </a:endParaRPr>
                        </a:p>
                        <a:p>
                          <a:pPr algn="ctr"/>
                          <a:endParaRPr lang="en-PK" sz="1800" b="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b="0" kern="1200" dirty="0">
                              <a:solidFill>
                                <a:schemeClr val="tx1"/>
                              </a:solidFill>
                              <a:effectLst/>
                              <a:latin typeface="+mn-lt"/>
                              <a:ea typeface="+mn-ea"/>
                              <a:cs typeface="+mn-cs"/>
                            </a:rPr>
                            <a:t>Outgoing Radiative Heat</a:t>
                          </a:r>
                          <a:endParaRPr lang="en-PK" sz="1800" b="0" kern="1200" dirty="0">
                            <a:solidFill>
                              <a:schemeClr val="tx1"/>
                            </a:solidFill>
                            <a:effectLst/>
                            <a:latin typeface="+mn-lt"/>
                            <a:ea typeface="+mn-ea"/>
                            <a:cs typeface="+mn-cs"/>
                          </a:endParaRPr>
                        </a:p>
                        <a:p>
                          <a:pPr algn="ctr"/>
                          <a14:m>
                            <m:oMath xmlns:m="http://schemas.openxmlformats.org/officeDocument/2006/math">
                              <m:sSub>
                                <m:sSubPr>
                                  <m:ctrlPr>
                                    <a:rPr lang="en-US" sz="1800" b="1" i="1" kern="1200" smtClean="0">
                                      <a:solidFill>
                                        <a:schemeClr val="tx1"/>
                                      </a:solidFill>
                                      <a:effectLst/>
                                      <a:latin typeface="Cambria Math" panose="02040503050406030204" pitchFamily="18" charset="0"/>
                                      <a:ea typeface="+mn-ea"/>
                                      <a:cs typeface="+mn-cs"/>
                                    </a:rPr>
                                  </m:ctrlPr>
                                </m:sSubPr>
                                <m:e>
                                  <m:r>
                                    <m:rPr>
                                      <m:nor/>
                                    </m:rPr>
                                    <a:rPr lang="en-US" sz="1800" b="1" kern="1200" dirty="0" smtClean="0">
                                      <a:solidFill>
                                        <a:schemeClr val="tx1"/>
                                      </a:solidFill>
                                      <a:effectLst/>
                                      <a:latin typeface="+mn-lt"/>
                                      <a:ea typeface="+mn-ea"/>
                                      <a:cs typeface="+mn-cs"/>
                                    </a:rPr>
                                    <m:t>q</m:t>
                                  </m:r>
                                  <m:r>
                                    <m:rPr>
                                      <m:nor/>
                                    </m:rPr>
                                    <a:rPr lang="en-US" sz="1800" b="1" kern="1200" dirty="0" smtClean="0">
                                      <a:solidFill>
                                        <a:schemeClr val="tx1"/>
                                      </a:solidFill>
                                      <a:effectLst/>
                                      <a:latin typeface="+mn-lt"/>
                                      <a:ea typeface="+mn-ea"/>
                                      <a:cs typeface="+mn-cs"/>
                                    </a:rPr>
                                    <m:t>′′</m:t>
                                  </m:r>
                                </m:e>
                                <m:sub>
                                  <m:r>
                                    <a:rPr lang="en-US" sz="1800" b="1" i="1" kern="1200" smtClean="0">
                                      <a:solidFill>
                                        <a:schemeClr val="tx1"/>
                                      </a:solidFill>
                                      <a:effectLst/>
                                      <a:latin typeface="Cambria Math" panose="02040503050406030204" pitchFamily="18" charset="0"/>
                                      <a:ea typeface="+mn-ea"/>
                                      <a:cs typeface="+mn-cs"/>
                                    </a:rPr>
                                    <m:t>𝒐𝒖𝒕</m:t>
                                  </m:r>
                                </m:sub>
                              </m:sSub>
                            </m:oMath>
                          </a14:m>
                          <a:r>
                            <a:rPr lang="en-US" sz="1800" b="1" kern="1200" dirty="0">
                              <a:solidFill>
                                <a:schemeClr val="tx1"/>
                              </a:solidFill>
                              <a:effectLst/>
                              <a:latin typeface="+mn-lt"/>
                              <a:ea typeface="+mn-ea"/>
                              <a:cs typeface="+mn-cs"/>
                            </a:rPr>
                            <a:t>= σ × ε × T⁴</a:t>
                          </a:r>
                        </a:p>
                        <a:p>
                          <a:pPr algn="ctr"/>
                          <a:endParaRPr lang="en-US" sz="1800" b="0" kern="1200" dirty="0">
                            <a:solidFill>
                              <a:schemeClr val="tx1"/>
                            </a:solidFill>
                            <a:effectLst/>
                            <a:latin typeface="+mn-lt"/>
                            <a:ea typeface="+mn-ea"/>
                            <a:cs typeface="+mn-cs"/>
                          </a:endParaRPr>
                        </a:p>
                        <a:p>
                          <a:pPr algn="ctr"/>
                          <a:r>
                            <a:rPr lang="en-US" sz="1800" b="1" u="sng" kern="1200" dirty="0">
                              <a:solidFill>
                                <a:schemeClr val="tx1"/>
                              </a:solidFill>
                              <a:effectLst/>
                              <a:latin typeface="+mn-lt"/>
                              <a:ea typeface="+mn-ea"/>
                              <a:cs typeface="+mn-cs"/>
                            </a:rPr>
                            <a:t>Safety Power:</a:t>
                          </a:r>
                          <a:endParaRPr lang="en-PK" sz="1800" b="1" u="sng"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b="0" kern="1200" dirty="0">
                              <a:solidFill>
                                <a:schemeClr val="tx1"/>
                              </a:solidFill>
                              <a:effectLst/>
                              <a:latin typeface="+mn-lt"/>
                              <a:ea typeface="+mn-ea"/>
                              <a:cs typeface="+mn-cs"/>
                            </a:rPr>
                            <a:t>Power Margin Calculation</a:t>
                          </a:r>
                          <a:endParaRPr lang="en-PK" sz="1800" b="0" kern="1200" dirty="0">
                            <a:solidFill>
                              <a:schemeClr val="tx1"/>
                            </a:solidFill>
                            <a:effectLst/>
                            <a:latin typeface="+mn-lt"/>
                            <a:ea typeface="+mn-ea"/>
                            <a:cs typeface="+mn-cs"/>
                          </a:endParaRPr>
                        </a:p>
                        <a:p>
                          <a:r>
                            <a:rPr lang="en-US" sz="1800" b="1" kern="1200" dirty="0">
                              <a:solidFill>
                                <a:schemeClr val="tx1"/>
                              </a:solidFill>
                              <a:effectLst/>
                              <a:latin typeface="+mn-lt"/>
                              <a:ea typeface="+mn-ea"/>
                              <a:cs typeface="+mn-cs"/>
                            </a:rPr>
                            <a:t>Power Margin = </a:t>
                          </a:r>
                          <a14:m>
                            <m:oMath xmlns:m="http://schemas.openxmlformats.org/officeDocument/2006/math">
                              <m:f>
                                <m:fPr>
                                  <m:ctrlPr>
                                    <a:rPr lang="en-US" sz="1800" b="1" i="1" kern="1200" smtClean="0">
                                      <a:solidFill>
                                        <a:schemeClr val="tx1"/>
                                      </a:solidFill>
                                      <a:effectLst/>
                                      <a:latin typeface="Cambria Math" panose="02040503050406030204" pitchFamily="18" charset="0"/>
                                      <a:ea typeface="+mn-ea"/>
                                      <a:cs typeface="+mn-cs"/>
                                    </a:rPr>
                                  </m:ctrlPr>
                                </m:fPr>
                                <m:num>
                                  <m:sSub>
                                    <m:sSubPr>
                                      <m:ctrlPr>
                                        <a:rPr lang="en-US" sz="1800" b="1" i="1" kern="1200" smtClean="0">
                                          <a:solidFill>
                                            <a:schemeClr val="tx1"/>
                                          </a:solidFill>
                                          <a:effectLst/>
                                          <a:latin typeface="Cambria Math" panose="02040503050406030204" pitchFamily="18" charset="0"/>
                                          <a:ea typeface="+mn-ea"/>
                                          <a:cs typeface="+mn-cs"/>
                                        </a:rPr>
                                      </m:ctrlPr>
                                    </m:sSubPr>
                                    <m:e>
                                      <m:r>
                                        <m:rPr>
                                          <m:nor/>
                                        </m:rPr>
                                        <a:rPr lang="en-US" sz="1800" b="1" kern="1200" dirty="0" smtClean="0">
                                          <a:solidFill>
                                            <a:schemeClr val="tx1"/>
                                          </a:solidFill>
                                          <a:effectLst/>
                                          <a:latin typeface="+mn-lt"/>
                                          <a:ea typeface="+mn-ea"/>
                                          <a:cs typeface="+mn-cs"/>
                                        </a:rPr>
                                        <m:t>P</m:t>
                                      </m:r>
                                    </m:e>
                                    <m:sub>
                                      <m:r>
                                        <m:rPr>
                                          <m:nor/>
                                        </m:rPr>
                                        <a:rPr lang="en-US" sz="1800" b="1" kern="1200" dirty="0" smtClean="0">
                                          <a:solidFill>
                                            <a:schemeClr val="tx1"/>
                                          </a:solidFill>
                                          <a:effectLst/>
                                          <a:latin typeface="+mn-lt"/>
                                          <a:ea typeface="+mn-ea"/>
                                          <a:cs typeface="+mn-cs"/>
                                        </a:rPr>
                                        <m:t>generated</m:t>
                                      </m:r>
                                    </m:sub>
                                  </m:sSub>
                                  <m:r>
                                    <a:rPr lang="en-US" sz="1800" b="1" i="1" kern="1200" smtClean="0">
                                      <a:solidFill>
                                        <a:schemeClr val="tx1"/>
                                      </a:solidFill>
                                      <a:effectLst/>
                                      <a:latin typeface="Cambria Math" panose="02040503050406030204" pitchFamily="18" charset="0"/>
                                      <a:ea typeface="+mn-ea"/>
                                      <a:cs typeface="+mn-cs"/>
                                    </a:rPr>
                                    <m:t>−</m:t>
                                  </m:r>
                                  <m:sSub>
                                    <m:sSubPr>
                                      <m:ctrlPr>
                                        <a:rPr lang="en-US" sz="1800" b="1" i="1" kern="1200" smtClean="0">
                                          <a:solidFill>
                                            <a:schemeClr val="tx1"/>
                                          </a:solidFill>
                                          <a:effectLst/>
                                          <a:latin typeface="Cambria Math" panose="02040503050406030204" pitchFamily="18" charset="0"/>
                                          <a:ea typeface="+mn-ea"/>
                                          <a:cs typeface="+mn-cs"/>
                                        </a:rPr>
                                      </m:ctrlPr>
                                    </m:sSubPr>
                                    <m:e>
                                      <m:r>
                                        <m:rPr>
                                          <m:nor/>
                                        </m:rPr>
                                        <a:rPr lang="en-US" sz="1800" b="1" kern="1200" dirty="0" smtClean="0">
                                          <a:solidFill>
                                            <a:schemeClr val="tx1"/>
                                          </a:solidFill>
                                          <a:effectLst/>
                                          <a:latin typeface="+mn-lt"/>
                                          <a:ea typeface="+mn-ea"/>
                                          <a:cs typeface="+mn-cs"/>
                                        </a:rPr>
                                        <m:t>P</m:t>
                                      </m:r>
                                    </m:e>
                                    <m:sub>
                                      <m:r>
                                        <m:rPr>
                                          <m:nor/>
                                        </m:rPr>
                                        <a:rPr lang="en-US" sz="1800" b="1" kern="1200" dirty="0" smtClean="0">
                                          <a:solidFill>
                                            <a:schemeClr val="tx1"/>
                                          </a:solidFill>
                                          <a:effectLst/>
                                          <a:latin typeface="+mn-lt"/>
                                          <a:ea typeface="+mn-ea"/>
                                          <a:cs typeface="+mn-cs"/>
                                        </a:rPr>
                                        <m:t>consumed</m:t>
                                      </m:r>
                                    </m:sub>
                                  </m:sSub>
                                </m:num>
                                <m:den>
                                  <m:sSub>
                                    <m:sSubPr>
                                      <m:ctrlPr>
                                        <a:rPr lang="en-US" sz="1800" b="1" i="1" kern="1200" smtClean="0">
                                          <a:solidFill>
                                            <a:schemeClr val="tx1"/>
                                          </a:solidFill>
                                          <a:effectLst/>
                                          <a:latin typeface="Cambria Math" panose="02040503050406030204" pitchFamily="18" charset="0"/>
                                          <a:ea typeface="+mn-ea"/>
                                          <a:cs typeface="+mn-cs"/>
                                        </a:rPr>
                                      </m:ctrlPr>
                                    </m:sSubPr>
                                    <m:e>
                                      <m:r>
                                        <m:rPr>
                                          <m:nor/>
                                        </m:rPr>
                                        <a:rPr lang="en-US" sz="1800" b="1" kern="1200" dirty="0" smtClean="0">
                                          <a:solidFill>
                                            <a:schemeClr val="tx1"/>
                                          </a:solidFill>
                                          <a:effectLst/>
                                          <a:latin typeface="+mn-lt"/>
                                          <a:ea typeface="+mn-ea"/>
                                          <a:cs typeface="+mn-cs"/>
                                        </a:rPr>
                                        <m:t>P</m:t>
                                      </m:r>
                                    </m:e>
                                    <m:sub>
                                      <m:r>
                                        <m:rPr>
                                          <m:nor/>
                                        </m:rPr>
                                        <a:rPr lang="en-US" sz="1800" b="1" kern="1200" dirty="0" smtClean="0">
                                          <a:solidFill>
                                            <a:schemeClr val="tx1"/>
                                          </a:solidFill>
                                          <a:effectLst/>
                                          <a:latin typeface="+mn-lt"/>
                                          <a:ea typeface="+mn-ea"/>
                                          <a:cs typeface="+mn-cs"/>
                                        </a:rPr>
                                        <m:t>consumed</m:t>
                                      </m:r>
                                    </m:sub>
                                  </m:sSub>
                                </m:den>
                              </m:f>
                            </m:oMath>
                          </a14:m>
                          <a:r>
                            <a:rPr lang="en-US" sz="1800" b="1" kern="1200" dirty="0">
                              <a:solidFill>
                                <a:schemeClr val="tx1"/>
                              </a:solidFill>
                              <a:effectLst/>
                              <a:latin typeface="+mn-lt"/>
                              <a:ea typeface="+mn-ea"/>
                              <a:cs typeface="+mn-cs"/>
                            </a:rPr>
                            <a:t> x 100%</a:t>
                          </a:r>
                          <a:endParaRPr lang="en-PK" sz="18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PK" sz="1800" b="0" kern="1200" dirty="0">
                            <a:solidFill>
                              <a:schemeClr val="tx1"/>
                            </a:solidFill>
                            <a:effectLst/>
                            <a:latin typeface="+mn-lt"/>
                            <a:ea typeface="+mn-ea"/>
                            <a:cs typeface="+mn-cs"/>
                          </a:endParaRPr>
                        </a:p>
                        <a:p>
                          <a:endParaRPr lang="en-PK" dirty="0">
                            <a:latin typeface="+mn-lt"/>
                          </a:endParaRPr>
                        </a:p>
                      </a:txBody>
                      <a:tcPr/>
                    </a:tc>
                    <a:extLst>
                      <a:ext uri="{0D108BD9-81ED-4DB2-BD59-A6C34878D82A}">
                        <a16:rowId xmlns:a16="http://schemas.microsoft.com/office/drawing/2014/main" val="2682931740"/>
                      </a:ext>
                    </a:extLst>
                  </a:tr>
                </a:tbl>
              </a:graphicData>
            </a:graphic>
          </p:graphicFrame>
        </mc:Choice>
        <mc:Fallback xmlns="">
          <p:graphicFrame>
            <p:nvGraphicFramePr>
              <p:cNvPr id="11" name="Table 10">
                <a:extLst>
                  <a:ext uri="{FF2B5EF4-FFF2-40B4-BE49-F238E27FC236}">
                    <a16:creationId xmlns:a16="http://schemas.microsoft.com/office/drawing/2014/main" id="{DC7D3D0F-D2E4-1046-73FC-2ED3BFDB60F6}"/>
                  </a:ext>
                </a:extLst>
              </p:cNvPr>
              <p:cNvGraphicFramePr>
                <a:graphicFrameLocks noGrp="1"/>
              </p:cNvGraphicFramePr>
              <p:nvPr>
                <p:extLst>
                  <p:ext uri="{D42A27DB-BD31-4B8C-83A1-F6EECF244321}">
                    <p14:modId xmlns:p14="http://schemas.microsoft.com/office/powerpoint/2010/main" val="16866208"/>
                  </p:ext>
                </p:extLst>
              </p:nvPr>
            </p:nvGraphicFramePr>
            <p:xfrm>
              <a:off x="5619758" y="1131377"/>
              <a:ext cx="7343763" cy="5943473"/>
            </p:xfrm>
            <a:graphic>
              <a:graphicData uri="http://schemas.openxmlformats.org/drawingml/2006/table">
                <a:tbl>
                  <a:tblPr firstRow="1" bandRow="1">
                    <a:tableStyleId>{2D5ABB26-0587-4C30-8999-92F81FD0307C}</a:tableStyleId>
                  </a:tblPr>
                  <a:tblGrid>
                    <a:gridCol w="7343763">
                      <a:extLst>
                        <a:ext uri="{9D8B030D-6E8A-4147-A177-3AD203B41FA5}">
                          <a16:colId xmlns:a16="http://schemas.microsoft.com/office/drawing/2014/main" val="1561562987"/>
                        </a:ext>
                      </a:extLst>
                    </a:gridCol>
                  </a:tblGrid>
                  <a:tr h="5943473">
                    <a:tc>
                      <a:txBody>
                        <a:bodyPr/>
                        <a:lstStyle/>
                        <a:p>
                          <a:endParaRPr lang="en-PK"/>
                        </a:p>
                      </a:txBody>
                      <a:tcPr>
                        <a:blipFill>
                          <a:blip r:embed="rId2"/>
                          <a:stretch>
                            <a:fillRect t="-512"/>
                          </a:stretch>
                        </a:blipFill>
                      </a:tcPr>
                    </a:tc>
                    <a:extLst>
                      <a:ext uri="{0D108BD9-81ED-4DB2-BD59-A6C34878D82A}">
                        <a16:rowId xmlns:a16="http://schemas.microsoft.com/office/drawing/2014/main" val="2682931740"/>
                      </a:ext>
                    </a:extLst>
                  </a:tr>
                </a:tbl>
              </a:graphicData>
            </a:graphic>
          </p:graphicFrame>
        </mc:Fallback>
      </mc:AlternateContent>
      <p:graphicFrame>
        <p:nvGraphicFramePr>
          <p:cNvPr id="3" name="Table 2">
            <a:extLst>
              <a:ext uri="{FF2B5EF4-FFF2-40B4-BE49-F238E27FC236}">
                <a16:creationId xmlns:a16="http://schemas.microsoft.com/office/drawing/2014/main" id="{17506930-CA01-FDC2-338F-CB1B70F31D4B}"/>
              </a:ext>
            </a:extLst>
          </p:cNvPr>
          <p:cNvGraphicFramePr>
            <a:graphicFrameLocks noGrp="1"/>
          </p:cNvGraphicFramePr>
          <p:nvPr>
            <p:extLst>
              <p:ext uri="{D42A27DB-BD31-4B8C-83A1-F6EECF244321}">
                <p14:modId xmlns:p14="http://schemas.microsoft.com/office/powerpoint/2010/main" val="3557847744"/>
              </p:ext>
            </p:extLst>
          </p:nvPr>
        </p:nvGraphicFramePr>
        <p:xfrm>
          <a:off x="194030" y="1131377"/>
          <a:ext cx="5231698" cy="5224971"/>
        </p:xfrm>
        <a:graphic>
          <a:graphicData uri="http://schemas.openxmlformats.org/drawingml/2006/table">
            <a:tbl>
              <a:tblPr>
                <a:tableStyleId>{5C22544A-7EE6-4342-B048-85BDC9FD1C3A}</a:tableStyleId>
              </a:tblPr>
              <a:tblGrid>
                <a:gridCol w="1580801">
                  <a:extLst>
                    <a:ext uri="{9D8B030D-6E8A-4147-A177-3AD203B41FA5}">
                      <a16:colId xmlns:a16="http://schemas.microsoft.com/office/drawing/2014/main" val="38881732"/>
                    </a:ext>
                  </a:extLst>
                </a:gridCol>
                <a:gridCol w="3650897">
                  <a:extLst>
                    <a:ext uri="{9D8B030D-6E8A-4147-A177-3AD203B41FA5}">
                      <a16:colId xmlns:a16="http://schemas.microsoft.com/office/drawing/2014/main" val="3162365686"/>
                    </a:ext>
                  </a:extLst>
                </a:gridCol>
              </a:tblGrid>
              <a:tr h="258778">
                <a:tc>
                  <a:txBody>
                    <a:bodyPr/>
                    <a:lstStyle/>
                    <a:p>
                      <a:pPr algn="ctr" fontAlgn="ctr"/>
                      <a:r>
                        <a:rPr lang="en-US" sz="1400" b="1" u="none" strike="noStrike" dirty="0">
                          <a:solidFill>
                            <a:schemeClr val="bg1"/>
                          </a:solidFill>
                          <a:effectLst/>
                        </a:rPr>
                        <a:t>Symbol</a:t>
                      </a:r>
                      <a:endParaRPr lang="en-US" sz="1400" b="1" i="0" u="none" strike="noStrike" dirty="0">
                        <a:solidFill>
                          <a:schemeClr val="bg1"/>
                        </a:solidFill>
                        <a:effectLst/>
                        <a:latin typeface="Calibri" panose="020F0502020204030204" pitchFamily="34" charset="0"/>
                      </a:endParaRPr>
                    </a:p>
                  </a:txBody>
                  <a:tcPr marL="4216" marR="4216" marT="4216" marB="0" anchor="ctr">
                    <a:solidFill>
                      <a:srgbClr val="0070C0"/>
                    </a:solidFill>
                  </a:tcPr>
                </a:tc>
                <a:tc>
                  <a:txBody>
                    <a:bodyPr/>
                    <a:lstStyle/>
                    <a:p>
                      <a:pPr algn="l" fontAlgn="ctr"/>
                      <a:r>
                        <a:rPr lang="en-US" sz="1400" b="1" u="none" strike="noStrike" dirty="0">
                          <a:solidFill>
                            <a:schemeClr val="bg1"/>
                          </a:solidFill>
                          <a:effectLst/>
                        </a:rPr>
                        <a:t>Definition</a:t>
                      </a:r>
                      <a:endParaRPr lang="en-US" sz="1400" b="1" i="0" u="none" strike="noStrike" dirty="0">
                        <a:solidFill>
                          <a:schemeClr val="bg1"/>
                        </a:solidFill>
                        <a:effectLst/>
                        <a:latin typeface="Calibri" panose="020F0502020204030204" pitchFamily="34" charset="0"/>
                      </a:endParaRPr>
                    </a:p>
                  </a:txBody>
                  <a:tcPr marL="4216" marR="4216" marT="4216" marB="0" anchor="ctr">
                    <a:solidFill>
                      <a:srgbClr val="0070C0"/>
                    </a:solidFill>
                  </a:tcPr>
                </a:tc>
                <a:extLst>
                  <a:ext uri="{0D108BD9-81ED-4DB2-BD59-A6C34878D82A}">
                    <a16:rowId xmlns:a16="http://schemas.microsoft.com/office/drawing/2014/main" val="4004311584"/>
                  </a:ext>
                </a:extLst>
              </a:tr>
              <a:tr h="258778">
                <a:tc>
                  <a:txBody>
                    <a:bodyPr/>
                    <a:lstStyle/>
                    <a:p>
                      <a:pPr algn="ctr" fontAlgn="ctr"/>
                      <a:r>
                        <a:rPr lang="en-US" sz="1400" u="none" strike="noStrike" dirty="0">
                          <a:effectLst/>
                        </a:rPr>
                        <a:t>PP</a:t>
                      </a:r>
                      <a:endParaRPr lang="en-US" sz="1400" b="0" i="0" u="none" strike="noStrike" dirty="0">
                        <a:solidFill>
                          <a:srgbClr val="000000"/>
                        </a:solidFill>
                        <a:effectLst/>
                        <a:latin typeface="Calibri" panose="020F0502020204030204" pitchFamily="34" charset="0"/>
                      </a:endParaRPr>
                    </a:p>
                  </a:txBody>
                  <a:tcPr marL="4216" marR="4216" marT="4216" marB="0" anchor="ctr"/>
                </a:tc>
                <a:tc>
                  <a:txBody>
                    <a:bodyPr/>
                    <a:lstStyle/>
                    <a:p>
                      <a:pPr algn="l" fontAlgn="ctr"/>
                      <a:r>
                        <a:rPr lang="en-US" sz="1400" u="none" strike="noStrike" dirty="0">
                          <a:effectLst/>
                        </a:rPr>
                        <a:t>Power Dissipation</a:t>
                      </a:r>
                      <a:endParaRPr lang="en-US" sz="1400" b="0" i="0" u="none" strike="noStrike" dirty="0">
                        <a:solidFill>
                          <a:srgbClr val="000000"/>
                        </a:solidFill>
                        <a:effectLst/>
                        <a:latin typeface="Calibri" panose="020F0502020204030204" pitchFamily="34" charset="0"/>
                      </a:endParaRPr>
                    </a:p>
                  </a:txBody>
                  <a:tcPr marL="4216" marR="4216" marT="4216" marB="0" anchor="ctr"/>
                </a:tc>
                <a:extLst>
                  <a:ext uri="{0D108BD9-81ED-4DB2-BD59-A6C34878D82A}">
                    <a16:rowId xmlns:a16="http://schemas.microsoft.com/office/drawing/2014/main" val="893216903"/>
                  </a:ext>
                </a:extLst>
              </a:tr>
              <a:tr h="258778">
                <a:tc>
                  <a:txBody>
                    <a:bodyPr/>
                    <a:lstStyle/>
                    <a:p>
                      <a:pPr algn="ctr" fontAlgn="ctr"/>
                      <a:r>
                        <a:rPr lang="el-GR" sz="1400" u="none" strike="noStrike" dirty="0">
                          <a:effectLst/>
                        </a:rPr>
                        <a:t>ϵ</a:t>
                      </a:r>
                      <a:endParaRPr lang="el-GR" sz="1400" b="0" i="0" u="none" strike="noStrike" dirty="0">
                        <a:solidFill>
                          <a:srgbClr val="000000"/>
                        </a:solidFill>
                        <a:effectLst/>
                        <a:latin typeface="Calibri" panose="020F0502020204030204" pitchFamily="34" charset="0"/>
                      </a:endParaRPr>
                    </a:p>
                  </a:txBody>
                  <a:tcPr marL="4216" marR="4216" marT="4216" marB="0" anchor="ctr"/>
                </a:tc>
                <a:tc>
                  <a:txBody>
                    <a:bodyPr/>
                    <a:lstStyle/>
                    <a:p>
                      <a:pPr algn="l" fontAlgn="ctr"/>
                      <a:r>
                        <a:rPr lang="en-US" sz="1400" u="none" strike="noStrike">
                          <a:effectLst/>
                        </a:rPr>
                        <a:t>Emissivity of surface</a:t>
                      </a:r>
                      <a:endParaRPr lang="en-US" sz="1400" b="0" i="0" u="none" strike="noStrike">
                        <a:solidFill>
                          <a:srgbClr val="000000"/>
                        </a:solidFill>
                        <a:effectLst/>
                        <a:latin typeface="Calibri" panose="020F0502020204030204" pitchFamily="34" charset="0"/>
                      </a:endParaRPr>
                    </a:p>
                  </a:txBody>
                  <a:tcPr marL="4216" marR="4216" marT="4216" marB="0" anchor="ctr"/>
                </a:tc>
                <a:extLst>
                  <a:ext uri="{0D108BD9-81ED-4DB2-BD59-A6C34878D82A}">
                    <a16:rowId xmlns:a16="http://schemas.microsoft.com/office/drawing/2014/main" val="473458178"/>
                  </a:ext>
                </a:extLst>
              </a:tr>
              <a:tr h="447767">
                <a:tc>
                  <a:txBody>
                    <a:bodyPr/>
                    <a:lstStyle/>
                    <a:p>
                      <a:pPr algn="ctr" fontAlgn="ctr"/>
                      <a:r>
                        <a:rPr lang="el-GR" sz="1400" u="none" strike="noStrike" dirty="0">
                          <a:effectLst/>
                        </a:rPr>
                        <a:t>σ</a:t>
                      </a:r>
                      <a:endParaRPr lang="el-GR" sz="1400" b="0" i="0" u="none" strike="noStrike" dirty="0">
                        <a:solidFill>
                          <a:srgbClr val="000000"/>
                        </a:solidFill>
                        <a:effectLst/>
                        <a:latin typeface="Calibri" panose="020F0502020204030204" pitchFamily="34" charset="0"/>
                      </a:endParaRPr>
                    </a:p>
                  </a:txBody>
                  <a:tcPr marL="4216" marR="4216" marT="4216" marB="0" anchor="ctr"/>
                </a:tc>
                <a:tc>
                  <a:txBody>
                    <a:bodyPr/>
                    <a:lstStyle/>
                    <a:p>
                      <a:pPr algn="l" fontAlgn="ctr"/>
                      <a:r>
                        <a:rPr lang="en-US" sz="1400" u="none" strike="noStrike">
                          <a:effectLst/>
                        </a:rPr>
                        <a:t>Stefan-Boltzmann Constant (5.67 × 10⁻⁸ W/m²K⁴)</a:t>
                      </a:r>
                      <a:endParaRPr lang="en-US" sz="1400" b="0" i="0" u="none" strike="noStrike">
                        <a:solidFill>
                          <a:srgbClr val="000000"/>
                        </a:solidFill>
                        <a:effectLst/>
                        <a:latin typeface="Calibri" panose="020F0502020204030204" pitchFamily="34" charset="0"/>
                      </a:endParaRPr>
                    </a:p>
                  </a:txBody>
                  <a:tcPr marL="4216" marR="4216" marT="4216" marB="0" anchor="ctr"/>
                </a:tc>
                <a:extLst>
                  <a:ext uri="{0D108BD9-81ED-4DB2-BD59-A6C34878D82A}">
                    <a16:rowId xmlns:a16="http://schemas.microsoft.com/office/drawing/2014/main" val="2315443368"/>
                  </a:ext>
                </a:extLst>
              </a:tr>
              <a:tr h="258778">
                <a:tc>
                  <a:txBody>
                    <a:bodyPr/>
                    <a:lstStyle/>
                    <a:p>
                      <a:pPr algn="ctr" fontAlgn="ctr"/>
                      <a:r>
                        <a:rPr lang="en-US" sz="1400" u="none" strike="noStrike">
                          <a:effectLst/>
                        </a:rPr>
                        <a:t>A</a:t>
                      </a:r>
                      <a:endParaRPr lang="en-US" sz="1400" b="0" i="0" u="none" strike="noStrike">
                        <a:solidFill>
                          <a:srgbClr val="000000"/>
                        </a:solidFill>
                        <a:effectLst/>
                        <a:latin typeface="Calibri" panose="020F0502020204030204" pitchFamily="34" charset="0"/>
                      </a:endParaRPr>
                    </a:p>
                  </a:txBody>
                  <a:tcPr marL="4216" marR="4216" marT="4216" marB="0" anchor="ctr"/>
                </a:tc>
                <a:tc>
                  <a:txBody>
                    <a:bodyPr/>
                    <a:lstStyle/>
                    <a:p>
                      <a:pPr algn="l" fontAlgn="ctr"/>
                      <a:r>
                        <a:rPr lang="en-US" sz="1400" u="none" strike="noStrike" dirty="0">
                          <a:effectLst/>
                        </a:rPr>
                        <a:t>Radiative Surface Area</a:t>
                      </a:r>
                      <a:endParaRPr lang="en-US" sz="1400" b="0" i="0" u="none" strike="noStrike" dirty="0">
                        <a:solidFill>
                          <a:srgbClr val="000000"/>
                        </a:solidFill>
                        <a:effectLst/>
                        <a:latin typeface="Calibri" panose="020F0502020204030204" pitchFamily="34" charset="0"/>
                      </a:endParaRPr>
                    </a:p>
                  </a:txBody>
                  <a:tcPr marL="4216" marR="4216" marT="4216" marB="0" anchor="ctr"/>
                </a:tc>
                <a:extLst>
                  <a:ext uri="{0D108BD9-81ED-4DB2-BD59-A6C34878D82A}">
                    <a16:rowId xmlns:a16="http://schemas.microsoft.com/office/drawing/2014/main" val="1573024683"/>
                  </a:ext>
                </a:extLst>
              </a:tr>
              <a:tr h="447767">
                <a:tc>
                  <a:txBody>
                    <a:bodyPr/>
                    <a:lstStyle/>
                    <a:p>
                      <a:pPr algn="ctr" fontAlgn="ctr"/>
                      <a:r>
                        <a:rPr lang="en-US" sz="1400" u="none" strike="noStrike">
                          <a:effectLst/>
                        </a:rPr>
                        <a:t>T (thermal)</a:t>
                      </a:r>
                      <a:endParaRPr lang="en-US" sz="1400" b="0" i="0" u="none" strike="noStrike">
                        <a:solidFill>
                          <a:srgbClr val="000000"/>
                        </a:solidFill>
                        <a:effectLst/>
                        <a:latin typeface="Calibri" panose="020F0502020204030204" pitchFamily="34" charset="0"/>
                      </a:endParaRPr>
                    </a:p>
                  </a:txBody>
                  <a:tcPr marL="4216" marR="4216" marT="4216" marB="0" anchor="ctr"/>
                </a:tc>
                <a:tc>
                  <a:txBody>
                    <a:bodyPr/>
                    <a:lstStyle/>
                    <a:p>
                      <a:pPr algn="l" fontAlgn="ctr"/>
                      <a:r>
                        <a:rPr lang="en-GB" sz="1400" u="none" strike="noStrike" dirty="0">
                          <a:effectLst/>
                        </a:rPr>
                        <a:t>Temperature in Kelvin (used in Stefan-Boltzmann law)</a:t>
                      </a:r>
                      <a:endParaRPr lang="en-GB" sz="1400" b="0" i="0" u="none" strike="noStrike" dirty="0">
                        <a:solidFill>
                          <a:srgbClr val="000000"/>
                        </a:solidFill>
                        <a:effectLst/>
                        <a:latin typeface="Calibri" panose="020F0502020204030204" pitchFamily="34" charset="0"/>
                      </a:endParaRPr>
                    </a:p>
                  </a:txBody>
                  <a:tcPr marL="4216" marR="4216" marT="4216" marB="0" anchor="ctr"/>
                </a:tc>
                <a:extLst>
                  <a:ext uri="{0D108BD9-81ED-4DB2-BD59-A6C34878D82A}">
                    <a16:rowId xmlns:a16="http://schemas.microsoft.com/office/drawing/2014/main" val="2012450412"/>
                  </a:ext>
                </a:extLst>
              </a:tr>
              <a:tr h="258778">
                <a:tc>
                  <a:txBody>
                    <a:bodyPr/>
                    <a:lstStyle/>
                    <a:p>
                      <a:pPr algn="ctr" fontAlgn="ctr"/>
                      <a:r>
                        <a:rPr lang="en-US" sz="1400" u="none" strike="noStrike">
                          <a:effectLst/>
                        </a:rPr>
                        <a:t>q″in</a:t>
                      </a:r>
                      <a:endParaRPr lang="en-US" sz="1400" b="0" i="0" u="none" strike="noStrike">
                        <a:solidFill>
                          <a:srgbClr val="000000"/>
                        </a:solidFill>
                        <a:effectLst/>
                        <a:latin typeface="Calibri" panose="020F0502020204030204" pitchFamily="34" charset="0"/>
                      </a:endParaRPr>
                    </a:p>
                  </a:txBody>
                  <a:tcPr marL="4216" marR="4216" marT="4216" marB="0" anchor="ctr"/>
                </a:tc>
                <a:tc>
                  <a:txBody>
                    <a:bodyPr/>
                    <a:lstStyle/>
                    <a:p>
                      <a:pPr algn="l" fontAlgn="ctr"/>
                      <a:r>
                        <a:rPr lang="en-GB" sz="1400" u="none" strike="noStrike" dirty="0">
                          <a:effectLst/>
                        </a:rPr>
                        <a:t>Incoming Heat Flux (W/m²)</a:t>
                      </a:r>
                      <a:endParaRPr lang="en-GB" sz="1400" b="0" i="0" u="none" strike="noStrike" dirty="0">
                        <a:solidFill>
                          <a:srgbClr val="000000"/>
                        </a:solidFill>
                        <a:effectLst/>
                        <a:latin typeface="Calibri" panose="020F0502020204030204" pitchFamily="34" charset="0"/>
                      </a:endParaRPr>
                    </a:p>
                  </a:txBody>
                  <a:tcPr marL="4216" marR="4216" marT="4216" marB="0" anchor="ctr"/>
                </a:tc>
                <a:extLst>
                  <a:ext uri="{0D108BD9-81ED-4DB2-BD59-A6C34878D82A}">
                    <a16:rowId xmlns:a16="http://schemas.microsoft.com/office/drawing/2014/main" val="1782102259"/>
                  </a:ext>
                </a:extLst>
              </a:tr>
              <a:tr h="258778">
                <a:tc>
                  <a:txBody>
                    <a:bodyPr/>
                    <a:lstStyle/>
                    <a:p>
                      <a:pPr algn="ctr" fontAlgn="ctr"/>
                      <a:r>
                        <a:rPr lang="en-US" sz="1400" u="none" strike="noStrike">
                          <a:effectLst/>
                        </a:rPr>
                        <a:t>q″out</a:t>
                      </a:r>
                      <a:endParaRPr lang="en-US" sz="1400" b="0" i="0" u="none" strike="noStrike">
                        <a:solidFill>
                          <a:srgbClr val="000000"/>
                        </a:solidFill>
                        <a:effectLst/>
                        <a:latin typeface="Calibri" panose="020F0502020204030204" pitchFamily="34" charset="0"/>
                      </a:endParaRPr>
                    </a:p>
                  </a:txBody>
                  <a:tcPr marL="4216" marR="4216" marT="4216" marB="0" anchor="ctr"/>
                </a:tc>
                <a:tc>
                  <a:txBody>
                    <a:bodyPr/>
                    <a:lstStyle/>
                    <a:p>
                      <a:pPr algn="l" fontAlgn="ctr"/>
                      <a:r>
                        <a:rPr lang="en-GB" sz="1400" u="none" strike="noStrike">
                          <a:effectLst/>
                        </a:rPr>
                        <a:t>Outgoing Radiative Heat Flux (W/m²)</a:t>
                      </a:r>
                      <a:endParaRPr lang="en-GB" sz="1400" b="0" i="0" u="none" strike="noStrike">
                        <a:solidFill>
                          <a:srgbClr val="000000"/>
                        </a:solidFill>
                        <a:effectLst/>
                        <a:latin typeface="Calibri" panose="020F0502020204030204" pitchFamily="34" charset="0"/>
                      </a:endParaRPr>
                    </a:p>
                  </a:txBody>
                  <a:tcPr marL="4216" marR="4216" marT="4216" marB="0" anchor="ctr"/>
                </a:tc>
                <a:extLst>
                  <a:ext uri="{0D108BD9-81ED-4DB2-BD59-A6C34878D82A}">
                    <a16:rowId xmlns:a16="http://schemas.microsoft.com/office/drawing/2014/main" val="3019253120"/>
                  </a:ext>
                </a:extLst>
              </a:tr>
              <a:tr h="258778">
                <a:tc>
                  <a:txBody>
                    <a:bodyPr/>
                    <a:lstStyle/>
                    <a:p>
                      <a:pPr algn="ctr" fontAlgn="ctr"/>
                      <a:r>
                        <a:rPr lang="el-GR" sz="1400" u="none" strike="noStrike">
                          <a:effectLst/>
                        </a:rPr>
                        <a:t>Δ</a:t>
                      </a:r>
                      <a:r>
                        <a:rPr lang="en-US" sz="1400" u="none" strike="noStrike">
                          <a:effectLst/>
                        </a:rPr>
                        <a:t>T</a:t>
                      </a:r>
                      <a:endParaRPr lang="en-US" sz="1400" b="0" i="0" u="none" strike="noStrike">
                        <a:solidFill>
                          <a:srgbClr val="000000"/>
                        </a:solidFill>
                        <a:effectLst/>
                        <a:latin typeface="Calibri" panose="020F0502020204030204" pitchFamily="34" charset="0"/>
                      </a:endParaRPr>
                    </a:p>
                  </a:txBody>
                  <a:tcPr marL="4216" marR="4216" marT="4216" marB="0" anchor="ctr"/>
                </a:tc>
                <a:tc>
                  <a:txBody>
                    <a:bodyPr/>
                    <a:lstStyle/>
                    <a:p>
                      <a:pPr algn="l" fontAlgn="ctr"/>
                      <a:r>
                        <a:rPr lang="en-GB" sz="1400" u="none" strike="noStrike">
                          <a:effectLst/>
                        </a:rPr>
                        <a:t>Temperature rise due to incoming heat flux</a:t>
                      </a:r>
                      <a:endParaRPr lang="en-GB" sz="1400" b="0" i="0" u="none" strike="noStrike">
                        <a:solidFill>
                          <a:srgbClr val="000000"/>
                        </a:solidFill>
                        <a:effectLst/>
                        <a:latin typeface="Calibri" panose="020F0502020204030204" pitchFamily="34" charset="0"/>
                      </a:endParaRPr>
                    </a:p>
                  </a:txBody>
                  <a:tcPr marL="4216" marR="4216" marT="4216" marB="0" anchor="ctr"/>
                </a:tc>
                <a:extLst>
                  <a:ext uri="{0D108BD9-81ED-4DB2-BD59-A6C34878D82A}">
                    <a16:rowId xmlns:a16="http://schemas.microsoft.com/office/drawing/2014/main" val="4131460201"/>
                  </a:ext>
                </a:extLst>
              </a:tr>
              <a:tr h="258778">
                <a:tc>
                  <a:txBody>
                    <a:bodyPr/>
                    <a:lstStyle/>
                    <a:p>
                      <a:pPr algn="ctr" fontAlgn="ctr"/>
                      <a:r>
                        <a:rPr lang="en-US" sz="1400" u="none" strike="noStrike">
                          <a:effectLst/>
                        </a:rPr>
                        <a:t>PBOL</a:t>
                      </a:r>
                      <a:endParaRPr lang="en-US" sz="1400" b="0" i="0" u="none" strike="noStrike">
                        <a:solidFill>
                          <a:srgbClr val="000000"/>
                        </a:solidFill>
                        <a:effectLst/>
                        <a:latin typeface="Calibri" panose="020F0502020204030204" pitchFamily="34" charset="0"/>
                      </a:endParaRPr>
                    </a:p>
                  </a:txBody>
                  <a:tcPr marL="4216" marR="4216" marT="4216" marB="0" anchor="ctr"/>
                </a:tc>
                <a:tc>
                  <a:txBody>
                    <a:bodyPr/>
                    <a:lstStyle/>
                    <a:p>
                      <a:pPr algn="l" fontAlgn="ctr"/>
                      <a:r>
                        <a:rPr lang="en-GB" sz="1400" u="none" strike="noStrike">
                          <a:effectLst/>
                        </a:rPr>
                        <a:t>Power at Beginning of Life of Solar Array</a:t>
                      </a:r>
                      <a:endParaRPr lang="en-GB" sz="1400" b="0" i="0" u="none" strike="noStrike">
                        <a:solidFill>
                          <a:srgbClr val="000000"/>
                        </a:solidFill>
                        <a:effectLst/>
                        <a:latin typeface="Calibri" panose="020F0502020204030204" pitchFamily="34" charset="0"/>
                      </a:endParaRPr>
                    </a:p>
                  </a:txBody>
                  <a:tcPr marL="4216" marR="4216" marT="4216" marB="0" anchor="ctr"/>
                </a:tc>
                <a:extLst>
                  <a:ext uri="{0D108BD9-81ED-4DB2-BD59-A6C34878D82A}">
                    <a16:rowId xmlns:a16="http://schemas.microsoft.com/office/drawing/2014/main" val="3605827498"/>
                  </a:ext>
                </a:extLst>
              </a:tr>
              <a:tr h="258778">
                <a:tc>
                  <a:txBody>
                    <a:bodyPr/>
                    <a:lstStyle/>
                    <a:p>
                      <a:pPr algn="ctr" fontAlgn="ctr"/>
                      <a:r>
                        <a:rPr lang="en-US" sz="1400" u="none" strike="noStrike">
                          <a:effectLst/>
                        </a:rPr>
                        <a:t>PEOL</a:t>
                      </a:r>
                      <a:endParaRPr lang="en-US" sz="1400" b="0" i="0" u="none" strike="noStrike">
                        <a:solidFill>
                          <a:srgbClr val="000000"/>
                        </a:solidFill>
                        <a:effectLst/>
                        <a:latin typeface="Calibri" panose="020F0502020204030204" pitchFamily="34" charset="0"/>
                      </a:endParaRPr>
                    </a:p>
                  </a:txBody>
                  <a:tcPr marL="4216" marR="4216" marT="4216" marB="0" anchor="ctr"/>
                </a:tc>
                <a:tc>
                  <a:txBody>
                    <a:bodyPr/>
                    <a:lstStyle/>
                    <a:p>
                      <a:pPr algn="l" fontAlgn="ctr"/>
                      <a:r>
                        <a:rPr lang="en-GB" sz="1400" u="none" strike="noStrike" dirty="0">
                          <a:effectLst/>
                        </a:rPr>
                        <a:t>Power at End of Life of Solar Array</a:t>
                      </a:r>
                      <a:endParaRPr lang="en-GB" sz="1400" b="0" i="0" u="none" strike="noStrike" dirty="0">
                        <a:solidFill>
                          <a:srgbClr val="000000"/>
                        </a:solidFill>
                        <a:effectLst/>
                        <a:latin typeface="Calibri" panose="020F0502020204030204" pitchFamily="34" charset="0"/>
                      </a:endParaRPr>
                    </a:p>
                  </a:txBody>
                  <a:tcPr marL="4216" marR="4216" marT="4216" marB="0" anchor="ctr"/>
                </a:tc>
                <a:extLst>
                  <a:ext uri="{0D108BD9-81ED-4DB2-BD59-A6C34878D82A}">
                    <a16:rowId xmlns:a16="http://schemas.microsoft.com/office/drawing/2014/main" val="1643213881"/>
                  </a:ext>
                </a:extLst>
              </a:tr>
              <a:tr h="258778">
                <a:tc>
                  <a:txBody>
                    <a:bodyPr/>
                    <a:lstStyle/>
                    <a:p>
                      <a:pPr algn="ctr" fontAlgn="ctr"/>
                      <a:r>
                        <a:rPr lang="en-US" sz="1400" u="none" strike="noStrike">
                          <a:effectLst/>
                        </a:rPr>
                        <a:t>Ld</a:t>
                      </a:r>
                      <a:endParaRPr lang="en-US" sz="1400" b="0" i="0" u="none" strike="noStrike">
                        <a:solidFill>
                          <a:srgbClr val="000000"/>
                        </a:solidFill>
                        <a:effectLst/>
                        <a:latin typeface="Calibri" panose="020F0502020204030204" pitchFamily="34" charset="0"/>
                      </a:endParaRPr>
                    </a:p>
                  </a:txBody>
                  <a:tcPr marL="4216" marR="4216" marT="4216" marB="0" anchor="ctr"/>
                </a:tc>
                <a:tc>
                  <a:txBody>
                    <a:bodyPr/>
                    <a:lstStyle/>
                    <a:p>
                      <a:pPr algn="l" fontAlgn="ctr"/>
                      <a:r>
                        <a:rPr lang="en-US" sz="1400" u="none" strike="noStrike" dirty="0">
                          <a:effectLst/>
                        </a:rPr>
                        <a:t>Degradation Factor per year</a:t>
                      </a:r>
                      <a:endParaRPr lang="en-US" sz="1400" b="0" i="0" u="none" strike="noStrike" dirty="0">
                        <a:solidFill>
                          <a:srgbClr val="000000"/>
                        </a:solidFill>
                        <a:effectLst/>
                        <a:latin typeface="Calibri" panose="020F0502020204030204" pitchFamily="34" charset="0"/>
                      </a:endParaRPr>
                    </a:p>
                  </a:txBody>
                  <a:tcPr marL="4216" marR="4216" marT="4216" marB="0" anchor="ctr"/>
                </a:tc>
                <a:extLst>
                  <a:ext uri="{0D108BD9-81ED-4DB2-BD59-A6C34878D82A}">
                    <a16:rowId xmlns:a16="http://schemas.microsoft.com/office/drawing/2014/main" val="2092276337"/>
                  </a:ext>
                </a:extLst>
              </a:tr>
              <a:tr h="447767">
                <a:tc>
                  <a:txBody>
                    <a:bodyPr/>
                    <a:lstStyle/>
                    <a:p>
                      <a:pPr algn="ctr" fontAlgn="ctr"/>
                      <a:r>
                        <a:rPr lang="en-US" sz="1400" u="none" strike="noStrike">
                          <a:effectLst/>
                        </a:rPr>
                        <a:t>Pdischarge</a:t>
                      </a:r>
                      <a:endParaRPr lang="en-US" sz="1400" b="0" i="0" u="none" strike="noStrike">
                        <a:solidFill>
                          <a:srgbClr val="000000"/>
                        </a:solidFill>
                        <a:effectLst/>
                        <a:latin typeface="Calibri" panose="020F0502020204030204" pitchFamily="34" charset="0"/>
                      </a:endParaRPr>
                    </a:p>
                  </a:txBody>
                  <a:tcPr marL="4216" marR="4216" marT="4216" marB="0" anchor="ctr"/>
                </a:tc>
                <a:tc>
                  <a:txBody>
                    <a:bodyPr/>
                    <a:lstStyle/>
                    <a:p>
                      <a:pPr algn="l" fontAlgn="ctr"/>
                      <a:r>
                        <a:rPr lang="en-GB" sz="1400" u="none" strike="noStrike">
                          <a:effectLst/>
                        </a:rPr>
                        <a:t>Power output from the battery during eclipse, accounting for discharge efficiency</a:t>
                      </a:r>
                      <a:endParaRPr lang="en-GB" sz="1400" b="0" i="0" u="none" strike="noStrike">
                        <a:solidFill>
                          <a:srgbClr val="000000"/>
                        </a:solidFill>
                        <a:effectLst/>
                        <a:latin typeface="Calibri" panose="020F0502020204030204" pitchFamily="34" charset="0"/>
                      </a:endParaRPr>
                    </a:p>
                  </a:txBody>
                  <a:tcPr marL="4216" marR="4216" marT="4216" marB="0" anchor="ctr"/>
                </a:tc>
                <a:extLst>
                  <a:ext uri="{0D108BD9-81ED-4DB2-BD59-A6C34878D82A}">
                    <a16:rowId xmlns:a16="http://schemas.microsoft.com/office/drawing/2014/main" val="104822387"/>
                  </a:ext>
                </a:extLst>
              </a:tr>
              <a:tr h="258778">
                <a:tc>
                  <a:txBody>
                    <a:bodyPr/>
                    <a:lstStyle/>
                    <a:p>
                      <a:pPr algn="ctr" fontAlgn="ctr"/>
                      <a:r>
                        <a:rPr lang="en-US" sz="1400" u="none" strike="noStrike">
                          <a:effectLst/>
                        </a:rPr>
                        <a:t>PDU</a:t>
                      </a:r>
                      <a:endParaRPr lang="en-US" sz="1400" b="0" i="0" u="none" strike="noStrike">
                        <a:solidFill>
                          <a:srgbClr val="000000"/>
                        </a:solidFill>
                        <a:effectLst/>
                        <a:latin typeface="Calibri" panose="020F0502020204030204" pitchFamily="34" charset="0"/>
                      </a:endParaRPr>
                    </a:p>
                  </a:txBody>
                  <a:tcPr marL="4216" marR="4216" marT="4216" marB="0" anchor="ctr"/>
                </a:tc>
                <a:tc>
                  <a:txBody>
                    <a:bodyPr/>
                    <a:lstStyle/>
                    <a:p>
                      <a:pPr algn="l" fontAlgn="ctr"/>
                      <a:r>
                        <a:rPr lang="en-US" sz="1400" u="none" strike="noStrike" dirty="0">
                          <a:effectLst/>
                        </a:rPr>
                        <a:t>Power Distribution Unit</a:t>
                      </a:r>
                      <a:endParaRPr lang="en-US" sz="1400" b="0" i="0" u="none" strike="noStrike" dirty="0">
                        <a:solidFill>
                          <a:srgbClr val="000000"/>
                        </a:solidFill>
                        <a:effectLst/>
                        <a:latin typeface="Calibri" panose="020F0502020204030204" pitchFamily="34" charset="0"/>
                      </a:endParaRPr>
                    </a:p>
                  </a:txBody>
                  <a:tcPr marL="4216" marR="4216" marT="4216" marB="0" anchor="ctr"/>
                </a:tc>
                <a:extLst>
                  <a:ext uri="{0D108BD9-81ED-4DB2-BD59-A6C34878D82A}">
                    <a16:rowId xmlns:a16="http://schemas.microsoft.com/office/drawing/2014/main" val="135550612"/>
                  </a:ext>
                </a:extLst>
              </a:tr>
              <a:tr h="258778">
                <a:tc>
                  <a:txBody>
                    <a:bodyPr/>
                    <a:lstStyle/>
                    <a:p>
                      <a:pPr algn="ctr" fontAlgn="ctr"/>
                      <a:r>
                        <a:rPr lang="en-US" sz="1400" u="none" strike="noStrike">
                          <a:effectLst/>
                        </a:rPr>
                        <a:t>PCU</a:t>
                      </a:r>
                      <a:endParaRPr lang="en-US" sz="1400" b="0" i="0" u="none" strike="noStrike">
                        <a:solidFill>
                          <a:srgbClr val="000000"/>
                        </a:solidFill>
                        <a:effectLst/>
                        <a:latin typeface="Calibri" panose="020F0502020204030204" pitchFamily="34" charset="0"/>
                      </a:endParaRPr>
                    </a:p>
                  </a:txBody>
                  <a:tcPr marL="4216" marR="4216" marT="4216" marB="0" anchor="ctr"/>
                </a:tc>
                <a:tc>
                  <a:txBody>
                    <a:bodyPr/>
                    <a:lstStyle/>
                    <a:p>
                      <a:pPr algn="l" fontAlgn="ctr"/>
                      <a:r>
                        <a:rPr lang="en-US" sz="1400" u="none" strike="noStrike" dirty="0">
                          <a:effectLst/>
                        </a:rPr>
                        <a:t>Power Conditioning Unit</a:t>
                      </a:r>
                      <a:endParaRPr lang="en-US" sz="1400" b="0" i="0" u="none" strike="noStrike" dirty="0">
                        <a:solidFill>
                          <a:srgbClr val="000000"/>
                        </a:solidFill>
                        <a:effectLst/>
                        <a:latin typeface="Calibri" panose="020F0502020204030204" pitchFamily="34" charset="0"/>
                      </a:endParaRPr>
                    </a:p>
                  </a:txBody>
                  <a:tcPr marL="4216" marR="4216" marT="4216" marB="0" anchor="ctr"/>
                </a:tc>
                <a:extLst>
                  <a:ext uri="{0D108BD9-81ED-4DB2-BD59-A6C34878D82A}">
                    <a16:rowId xmlns:a16="http://schemas.microsoft.com/office/drawing/2014/main" val="1100477621"/>
                  </a:ext>
                </a:extLst>
              </a:tr>
              <a:tr h="258778">
                <a:tc>
                  <a:txBody>
                    <a:bodyPr/>
                    <a:lstStyle/>
                    <a:p>
                      <a:pPr algn="ctr" fontAlgn="ctr"/>
                      <a:r>
                        <a:rPr lang="en-US" sz="1400" u="none" strike="noStrike">
                          <a:effectLst/>
                        </a:rPr>
                        <a:t>BCR</a:t>
                      </a:r>
                      <a:endParaRPr lang="en-US" sz="1400" b="0" i="0" u="none" strike="noStrike">
                        <a:solidFill>
                          <a:srgbClr val="000000"/>
                        </a:solidFill>
                        <a:effectLst/>
                        <a:latin typeface="Calibri" panose="020F0502020204030204" pitchFamily="34" charset="0"/>
                      </a:endParaRPr>
                    </a:p>
                  </a:txBody>
                  <a:tcPr marL="4216" marR="4216" marT="4216" marB="0" anchor="ctr"/>
                </a:tc>
                <a:tc>
                  <a:txBody>
                    <a:bodyPr/>
                    <a:lstStyle/>
                    <a:p>
                      <a:pPr algn="l" fontAlgn="ctr"/>
                      <a:r>
                        <a:rPr lang="en-US" sz="1400" u="none" strike="noStrike" dirty="0">
                          <a:effectLst/>
                        </a:rPr>
                        <a:t>Battery Charge Regulator</a:t>
                      </a:r>
                      <a:endParaRPr lang="en-US" sz="1400" b="0" i="0" u="none" strike="noStrike" dirty="0">
                        <a:solidFill>
                          <a:srgbClr val="000000"/>
                        </a:solidFill>
                        <a:effectLst/>
                        <a:latin typeface="Calibri" panose="020F0502020204030204" pitchFamily="34" charset="0"/>
                      </a:endParaRPr>
                    </a:p>
                  </a:txBody>
                  <a:tcPr marL="4216" marR="4216" marT="4216" marB="0" anchor="ctr"/>
                </a:tc>
                <a:extLst>
                  <a:ext uri="{0D108BD9-81ED-4DB2-BD59-A6C34878D82A}">
                    <a16:rowId xmlns:a16="http://schemas.microsoft.com/office/drawing/2014/main" val="3923706933"/>
                  </a:ext>
                </a:extLst>
              </a:tr>
              <a:tr h="258778">
                <a:tc>
                  <a:txBody>
                    <a:bodyPr/>
                    <a:lstStyle/>
                    <a:p>
                      <a:pPr algn="ctr" fontAlgn="ctr"/>
                      <a:r>
                        <a:rPr lang="en-US" sz="1400" u="none" strike="noStrike">
                          <a:effectLst/>
                        </a:rPr>
                        <a:t>BDR</a:t>
                      </a:r>
                      <a:endParaRPr lang="en-US" sz="1400" b="0" i="0" u="none" strike="noStrike">
                        <a:solidFill>
                          <a:srgbClr val="000000"/>
                        </a:solidFill>
                        <a:effectLst/>
                        <a:latin typeface="Calibri" panose="020F0502020204030204" pitchFamily="34" charset="0"/>
                      </a:endParaRPr>
                    </a:p>
                  </a:txBody>
                  <a:tcPr marL="4216" marR="4216" marT="4216" marB="0" anchor="ctr"/>
                </a:tc>
                <a:tc>
                  <a:txBody>
                    <a:bodyPr/>
                    <a:lstStyle/>
                    <a:p>
                      <a:pPr algn="l" fontAlgn="ctr"/>
                      <a:r>
                        <a:rPr lang="en-US" sz="1400" u="none" strike="noStrike" dirty="0">
                          <a:effectLst/>
                        </a:rPr>
                        <a:t>Battery Discharge Regulator</a:t>
                      </a:r>
                      <a:endParaRPr lang="en-US" sz="1400" b="0" i="0" u="none" strike="noStrike" dirty="0">
                        <a:solidFill>
                          <a:srgbClr val="000000"/>
                        </a:solidFill>
                        <a:effectLst/>
                        <a:latin typeface="Calibri" panose="020F0502020204030204" pitchFamily="34" charset="0"/>
                      </a:endParaRPr>
                    </a:p>
                  </a:txBody>
                  <a:tcPr marL="4216" marR="4216" marT="4216" marB="0" anchor="ctr"/>
                </a:tc>
                <a:extLst>
                  <a:ext uri="{0D108BD9-81ED-4DB2-BD59-A6C34878D82A}">
                    <a16:rowId xmlns:a16="http://schemas.microsoft.com/office/drawing/2014/main" val="2860527755"/>
                  </a:ext>
                </a:extLst>
              </a:tr>
              <a:tr h="258778">
                <a:tc>
                  <a:txBody>
                    <a:bodyPr/>
                    <a:lstStyle/>
                    <a:p>
                      <a:pPr algn="ctr" fontAlgn="ctr"/>
                      <a:r>
                        <a:rPr lang="en-US" sz="1400" u="none" strike="noStrike" dirty="0">
                          <a:effectLst/>
                        </a:rPr>
                        <a:t>SAR</a:t>
                      </a:r>
                      <a:endParaRPr lang="en-US" sz="1400" b="0" i="0" u="none" strike="noStrike" dirty="0">
                        <a:solidFill>
                          <a:srgbClr val="000000"/>
                        </a:solidFill>
                        <a:effectLst/>
                        <a:latin typeface="Calibri" panose="020F0502020204030204" pitchFamily="34" charset="0"/>
                      </a:endParaRPr>
                    </a:p>
                  </a:txBody>
                  <a:tcPr marL="4216" marR="4216" marT="4216" marB="0" anchor="ctr"/>
                </a:tc>
                <a:tc>
                  <a:txBody>
                    <a:bodyPr/>
                    <a:lstStyle/>
                    <a:p>
                      <a:pPr algn="l" fontAlgn="ctr"/>
                      <a:r>
                        <a:rPr lang="en-US" sz="1400" u="none" strike="noStrike" dirty="0">
                          <a:effectLst/>
                        </a:rPr>
                        <a:t>Solar Array Regulator</a:t>
                      </a:r>
                      <a:endParaRPr lang="en-US" sz="1400" b="0" i="0" u="none" strike="noStrike" dirty="0">
                        <a:solidFill>
                          <a:srgbClr val="000000"/>
                        </a:solidFill>
                        <a:effectLst/>
                        <a:latin typeface="Calibri" panose="020F0502020204030204" pitchFamily="34" charset="0"/>
                      </a:endParaRPr>
                    </a:p>
                  </a:txBody>
                  <a:tcPr marL="4216" marR="4216" marT="4216" marB="0" anchor="ctr"/>
                </a:tc>
                <a:extLst>
                  <a:ext uri="{0D108BD9-81ED-4DB2-BD59-A6C34878D82A}">
                    <a16:rowId xmlns:a16="http://schemas.microsoft.com/office/drawing/2014/main" val="2653283168"/>
                  </a:ext>
                </a:extLst>
              </a:tr>
            </a:tbl>
          </a:graphicData>
        </a:graphic>
      </p:graphicFrame>
    </p:spTree>
    <p:extLst>
      <p:ext uri="{BB962C8B-B14F-4D97-AF65-F5344CB8AC3E}">
        <p14:creationId xmlns:p14="http://schemas.microsoft.com/office/powerpoint/2010/main" val="2158157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B9A8-8DDA-82B6-1635-6097A596F226}"/>
              </a:ext>
            </a:extLst>
          </p:cNvPr>
          <p:cNvSpPr>
            <a:spLocks noGrp="1"/>
          </p:cNvSpPr>
          <p:nvPr>
            <p:ph type="title"/>
          </p:nvPr>
        </p:nvSpPr>
        <p:spPr>
          <a:xfrm>
            <a:off x="838200" y="0"/>
            <a:ext cx="10515600" cy="1325563"/>
          </a:xfrm>
        </p:spPr>
        <p:txBody>
          <a:bodyPr/>
          <a:lstStyle/>
          <a:p>
            <a:r>
              <a:rPr lang="en-US" dirty="0"/>
              <a:t>Satellite Program on basis of Mathematical model</a:t>
            </a:r>
            <a:endParaRPr lang="en-PK" dirty="0"/>
          </a:p>
        </p:txBody>
      </p:sp>
      <p:sp>
        <p:nvSpPr>
          <p:cNvPr id="3" name="Content Placeholder 2">
            <a:extLst>
              <a:ext uri="{FF2B5EF4-FFF2-40B4-BE49-F238E27FC236}">
                <a16:creationId xmlns:a16="http://schemas.microsoft.com/office/drawing/2014/main" id="{AA784330-2554-5538-E3BA-1AA3F17C6664}"/>
              </a:ext>
            </a:extLst>
          </p:cNvPr>
          <p:cNvSpPr>
            <a:spLocks noGrp="1"/>
          </p:cNvSpPr>
          <p:nvPr>
            <p:ph idx="1"/>
          </p:nvPr>
        </p:nvSpPr>
        <p:spPr>
          <a:xfrm>
            <a:off x="0" y="1203649"/>
            <a:ext cx="11353800" cy="4973314"/>
          </a:xfrm>
        </p:spPr>
        <p:txBody>
          <a:bodyPr>
            <a:normAutofit fontScale="62500" lnSpcReduction="20000"/>
          </a:bodyPr>
          <a:lstStyle/>
          <a:p>
            <a:r>
              <a:rPr lang="en-US" dirty="0"/>
              <a:t>Inputs of satellite:</a:t>
            </a:r>
            <a:br>
              <a:rPr lang="en-US" dirty="0"/>
            </a:br>
            <a:r>
              <a:rPr lang="en-US" b="0" dirty="0">
                <a:effectLst/>
                <a:latin typeface="Consolas" panose="020B0609020204030204" pitchFamily="49" charset="0"/>
              </a:rPr>
              <a:t>self.power_conversion_efficiency = {'PDU Efficiency': 0.98</a:t>
            </a:r>
            <a:r>
              <a:rPr lang="en-US" dirty="0">
                <a:latin typeface="Consolas" panose="020B0609020204030204" pitchFamily="49" charset="0"/>
              </a:rPr>
              <a:t>, </a:t>
            </a:r>
            <a:r>
              <a:rPr lang="en-US" b="0" dirty="0">
                <a:effectLst/>
                <a:latin typeface="Consolas" panose="020B0609020204030204" pitchFamily="49" charset="0"/>
              </a:rPr>
              <a:t>'PCU Efficiency': 0.97</a:t>
            </a:r>
            <a:r>
              <a:rPr lang="en-US" dirty="0">
                <a:latin typeface="Consolas" panose="020B0609020204030204" pitchFamily="49" charset="0"/>
              </a:rPr>
              <a:t>, </a:t>
            </a:r>
            <a:r>
              <a:rPr lang="en-US" b="0" dirty="0">
                <a:effectLst/>
                <a:latin typeface="Consolas" panose="020B0609020204030204" pitchFamily="49" charset="0"/>
              </a:rPr>
              <a:t>'BDR Efficiency': 0.89,'BCR Efficiency': 0.91}</a:t>
            </a:r>
          </a:p>
          <a:p>
            <a:r>
              <a:rPr lang="en-US" b="0" dirty="0" err="1">
                <a:effectLst/>
                <a:latin typeface="Consolas" panose="020B0609020204030204" pitchFamily="49" charset="0"/>
              </a:rPr>
              <a:t>self.solar_cell_efficiency</a:t>
            </a:r>
            <a:r>
              <a:rPr lang="en-US" b="0" dirty="0">
                <a:effectLst/>
                <a:latin typeface="Consolas" panose="020B0609020204030204" pitchFamily="49" charset="0"/>
              </a:rPr>
              <a:t> ={'Gallium Arsenide Efficiency': {'Temp = 0': 0.338, # 33.8% at 0°C,'Temp = 200': 0.179 ,# 17.9% at 200°C},'Solar Cell Packing':{'</a:t>
            </a:r>
            <a:r>
              <a:rPr lang="en-US" b="0" dirty="0" err="1">
                <a:effectLst/>
                <a:latin typeface="Consolas" panose="020B0609020204030204" pitchFamily="49" charset="0"/>
              </a:rPr>
              <a:t>n_pack</a:t>
            </a:r>
            <a:r>
              <a:rPr lang="en-US" b="0" dirty="0">
                <a:effectLst/>
                <a:latin typeface="Consolas" panose="020B0609020204030204" pitchFamily="49" charset="0"/>
              </a:rPr>
              <a:t>’: 0.9}}</a:t>
            </a:r>
          </a:p>
          <a:p>
            <a:r>
              <a:rPr lang="en-US" b="0" dirty="0" err="1">
                <a:effectLst/>
                <a:latin typeface="Consolas" panose="020B0609020204030204" pitchFamily="49" charset="0"/>
              </a:rPr>
              <a:t>self.power_management_efficiency</a:t>
            </a:r>
            <a:r>
              <a:rPr lang="en-US" b="0" dirty="0">
                <a:effectLst/>
                <a:latin typeface="Consolas" panose="020B0609020204030204" pitchFamily="49" charset="0"/>
              </a:rPr>
              <a:t> = {'Battery Charging Efficiency': 0.93, 'Battery Discharge Regulation Efficiency': 0.91,  'Array Degradation Factor': 0.03  # 3% per year}</a:t>
            </a:r>
          </a:p>
          <a:p>
            <a:r>
              <a:rPr lang="en-US" b="0" dirty="0">
                <a:effectLst/>
                <a:latin typeface="Consolas" panose="020B0609020204030204" pitchFamily="49" charset="0"/>
              </a:rPr>
              <a:t># Design Constraints</a:t>
            </a:r>
            <a:r>
              <a:rPr lang="en-US" dirty="0">
                <a:latin typeface="Consolas" panose="020B0609020204030204" pitchFamily="49" charset="0"/>
              </a:rPr>
              <a:t> </a:t>
            </a:r>
            <a:r>
              <a:rPr lang="en-US" b="0" dirty="0" err="1">
                <a:effectLst/>
                <a:latin typeface="Consolas" panose="020B0609020204030204" pitchFamily="49" charset="0"/>
              </a:rPr>
              <a:t>self.sunlight_phase_duration</a:t>
            </a:r>
            <a:r>
              <a:rPr lang="en-US" b="0" dirty="0">
                <a:effectLst/>
                <a:latin typeface="Consolas" panose="020B0609020204030204" pitchFamily="49" charset="0"/>
              </a:rPr>
              <a:t> = 1.029,self.eclipse_phase_duration = 0.6043, </a:t>
            </a:r>
            <a:r>
              <a:rPr lang="en-US" b="0" dirty="0" err="1">
                <a:effectLst/>
                <a:latin typeface="Consolas" panose="020B0609020204030204" pitchFamily="49" charset="0"/>
              </a:rPr>
              <a:t>self.orbit_period</a:t>
            </a:r>
            <a:r>
              <a:rPr lang="en-US" b="0" dirty="0">
                <a:effectLst/>
                <a:latin typeface="Consolas" panose="020B0609020204030204" pitchFamily="49" charset="0"/>
              </a:rPr>
              <a:t> = 1.633</a:t>
            </a:r>
            <a:r>
              <a:rPr lang="en-US" dirty="0">
                <a:latin typeface="Consolas" panose="020B0609020204030204" pitchFamily="49" charset="0"/>
              </a:rPr>
              <a:t>, </a:t>
            </a:r>
            <a:r>
              <a:rPr lang="en-US" b="0" dirty="0" err="1">
                <a:effectLst/>
                <a:latin typeface="Consolas" panose="020B0609020204030204" pitchFamily="49" charset="0"/>
              </a:rPr>
              <a:t>self.mass</a:t>
            </a:r>
            <a:r>
              <a:rPr lang="en-US" b="0" dirty="0">
                <a:effectLst/>
                <a:latin typeface="Consolas" panose="020B0609020204030204" pitchFamily="49" charset="0"/>
              </a:rPr>
              <a:t> = 500,</a:t>
            </a:r>
          </a:p>
          <a:p>
            <a:r>
              <a:rPr lang="en-US" b="0" dirty="0" err="1">
                <a:effectLst/>
                <a:latin typeface="Consolas" panose="020B0609020204030204" pitchFamily="49" charset="0"/>
              </a:rPr>
              <a:t>self.orbit_name</a:t>
            </a:r>
            <a:r>
              <a:rPr lang="en-US" b="0" dirty="0">
                <a:effectLst/>
                <a:latin typeface="Consolas" panose="020B0609020204030204" pitchFamily="49" charset="0"/>
              </a:rPr>
              <a:t> = ['Sun-Synchronous Orbit', 'A-Synchronous Orbit', 'Inclined Orbit']</a:t>
            </a:r>
          </a:p>
          <a:p>
            <a:r>
              <a:rPr lang="en-US" b="0" dirty="0" err="1">
                <a:effectLst/>
                <a:latin typeface="Consolas" panose="020B0609020204030204" pitchFamily="49" charset="0"/>
              </a:rPr>
              <a:t>self.orbit_parameters</a:t>
            </a:r>
            <a:r>
              <a:rPr lang="en-US" b="0" dirty="0">
                <a:effectLst/>
                <a:latin typeface="Consolas" panose="020B0609020204030204" pitchFamily="49" charset="0"/>
              </a:rPr>
              <a:t> ={'SSO':{'Altitude': '500-700km','Eccentricity': 0,'Average Orbit': 95,'RAAN': 48.0589, 'Omega': 0,'Drag Area': 3.0,'Drag Area to Mass Ratio': 0.00061074,'Area Exposed to Sun': 6.66,'Solar Area to Mass Ratio': 0.01355, 'Drag Coefficient': 2.2,'Mass': 500}}</a:t>
            </a:r>
          </a:p>
          <a:p>
            <a:r>
              <a:rPr lang="en-US" b="0" dirty="0">
                <a:effectLst/>
                <a:latin typeface="Consolas" panose="020B0609020204030204" pitchFamily="49" charset="0"/>
              </a:rPr>
              <a:t> </a:t>
            </a:r>
            <a:r>
              <a:rPr lang="en-US" b="0" dirty="0" err="1">
                <a:effectLst/>
                <a:latin typeface="Consolas" panose="020B0609020204030204" pitchFamily="49" charset="0"/>
              </a:rPr>
              <a:t>self.user_requirements</a:t>
            </a:r>
            <a:r>
              <a:rPr lang="en-US" b="0" dirty="0">
                <a:effectLst/>
                <a:latin typeface="Consolas" panose="020B0609020204030204" pitchFamily="49" charset="0"/>
              </a:rPr>
              <a:t>={'LTDN':'10:30 </a:t>
            </a:r>
            <a:r>
              <a:rPr lang="en-US" b="0" dirty="0" err="1">
                <a:effectLst/>
                <a:latin typeface="Consolas" panose="020B0609020204030204" pitchFamily="49" charset="0"/>
              </a:rPr>
              <a:t>AM','Beta</a:t>
            </a:r>
            <a:r>
              <a:rPr lang="en-US" b="0" dirty="0">
                <a:effectLst/>
                <a:latin typeface="Consolas" panose="020B0609020204030204" pitchFamily="49" charset="0"/>
              </a:rPr>
              <a:t> Angle Variation':'-83.573° to 83.573°','Illumination Duration Ratio':'75.4%'}</a:t>
            </a:r>
          </a:p>
          <a:p>
            <a:r>
              <a:rPr lang="en-US" b="0" dirty="0">
                <a:effectLst/>
                <a:latin typeface="Consolas" panose="020B0609020204030204" pitchFamily="49" charset="0"/>
              </a:rPr>
              <a:t># Constants</a:t>
            </a:r>
            <a:r>
              <a:rPr lang="en-US" dirty="0">
                <a:latin typeface="Consolas" panose="020B0609020204030204" pitchFamily="49" charset="0"/>
              </a:rPr>
              <a:t> </a:t>
            </a:r>
            <a:r>
              <a:rPr lang="en-US" b="0" dirty="0" err="1">
                <a:effectLst/>
                <a:latin typeface="Consolas" panose="020B0609020204030204" pitchFamily="49" charset="0"/>
              </a:rPr>
              <a:t>self.solar_flux</a:t>
            </a:r>
            <a:r>
              <a:rPr lang="en-US" b="0" dirty="0">
                <a:effectLst/>
                <a:latin typeface="Consolas" panose="020B0609020204030204" pitchFamily="49" charset="0"/>
              </a:rPr>
              <a:t> = 1367  </a:t>
            </a:r>
            <a:r>
              <a:rPr lang="en-US" b="0" dirty="0" err="1">
                <a:effectLst/>
                <a:latin typeface="Consolas" panose="020B0609020204030204" pitchFamily="49" charset="0"/>
              </a:rPr>
              <a:t>self.stefan_boltzmann</a:t>
            </a:r>
            <a:r>
              <a:rPr lang="en-US" b="0" dirty="0">
                <a:effectLst/>
                <a:latin typeface="Consolas" panose="020B0609020204030204" pitchFamily="49" charset="0"/>
              </a:rPr>
              <a:t> = 5.67e-8</a:t>
            </a:r>
            <a:r>
              <a:rPr lang="en-US" dirty="0">
                <a:latin typeface="Consolas" panose="020B0609020204030204" pitchFamily="49" charset="0"/>
              </a:rPr>
              <a:t> </a:t>
            </a:r>
            <a:r>
              <a:rPr lang="en-US" b="0" dirty="0" err="1">
                <a:effectLst/>
                <a:latin typeface="Consolas" panose="020B0609020204030204" pitchFamily="49" charset="0"/>
              </a:rPr>
              <a:t>self.battery_energy_density</a:t>
            </a:r>
            <a:r>
              <a:rPr lang="en-US" b="0" dirty="0">
                <a:effectLst/>
                <a:latin typeface="Consolas" panose="020B0609020204030204" pitchFamily="49" charset="0"/>
              </a:rPr>
              <a:t> = 80  </a:t>
            </a:r>
            <a:r>
              <a:rPr lang="en-US" b="0" dirty="0" err="1">
                <a:effectLst/>
                <a:latin typeface="Consolas" panose="020B0609020204030204" pitchFamily="49" charset="0"/>
              </a:rPr>
              <a:t>self.depth_of_discharge</a:t>
            </a:r>
            <a:r>
              <a:rPr lang="en-US" b="0" dirty="0">
                <a:effectLst/>
                <a:latin typeface="Consolas" panose="020B0609020204030204" pitchFamily="49" charset="0"/>
              </a:rPr>
              <a:t> = 0.8 </a:t>
            </a:r>
          </a:p>
          <a:p>
            <a:endParaRPr lang="en-US" b="0" dirty="0">
              <a:solidFill>
                <a:srgbClr val="CCCCCC"/>
              </a:solidFill>
              <a:effectLst/>
              <a:latin typeface="Consolas" panose="020B0609020204030204" pitchFamily="49" charset="0"/>
            </a:endParaRPr>
          </a:p>
          <a:p>
            <a:pPr marL="0" indent="0">
              <a:buNone/>
            </a:pPr>
            <a:endParaRPr lang="en-PK" dirty="0"/>
          </a:p>
        </p:txBody>
      </p:sp>
      <p:sp>
        <p:nvSpPr>
          <p:cNvPr id="4" name="Date Placeholder 3">
            <a:extLst>
              <a:ext uri="{FF2B5EF4-FFF2-40B4-BE49-F238E27FC236}">
                <a16:creationId xmlns:a16="http://schemas.microsoft.com/office/drawing/2014/main" id="{2CA42E0A-3610-2596-7AC8-9257AFF60D69}"/>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CC81B2D9-B099-59B9-6C08-73BC0E1D7C5D}"/>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090A7FCE-B771-831B-5E00-D961F7BEBA53}"/>
              </a:ext>
            </a:extLst>
          </p:cNvPr>
          <p:cNvSpPr>
            <a:spLocks noGrp="1"/>
          </p:cNvSpPr>
          <p:nvPr>
            <p:ph type="sldNum" sz="quarter" idx="12"/>
          </p:nvPr>
        </p:nvSpPr>
        <p:spPr/>
        <p:txBody>
          <a:bodyPr/>
          <a:lstStyle/>
          <a:p>
            <a:fld id="{A404E238-F771-4BC1-9664-E4FE9018898D}" type="slidenum">
              <a:rPr lang="en-US" smtClean="0"/>
              <a:pPr/>
              <a:t>27</a:t>
            </a:fld>
            <a:endParaRPr lang="en-US" dirty="0"/>
          </a:p>
        </p:txBody>
      </p:sp>
    </p:spTree>
    <p:extLst>
      <p:ext uri="{BB962C8B-B14F-4D97-AF65-F5344CB8AC3E}">
        <p14:creationId xmlns:p14="http://schemas.microsoft.com/office/powerpoint/2010/main" val="225362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7EAA-726B-4E7B-E0C4-885C47707E4A}"/>
              </a:ext>
            </a:extLst>
          </p:cNvPr>
          <p:cNvSpPr>
            <a:spLocks noGrp="1"/>
          </p:cNvSpPr>
          <p:nvPr>
            <p:ph type="title"/>
          </p:nvPr>
        </p:nvSpPr>
        <p:spPr/>
        <p:txBody>
          <a:bodyPr/>
          <a:lstStyle/>
          <a:p>
            <a:r>
              <a:rPr lang="en-US" dirty="0"/>
              <a:t>Satellite SDR Solver</a:t>
            </a:r>
            <a:endParaRPr lang="en-PK" dirty="0"/>
          </a:p>
        </p:txBody>
      </p:sp>
      <p:sp>
        <p:nvSpPr>
          <p:cNvPr id="3" name="Content Placeholder 2">
            <a:extLst>
              <a:ext uri="{FF2B5EF4-FFF2-40B4-BE49-F238E27FC236}">
                <a16:creationId xmlns:a16="http://schemas.microsoft.com/office/drawing/2014/main" id="{528DC66C-009A-8047-6CB1-33BD74C7CD9F}"/>
              </a:ext>
            </a:extLst>
          </p:cNvPr>
          <p:cNvSpPr>
            <a:spLocks noGrp="1"/>
          </p:cNvSpPr>
          <p:nvPr>
            <p:ph idx="1"/>
          </p:nvPr>
        </p:nvSpPr>
        <p:spPr>
          <a:xfrm>
            <a:off x="300942" y="1469985"/>
            <a:ext cx="11052858" cy="4706978"/>
          </a:xfrm>
        </p:spPr>
        <p:txBody>
          <a:bodyPr>
            <a:normAutofit/>
          </a:bodyPr>
          <a:lstStyle/>
          <a:p>
            <a:pPr marL="0" indent="0">
              <a:buNone/>
            </a:pPr>
            <a:r>
              <a:rPr lang="en-US" sz="2400" dirty="0"/>
              <a:t>This code solves the requirements of power, SSO changing phase power requirements, Power margin needed, Efficiency of components.</a:t>
            </a:r>
          </a:p>
          <a:p>
            <a:pPr marL="0" indent="0">
              <a:buNone/>
            </a:pPr>
            <a:r>
              <a:rPr lang="en-US" sz="2400" dirty="0"/>
              <a:t>This  design code have two classes of:</a:t>
            </a:r>
          </a:p>
          <a:p>
            <a:pPr marL="0" indent="0">
              <a:buNone/>
            </a:pPr>
            <a:endParaRPr lang="en-US" sz="2400" dirty="0"/>
          </a:p>
          <a:p>
            <a:pPr marL="0" indent="0">
              <a:buNone/>
            </a:pPr>
            <a:r>
              <a:rPr lang="en-US" sz="2400" b="1" dirty="0"/>
              <a:t>Config 1: </a:t>
            </a:r>
            <a:r>
              <a:rPr lang="en-US" sz="2400" dirty="0"/>
              <a:t>The angle Beta will be the input from the user which converting the output of the designed code as </a:t>
            </a:r>
            <a:r>
              <a:rPr lang="en-US" sz="2400" dirty="0" err="1"/>
              <a:t>aspecting</a:t>
            </a:r>
            <a:r>
              <a:rPr lang="en-US" sz="2400" dirty="0"/>
              <a:t> the angle as input.</a:t>
            </a:r>
          </a:p>
          <a:p>
            <a:pPr marL="0" indent="0">
              <a:buNone/>
            </a:pPr>
            <a:endParaRPr lang="en-US" sz="2400" dirty="0"/>
          </a:p>
          <a:p>
            <a:pPr marL="0" indent="0">
              <a:buNone/>
            </a:pPr>
            <a:r>
              <a:rPr lang="en-US" sz="2400" b="1" dirty="0"/>
              <a:t>Config 2: </a:t>
            </a:r>
            <a:r>
              <a:rPr lang="en-US" sz="2400" dirty="0"/>
              <a:t>The Power Budget can be alter by the input on the orbit period as well designed code can give you output on both SSO and NSSO. </a:t>
            </a:r>
            <a:endParaRPr lang="en-PK" sz="2400" dirty="0"/>
          </a:p>
        </p:txBody>
      </p:sp>
      <p:sp>
        <p:nvSpPr>
          <p:cNvPr id="4" name="Date Placeholder 3">
            <a:extLst>
              <a:ext uri="{FF2B5EF4-FFF2-40B4-BE49-F238E27FC236}">
                <a16:creationId xmlns:a16="http://schemas.microsoft.com/office/drawing/2014/main" id="{71249B3E-1632-2F3E-FDA8-1738AF0569BF}"/>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68AAD3AB-C300-EE15-6830-85B5E0BB5694}"/>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CA5142E4-9D3F-89D0-F7A0-66E24D97936A}"/>
              </a:ext>
            </a:extLst>
          </p:cNvPr>
          <p:cNvSpPr>
            <a:spLocks noGrp="1"/>
          </p:cNvSpPr>
          <p:nvPr>
            <p:ph type="sldNum" sz="quarter" idx="12"/>
          </p:nvPr>
        </p:nvSpPr>
        <p:spPr/>
        <p:txBody>
          <a:bodyPr/>
          <a:lstStyle/>
          <a:p>
            <a:fld id="{A404E238-F771-4BC1-9664-E4FE9018898D}" type="slidenum">
              <a:rPr lang="en-US" smtClean="0"/>
              <a:pPr/>
              <a:t>28</a:t>
            </a:fld>
            <a:endParaRPr lang="en-US" dirty="0"/>
          </a:p>
        </p:txBody>
      </p:sp>
    </p:spTree>
    <p:extLst>
      <p:ext uri="{BB962C8B-B14F-4D97-AF65-F5344CB8AC3E}">
        <p14:creationId xmlns:p14="http://schemas.microsoft.com/office/powerpoint/2010/main" val="1126329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AB31-EF5C-B611-7A6D-B0B61E4C5B8C}"/>
              </a:ext>
            </a:extLst>
          </p:cNvPr>
          <p:cNvSpPr>
            <a:spLocks noGrp="1"/>
          </p:cNvSpPr>
          <p:nvPr>
            <p:ph type="title"/>
          </p:nvPr>
        </p:nvSpPr>
        <p:spPr>
          <a:xfrm>
            <a:off x="838200" y="365125"/>
            <a:ext cx="10515600" cy="657763"/>
          </a:xfrm>
        </p:spPr>
        <p:txBody>
          <a:bodyPr/>
          <a:lstStyle/>
          <a:p>
            <a:r>
              <a:rPr lang="en-US" dirty="0"/>
              <a:t>Satellite SDR Solver</a:t>
            </a:r>
            <a:endParaRPr lang="en-PK" dirty="0"/>
          </a:p>
        </p:txBody>
      </p:sp>
      <p:sp>
        <p:nvSpPr>
          <p:cNvPr id="3" name="Content Placeholder 2">
            <a:extLst>
              <a:ext uri="{FF2B5EF4-FFF2-40B4-BE49-F238E27FC236}">
                <a16:creationId xmlns:a16="http://schemas.microsoft.com/office/drawing/2014/main" id="{2668D7F1-D184-5A84-1E13-056E76BA5AE3}"/>
              </a:ext>
            </a:extLst>
          </p:cNvPr>
          <p:cNvSpPr>
            <a:spLocks noGrp="1"/>
          </p:cNvSpPr>
          <p:nvPr>
            <p:ph idx="1"/>
          </p:nvPr>
        </p:nvSpPr>
        <p:spPr>
          <a:xfrm>
            <a:off x="838200" y="1224366"/>
            <a:ext cx="10515600" cy="4952597"/>
          </a:xfrm>
        </p:spPr>
        <p:txBody>
          <a:bodyPr>
            <a:normAutofit fontScale="77500" lnSpcReduction="20000"/>
          </a:bodyPr>
          <a:lstStyle/>
          <a:p>
            <a:pPr marL="0" indent="0">
              <a:buNone/>
            </a:pPr>
            <a:r>
              <a:rPr lang="en-US" sz="2600" dirty="0"/>
              <a:t>The solver algorithms to extract the needing solution:</a:t>
            </a:r>
          </a:p>
          <a:p>
            <a:pPr marL="0" indent="0">
              <a:buNone/>
            </a:pPr>
            <a:endParaRPr lang="en-US" sz="2600" dirty="0"/>
          </a:p>
          <a:p>
            <a:pPr marL="0" indent="0">
              <a:buNone/>
            </a:pPr>
            <a:r>
              <a:rPr lang="en-US" sz="2600" dirty="0"/>
              <a:t>Solver 1: Power Budget:- Sunlit and Eclipse power and charging requirements. </a:t>
            </a:r>
          </a:p>
          <a:p>
            <a:pPr marL="0" indent="0">
              <a:buNone/>
            </a:pPr>
            <a:endParaRPr lang="en-US" sz="2600" dirty="0"/>
          </a:p>
          <a:p>
            <a:pPr marL="0" indent="0">
              <a:buNone/>
            </a:pPr>
            <a:r>
              <a:rPr lang="en-US" sz="2600" dirty="0"/>
              <a:t>Solver 2: Sizing:- Solar array and Battery sizing, capacity requirements.</a:t>
            </a:r>
          </a:p>
          <a:p>
            <a:pPr marL="0" indent="0">
              <a:buNone/>
            </a:pPr>
            <a:endParaRPr lang="en-US" sz="2600" dirty="0"/>
          </a:p>
          <a:p>
            <a:pPr marL="0" indent="0">
              <a:buNone/>
            </a:pPr>
            <a:r>
              <a:rPr lang="en-US" sz="2600" dirty="0"/>
              <a:t>Solver 3: Power Dissipation Budget:-</a:t>
            </a:r>
            <a:r>
              <a:rPr lang="en-GB" sz="2600" dirty="0"/>
              <a:t>Calculate total power dissipation for all subsystems.</a:t>
            </a:r>
          </a:p>
          <a:p>
            <a:pPr marL="0" indent="0">
              <a:buNone/>
            </a:pPr>
            <a:endParaRPr lang="en-US" sz="2600" dirty="0"/>
          </a:p>
          <a:p>
            <a:pPr marL="0" indent="0">
              <a:buNone/>
            </a:pPr>
            <a:r>
              <a:rPr lang="en-US" sz="2600" dirty="0"/>
              <a:t>Solver 4:Thermal Analysis:- </a:t>
            </a:r>
            <a:r>
              <a:rPr lang="en-GB" sz="2600" dirty="0"/>
              <a:t>Calculate thermal dissipation using Stefan-Boltzmann law</a:t>
            </a:r>
          </a:p>
          <a:p>
            <a:pPr marL="0" indent="0">
              <a:buNone/>
            </a:pPr>
            <a:endParaRPr lang="en-US" sz="2600" dirty="0"/>
          </a:p>
          <a:p>
            <a:pPr marL="0" indent="0">
              <a:buNone/>
            </a:pPr>
            <a:r>
              <a:rPr lang="en-US" sz="2600" dirty="0"/>
              <a:t>Solver 5:Power Margin and Degradation:-</a:t>
            </a:r>
            <a:r>
              <a:rPr lang="en-GB" sz="2600" dirty="0"/>
              <a:t>Calculate power margin and degradation over time.</a:t>
            </a:r>
          </a:p>
          <a:p>
            <a:pPr marL="0" indent="0">
              <a:buNone/>
            </a:pPr>
            <a:endParaRPr lang="en-US" sz="2600" dirty="0"/>
          </a:p>
          <a:p>
            <a:pPr marL="0" indent="0">
              <a:buNone/>
            </a:pPr>
            <a:r>
              <a:rPr lang="en-US" sz="2600" dirty="0"/>
              <a:t>Solver 6:</a:t>
            </a:r>
            <a:r>
              <a:rPr lang="en-GB" sz="2600" dirty="0"/>
              <a:t>Power curve and load curve graphs:-Generate power and load curves, battery life, and power margin graphs.</a:t>
            </a:r>
            <a:endParaRPr lang="en-US" sz="2600" dirty="0"/>
          </a:p>
          <a:p>
            <a:pPr marL="0" indent="0">
              <a:buNone/>
            </a:pPr>
            <a:endParaRPr lang="en-PK" dirty="0"/>
          </a:p>
        </p:txBody>
      </p:sp>
      <p:sp>
        <p:nvSpPr>
          <p:cNvPr id="4" name="Date Placeholder 3">
            <a:extLst>
              <a:ext uri="{FF2B5EF4-FFF2-40B4-BE49-F238E27FC236}">
                <a16:creationId xmlns:a16="http://schemas.microsoft.com/office/drawing/2014/main" id="{4CC02881-9886-3F44-DD64-0D5B0A42165E}"/>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53328705-AD50-A276-42A5-86466E77EF10}"/>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A12FF7A1-143B-14F3-3E0C-354023F37882}"/>
              </a:ext>
            </a:extLst>
          </p:cNvPr>
          <p:cNvSpPr>
            <a:spLocks noGrp="1"/>
          </p:cNvSpPr>
          <p:nvPr>
            <p:ph type="sldNum" sz="quarter" idx="12"/>
          </p:nvPr>
        </p:nvSpPr>
        <p:spPr/>
        <p:txBody>
          <a:bodyPr/>
          <a:lstStyle/>
          <a:p>
            <a:fld id="{A404E238-F771-4BC1-9664-E4FE9018898D}" type="slidenum">
              <a:rPr lang="en-US" smtClean="0"/>
              <a:pPr/>
              <a:t>29</a:t>
            </a:fld>
            <a:endParaRPr lang="en-US" dirty="0"/>
          </a:p>
        </p:txBody>
      </p:sp>
      <p:cxnSp>
        <p:nvCxnSpPr>
          <p:cNvPr id="7" name="Straight Arrow Connector 6">
            <a:extLst>
              <a:ext uri="{FF2B5EF4-FFF2-40B4-BE49-F238E27FC236}">
                <a16:creationId xmlns:a16="http://schemas.microsoft.com/office/drawing/2014/main" id="{9877397E-7B06-5278-9703-F591AB512A79}"/>
              </a:ext>
            </a:extLst>
          </p:cNvPr>
          <p:cNvCxnSpPr>
            <a:cxnSpLocks/>
          </p:cNvCxnSpPr>
          <p:nvPr/>
        </p:nvCxnSpPr>
        <p:spPr>
          <a:xfrm>
            <a:off x="1387653" y="2151042"/>
            <a:ext cx="0" cy="441687"/>
          </a:xfrm>
          <a:prstGeom prst="straightConnector1">
            <a:avLst/>
          </a:prstGeom>
          <a:ln w="66675" cap="flat" cmpd="sng" algn="ctr">
            <a:solidFill>
              <a:srgbClr val="00B0F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4B34B14D-B1FE-9AD6-5568-D45BF8643EDA}"/>
              </a:ext>
            </a:extLst>
          </p:cNvPr>
          <p:cNvCxnSpPr>
            <a:cxnSpLocks/>
          </p:cNvCxnSpPr>
          <p:nvPr/>
        </p:nvCxnSpPr>
        <p:spPr>
          <a:xfrm>
            <a:off x="1387653" y="2829832"/>
            <a:ext cx="0" cy="418731"/>
          </a:xfrm>
          <a:prstGeom prst="straightConnector1">
            <a:avLst/>
          </a:prstGeom>
          <a:ln w="66675" cap="flat" cmpd="sng" algn="ctr">
            <a:solidFill>
              <a:srgbClr val="00B0F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0F3D18A0-0428-292A-B23D-D99AE01E811C}"/>
              </a:ext>
            </a:extLst>
          </p:cNvPr>
          <p:cNvCxnSpPr>
            <a:cxnSpLocks/>
          </p:cNvCxnSpPr>
          <p:nvPr/>
        </p:nvCxnSpPr>
        <p:spPr>
          <a:xfrm>
            <a:off x="1387653" y="3553639"/>
            <a:ext cx="0" cy="412750"/>
          </a:xfrm>
          <a:prstGeom prst="straightConnector1">
            <a:avLst/>
          </a:prstGeom>
          <a:ln w="66675" cap="flat" cmpd="sng" algn="ctr">
            <a:solidFill>
              <a:srgbClr val="00B0F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B0051C8E-9A4A-9318-D3E3-FF40CE1B356E}"/>
              </a:ext>
            </a:extLst>
          </p:cNvPr>
          <p:cNvCxnSpPr>
            <a:cxnSpLocks/>
          </p:cNvCxnSpPr>
          <p:nvPr/>
        </p:nvCxnSpPr>
        <p:spPr>
          <a:xfrm>
            <a:off x="1387653" y="4256331"/>
            <a:ext cx="0" cy="404342"/>
          </a:xfrm>
          <a:prstGeom prst="straightConnector1">
            <a:avLst/>
          </a:prstGeom>
          <a:ln w="66675" cap="flat" cmpd="sng" algn="ctr">
            <a:solidFill>
              <a:srgbClr val="00B0F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B2345B22-25CE-4065-B035-40FF99A9F43E}"/>
              </a:ext>
            </a:extLst>
          </p:cNvPr>
          <p:cNvCxnSpPr>
            <a:cxnSpLocks/>
          </p:cNvCxnSpPr>
          <p:nvPr/>
        </p:nvCxnSpPr>
        <p:spPr>
          <a:xfrm flipH="1">
            <a:off x="1380459" y="5098942"/>
            <a:ext cx="7194" cy="461026"/>
          </a:xfrm>
          <a:prstGeom prst="straightConnector1">
            <a:avLst/>
          </a:prstGeom>
          <a:ln w="66675" cap="flat" cmpd="sng" algn="ctr">
            <a:solidFill>
              <a:srgbClr val="00B0F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8445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55"/>
            <a:ext cx="10515600" cy="618541"/>
          </a:xfrm>
          <a:ln w="38100">
            <a:noFill/>
          </a:ln>
        </p:spPr>
        <p:txBody>
          <a:bodyPr>
            <a:normAutofit fontScale="90000"/>
          </a:bodyPr>
          <a:lstStyle/>
          <a:p>
            <a:r>
              <a:rPr lang="en-US" sz="4000" dirty="0"/>
              <a:t>Introduction &amp; Preamble </a:t>
            </a:r>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3</a:t>
            </a:fld>
            <a:endParaRPr lang="en-US" dirty="0"/>
          </a:p>
        </p:txBody>
      </p:sp>
      <p:sp>
        <p:nvSpPr>
          <p:cNvPr id="6" name="Date Placeholder 5"/>
          <p:cNvSpPr>
            <a:spLocks noGrp="1"/>
          </p:cNvSpPr>
          <p:nvPr>
            <p:ph type="dt" sz="half" idx="10"/>
          </p:nvPr>
        </p:nvSpPr>
        <p:spPr/>
        <p:txBody>
          <a:bodyPr/>
          <a:lstStyle/>
          <a:p>
            <a:fld id="{D85C25FF-D094-404C-BA88-F0A08F4618A3}" type="datetime1">
              <a:rPr lang="en-US" smtClean="0"/>
              <a:t>7/31/2025</a:t>
            </a:fld>
            <a:endParaRPr lang="en-US" dirty="0"/>
          </a:p>
        </p:txBody>
      </p:sp>
      <p:sp>
        <p:nvSpPr>
          <p:cNvPr id="9" name="Rectangle 8">
            <a:extLst>
              <a:ext uri="{FF2B5EF4-FFF2-40B4-BE49-F238E27FC236}">
                <a16:creationId xmlns:a16="http://schemas.microsoft.com/office/drawing/2014/main" id="{766407EF-C3B3-CCA1-000E-D3CC9EDE4FF1}"/>
              </a:ext>
            </a:extLst>
          </p:cNvPr>
          <p:cNvSpPr/>
          <p:nvPr/>
        </p:nvSpPr>
        <p:spPr>
          <a:xfrm>
            <a:off x="3297592" y="3084243"/>
            <a:ext cx="2287425" cy="4690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Satellite Design</a:t>
            </a:r>
            <a:endParaRPr lang="en-PK" dirty="0"/>
          </a:p>
        </p:txBody>
      </p:sp>
      <p:sp>
        <p:nvSpPr>
          <p:cNvPr id="10" name="Rectangle 9">
            <a:extLst>
              <a:ext uri="{FF2B5EF4-FFF2-40B4-BE49-F238E27FC236}">
                <a16:creationId xmlns:a16="http://schemas.microsoft.com/office/drawing/2014/main" id="{178A41A7-0318-A6C6-2FED-697CE2252401}"/>
              </a:ext>
            </a:extLst>
          </p:cNvPr>
          <p:cNvSpPr/>
          <p:nvPr/>
        </p:nvSpPr>
        <p:spPr>
          <a:xfrm>
            <a:off x="3291568" y="3868304"/>
            <a:ext cx="2287426" cy="6400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Payload Software</a:t>
            </a:r>
          </a:p>
          <a:p>
            <a:pPr algn="ctr"/>
            <a:r>
              <a:rPr lang="en-US" dirty="0"/>
              <a:t>Defined Radio</a:t>
            </a:r>
            <a:endParaRPr lang="en-PK" dirty="0"/>
          </a:p>
        </p:txBody>
      </p:sp>
      <p:sp>
        <p:nvSpPr>
          <p:cNvPr id="11" name="Rectangle: Rounded Corners 10">
            <a:extLst>
              <a:ext uri="{FF2B5EF4-FFF2-40B4-BE49-F238E27FC236}">
                <a16:creationId xmlns:a16="http://schemas.microsoft.com/office/drawing/2014/main" id="{46144979-B27E-2476-C63B-BE12F133AF5E}"/>
              </a:ext>
            </a:extLst>
          </p:cNvPr>
          <p:cNvSpPr/>
          <p:nvPr/>
        </p:nvSpPr>
        <p:spPr>
          <a:xfrm>
            <a:off x="3366926" y="4794703"/>
            <a:ext cx="2136710" cy="7371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SDR2 </a:t>
            </a:r>
            <a:r>
              <a:rPr lang="en-US" dirty="0" err="1"/>
              <a:t>Paylaod</a:t>
            </a:r>
            <a:endParaRPr lang="en-PK" dirty="0"/>
          </a:p>
        </p:txBody>
      </p:sp>
      <p:sp>
        <p:nvSpPr>
          <p:cNvPr id="12" name="Rectangle 11">
            <a:extLst>
              <a:ext uri="{FF2B5EF4-FFF2-40B4-BE49-F238E27FC236}">
                <a16:creationId xmlns:a16="http://schemas.microsoft.com/office/drawing/2014/main" id="{30EFE03F-9168-44C9-04C0-56A52FD01138}"/>
              </a:ext>
            </a:extLst>
          </p:cNvPr>
          <p:cNvSpPr/>
          <p:nvPr/>
        </p:nvSpPr>
        <p:spPr>
          <a:xfrm>
            <a:off x="392728" y="2231452"/>
            <a:ext cx="1757524" cy="5449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COSPAR(UN)</a:t>
            </a:r>
            <a:endParaRPr lang="en-PK" dirty="0"/>
          </a:p>
        </p:txBody>
      </p:sp>
      <p:sp>
        <p:nvSpPr>
          <p:cNvPr id="13" name="Rectangle 12">
            <a:extLst>
              <a:ext uri="{FF2B5EF4-FFF2-40B4-BE49-F238E27FC236}">
                <a16:creationId xmlns:a16="http://schemas.microsoft.com/office/drawing/2014/main" id="{78BDA057-0EF8-ED9D-364D-D3B2CB7DEAAF}"/>
              </a:ext>
            </a:extLst>
          </p:cNvPr>
          <p:cNvSpPr/>
          <p:nvPr/>
        </p:nvSpPr>
        <p:spPr>
          <a:xfrm>
            <a:off x="330070" y="3001260"/>
            <a:ext cx="1882839" cy="6756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Space Debris</a:t>
            </a:r>
          </a:p>
          <a:p>
            <a:pPr algn="ctr"/>
            <a:r>
              <a:rPr lang="en-US" dirty="0"/>
              <a:t>Remediation</a:t>
            </a:r>
            <a:endParaRPr lang="en-PK" dirty="0"/>
          </a:p>
        </p:txBody>
      </p:sp>
      <p:sp>
        <p:nvSpPr>
          <p:cNvPr id="14" name="Rectangle 13">
            <a:extLst>
              <a:ext uri="{FF2B5EF4-FFF2-40B4-BE49-F238E27FC236}">
                <a16:creationId xmlns:a16="http://schemas.microsoft.com/office/drawing/2014/main" id="{9A03586A-623B-320B-F596-3CE1ED1B06A4}"/>
              </a:ext>
            </a:extLst>
          </p:cNvPr>
          <p:cNvSpPr/>
          <p:nvPr/>
        </p:nvSpPr>
        <p:spPr>
          <a:xfrm>
            <a:off x="125119" y="3891198"/>
            <a:ext cx="2335052" cy="7725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Space Debris</a:t>
            </a:r>
          </a:p>
          <a:p>
            <a:pPr algn="ctr"/>
            <a:r>
              <a:rPr lang="en-US" dirty="0"/>
              <a:t>Remediation </a:t>
            </a:r>
          </a:p>
          <a:p>
            <a:pPr algn="ctr"/>
            <a:r>
              <a:rPr lang="en-US" dirty="0"/>
              <a:t>Robotic arm</a:t>
            </a:r>
            <a:endParaRPr lang="en-PK" dirty="0"/>
          </a:p>
        </p:txBody>
      </p:sp>
      <p:sp>
        <p:nvSpPr>
          <p:cNvPr id="15" name="Rectangle: Rounded Corners 14">
            <a:extLst>
              <a:ext uri="{FF2B5EF4-FFF2-40B4-BE49-F238E27FC236}">
                <a16:creationId xmlns:a16="http://schemas.microsoft.com/office/drawing/2014/main" id="{90957B65-D37F-88A2-02FE-67D39533C4DB}"/>
              </a:ext>
            </a:extLst>
          </p:cNvPr>
          <p:cNvSpPr/>
          <p:nvPr/>
        </p:nvSpPr>
        <p:spPr>
          <a:xfrm>
            <a:off x="224290" y="4887363"/>
            <a:ext cx="2136710" cy="7371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SDR1 </a:t>
            </a:r>
            <a:r>
              <a:rPr lang="en-US" dirty="0" err="1"/>
              <a:t>Paylaod</a:t>
            </a:r>
            <a:endParaRPr lang="en-PK" dirty="0"/>
          </a:p>
        </p:txBody>
      </p:sp>
      <p:sp>
        <p:nvSpPr>
          <p:cNvPr id="16" name="Rectangle 15">
            <a:extLst>
              <a:ext uri="{FF2B5EF4-FFF2-40B4-BE49-F238E27FC236}">
                <a16:creationId xmlns:a16="http://schemas.microsoft.com/office/drawing/2014/main" id="{F82B2920-54B8-95DA-045D-250F4D7BFF8B}"/>
              </a:ext>
            </a:extLst>
          </p:cNvPr>
          <p:cNvSpPr/>
          <p:nvPr/>
        </p:nvSpPr>
        <p:spPr>
          <a:xfrm>
            <a:off x="40390" y="1104427"/>
            <a:ext cx="3031665" cy="4995079"/>
          </a:xfrm>
          <a:prstGeom prst="rect">
            <a:avLst/>
          </a:prstGeom>
          <a:noFill/>
          <a:ln w="5715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graphicFrame>
        <p:nvGraphicFramePr>
          <p:cNvPr id="17" name="Table 16">
            <a:extLst>
              <a:ext uri="{FF2B5EF4-FFF2-40B4-BE49-F238E27FC236}">
                <a16:creationId xmlns:a16="http://schemas.microsoft.com/office/drawing/2014/main" id="{17E0D62B-564B-6665-6ED5-88723B13E8AF}"/>
              </a:ext>
            </a:extLst>
          </p:cNvPr>
          <p:cNvGraphicFramePr>
            <a:graphicFrameLocks noGrp="1"/>
          </p:cNvGraphicFramePr>
          <p:nvPr>
            <p:extLst>
              <p:ext uri="{D42A27DB-BD31-4B8C-83A1-F6EECF244321}">
                <p14:modId xmlns:p14="http://schemas.microsoft.com/office/powerpoint/2010/main" val="3423504086"/>
              </p:ext>
            </p:extLst>
          </p:nvPr>
        </p:nvGraphicFramePr>
        <p:xfrm>
          <a:off x="36155" y="1081539"/>
          <a:ext cx="3028654" cy="640080"/>
        </p:xfrm>
        <a:graphic>
          <a:graphicData uri="http://schemas.openxmlformats.org/drawingml/2006/table">
            <a:tbl>
              <a:tblPr firstRow="1" bandRow="1">
                <a:tableStyleId>{2D5ABB26-0587-4C30-8999-92F81FD0307C}</a:tableStyleId>
              </a:tblPr>
              <a:tblGrid>
                <a:gridCol w="3028654">
                  <a:extLst>
                    <a:ext uri="{9D8B030D-6E8A-4147-A177-3AD203B41FA5}">
                      <a16:colId xmlns:a16="http://schemas.microsoft.com/office/drawing/2014/main" val="151151263"/>
                    </a:ext>
                  </a:extLst>
                </a:gridCol>
              </a:tblGrid>
              <a:tr h="370840">
                <a:tc>
                  <a:txBody>
                    <a:bodyPr/>
                    <a:lstStyle/>
                    <a:p>
                      <a:r>
                        <a:rPr lang="en-US" dirty="0"/>
                        <a:t>Phase01</a:t>
                      </a:r>
                    </a:p>
                    <a:p>
                      <a:r>
                        <a:rPr lang="en-US" dirty="0"/>
                        <a:t>By IAA-Mechatronics’ </a:t>
                      </a:r>
                      <a:endParaRPr lang="en-PK" dirty="0"/>
                    </a:p>
                  </a:txBody>
                  <a:tcPr/>
                </a:tc>
                <a:extLst>
                  <a:ext uri="{0D108BD9-81ED-4DB2-BD59-A6C34878D82A}">
                    <a16:rowId xmlns:a16="http://schemas.microsoft.com/office/drawing/2014/main" val="3837889005"/>
                  </a:ext>
                </a:extLst>
              </a:tr>
            </a:tbl>
          </a:graphicData>
        </a:graphic>
      </p:graphicFrame>
      <p:sp>
        <p:nvSpPr>
          <p:cNvPr id="18" name="Rectangle 17">
            <a:extLst>
              <a:ext uri="{FF2B5EF4-FFF2-40B4-BE49-F238E27FC236}">
                <a16:creationId xmlns:a16="http://schemas.microsoft.com/office/drawing/2014/main" id="{2398220E-6F13-EA1C-6CDB-AAC8ADF31CAF}"/>
              </a:ext>
            </a:extLst>
          </p:cNvPr>
          <p:cNvSpPr/>
          <p:nvPr/>
        </p:nvSpPr>
        <p:spPr>
          <a:xfrm>
            <a:off x="3187817" y="2230015"/>
            <a:ext cx="3069099" cy="3898666"/>
          </a:xfrm>
          <a:prstGeom prst="rect">
            <a:avLst/>
          </a:prstGeom>
          <a:noFill/>
          <a:ln w="5715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graphicFrame>
        <p:nvGraphicFramePr>
          <p:cNvPr id="19" name="Table 18">
            <a:extLst>
              <a:ext uri="{FF2B5EF4-FFF2-40B4-BE49-F238E27FC236}">
                <a16:creationId xmlns:a16="http://schemas.microsoft.com/office/drawing/2014/main" id="{B14E2BEA-164D-2167-609A-A4A53FDEFE60}"/>
              </a:ext>
            </a:extLst>
          </p:cNvPr>
          <p:cNvGraphicFramePr>
            <a:graphicFrameLocks noGrp="1"/>
          </p:cNvGraphicFramePr>
          <p:nvPr>
            <p:extLst>
              <p:ext uri="{D42A27DB-BD31-4B8C-83A1-F6EECF244321}">
                <p14:modId xmlns:p14="http://schemas.microsoft.com/office/powerpoint/2010/main" val="3547970660"/>
              </p:ext>
            </p:extLst>
          </p:nvPr>
        </p:nvGraphicFramePr>
        <p:xfrm>
          <a:off x="3264767" y="2253554"/>
          <a:ext cx="1201836" cy="640080"/>
        </p:xfrm>
        <a:graphic>
          <a:graphicData uri="http://schemas.openxmlformats.org/drawingml/2006/table">
            <a:tbl>
              <a:tblPr firstRow="1" bandRow="1">
                <a:tableStyleId>{2D5ABB26-0587-4C30-8999-92F81FD0307C}</a:tableStyleId>
              </a:tblPr>
              <a:tblGrid>
                <a:gridCol w="1201836">
                  <a:extLst>
                    <a:ext uri="{9D8B030D-6E8A-4147-A177-3AD203B41FA5}">
                      <a16:colId xmlns:a16="http://schemas.microsoft.com/office/drawing/2014/main" val="715459389"/>
                    </a:ext>
                  </a:extLst>
                </a:gridCol>
              </a:tblGrid>
              <a:tr h="0">
                <a:tc>
                  <a:txBody>
                    <a:bodyPr/>
                    <a:lstStyle/>
                    <a:p>
                      <a:r>
                        <a:rPr lang="en-US" dirty="0"/>
                        <a:t>Phase02</a:t>
                      </a:r>
                    </a:p>
                    <a:p>
                      <a:r>
                        <a:rPr lang="en-US" dirty="0"/>
                        <a:t>By PAF</a:t>
                      </a:r>
                      <a:endParaRPr lang="en-PK" dirty="0"/>
                    </a:p>
                  </a:txBody>
                  <a:tcPr/>
                </a:tc>
                <a:extLst>
                  <a:ext uri="{0D108BD9-81ED-4DB2-BD59-A6C34878D82A}">
                    <a16:rowId xmlns:a16="http://schemas.microsoft.com/office/drawing/2014/main" val="2234830096"/>
                  </a:ext>
                </a:extLst>
              </a:tr>
            </a:tbl>
          </a:graphicData>
        </a:graphic>
      </p:graphicFrame>
      <p:sp>
        <p:nvSpPr>
          <p:cNvPr id="20" name="Rectangle 19">
            <a:extLst>
              <a:ext uri="{FF2B5EF4-FFF2-40B4-BE49-F238E27FC236}">
                <a16:creationId xmlns:a16="http://schemas.microsoft.com/office/drawing/2014/main" id="{5991469E-280F-66CD-D0F9-D0BCAFE37713}"/>
              </a:ext>
            </a:extLst>
          </p:cNvPr>
          <p:cNvSpPr/>
          <p:nvPr/>
        </p:nvSpPr>
        <p:spPr>
          <a:xfrm>
            <a:off x="6705935" y="1910693"/>
            <a:ext cx="2184530" cy="6400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H2Z </a:t>
            </a:r>
          </a:p>
          <a:p>
            <a:pPr algn="ctr"/>
            <a:r>
              <a:rPr lang="en-US" dirty="0"/>
              <a:t>Satellite Power</a:t>
            </a:r>
            <a:endParaRPr lang="en-PK" dirty="0"/>
          </a:p>
        </p:txBody>
      </p:sp>
      <p:sp>
        <p:nvSpPr>
          <p:cNvPr id="21" name="Rectangle 20">
            <a:extLst>
              <a:ext uri="{FF2B5EF4-FFF2-40B4-BE49-F238E27FC236}">
                <a16:creationId xmlns:a16="http://schemas.microsoft.com/office/drawing/2014/main" id="{2AA1BFE3-B6FD-2E01-2B32-854D631002FB}"/>
              </a:ext>
            </a:extLst>
          </p:cNvPr>
          <p:cNvSpPr/>
          <p:nvPr/>
        </p:nvSpPr>
        <p:spPr>
          <a:xfrm>
            <a:off x="6617877" y="3130562"/>
            <a:ext cx="2360645" cy="6400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Power Generation</a:t>
            </a:r>
          </a:p>
          <a:p>
            <a:pPr algn="ctr"/>
            <a:r>
              <a:rPr lang="en-US" dirty="0"/>
              <a:t>System</a:t>
            </a:r>
            <a:endParaRPr lang="en-PK" dirty="0"/>
          </a:p>
        </p:txBody>
      </p:sp>
      <p:sp>
        <p:nvSpPr>
          <p:cNvPr id="22" name="Rectangle 21">
            <a:extLst>
              <a:ext uri="{FF2B5EF4-FFF2-40B4-BE49-F238E27FC236}">
                <a16:creationId xmlns:a16="http://schemas.microsoft.com/office/drawing/2014/main" id="{999860C6-4975-6677-FEFC-9E7B8F58C4B2}"/>
              </a:ext>
            </a:extLst>
          </p:cNvPr>
          <p:cNvSpPr/>
          <p:nvPr/>
        </p:nvSpPr>
        <p:spPr>
          <a:xfrm>
            <a:off x="6644702" y="3978151"/>
            <a:ext cx="2324877" cy="6400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Power Distribution</a:t>
            </a:r>
          </a:p>
          <a:p>
            <a:pPr algn="ctr"/>
            <a:r>
              <a:rPr lang="en-US" dirty="0"/>
              <a:t>System</a:t>
            </a:r>
          </a:p>
        </p:txBody>
      </p:sp>
      <p:sp>
        <p:nvSpPr>
          <p:cNvPr id="23" name="Rectangle: Rounded Corners 22">
            <a:extLst>
              <a:ext uri="{FF2B5EF4-FFF2-40B4-BE49-F238E27FC236}">
                <a16:creationId xmlns:a16="http://schemas.microsoft.com/office/drawing/2014/main" id="{A3FD7DEA-F325-5F82-4869-71B5966388AE}"/>
              </a:ext>
            </a:extLst>
          </p:cNvPr>
          <p:cNvSpPr/>
          <p:nvPr/>
        </p:nvSpPr>
        <p:spPr>
          <a:xfrm>
            <a:off x="6576737" y="4998753"/>
            <a:ext cx="2460809" cy="10428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Delivering of </a:t>
            </a:r>
          </a:p>
          <a:p>
            <a:pPr algn="ctr"/>
            <a:r>
              <a:rPr lang="en-US" dirty="0"/>
              <a:t>Concept Design Model to PAF &amp; COSPAR</a:t>
            </a:r>
            <a:endParaRPr lang="en-PK" dirty="0"/>
          </a:p>
        </p:txBody>
      </p:sp>
      <p:sp>
        <p:nvSpPr>
          <p:cNvPr id="24" name="Rectangle: Rounded Corners 23">
            <a:extLst>
              <a:ext uri="{FF2B5EF4-FFF2-40B4-BE49-F238E27FC236}">
                <a16:creationId xmlns:a16="http://schemas.microsoft.com/office/drawing/2014/main" id="{0C4E5CD7-290A-5928-F632-0E9FA0892993}"/>
              </a:ext>
            </a:extLst>
          </p:cNvPr>
          <p:cNvSpPr/>
          <p:nvPr/>
        </p:nvSpPr>
        <p:spPr>
          <a:xfrm>
            <a:off x="6465207" y="2676308"/>
            <a:ext cx="2884267" cy="2200325"/>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graphicFrame>
        <p:nvGraphicFramePr>
          <p:cNvPr id="25" name="Table 24">
            <a:extLst>
              <a:ext uri="{FF2B5EF4-FFF2-40B4-BE49-F238E27FC236}">
                <a16:creationId xmlns:a16="http://schemas.microsoft.com/office/drawing/2014/main" id="{F6D1E0BF-8AF1-C95C-6342-B4F2CCB8A56F}"/>
              </a:ext>
            </a:extLst>
          </p:cNvPr>
          <p:cNvGraphicFramePr>
            <a:graphicFrameLocks noGrp="1"/>
          </p:cNvGraphicFramePr>
          <p:nvPr>
            <p:extLst>
              <p:ext uri="{D42A27DB-BD31-4B8C-83A1-F6EECF244321}">
                <p14:modId xmlns:p14="http://schemas.microsoft.com/office/powerpoint/2010/main" val="1268638658"/>
              </p:ext>
            </p:extLst>
          </p:nvPr>
        </p:nvGraphicFramePr>
        <p:xfrm>
          <a:off x="6421317" y="2747775"/>
          <a:ext cx="2360645" cy="370840"/>
        </p:xfrm>
        <a:graphic>
          <a:graphicData uri="http://schemas.openxmlformats.org/drawingml/2006/table">
            <a:tbl>
              <a:tblPr firstRow="1" bandRow="1">
                <a:tableStyleId>{2D5ABB26-0587-4C30-8999-92F81FD0307C}</a:tableStyleId>
              </a:tblPr>
              <a:tblGrid>
                <a:gridCol w="2360645">
                  <a:extLst>
                    <a:ext uri="{9D8B030D-6E8A-4147-A177-3AD203B41FA5}">
                      <a16:colId xmlns:a16="http://schemas.microsoft.com/office/drawing/2014/main" val="656606347"/>
                    </a:ext>
                  </a:extLst>
                </a:gridCol>
              </a:tblGrid>
              <a:tr h="370840">
                <a:tc>
                  <a:txBody>
                    <a:bodyPr/>
                    <a:lstStyle/>
                    <a:p>
                      <a:r>
                        <a:rPr lang="en-US" dirty="0"/>
                        <a:t>Power Control Unit</a:t>
                      </a:r>
                      <a:endParaRPr lang="en-PK" dirty="0"/>
                    </a:p>
                  </a:txBody>
                  <a:tcPr/>
                </a:tc>
                <a:extLst>
                  <a:ext uri="{0D108BD9-81ED-4DB2-BD59-A6C34878D82A}">
                    <a16:rowId xmlns:a16="http://schemas.microsoft.com/office/drawing/2014/main" val="4293647319"/>
                  </a:ext>
                </a:extLst>
              </a:tr>
            </a:tbl>
          </a:graphicData>
        </a:graphic>
      </p:graphicFrame>
      <p:sp>
        <p:nvSpPr>
          <p:cNvPr id="26" name="Diamond 25">
            <a:extLst>
              <a:ext uri="{FF2B5EF4-FFF2-40B4-BE49-F238E27FC236}">
                <a16:creationId xmlns:a16="http://schemas.microsoft.com/office/drawing/2014/main" id="{6B0152BC-5F1A-4663-73B4-1B8CD3FA5BB4}"/>
              </a:ext>
            </a:extLst>
          </p:cNvPr>
          <p:cNvSpPr/>
          <p:nvPr/>
        </p:nvSpPr>
        <p:spPr>
          <a:xfrm>
            <a:off x="9960754" y="2136710"/>
            <a:ext cx="2072626" cy="1540226"/>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a:t>
            </a:r>
          </a:p>
          <a:p>
            <a:pPr algn="ctr"/>
            <a:r>
              <a:rPr lang="en-US" dirty="0"/>
              <a:t>Design</a:t>
            </a:r>
            <a:endParaRPr lang="en-PK" dirty="0"/>
          </a:p>
        </p:txBody>
      </p:sp>
      <p:sp>
        <p:nvSpPr>
          <p:cNvPr id="27" name="Rectangle 26">
            <a:extLst>
              <a:ext uri="{FF2B5EF4-FFF2-40B4-BE49-F238E27FC236}">
                <a16:creationId xmlns:a16="http://schemas.microsoft.com/office/drawing/2014/main" id="{D57BC211-371E-D327-B063-3DB72318C5E1}"/>
              </a:ext>
            </a:extLst>
          </p:cNvPr>
          <p:cNvSpPr/>
          <p:nvPr/>
        </p:nvSpPr>
        <p:spPr>
          <a:xfrm>
            <a:off x="6372678" y="855565"/>
            <a:ext cx="3247893" cy="5258529"/>
          </a:xfrm>
          <a:prstGeom prst="rect">
            <a:avLst/>
          </a:prstGeom>
          <a:noFill/>
          <a:ln w="5715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graphicFrame>
        <p:nvGraphicFramePr>
          <p:cNvPr id="29" name="Table 28">
            <a:extLst>
              <a:ext uri="{FF2B5EF4-FFF2-40B4-BE49-F238E27FC236}">
                <a16:creationId xmlns:a16="http://schemas.microsoft.com/office/drawing/2014/main" id="{69689A42-AA68-E4CE-AC7B-3F86F27A39C2}"/>
              </a:ext>
            </a:extLst>
          </p:cNvPr>
          <p:cNvGraphicFramePr>
            <a:graphicFrameLocks noGrp="1"/>
          </p:cNvGraphicFramePr>
          <p:nvPr>
            <p:extLst>
              <p:ext uri="{D42A27DB-BD31-4B8C-83A1-F6EECF244321}">
                <p14:modId xmlns:p14="http://schemas.microsoft.com/office/powerpoint/2010/main" val="2775842543"/>
              </p:ext>
            </p:extLst>
          </p:nvPr>
        </p:nvGraphicFramePr>
        <p:xfrm>
          <a:off x="6414636" y="898570"/>
          <a:ext cx="1506570" cy="640080"/>
        </p:xfrm>
        <a:graphic>
          <a:graphicData uri="http://schemas.openxmlformats.org/drawingml/2006/table">
            <a:tbl>
              <a:tblPr firstRow="1" bandRow="1">
                <a:tableStyleId>{2D5ABB26-0587-4C30-8999-92F81FD0307C}</a:tableStyleId>
              </a:tblPr>
              <a:tblGrid>
                <a:gridCol w="1506570">
                  <a:extLst>
                    <a:ext uri="{9D8B030D-6E8A-4147-A177-3AD203B41FA5}">
                      <a16:colId xmlns:a16="http://schemas.microsoft.com/office/drawing/2014/main" val="715459389"/>
                    </a:ext>
                  </a:extLst>
                </a:gridCol>
              </a:tblGrid>
              <a:tr h="370840">
                <a:tc>
                  <a:txBody>
                    <a:bodyPr/>
                    <a:lstStyle/>
                    <a:p>
                      <a:r>
                        <a:rPr lang="en-US" dirty="0"/>
                        <a:t>Phase03</a:t>
                      </a:r>
                    </a:p>
                    <a:p>
                      <a:r>
                        <a:rPr lang="en-US" dirty="0"/>
                        <a:t>By IAA-EE</a:t>
                      </a:r>
                      <a:endParaRPr lang="en-PK" dirty="0"/>
                    </a:p>
                  </a:txBody>
                  <a:tcPr/>
                </a:tc>
                <a:extLst>
                  <a:ext uri="{0D108BD9-81ED-4DB2-BD59-A6C34878D82A}">
                    <a16:rowId xmlns:a16="http://schemas.microsoft.com/office/drawing/2014/main" val="2234830096"/>
                  </a:ext>
                </a:extLst>
              </a:tr>
            </a:tbl>
          </a:graphicData>
        </a:graphic>
      </p:graphicFrame>
      <p:sp>
        <p:nvSpPr>
          <p:cNvPr id="30" name="Rectangle 29">
            <a:extLst>
              <a:ext uri="{FF2B5EF4-FFF2-40B4-BE49-F238E27FC236}">
                <a16:creationId xmlns:a16="http://schemas.microsoft.com/office/drawing/2014/main" id="{2549957B-1E1F-0394-72C3-4F9FCE2A5FCD}"/>
              </a:ext>
            </a:extLst>
          </p:cNvPr>
          <p:cNvSpPr/>
          <p:nvPr/>
        </p:nvSpPr>
        <p:spPr>
          <a:xfrm>
            <a:off x="9936710" y="4298192"/>
            <a:ext cx="2139369" cy="171514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Contract Award for</a:t>
            </a:r>
          </a:p>
          <a:p>
            <a:pPr algn="ctr"/>
            <a:r>
              <a:rPr lang="en-US" dirty="0"/>
              <a:t>Satellite Design</a:t>
            </a:r>
          </a:p>
          <a:p>
            <a:pPr algn="ctr"/>
            <a:r>
              <a:rPr lang="en-US" dirty="0"/>
              <a:t>&amp; Development</a:t>
            </a:r>
            <a:endParaRPr lang="en-PK" dirty="0"/>
          </a:p>
        </p:txBody>
      </p:sp>
      <p:cxnSp>
        <p:nvCxnSpPr>
          <p:cNvPr id="33" name="Straight Arrow Connector 32">
            <a:extLst>
              <a:ext uri="{FF2B5EF4-FFF2-40B4-BE49-F238E27FC236}">
                <a16:creationId xmlns:a16="http://schemas.microsoft.com/office/drawing/2014/main" id="{9A485771-95A8-15F3-196E-7A44039C5E06}"/>
              </a:ext>
            </a:extLst>
          </p:cNvPr>
          <p:cNvCxnSpPr>
            <a:cxnSpLocks/>
            <a:stCxn id="12" idx="2"/>
            <a:endCxn id="13" idx="0"/>
          </p:cNvCxnSpPr>
          <p:nvPr/>
        </p:nvCxnSpPr>
        <p:spPr>
          <a:xfrm>
            <a:off x="1271490" y="2776371"/>
            <a:ext cx="0" cy="22488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1432943-E653-A6B6-C68D-715EC735A7FE}"/>
              </a:ext>
            </a:extLst>
          </p:cNvPr>
          <p:cNvCxnSpPr>
            <a:cxnSpLocks/>
          </p:cNvCxnSpPr>
          <p:nvPr/>
        </p:nvCxnSpPr>
        <p:spPr>
          <a:xfrm>
            <a:off x="1285464" y="3665765"/>
            <a:ext cx="0" cy="22488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179022D-55E5-FEA7-FAE2-69ED533F3A0D}"/>
              </a:ext>
            </a:extLst>
          </p:cNvPr>
          <p:cNvCxnSpPr>
            <a:cxnSpLocks/>
            <a:stCxn id="10" idx="2"/>
            <a:endCxn id="11" idx="0"/>
          </p:cNvCxnSpPr>
          <p:nvPr/>
        </p:nvCxnSpPr>
        <p:spPr>
          <a:xfrm>
            <a:off x="4435281" y="4508385"/>
            <a:ext cx="0" cy="286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1261AA1-77E6-0F6C-6265-89978FF830C5}"/>
              </a:ext>
            </a:extLst>
          </p:cNvPr>
          <p:cNvCxnSpPr>
            <a:cxnSpLocks/>
            <a:stCxn id="15" idx="2"/>
          </p:cNvCxnSpPr>
          <p:nvPr/>
        </p:nvCxnSpPr>
        <p:spPr>
          <a:xfrm>
            <a:off x="1292645" y="5624482"/>
            <a:ext cx="0" cy="255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13EDE2D-4D10-8583-7852-FB052DBA97FA}"/>
              </a:ext>
            </a:extLst>
          </p:cNvPr>
          <p:cNvCxnSpPr>
            <a:cxnSpLocks/>
            <a:endCxn id="10" idx="0"/>
          </p:cNvCxnSpPr>
          <p:nvPr/>
        </p:nvCxnSpPr>
        <p:spPr>
          <a:xfrm>
            <a:off x="4435281" y="3545266"/>
            <a:ext cx="0" cy="32303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0521843-5E41-E634-F90A-BC935CB9B7D5}"/>
              </a:ext>
            </a:extLst>
          </p:cNvPr>
          <p:cNvCxnSpPr>
            <a:cxnSpLocks/>
            <a:stCxn id="14" idx="2"/>
            <a:endCxn id="15" idx="0"/>
          </p:cNvCxnSpPr>
          <p:nvPr/>
        </p:nvCxnSpPr>
        <p:spPr>
          <a:xfrm>
            <a:off x="1292645" y="4663797"/>
            <a:ext cx="0" cy="22356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93633F8-E8DD-FD6D-B10F-A2205B72C836}"/>
              </a:ext>
            </a:extLst>
          </p:cNvPr>
          <p:cNvCxnSpPr>
            <a:cxnSpLocks/>
          </p:cNvCxnSpPr>
          <p:nvPr/>
        </p:nvCxnSpPr>
        <p:spPr>
          <a:xfrm>
            <a:off x="1292645" y="5879818"/>
            <a:ext cx="443635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89987F-51D2-19A4-B57C-C085562B90E5}"/>
              </a:ext>
            </a:extLst>
          </p:cNvPr>
          <p:cNvCxnSpPr>
            <a:cxnSpLocks/>
          </p:cNvCxnSpPr>
          <p:nvPr/>
        </p:nvCxnSpPr>
        <p:spPr>
          <a:xfrm flipH="1">
            <a:off x="5741402" y="2231452"/>
            <a:ext cx="7683" cy="36483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E32B9F3-62CA-2F61-B909-817BF136B9D7}"/>
              </a:ext>
            </a:extLst>
          </p:cNvPr>
          <p:cNvCxnSpPr>
            <a:cxnSpLocks/>
            <a:stCxn id="11" idx="2"/>
          </p:cNvCxnSpPr>
          <p:nvPr/>
        </p:nvCxnSpPr>
        <p:spPr>
          <a:xfrm>
            <a:off x="4435281" y="5531822"/>
            <a:ext cx="0" cy="3479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CEB2974-1D0B-0694-3F56-2A117D017A41}"/>
              </a:ext>
            </a:extLst>
          </p:cNvPr>
          <p:cNvCxnSpPr>
            <a:cxnSpLocks/>
            <a:endCxn id="20" idx="1"/>
          </p:cNvCxnSpPr>
          <p:nvPr/>
        </p:nvCxnSpPr>
        <p:spPr>
          <a:xfrm>
            <a:off x="5738695" y="2230733"/>
            <a:ext cx="96724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F75315C-6F48-FDAB-6C14-E63384B40E13}"/>
              </a:ext>
            </a:extLst>
          </p:cNvPr>
          <p:cNvCxnSpPr>
            <a:cxnSpLocks/>
          </p:cNvCxnSpPr>
          <p:nvPr/>
        </p:nvCxnSpPr>
        <p:spPr>
          <a:xfrm>
            <a:off x="7816634" y="2530540"/>
            <a:ext cx="0" cy="58807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B970F91-8E0A-34F1-5080-B18BFEAB9756}"/>
              </a:ext>
            </a:extLst>
          </p:cNvPr>
          <p:cNvCxnSpPr>
            <a:cxnSpLocks/>
            <a:stCxn id="21" idx="2"/>
            <a:endCxn id="22" idx="0"/>
          </p:cNvCxnSpPr>
          <p:nvPr/>
        </p:nvCxnSpPr>
        <p:spPr>
          <a:xfrm>
            <a:off x="7798200" y="3770644"/>
            <a:ext cx="8941" cy="20750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B83CF61-9A83-A184-84C8-C29124868EB6}"/>
              </a:ext>
            </a:extLst>
          </p:cNvPr>
          <p:cNvCxnSpPr>
            <a:cxnSpLocks/>
            <a:stCxn id="22" idx="2"/>
            <a:endCxn id="23" idx="0"/>
          </p:cNvCxnSpPr>
          <p:nvPr/>
        </p:nvCxnSpPr>
        <p:spPr>
          <a:xfrm>
            <a:off x="7807141" y="4618233"/>
            <a:ext cx="1" cy="38052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63F6A1D4-CC09-B88A-E73D-192F654D2947}"/>
              </a:ext>
            </a:extLst>
          </p:cNvPr>
          <p:cNvCxnSpPr>
            <a:cxnSpLocks/>
            <a:stCxn id="26" idx="2"/>
            <a:endCxn id="30" idx="0"/>
          </p:cNvCxnSpPr>
          <p:nvPr/>
        </p:nvCxnSpPr>
        <p:spPr>
          <a:xfrm>
            <a:off x="10997067" y="3676936"/>
            <a:ext cx="9328" cy="6212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48D0756-CD4C-1206-DB55-520305907B8C}"/>
              </a:ext>
            </a:extLst>
          </p:cNvPr>
          <p:cNvCxnSpPr>
            <a:cxnSpLocks/>
            <a:stCxn id="23" idx="3"/>
          </p:cNvCxnSpPr>
          <p:nvPr/>
        </p:nvCxnSpPr>
        <p:spPr>
          <a:xfrm>
            <a:off x="9037546" y="5520160"/>
            <a:ext cx="698787" cy="116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87AA71E-6B85-831D-D9E0-C578420E66CF}"/>
              </a:ext>
            </a:extLst>
          </p:cNvPr>
          <p:cNvCxnSpPr>
            <a:cxnSpLocks/>
          </p:cNvCxnSpPr>
          <p:nvPr/>
        </p:nvCxnSpPr>
        <p:spPr>
          <a:xfrm flipV="1">
            <a:off x="9736333" y="1623612"/>
            <a:ext cx="0" cy="39082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10672D6-EC69-8E5B-F224-424B07E22EDE}"/>
              </a:ext>
            </a:extLst>
          </p:cNvPr>
          <p:cNvCxnSpPr>
            <a:cxnSpLocks/>
          </p:cNvCxnSpPr>
          <p:nvPr/>
        </p:nvCxnSpPr>
        <p:spPr>
          <a:xfrm>
            <a:off x="9736333" y="1614911"/>
            <a:ext cx="126073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7791B98-887B-6830-3A49-04508FF49183}"/>
              </a:ext>
            </a:extLst>
          </p:cNvPr>
          <p:cNvCxnSpPr>
            <a:cxnSpLocks/>
            <a:endCxn id="26" idx="0"/>
          </p:cNvCxnSpPr>
          <p:nvPr/>
        </p:nvCxnSpPr>
        <p:spPr>
          <a:xfrm>
            <a:off x="10997067" y="1614911"/>
            <a:ext cx="0" cy="521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9F6D401-AA60-307D-AC75-D1694A27E125}"/>
              </a:ext>
            </a:extLst>
          </p:cNvPr>
          <p:cNvCxnSpPr>
            <a:cxnSpLocks/>
            <a:stCxn id="26" idx="1"/>
          </p:cNvCxnSpPr>
          <p:nvPr/>
        </p:nvCxnSpPr>
        <p:spPr>
          <a:xfrm flipH="1">
            <a:off x="9310088" y="2906823"/>
            <a:ext cx="65066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B4263C8-ECC0-E59B-9DDE-B5641949831F}"/>
              </a:ext>
            </a:extLst>
          </p:cNvPr>
          <p:cNvCxnSpPr>
            <a:cxnSpLocks/>
          </p:cNvCxnSpPr>
          <p:nvPr/>
        </p:nvCxnSpPr>
        <p:spPr>
          <a:xfrm>
            <a:off x="9310088" y="2230733"/>
            <a:ext cx="7916" cy="67609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4CC157B-9A2F-C99E-3338-17493879D798}"/>
              </a:ext>
            </a:extLst>
          </p:cNvPr>
          <p:cNvCxnSpPr>
            <a:cxnSpLocks/>
            <a:endCxn id="20" idx="3"/>
          </p:cNvCxnSpPr>
          <p:nvPr/>
        </p:nvCxnSpPr>
        <p:spPr>
          <a:xfrm flipH="1">
            <a:off x="8890465" y="2230733"/>
            <a:ext cx="427539"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2" name="Table 121">
            <a:extLst>
              <a:ext uri="{FF2B5EF4-FFF2-40B4-BE49-F238E27FC236}">
                <a16:creationId xmlns:a16="http://schemas.microsoft.com/office/drawing/2014/main" id="{FC1D0397-5B9F-7E52-38B0-4247B57C144B}"/>
              </a:ext>
            </a:extLst>
          </p:cNvPr>
          <p:cNvGraphicFramePr>
            <a:graphicFrameLocks noGrp="1"/>
          </p:cNvGraphicFramePr>
          <p:nvPr>
            <p:extLst>
              <p:ext uri="{D42A27DB-BD31-4B8C-83A1-F6EECF244321}">
                <p14:modId xmlns:p14="http://schemas.microsoft.com/office/powerpoint/2010/main" val="9130675"/>
              </p:ext>
            </p:extLst>
          </p:nvPr>
        </p:nvGraphicFramePr>
        <p:xfrm>
          <a:off x="9669210" y="2611200"/>
          <a:ext cx="623512" cy="399436"/>
        </p:xfrm>
        <a:graphic>
          <a:graphicData uri="http://schemas.openxmlformats.org/drawingml/2006/table">
            <a:tbl>
              <a:tblPr firstRow="1" bandRow="1">
                <a:tableStyleId>{2D5ABB26-0587-4C30-8999-92F81FD0307C}</a:tableStyleId>
              </a:tblPr>
              <a:tblGrid>
                <a:gridCol w="623512">
                  <a:extLst>
                    <a:ext uri="{9D8B030D-6E8A-4147-A177-3AD203B41FA5}">
                      <a16:colId xmlns:a16="http://schemas.microsoft.com/office/drawing/2014/main" val="4269307100"/>
                    </a:ext>
                  </a:extLst>
                </a:gridCol>
              </a:tblGrid>
              <a:tr h="399436">
                <a:tc>
                  <a:txBody>
                    <a:bodyPr/>
                    <a:lstStyle/>
                    <a:p>
                      <a:r>
                        <a:rPr lang="en-US" sz="1600" dirty="0"/>
                        <a:t>NO</a:t>
                      </a:r>
                      <a:endParaRPr lang="en-PK" sz="1600" dirty="0"/>
                    </a:p>
                  </a:txBody>
                  <a:tcPr/>
                </a:tc>
                <a:extLst>
                  <a:ext uri="{0D108BD9-81ED-4DB2-BD59-A6C34878D82A}">
                    <a16:rowId xmlns:a16="http://schemas.microsoft.com/office/drawing/2014/main" val="3529942794"/>
                  </a:ext>
                </a:extLst>
              </a:tr>
            </a:tbl>
          </a:graphicData>
        </a:graphic>
      </p:graphicFrame>
      <p:graphicFrame>
        <p:nvGraphicFramePr>
          <p:cNvPr id="124" name="Table 123">
            <a:extLst>
              <a:ext uri="{FF2B5EF4-FFF2-40B4-BE49-F238E27FC236}">
                <a16:creationId xmlns:a16="http://schemas.microsoft.com/office/drawing/2014/main" id="{BFD1888E-DB4E-334A-83E6-04EDD7932A86}"/>
              </a:ext>
            </a:extLst>
          </p:cNvPr>
          <p:cNvGraphicFramePr>
            <a:graphicFrameLocks noGrp="1"/>
          </p:cNvGraphicFramePr>
          <p:nvPr>
            <p:extLst>
              <p:ext uri="{D42A27DB-BD31-4B8C-83A1-F6EECF244321}">
                <p14:modId xmlns:p14="http://schemas.microsoft.com/office/powerpoint/2010/main" val="3719035530"/>
              </p:ext>
            </p:extLst>
          </p:nvPr>
        </p:nvGraphicFramePr>
        <p:xfrm>
          <a:off x="10994163" y="3620518"/>
          <a:ext cx="623512" cy="399436"/>
        </p:xfrm>
        <a:graphic>
          <a:graphicData uri="http://schemas.openxmlformats.org/drawingml/2006/table">
            <a:tbl>
              <a:tblPr firstRow="1" bandRow="1">
                <a:tableStyleId>{2D5ABB26-0587-4C30-8999-92F81FD0307C}</a:tableStyleId>
              </a:tblPr>
              <a:tblGrid>
                <a:gridCol w="623512">
                  <a:extLst>
                    <a:ext uri="{9D8B030D-6E8A-4147-A177-3AD203B41FA5}">
                      <a16:colId xmlns:a16="http://schemas.microsoft.com/office/drawing/2014/main" val="4269307100"/>
                    </a:ext>
                  </a:extLst>
                </a:gridCol>
              </a:tblGrid>
              <a:tr h="399436">
                <a:tc>
                  <a:txBody>
                    <a:bodyPr/>
                    <a:lstStyle/>
                    <a:p>
                      <a:r>
                        <a:rPr lang="en-US" sz="1600" dirty="0"/>
                        <a:t>YES</a:t>
                      </a:r>
                      <a:endParaRPr lang="en-PK" sz="1600" dirty="0"/>
                    </a:p>
                  </a:txBody>
                  <a:tcPr/>
                </a:tc>
                <a:extLst>
                  <a:ext uri="{0D108BD9-81ED-4DB2-BD59-A6C34878D82A}">
                    <a16:rowId xmlns:a16="http://schemas.microsoft.com/office/drawing/2014/main" val="3529942794"/>
                  </a:ext>
                </a:extLst>
              </a:tr>
            </a:tbl>
          </a:graphicData>
        </a:graphic>
      </p:graphicFrame>
      <p:sp>
        <p:nvSpPr>
          <p:cNvPr id="3" name="Rectangle 2">
            <a:extLst>
              <a:ext uri="{FF2B5EF4-FFF2-40B4-BE49-F238E27FC236}">
                <a16:creationId xmlns:a16="http://schemas.microsoft.com/office/drawing/2014/main" id="{EAA2A254-DFB7-C5B2-E123-02F3A5031589}"/>
              </a:ext>
            </a:extLst>
          </p:cNvPr>
          <p:cNvSpPr/>
          <p:nvPr/>
        </p:nvSpPr>
        <p:spPr>
          <a:xfrm>
            <a:off x="3383786" y="598406"/>
            <a:ext cx="2579053" cy="843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Dr. Ali </a:t>
            </a:r>
            <a:r>
              <a:rPr lang="en-US" dirty="0" err="1"/>
              <a:t>Sarosh</a:t>
            </a:r>
            <a:r>
              <a:rPr lang="en-US" dirty="0"/>
              <a:t> PI</a:t>
            </a:r>
          </a:p>
          <a:p>
            <a:pPr algn="ctr"/>
            <a:r>
              <a:rPr lang="en-US" dirty="0"/>
              <a:t>From IAA-AHQ</a:t>
            </a:r>
            <a:endParaRPr lang="en-PK" dirty="0"/>
          </a:p>
        </p:txBody>
      </p:sp>
      <p:cxnSp>
        <p:nvCxnSpPr>
          <p:cNvPr id="28" name="Straight Arrow Connector 27">
            <a:extLst>
              <a:ext uri="{FF2B5EF4-FFF2-40B4-BE49-F238E27FC236}">
                <a16:creationId xmlns:a16="http://schemas.microsoft.com/office/drawing/2014/main" id="{9CE2746B-A110-A489-0D02-98DEFD095C1F}"/>
              </a:ext>
            </a:extLst>
          </p:cNvPr>
          <p:cNvCxnSpPr>
            <a:cxnSpLocks/>
            <a:stCxn id="3" idx="2"/>
            <a:endCxn id="12" idx="0"/>
          </p:cNvCxnSpPr>
          <p:nvPr/>
        </p:nvCxnSpPr>
        <p:spPr>
          <a:xfrm flipH="1">
            <a:off x="1271490" y="1441888"/>
            <a:ext cx="3401823" cy="789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011A15C-2766-DB20-15E4-38B3A973C8CE}"/>
              </a:ext>
            </a:extLst>
          </p:cNvPr>
          <p:cNvCxnSpPr>
            <a:cxnSpLocks/>
            <a:stCxn id="3" idx="2"/>
            <a:endCxn id="9" idx="0"/>
          </p:cNvCxnSpPr>
          <p:nvPr/>
        </p:nvCxnSpPr>
        <p:spPr>
          <a:xfrm flipH="1">
            <a:off x="4441305" y="1441888"/>
            <a:ext cx="232008" cy="16423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EAEA350-B967-F367-5660-A217EF8244FF}"/>
              </a:ext>
            </a:extLst>
          </p:cNvPr>
          <p:cNvCxnSpPr>
            <a:cxnSpLocks/>
            <a:stCxn id="3" idx="2"/>
            <a:endCxn id="20" idx="0"/>
          </p:cNvCxnSpPr>
          <p:nvPr/>
        </p:nvCxnSpPr>
        <p:spPr>
          <a:xfrm>
            <a:off x="4673313" y="1441888"/>
            <a:ext cx="3124887" cy="4688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52" name="Table 51">
            <a:extLst>
              <a:ext uri="{FF2B5EF4-FFF2-40B4-BE49-F238E27FC236}">
                <a16:creationId xmlns:a16="http://schemas.microsoft.com/office/drawing/2014/main" id="{EC6DDA8E-DE26-AA5C-8C29-BE71CFF7D961}"/>
              </a:ext>
            </a:extLst>
          </p:cNvPr>
          <p:cNvGraphicFramePr>
            <a:graphicFrameLocks noGrp="1"/>
          </p:cNvGraphicFramePr>
          <p:nvPr>
            <p:extLst>
              <p:ext uri="{D42A27DB-BD31-4B8C-83A1-F6EECF244321}">
                <p14:modId xmlns:p14="http://schemas.microsoft.com/office/powerpoint/2010/main" val="1266199023"/>
              </p:ext>
            </p:extLst>
          </p:nvPr>
        </p:nvGraphicFramePr>
        <p:xfrm>
          <a:off x="1047070" y="1744507"/>
          <a:ext cx="1155817" cy="365760"/>
        </p:xfrm>
        <a:graphic>
          <a:graphicData uri="http://schemas.openxmlformats.org/drawingml/2006/table">
            <a:tbl>
              <a:tblPr firstRow="1" bandRow="1">
                <a:tableStyleId>{2D5ABB26-0587-4C30-8999-92F81FD0307C}</a:tableStyleId>
              </a:tblPr>
              <a:tblGrid>
                <a:gridCol w="1155817">
                  <a:extLst>
                    <a:ext uri="{9D8B030D-6E8A-4147-A177-3AD203B41FA5}">
                      <a16:colId xmlns:a16="http://schemas.microsoft.com/office/drawing/2014/main" val="272044359"/>
                    </a:ext>
                  </a:extLst>
                </a:gridCol>
              </a:tblGrid>
              <a:tr h="256226">
                <a:tc>
                  <a:txBody>
                    <a:bodyPr/>
                    <a:lstStyle/>
                    <a:p>
                      <a:r>
                        <a:rPr lang="en-US" dirty="0"/>
                        <a:t>Team 01</a:t>
                      </a:r>
                      <a:endParaRPr lang="en-PK" dirty="0"/>
                    </a:p>
                  </a:txBody>
                  <a:tcPr/>
                </a:tc>
                <a:extLst>
                  <a:ext uri="{0D108BD9-81ED-4DB2-BD59-A6C34878D82A}">
                    <a16:rowId xmlns:a16="http://schemas.microsoft.com/office/drawing/2014/main" val="1155165509"/>
                  </a:ext>
                </a:extLst>
              </a:tr>
            </a:tbl>
          </a:graphicData>
        </a:graphic>
      </p:graphicFrame>
      <p:graphicFrame>
        <p:nvGraphicFramePr>
          <p:cNvPr id="54" name="Table 53">
            <a:extLst>
              <a:ext uri="{FF2B5EF4-FFF2-40B4-BE49-F238E27FC236}">
                <a16:creationId xmlns:a16="http://schemas.microsoft.com/office/drawing/2014/main" id="{AE951BFE-B984-5B7E-7365-91E7415993C8}"/>
              </a:ext>
            </a:extLst>
          </p:cNvPr>
          <p:cNvGraphicFramePr>
            <a:graphicFrameLocks noGrp="1"/>
          </p:cNvGraphicFramePr>
          <p:nvPr>
            <p:extLst>
              <p:ext uri="{D42A27DB-BD31-4B8C-83A1-F6EECF244321}">
                <p14:modId xmlns:p14="http://schemas.microsoft.com/office/powerpoint/2010/main" val="3163107370"/>
              </p:ext>
            </p:extLst>
          </p:nvPr>
        </p:nvGraphicFramePr>
        <p:xfrm>
          <a:off x="4512606" y="1745588"/>
          <a:ext cx="1155817" cy="365760"/>
        </p:xfrm>
        <a:graphic>
          <a:graphicData uri="http://schemas.openxmlformats.org/drawingml/2006/table">
            <a:tbl>
              <a:tblPr firstRow="1" bandRow="1">
                <a:tableStyleId>{2D5ABB26-0587-4C30-8999-92F81FD0307C}</a:tableStyleId>
              </a:tblPr>
              <a:tblGrid>
                <a:gridCol w="1155817">
                  <a:extLst>
                    <a:ext uri="{9D8B030D-6E8A-4147-A177-3AD203B41FA5}">
                      <a16:colId xmlns:a16="http://schemas.microsoft.com/office/drawing/2014/main" val="272044359"/>
                    </a:ext>
                  </a:extLst>
                </a:gridCol>
              </a:tblGrid>
              <a:tr h="256226">
                <a:tc>
                  <a:txBody>
                    <a:bodyPr/>
                    <a:lstStyle/>
                    <a:p>
                      <a:r>
                        <a:rPr lang="en-US" dirty="0"/>
                        <a:t>Team 02</a:t>
                      </a:r>
                      <a:endParaRPr lang="en-PK" dirty="0"/>
                    </a:p>
                  </a:txBody>
                  <a:tcPr/>
                </a:tc>
                <a:extLst>
                  <a:ext uri="{0D108BD9-81ED-4DB2-BD59-A6C34878D82A}">
                    <a16:rowId xmlns:a16="http://schemas.microsoft.com/office/drawing/2014/main" val="1155165509"/>
                  </a:ext>
                </a:extLst>
              </a:tr>
            </a:tbl>
          </a:graphicData>
        </a:graphic>
      </p:graphicFrame>
      <p:graphicFrame>
        <p:nvGraphicFramePr>
          <p:cNvPr id="55" name="Table 54">
            <a:extLst>
              <a:ext uri="{FF2B5EF4-FFF2-40B4-BE49-F238E27FC236}">
                <a16:creationId xmlns:a16="http://schemas.microsoft.com/office/drawing/2014/main" id="{34154C65-4EE4-CA21-BB2C-E49B53E77AC1}"/>
              </a:ext>
            </a:extLst>
          </p:cNvPr>
          <p:cNvGraphicFramePr>
            <a:graphicFrameLocks noGrp="1"/>
          </p:cNvGraphicFramePr>
          <p:nvPr>
            <p:extLst>
              <p:ext uri="{D42A27DB-BD31-4B8C-83A1-F6EECF244321}">
                <p14:modId xmlns:p14="http://schemas.microsoft.com/office/powerpoint/2010/main" val="4119666170"/>
              </p:ext>
            </p:extLst>
          </p:nvPr>
        </p:nvGraphicFramePr>
        <p:xfrm>
          <a:off x="7060353" y="1524956"/>
          <a:ext cx="1155817" cy="365760"/>
        </p:xfrm>
        <a:graphic>
          <a:graphicData uri="http://schemas.openxmlformats.org/drawingml/2006/table">
            <a:tbl>
              <a:tblPr firstRow="1" bandRow="1">
                <a:tableStyleId>{2D5ABB26-0587-4C30-8999-92F81FD0307C}</a:tableStyleId>
              </a:tblPr>
              <a:tblGrid>
                <a:gridCol w="1155817">
                  <a:extLst>
                    <a:ext uri="{9D8B030D-6E8A-4147-A177-3AD203B41FA5}">
                      <a16:colId xmlns:a16="http://schemas.microsoft.com/office/drawing/2014/main" val="272044359"/>
                    </a:ext>
                  </a:extLst>
                </a:gridCol>
              </a:tblGrid>
              <a:tr h="256226">
                <a:tc>
                  <a:txBody>
                    <a:bodyPr/>
                    <a:lstStyle/>
                    <a:p>
                      <a:r>
                        <a:rPr lang="en-US" dirty="0"/>
                        <a:t>Team 03</a:t>
                      </a:r>
                      <a:endParaRPr lang="en-PK" dirty="0"/>
                    </a:p>
                  </a:txBody>
                  <a:tcPr/>
                </a:tc>
                <a:extLst>
                  <a:ext uri="{0D108BD9-81ED-4DB2-BD59-A6C34878D82A}">
                    <a16:rowId xmlns:a16="http://schemas.microsoft.com/office/drawing/2014/main" val="1155165509"/>
                  </a:ext>
                </a:extLst>
              </a:tr>
            </a:tbl>
          </a:graphicData>
        </a:graphic>
      </p:graphicFrame>
    </p:spTree>
    <p:extLst>
      <p:ext uri="{BB962C8B-B14F-4D97-AF65-F5344CB8AC3E}">
        <p14:creationId xmlns:p14="http://schemas.microsoft.com/office/powerpoint/2010/main" val="1697393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AB31-EF5C-B611-7A6D-B0B61E4C5B8C}"/>
              </a:ext>
            </a:extLst>
          </p:cNvPr>
          <p:cNvSpPr>
            <a:spLocks noGrp="1"/>
          </p:cNvSpPr>
          <p:nvPr>
            <p:ph type="title"/>
          </p:nvPr>
        </p:nvSpPr>
        <p:spPr>
          <a:xfrm>
            <a:off x="838200" y="365125"/>
            <a:ext cx="10515600" cy="657763"/>
          </a:xfrm>
        </p:spPr>
        <p:txBody>
          <a:bodyPr/>
          <a:lstStyle/>
          <a:p>
            <a:r>
              <a:rPr lang="en-US" dirty="0"/>
              <a:t>Satellite SDR Solver Pseudo Code</a:t>
            </a:r>
            <a:endParaRPr lang="en-PK" dirty="0"/>
          </a:p>
        </p:txBody>
      </p:sp>
      <p:sp>
        <p:nvSpPr>
          <p:cNvPr id="4" name="Date Placeholder 3">
            <a:extLst>
              <a:ext uri="{FF2B5EF4-FFF2-40B4-BE49-F238E27FC236}">
                <a16:creationId xmlns:a16="http://schemas.microsoft.com/office/drawing/2014/main" id="{4CC02881-9886-3F44-DD64-0D5B0A42165E}"/>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53328705-AD50-A276-42A5-86466E77EF10}"/>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A12FF7A1-143B-14F3-3E0C-354023F37882}"/>
              </a:ext>
            </a:extLst>
          </p:cNvPr>
          <p:cNvSpPr>
            <a:spLocks noGrp="1"/>
          </p:cNvSpPr>
          <p:nvPr>
            <p:ph type="sldNum" sz="quarter" idx="12"/>
          </p:nvPr>
        </p:nvSpPr>
        <p:spPr/>
        <p:txBody>
          <a:bodyPr/>
          <a:lstStyle/>
          <a:p>
            <a:fld id="{A404E238-F771-4BC1-9664-E4FE9018898D}" type="slidenum">
              <a:rPr lang="en-US" smtClean="0"/>
              <a:pPr/>
              <a:t>30</a:t>
            </a:fld>
            <a:endParaRPr lang="en-US" dirty="0"/>
          </a:p>
        </p:txBody>
      </p:sp>
      <p:sp>
        <p:nvSpPr>
          <p:cNvPr id="9" name="TextBox 8">
            <a:extLst>
              <a:ext uri="{FF2B5EF4-FFF2-40B4-BE49-F238E27FC236}">
                <a16:creationId xmlns:a16="http://schemas.microsoft.com/office/drawing/2014/main" id="{8EC6E77E-1652-649D-3BD2-D8647B8A5F43}"/>
              </a:ext>
            </a:extLst>
          </p:cNvPr>
          <p:cNvSpPr txBox="1"/>
          <p:nvPr/>
        </p:nvSpPr>
        <p:spPr>
          <a:xfrm>
            <a:off x="274320" y="1090506"/>
            <a:ext cx="6217920" cy="4801314"/>
          </a:xfrm>
          <a:prstGeom prst="rect">
            <a:avLst/>
          </a:prstGeom>
          <a:noFill/>
        </p:spPr>
        <p:txBody>
          <a:bodyPr wrap="square">
            <a:spAutoFit/>
          </a:bodyPr>
          <a:lstStyle/>
          <a:p>
            <a:r>
              <a:rPr lang="en-PK" sz="1800" dirty="0"/>
              <a:t>BEGIN </a:t>
            </a:r>
            <a:r>
              <a:rPr lang="en-PK" sz="1800" dirty="0" err="1"/>
              <a:t>Satellite_SDR_Solver</a:t>
            </a:r>
            <a:endParaRPr lang="en-US" sz="1800" dirty="0"/>
          </a:p>
          <a:p>
            <a:endParaRPr lang="en-PK" sz="1800" dirty="0"/>
          </a:p>
          <a:p>
            <a:r>
              <a:rPr lang="en-PK" sz="1800" dirty="0"/>
              <a:t>1. Calculate sunlit and eclipse energy:</a:t>
            </a:r>
          </a:p>
          <a:p>
            <a:r>
              <a:rPr lang="en-PK" sz="1800" dirty="0"/>
              <a:t>   </a:t>
            </a:r>
            <a:r>
              <a:rPr lang="en-PK" sz="1800" dirty="0" err="1"/>
              <a:t>E_gen</a:t>
            </a:r>
            <a:r>
              <a:rPr lang="en-PK" sz="1800" dirty="0"/>
              <a:t> = </a:t>
            </a:r>
            <a:r>
              <a:rPr lang="en-PK" sz="1800" dirty="0" err="1"/>
              <a:t>P_solar</a:t>
            </a:r>
            <a:r>
              <a:rPr lang="en-PK" sz="1800" dirty="0"/>
              <a:t> * </a:t>
            </a:r>
            <a:r>
              <a:rPr lang="en-PK" sz="1800" dirty="0" err="1"/>
              <a:t>T_sunlit</a:t>
            </a:r>
            <a:endParaRPr lang="en-PK" sz="1800" dirty="0"/>
          </a:p>
          <a:p>
            <a:r>
              <a:rPr lang="en-PK" sz="1800" dirty="0"/>
              <a:t>   </a:t>
            </a:r>
            <a:r>
              <a:rPr lang="en-PK" sz="1800" dirty="0" err="1"/>
              <a:t>E_req</a:t>
            </a:r>
            <a:r>
              <a:rPr lang="en-PK" sz="1800" dirty="0"/>
              <a:t> = </a:t>
            </a:r>
            <a:r>
              <a:rPr lang="en-PK" sz="1800" dirty="0" err="1"/>
              <a:t>P_total</a:t>
            </a:r>
            <a:r>
              <a:rPr lang="en-PK" sz="1800" dirty="0"/>
              <a:t> * (</a:t>
            </a:r>
            <a:r>
              <a:rPr lang="en-PK" sz="1800" dirty="0" err="1"/>
              <a:t>T_sunlit</a:t>
            </a:r>
            <a:r>
              <a:rPr lang="en-PK" sz="1800" dirty="0"/>
              <a:t> + </a:t>
            </a:r>
            <a:r>
              <a:rPr lang="en-PK" sz="1800" dirty="0" err="1"/>
              <a:t>T_eclipse</a:t>
            </a:r>
            <a:r>
              <a:rPr lang="en-PK" sz="1800" dirty="0"/>
              <a:t>)</a:t>
            </a:r>
            <a:endParaRPr lang="en-US" sz="1800" dirty="0"/>
          </a:p>
          <a:p>
            <a:endParaRPr lang="en-PK" sz="1800" dirty="0"/>
          </a:p>
          <a:p>
            <a:r>
              <a:rPr lang="en-PK" sz="1800" dirty="0"/>
              <a:t>2. Size solar and battery:</a:t>
            </a:r>
          </a:p>
          <a:p>
            <a:r>
              <a:rPr lang="en-PK" sz="1800" dirty="0"/>
              <a:t>   </a:t>
            </a:r>
            <a:r>
              <a:rPr lang="en-PK" sz="1800" dirty="0" err="1"/>
              <a:t>Battery_capacity</a:t>
            </a:r>
            <a:r>
              <a:rPr lang="en-PK" sz="1800" dirty="0"/>
              <a:t> = </a:t>
            </a:r>
            <a:r>
              <a:rPr lang="en-PK" sz="1800" dirty="0" err="1"/>
              <a:t>E_req</a:t>
            </a:r>
            <a:r>
              <a:rPr lang="en-PK" sz="1800" dirty="0"/>
              <a:t> * </a:t>
            </a:r>
            <a:r>
              <a:rPr lang="en-PK" sz="1800" dirty="0" err="1"/>
              <a:t>T_eclipse</a:t>
            </a:r>
            <a:r>
              <a:rPr lang="en-PK" sz="1800" dirty="0"/>
              <a:t> / (</a:t>
            </a:r>
            <a:r>
              <a:rPr lang="en-PK" sz="1800" dirty="0" err="1"/>
              <a:t>T_sunlit</a:t>
            </a:r>
            <a:r>
              <a:rPr lang="en-PK" sz="1800" dirty="0"/>
              <a:t> + </a:t>
            </a:r>
            <a:r>
              <a:rPr lang="en-PK" sz="1800" dirty="0" err="1"/>
              <a:t>T_eclipse</a:t>
            </a:r>
            <a:r>
              <a:rPr lang="en-PK" sz="1800" dirty="0"/>
              <a:t>)</a:t>
            </a:r>
          </a:p>
          <a:p>
            <a:r>
              <a:rPr lang="en-PK" sz="1800" dirty="0"/>
              <a:t>   </a:t>
            </a:r>
            <a:r>
              <a:rPr lang="en-PK" sz="1800" dirty="0" err="1"/>
              <a:t>Solar_power_needed</a:t>
            </a:r>
            <a:r>
              <a:rPr lang="en-PK" sz="1800" dirty="0"/>
              <a:t> = </a:t>
            </a:r>
            <a:r>
              <a:rPr lang="en-PK" sz="1800" dirty="0" err="1"/>
              <a:t>E_req</a:t>
            </a:r>
            <a:r>
              <a:rPr lang="en-PK" sz="1800" dirty="0"/>
              <a:t> / </a:t>
            </a:r>
            <a:r>
              <a:rPr lang="en-PK" sz="1800" dirty="0" err="1"/>
              <a:t>T_sunlit</a:t>
            </a:r>
            <a:endParaRPr lang="en-US" sz="1800" dirty="0"/>
          </a:p>
          <a:p>
            <a:endParaRPr lang="en-PK" sz="1800" dirty="0"/>
          </a:p>
          <a:p>
            <a:r>
              <a:rPr lang="en-PK" sz="1800" dirty="0"/>
              <a:t>3. Total power dissipation:</a:t>
            </a:r>
          </a:p>
          <a:p>
            <a:r>
              <a:rPr lang="en-PK" sz="1800" dirty="0"/>
              <a:t>   </a:t>
            </a:r>
            <a:r>
              <a:rPr lang="en-PK" sz="1800" dirty="0" err="1"/>
              <a:t>P_dissipation</a:t>
            </a:r>
            <a:r>
              <a:rPr lang="en-PK" sz="1800" dirty="0"/>
              <a:t> = SUM(</a:t>
            </a:r>
            <a:r>
              <a:rPr lang="en-PK" sz="1800" dirty="0" err="1"/>
              <a:t>P_each_subsystem</a:t>
            </a:r>
            <a:r>
              <a:rPr lang="en-PK" sz="1800" dirty="0"/>
              <a:t>)</a:t>
            </a:r>
            <a:endParaRPr lang="en-US" sz="1800" dirty="0"/>
          </a:p>
          <a:p>
            <a:endParaRPr lang="en-PK" sz="1800" dirty="0"/>
          </a:p>
          <a:p>
            <a:r>
              <a:rPr lang="en-PK" sz="1800" dirty="0"/>
              <a:t>4. Thermal analysis:</a:t>
            </a:r>
          </a:p>
          <a:p>
            <a:r>
              <a:rPr lang="en-PK" sz="1800" dirty="0"/>
              <a:t>   T = ((</a:t>
            </a:r>
            <a:r>
              <a:rPr lang="en-PK" sz="1800" dirty="0" err="1"/>
              <a:t>P_dissipation</a:t>
            </a:r>
            <a:r>
              <a:rPr lang="en-PK" sz="1800" dirty="0"/>
              <a:t>) / (</a:t>
            </a:r>
            <a:r>
              <a:rPr lang="el-GR" sz="1800" dirty="0"/>
              <a:t>ε * σ * </a:t>
            </a:r>
            <a:r>
              <a:rPr lang="en-PK" sz="1800" dirty="0"/>
              <a:t>A)) ^ 0.25</a:t>
            </a:r>
          </a:p>
          <a:p>
            <a:endParaRPr lang="en-PK" sz="1800" dirty="0"/>
          </a:p>
        </p:txBody>
      </p:sp>
      <p:graphicFrame>
        <p:nvGraphicFramePr>
          <p:cNvPr id="10" name="Table 9">
            <a:extLst>
              <a:ext uri="{FF2B5EF4-FFF2-40B4-BE49-F238E27FC236}">
                <a16:creationId xmlns:a16="http://schemas.microsoft.com/office/drawing/2014/main" id="{F68A8A36-3951-49FE-90D2-550141F63B50}"/>
              </a:ext>
            </a:extLst>
          </p:cNvPr>
          <p:cNvGraphicFramePr>
            <a:graphicFrameLocks noGrp="1"/>
          </p:cNvGraphicFramePr>
          <p:nvPr>
            <p:extLst>
              <p:ext uri="{D42A27DB-BD31-4B8C-83A1-F6EECF244321}">
                <p14:modId xmlns:p14="http://schemas.microsoft.com/office/powerpoint/2010/main" val="1453026612"/>
              </p:ext>
            </p:extLst>
          </p:nvPr>
        </p:nvGraphicFramePr>
        <p:xfrm>
          <a:off x="6573328" y="1401153"/>
          <a:ext cx="5415473" cy="4602832"/>
        </p:xfrm>
        <a:graphic>
          <a:graphicData uri="http://schemas.openxmlformats.org/drawingml/2006/table">
            <a:tbl>
              <a:tblPr firstRow="1" bandRow="1">
                <a:tableStyleId>{2D5ABB26-0587-4C30-8999-92F81FD0307C}</a:tableStyleId>
              </a:tblPr>
              <a:tblGrid>
                <a:gridCol w="5415473">
                  <a:extLst>
                    <a:ext uri="{9D8B030D-6E8A-4147-A177-3AD203B41FA5}">
                      <a16:colId xmlns:a16="http://schemas.microsoft.com/office/drawing/2014/main" val="2448174311"/>
                    </a:ext>
                  </a:extLst>
                </a:gridCol>
              </a:tblGrid>
              <a:tr h="4602832">
                <a:tc>
                  <a:txBody>
                    <a:bodyPr/>
                    <a:lstStyle/>
                    <a:p>
                      <a:r>
                        <a:rPr lang="en-US" sz="1800" dirty="0"/>
                        <a:t>5</a:t>
                      </a:r>
                      <a:r>
                        <a:rPr lang="en-PK" sz="1800" dirty="0"/>
                        <a:t>. Power margin and degradation:</a:t>
                      </a:r>
                    </a:p>
                    <a:p>
                      <a:r>
                        <a:rPr lang="en-PK" sz="1800" dirty="0"/>
                        <a:t>   </a:t>
                      </a:r>
                      <a:r>
                        <a:rPr lang="en-PK" sz="1800" dirty="0" err="1"/>
                        <a:t>E_gen_degraded</a:t>
                      </a:r>
                      <a:r>
                        <a:rPr lang="en-PK" sz="1800" dirty="0"/>
                        <a:t> = </a:t>
                      </a:r>
                      <a:r>
                        <a:rPr lang="en-PK" sz="1800" dirty="0" err="1"/>
                        <a:t>E_gen</a:t>
                      </a:r>
                      <a:r>
                        <a:rPr lang="en-PK" sz="1800" dirty="0"/>
                        <a:t> * (1 - </a:t>
                      </a:r>
                      <a:r>
                        <a:rPr lang="en-PK" sz="1800" dirty="0" err="1"/>
                        <a:t>d_rate</a:t>
                      </a:r>
                      <a:r>
                        <a:rPr lang="en-PK" sz="1800" dirty="0"/>
                        <a:t>)^years</a:t>
                      </a:r>
                    </a:p>
                    <a:p>
                      <a:r>
                        <a:rPr lang="en-PK" sz="1800" dirty="0"/>
                        <a:t>   Margin = </a:t>
                      </a:r>
                      <a:r>
                        <a:rPr lang="en-PK" sz="1800" dirty="0" err="1"/>
                        <a:t>E_gen_degraded</a:t>
                      </a:r>
                      <a:r>
                        <a:rPr lang="en-PK" sz="1800" dirty="0"/>
                        <a:t> - </a:t>
                      </a:r>
                      <a:r>
                        <a:rPr lang="en-PK" sz="1800" dirty="0" err="1"/>
                        <a:t>E_req</a:t>
                      </a:r>
                      <a:endParaRPr lang="en-US" sz="1800" dirty="0"/>
                    </a:p>
                    <a:p>
                      <a:endParaRPr lang="en-PK" sz="1800" dirty="0"/>
                    </a:p>
                    <a:p>
                      <a:r>
                        <a:rPr lang="en-PK" sz="1800" dirty="0"/>
                        <a:t>6. Generate power/load curves:</a:t>
                      </a:r>
                    </a:p>
                    <a:p>
                      <a:r>
                        <a:rPr lang="en-PK" sz="1800" dirty="0"/>
                        <a:t>   FOR time in mission</a:t>
                      </a:r>
                    </a:p>
                    <a:p>
                      <a:r>
                        <a:rPr lang="en-PK" sz="1800" dirty="0"/>
                        <a:t>       Load[time] = SUM(loads)</a:t>
                      </a:r>
                    </a:p>
                    <a:p>
                      <a:r>
                        <a:rPr lang="en-PK" sz="1800" dirty="0"/>
                        <a:t>       Power[time] = </a:t>
                      </a:r>
                      <a:r>
                        <a:rPr lang="en-PK" sz="1800" dirty="0" err="1"/>
                        <a:t>E_gen</a:t>
                      </a:r>
                      <a:r>
                        <a:rPr lang="en-PK" sz="1800" dirty="0"/>
                        <a:t> * (1 - </a:t>
                      </a:r>
                      <a:r>
                        <a:rPr lang="en-PK" sz="1800" dirty="0" err="1"/>
                        <a:t>d_rate</a:t>
                      </a:r>
                      <a:r>
                        <a:rPr lang="en-PK" sz="1800" dirty="0"/>
                        <a:t>)^(time/12)</a:t>
                      </a:r>
                    </a:p>
                    <a:p>
                      <a:r>
                        <a:rPr lang="en-PK" sz="1800" dirty="0"/>
                        <a:t>       Battery[time] = </a:t>
                      </a:r>
                      <a:r>
                        <a:rPr lang="en-PK" sz="1800" dirty="0" err="1"/>
                        <a:t>computeBattery</a:t>
                      </a:r>
                      <a:r>
                        <a:rPr lang="en-PK" sz="1800" dirty="0"/>
                        <a:t>(...)</a:t>
                      </a:r>
                    </a:p>
                    <a:p>
                      <a:r>
                        <a:rPr lang="en-PK" sz="1800" dirty="0"/>
                        <a:t>   END FOR</a:t>
                      </a:r>
                      <a:endParaRPr lang="en-US" sz="1800" dirty="0"/>
                    </a:p>
                    <a:p>
                      <a:endParaRPr lang="en-PK" sz="1800" dirty="0"/>
                    </a:p>
                    <a:p>
                      <a:r>
                        <a:rPr lang="en-PK" sz="1800" dirty="0"/>
                        <a:t>END </a:t>
                      </a:r>
                      <a:r>
                        <a:rPr lang="en-PK" sz="1800" dirty="0" err="1"/>
                        <a:t>Satellite_SDR_Solver</a:t>
                      </a:r>
                      <a:endParaRPr lang="en-PK" sz="1800" dirty="0"/>
                    </a:p>
                    <a:p>
                      <a:endParaRPr lang="en-PK" dirty="0"/>
                    </a:p>
                  </a:txBody>
                  <a:tcPr/>
                </a:tc>
                <a:extLst>
                  <a:ext uri="{0D108BD9-81ED-4DB2-BD59-A6C34878D82A}">
                    <a16:rowId xmlns:a16="http://schemas.microsoft.com/office/drawing/2014/main" val="3035347061"/>
                  </a:ext>
                </a:extLst>
              </a:tr>
            </a:tbl>
          </a:graphicData>
        </a:graphic>
      </p:graphicFrame>
      <p:cxnSp>
        <p:nvCxnSpPr>
          <p:cNvPr id="12" name="Straight Connector 11">
            <a:extLst>
              <a:ext uri="{FF2B5EF4-FFF2-40B4-BE49-F238E27FC236}">
                <a16:creationId xmlns:a16="http://schemas.microsoft.com/office/drawing/2014/main" id="{3C9BCDC4-7A6C-5D7A-681D-742BCE13C1F1}"/>
              </a:ext>
            </a:extLst>
          </p:cNvPr>
          <p:cNvCxnSpPr>
            <a:cxnSpLocks/>
          </p:cNvCxnSpPr>
          <p:nvPr/>
        </p:nvCxnSpPr>
        <p:spPr>
          <a:xfrm>
            <a:off x="5896947" y="1090506"/>
            <a:ext cx="0" cy="5300963"/>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4933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7EAA-726B-4E7B-E0C4-885C47707E4A}"/>
              </a:ext>
            </a:extLst>
          </p:cNvPr>
          <p:cNvSpPr>
            <a:spLocks noGrp="1"/>
          </p:cNvSpPr>
          <p:nvPr>
            <p:ph type="title"/>
          </p:nvPr>
        </p:nvSpPr>
        <p:spPr>
          <a:xfrm>
            <a:off x="838200" y="136525"/>
            <a:ext cx="10515600" cy="810265"/>
          </a:xfrm>
        </p:spPr>
        <p:txBody>
          <a:bodyPr>
            <a:normAutofit/>
          </a:bodyPr>
          <a:lstStyle/>
          <a:p>
            <a:r>
              <a:rPr lang="en-US" dirty="0"/>
              <a:t>Satellite SDR Solver Result</a:t>
            </a:r>
            <a:endParaRPr lang="en-PK" dirty="0"/>
          </a:p>
        </p:txBody>
      </p:sp>
      <p:sp>
        <p:nvSpPr>
          <p:cNvPr id="4" name="Date Placeholder 3">
            <a:extLst>
              <a:ext uri="{FF2B5EF4-FFF2-40B4-BE49-F238E27FC236}">
                <a16:creationId xmlns:a16="http://schemas.microsoft.com/office/drawing/2014/main" id="{71249B3E-1632-2F3E-FDA8-1738AF0569BF}"/>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68AAD3AB-C300-EE15-6830-85B5E0BB5694}"/>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CA5142E4-9D3F-89D0-F7A0-66E24D97936A}"/>
              </a:ext>
            </a:extLst>
          </p:cNvPr>
          <p:cNvSpPr>
            <a:spLocks noGrp="1"/>
          </p:cNvSpPr>
          <p:nvPr>
            <p:ph type="sldNum" sz="quarter" idx="12"/>
          </p:nvPr>
        </p:nvSpPr>
        <p:spPr/>
        <p:txBody>
          <a:bodyPr/>
          <a:lstStyle/>
          <a:p>
            <a:fld id="{A404E238-F771-4BC1-9664-E4FE9018898D}" type="slidenum">
              <a:rPr lang="en-US" smtClean="0"/>
              <a:pPr/>
              <a:t>31</a:t>
            </a:fld>
            <a:endParaRPr lang="en-US" dirty="0"/>
          </a:p>
        </p:txBody>
      </p:sp>
      <p:grpSp>
        <p:nvGrpSpPr>
          <p:cNvPr id="7" name="Google Shape;283;p2">
            <a:extLst>
              <a:ext uri="{FF2B5EF4-FFF2-40B4-BE49-F238E27FC236}">
                <a16:creationId xmlns:a16="http://schemas.microsoft.com/office/drawing/2014/main" id="{DBFDD654-C6F9-139A-4CCD-1861CDC9F4CB}"/>
              </a:ext>
            </a:extLst>
          </p:cNvPr>
          <p:cNvGrpSpPr/>
          <p:nvPr/>
        </p:nvGrpSpPr>
        <p:grpSpPr>
          <a:xfrm>
            <a:off x="838200" y="946790"/>
            <a:ext cx="10779072" cy="6093279"/>
            <a:chOff x="-25634" y="1204090"/>
            <a:chExt cx="7914762" cy="5143165"/>
          </a:xfrm>
        </p:grpSpPr>
        <p:sp>
          <p:nvSpPr>
            <p:cNvPr id="8" name="Google Shape;288;p2">
              <a:extLst>
                <a:ext uri="{FF2B5EF4-FFF2-40B4-BE49-F238E27FC236}">
                  <a16:creationId xmlns:a16="http://schemas.microsoft.com/office/drawing/2014/main" id="{BC882F97-1A7F-A578-57EF-8D396FB9FF74}"/>
                </a:ext>
              </a:extLst>
            </p:cNvPr>
            <p:cNvSpPr/>
            <p:nvPr/>
          </p:nvSpPr>
          <p:spPr>
            <a:xfrm>
              <a:off x="6553202" y="2133604"/>
              <a:ext cx="1321800" cy="3909484"/>
            </a:xfrm>
            <a:prstGeom prst="wedgeRectCallout">
              <a:avLst>
                <a:gd name="adj1" fmla="val 62500"/>
                <a:gd name="adj2" fmla="val 20830"/>
              </a:avLst>
            </a:prstGeom>
            <a:solidFill>
              <a:srgbClr val="C0CCE1"/>
            </a:solidFill>
            <a:ln w="9525"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9;p2">
              <a:extLst>
                <a:ext uri="{FF2B5EF4-FFF2-40B4-BE49-F238E27FC236}">
                  <a16:creationId xmlns:a16="http://schemas.microsoft.com/office/drawing/2014/main" id="{5088D9A0-0E89-184F-8E89-919AF376BA5A}"/>
                </a:ext>
              </a:extLst>
            </p:cNvPr>
            <p:cNvSpPr txBox="1"/>
            <p:nvPr/>
          </p:nvSpPr>
          <p:spPr>
            <a:xfrm>
              <a:off x="6721191" y="2133603"/>
              <a:ext cx="1153800" cy="4213652"/>
            </a:xfrm>
            <a:prstGeom prst="rect">
              <a:avLst/>
            </a:prstGeom>
            <a:noFill/>
            <a:ln>
              <a:noFill/>
            </a:ln>
          </p:spPr>
          <p:txBody>
            <a:bodyPr spcFirstLastPara="1" wrap="square" lIns="44450" tIns="44450" rIns="44450" bIns="44450" anchor="t" anchorCtr="0">
              <a:noAutofit/>
            </a:bodyPr>
            <a:lstStyle/>
            <a:p>
              <a:pPr marL="0" lvl="0" indent="0" algn="l" rtl="0">
                <a:lnSpc>
                  <a:spcPct val="90000"/>
                </a:lnSpc>
                <a:spcBef>
                  <a:spcPts val="0"/>
                </a:spcBef>
                <a:spcAft>
                  <a:spcPts val="0"/>
                </a:spcAft>
                <a:buSzPts val="1400"/>
                <a:buFont typeface="Arial"/>
                <a:buNone/>
              </a:pPr>
              <a:r>
                <a:rPr lang="en-US" dirty="0"/>
                <a:t>It’s the power budget of 4years explained by the using of graph. Along with power margin, load curve and battery life trough out the year.</a:t>
              </a:r>
              <a:endParaRPr dirty="0"/>
            </a:p>
          </p:txBody>
        </p:sp>
        <p:sp>
          <p:nvSpPr>
            <p:cNvPr id="10" name="Google Shape;290;p2">
              <a:extLst>
                <a:ext uri="{FF2B5EF4-FFF2-40B4-BE49-F238E27FC236}">
                  <a16:creationId xmlns:a16="http://schemas.microsoft.com/office/drawing/2014/main" id="{8816DE63-D707-83AD-4131-46685B12DCCB}"/>
                </a:ext>
              </a:extLst>
            </p:cNvPr>
            <p:cNvSpPr/>
            <p:nvPr/>
          </p:nvSpPr>
          <p:spPr>
            <a:xfrm>
              <a:off x="6576028" y="1204090"/>
              <a:ext cx="1313100" cy="943500"/>
            </a:xfrm>
            <a:prstGeom prst="rect">
              <a:avLst/>
            </a:prstGeom>
            <a:gradFill>
              <a:gsLst>
                <a:gs pos="0">
                  <a:srgbClr val="9FC3FF"/>
                </a:gs>
                <a:gs pos="35000">
                  <a:srgbClr val="BDD5FF"/>
                </a:gs>
                <a:gs pos="100000">
                  <a:srgbClr val="E4EEFF"/>
                </a:gs>
              </a:gsLst>
              <a:lin ang="16200038" scaled="0"/>
            </a:gradFill>
            <a:ln>
              <a:noFill/>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1;p2">
              <a:extLst>
                <a:ext uri="{FF2B5EF4-FFF2-40B4-BE49-F238E27FC236}">
                  <a16:creationId xmlns:a16="http://schemas.microsoft.com/office/drawing/2014/main" id="{DE68D9AE-F0E2-77D1-00DB-98706EFF1083}"/>
                </a:ext>
              </a:extLst>
            </p:cNvPr>
            <p:cNvSpPr txBox="1"/>
            <p:nvPr/>
          </p:nvSpPr>
          <p:spPr>
            <a:xfrm>
              <a:off x="6576028" y="1204090"/>
              <a:ext cx="1313100" cy="943500"/>
            </a:xfrm>
            <a:prstGeom prst="rect">
              <a:avLst/>
            </a:prstGeom>
            <a:noFill/>
            <a:ln>
              <a:noFill/>
            </a:ln>
          </p:spPr>
          <p:txBody>
            <a:bodyPr spcFirstLastPara="1" wrap="square" lIns="63500" tIns="63500" rIns="63500" bIns="63500" anchor="ctr" anchorCtr="0">
              <a:noAutofit/>
            </a:bodyPr>
            <a:lstStyle/>
            <a:p>
              <a:pPr marL="0" lvl="0" indent="0" algn="ctr" rtl="0">
                <a:lnSpc>
                  <a:spcPct val="90000"/>
                </a:lnSpc>
                <a:spcBef>
                  <a:spcPts val="0"/>
                </a:spcBef>
                <a:spcAft>
                  <a:spcPts val="0"/>
                </a:spcAft>
                <a:buClr>
                  <a:schemeClr val="dk1"/>
                </a:buClr>
                <a:buSzPts val="2000"/>
                <a:buFont typeface="Arial"/>
                <a:buNone/>
              </a:pPr>
              <a:r>
                <a:rPr lang="en-US" sz="2000" b="1" dirty="0">
                  <a:solidFill>
                    <a:schemeClr val="dk1"/>
                  </a:solidFill>
                  <a:latin typeface="Calibri"/>
                  <a:ea typeface="Calibri"/>
                  <a:cs typeface="Calibri"/>
                  <a:sym typeface="Calibri"/>
                </a:rPr>
                <a:t>Solver 6</a:t>
              </a:r>
              <a:endParaRPr dirty="0"/>
            </a:p>
          </p:txBody>
        </p:sp>
        <p:sp>
          <p:nvSpPr>
            <p:cNvPr id="12" name="Google Shape;292;p2">
              <a:extLst>
                <a:ext uri="{FF2B5EF4-FFF2-40B4-BE49-F238E27FC236}">
                  <a16:creationId xmlns:a16="http://schemas.microsoft.com/office/drawing/2014/main" id="{7EAFDFC8-10B4-087A-C741-5E442ED0603C}"/>
                </a:ext>
              </a:extLst>
            </p:cNvPr>
            <p:cNvSpPr/>
            <p:nvPr/>
          </p:nvSpPr>
          <p:spPr>
            <a:xfrm>
              <a:off x="5232165" y="2133599"/>
              <a:ext cx="1320300" cy="3743591"/>
            </a:xfrm>
            <a:prstGeom prst="wedgeRectCallout">
              <a:avLst>
                <a:gd name="adj1" fmla="val 62500"/>
                <a:gd name="adj2" fmla="val 20830"/>
              </a:avLst>
            </a:prstGeom>
            <a:solidFill>
              <a:srgbClr val="C0CCE1"/>
            </a:solidFill>
            <a:ln w="9525"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3;p2">
              <a:extLst>
                <a:ext uri="{FF2B5EF4-FFF2-40B4-BE49-F238E27FC236}">
                  <a16:creationId xmlns:a16="http://schemas.microsoft.com/office/drawing/2014/main" id="{EBB16276-9F21-D3B3-2A42-6B737EF965BB}"/>
                </a:ext>
              </a:extLst>
            </p:cNvPr>
            <p:cNvSpPr txBox="1"/>
            <p:nvPr/>
          </p:nvSpPr>
          <p:spPr>
            <a:xfrm>
              <a:off x="5399975" y="2133599"/>
              <a:ext cx="1152600" cy="4046400"/>
            </a:xfrm>
            <a:prstGeom prst="rect">
              <a:avLst/>
            </a:prstGeom>
            <a:noFill/>
            <a:ln>
              <a:noFill/>
            </a:ln>
          </p:spPr>
          <p:txBody>
            <a:bodyPr spcFirstLastPara="1" wrap="square" lIns="44450" tIns="44450" rIns="44450" bIns="44450" anchor="t" anchorCtr="0">
              <a:noAutofit/>
            </a:bodyPr>
            <a:lstStyle/>
            <a:p>
              <a:pPr marL="0" lvl="0" indent="0" algn="l" rtl="0">
                <a:lnSpc>
                  <a:spcPct val="90000"/>
                </a:lnSpc>
                <a:spcBef>
                  <a:spcPts val="490"/>
                </a:spcBef>
                <a:spcAft>
                  <a:spcPts val="0"/>
                </a:spcAft>
                <a:buSzPts val="1400"/>
                <a:buFont typeface="Arial"/>
                <a:buNone/>
              </a:pPr>
              <a:r>
                <a:rPr lang="en-GB" sz="1800" dirty="0"/>
                <a:t>The power is to be produced at some margin. </a:t>
              </a:r>
            </a:p>
            <a:p>
              <a:pPr marL="342900" lvl="0" indent="-342900" algn="l" rtl="0">
                <a:lnSpc>
                  <a:spcPct val="90000"/>
                </a:lnSpc>
                <a:spcBef>
                  <a:spcPts val="490"/>
                </a:spcBef>
                <a:spcAft>
                  <a:spcPts val="0"/>
                </a:spcAft>
                <a:buSzPts val="1400"/>
                <a:buFont typeface="+mj-lt"/>
                <a:buAutoNum type="alphaLcParenR"/>
              </a:pPr>
              <a:r>
                <a:rPr lang="en-GB" sz="1800" dirty="0"/>
                <a:t>Power margin%</a:t>
              </a:r>
            </a:p>
            <a:p>
              <a:pPr marL="342900" lvl="0" indent="-342900" algn="l" rtl="0">
                <a:lnSpc>
                  <a:spcPct val="90000"/>
                </a:lnSpc>
                <a:spcBef>
                  <a:spcPts val="490"/>
                </a:spcBef>
                <a:spcAft>
                  <a:spcPts val="0"/>
                </a:spcAft>
                <a:buSzPts val="1400"/>
                <a:buFont typeface="+mj-lt"/>
                <a:buAutoNum type="alphaLcParenR"/>
              </a:pPr>
              <a:r>
                <a:rPr lang="en-GB" sz="1800" dirty="0"/>
                <a:t>Per year degradation of the component in the </a:t>
              </a:r>
              <a:r>
                <a:rPr lang="en-GB" sz="1800" dirty="0" err="1"/>
                <a:t>cubesat</a:t>
              </a:r>
              <a:r>
                <a:rPr lang="en-GB" sz="1800" dirty="0"/>
                <a:t>.</a:t>
              </a:r>
            </a:p>
            <a:p>
              <a:pPr marL="0" lvl="0" indent="0" algn="l" rtl="0">
                <a:lnSpc>
                  <a:spcPct val="90000"/>
                </a:lnSpc>
                <a:spcBef>
                  <a:spcPts val="0"/>
                </a:spcBef>
                <a:spcAft>
                  <a:spcPts val="0"/>
                </a:spcAft>
                <a:buSzPts val="1400"/>
                <a:buFont typeface="Arial"/>
                <a:buNone/>
              </a:pPr>
              <a:endParaRPr dirty="0"/>
            </a:p>
          </p:txBody>
        </p:sp>
        <p:sp>
          <p:nvSpPr>
            <p:cNvPr id="14" name="Google Shape;294;p2">
              <a:extLst>
                <a:ext uri="{FF2B5EF4-FFF2-40B4-BE49-F238E27FC236}">
                  <a16:creationId xmlns:a16="http://schemas.microsoft.com/office/drawing/2014/main" id="{EED08A96-DF2C-770D-A946-9DAE3E41AB1D}"/>
                </a:ext>
              </a:extLst>
            </p:cNvPr>
            <p:cNvSpPr/>
            <p:nvPr/>
          </p:nvSpPr>
          <p:spPr>
            <a:xfrm>
              <a:off x="5253852" y="1305750"/>
              <a:ext cx="1320300" cy="838200"/>
            </a:xfrm>
            <a:prstGeom prst="rect">
              <a:avLst/>
            </a:prstGeom>
            <a:gradFill>
              <a:gsLst>
                <a:gs pos="0">
                  <a:srgbClr val="9FC3FF"/>
                </a:gs>
                <a:gs pos="35000">
                  <a:srgbClr val="BDD5FF"/>
                </a:gs>
                <a:gs pos="100000">
                  <a:srgbClr val="E4EEFF"/>
                </a:gs>
              </a:gsLst>
              <a:lin ang="16200038" scaled="0"/>
            </a:gradFill>
            <a:ln>
              <a:noFill/>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5;p2">
              <a:extLst>
                <a:ext uri="{FF2B5EF4-FFF2-40B4-BE49-F238E27FC236}">
                  <a16:creationId xmlns:a16="http://schemas.microsoft.com/office/drawing/2014/main" id="{0E622F9E-5651-05A2-27EA-EF61B3C679ED}"/>
                </a:ext>
              </a:extLst>
            </p:cNvPr>
            <p:cNvSpPr txBox="1"/>
            <p:nvPr/>
          </p:nvSpPr>
          <p:spPr>
            <a:xfrm>
              <a:off x="5253852" y="1305750"/>
              <a:ext cx="1320300" cy="838200"/>
            </a:xfrm>
            <a:prstGeom prst="rect">
              <a:avLst/>
            </a:prstGeom>
            <a:noFill/>
            <a:ln>
              <a:noFill/>
            </a:ln>
          </p:spPr>
          <p:txBody>
            <a:bodyPr spcFirstLastPara="1" wrap="square" lIns="63500" tIns="63500" rIns="63500" bIns="63500" anchor="ctr" anchorCtr="0">
              <a:noAutofit/>
            </a:bodyPr>
            <a:lstStyle/>
            <a:p>
              <a:pPr marL="0" lvl="0" indent="0" algn="ctr" rtl="0">
                <a:lnSpc>
                  <a:spcPct val="90000"/>
                </a:lnSpc>
                <a:spcBef>
                  <a:spcPts val="0"/>
                </a:spcBef>
                <a:spcAft>
                  <a:spcPts val="0"/>
                </a:spcAft>
                <a:buClr>
                  <a:schemeClr val="dk1"/>
                </a:buClr>
                <a:buSzPts val="2000"/>
                <a:buFont typeface="Arial"/>
                <a:buNone/>
              </a:pPr>
              <a:r>
                <a:rPr lang="en-US" sz="2000" b="1">
                  <a:solidFill>
                    <a:schemeClr val="dk1"/>
                  </a:solidFill>
                  <a:latin typeface="Calibri"/>
                  <a:ea typeface="Calibri"/>
                  <a:cs typeface="Calibri"/>
                  <a:sym typeface="Calibri"/>
                </a:rPr>
                <a:t>Solver 5</a:t>
              </a:r>
              <a:endParaRPr/>
            </a:p>
          </p:txBody>
        </p:sp>
        <p:sp>
          <p:nvSpPr>
            <p:cNvPr id="16" name="Google Shape;296;p2">
              <a:extLst>
                <a:ext uri="{FF2B5EF4-FFF2-40B4-BE49-F238E27FC236}">
                  <a16:creationId xmlns:a16="http://schemas.microsoft.com/office/drawing/2014/main" id="{AD67A347-473C-485D-6354-75483E9ADA88}"/>
                </a:ext>
              </a:extLst>
            </p:cNvPr>
            <p:cNvSpPr/>
            <p:nvPr/>
          </p:nvSpPr>
          <p:spPr>
            <a:xfrm>
              <a:off x="3912783" y="2151187"/>
              <a:ext cx="1319400" cy="3330595"/>
            </a:xfrm>
            <a:prstGeom prst="wedgeRectCallout">
              <a:avLst>
                <a:gd name="adj1" fmla="val 62500"/>
                <a:gd name="adj2" fmla="val 20830"/>
              </a:avLst>
            </a:prstGeom>
            <a:solidFill>
              <a:srgbClr val="C0CCE1"/>
            </a:solidFill>
            <a:ln w="9525"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7;p2">
              <a:extLst>
                <a:ext uri="{FF2B5EF4-FFF2-40B4-BE49-F238E27FC236}">
                  <a16:creationId xmlns:a16="http://schemas.microsoft.com/office/drawing/2014/main" id="{DF93AB35-97B1-39F9-775E-93926CD3F62D}"/>
                </a:ext>
              </a:extLst>
            </p:cNvPr>
            <p:cNvSpPr txBox="1"/>
            <p:nvPr/>
          </p:nvSpPr>
          <p:spPr>
            <a:xfrm>
              <a:off x="4080470" y="2151187"/>
              <a:ext cx="1151700" cy="3891900"/>
            </a:xfrm>
            <a:prstGeom prst="rect">
              <a:avLst/>
            </a:prstGeom>
            <a:noFill/>
            <a:ln>
              <a:noFill/>
            </a:ln>
          </p:spPr>
          <p:txBody>
            <a:bodyPr spcFirstLastPara="1" wrap="square" lIns="44450" tIns="44450" rIns="44450" bIns="44450" anchor="t" anchorCtr="0">
              <a:noAutofit/>
            </a:bodyPr>
            <a:lstStyle/>
            <a:p>
              <a:pPr marL="0" lvl="0" indent="0" algn="l" rtl="0">
                <a:lnSpc>
                  <a:spcPct val="90000"/>
                </a:lnSpc>
                <a:spcBef>
                  <a:spcPts val="490"/>
                </a:spcBef>
                <a:spcAft>
                  <a:spcPts val="0"/>
                </a:spcAft>
                <a:buSzPts val="1400"/>
                <a:buFont typeface="Arial"/>
                <a:buNone/>
              </a:pPr>
              <a:r>
                <a:rPr lang="en-US" dirty="0"/>
                <a:t>The thermal analysis of solar array.</a:t>
              </a:r>
            </a:p>
            <a:p>
              <a:pPr marL="342900" lvl="0" indent="-342900" algn="l" rtl="0">
                <a:lnSpc>
                  <a:spcPct val="90000"/>
                </a:lnSpc>
                <a:spcBef>
                  <a:spcPts val="490"/>
                </a:spcBef>
                <a:spcAft>
                  <a:spcPts val="0"/>
                </a:spcAft>
                <a:buSzPts val="1400"/>
                <a:buFont typeface="+mj-lt"/>
                <a:buAutoNum type="alphaLcParenR"/>
              </a:pPr>
              <a:r>
                <a:rPr lang="en-US" dirty="0" err="1"/>
                <a:t>q_out</a:t>
              </a:r>
              <a:r>
                <a:rPr lang="en-US" dirty="0"/>
                <a:t> thermal dissipation through the solar. </a:t>
              </a:r>
              <a:endParaRPr dirty="0"/>
            </a:p>
          </p:txBody>
        </p:sp>
        <p:sp>
          <p:nvSpPr>
            <p:cNvPr id="18" name="Google Shape;298;p2">
              <a:extLst>
                <a:ext uri="{FF2B5EF4-FFF2-40B4-BE49-F238E27FC236}">
                  <a16:creationId xmlns:a16="http://schemas.microsoft.com/office/drawing/2014/main" id="{EAA0DA51-9B6F-E636-D801-A5F4321D50F1}"/>
                </a:ext>
              </a:extLst>
            </p:cNvPr>
            <p:cNvSpPr/>
            <p:nvPr/>
          </p:nvSpPr>
          <p:spPr>
            <a:xfrm>
              <a:off x="3936285" y="1410300"/>
              <a:ext cx="1320300" cy="733800"/>
            </a:xfrm>
            <a:prstGeom prst="rect">
              <a:avLst/>
            </a:prstGeom>
            <a:gradFill>
              <a:gsLst>
                <a:gs pos="0">
                  <a:srgbClr val="9FC3FF"/>
                </a:gs>
                <a:gs pos="35000">
                  <a:srgbClr val="BDD5FF"/>
                </a:gs>
                <a:gs pos="100000">
                  <a:srgbClr val="E4EEFF"/>
                </a:gs>
              </a:gsLst>
              <a:lin ang="16200038" scaled="0"/>
            </a:gradFill>
            <a:ln>
              <a:noFill/>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9;p2">
              <a:extLst>
                <a:ext uri="{FF2B5EF4-FFF2-40B4-BE49-F238E27FC236}">
                  <a16:creationId xmlns:a16="http://schemas.microsoft.com/office/drawing/2014/main" id="{8D2783C7-A5F0-45E9-468A-B02EA6BE7859}"/>
                </a:ext>
              </a:extLst>
            </p:cNvPr>
            <p:cNvSpPr txBox="1"/>
            <p:nvPr/>
          </p:nvSpPr>
          <p:spPr>
            <a:xfrm>
              <a:off x="3936285" y="1410300"/>
              <a:ext cx="1320300" cy="733800"/>
            </a:xfrm>
            <a:prstGeom prst="rect">
              <a:avLst/>
            </a:prstGeom>
            <a:noFill/>
            <a:ln>
              <a:noFill/>
            </a:ln>
          </p:spPr>
          <p:txBody>
            <a:bodyPr spcFirstLastPara="1" wrap="square" lIns="63500" tIns="63500" rIns="63500" bIns="63500" anchor="ctr" anchorCtr="0">
              <a:noAutofit/>
            </a:bodyPr>
            <a:lstStyle/>
            <a:p>
              <a:pPr marL="0" lvl="0" indent="0" algn="ctr" rtl="0">
                <a:lnSpc>
                  <a:spcPct val="90000"/>
                </a:lnSpc>
                <a:spcBef>
                  <a:spcPts val="0"/>
                </a:spcBef>
                <a:spcAft>
                  <a:spcPts val="0"/>
                </a:spcAft>
                <a:buClr>
                  <a:schemeClr val="dk1"/>
                </a:buClr>
                <a:buSzPts val="2000"/>
                <a:buFont typeface="Arial"/>
                <a:buNone/>
              </a:pPr>
              <a:r>
                <a:rPr lang="en-US" sz="2000" b="1">
                  <a:solidFill>
                    <a:schemeClr val="dk1"/>
                  </a:solidFill>
                  <a:latin typeface="Calibri"/>
                  <a:ea typeface="Calibri"/>
                  <a:cs typeface="Calibri"/>
                  <a:sym typeface="Calibri"/>
                </a:rPr>
                <a:t>Solver 4</a:t>
              </a:r>
              <a:endParaRPr/>
            </a:p>
          </p:txBody>
        </p:sp>
        <p:sp>
          <p:nvSpPr>
            <p:cNvPr id="20" name="Google Shape;300;p2">
              <a:extLst>
                <a:ext uri="{FF2B5EF4-FFF2-40B4-BE49-F238E27FC236}">
                  <a16:creationId xmlns:a16="http://schemas.microsoft.com/office/drawing/2014/main" id="{368DC6AD-C335-7E8D-220C-49EA54C4A814}"/>
                </a:ext>
              </a:extLst>
            </p:cNvPr>
            <p:cNvSpPr/>
            <p:nvPr/>
          </p:nvSpPr>
          <p:spPr>
            <a:xfrm>
              <a:off x="2615953" y="2144081"/>
              <a:ext cx="1320300" cy="2934600"/>
            </a:xfrm>
            <a:prstGeom prst="wedgeRectCallout">
              <a:avLst>
                <a:gd name="adj1" fmla="val 62500"/>
                <a:gd name="adj2" fmla="val 20830"/>
              </a:avLst>
            </a:prstGeom>
            <a:solidFill>
              <a:srgbClr val="C0CCE1"/>
            </a:solidFill>
            <a:ln w="9525"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1;p2">
              <a:extLst>
                <a:ext uri="{FF2B5EF4-FFF2-40B4-BE49-F238E27FC236}">
                  <a16:creationId xmlns:a16="http://schemas.microsoft.com/office/drawing/2014/main" id="{6693D753-47FA-B68C-EF43-0103E160661A}"/>
                </a:ext>
              </a:extLst>
            </p:cNvPr>
            <p:cNvSpPr txBox="1"/>
            <p:nvPr/>
          </p:nvSpPr>
          <p:spPr>
            <a:xfrm>
              <a:off x="2767739" y="1895555"/>
              <a:ext cx="1152600" cy="3458796"/>
            </a:xfrm>
            <a:prstGeom prst="rect">
              <a:avLst/>
            </a:prstGeom>
            <a:noFill/>
            <a:ln>
              <a:noFill/>
            </a:ln>
          </p:spPr>
          <p:txBody>
            <a:bodyPr spcFirstLastPara="1" wrap="square" lIns="44450" tIns="44450" rIns="44450" bIns="44450" anchor="t" anchorCtr="0">
              <a:noAutofit/>
            </a:bodyPr>
            <a:lstStyle/>
            <a:p>
              <a:pPr marL="0" lvl="0" indent="0" algn="r" rtl="0">
                <a:lnSpc>
                  <a:spcPct val="90000"/>
                </a:lnSpc>
                <a:spcBef>
                  <a:spcPts val="490"/>
                </a:spcBef>
                <a:spcAft>
                  <a:spcPts val="0"/>
                </a:spcAft>
                <a:buSzPts val="1200"/>
                <a:buFont typeface="Arial"/>
                <a:buNone/>
              </a:pPr>
              <a:endParaRPr sz="1600" dirty="0"/>
            </a:p>
            <a:p>
              <a:pPr marL="0" lvl="0" indent="0" rtl="0">
                <a:lnSpc>
                  <a:spcPct val="90000"/>
                </a:lnSpc>
                <a:spcBef>
                  <a:spcPts val="420"/>
                </a:spcBef>
                <a:spcAft>
                  <a:spcPts val="0"/>
                </a:spcAft>
                <a:buSzPts val="1200"/>
                <a:buFont typeface="Arial"/>
                <a:buNone/>
              </a:pPr>
              <a:r>
                <a:rPr lang="en-US" sz="1600" dirty="0"/>
                <a:t>Total power dissipation through the subsystems of the </a:t>
              </a:r>
              <a:r>
                <a:rPr lang="en-US" sz="1600" dirty="0" err="1"/>
                <a:t>cubesat</a:t>
              </a:r>
              <a:r>
                <a:rPr lang="en-US" sz="1600" dirty="0"/>
                <a:t> at the given period of cycle. </a:t>
              </a:r>
            </a:p>
            <a:p>
              <a:pPr marL="228600" lvl="0" indent="-228600" rtl="0">
                <a:lnSpc>
                  <a:spcPct val="90000"/>
                </a:lnSpc>
                <a:spcBef>
                  <a:spcPts val="420"/>
                </a:spcBef>
                <a:spcAft>
                  <a:spcPts val="0"/>
                </a:spcAft>
                <a:buSzPts val="1200"/>
                <a:buFont typeface="+mj-lt"/>
                <a:buAutoNum type="alphaLcParenR"/>
              </a:pPr>
              <a:r>
                <a:rPr lang="en-US" sz="1600" dirty="0"/>
                <a:t>W/h dissipation </a:t>
              </a:r>
            </a:p>
            <a:p>
              <a:pPr marL="228600" lvl="0" indent="-228600" rtl="0">
                <a:lnSpc>
                  <a:spcPct val="90000"/>
                </a:lnSpc>
                <a:spcBef>
                  <a:spcPts val="420"/>
                </a:spcBef>
                <a:spcAft>
                  <a:spcPts val="0"/>
                </a:spcAft>
                <a:buSzPts val="1200"/>
                <a:buFont typeface="+mj-lt"/>
                <a:buAutoNum type="alphaLcParenR"/>
              </a:pPr>
              <a:r>
                <a:rPr lang="en-US" sz="1600" dirty="0"/>
                <a:t>In </a:t>
              </a:r>
              <a:r>
                <a:rPr lang="en-US" sz="1600" dirty="0" err="1"/>
                <a:t>celius</a:t>
              </a:r>
              <a:r>
                <a:rPr lang="en-US" sz="1600" dirty="0"/>
                <a:t> the temperature effect on </a:t>
              </a:r>
              <a:r>
                <a:rPr lang="en-US" sz="1600" dirty="0" err="1"/>
                <a:t>cubesat</a:t>
              </a:r>
              <a:r>
                <a:rPr lang="en-US" sz="1600" dirty="0"/>
                <a:t>.</a:t>
              </a:r>
              <a:endParaRPr sz="1600" dirty="0"/>
            </a:p>
          </p:txBody>
        </p:sp>
        <p:sp>
          <p:nvSpPr>
            <p:cNvPr id="22" name="Google Shape;302;p2">
              <a:extLst>
                <a:ext uri="{FF2B5EF4-FFF2-40B4-BE49-F238E27FC236}">
                  <a16:creationId xmlns:a16="http://schemas.microsoft.com/office/drawing/2014/main" id="{10BF5DA9-5734-B6D2-CA9C-DDC77D37234B}"/>
                </a:ext>
              </a:extLst>
            </p:cNvPr>
            <p:cNvSpPr/>
            <p:nvPr/>
          </p:nvSpPr>
          <p:spPr>
            <a:xfrm>
              <a:off x="2615953" y="1518705"/>
              <a:ext cx="1320300" cy="628800"/>
            </a:xfrm>
            <a:prstGeom prst="rect">
              <a:avLst/>
            </a:prstGeom>
            <a:gradFill>
              <a:gsLst>
                <a:gs pos="0">
                  <a:srgbClr val="9FC3FF"/>
                </a:gs>
                <a:gs pos="35000">
                  <a:srgbClr val="BDD5FF"/>
                </a:gs>
                <a:gs pos="100000">
                  <a:srgbClr val="E4EEFF"/>
                </a:gs>
              </a:gsLst>
              <a:lin ang="16200038" scaled="0"/>
            </a:gradFill>
            <a:ln>
              <a:noFill/>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3;p2">
              <a:extLst>
                <a:ext uri="{FF2B5EF4-FFF2-40B4-BE49-F238E27FC236}">
                  <a16:creationId xmlns:a16="http://schemas.microsoft.com/office/drawing/2014/main" id="{CE67CFED-CB55-8219-DA73-63D22143BCC9}"/>
                </a:ext>
              </a:extLst>
            </p:cNvPr>
            <p:cNvSpPr txBox="1"/>
            <p:nvPr/>
          </p:nvSpPr>
          <p:spPr>
            <a:xfrm>
              <a:off x="2615953" y="1518705"/>
              <a:ext cx="1320300" cy="628800"/>
            </a:xfrm>
            <a:prstGeom prst="rect">
              <a:avLst/>
            </a:prstGeom>
            <a:noFill/>
            <a:ln>
              <a:noFill/>
            </a:ln>
          </p:spPr>
          <p:txBody>
            <a:bodyPr spcFirstLastPara="1" wrap="square" lIns="63500" tIns="63500" rIns="63500" bIns="63500" anchor="ctr" anchorCtr="0">
              <a:noAutofit/>
            </a:bodyPr>
            <a:lstStyle/>
            <a:p>
              <a:pPr marL="0" lvl="0" indent="0" algn="ctr" rtl="0">
                <a:lnSpc>
                  <a:spcPct val="90000"/>
                </a:lnSpc>
                <a:spcBef>
                  <a:spcPts val="0"/>
                </a:spcBef>
                <a:spcAft>
                  <a:spcPts val="0"/>
                </a:spcAft>
                <a:buClr>
                  <a:schemeClr val="dk1"/>
                </a:buClr>
                <a:buSzPts val="2000"/>
                <a:buFont typeface="Arial"/>
                <a:buNone/>
              </a:pPr>
              <a:r>
                <a:rPr lang="en-US" sz="2000" b="1">
                  <a:solidFill>
                    <a:schemeClr val="dk1"/>
                  </a:solidFill>
                  <a:latin typeface="Calibri"/>
                  <a:ea typeface="Calibri"/>
                  <a:cs typeface="Calibri"/>
                  <a:sym typeface="Calibri"/>
                </a:rPr>
                <a:t>Solver 3</a:t>
              </a:r>
              <a:endParaRPr/>
            </a:p>
          </p:txBody>
        </p:sp>
        <p:sp>
          <p:nvSpPr>
            <p:cNvPr id="24" name="Google Shape;304;p2">
              <a:extLst>
                <a:ext uri="{FF2B5EF4-FFF2-40B4-BE49-F238E27FC236}">
                  <a16:creationId xmlns:a16="http://schemas.microsoft.com/office/drawing/2014/main" id="{6449BAAA-B953-AFE3-019D-75B65673D49A}"/>
                </a:ext>
              </a:extLst>
            </p:cNvPr>
            <p:cNvSpPr/>
            <p:nvPr/>
          </p:nvSpPr>
          <p:spPr>
            <a:xfrm>
              <a:off x="1294698" y="2144081"/>
              <a:ext cx="1320300" cy="2725200"/>
            </a:xfrm>
            <a:prstGeom prst="wedgeRectCallout">
              <a:avLst>
                <a:gd name="adj1" fmla="val 62500"/>
                <a:gd name="adj2" fmla="val 20830"/>
              </a:avLst>
            </a:prstGeom>
            <a:solidFill>
              <a:srgbClr val="C0CCE1"/>
            </a:solidFill>
            <a:ln w="9525"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5;p2">
              <a:extLst>
                <a:ext uri="{FF2B5EF4-FFF2-40B4-BE49-F238E27FC236}">
                  <a16:creationId xmlns:a16="http://schemas.microsoft.com/office/drawing/2014/main" id="{05400A64-FAAC-AEE9-5903-44A5E287460B}"/>
                </a:ext>
              </a:extLst>
            </p:cNvPr>
            <p:cNvSpPr txBox="1"/>
            <p:nvPr/>
          </p:nvSpPr>
          <p:spPr>
            <a:xfrm>
              <a:off x="1438056" y="2245161"/>
              <a:ext cx="1176948" cy="2833520"/>
            </a:xfrm>
            <a:prstGeom prst="rect">
              <a:avLst/>
            </a:prstGeom>
            <a:noFill/>
            <a:ln>
              <a:noFill/>
            </a:ln>
          </p:spPr>
          <p:txBody>
            <a:bodyPr spcFirstLastPara="1" wrap="square" lIns="44450" tIns="44450" rIns="44450" bIns="44450" anchor="t" anchorCtr="0">
              <a:noAutofit/>
            </a:bodyPr>
            <a:lstStyle/>
            <a:p>
              <a:pPr marL="0" lvl="0" indent="0" algn="l" rtl="0">
                <a:lnSpc>
                  <a:spcPct val="90000"/>
                </a:lnSpc>
                <a:spcBef>
                  <a:spcPts val="0"/>
                </a:spcBef>
                <a:spcAft>
                  <a:spcPts val="0"/>
                </a:spcAft>
                <a:buSzPts val="1400"/>
                <a:buFont typeface="Arial"/>
                <a:buNone/>
              </a:pPr>
              <a:r>
                <a:rPr lang="en-US" dirty="0"/>
                <a:t>According to the solar 1 output the sizing of solar and capacitance of battery.</a:t>
              </a:r>
              <a:endParaRPr dirty="0"/>
            </a:p>
          </p:txBody>
        </p:sp>
        <p:sp>
          <p:nvSpPr>
            <p:cNvPr id="26" name="Google Shape;306;p2">
              <a:extLst>
                <a:ext uri="{FF2B5EF4-FFF2-40B4-BE49-F238E27FC236}">
                  <a16:creationId xmlns:a16="http://schemas.microsoft.com/office/drawing/2014/main" id="{A3BAE992-FB37-B1AE-2B1A-4DE784C84FF5}"/>
                </a:ext>
              </a:extLst>
            </p:cNvPr>
            <p:cNvSpPr/>
            <p:nvPr/>
          </p:nvSpPr>
          <p:spPr>
            <a:xfrm>
              <a:off x="1294698" y="1619883"/>
              <a:ext cx="1320300" cy="524100"/>
            </a:xfrm>
            <a:prstGeom prst="rect">
              <a:avLst/>
            </a:prstGeom>
            <a:gradFill>
              <a:gsLst>
                <a:gs pos="0">
                  <a:srgbClr val="9FC3FF"/>
                </a:gs>
                <a:gs pos="35000">
                  <a:srgbClr val="BDD5FF"/>
                </a:gs>
                <a:gs pos="100000">
                  <a:srgbClr val="E4EEFF"/>
                </a:gs>
              </a:gsLst>
              <a:lin ang="16200038" scaled="0"/>
            </a:gradFill>
            <a:ln>
              <a:noFill/>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7;p2">
              <a:extLst>
                <a:ext uri="{FF2B5EF4-FFF2-40B4-BE49-F238E27FC236}">
                  <a16:creationId xmlns:a16="http://schemas.microsoft.com/office/drawing/2014/main" id="{7388B02C-2ACB-4F54-7A53-39997DF597C9}"/>
                </a:ext>
              </a:extLst>
            </p:cNvPr>
            <p:cNvSpPr txBox="1"/>
            <p:nvPr/>
          </p:nvSpPr>
          <p:spPr>
            <a:xfrm>
              <a:off x="1294698" y="1619883"/>
              <a:ext cx="1320300" cy="524100"/>
            </a:xfrm>
            <a:prstGeom prst="rect">
              <a:avLst/>
            </a:prstGeom>
            <a:noFill/>
            <a:ln>
              <a:noFill/>
            </a:ln>
          </p:spPr>
          <p:txBody>
            <a:bodyPr spcFirstLastPara="1" wrap="square" lIns="63500" tIns="63500" rIns="63500" bIns="63500" anchor="ctr" anchorCtr="0">
              <a:noAutofit/>
            </a:bodyPr>
            <a:lstStyle/>
            <a:p>
              <a:pPr marL="0" lvl="0" indent="0" algn="ctr" rtl="0">
                <a:lnSpc>
                  <a:spcPct val="90000"/>
                </a:lnSpc>
                <a:spcBef>
                  <a:spcPts val="0"/>
                </a:spcBef>
                <a:spcAft>
                  <a:spcPts val="0"/>
                </a:spcAft>
                <a:buClr>
                  <a:schemeClr val="dk1"/>
                </a:buClr>
                <a:buSzPts val="2000"/>
                <a:buFont typeface="Arial"/>
                <a:buNone/>
              </a:pPr>
              <a:r>
                <a:rPr lang="en-US" sz="2000" b="1">
                  <a:solidFill>
                    <a:schemeClr val="dk1"/>
                  </a:solidFill>
                  <a:latin typeface="Calibri"/>
                  <a:ea typeface="Calibri"/>
                  <a:cs typeface="Calibri"/>
                  <a:sym typeface="Calibri"/>
                </a:rPr>
                <a:t>Solver 2</a:t>
              </a:r>
              <a:endParaRPr/>
            </a:p>
          </p:txBody>
        </p:sp>
        <p:sp>
          <p:nvSpPr>
            <p:cNvPr id="28" name="Google Shape;308;p2">
              <a:extLst>
                <a:ext uri="{FF2B5EF4-FFF2-40B4-BE49-F238E27FC236}">
                  <a16:creationId xmlns:a16="http://schemas.microsoft.com/office/drawing/2014/main" id="{23E8FC40-6015-A012-2DF8-B1A36D66D824}"/>
                </a:ext>
              </a:extLst>
            </p:cNvPr>
            <p:cNvSpPr/>
            <p:nvPr/>
          </p:nvSpPr>
          <p:spPr>
            <a:xfrm>
              <a:off x="-25634" y="2148535"/>
              <a:ext cx="1320300" cy="2342143"/>
            </a:xfrm>
            <a:prstGeom prst="wedgeRectCallout">
              <a:avLst>
                <a:gd name="adj1" fmla="val 62500"/>
                <a:gd name="adj2" fmla="val 20830"/>
              </a:avLst>
            </a:prstGeom>
            <a:solidFill>
              <a:srgbClr val="C0CCE1"/>
            </a:solidFill>
            <a:ln w="9525" cap="flat" cmpd="sng">
              <a:solidFill>
                <a:schemeClr val="l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9;p2">
              <a:extLst>
                <a:ext uri="{FF2B5EF4-FFF2-40B4-BE49-F238E27FC236}">
                  <a16:creationId xmlns:a16="http://schemas.microsoft.com/office/drawing/2014/main" id="{7C7CF598-8225-D73A-8B7E-4EF47C8E3686}"/>
                </a:ext>
              </a:extLst>
            </p:cNvPr>
            <p:cNvSpPr txBox="1"/>
            <p:nvPr/>
          </p:nvSpPr>
          <p:spPr>
            <a:xfrm>
              <a:off x="-25634" y="2148534"/>
              <a:ext cx="1320407" cy="2515500"/>
            </a:xfrm>
            <a:prstGeom prst="rect">
              <a:avLst/>
            </a:prstGeom>
            <a:noFill/>
            <a:ln>
              <a:noFill/>
            </a:ln>
          </p:spPr>
          <p:txBody>
            <a:bodyPr spcFirstLastPara="1" wrap="square" lIns="44450" tIns="44450" rIns="44450" bIns="44450" anchor="t" anchorCtr="0">
              <a:noAutofit/>
            </a:bodyPr>
            <a:lstStyle/>
            <a:p>
              <a:pPr marL="0" lvl="0" indent="0" algn="l" rtl="0">
                <a:lnSpc>
                  <a:spcPct val="90000"/>
                </a:lnSpc>
                <a:spcBef>
                  <a:spcPts val="0"/>
                </a:spcBef>
                <a:spcAft>
                  <a:spcPts val="0"/>
                </a:spcAft>
                <a:buSzPts val="1400"/>
                <a:buFont typeface="Arial"/>
                <a:buNone/>
              </a:pPr>
              <a:r>
                <a:rPr lang="en-US" dirty="0">
                  <a:cs typeface="Aldhabi" panose="020F0502020204030204" pitchFamily="2" charset="-78"/>
                </a:rPr>
                <a:t>Power Budget </a:t>
              </a:r>
            </a:p>
            <a:p>
              <a:pPr marL="0" lvl="0" indent="0" algn="l" rtl="0">
                <a:lnSpc>
                  <a:spcPct val="90000"/>
                </a:lnSpc>
                <a:spcBef>
                  <a:spcPts val="0"/>
                </a:spcBef>
                <a:spcAft>
                  <a:spcPts val="0"/>
                </a:spcAft>
                <a:buSzPts val="1400"/>
                <a:buFont typeface="Arial"/>
                <a:buNone/>
              </a:pPr>
              <a:r>
                <a:rPr lang="en-US" dirty="0">
                  <a:cs typeface="Aldhabi" panose="020F0502020204030204" pitchFamily="2" charset="-78"/>
                </a:rPr>
                <a:t>Calculation:</a:t>
              </a:r>
            </a:p>
            <a:p>
              <a:pPr marL="342900" lvl="0" indent="-342900" rtl="0">
                <a:lnSpc>
                  <a:spcPct val="90000"/>
                </a:lnSpc>
                <a:spcBef>
                  <a:spcPts val="0"/>
                </a:spcBef>
                <a:spcAft>
                  <a:spcPts val="0"/>
                </a:spcAft>
                <a:buSzPts val="1400"/>
                <a:buFont typeface="+mj-lt"/>
                <a:buAutoNum type="alphaLcParenR"/>
              </a:pPr>
              <a:r>
                <a:rPr lang="en-US" dirty="0">
                  <a:cs typeface="Aldhabi" panose="020F0502020204030204" pitchFamily="2" charset="-78"/>
                </a:rPr>
                <a:t>Power required at Sunlit and at Eclipse.</a:t>
              </a:r>
            </a:p>
            <a:p>
              <a:pPr marL="342900" lvl="0" indent="-342900" rtl="0">
                <a:lnSpc>
                  <a:spcPct val="90000"/>
                </a:lnSpc>
                <a:spcBef>
                  <a:spcPts val="0"/>
                </a:spcBef>
                <a:spcAft>
                  <a:spcPts val="0"/>
                </a:spcAft>
                <a:buSzPts val="1400"/>
                <a:buFont typeface="+mj-lt"/>
                <a:buAutoNum type="alphaLcParenR"/>
              </a:pPr>
              <a:r>
                <a:rPr lang="en-US" dirty="0">
                  <a:cs typeface="Aldhabi" panose="020F0502020204030204" pitchFamily="2" charset="-78"/>
                </a:rPr>
                <a:t>Total power required from solar array</a:t>
              </a:r>
            </a:p>
          </p:txBody>
        </p:sp>
        <p:sp>
          <p:nvSpPr>
            <p:cNvPr id="30" name="Google Shape;310;p2">
              <a:extLst>
                <a:ext uri="{FF2B5EF4-FFF2-40B4-BE49-F238E27FC236}">
                  <a16:creationId xmlns:a16="http://schemas.microsoft.com/office/drawing/2014/main" id="{D4EFBC70-9EFF-4D99-7997-63A83B9D40BC}"/>
                </a:ext>
              </a:extLst>
            </p:cNvPr>
            <p:cNvSpPr/>
            <p:nvPr/>
          </p:nvSpPr>
          <p:spPr>
            <a:xfrm>
              <a:off x="-25634" y="1724915"/>
              <a:ext cx="1320300" cy="419100"/>
            </a:xfrm>
            <a:prstGeom prst="rect">
              <a:avLst/>
            </a:prstGeom>
            <a:gradFill>
              <a:gsLst>
                <a:gs pos="0">
                  <a:srgbClr val="9FC3FF"/>
                </a:gs>
                <a:gs pos="35000">
                  <a:srgbClr val="BDD5FF"/>
                </a:gs>
                <a:gs pos="100000">
                  <a:srgbClr val="E4EEFF"/>
                </a:gs>
              </a:gsLst>
              <a:lin ang="16200038" scaled="0"/>
            </a:gradFill>
            <a:ln>
              <a:noFill/>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1;p2">
              <a:extLst>
                <a:ext uri="{FF2B5EF4-FFF2-40B4-BE49-F238E27FC236}">
                  <a16:creationId xmlns:a16="http://schemas.microsoft.com/office/drawing/2014/main" id="{14FCCE91-88BE-E4BF-C2F1-2A3DDA898491}"/>
                </a:ext>
              </a:extLst>
            </p:cNvPr>
            <p:cNvSpPr txBox="1"/>
            <p:nvPr/>
          </p:nvSpPr>
          <p:spPr>
            <a:xfrm>
              <a:off x="-25634" y="1724915"/>
              <a:ext cx="1320300" cy="419100"/>
            </a:xfrm>
            <a:prstGeom prst="rect">
              <a:avLst/>
            </a:prstGeom>
            <a:noFill/>
            <a:ln>
              <a:solidFill>
                <a:srgbClr val="00B0F0"/>
              </a:solidFill>
            </a:ln>
          </p:spPr>
          <p:txBody>
            <a:bodyPr spcFirstLastPara="1" wrap="square" lIns="63500" tIns="63500" rIns="63500" bIns="63500" anchor="ctr" anchorCtr="0">
              <a:noAutofit/>
            </a:bodyPr>
            <a:lstStyle/>
            <a:p>
              <a:pPr marL="0" lvl="0" indent="0" algn="ctr" rtl="0">
                <a:lnSpc>
                  <a:spcPct val="90000"/>
                </a:lnSpc>
                <a:spcBef>
                  <a:spcPts val="0"/>
                </a:spcBef>
                <a:spcAft>
                  <a:spcPts val="0"/>
                </a:spcAft>
                <a:buClr>
                  <a:schemeClr val="dk1"/>
                </a:buClr>
                <a:buSzPts val="2000"/>
                <a:buFont typeface="Arial"/>
                <a:buNone/>
              </a:pPr>
              <a:r>
                <a:rPr lang="en-US" sz="2000" b="1" dirty="0">
                  <a:solidFill>
                    <a:schemeClr val="dk1"/>
                  </a:solidFill>
                  <a:latin typeface="Calibri"/>
                  <a:ea typeface="Calibri"/>
                  <a:cs typeface="Calibri"/>
                  <a:sym typeface="Calibri"/>
                </a:rPr>
                <a:t>Solver 1</a:t>
              </a:r>
              <a:endParaRPr dirty="0"/>
            </a:p>
          </p:txBody>
        </p:sp>
      </p:grpSp>
    </p:spTree>
    <p:extLst>
      <p:ext uri="{BB962C8B-B14F-4D97-AF65-F5344CB8AC3E}">
        <p14:creationId xmlns:p14="http://schemas.microsoft.com/office/powerpoint/2010/main" val="864088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7EAA-726B-4E7B-E0C4-885C47707E4A}"/>
              </a:ext>
            </a:extLst>
          </p:cNvPr>
          <p:cNvSpPr>
            <a:spLocks noGrp="1"/>
          </p:cNvSpPr>
          <p:nvPr>
            <p:ph type="title"/>
          </p:nvPr>
        </p:nvSpPr>
        <p:spPr>
          <a:xfrm>
            <a:off x="838200" y="136525"/>
            <a:ext cx="10515600" cy="442595"/>
          </a:xfrm>
        </p:spPr>
        <p:txBody>
          <a:bodyPr>
            <a:normAutofit fontScale="90000"/>
          </a:bodyPr>
          <a:lstStyle/>
          <a:p>
            <a:r>
              <a:rPr lang="en-US" dirty="0"/>
              <a:t>Satellite Solver Load and Power Budget</a:t>
            </a:r>
            <a:endParaRPr lang="en-PK" dirty="0"/>
          </a:p>
        </p:txBody>
      </p:sp>
      <p:sp>
        <p:nvSpPr>
          <p:cNvPr id="4" name="Date Placeholder 3">
            <a:extLst>
              <a:ext uri="{FF2B5EF4-FFF2-40B4-BE49-F238E27FC236}">
                <a16:creationId xmlns:a16="http://schemas.microsoft.com/office/drawing/2014/main" id="{71249B3E-1632-2F3E-FDA8-1738AF0569BF}"/>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68AAD3AB-C300-EE15-6830-85B5E0BB5694}"/>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CA5142E4-9D3F-89D0-F7A0-66E24D97936A}"/>
              </a:ext>
            </a:extLst>
          </p:cNvPr>
          <p:cNvSpPr>
            <a:spLocks noGrp="1"/>
          </p:cNvSpPr>
          <p:nvPr>
            <p:ph type="sldNum" sz="quarter" idx="12"/>
          </p:nvPr>
        </p:nvSpPr>
        <p:spPr/>
        <p:txBody>
          <a:bodyPr/>
          <a:lstStyle/>
          <a:p>
            <a:fld id="{A404E238-F771-4BC1-9664-E4FE9018898D}" type="slidenum">
              <a:rPr lang="en-US" smtClean="0"/>
              <a:pPr/>
              <a:t>32</a:t>
            </a:fld>
            <a:endParaRPr lang="en-US" dirty="0"/>
          </a:p>
        </p:txBody>
      </p:sp>
      <p:pic>
        <p:nvPicPr>
          <p:cNvPr id="40" name="Picture 39" descr="A graph with blue lines and red and green lines&#10;&#10;AI-generated content may be incorrect.">
            <a:extLst>
              <a:ext uri="{FF2B5EF4-FFF2-40B4-BE49-F238E27FC236}">
                <a16:creationId xmlns:a16="http://schemas.microsoft.com/office/drawing/2014/main" id="{D7EFE351-42CE-D6E6-84A3-DC9B88665F52}"/>
              </a:ext>
            </a:extLst>
          </p:cNvPr>
          <p:cNvPicPr>
            <a:picLocks noChangeAspect="1"/>
          </p:cNvPicPr>
          <p:nvPr/>
        </p:nvPicPr>
        <p:blipFill>
          <a:blip r:embed="rId2">
            <a:extLst>
              <a:ext uri="{28A0092B-C50C-407E-A947-70E740481C1C}">
                <a14:useLocalDpi xmlns:a14="http://schemas.microsoft.com/office/drawing/2010/main" val="0"/>
              </a:ext>
            </a:extLst>
          </a:blip>
          <a:srcRect l="4374" t="3287"/>
          <a:stretch/>
        </p:blipFill>
        <p:spPr>
          <a:xfrm>
            <a:off x="310677" y="1143000"/>
            <a:ext cx="11881323" cy="5084180"/>
          </a:xfrm>
          <a:prstGeom prst="rect">
            <a:avLst/>
          </a:prstGeom>
        </p:spPr>
      </p:pic>
      <p:sp>
        <p:nvSpPr>
          <p:cNvPr id="3" name="Rectangle 2">
            <a:extLst>
              <a:ext uri="{FF2B5EF4-FFF2-40B4-BE49-F238E27FC236}">
                <a16:creationId xmlns:a16="http://schemas.microsoft.com/office/drawing/2014/main" id="{E4FBB41A-F6C9-7C57-49A9-5BF0ABFFFC3E}"/>
              </a:ext>
            </a:extLst>
          </p:cNvPr>
          <p:cNvSpPr/>
          <p:nvPr/>
        </p:nvSpPr>
        <p:spPr>
          <a:xfrm>
            <a:off x="1313591" y="3752609"/>
            <a:ext cx="2893851" cy="823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50mins</a:t>
            </a:r>
          </a:p>
          <a:p>
            <a:pPr algn="ctr"/>
            <a:r>
              <a:rPr lang="en-US" dirty="0"/>
              <a:t>At peak power Sunlit load </a:t>
            </a:r>
            <a:endParaRPr lang="en-PK" dirty="0"/>
          </a:p>
        </p:txBody>
      </p:sp>
      <p:sp>
        <p:nvSpPr>
          <p:cNvPr id="7" name="Rectangle 6">
            <a:extLst>
              <a:ext uri="{FF2B5EF4-FFF2-40B4-BE49-F238E27FC236}">
                <a16:creationId xmlns:a16="http://schemas.microsoft.com/office/drawing/2014/main" id="{81A2D94A-2CF7-6F1D-7B80-DB1827B3BE3D}"/>
              </a:ext>
            </a:extLst>
          </p:cNvPr>
          <p:cNvSpPr/>
          <p:nvPr/>
        </p:nvSpPr>
        <p:spPr>
          <a:xfrm>
            <a:off x="5453336" y="4022437"/>
            <a:ext cx="2199369" cy="8077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10mins</a:t>
            </a:r>
          </a:p>
          <a:p>
            <a:pPr algn="ctr"/>
            <a:r>
              <a:rPr lang="en-US" dirty="0" err="1"/>
              <a:t>Nomimnal</a:t>
            </a:r>
            <a:r>
              <a:rPr lang="en-US" dirty="0"/>
              <a:t> power Sunlit load </a:t>
            </a:r>
            <a:endParaRPr lang="en-PK" dirty="0"/>
          </a:p>
        </p:txBody>
      </p:sp>
      <p:sp>
        <p:nvSpPr>
          <p:cNvPr id="8" name="Rectangle 7">
            <a:extLst>
              <a:ext uri="{FF2B5EF4-FFF2-40B4-BE49-F238E27FC236}">
                <a16:creationId xmlns:a16="http://schemas.microsoft.com/office/drawing/2014/main" id="{57C6AC00-61EA-E997-D796-61FAA70297F6}"/>
              </a:ext>
            </a:extLst>
          </p:cNvPr>
          <p:cNvSpPr/>
          <p:nvPr/>
        </p:nvSpPr>
        <p:spPr>
          <a:xfrm>
            <a:off x="7984560" y="3685090"/>
            <a:ext cx="1574157" cy="15905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25mins</a:t>
            </a:r>
          </a:p>
          <a:p>
            <a:pPr algn="ctr"/>
            <a:r>
              <a:rPr lang="en-US" dirty="0"/>
              <a:t>Non-Transmission mode eclipse load </a:t>
            </a:r>
            <a:endParaRPr lang="en-PK" dirty="0"/>
          </a:p>
        </p:txBody>
      </p:sp>
      <p:sp>
        <p:nvSpPr>
          <p:cNvPr id="9" name="Rectangle 8">
            <a:extLst>
              <a:ext uri="{FF2B5EF4-FFF2-40B4-BE49-F238E27FC236}">
                <a16:creationId xmlns:a16="http://schemas.microsoft.com/office/drawing/2014/main" id="{14A9D64E-322E-2BEC-939D-B084A5F9E5C2}"/>
              </a:ext>
            </a:extLst>
          </p:cNvPr>
          <p:cNvSpPr/>
          <p:nvPr/>
        </p:nvSpPr>
        <p:spPr>
          <a:xfrm>
            <a:off x="10401300" y="3910785"/>
            <a:ext cx="1574157" cy="1139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10mins</a:t>
            </a:r>
          </a:p>
          <a:p>
            <a:pPr algn="ctr"/>
            <a:r>
              <a:rPr lang="en-US" dirty="0"/>
              <a:t>Transmission mode eclipse</a:t>
            </a:r>
            <a:endParaRPr lang="en-PK" dirty="0"/>
          </a:p>
          <a:p>
            <a:pPr algn="ctr"/>
            <a:r>
              <a:rPr lang="en-US" dirty="0"/>
              <a:t> load </a:t>
            </a:r>
            <a:endParaRPr lang="en-PK" dirty="0"/>
          </a:p>
        </p:txBody>
      </p:sp>
      <p:cxnSp>
        <p:nvCxnSpPr>
          <p:cNvPr id="11" name="Straight Arrow Connector 10">
            <a:extLst>
              <a:ext uri="{FF2B5EF4-FFF2-40B4-BE49-F238E27FC236}">
                <a16:creationId xmlns:a16="http://schemas.microsoft.com/office/drawing/2014/main" id="{A3DDECE5-EF22-ACB7-8423-EB3BF26F6D54}"/>
              </a:ext>
            </a:extLst>
          </p:cNvPr>
          <p:cNvCxnSpPr>
            <a:cxnSpLocks/>
            <a:stCxn id="3" idx="0"/>
          </p:cNvCxnSpPr>
          <p:nvPr/>
        </p:nvCxnSpPr>
        <p:spPr>
          <a:xfrm flipH="1" flipV="1">
            <a:off x="2760516" y="2754775"/>
            <a:ext cx="1" cy="9978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DD5A4C5-F65B-B988-2A8C-C5319B38C886}"/>
              </a:ext>
            </a:extLst>
          </p:cNvPr>
          <p:cNvCxnSpPr>
            <a:cxnSpLocks/>
          </p:cNvCxnSpPr>
          <p:nvPr/>
        </p:nvCxnSpPr>
        <p:spPr>
          <a:xfrm flipV="1">
            <a:off x="6553020" y="3166389"/>
            <a:ext cx="588956" cy="8560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C8B9A47-0D32-D504-514B-B9535F89F72F}"/>
              </a:ext>
            </a:extLst>
          </p:cNvPr>
          <p:cNvCxnSpPr>
            <a:cxnSpLocks/>
            <a:stCxn id="8" idx="2"/>
          </p:cNvCxnSpPr>
          <p:nvPr/>
        </p:nvCxnSpPr>
        <p:spPr>
          <a:xfrm>
            <a:off x="8771639" y="5275622"/>
            <a:ext cx="0" cy="3381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04359F-36D9-1E92-B6A2-7811632E71EB}"/>
              </a:ext>
            </a:extLst>
          </p:cNvPr>
          <p:cNvCxnSpPr>
            <a:cxnSpLocks/>
          </p:cNvCxnSpPr>
          <p:nvPr/>
        </p:nvCxnSpPr>
        <p:spPr>
          <a:xfrm>
            <a:off x="11065355" y="5049927"/>
            <a:ext cx="0" cy="3381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85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7EAA-726B-4E7B-E0C4-885C47707E4A}"/>
              </a:ext>
            </a:extLst>
          </p:cNvPr>
          <p:cNvSpPr>
            <a:spLocks noGrp="1"/>
          </p:cNvSpPr>
          <p:nvPr>
            <p:ph type="title"/>
          </p:nvPr>
        </p:nvSpPr>
        <p:spPr>
          <a:xfrm>
            <a:off x="838200" y="136525"/>
            <a:ext cx="10515600" cy="810265"/>
          </a:xfrm>
        </p:spPr>
        <p:txBody>
          <a:bodyPr>
            <a:normAutofit/>
          </a:bodyPr>
          <a:lstStyle/>
          <a:p>
            <a:r>
              <a:rPr lang="en-US" dirty="0"/>
              <a:t>Satellite Solver Showing Battery Life</a:t>
            </a:r>
            <a:endParaRPr lang="en-PK" dirty="0"/>
          </a:p>
        </p:txBody>
      </p:sp>
      <p:sp>
        <p:nvSpPr>
          <p:cNvPr id="4" name="Date Placeholder 3">
            <a:extLst>
              <a:ext uri="{FF2B5EF4-FFF2-40B4-BE49-F238E27FC236}">
                <a16:creationId xmlns:a16="http://schemas.microsoft.com/office/drawing/2014/main" id="{71249B3E-1632-2F3E-FDA8-1738AF0569BF}"/>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68AAD3AB-C300-EE15-6830-85B5E0BB5694}"/>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CA5142E4-9D3F-89D0-F7A0-66E24D97936A}"/>
              </a:ext>
            </a:extLst>
          </p:cNvPr>
          <p:cNvSpPr>
            <a:spLocks noGrp="1"/>
          </p:cNvSpPr>
          <p:nvPr>
            <p:ph type="sldNum" sz="quarter" idx="12"/>
          </p:nvPr>
        </p:nvSpPr>
        <p:spPr/>
        <p:txBody>
          <a:bodyPr/>
          <a:lstStyle/>
          <a:p>
            <a:fld id="{A404E238-F771-4BC1-9664-E4FE9018898D}" type="slidenum">
              <a:rPr lang="en-US" smtClean="0"/>
              <a:pPr/>
              <a:t>33</a:t>
            </a:fld>
            <a:endParaRPr lang="en-US" dirty="0"/>
          </a:p>
        </p:txBody>
      </p:sp>
      <p:pic>
        <p:nvPicPr>
          <p:cNvPr id="36" name="Picture 35" descr="A graph with a purple line&#10;&#10;">
            <a:extLst>
              <a:ext uri="{FF2B5EF4-FFF2-40B4-BE49-F238E27FC236}">
                <a16:creationId xmlns:a16="http://schemas.microsoft.com/office/drawing/2014/main" id="{13C4835B-29D6-1348-3823-4AB7C3B0293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25" b="99381" l="4643" r="99164">
                        <a14:foregroundMark x1="19406" y1="25077" x2="69916" y2="52632"/>
                        <a14:foregroundMark x1="69916" y1="52632" x2="83101" y2="39319"/>
                        <a14:foregroundMark x1="83101" y1="39319" x2="80873" y2="4799"/>
                        <a14:foregroundMark x1="5014" y1="4025" x2="6592" y2="77864"/>
                        <a14:foregroundMark x1="4735" y1="83282" x2="29991" y2="98452"/>
                        <a14:foregroundMark x1="87929" y1="59133" x2="97864" y2="71053"/>
                        <a14:foregroundMark x1="85810" y1="7319" x2="86082" y2="7242"/>
                        <a14:foregroundMark x1="79387" y1="9133" x2="84829" y2="7596"/>
                        <a14:foregroundMark x1="93862" y1="10082" x2="97122" y2="14706"/>
                        <a14:foregroundMark x1="97122" y1="14706" x2="99257" y2="28793"/>
                        <a14:foregroundMark x1="99257" y1="28793" x2="98979" y2="69659"/>
                        <a14:foregroundMark x1="6592" y1="28019" x2="4178" y2="39164"/>
                        <a14:foregroundMark x1="4178" y1="39164" x2="1764" y2="69195"/>
                        <a14:foregroundMark x1="1764" y1="69195" x2="9935" y2="95820"/>
                        <a14:foregroundMark x1="9935" y1="95820" x2="12535" y2="99381"/>
                        <a14:foregroundMark x1="94227" y1="7573" x2="95079" y2="7585"/>
                        <a14:foregroundMark x1="84308" y1="7430" x2="89982" y2="7512"/>
                        <a14:foregroundMark x1="95079" y1="7585" x2="95172" y2="9133"/>
                        <a14:foregroundMark x1="89786" y1="8359" x2="93872" y2="9133"/>
                        <a14:foregroundMark x1="92758" y1="8669" x2="94615" y2="9133"/>
                        <a14:backgroundMark x1="82080" y1="155" x2="86931" y2="4428"/>
                        <a14:backgroundMark x1="97144" y1="8933" x2="99907" y2="8824"/>
                        <a14:backgroundMark x1="80780" y1="0" x2="85617" y2="4662"/>
                        <a14:backgroundMark x1="95595" y1="6809" x2="99814" y2="4799"/>
                        <a14:backgroundMark x1="87094" y1="3560" x2="94893" y2="6037"/>
                      </a14:backgroundRemoval>
                    </a14:imgEffect>
                  </a14:imgLayer>
                </a14:imgProps>
              </a:ext>
              <a:ext uri="{28A0092B-C50C-407E-A947-70E740481C1C}">
                <a14:useLocalDpi xmlns:a14="http://schemas.microsoft.com/office/drawing/2010/main" val="0"/>
              </a:ext>
            </a:extLst>
          </a:blip>
          <a:stretch>
            <a:fillRect/>
          </a:stretch>
        </p:blipFill>
        <p:spPr>
          <a:xfrm>
            <a:off x="0" y="1114213"/>
            <a:ext cx="11783060" cy="5066668"/>
          </a:xfrm>
          <a:prstGeom prst="rect">
            <a:avLst/>
          </a:prstGeom>
        </p:spPr>
      </p:pic>
      <p:sp>
        <p:nvSpPr>
          <p:cNvPr id="3" name="Rectangle 2">
            <a:extLst>
              <a:ext uri="{FF2B5EF4-FFF2-40B4-BE49-F238E27FC236}">
                <a16:creationId xmlns:a16="http://schemas.microsoft.com/office/drawing/2014/main" id="{1F17BD2F-90FF-5DF5-7808-6993FE07A988}"/>
              </a:ext>
            </a:extLst>
          </p:cNvPr>
          <p:cNvSpPr/>
          <p:nvPr/>
        </p:nvSpPr>
        <p:spPr>
          <a:xfrm>
            <a:off x="1921397" y="2963119"/>
            <a:ext cx="2592730" cy="4658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Battery Capacity</a:t>
            </a:r>
          </a:p>
          <a:p>
            <a:pPr algn="ctr"/>
            <a:r>
              <a:rPr lang="en-US" dirty="0"/>
              <a:t>Over 3 years </a:t>
            </a:r>
            <a:endParaRPr lang="en-PK" dirty="0"/>
          </a:p>
        </p:txBody>
      </p:sp>
      <p:cxnSp>
        <p:nvCxnSpPr>
          <p:cNvPr id="8" name="Straight Arrow Connector 7">
            <a:extLst>
              <a:ext uri="{FF2B5EF4-FFF2-40B4-BE49-F238E27FC236}">
                <a16:creationId xmlns:a16="http://schemas.microsoft.com/office/drawing/2014/main" id="{0CBD7601-9594-B652-0763-9361F28F19D6}"/>
              </a:ext>
            </a:extLst>
          </p:cNvPr>
          <p:cNvCxnSpPr>
            <a:cxnSpLocks/>
            <a:stCxn id="3" idx="0"/>
          </p:cNvCxnSpPr>
          <p:nvPr/>
        </p:nvCxnSpPr>
        <p:spPr>
          <a:xfrm flipV="1">
            <a:off x="3217762" y="2222339"/>
            <a:ext cx="659757" cy="74078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0256BFB-A6B5-F3C7-2754-2FDB47F63644}"/>
              </a:ext>
            </a:extLst>
          </p:cNvPr>
          <p:cNvSpPr/>
          <p:nvPr/>
        </p:nvSpPr>
        <p:spPr>
          <a:xfrm>
            <a:off x="6724891" y="4744696"/>
            <a:ext cx="3287210" cy="4051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Depth Of Discharge of Battery</a:t>
            </a:r>
            <a:endParaRPr lang="en-PK" dirty="0"/>
          </a:p>
        </p:txBody>
      </p:sp>
      <p:cxnSp>
        <p:nvCxnSpPr>
          <p:cNvPr id="12" name="Straight Arrow Connector 11">
            <a:extLst>
              <a:ext uri="{FF2B5EF4-FFF2-40B4-BE49-F238E27FC236}">
                <a16:creationId xmlns:a16="http://schemas.microsoft.com/office/drawing/2014/main" id="{0F9115E6-17C6-1AEE-E5F4-D3D97D400832}"/>
              </a:ext>
            </a:extLst>
          </p:cNvPr>
          <p:cNvCxnSpPr>
            <a:cxnSpLocks/>
          </p:cNvCxnSpPr>
          <p:nvPr/>
        </p:nvCxnSpPr>
        <p:spPr>
          <a:xfrm flipH="1">
            <a:off x="7650866" y="5162309"/>
            <a:ext cx="706056" cy="41668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265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7EAA-726B-4E7B-E0C4-885C47707E4A}"/>
              </a:ext>
            </a:extLst>
          </p:cNvPr>
          <p:cNvSpPr>
            <a:spLocks noGrp="1"/>
          </p:cNvSpPr>
          <p:nvPr>
            <p:ph type="title"/>
          </p:nvPr>
        </p:nvSpPr>
        <p:spPr>
          <a:xfrm>
            <a:off x="838200" y="136526"/>
            <a:ext cx="10515600" cy="559892"/>
          </a:xfrm>
        </p:spPr>
        <p:txBody>
          <a:bodyPr>
            <a:normAutofit fontScale="90000"/>
          </a:bodyPr>
          <a:lstStyle/>
          <a:p>
            <a:r>
              <a:rPr lang="en-US" dirty="0"/>
              <a:t>Satellite Solver Power Margin</a:t>
            </a:r>
            <a:endParaRPr lang="en-PK" dirty="0"/>
          </a:p>
        </p:txBody>
      </p:sp>
      <p:sp>
        <p:nvSpPr>
          <p:cNvPr id="4" name="Date Placeholder 3">
            <a:extLst>
              <a:ext uri="{FF2B5EF4-FFF2-40B4-BE49-F238E27FC236}">
                <a16:creationId xmlns:a16="http://schemas.microsoft.com/office/drawing/2014/main" id="{71249B3E-1632-2F3E-FDA8-1738AF0569BF}"/>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68AAD3AB-C300-EE15-6830-85B5E0BB5694}"/>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CA5142E4-9D3F-89D0-F7A0-66E24D97936A}"/>
              </a:ext>
            </a:extLst>
          </p:cNvPr>
          <p:cNvSpPr>
            <a:spLocks noGrp="1"/>
          </p:cNvSpPr>
          <p:nvPr>
            <p:ph type="sldNum" sz="quarter" idx="12"/>
          </p:nvPr>
        </p:nvSpPr>
        <p:spPr/>
        <p:txBody>
          <a:bodyPr/>
          <a:lstStyle/>
          <a:p>
            <a:fld id="{A404E238-F771-4BC1-9664-E4FE9018898D}" type="slidenum">
              <a:rPr lang="en-US" smtClean="0"/>
              <a:pPr/>
              <a:t>34</a:t>
            </a:fld>
            <a:endParaRPr lang="en-US" dirty="0"/>
          </a:p>
        </p:txBody>
      </p:sp>
      <p:pic>
        <p:nvPicPr>
          <p:cNvPr id="9" name="Picture 8" descr="A graph with lines and colors&#10;&#10;AI-generated content may be incorrect.">
            <a:extLst>
              <a:ext uri="{FF2B5EF4-FFF2-40B4-BE49-F238E27FC236}">
                <a16:creationId xmlns:a16="http://schemas.microsoft.com/office/drawing/2014/main" id="{5FCDDE21-B54F-C2A9-E287-7682D0F08AFC}"/>
              </a:ext>
            </a:extLst>
          </p:cNvPr>
          <p:cNvPicPr>
            <a:picLocks noChangeAspect="1"/>
          </p:cNvPicPr>
          <p:nvPr/>
        </p:nvPicPr>
        <p:blipFill>
          <a:blip r:embed="rId2">
            <a:extLst>
              <a:ext uri="{28A0092B-C50C-407E-A947-70E740481C1C}">
                <a14:useLocalDpi xmlns:a14="http://schemas.microsoft.com/office/drawing/2010/main" val="0"/>
              </a:ext>
            </a:extLst>
          </a:blip>
          <a:srcRect l="4640"/>
          <a:stretch/>
        </p:blipFill>
        <p:spPr>
          <a:xfrm>
            <a:off x="176987" y="1342663"/>
            <a:ext cx="11638835" cy="4815069"/>
          </a:xfrm>
          <a:prstGeom prst="rect">
            <a:avLst/>
          </a:prstGeom>
        </p:spPr>
      </p:pic>
      <p:sp>
        <p:nvSpPr>
          <p:cNvPr id="3" name="Rectangle 2">
            <a:extLst>
              <a:ext uri="{FF2B5EF4-FFF2-40B4-BE49-F238E27FC236}">
                <a16:creationId xmlns:a16="http://schemas.microsoft.com/office/drawing/2014/main" id="{3D24DFD7-E84A-4CE9-D13E-3C333D75D55D}"/>
              </a:ext>
            </a:extLst>
          </p:cNvPr>
          <p:cNvSpPr/>
          <p:nvPr/>
        </p:nvSpPr>
        <p:spPr>
          <a:xfrm>
            <a:off x="1794075" y="3429000"/>
            <a:ext cx="2291787" cy="5411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Power Margin over 3 years</a:t>
            </a:r>
            <a:endParaRPr lang="en-PK" dirty="0"/>
          </a:p>
        </p:txBody>
      </p:sp>
      <p:cxnSp>
        <p:nvCxnSpPr>
          <p:cNvPr id="8" name="Straight Arrow Connector 7">
            <a:extLst>
              <a:ext uri="{FF2B5EF4-FFF2-40B4-BE49-F238E27FC236}">
                <a16:creationId xmlns:a16="http://schemas.microsoft.com/office/drawing/2014/main" id="{58F3FA40-C33F-4895-5F76-B4D5E37EC32D}"/>
              </a:ext>
            </a:extLst>
          </p:cNvPr>
          <p:cNvCxnSpPr>
            <a:cxnSpLocks/>
            <a:stCxn id="3" idx="0"/>
          </p:cNvCxnSpPr>
          <p:nvPr/>
        </p:nvCxnSpPr>
        <p:spPr>
          <a:xfrm flipV="1">
            <a:off x="2939969" y="2777924"/>
            <a:ext cx="641431" cy="651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0307612-FADA-333A-7A7C-F6E427621CC7}"/>
              </a:ext>
            </a:extLst>
          </p:cNvPr>
          <p:cNvSpPr/>
          <p:nvPr/>
        </p:nvSpPr>
        <p:spPr>
          <a:xfrm>
            <a:off x="6692095" y="2777924"/>
            <a:ext cx="2291787" cy="541116"/>
          </a:xfrm>
          <a:prstGeom prst="rect">
            <a:avLst/>
          </a:prstGeom>
          <a:solidFill>
            <a:schemeClr val="accent6"/>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Power Production</a:t>
            </a:r>
          </a:p>
          <a:p>
            <a:pPr algn="ctr"/>
            <a:r>
              <a:rPr lang="en-US" dirty="0"/>
              <a:t>Of 3 years</a:t>
            </a:r>
          </a:p>
        </p:txBody>
      </p:sp>
      <p:cxnSp>
        <p:nvCxnSpPr>
          <p:cNvPr id="12" name="Straight Arrow Connector 11">
            <a:extLst>
              <a:ext uri="{FF2B5EF4-FFF2-40B4-BE49-F238E27FC236}">
                <a16:creationId xmlns:a16="http://schemas.microsoft.com/office/drawing/2014/main" id="{37574D59-9305-96FB-D310-A31A228E07A8}"/>
              </a:ext>
            </a:extLst>
          </p:cNvPr>
          <p:cNvCxnSpPr>
            <a:cxnSpLocks/>
            <a:stCxn id="11" idx="0"/>
          </p:cNvCxnSpPr>
          <p:nvPr/>
        </p:nvCxnSpPr>
        <p:spPr>
          <a:xfrm flipV="1">
            <a:off x="7837989" y="2095018"/>
            <a:ext cx="518933" cy="682906"/>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33BE971-54F3-042F-0675-ED3D6F26DA07}"/>
              </a:ext>
            </a:extLst>
          </p:cNvPr>
          <p:cNvSpPr/>
          <p:nvPr/>
        </p:nvSpPr>
        <p:spPr>
          <a:xfrm>
            <a:off x="3230301" y="4864261"/>
            <a:ext cx="2865699" cy="36512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Power Loss of 3 years</a:t>
            </a:r>
            <a:endParaRPr lang="en-PK" dirty="0"/>
          </a:p>
        </p:txBody>
      </p:sp>
      <p:cxnSp>
        <p:nvCxnSpPr>
          <p:cNvPr id="16" name="Straight Arrow Connector 15">
            <a:extLst>
              <a:ext uri="{FF2B5EF4-FFF2-40B4-BE49-F238E27FC236}">
                <a16:creationId xmlns:a16="http://schemas.microsoft.com/office/drawing/2014/main" id="{9400AB95-1BFA-C451-8B88-88AA939F83F7}"/>
              </a:ext>
            </a:extLst>
          </p:cNvPr>
          <p:cNvCxnSpPr>
            <a:cxnSpLocks/>
          </p:cNvCxnSpPr>
          <p:nvPr/>
        </p:nvCxnSpPr>
        <p:spPr>
          <a:xfrm>
            <a:off x="4710896" y="5243332"/>
            <a:ext cx="196770" cy="272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177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79A0-B473-E5D5-D0A5-4D195D9715B3}"/>
              </a:ext>
            </a:extLst>
          </p:cNvPr>
          <p:cNvSpPr>
            <a:spLocks noGrp="1"/>
          </p:cNvSpPr>
          <p:nvPr>
            <p:ph type="title"/>
          </p:nvPr>
        </p:nvSpPr>
        <p:spPr>
          <a:xfrm>
            <a:off x="838200" y="136525"/>
            <a:ext cx="10515600" cy="701675"/>
          </a:xfrm>
        </p:spPr>
        <p:txBody>
          <a:bodyPr/>
          <a:lstStyle/>
          <a:p>
            <a:r>
              <a:rPr lang="en-US" dirty="0"/>
              <a:t>Satellite PCU Simulation</a:t>
            </a:r>
            <a:endParaRPr lang="en-PK" dirty="0"/>
          </a:p>
        </p:txBody>
      </p:sp>
      <p:sp>
        <p:nvSpPr>
          <p:cNvPr id="4" name="Date Placeholder 3">
            <a:extLst>
              <a:ext uri="{FF2B5EF4-FFF2-40B4-BE49-F238E27FC236}">
                <a16:creationId xmlns:a16="http://schemas.microsoft.com/office/drawing/2014/main" id="{98977E97-0F39-B819-38DD-CAD72A517FCC}"/>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AA7DC10E-4F0A-8CB3-0C93-7E488072B3F0}"/>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5090B0E1-41D8-9F64-10B4-7E02BC2634BB}"/>
              </a:ext>
            </a:extLst>
          </p:cNvPr>
          <p:cNvSpPr>
            <a:spLocks noGrp="1"/>
          </p:cNvSpPr>
          <p:nvPr>
            <p:ph type="sldNum" sz="quarter" idx="12"/>
          </p:nvPr>
        </p:nvSpPr>
        <p:spPr/>
        <p:txBody>
          <a:bodyPr/>
          <a:lstStyle/>
          <a:p>
            <a:fld id="{A404E238-F771-4BC1-9664-E4FE9018898D}" type="slidenum">
              <a:rPr lang="en-US" smtClean="0"/>
              <a:pPr/>
              <a:t>35</a:t>
            </a:fld>
            <a:endParaRPr lang="en-US" dirty="0"/>
          </a:p>
        </p:txBody>
      </p:sp>
      <p:pic>
        <p:nvPicPr>
          <p:cNvPr id="8" name="Picture 7">
            <a:extLst>
              <a:ext uri="{FF2B5EF4-FFF2-40B4-BE49-F238E27FC236}">
                <a16:creationId xmlns:a16="http://schemas.microsoft.com/office/drawing/2014/main" id="{811D50AC-78E3-F366-BE5D-2DF8DFF2CC1E}"/>
              </a:ext>
            </a:extLst>
          </p:cNvPr>
          <p:cNvPicPr>
            <a:picLocks noChangeAspect="1"/>
          </p:cNvPicPr>
          <p:nvPr/>
        </p:nvPicPr>
        <p:blipFill>
          <a:blip r:embed="rId2"/>
          <a:stretch>
            <a:fillRect/>
          </a:stretch>
        </p:blipFill>
        <p:spPr>
          <a:xfrm>
            <a:off x="109225" y="1082978"/>
            <a:ext cx="11743251" cy="5156740"/>
          </a:xfrm>
          <a:prstGeom prst="rect">
            <a:avLst/>
          </a:prstGeom>
        </p:spPr>
      </p:pic>
    </p:spTree>
    <p:extLst>
      <p:ext uri="{BB962C8B-B14F-4D97-AF65-F5344CB8AC3E}">
        <p14:creationId xmlns:p14="http://schemas.microsoft.com/office/powerpoint/2010/main" val="3653537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Achievements/Completed Tasks</a:t>
            </a:r>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36</a:t>
            </a:fld>
            <a:endParaRPr lang="en-US" dirty="0"/>
          </a:p>
        </p:txBody>
      </p:sp>
      <p:sp>
        <p:nvSpPr>
          <p:cNvPr id="6" name="Date Placeholder 5"/>
          <p:cNvSpPr>
            <a:spLocks noGrp="1"/>
          </p:cNvSpPr>
          <p:nvPr>
            <p:ph type="dt" sz="half" idx="10"/>
          </p:nvPr>
        </p:nvSpPr>
        <p:spPr/>
        <p:txBody>
          <a:bodyPr/>
          <a:lstStyle/>
          <a:p>
            <a:fld id="{64FB1AD0-9EC5-4935-A4CF-BD9A4FF66F70}" type="datetime1">
              <a:rPr lang="en-US" smtClean="0"/>
              <a:t>7/31/2025</a:t>
            </a:fld>
            <a:endParaRPr lang="en-US" dirty="0"/>
          </a:p>
        </p:txBody>
      </p:sp>
      <p:graphicFrame>
        <p:nvGraphicFramePr>
          <p:cNvPr id="10" name="Table 9">
            <a:extLst>
              <a:ext uri="{FF2B5EF4-FFF2-40B4-BE49-F238E27FC236}">
                <a16:creationId xmlns:a16="http://schemas.microsoft.com/office/drawing/2014/main" id="{4F94F8BA-8DFE-4F3D-C705-569DC0BE4D48}"/>
              </a:ext>
            </a:extLst>
          </p:cNvPr>
          <p:cNvGraphicFramePr>
            <a:graphicFrameLocks noGrp="1"/>
          </p:cNvGraphicFramePr>
          <p:nvPr>
            <p:extLst>
              <p:ext uri="{D42A27DB-BD31-4B8C-83A1-F6EECF244321}">
                <p14:modId xmlns:p14="http://schemas.microsoft.com/office/powerpoint/2010/main" val="3271133034"/>
              </p:ext>
            </p:extLst>
          </p:nvPr>
        </p:nvGraphicFramePr>
        <p:xfrm>
          <a:off x="651588" y="1473197"/>
          <a:ext cx="10702212" cy="4662311"/>
        </p:xfrm>
        <a:graphic>
          <a:graphicData uri="http://schemas.openxmlformats.org/drawingml/2006/table">
            <a:tbl>
              <a:tblPr firstRow="1" bandRow="1">
                <a:tableStyleId>{5C22544A-7EE6-4342-B048-85BDC9FD1C3A}</a:tableStyleId>
              </a:tblPr>
              <a:tblGrid>
                <a:gridCol w="2675553">
                  <a:extLst>
                    <a:ext uri="{9D8B030D-6E8A-4147-A177-3AD203B41FA5}">
                      <a16:colId xmlns:a16="http://schemas.microsoft.com/office/drawing/2014/main" val="456719438"/>
                    </a:ext>
                  </a:extLst>
                </a:gridCol>
                <a:gridCol w="2675553">
                  <a:extLst>
                    <a:ext uri="{9D8B030D-6E8A-4147-A177-3AD203B41FA5}">
                      <a16:colId xmlns:a16="http://schemas.microsoft.com/office/drawing/2014/main" val="2645708558"/>
                    </a:ext>
                  </a:extLst>
                </a:gridCol>
                <a:gridCol w="3139751">
                  <a:extLst>
                    <a:ext uri="{9D8B030D-6E8A-4147-A177-3AD203B41FA5}">
                      <a16:colId xmlns:a16="http://schemas.microsoft.com/office/drawing/2014/main" val="2207314562"/>
                    </a:ext>
                  </a:extLst>
                </a:gridCol>
                <a:gridCol w="2211355">
                  <a:extLst>
                    <a:ext uri="{9D8B030D-6E8A-4147-A177-3AD203B41FA5}">
                      <a16:colId xmlns:a16="http://schemas.microsoft.com/office/drawing/2014/main" val="1108001637"/>
                    </a:ext>
                  </a:extLst>
                </a:gridCol>
              </a:tblGrid>
              <a:tr h="1096151">
                <a:tc>
                  <a:txBody>
                    <a:bodyPr/>
                    <a:lstStyle/>
                    <a:p>
                      <a:pPr algn="ctr"/>
                      <a:r>
                        <a:rPr lang="en-US" dirty="0"/>
                        <a:t>Timeline</a:t>
                      </a:r>
                      <a:endParaRPr lang="en-PK" dirty="0"/>
                    </a:p>
                  </a:txBody>
                  <a:tcPr/>
                </a:tc>
                <a:tc>
                  <a:txBody>
                    <a:bodyPr/>
                    <a:lstStyle/>
                    <a:p>
                      <a:pPr algn="ctr"/>
                      <a:r>
                        <a:rPr lang="en-US" dirty="0"/>
                        <a:t>Milestone</a:t>
                      </a:r>
                      <a:endParaRPr lang="en-PK" dirty="0"/>
                    </a:p>
                  </a:txBody>
                  <a:tcPr/>
                </a:tc>
                <a:tc>
                  <a:txBody>
                    <a:bodyPr/>
                    <a:lstStyle/>
                    <a:p>
                      <a:pPr algn="ctr"/>
                      <a:r>
                        <a:rPr lang="en-US" dirty="0"/>
                        <a:t>Deliverable</a:t>
                      </a:r>
                      <a:endParaRPr lang="en-PK" dirty="0"/>
                    </a:p>
                  </a:txBody>
                  <a:tcPr/>
                </a:tc>
                <a:tc>
                  <a:txBody>
                    <a:bodyPr/>
                    <a:lstStyle/>
                    <a:p>
                      <a:pPr algn="ctr"/>
                      <a:r>
                        <a:rPr lang="en-US" dirty="0"/>
                        <a:t>Status</a:t>
                      </a:r>
                      <a:endParaRPr lang="en-PK" dirty="0"/>
                    </a:p>
                  </a:txBody>
                  <a:tcPr/>
                </a:tc>
                <a:extLst>
                  <a:ext uri="{0D108BD9-81ED-4DB2-BD59-A6C34878D82A}">
                    <a16:rowId xmlns:a16="http://schemas.microsoft.com/office/drawing/2014/main" val="1936188183"/>
                  </a:ext>
                </a:extLst>
              </a:tr>
              <a:tr h="1096151">
                <a:tc>
                  <a:txBody>
                    <a:bodyPr/>
                    <a:lstStyle/>
                    <a:p>
                      <a:pPr algn="ctr"/>
                      <a:r>
                        <a:rPr lang="en-US" dirty="0"/>
                        <a:t>01/March-01/April</a:t>
                      </a:r>
                      <a:endParaRPr lang="en-PK" dirty="0"/>
                    </a:p>
                  </a:txBody>
                  <a:tcPr/>
                </a:tc>
                <a:tc>
                  <a:txBody>
                    <a:bodyPr/>
                    <a:lstStyle/>
                    <a:p>
                      <a:pPr algn="ctr"/>
                      <a:r>
                        <a:rPr lang="en-GB" dirty="0"/>
                        <a:t>Completed Research on Space Debris Remediation</a:t>
                      </a:r>
                      <a:endParaRPr lang="en-PK" dirty="0"/>
                    </a:p>
                  </a:txBody>
                  <a:tcPr/>
                </a:tc>
                <a:tc>
                  <a:txBody>
                    <a:bodyPr/>
                    <a:lstStyle/>
                    <a:p>
                      <a:pPr algn="ctr"/>
                      <a:r>
                        <a:rPr lang="en-GB" dirty="0"/>
                        <a:t>Review and analysis of 30 research papers focused on SDR1 technology for satellite SDR systems.</a:t>
                      </a:r>
                      <a:endParaRPr lang="en-PK" dirty="0"/>
                    </a:p>
                  </a:txBody>
                  <a:tcPr/>
                </a:tc>
                <a:tc>
                  <a:txBody>
                    <a:bodyPr/>
                    <a:lstStyle/>
                    <a:p>
                      <a:pPr algn="ctr"/>
                      <a:r>
                        <a:rPr lang="en-US" dirty="0"/>
                        <a:t>Competed </a:t>
                      </a:r>
                      <a:endParaRPr lang="en-PK" dirty="0"/>
                    </a:p>
                  </a:txBody>
                  <a:tcPr/>
                </a:tc>
                <a:extLst>
                  <a:ext uri="{0D108BD9-81ED-4DB2-BD59-A6C34878D82A}">
                    <a16:rowId xmlns:a16="http://schemas.microsoft.com/office/drawing/2014/main" val="2658060587"/>
                  </a:ext>
                </a:extLst>
              </a:tr>
              <a:tr h="1096151">
                <a:tc>
                  <a:txBody>
                    <a:bodyPr/>
                    <a:lstStyle/>
                    <a:p>
                      <a:pPr algn="ctr"/>
                      <a:r>
                        <a:rPr lang="en-US" dirty="0"/>
                        <a:t>01/April-01/May</a:t>
                      </a:r>
                      <a:endParaRPr lang="en-PK" dirty="0"/>
                    </a:p>
                  </a:txBody>
                  <a:tcPr/>
                </a:tc>
                <a:tc>
                  <a:txBody>
                    <a:bodyPr/>
                    <a:lstStyle/>
                    <a:p>
                      <a:pPr algn="ctr"/>
                      <a:r>
                        <a:rPr lang="en-GB" dirty="0"/>
                        <a:t>Developed Mathematical Model for SDR	</a:t>
                      </a:r>
                      <a:endParaRPr lang="en-PK" dirty="0"/>
                    </a:p>
                  </a:txBody>
                  <a:tcPr/>
                </a:tc>
                <a:tc>
                  <a:txBody>
                    <a:bodyPr/>
                    <a:lstStyle/>
                    <a:p>
                      <a:pPr algn="ctr"/>
                      <a:r>
                        <a:rPr lang="en-GB" dirty="0"/>
                        <a:t>A validated mathematical model applied to various space debris remediation cases.</a:t>
                      </a:r>
                      <a:endParaRPr lang="en-PK" dirty="0"/>
                    </a:p>
                  </a:txBody>
                  <a:tcPr/>
                </a:tc>
                <a:tc>
                  <a:txBody>
                    <a:bodyPr/>
                    <a:lstStyle/>
                    <a:p>
                      <a:pPr algn="ctr"/>
                      <a:r>
                        <a:rPr lang="en-US" dirty="0"/>
                        <a:t>Competed</a:t>
                      </a:r>
                      <a:endParaRPr lang="en-PK" dirty="0"/>
                    </a:p>
                  </a:txBody>
                  <a:tcPr/>
                </a:tc>
                <a:extLst>
                  <a:ext uri="{0D108BD9-81ED-4DB2-BD59-A6C34878D82A}">
                    <a16:rowId xmlns:a16="http://schemas.microsoft.com/office/drawing/2014/main" val="1177893164"/>
                  </a:ext>
                </a:extLst>
              </a:tr>
              <a:tr h="1096151">
                <a:tc>
                  <a:txBody>
                    <a:bodyPr/>
                    <a:lstStyle/>
                    <a:p>
                      <a:pPr algn="ctr"/>
                      <a:r>
                        <a:rPr lang="en-US" dirty="0"/>
                        <a:t>01/May-01/June</a:t>
                      </a:r>
                      <a:endParaRPr lang="en-PK" dirty="0"/>
                    </a:p>
                  </a:txBody>
                  <a:tcPr/>
                </a:tc>
                <a:tc>
                  <a:txBody>
                    <a:bodyPr/>
                    <a:lstStyle/>
                    <a:p>
                      <a:pPr algn="ctr"/>
                      <a:r>
                        <a:rPr lang="en-PK" dirty="0"/>
                        <a:t>SW</a:t>
                      </a:r>
                      <a:r>
                        <a:rPr lang="en-US" dirty="0"/>
                        <a:t>A</a:t>
                      </a:r>
                      <a:r>
                        <a:rPr lang="en-PK" dirty="0"/>
                        <a:t>PC Score &amp; SDR Component Design	</a:t>
                      </a:r>
                    </a:p>
                  </a:txBody>
                  <a:tcPr/>
                </a:tc>
                <a:tc>
                  <a:txBody>
                    <a:bodyPr/>
                    <a:lstStyle/>
                    <a:p>
                      <a:pPr algn="ctr"/>
                      <a:r>
                        <a:rPr lang="en-GB" dirty="0"/>
                        <a:t>A finalized SWAPC Score with a cost-effective SDR subsystem design meeting satellite requirements.</a:t>
                      </a:r>
                      <a:endParaRPr lang="en-PK" dirty="0"/>
                    </a:p>
                  </a:txBody>
                  <a:tcPr/>
                </a:tc>
                <a:tc>
                  <a:txBody>
                    <a:bodyPr/>
                    <a:lstStyle/>
                    <a:p>
                      <a:pPr algn="ctr"/>
                      <a:r>
                        <a:rPr lang="en-US" dirty="0"/>
                        <a:t>Competed</a:t>
                      </a:r>
                      <a:endParaRPr lang="en-PK" dirty="0"/>
                    </a:p>
                  </a:txBody>
                  <a:tcPr/>
                </a:tc>
                <a:extLst>
                  <a:ext uri="{0D108BD9-81ED-4DB2-BD59-A6C34878D82A}">
                    <a16:rowId xmlns:a16="http://schemas.microsoft.com/office/drawing/2014/main" val="4098425160"/>
                  </a:ext>
                </a:extLst>
              </a:tr>
            </a:tbl>
          </a:graphicData>
        </a:graphic>
      </p:graphicFrame>
    </p:spTree>
    <p:extLst>
      <p:ext uri="{BB962C8B-B14F-4D97-AF65-F5344CB8AC3E}">
        <p14:creationId xmlns:p14="http://schemas.microsoft.com/office/powerpoint/2010/main" val="1175034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Achievements/Completed Tasks</a:t>
            </a:r>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37</a:t>
            </a:fld>
            <a:endParaRPr lang="en-US" dirty="0"/>
          </a:p>
        </p:txBody>
      </p:sp>
      <p:sp>
        <p:nvSpPr>
          <p:cNvPr id="6" name="Date Placeholder 5"/>
          <p:cNvSpPr>
            <a:spLocks noGrp="1"/>
          </p:cNvSpPr>
          <p:nvPr>
            <p:ph type="dt" sz="half" idx="10"/>
          </p:nvPr>
        </p:nvSpPr>
        <p:spPr/>
        <p:txBody>
          <a:bodyPr/>
          <a:lstStyle/>
          <a:p>
            <a:fld id="{64FB1AD0-9EC5-4935-A4CF-BD9A4FF66F70}" type="datetime1">
              <a:rPr lang="en-US" smtClean="0"/>
              <a:t>7/31/2025</a:t>
            </a:fld>
            <a:endParaRPr lang="en-US" dirty="0"/>
          </a:p>
        </p:txBody>
      </p:sp>
      <p:graphicFrame>
        <p:nvGraphicFramePr>
          <p:cNvPr id="11" name="Table 10">
            <a:extLst>
              <a:ext uri="{FF2B5EF4-FFF2-40B4-BE49-F238E27FC236}">
                <a16:creationId xmlns:a16="http://schemas.microsoft.com/office/drawing/2014/main" id="{89EE524A-335F-1CDE-C9C3-18D108E86374}"/>
              </a:ext>
            </a:extLst>
          </p:cNvPr>
          <p:cNvGraphicFramePr>
            <a:graphicFrameLocks noGrp="1"/>
          </p:cNvGraphicFramePr>
          <p:nvPr>
            <p:extLst>
              <p:ext uri="{D42A27DB-BD31-4B8C-83A1-F6EECF244321}">
                <p14:modId xmlns:p14="http://schemas.microsoft.com/office/powerpoint/2010/main" val="2249720589"/>
              </p:ext>
            </p:extLst>
          </p:nvPr>
        </p:nvGraphicFramePr>
        <p:xfrm>
          <a:off x="838200" y="1314577"/>
          <a:ext cx="10702212" cy="4662311"/>
        </p:xfrm>
        <a:graphic>
          <a:graphicData uri="http://schemas.openxmlformats.org/drawingml/2006/table">
            <a:tbl>
              <a:tblPr firstRow="1" bandRow="1">
                <a:tableStyleId>{5C22544A-7EE6-4342-B048-85BDC9FD1C3A}</a:tableStyleId>
              </a:tblPr>
              <a:tblGrid>
                <a:gridCol w="2675553">
                  <a:extLst>
                    <a:ext uri="{9D8B030D-6E8A-4147-A177-3AD203B41FA5}">
                      <a16:colId xmlns:a16="http://schemas.microsoft.com/office/drawing/2014/main" val="456719438"/>
                    </a:ext>
                  </a:extLst>
                </a:gridCol>
                <a:gridCol w="2675553">
                  <a:extLst>
                    <a:ext uri="{9D8B030D-6E8A-4147-A177-3AD203B41FA5}">
                      <a16:colId xmlns:a16="http://schemas.microsoft.com/office/drawing/2014/main" val="2645708558"/>
                    </a:ext>
                  </a:extLst>
                </a:gridCol>
                <a:gridCol w="3139751">
                  <a:extLst>
                    <a:ext uri="{9D8B030D-6E8A-4147-A177-3AD203B41FA5}">
                      <a16:colId xmlns:a16="http://schemas.microsoft.com/office/drawing/2014/main" val="2207314562"/>
                    </a:ext>
                  </a:extLst>
                </a:gridCol>
                <a:gridCol w="2211355">
                  <a:extLst>
                    <a:ext uri="{9D8B030D-6E8A-4147-A177-3AD203B41FA5}">
                      <a16:colId xmlns:a16="http://schemas.microsoft.com/office/drawing/2014/main" val="1108001637"/>
                    </a:ext>
                  </a:extLst>
                </a:gridCol>
              </a:tblGrid>
              <a:tr h="1096151">
                <a:tc>
                  <a:txBody>
                    <a:bodyPr/>
                    <a:lstStyle/>
                    <a:p>
                      <a:pPr algn="ctr"/>
                      <a:r>
                        <a:rPr lang="en-US" dirty="0"/>
                        <a:t>Timeline</a:t>
                      </a:r>
                      <a:endParaRPr lang="en-PK" dirty="0"/>
                    </a:p>
                  </a:txBody>
                  <a:tcPr/>
                </a:tc>
                <a:tc>
                  <a:txBody>
                    <a:bodyPr/>
                    <a:lstStyle/>
                    <a:p>
                      <a:pPr algn="ctr"/>
                      <a:r>
                        <a:rPr lang="en-US" dirty="0"/>
                        <a:t>Milestone</a:t>
                      </a:r>
                      <a:endParaRPr lang="en-PK" dirty="0"/>
                    </a:p>
                  </a:txBody>
                  <a:tcPr/>
                </a:tc>
                <a:tc>
                  <a:txBody>
                    <a:bodyPr/>
                    <a:lstStyle/>
                    <a:p>
                      <a:pPr algn="ctr"/>
                      <a:r>
                        <a:rPr lang="en-US" dirty="0"/>
                        <a:t>Deliverable</a:t>
                      </a:r>
                      <a:endParaRPr lang="en-PK" dirty="0"/>
                    </a:p>
                  </a:txBody>
                  <a:tcPr/>
                </a:tc>
                <a:tc>
                  <a:txBody>
                    <a:bodyPr/>
                    <a:lstStyle/>
                    <a:p>
                      <a:pPr algn="ctr"/>
                      <a:r>
                        <a:rPr lang="en-US" dirty="0"/>
                        <a:t>Status</a:t>
                      </a:r>
                      <a:endParaRPr lang="en-PK" dirty="0"/>
                    </a:p>
                  </a:txBody>
                  <a:tcPr/>
                </a:tc>
                <a:extLst>
                  <a:ext uri="{0D108BD9-81ED-4DB2-BD59-A6C34878D82A}">
                    <a16:rowId xmlns:a16="http://schemas.microsoft.com/office/drawing/2014/main" val="1936188183"/>
                  </a:ext>
                </a:extLst>
              </a:tr>
              <a:tr h="1096151">
                <a:tc>
                  <a:txBody>
                    <a:bodyPr/>
                    <a:lstStyle/>
                    <a:p>
                      <a:pPr algn="ctr"/>
                      <a:r>
                        <a:rPr lang="en-US" dirty="0"/>
                        <a:t>15/September-15/October </a:t>
                      </a:r>
                      <a:endParaRPr lang="en-PK" dirty="0"/>
                    </a:p>
                  </a:txBody>
                  <a:tcPr/>
                </a:tc>
                <a:tc>
                  <a:txBody>
                    <a:bodyPr/>
                    <a:lstStyle/>
                    <a:p>
                      <a:pPr algn="ctr"/>
                      <a:r>
                        <a:rPr lang="en-GB" dirty="0"/>
                        <a:t>Completed Research on Space Debris Remediation</a:t>
                      </a:r>
                      <a:endParaRPr lang="en-PK" dirty="0"/>
                    </a:p>
                  </a:txBody>
                  <a:tcPr/>
                </a:tc>
                <a:tc>
                  <a:txBody>
                    <a:bodyPr/>
                    <a:lstStyle/>
                    <a:p>
                      <a:pPr algn="ctr"/>
                      <a:r>
                        <a:rPr lang="en-GB" dirty="0"/>
                        <a:t>Review and analysis of 10 research materials focused on SDR2 technology for satellite SDR2 systems.</a:t>
                      </a:r>
                      <a:endParaRPr lang="en-PK" dirty="0"/>
                    </a:p>
                  </a:txBody>
                  <a:tcPr/>
                </a:tc>
                <a:tc>
                  <a:txBody>
                    <a:bodyPr/>
                    <a:lstStyle/>
                    <a:p>
                      <a:pPr algn="ctr"/>
                      <a:r>
                        <a:rPr lang="en-US" dirty="0"/>
                        <a:t>Competed </a:t>
                      </a:r>
                      <a:endParaRPr lang="en-PK" dirty="0"/>
                    </a:p>
                  </a:txBody>
                  <a:tcPr/>
                </a:tc>
                <a:extLst>
                  <a:ext uri="{0D108BD9-81ED-4DB2-BD59-A6C34878D82A}">
                    <a16:rowId xmlns:a16="http://schemas.microsoft.com/office/drawing/2014/main" val="2658060587"/>
                  </a:ext>
                </a:extLst>
              </a:tr>
              <a:tr h="1096151">
                <a:tc>
                  <a:txBody>
                    <a:bodyPr/>
                    <a:lstStyle/>
                    <a:p>
                      <a:pPr algn="ctr"/>
                      <a:r>
                        <a:rPr lang="en-US" dirty="0"/>
                        <a:t>15/October-15/November</a:t>
                      </a:r>
                      <a:endParaRPr lang="en-PK" dirty="0"/>
                    </a:p>
                  </a:txBody>
                  <a:tcPr/>
                </a:tc>
                <a:tc>
                  <a:txBody>
                    <a:bodyPr/>
                    <a:lstStyle/>
                    <a:p>
                      <a:pPr algn="ctr"/>
                      <a:r>
                        <a:rPr lang="en-GB" dirty="0"/>
                        <a:t>Developed Mathematical Model for SDR2	</a:t>
                      </a:r>
                      <a:endParaRPr lang="en-PK" dirty="0"/>
                    </a:p>
                  </a:txBody>
                  <a:tcPr/>
                </a:tc>
                <a:tc>
                  <a:txBody>
                    <a:bodyPr/>
                    <a:lstStyle/>
                    <a:p>
                      <a:pPr algn="ctr"/>
                      <a:r>
                        <a:rPr lang="en-GB" dirty="0"/>
                        <a:t>A validated mathematical model applied to various space debris remediation cases.</a:t>
                      </a:r>
                      <a:endParaRPr lang="en-PK" dirty="0"/>
                    </a:p>
                  </a:txBody>
                  <a:tcPr/>
                </a:tc>
                <a:tc>
                  <a:txBody>
                    <a:bodyPr/>
                    <a:lstStyle/>
                    <a:p>
                      <a:pPr algn="ctr"/>
                      <a:r>
                        <a:rPr lang="en-US" dirty="0"/>
                        <a:t>Competed</a:t>
                      </a:r>
                      <a:endParaRPr lang="en-PK" dirty="0"/>
                    </a:p>
                  </a:txBody>
                  <a:tcPr/>
                </a:tc>
                <a:extLst>
                  <a:ext uri="{0D108BD9-81ED-4DB2-BD59-A6C34878D82A}">
                    <a16:rowId xmlns:a16="http://schemas.microsoft.com/office/drawing/2014/main" val="1177893164"/>
                  </a:ext>
                </a:extLst>
              </a:tr>
              <a:tr h="1096151">
                <a:tc>
                  <a:txBody>
                    <a:bodyPr/>
                    <a:lstStyle/>
                    <a:p>
                      <a:pPr algn="ctr"/>
                      <a:r>
                        <a:rPr lang="en-US" dirty="0"/>
                        <a:t>15/November-15/December</a:t>
                      </a:r>
                      <a:endParaRPr lang="en-PK" dirty="0"/>
                    </a:p>
                  </a:txBody>
                  <a:tcPr/>
                </a:tc>
                <a:tc>
                  <a:txBody>
                    <a:bodyPr/>
                    <a:lstStyle/>
                    <a:p>
                      <a:pPr algn="ctr"/>
                      <a:r>
                        <a:rPr lang="en-PK" dirty="0"/>
                        <a:t>SW</a:t>
                      </a:r>
                      <a:r>
                        <a:rPr lang="en-US" dirty="0"/>
                        <a:t>A</a:t>
                      </a:r>
                      <a:r>
                        <a:rPr lang="en-PK" dirty="0"/>
                        <a:t>PC Score &amp; SDR</a:t>
                      </a:r>
                      <a:r>
                        <a:rPr lang="en-US" dirty="0"/>
                        <a:t>2</a:t>
                      </a:r>
                      <a:r>
                        <a:rPr lang="en-PK" dirty="0"/>
                        <a:t> Component Design	</a:t>
                      </a:r>
                    </a:p>
                  </a:txBody>
                  <a:tcPr/>
                </a:tc>
                <a:tc>
                  <a:txBody>
                    <a:bodyPr/>
                    <a:lstStyle/>
                    <a:p>
                      <a:pPr algn="ctr"/>
                      <a:r>
                        <a:rPr lang="en-GB" dirty="0"/>
                        <a:t>A finalized SWAPC Score with a cost-effective SDR2 subsystem design meeting satellite requirements.</a:t>
                      </a:r>
                      <a:endParaRPr lang="en-PK" dirty="0"/>
                    </a:p>
                  </a:txBody>
                  <a:tcPr/>
                </a:tc>
                <a:tc>
                  <a:txBody>
                    <a:bodyPr/>
                    <a:lstStyle/>
                    <a:p>
                      <a:pPr algn="ctr"/>
                      <a:r>
                        <a:rPr lang="en-US" dirty="0"/>
                        <a:t>Competed</a:t>
                      </a:r>
                      <a:endParaRPr lang="en-PK" dirty="0"/>
                    </a:p>
                  </a:txBody>
                  <a:tcPr/>
                </a:tc>
                <a:extLst>
                  <a:ext uri="{0D108BD9-81ED-4DB2-BD59-A6C34878D82A}">
                    <a16:rowId xmlns:a16="http://schemas.microsoft.com/office/drawing/2014/main" val="4098425160"/>
                  </a:ext>
                </a:extLst>
              </a:tr>
            </a:tbl>
          </a:graphicData>
        </a:graphic>
      </p:graphicFrame>
    </p:spTree>
    <p:extLst>
      <p:ext uri="{BB962C8B-B14F-4D97-AF65-F5344CB8AC3E}">
        <p14:creationId xmlns:p14="http://schemas.microsoft.com/office/powerpoint/2010/main" val="2881796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Achievements/Completed Tasks</a:t>
            </a:r>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38</a:t>
            </a:fld>
            <a:endParaRPr lang="en-US" dirty="0"/>
          </a:p>
        </p:txBody>
      </p:sp>
      <p:sp>
        <p:nvSpPr>
          <p:cNvPr id="6" name="Date Placeholder 5"/>
          <p:cNvSpPr>
            <a:spLocks noGrp="1"/>
          </p:cNvSpPr>
          <p:nvPr>
            <p:ph type="dt" sz="half" idx="10"/>
          </p:nvPr>
        </p:nvSpPr>
        <p:spPr/>
        <p:txBody>
          <a:bodyPr/>
          <a:lstStyle/>
          <a:p>
            <a:fld id="{64FB1AD0-9EC5-4935-A4CF-BD9A4FF66F70}" type="datetime1">
              <a:rPr lang="en-US" smtClean="0"/>
              <a:t>7/31/2025</a:t>
            </a:fld>
            <a:endParaRPr lang="en-US" dirty="0"/>
          </a:p>
        </p:txBody>
      </p:sp>
      <p:graphicFrame>
        <p:nvGraphicFramePr>
          <p:cNvPr id="10" name="Table 9">
            <a:extLst>
              <a:ext uri="{FF2B5EF4-FFF2-40B4-BE49-F238E27FC236}">
                <a16:creationId xmlns:a16="http://schemas.microsoft.com/office/drawing/2014/main" id="{11A798C3-3608-B990-40AE-3B66E478C7F5}"/>
              </a:ext>
            </a:extLst>
          </p:cNvPr>
          <p:cNvGraphicFramePr>
            <a:graphicFrameLocks noGrp="1"/>
          </p:cNvGraphicFramePr>
          <p:nvPr>
            <p:extLst>
              <p:ext uri="{D42A27DB-BD31-4B8C-83A1-F6EECF244321}">
                <p14:modId xmlns:p14="http://schemas.microsoft.com/office/powerpoint/2010/main" val="3083441858"/>
              </p:ext>
            </p:extLst>
          </p:nvPr>
        </p:nvGraphicFramePr>
        <p:xfrm>
          <a:off x="838200" y="1314577"/>
          <a:ext cx="10702212" cy="4384604"/>
        </p:xfrm>
        <a:graphic>
          <a:graphicData uri="http://schemas.openxmlformats.org/drawingml/2006/table">
            <a:tbl>
              <a:tblPr firstRow="1" bandRow="1">
                <a:tableStyleId>{5C22544A-7EE6-4342-B048-85BDC9FD1C3A}</a:tableStyleId>
              </a:tblPr>
              <a:tblGrid>
                <a:gridCol w="2675553">
                  <a:extLst>
                    <a:ext uri="{9D8B030D-6E8A-4147-A177-3AD203B41FA5}">
                      <a16:colId xmlns:a16="http://schemas.microsoft.com/office/drawing/2014/main" val="456719438"/>
                    </a:ext>
                  </a:extLst>
                </a:gridCol>
                <a:gridCol w="2675553">
                  <a:extLst>
                    <a:ext uri="{9D8B030D-6E8A-4147-A177-3AD203B41FA5}">
                      <a16:colId xmlns:a16="http://schemas.microsoft.com/office/drawing/2014/main" val="2645708558"/>
                    </a:ext>
                  </a:extLst>
                </a:gridCol>
                <a:gridCol w="3139751">
                  <a:extLst>
                    <a:ext uri="{9D8B030D-6E8A-4147-A177-3AD203B41FA5}">
                      <a16:colId xmlns:a16="http://schemas.microsoft.com/office/drawing/2014/main" val="2207314562"/>
                    </a:ext>
                  </a:extLst>
                </a:gridCol>
                <a:gridCol w="2211355">
                  <a:extLst>
                    <a:ext uri="{9D8B030D-6E8A-4147-A177-3AD203B41FA5}">
                      <a16:colId xmlns:a16="http://schemas.microsoft.com/office/drawing/2014/main" val="1108001637"/>
                    </a:ext>
                  </a:extLst>
                </a:gridCol>
              </a:tblGrid>
              <a:tr h="1096151">
                <a:tc>
                  <a:txBody>
                    <a:bodyPr/>
                    <a:lstStyle/>
                    <a:p>
                      <a:pPr algn="ctr"/>
                      <a:r>
                        <a:rPr lang="en-US" dirty="0"/>
                        <a:t>Timeline</a:t>
                      </a:r>
                      <a:endParaRPr lang="en-PK" dirty="0"/>
                    </a:p>
                  </a:txBody>
                  <a:tcPr/>
                </a:tc>
                <a:tc>
                  <a:txBody>
                    <a:bodyPr/>
                    <a:lstStyle/>
                    <a:p>
                      <a:pPr algn="ctr"/>
                      <a:r>
                        <a:rPr lang="en-US" dirty="0"/>
                        <a:t>Milestone</a:t>
                      </a:r>
                      <a:endParaRPr lang="en-PK" dirty="0"/>
                    </a:p>
                  </a:txBody>
                  <a:tcPr/>
                </a:tc>
                <a:tc>
                  <a:txBody>
                    <a:bodyPr/>
                    <a:lstStyle/>
                    <a:p>
                      <a:pPr algn="ctr"/>
                      <a:r>
                        <a:rPr lang="en-US" dirty="0"/>
                        <a:t>Deliverable</a:t>
                      </a:r>
                      <a:endParaRPr lang="en-PK" dirty="0"/>
                    </a:p>
                  </a:txBody>
                  <a:tcPr/>
                </a:tc>
                <a:tc>
                  <a:txBody>
                    <a:bodyPr/>
                    <a:lstStyle/>
                    <a:p>
                      <a:pPr algn="ctr"/>
                      <a:r>
                        <a:rPr lang="en-US" dirty="0"/>
                        <a:t>Status</a:t>
                      </a:r>
                      <a:endParaRPr lang="en-PK" dirty="0"/>
                    </a:p>
                  </a:txBody>
                  <a:tcPr/>
                </a:tc>
                <a:extLst>
                  <a:ext uri="{0D108BD9-81ED-4DB2-BD59-A6C34878D82A}">
                    <a16:rowId xmlns:a16="http://schemas.microsoft.com/office/drawing/2014/main" val="1936188183"/>
                  </a:ext>
                </a:extLst>
              </a:tr>
              <a:tr h="1096151">
                <a:tc>
                  <a:txBody>
                    <a:bodyPr/>
                    <a:lstStyle/>
                    <a:p>
                      <a:pPr algn="ctr"/>
                      <a:r>
                        <a:rPr lang="en-US" dirty="0"/>
                        <a:t>01/Febuary-01/March</a:t>
                      </a:r>
                      <a:endParaRPr lang="en-PK" dirty="0"/>
                    </a:p>
                  </a:txBody>
                  <a:tcPr/>
                </a:tc>
                <a:tc>
                  <a:txBody>
                    <a:bodyPr/>
                    <a:lstStyle/>
                    <a:p>
                      <a:pPr algn="ctr"/>
                      <a:r>
                        <a:rPr lang="en-GB" dirty="0"/>
                        <a:t>Design solver for Power Control Unit (PCU)	</a:t>
                      </a:r>
                      <a:endParaRPr lang="en-PK" dirty="0"/>
                    </a:p>
                  </a:txBody>
                  <a:tcPr/>
                </a:tc>
                <a:tc>
                  <a:txBody>
                    <a:bodyPr/>
                    <a:lstStyle/>
                    <a:p>
                      <a:pPr algn="ctr"/>
                      <a:r>
                        <a:rPr lang="en-GB" dirty="0"/>
                        <a:t>Complete design with testing results/inputs	</a:t>
                      </a:r>
                      <a:endParaRPr lang="en-PK" dirty="0"/>
                    </a:p>
                  </a:txBody>
                  <a:tcPr/>
                </a:tc>
                <a:tc>
                  <a:txBody>
                    <a:bodyPr/>
                    <a:lstStyle/>
                    <a:p>
                      <a:pPr algn="ctr"/>
                      <a:r>
                        <a:rPr lang="en-US" dirty="0"/>
                        <a:t>Competed </a:t>
                      </a:r>
                      <a:endParaRPr lang="en-PK" dirty="0"/>
                    </a:p>
                  </a:txBody>
                  <a:tcPr/>
                </a:tc>
                <a:extLst>
                  <a:ext uri="{0D108BD9-81ED-4DB2-BD59-A6C34878D82A}">
                    <a16:rowId xmlns:a16="http://schemas.microsoft.com/office/drawing/2014/main" val="2658060587"/>
                  </a:ext>
                </a:extLst>
              </a:tr>
              <a:tr h="1096151">
                <a:tc>
                  <a:txBody>
                    <a:bodyPr/>
                    <a:lstStyle/>
                    <a:p>
                      <a:pPr algn="ctr"/>
                      <a:r>
                        <a:rPr lang="en-US" dirty="0"/>
                        <a:t>01/March-01/April</a:t>
                      </a:r>
                      <a:endParaRPr lang="en-PK" dirty="0"/>
                    </a:p>
                  </a:txBody>
                  <a:tcPr/>
                </a:tc>
                <a:tc>
                  <a:txBody>
                    <a:bodyPr/>
                    <a:lstStyle/>
                    <a:p>
                      <a:pPr algn="ctr"/>
                      <a:r>
                        <a:rPr lang="en-GB" dirty="0"/>
                        <a:t>Prototype PCU (ESP32-based)	</a:t>
                      </a:r>
                      <a:endParaRPr lang="en-PK" dirty="0"/>
                    </a:p>
                  </a:txBody>
                  <a:tcPr/>
                </a:tc>
                <a:tc>
                  <a:txBody>
                    <a:bodyPr/>
                    <a:lstStyle/>
                    <a:p>
                      <a:pPr algn="ctr"/>
                      <a:r>
                        <a:rPr lang="en-GB" dirty="0"/>
                        <a:t>Functional software design for power distribution/conditioning	</a:t>
                      </a:r>
                      <a:endParaRPr lang="en-PK" dirty="0"/>
                    </a:p>
                  </a:txBody>
                  <a:tcPr/>
                </a:tc>
                <a:tc>
                  <a:txBody>
                    <a:bodyPr/>
                    <a:lstStyle/>
                    <a:p>
                      <a:pPr algn="ctr"/>
                      <a:r>
                        <a:rPr lang="en-US" dirty="0"/>
                        <a:t>Competed</a:t>
                      </a:r>
                      <a:endParaRPr lang="en-PK" dirty="0"/>
                    </a:p>
                  </a:txBody>
                  <a:tcPr/>
                </a:tc>
                <a:extLst>
                  <a:ext uri="{0D108BD9-81ED-4DB2-BD59-A6C34878D82A}">
                    <a16:rowId xmlns:a16="http://schemas.microsoft.com/office/drawing/2014/main" val="1177893164"/>
                  </a:ext>
                </a:extLst>
              </a:tr>
              <a:tr h="1096151">
                <a:tc>
                  <a:txBody>
                    <a:bodyPr/>
                    <a:lstStyle/>
                    <a:p>
                      <a:pPr algn="ctr"/>
                      <a:r>
                        <a:rPr lang="en-US" dirty="0"/>
                        <a:t>01/April-01/May</a:t>
                      </a:r>
                      <a:endParaRPr lang="en-PK" dirty="0"/>
                    </a:p>
                  </a:txBody>
                  <a:tcPr/>
                </a:tc>
                <a:tc>
                  <a:txBody>
                    <a:bodyPr/>
                    <a:lstStyle/>
                    <a:p>
                      <a:pPr algn="ctr"/>
                      <a:r>
                        <a:rPr lang="en-PK" dirty="0"/>
                        <a:t>CubeSat PCU Demonstrator	</a:t>
                      </a:r>
                    </a:p>
                  </a:txBody>
                  <a:tcPr/>
                </a:tc>
                <a:tc>
                  <a:txBody>
                    <a:bodyPr/>
                    <a:lstStyle/>
                    <a:p>
                      <a:pPr algn="ctr"/>
                      <a:r>
                        <a:rPr lang="en-GB" dirty="0"/>
                        <a:t>Scaled-down (100:1) hardware demonstrator	</a:t>
                      </a:r>
                      <a:endParaRPr lang="en-PK" dirty="0"/>
                    </a:p>
                  </a:txBody>
                  <a:tcPr/>
                </a:tc>
                <a:tc>
                  <a:txBody>
                    <a:bodyPr/>
                    <a:lstStyle/>
                    <a:p>
                      <a:pPr algn="ctr"/>
                      <a:r>
                        <a:rPr lang="en-US" dirty="0"/>
                        <a:t>Competed</a:t>
                      </a:r>
                      <a:endParaRPr lang="en-PK" dirty="0"/>
                    </a:p>
                  </a:txBody>
                  <a:tcPr/>
                </a:tc>
                <a:extLst>
                  <a:ext uri="{0D108BD9-81ED-4DB2-BD59-A6C34878D82A}">
                    <a16:rowId xmlns:a16="http://schemas.microsoft.com/office/drawing/2014/main" val="4098425160"/>
                  </a:ext>
                </a:extLst>
              </a:tr>
            </a:tbl>
          </a:graphicData>
        </a:graphic>
      </p:graphicFrame>
    </p:spTree>
    <p:extLst>
      <p:ext uri="{BB962C8B-B14F-4D97-AF65-F5344CB8AC3E}">
        <p14:creationId xmlns:p14="http://schemas.microsoft.com/office/powerpoint/2010/main" val="1189395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Cost Analysis</a:t>
            </a:r>
          </a:p>
        </p:txBody>
      </p:sp>
      <p:sp>
        <p:nvSpPr>
          <p:cNvPr id="4" name="Footer Placeholder 3"/>
          <p:cNvSpPr>
            <a:spLocks noGrp="1"/>
          </p:cNvSpPr>
          <p:nvPr>
            <p:ph type="ftr" sz="quarter" idx="11"/>
          </p:nvPr>
        </p:nvSpPr>
        <p:spPr/>
        <p:txBody>
          <a:bodyPr/>
          <a:lstStyle/>
          <a:p>
            <a:r>
              <a:rPr lang="en-US" dirty="0"/>
              <a:t>Department of Electrical &amp; Computer Engineering</a:t>
            </a:r>
          </a:p>
        </p:txBody>
      </p:sp>
      <p:sp>
        <p:nvSpPr>
          <p:cNvPr id="5" name="Slide Number Placeholder 4"/>
          <p:cNvSpPr>
            <a:spLocks noGrp="1"/>
          </p:cNvSpPr>
          <p:nvPr>
            <p:ph type="sldNum" sz="quarter" idx="12"/>
          </p:nvPr>
        </p:nvSpPr>
        <p:spPr/>
        <p:txBody>
          <a:bodyPr/>
          <a:lstStyle/>
          <a:p>
            <a:fld id="{A404E238-F771-4BC1-9664-E4FE9018898D}" type="slidenum">
              <a:rPr lang="en-US" smtClean="0"/>
              <a:t>39</a:t>
            </a:fld>
            <a:endParaRPr lang="en-US" dirty="0"/>
          </a:p>
        </p:txBody>
      </p:sp>
      <p:sp>
        <p:nvSpPr>
          <p:cNvPr id="6" name="Date Placeholder 5"/>
          <p:cNvSpPr>
            <a:spLocks noGrp="1"/>
          </p:cNvSpPr>
          <p:nvPr>
            <p:ph type="dt" sz="half" idx="10"/>
          </p:nvPr>
        </p:nvSpPr>
        <p:spPr/>
        <p:txBody>
          <a:bodyPr/>
          <a:lstStyle/>
          <a:p>
            <a:fld id="{053C02F8-7AAF-491C-A670-56F7748A1FAF}" type="datetime1">
              <a:rPr lang="en-US" smtClean="0"/>
              <a:t>7/31/2025</a:t>
            </a:fld>
            <a:endParaRPr lang="en-US" dirty="0"/>
          </a:p>
        </p:txBody>
      </p:sp>
      <p:graphicFrame>
        <p:nvGraphicFramePr>
          <p:cNvPr id="13" name="Table 12">
            <a:extLst>
              <a:ext uri="{FF2B5EF4-FFF2-40B4-BE49-F238E27FC236}">
                <a16:creationId xmlns:a16="http://schemas.microsoft.com/office/drawing/2014/main" id="{C8409EA0-3F52-33FA-A518-4E6B725A2F78}"/>
              </a:ext>
            </a:extLst>
          </p:cNvPr>
          <p:cNvGraphicFramePr>
            <a:graphicFrameLocks noGrp="1"/>
          </p:cNvGraphicFramePr>
          <p:nvPr>
            <p:extLst>
              <p:ext uri="{D42A27DB-BD31-4B8C-83A1-F6EECF244321}">
                <p14:modId xmlns:p14="http://schemas.microsoft.com/office/powerpoint/2010/main" val="1193492519"/>
              </p:ext>
            </p:extLst>
          </p:nvPr>
        </p:nvGraphicFramePr>
        <p:xfrm>
          <a:off x="233264" y="813218"/>
          <a:ext cx="11868540" cy="5679656"/>
        </p:xfrm>
        <a:graphic>
          <a:graphicData uri="http://schemas.openxmlformats.org/drawingml/2006/table">
            <a:tbl>
              <a:tblPr firstRow="1" bandRow="1">
                <a:tableStyleId>{5C22544A-7EE6-4342-B048-85BDC9FD1C3A}</a:tableStyleId>
              </a:tblPr>
              <a:tblGrid>
                <a:gridCol w="2373708">
                  <a:extLst>
                    <a:ext uri="{9D8B030D-6E8A-4147-A177-3AD203B41FA5}">
                      <a16:colId xmlns:a16="http://schemas.microsoft.com/office/drawing/2014/main" val="3318351610"/>
                    </a:ext>
                  </a:extLst>
                </a:gridCol>
                <a:gridCol w="2373708">
                  <a:extLst>
                    <a:ext uri="{9D8B030D-6E8A-4147-A177-3AD203B41FA5}">
                      <a16:colId xmlns:a16="http://schemas.microsoft.com/office/drawing/2014/main" val="1459469606"/>
                    </a:ext>
                  </a:extLst>
                </a:gridCol>
                <a:gridCol w="2373708">
                  <a:extLst>
                    <a:ext uri="{9D8B030D-6E8A-4147-A177-3AD203B41FA5}">
                      <a16:colId xmlns:a16="http://schemas.microsoft.com/office/drawing/2014/main" val="4086139028"/>
                    </a:ext>
                  </a:extLst>
                </a:gridCol>
                <a:gridCol w="2373708">
                  <a:extLst>
                    <a:ext uri="{9D8B030D-6E8A-4147-A177-3AD203B41FA5}">
                      <a16:colId xmlns:a16="http://schemas.microsoft.com/office/drawing/2014/main" val="1050305582"/>
                    </a:ext>
                  </a:extLst>
                </a:gridCol>
                <a:gridCol w="2373708">
                  <a:extLst>
                    <a:ext uri="{9D8B030D-6E8A-4147-A177-3AD203B41FA5}">
                      <a16:colId xmlns:a16="http://schemas.microsoft.com/office/drawing/2014/main" val="602062262"/>
                    </a:ext>
                  </a:extLst>
                </a:gridCol>
              </a:tblGrid>
              <a:tr h="305489">
                <a:tc>
                  <a:txBody>
                    <a:bodyPr/>
                    <a:lstStyle/>
                    <a:p>
                      <a:pPr algn="ctr" fontAlgn="ctr"/>
                      <a:r>
                        <a:rPr lang="en-US" sz="1600" b="1" i="0" u="none" strike="noStrike">
                          <a:solidFill>
                            <a:srgbClr val="000000"/>
                          </a:solidFill>
                          <a:effectLst/>
                          <a:latin typeface="Calibri" panose="020F0502020204030204" pitchFamily="34" charset="0"/>
                        </a:rPr>
                        <a:t>Component</a:t>
                      </a:r>
                    </a:p>
                  </a:txBody>
                  <a:tcPr marL="7620" marR="7620" marT="7620" marB="0" anchor="ctr"/>
                </a:tc>
                <a:tc>
                  <a:txBody>
                    <a:bodyPr/>
                    <a:lstStyle/>
                    <a:p>
                      <a:pPr algn="ctr" fontAlgn="ctr"/>
                      <a:r>
                        <a:rPr lang="en-US" sz="1600" b="1" i="0" u="none" strike="noStrike">
                          <a:solidFill>
                            <a:srgbClr val="000000"/>
                          </a:solidFill>
                          <a:effectLst/>
                          <a:latin typeface="Calibri" panose="020F0502020204030204" pitchFamily="34" charset="0"/>
                        </a:rPr>
                        <a:t>Quantity</a:t>
                      </a:r>
                    </a:p>
                  </a:txBody>
                  <a:tcPr marL="7620" marR="7620" marT="7620" marB="0" anchor="ctr"/>
                </a:tc>
                <a:tc>
                  <a:txBody>
                    <a:bodyPr/>
                    <a:lstStyle/>
                    <a:p>
                      <a:pPr algn="ctr" fontAlgn="ctr"/>
                      <a:r>
                        <a:rPr lang="en-US" sz="1600" b="1" i="0" u="none" strike="noStrike">
                          <a:solidFill>
                            <a:srgbClr val="000000"/>
                          </a:solidFill>
                          <a:effectLst/>
                          <a:latin typeface="Calibri" panose="020F0502020204030204" pitchFamily="34" charset="0"/>
                        </a:rPr>
                        <a:t>Unit Price (PKR)</a:t>
                      </a:r>
                    </a:p>
                  </a:txBody>
                  <a:tcPr marL="7620" marR="7620" marT="7620" marB="0" anchor="ctr"/>
                </a:tc>
                <a:tc>
                  <a:txBody>
                    <a:bodyPr/>
                    <a:lstStyle/>
                    <a:p>
                      <a:pPr algn="ctr" fontAlgn="ctr"/>
                      <a:r>
                        <a:rPr lang="en-US" sz="1600" b="1" i="0" u="none" strike="noStrike">
                          <a:solidFill>
                            <a:srgbClr val="000000"/>
                          </a:solidFill>
                          <a:effectLst/>
                          <a:latin typeface="Calibri" panose="020F0502020204030204" pitchFamily="34" charset="0"/>
                        </a:rPr>
                        <a:t>Total (PKR)</a:t>
                      </a:r>
                    </a:p>
                  </a:txBody>
                  <a:tcPr marL="7620" marR="7620" marT="7620" marB="0" anchor="ctr"/>
                </a:tc>
                <a:tc>
                  <a:txBody>
                    <a:bodyPr/>
                    <a:lstStyle/>
                    <a:p>
                      <a:pPr algn="ctr" fontAlgn="ctr"/>
                      <a:r>
                        <a:rPr lang="en-US" sz="1600" b="1" i="0" u="none" strike="noStrike">
                          <a:solidFill>
                            <a:srgbClr val="000000"/>
                          </a:solidFill>
                          <a:effectLst/>
                          <a:latin typeface="Calibri" panose="020F0502020204030204" pitchFamily="34" charset="0"/>
                        </a:rPr>
                        <a:t>Remarks</a:t>
                      </a:r>
                    </a:p>
                  </a:txBody>
                  <a:tcPr marL="7620" marR="7620" marT="7620" marB="0" anchor="ctr"/>
                </a:tc>
                <a:extLst>
                  <a:ext uri="{0D108BD9-81ED-4DB2-BD59-A6C34878D82A}">
                    <a16:rowId xmlns:a16="http://schemas.microsoft.com/office/drawing/2014/main" val="3740379301"/>
                  </a:ext>
                </a:extLst>
              </a:tr>
              <a:tr h="435895">
                <a:tc>
                  <a:txBody>
                    <a:bodyPr/>
                    <a:lstStyle/>
                    <a:p>
                      <a:pPr algn="ctr" fontAlgn="ctr"/>
                      <a:r>
                        <a:rPr lang="en-US" sz="1600" b="0" i="0" u="none" strike="noStrike" dirty="0">
                          <a:solidFill>
                            <a:srgbClr val="000000"/>
                          </a:solidFill>
                          <a:effectLst/>
                          <a:latin typeface="Calibri" panose="020F0502020204030204" pitchFamily="34" charset="0"/>
                        </a:rPr>
                        <a:t>Solar Panels (12V)</a:t>
                      </a:r>
                    </a:p>
                  </a:txBody>
                  <a:tcPr marL="7620" marR="7620" marT="7620" marB="0" anchor="ctr"/>
                </a:tc>
                <a:tc>
                  <a:txBody>
                    <a:bodyPr/>
                    <a:lstStyle/>
                    <a:p>
                      <a:pPr algn="ctr" fontAlgn="ctr"/>
                      <a:r>
                        <a:rPr lang="en-PK" sz="1600" b="0" i="0" u="none" strike="noStrike" dirty="0">
                          <a:solidFill>
                            <a:srgbClr val="000000"/>
                          </a:solidFill>
                          <a:effectLst/>
                          <a:latin typeface="Calibri" panose="020F0502020204030204" pitchFamily="34" charset="0"/>
                        </a:rPr>
                        <a:t>2</a:t>
                      </a:r>
                    </a:p>
                  </a:txBody>
                  <a:tcPr marL="7620" marR="7620" marT="7620" marB="0" anchor="ctr"/>
                </a:tc>
                <a:tc>
                  <a:txBody>
                    <a:bodyPr/>
                    <a:lstStyle/>
                    <a:p>
                      <a:pPr algn="ctr" fontAlgn="ctr"/>
                      <a:r>
                        <a:rPr lang="en-PK" sz="1600" b="0" i="0" u="none" strike="noStrike" dirty="0">
                          <a:solidFill>
                            <a:srgbClr val="000000"/>
                          </a:solidFill>
                          <a:effectLst/>
                          <a:latin typeface="Calibri" panose="020F0502020204030204" pitchFamily="34" charset="0"/>
                        </a:rPr>
                        <a:t>1400</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2800</a:t>
                      </a:r>
                    </a:p>
                  </a:txBody>
                  <a:tcPr marL="7620" marR="7620" marT="7620" marB="0" anchor="ctr"/>
                </a:tc>
                <a:tc>
                  <a:txBody>
                    <a:bodyPr/>
                    <a:lstStyle/>
                    <a:p>
                      <a:pPr algn="ctr" fontAlgn="ctr"/>
                      <a:r>
                        <a:rPr lang="en-GB" sz="1600" b="0" i="0" u="none" strike="noStrike">
                          <a:solidFill>
                            <a:srgbClr val="000000"/>
                          </a:solidFill>
                          <a:effectLst/>
                          <a:latin typeface="Calibri" panose="020F0502020204030204" pitchFamily="34" charset="0"/>
                        </a:rPr>
                        <a:t>Small 12V/10W panels for demo use</a:t>
                      </a:r>
                    </a:p>
                  </a:txBody>
                  <a:tcPr marL="7620" marR="7620" marT="7620" marB="0" anchor="ctr"/>
                </a:tc>
                <a:extLst>
                  <a:ext uri="{0D108BD9-81ED-4DB2-BD59-A6C34878D82A}">
                    <a16:rowId xmlns:a16="http://schemas.microsoft.com/office/drawing/2014/main" val="3430992421"/>
                  </a:ext>
                </a:extLst>
              </a:tr>
              <a:tr h="435895">
                <a:tc>
                  <a:txBody>
                    <a:bodyPr/>
                    <a:lstStyle/>
                    <a:p>
                      <a:pPr algn="ctr" fontAlgn="ctr"/>
                      <a:r>
                        <a:rPr lang="en-US" sz="1600" b="0" i="0" u="none" strike="noStrike">
                          <a:solidFill>
                            <a:srgbClr val="000000"/>
                          </a:solidFill>
                          <a:effectLst/>
                          <a:latin typeface="Calibri" panose="020F0502020204030204" pitchFamily="34" charset="0"/>
                        </a:rPr>
                        <a:t>LM317 Voltage Regulator (U4)</a:t>
                      </a:r>
                    </a:p>
                  </a:txBody>
                  <a:tcPr marL="7620" marR="7620" marT="7620" marB="0" anchor="ctr"/>
                </a:tc>
                <a:tc>
                  <a:txBody>
                    <a:bodyPr/>
                    <a:lstStyle/>
                    <a:p>
                      <a:pPr algn="ctr" fontAlgn="ctr"/>
                      <a:r>
                        <a:rPr lang="en-PK" sz="1600" b="0" i="0" u="none" strike="noStrike" dirty="0">
                          <a:solidFill>
                            <a:srgbClr val="000000"/>
                          </a:solidFill>
                          <a:effectLst/>
                          <a:latin typeface="Calibri" panose="020F0502020204030204" pitchFamily="34" charset="0"/>
                        </a:rPr>
                        <a:t>1</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140</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140</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Adjustable regulator</a:t>
                      </a:r>
                    </a:p>
                  </a:txBody>
                  <a:tcPr marL="7620" marR="7620" marT="7620" marB="0" anchor="ctr"/>
                </a:tc>
                <a:extLst>
                  <a:ext uri="{0D108BD9-81ED-4DB2-BD59-A6C34878D82A}">
                    <a16:rowId xmlns:a16="http://schemas.microsoft.com/office/drawing/2014/main" val="2438500680"/>
                  </a:ext>
                </a:extLst>
              </a:tr>
              <a:tr h="435895">
                <a:tc>
                  <a:txBody>
                    <a:bodyPr/>
                    <a:lstStyle/>
                    <a:p>
                      <a:pPr algn="ctr" fontAlgn="ctr"/>
                      <a:r>
                        <a:rPr lang="en-US" sz="1600" b="0" i="0" u="none" strike="noStrike">
                          <a:solidFill>
                            <a:srgbClr val="000000"/>
                          </a:solidFill>
                          <a:effectLst/>
                          <a:latin typeface="Calibri" panose="020F0502020204030204" pitchFamily="34" charset="0"/>
                        </a:rPr>
                        <a:t>Diodes 1N4001 (D5, D7)</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14</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General-purpose silicon diodes</a:t>
                      </a:r>
                    </a:p>
                  </a:txBody>
                  <a:tcPr marL="7620" marR="7620" marT="7620" marB="0" anchor="ctr"/>
                </a:tc>
                <a:extLst>
                  <a:ext uri="{0D108BD9-81ED-4DB2-BD59-A6C34878D82A}">
                    <a16:rowId xmlns:a16="http://schemas.microsoft.com/office/drawing/2014/main" val="3182769769"/>
                  </a:ext>
                </a:extLst>
              </a:tr>
              <a:tr h="435895">
                <a:tc>
                  <a:txBody>
                    <a:bodyPr/>
                    <a:lstStyle/>
                    <a:p>
                      <a:pPr algn="ctr" fontAlgn="ctr"/>
                      <a:r>
                        <a:rPr lang="en-US" sz="1600" b="0" i="0" u="none" strike="noStrike" dirty="0">
                          <a:solidFill>
                            <a:srgbClr val="000000"/>
                          </a:solidFill>
                          <a:effectLst/>
                          <a:latin typeface="Calibri" panose="020F0502020204030204" pitchFamily="34" charset="0"/>
                        </a:rPr>
                        <a:t>Resistors (Various: R14, R22...)</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10</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6</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60</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Standard 1/4W resistors</a:t>
                      </a:r>
                    </a:p>
                  </a:txBody>
                  <a:tcPr marL="7620" marR="7620" marT="7620" marB="0" anchor="ctr"/>
                </a:tc>
                <a:extLst>
                  <a:ext uri="{0D108BD9-81ED-4DB2-BD59-A6C34878D82A}">
                    <a16:rowId xmlns:a16="http://schemas.microsoft.com/office/drawing/2014/main" val="12657063"/>
                  </a:ext>
                </a:extLst>
              </a:tr>
              <a:tr h="305489">
                <a:tc>
                  <a:txBody>
                    <a:bodyPr/>
                    <a:lstStyle/>
                    <a:p>
                      <a:pPr algn="ctr" fontAlgn="ctr"/>
                      <a:r>
                        <a:rPr lang="en-US" sz="1600" b="0" i="0" u="none" strike="noStrike">
                          <a:solidFill>
                            <a:srgbClr val="000000"/>
                          </a:solidFill>
                          <a:effectLst/>
                          <a:latin typeface="Calibri" panose="020F0502020204030204" pitchFamily="34" charset="0"/>
                        </a:rPr>
                        <a:t>Potentiometer (RV3)</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85</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85</a:t>
                      </a:r>
                    </a:p>
                  </a:txBody>
                  <a:tcPr marL="7620" marR="7620" marT="7620" marB="0" anchor="ctr"/>
                </a:tc>
                <a:tc>
                  <a:txBody>
                    <a:bodyPr/>
                    <a:lstStyle/>
                    <a:p>
                      <a:pPr algn="ctr" fontAlgn="ctr"/>
                      <a:r>
                        <a:rPr lang="el-GR" sz="1600" b="0" i="0" u="none" strike="noStrike">
                          <a:solidFill>
                            <a:srgbClr val="000000"/>
                          </a:solidFill>
                          <a:effectLst/>
                          <a:latin typeface="Calibri" panose="020F0502020204030204" pitchFamily="34" charset="0"/>
                        </a:rPr>
                        <a:t>470Ω </a:t>
                      </a:r>
                      <a:r>
                        <a:rPr lang="en-US" sz="1600" b="0" i="0" u="none" strike="noStrike">
                          <a:solidFill>
                            <a:srgbClr val="000000"/>
                          </a:solidFill>
                          <a:effectLst/>
                          <a:latin typeface="Calibri" panose="020F0502020204030204" pitchFamily="34" charset="0"/>
                        </a:rPr>
                        <a:t>trimpot</a:t>
                      </a:r>
                    </a:p>
                  </a:txBody>
                  <a:tcPr marL="7620" marR="7620" marT="7620" marB="0" anchor="ctr"/>
                </a:tc>
                <a:extLst>
                  <a:ext uri="{0D108BD9-81ED-4DB2-BD59-A6C34878D82A}">
                    <a16:rowId xmlns:a16="http://schemas.microsoft.com/office/drawing/2014/main" val="504617721"/>
                  </a:ext>
                </a:extLst>
              </a:tr>
              <a:tr h="435895">
                <a:tc>
                  <a:txBody>
                    <a:bodyPr/>
                    <a:lstStyle/>
                    <a:p>
                      <a:pPr algn="ctr" fontAlgn="ctr"/>
                      <a:r>
                        <a:rPr lang="en-US" sz="1600" b="0" i="0" u="none" strike="noStrike">
                          <a:solidFill>
                            <a:srgbClr val="000000"/>
                          </a:solidFill>
                          <a:effectLst/>
                          <a:latin typeface="Calibri" panose="020F0502020204030204" pitchFamily="34" charset="0"/>
                        </a:rPr>
                        <a:t>Inductors (L1, L2)</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200</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400</a:t>
                      </a:r>
                    </a:p>
                  </a:txBody>
                  <a:tcPr marL="7620" marR="7620" marT="7620" marB="0" anchor="ctr"/>
                </a:tc>
                <a:tc>
                  <a:txBody>
                    <a:bodyPr/>
                    <a:lstStyle/>
                    <a:p>
                      <a:pPr algn="ctr" fontAlgn="ctr"/>
                      <a:r>
                        <a:rPr lang="en-GB" sz="1600" b="0" i="0" u="none" strike="noStrike">
                          <a:solidFill>
                            <a:srgbClr val="000000"/>
                          </a:solidFill>
                          <a:effectLst/>
                          <a:latin typeface="Calibri" panose="020F0502020204030204" pitchFamily="34" charset="0"/>
                        </a:rPr>
                        <a:t>Based on required current rating</a:t>
                      </a:r>
                    </a:p>
                  </a:txBody>
                  <a:tcPr marL="7620" marR="7620" marT="7620" marB="0" anchor="ctr"/>
                </a:tc>
                <a:extLst>
                  <a:ext uri="{0D108BD9-81ED-4DB2-BD59-A6C34878D82A}">
                    <a16:rowId xmlns:a16="http://schemas.microsoft.com/office/drawing/2014/main" val="3250156450"/>
                  </a:ext>
                </a:extLst>
              </a:tr>
              <a:tr h="305489">
                <a:tc>
                  <a:txBody>
                    <a:bodyPr/>
                    <a:lstStyle/>
                    <a:p>
                      <a:pPr algn="ctr" fontAlgn="ctr"/>
                      <a:r>
                        <a:rPr lang="en-US" sz="1600" b="0" i="0" u="none" strike="noStrike">
                          <a:solidFill>
                            <a:srgbClr val="000000"/>
                          </a:solidFill>
                          <a:effectLst/>
                          <a:latin typeface="Calibri" panose="020F0502020204030204" pitchFamily="34" charset="0"/>
                        </a:rPr>
                        <a:t>Relay (RL2)</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200</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200</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12V SPDT relay</a:t>
                      </a:r>
                    </a:p>
                  </a:txBody>
                  <a:tcPr marL="7620" marR="7620" marT="7620" marB="0" anchor="ctr"/>
                </a:tc>
                <a:extLst>
                  <a:ext uri="{0D108BD9-81ED-4DB2-BD59-A6C34878D82A}">
                    <a16:rowId xmlns:a16="http://schemas.microsoft.com/office/drawing/2014/main" val="799241381"/>
                  </a:ext>
                </a:extLst>
              </a:tr>
              <a:tr h="435895">
                <a:tc>
                  <a:txBody>
                    <a:bodyPr/>
                    <a:lstStyle/>
                    <a:p>
                      <a:pPr algn="ctr" fontAlgn="ctr"/>
                      <a:r>
                        <a:rPr lang="en-US" sz="1600" b="0" i="0" u="none" strike="noStrike">
                          <a:solidFill>
                            <a:srgbClr val="000000"/>
                          </a:solidFill>
                          <a:effectLst/>
                          <a:latin typeface="Calibri" panose="020F0502020204030204" pitchFamily="34" charset="0"/>
                        </a:rPr>
                        <a:t>Transistors 2N2222 (Q1, Q9–Q14)</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6</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180</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NPN transistors</a:t>
                      </a:r>
                    </a:p>
                  </a:txBody>
                  <a:tcPr marL="7620" marR="7620" marT="7620" marB="0" anchor="ctr"/>
                </a:tc>
                <a:extLst>
                  <a:ext uri="{0D108BD9-81ED-4DB2-BD59-A6C34878D82A}">
                    <a16:rowId xmlns:a16="http://schemas.microsoft.com/office/drawing/2014/main" val="2678887633"/>
                  </a:ext>
                </a:extLst>
              </a:tr>
              <a:tr h="305489">
                <a:tc>
                  <a:txBody>
                    <a:bodyPr/>
                    <a:lstStyle/>
                    <a:p>
                      <a:pPr algn="ctr" fontAlgn="ctr"/>
                      <a:r>
                        <a:rPr lang="en-US" sz="1600" b="0" i="0" u="none" strike="noStrike">
                          <a:solidFill>
                            <a:srgbClr val="000000"/>
                          </a:solidFill>
                          <a:effectLst/>
                          <a:latin typeface="Calibri" panose="020F0502020204030204" pitchFamily="34" charset="0"/>
                        </a:rPr>
                        <a:t>Arduino Nano V3 (Clone)</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850</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850</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Local or AliExpress clone</a:t>
                      </a:r>
                    </a:p>
                  </a:txBody>
                  <a:tcPr marL="7620" marR="7620" marT="7620" marB="0" anchor="ctr"/>
                </a:tc>
                <a:extLst>
                  <a:ext uri="{0D108BD9-81ED-4DB2-BD59-A6C34878D82A}">
                    <a16:rowId xmlns:a16="http://schemas.microsoft.com/office/drawing/2014/main" val="2264000434"/>
                  </a:ext>
                </a:extLst>
              </a:tr>
              <a:tr h="435895">
                <a:tc>
                  <a:txBody>
                    <a:bodyPr/>
                    <a:lstStyle/>
                    <a:p>
                      <a:pPr algn="ctr" fontAlgn="ctr"/>
                      <a:r>
                        <a:rPr lang="en-GB" sz="1600" b="0" i="0" u="none" strike="noStrike">
                          <a:solidFill>
                            <a:srgbClr val="000000"/>
                          </a:solidFill>
                          <a:effectLst/>
                          <a:latin typeface="Calibri" panose="020F0502020204030204" pitchFamily="34" charset="0"/>
                        </a:rPr>
                        <a:t>Battery (12V Lead Acid or Li-ion)</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2000</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2000</a:t>
                      </a:r>
                    </a:p>
                  </a:txBody>
                  <a:tcPr marL="7620" marR="7620" marT="7620" marB="0" anchor="ctr"/>
                </a:tc>
                <a:tc>
                  <a:txBody>
                    <a:bodyPr/>
                    <a:lstStyle/>
                    <a:p>
                      <a:pPr algn="ctr" fontAlgn="ctr"/>
                      <a:r>
                        <a:rPr lang="en-GB" sz="1600" b="0" i="0" u="none" strike="noStrike">
                          <a:solidFill>
                            <a:srgbClr val="000000"/>
                          </a:solidFill>
                          <a:effectLst/>
                          <a:latin typeface="Calibri" panose="020F0502020204030204" pitchFamily="34" charset="0"/>
                        </a:rPr>
                        <a:t>Basic 12V battery for simulation</a:t>
                      </a:r>
                    </a:p>
                  </a:txBody>
                  <a:tcPr marL="7620" marR="7620" marT="7620" marB="0" anchor="ctr"/>
                </a:tc>
                <a:extLst>
                  <a:ext uri="{0D108BD9-81ED-4DB2-BD59-A6C34878D82A}">
                    <a16:rowId xmlns:a16="http://schemas.microsoft.com/office/drawing/2014/main" val="3811227171"/>
                  </a:ext>
                </a:extLst>
              </a:tr>
              <a:tr h="435895">
                <a:tc>
                  <a:txBody>
                    <a:bodyPr/>
                    <a:lstStyle/>
                    <a:p>
                      <a:pPr algn="ctr" fontAlgn="ctr"/>
                      <a:r>
                        <a:rPr lang="en-US" sz="1600" b="0" i="0" u="none" strike="noStrike">
                          <a:solidFill>
                            <a:srgbClr val="000000"/>
                          </a:solidFill>
                          <a:effectLst/>
                          <a:latin typeface="Calibri" panose="020F0502020204030204" pitchFamily="34" charset="0"/>
                        </a:rPr>
                        <a:t>Voltage &amp; Current Sensors</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8</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170</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1360</a:t>
                      </a:r>
                    </a:p>
                  </a:txBody>
                  <a:tcPr marL="7620" marR="7620" marT="7620" marB="0" anchor="ctr"/>
                </a:tc>
                <a:tc>
                  <a:txBody>
                    <a:bodyPr/>
                    <a:lstStyle/>
                    <a:p>
                      <a:pPr algn="ctr" fontAlgn="ctr"/>
                      <a:r>
                        <a:rPr lang="en-GB" sz="1600" b="0" i="0" u="none" strike="noStrike">
                          <a:solidFill>
                            <a:srgbClr val="000000"/>
                          </a:solidFill>
                          <a:effectLst/>
                          <a:latin typeface="Calibri" panose="020F0502020204030204" pitchFamily="34" charset="0"/>
                        </a:rPr>
                        <a:t>ACS712 or analog sensor modules</a:t>
                      </a:r>
                    </a:p>
                  </a:txBody>
                  <a:tcPr marL="7620" marR="7620" marT="7620" marB="0" anchor="ctr"/>
                </a:tc>
                <a:extLst>
                  <a:ext uri="{0D108BD9-81ED-4DB2-BD59-A6C34878D82A}">
                    <a16:rowId xmlns:a16="http://schemas.microsoft.com/office/drawing/2014/main" val="983706495"/>
                  </a:ext>
                </a:extLst>
              </a:tr>
              <a:tr h="435895">
                <a:tc>
                  <a:txBody>
                    <a:bodyPr/>
                    <a:lstStyle/>
                    <a:p>
                      <a:pPr algn="ctr" fontAlgn="ctr"/>
                      <a:r>
                        <a:rPr lang="en-US" sz="1600" b="0" i="0" u="none" strike="noStrike">
                          <a:solidFill>
                            <a:srgbClr val="000000"/>
                          </a:solidFill>
                          <a:effectLst/>
                          <a:latin typeface="Calibri" panose="020F0502020204030204" pitchFamily="34" charset="0"/>
                        </a:rPr>
                        <a:t>Misc. (Wires, Connectors, PCB)</a:t>
                      </a:r>
                    </a:p>
                  </a:txBody>
                  <a:tcPr marL="7620" marR="7620" marT="7620" marB="0" anchor="ctr"/>
                </a:tc>
                <a:tc>
                  <a:txBody>
                    <a:bodyPr/>
                    <a:lstStyle/>
                    <a:p>
                      <a:pPr algn="ctr" fontAlgn="ctr"/>
                      <a:r>
                        <a:rPr lang="en-PK" sz="1600" b="0" i="0" u="none" strike="noStrike" dirty="0">
                          <a:solidFill>
                            <a:srgbClr val="000000"/>
                          </a:solidFill>
                          <a:effectLst/>
                          <a:latin typeface="Calibri" panose="020F0502020204030204" pitchFamily="34" charset="0"/>
                        </a:rPr>
                        <a:t>-</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600</a:t>
                      </a:r>
                    </a:p>
                  </a:txBody>
                  <a:tcPr marL="7620" marR="7620" marT="7620" marB="0" anchor="ctr"/>
                </a:tc>
                <a:tc>
                  <a:txBody>
                    <a:bodyPr/>
                    <a:lstStyle/>
                    <a:p>
                      <a:pPr algn="ctr" fontAlgn="ctr"/>
                      <a:r>
                        <a:rPr lang="en-PK" sz="1600" b="0" i="0" u="none" strike="noStrike">
                          <a:solidFill>
                            <a:srgbClr val="000000"/>
                          </a:solidFill>
                          <a:effectLst/>
                          <a:latin typeface="Calibri" panose="020F0502020204030204" pitchFamily="34" charset="0"/>
                        </a:rPr>
                        <a:t>600</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PCB, wires, headers, solder, etc.</a:t>
                      </a:r>
                    </a:p>
                  </a:txBody>
                  <a:tcPr marL="7620" marR="7620" marT="7620" marB="0" anchor="ctr"/>
                </a:tc>
                <a:extLst>
                  <a:ext uri="{0D108BD9-81ED-4DB2-BD59-A6C34878D82A}">
                    <a16:rowId xmlns:a16="http://schemas.microsoft.com/office/drawing/2014/main" val="872661493"/>
                  </a:ext>
                </a:extLst>
              </a:tr>
            </a:tbl>
          </a:graphicData>
        </a:graphic>
      </p:graphicFrame>
    </p:spTree>
    <p:extLst>
      <p:ext uri="{BB962C8B-B14F-4D97-AF65-F5344CB8AC3E}">
        <p14:creationId xmlns:p14="http://schemas.microsoft.com/office/powerpoint/2010/main" val="816986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Introduction</a:t>
            </a:r>
          </a:p>
        </p:txBody>
      </p:sp>
      <p:sp>
        <p:nvSpPr>
          <p:cNvPr id="3" name="Content Placeholder 2"/>
          <p:cNvSpPr>
            <a:spLocks noGrp="1"/>
          </p:cNvSpPr>
          <p:nvPr>
            <p:ph idx="1"/>
          </p:nvPr>
        </p:nvSpPr>
        <p:spPr>
          <a:xfrm>
            <a:off x="464949" y="1315452"/>
            <a:ext cx="5631051" cy="5040897"/>
          </a:xfrm>
        </p:spPr>
        <p:txBody>
          <a:bodyPr>
            <a:normAutofit/>
          </a:bodyPr>
          <a:lstStyle/>
          <a:p>
            <a:pPr marL="0" indent="0">
              <a:buNone/>
            </a:pPr>
            <a:r>
              <a:rPr lang="en-US" sz="1800" b="1" dirty="0"/>
              <a:t>Space Debris Remediation</a:t>
            </a:r>
          </a:p>
          <a:p>
            <a:pPr eaLnBrk="0" fontAlgn="base" hangingPunct="0">
              <a:lnSpc>
                <a:spcPct val="100000"/>
              </a:lnSpc>
              <a:spcBef>
                <a:spcPct val="0"/>
              </a:spcBef>
              <a:spcAft>
                <a:spcPct val="0"/>
              </a:spcAft>
              <a:buFont typeface="Wingdings" panose="05000000000000000000" pitchFamily="2" charset="2"/>
              <a:buChar char="§"/>
            </a:pPr>
            <a:r>
              <a:rPr lang="en-GB" sz="1800" dirty="0"/>
              <a:t> </a:t>
            </a:r>
            <a:r>
              <a:rPr kumimoji="0" lang="en-PK" altLang="en-PK" sz="1800" b="0" i="0" u="none" strike="noStrike" cap="none" normalizeH="0" baseline="0" dirty="0">
                <a:ln>
                  <a:noFill/>
                </a:ln>
                <a:solidFill>
                  <a:schemeClr val="tx1"/>
                </a:solidFill>
                <a:effectLst/>
                <a:latin typeface="+mn-lt"/>
              </a:rPr>
              <a:t>Space debris from defunct satellites poses significant collision and communication-interference risks in Earth’s orbit.</a:t>
            </a:r>
            <a:endParaRPr kumimoji="0" lang="en-US" altLang="en-PK" sz="1800" b="0" i="0" u="none" strike="noStrike" cap="none" normalizeH="0" baseline="0" dirty="0">
              <a:ln>
                <a:noFill/>
              </a:ln>
              <a:solidFill>
                <a:schemeClr val="tx1"/>
              </a:solidFill>
              <a:effectLst/>
              <a:latin typeface="+mn-lt"/>
            </a:endParaRPr>
          </a:p>
          <a:p>
            <a:pPr eaLnBrk="0" fontAlgn="base" hangingPunct="0">
              <a:lnSpc>
                <a:spcPct val="100000"/>
              </a:lnSpc>
              <a:spcBef>
                <a:spcPct val="0"/>
              </a:spcBef>
              <a:spcAft>
                <a:spcPct val="0"/>
              </a:spcAft>
              <a:buFont typeface="Wingdings" panose="05000000000000000000" pitchFamily="2" charset="2"/>
              <a:buChar char="§"/>
            </a:pPr>
            <a:endParaRPr kumimoji="0" lang="en-PK" altLang="en-PK" sz="1800" b="0" i="0" u="none" strike="noStrike" cap="none" normalizeH="0" baseline="0" dirty="0">
              <a:ln>
                <a:noFill/>
              </a:ln>
              <a:solidFill>
                <a:schemeClr val="tx1"/>
              </a:solidFill>
              <a:effectLst/>
              <a:latin typeface="+mn-lt"/>
            </a:endParaRPr>
          </a:p>
          <a:p>
            <a:pPr eaLnBrk="0" fontAlgn="base" hangingPunct="0">
              <a:lnSpc>
                <a:spcPct val="100000"/>
              </a:lnSpc>
              <a:spcBef>
                <a:spcPct val="0"/>
              </a:spcBef>
              <a:spcAft>
                <a:spcPct val="0"/>
              </a:spcAft>
              <a:buFont typeface="Wingdings" panose="05000000000000000000" pitchFamily="2" charset="2"/>
              <a:buChar char="§"/>
            </a:pPr>
            <a:r>
              <a:rPr kumimoji="0" lang="en-PK" altLang="en-PK" sz="1800" b="0" i="0" u="none" strike="noStrike" cap="none" normalizeH="0" baseline="0" dirty="0">
                <a:ln>
                  <a:noFill/>
                </a:ln>
                <a:solidFill>
                  <a:schemeClr val="tx1"/>
                </a:solidFill>
                <a:effectLst/>
                <a:latin typeface="+mn-lt"/>
              </a:rPr>
              <a:t>Robotic-arm-based capture and deorbit methods, demonstrated by </a:t>
            </a:r>
            <a:r>
              <a:rPr kumimoji="0" lang="en-PK" altLang="en-PK" sz="1800" b="0" i="0" u="none" strike="noStrike" cap="none" normalizeH="0" baseline="0" dirty="0" err="1">
                <a:ln>
                  <a:noFill/>
                </a:ln>
                <a:solidFill>
                  <a:schemeClr val="tx1"/>
                </a:solidFill>
                <a:effectLst/>
                <a:latin typeface="+mn-lt"/>
              </a:rPr>
              <a:t>ClearSpace</a:t>
            </a:r>
            <a:r>
              <a:rPr kumimoji="0" lang="en-PK" altLang="en-PK" sz="1800" b="0" i="0" u="none" strike="noStrike" cap="none" normalizeH="0" baseline="0" dirty="0">
                <a:ln>
                  <a:noFill/>
                </a:ln>
                <a:solidFill>
                  <a:schemeClr val="tx1"/>
                </a:solidFill>
                <a:effectLst/>
                <a:latin typeface="+mn-lt"/>
              </a:rPr>
              <a:t> and </a:t>
            </a:r>
            <a:r>
              <a:rPr kumimoji="0" lang="en-PK" altLang="en-PK" sz="1800" b="0" i="0" u="none" strike="noStrike" cap="none" normalizeH="0" baseline="0" dirty="0" err="1">
                <a:ln>
                  <a:noFill/>
                </a:ln>
                <a:solidFill>
                  <a:schemeClr val="tx1"/>
                </a:solidFill>
                <a:effectLst/>
                <a:latin typeface="+mn-lt"/>
              </a:rPr>
              <a:t>Astroscale</a:t>
            </a:r>
            <a:r>
              <a:rPr kumimoji="0" lang="en-PK" altLang="en-PK" sz="1800" b="0" i="0" u="none" strike="noStrike" cap="none" normalizeH="0" baseline="0" dirty="0">
                <a:ln>
                  <a:noFill/>
                </a:ln>
                <a:solidFill>
                  <a:schemeClr val="tx1"/>
                </a:solidFill>
                <a:effectLst/>
                <a:latin typeface="+mn-lt"/>
              </a:rPr>
              <a:t> using precision grippers, offer an effective, low-fragmentation remediation technique.</a:t>
            </a:r>
            <a:endParaRPr kumimoji="0" lang="en-US" altLang="en-PK" sz="1800" b="0" i="0" u="none" strike="noStrike" cap="none" normalizeH="0" baseline="0" dirty="0">
              <a:ln>
                <a:noFill/>
              </a:ln>
              <a:solidFill>
                <a:schemeClr val="tx1"/>
              </a:solidFill>
              <a:effectLst/>
              <a:latin typeface="+mn-lt"/>
            </a:endParaRPr>
          </a:p>
          <a:p>
            <a:pPr eaLnBrk="0" fontAlgn="base" hangingPunct="0">
              <a:lnSpc>
                <a:spcPct val="100000"/>
              </a:lnSpc>
              <a:spcBef>
                <a:spcPct val="0"/>
              </a:spcBef>
              <a:spcAft>
                <a:spcPct val="0"/>
              </a:spcAft>
              <a:buFont typeface="Wingdings" panose="05000000000000000000" pitchFamily="2" charset="2"/>
              <a:buChar char="§"/>
            </a:pPr>
            <a:endParaRPr kumimoji="0" lang="en-PK" altLang="en-PK" sz="1800" b="0" i="0" u="none" strike="noStrike" cap="none" normalizeH="0" baseline="0" dirty="0">
              <a:ln>
                <a:noFill/>
              </a:ln>
              <a:solidFill>
                <a:schemeClr val="tx1"/>
              </a:solidFill>
              <a:effectLst/>
              <a:latin typeface="+mn-lt"/>
            </a:endParaRPr>
          </a:p>
          <a:p>
            <a:pPr eaLnBrk="0" fontAlgn="base" hangingPunct="0">
              <a:lnSpc>
                <a:spcPct val="100000"/>
              </a:lnSpc>
              <a:spcBef>
                <a:spcPct val="0"/>
              </a:spcBef>
              <a:spcAft>
                <a:spcPct val="0"/>
              </a:spcAft>
              <a:buFont typeface="Wingdings" panose="05000000000000000000" pitchFamily="2" charset="2"/>
              <a:buChar char="§"/>
            </a:pPr>
            <a:r>
              <a:rPr kumimoji="0" lang="en-PK" altLang="en-PK" sz="1800" b="0" i="0" u="none" strike="noStrike" cap="none" normalizeH="0" baseline="0" dirty="0">
                <a:ln>
                  <a:noFill/>
                </a:ln>
                <a:solidFill>
                  <a:schemeClr val="tx1"/>
                </a:solidFill>
                <a:effectLst/>
                <a:latin typeface="+mn-lt"/>
              </a:rPr>
              <a:t>Software Defined Radios (</a:t>
            </a:r>
            <a:r>
              <a:rPr kumimoji="0" lang="en-PK" altLang="en-PK" sz="1800" b="0" i="0" u="none" strike="noStrike" cap="none" normalizeH="0" baseline="0" dirty="0" err="1">
                <a:ln>
                  <a:noFill/>
                </a:ln>
                <a:solidFill>
                  <a:schemeClr val="tx1"/>
                </a:solidFill>
                <a:effectLst/>
                <a:latin typeface="+mn-lt"/>
              </a:rPr>
              <a:t>SDRs</a:t>
            </a:r>
            <a:r>
              <a:rPr kumimoji="0" lang="en-PK" altLang="en-PK" sz="1800" b="0" i="0" u="none" strike="noStrike" cap="none" normalizeH="0" baseline="0" dirty="0">
                <a:ln>
                  <a:noFill/>
                </a:ln>
                <a:solidFill>
                  <a:schemeClr val="tx1"/>
                </a:solidFill>
                <a:effectLst/>
                <a:latin typeface="+mn-lt"/>
              </a:rPr>
              <a:t>) provide flexible, reconfigurable communication links that adapt to dynamic orbital environments.</a:t>
            </a:r>
            <a:endParaRPr kumimoji="0" lang="en-US" altLang="en-PK" sz="1800" b="0" i="0" u="none" strike="noStrike" cap="none" normalizeH="0" baseline="0" dirty="0">
              <a:ln>
                <a:noFill/>
              </a:ln>
              <a:solidFill>
                <a:schemeClr val="tx1"/>
              </a:solidFill>
              <a:effectLst/>
              <a:latin typeface="+mn-lt"/>
            </a:endParaRPr>
          </a:p>
          <a:p>
            <a:pPr eaLnBrk="0" fontAlgn="base" hangingPunct="0">
              <a:lnSpc>
                <a:spcPct val="100000"/>
              </a:lnSpc>
              <a:spcBef>
                <a:spcPct val="0"/>
              </a:spcBef>
              <a:spcAft>
                <a:spcPct val="0"/>
              </a:spcAft>
              <a:buFont typeface="Wingdings" panose="05000000000000000000" pitchFamily="2" charset="2"/>
              <a:buChar char="§"/>
            </a:pPr>
            <a:endParaRPr kumimoji="0" lang="en-US" altLang="en-PK" sz="1800" b="0" i="0" u="none" strike="noStrike" cap="none" normalizeH="0" baseline="0" dirty="0">
              <a:ln>
                <a:noFill/>
              </a:ln>
              <a:solidFill>
                <a:schemeClr val="tx1"/>
              </a:solidFill>
              <a:effectLst/>
              <a:latin typeface="+mn-lt"/>
            </a:endParaRPr>
          </a:p>
          <a:p>
            <a:pPr eaLnBrk="0" fontAlgn="base" hangingPunct="0">
              <a:lnSpc>
                <a:spcPct val="100000"/>
              </a:lnSpc>
              <a:spcBef>
                <a:spcPct val="0"/>
              </a:spcBef>
              <a:spcAft>
                <a:spcPct val="0"/>
              </a:spcAft>
              <a:buFont typeface="Wingdings" panose="05000000000000000000" pitchFamily="2" charset="2"/>
              <a:buChar char="§"/>
            </a:pPr>
            <a:r>
              <a:rPr kumimoji="0" lang="en-PK" altLang="en-PK" sz="1800" b="0" i="0" u="none" strike="noStrike" cap="none" normalizeH="0" baseline="0" dirty="0" err="1">
                <a:ln>
                  <a:noFill/>
                </a:ln>
                <a:solidFill>
                  <a:schemeClr val="tx1"/>
                </a:solidFill>
                <a:effectLst/>
                <a:latin typeface="+mn-lt"/>
              </a:rPr>
              <a:t>SDRs</a:t>
            </a:r>
            <a:r>
              <a:rPr kumimoji="0" lang="en-PK" altLang="en-PK" sz="1800" b="0" i="0" u="none" strike="noStrike" cap="none" normalizeH="0" baseline="0" dirty="0">
                <a:ln>
                  <a:noFill/>
                </a:ln>
                <a:solidFill>
                  <a:schemeClr val="tx1"/>
                </a:solidFill>
                <a:effectLst/>
                <a:latin typeface="+mn-lt"/>
              </a:rPr>
              <a:t> ensure robust command and data telemetry for debris-removal missions.</a:t>
            </a:r>
          </a:p>
          <a:p>
            <a:pPr marL="0" indent="0">
              <a:buNone/>
            </a:pPr>
            <a:endParaRPr lang="en-GB" sz="1800" b="1" dirty="0"/>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4</a:t>
            </a:fld>
            <a:endParaRPr lang="en-US" dirty="0"/>
          </a:p>
        </p:txBody>
      </p:sp>
      <p:sp>
        <p:nvSpPr>
          <p:cNvPr id="6" name="Date Placeholder 5"/>
          <p:cNvSpPr>
            <a:spLocks noGrp="1"/>
          </p:cNvSpPr>
          <p:nvPr>
            <p:ph type="dt" sz="half" idx="10"/>
          </p:nvPr>
        </p:nvSpPr>
        <p:spPr/>
        <p:txBody>
          <a:bodyPr/>
          <a:lstStyle/>
          <a:p>
            <a:fld id="{D85C25FF-D094-404C-BA88-F0A08F4618A3}" type="datetime1">
              <a:rPr lang="en-US" smtClean="0"/>
              <a:t>7/31/2025</a:t>
            </a:fld>
            <a:endParaRPr lang="en-US" dirty="0"/>
          </a:p>
        </p:txBody>
      </p:sp>
      <p:pic>
        <p:nvPicPr>
          <p:cNvPr id="9" name="Picture 8">
            <a:extLst>
              <a:ext uri="{FF2B5EF4-FFF2-40B4-BE49-F238E27FC236}">
                <a16:creationId xmlns:a16="http://schemas.microsoft.com/office/drawing/2014/main" id="{4BE16650-AF16-4524-04BA-6D8CB27CFBBF}"/>
              </a:ext>
            </a:extLst>
          </p:cNvPr>
          <p:cNvPicPr/>
          <p:nvPr/>
        </p:nvPicPr>
        <p:blipFill>
          <a:blip r:embed="rId2"/>
          <a:stretch/>
        </p:blipFill>
        <p:spPr>
          <a:xfrm>
            <a:off x="6096000" y="1115831"/>
            <a:ext cx="5802824" cy="5040897"/>
          </a:xfrm>
          <a:prstGeom prst="rect">
            <a:avLst/>
          </a:prstGeom>
          <a:ln w="0">
            <a:noFill/>
          </a:ln>
        </p:spPr>
      </p:pic>
    </p:spTree>
    <p:extLst>
      <p:ext uri="{BB962C8B-B14F-4D97-AF65-F5344CB8AC3E}">
        <p14:creationId xmlns:p14="http://schemas.microsoft.com/office/powerpoint/2010/main" val="1709890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Conclusion</a:t>
            </a:r>
          </a:p>
        </p:txBody>
      </p:sp>
      <p:sp>
        <p:nvSpPr>
          <p:cNvPr id="3" name="Content Placeholder 2"/>
          <p:cNvSpPr>
            <a:spLocks noGrp="1"/>
          </p:cNvSpPr>
          <p:nvPr>
            <p:ph idx="1"/>
          </p:nvPr>
        </p:nvSpPr>
        <p:spPr>
          <a:xfrm>
            <a:off x="604434" y="1348353"/>
            <a:ext cx="11205274" cy="5021450"/>
          </a:xfrm>
        </p:spPr>
        <p:txBody>
          <a:bodyPr>
            <a:normAutofit/>
          </a:bodyPr>
          <a:lstStyle/>
          <a:p>
            <a:r>
              <a:rPr lang="en-GB" sz="2400" dirty="0"/>
              <a:t>Project Completion Status: The Space Power Unit (SPU) power generation sub-system and its integration with the Space Tug design have been successfully completed up to 90%, with all core mathematical models, simulations, and component-level designs finalized.</a:t>
            </a:r>
          </a:p>
          <a:p>
            <a:r>
              <a:rPr lang="en-GB" sz="2400" dirty="0"/>
              <a:t>Demonstration Readiness: The system design, solver algorithms for power budgeting, and simulations (including solar array, battery sizing, and thermal management) are complete and the project is ready for demonstration, showcasing practical feasibility.</a:t>
            </a:r>
          </a:p>
          <a:p>
            <a:r>
              <a:rPr lang="en-GB" sz="2400" dirty="0"/>
              <a:t>Impact and Innovation: The project contributes to active space debris remediation by proposing an optimized power system design using advanced SDR and PCU models, ensuring long-term efficiency, adaptability, and sustainability in Low Earth Orbit operations.</a:t>
            </a:r>
            <a:endParaRPr lang="en-US" sz="2400" dirty="0"/>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40</a:t>
            </a:fld>
            <a:endParaRPr lang="en-US" dirty="0"/>
          </a:p>
        </p:txBody>
      </p:sp>
      <p:sp>
        <p:nvSpPr>
          <p:cNvPr id="6" name="Date Placeholder 5"/>
          <p:cNvSpPr>
            <a:spLocks noGrp="1"/>
          </p:cNvSpPr>
          <p:nvPr>
            <p:ph type="dt" sz="half" idx="10"/>
          </p:nvPr>
        </p:nvSpPr>
        <p:spPr/>
        <p:txBody>
          <a:bodyPr/>
          <a:lstStyle/>
          <a:p>
            <a:fld id="{DCC45F5B-FF7C-4131-A5DB-1E72C1166398}" type="datetime1">
              <a:rPr lang="en-US" smtClean="0"/>
              <a:t>7/31/2025</a:t>
            </a:fld>
            <a:endParaRPr lang="en-US" dirty="0"/>
          </a:p>
        </p:txBody>
      </p:sp>
    </p:spTree>
    <p:extLst>
      <p:ext uri="{BB962C8B-B14F-4D97-AF65-F5344CB8AC3E}">
        <p14:creationId xmlns:p14="http://schemas.microsoft.com/office/powerpoint/2010/main" val="2615331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UN Sustainable  </a:t>
            </a:r>
          </a:p>
        </p:txBody>
      </p:sp>
      <p:sp>
        <p:nvSpPr>
          <p:cNvPr id="3" name="Content Placeholder 2"/>
          <p:cNvSpPr>
            <a:spLocks noGrp="1"/>
          </p:cNvSpPr>
          <p:nvPr>
            <p:ph idx="1"/>
          </p:nvPr>
        </p:nvSpPr>
        <p:spPr>
          <a:xfrm>
            <a:off x="1" y="1115832"/>
            <a:ext cx="12192000" cy="5982392"/>
          </a:xfrm>
        </p:spPr>
        <p:txBody>
          <a:bodyPr>
            <a:normAutofit/>
          </a:bodyPr>
          <a:lstStyle/>
          <a:p>
            <a:pPr marL="0" indent="0">
              <a:buNone/>
            </a:pPr>
            <a:r>
              <a:rPr lang="en-GB" sz="2000" b="1" dirty="0"/>
              <a:t>Main SDG: </a:t>
            </a:r>
          </a:p>
          <a:p>
            <a:pPr marL="0" indent="0">
              <a:buNone/>
            </a:pPr>
            <a:r>
              <a:rPr lang="en-GB" sz="1800" b="1" dirty="0"/>
              <a:t>Goal 9 — Industry, Innovation, and Infrastructure</a:t>
            </a:r>
          </a:p>
          <a:p>
            <a:pPr marL="0" indent="0">
              <a:buNone/>
            </a:pPr>
            <a:r>
              <a:rPr lang="en-GB" sz="1600" b="1" dirty="0"/>
              <a:t>Target 9.4: By 2030, upgrade infrastructure and retrofit industries to make them sustainable, with increased resource-use efficiency and greater adoption of clean and environmentally sound technologies:</a:t>
            </a:r>
          </a:p>
          <a:p>
            <a:pPr marL="0" indent="0">
              <a:buNone/>
            </a:pPr>
            <a:r>
              <a:rPr lang="en-GB" sz="1600" dirty="0"/>
              <a:t>Our project pioneers energy-efficient satellite systems using solar power and MPPT (Maximum Power Point Tracking) in the Power Conditioning Unit (PCU), directly supporting clean technology adoption in aerospace. The modular and scalable satellite infrastructure supports long-term sustainability and responsible resource utilization.</a:t>
            </a:r>
          </a:p>
          <a:p>
            <a:pPr marL="0" indent="0">
              <a:buNone/>
            </a:pPr>
            <a:r>
              <a:rPr lang="en-GB" sz="1600" b="1" dirty="0"/>
              <a:t>Target 9.5: Enhance scientific research, upgrade the technological capabilities of industrial sectors in all countries... including, by 2030, encouraging innovation and increasing the number of R&amp;D workers per 1 million people.</a:t>
            </a:r>
          </a:p>
          <a:p>
            <a:pPr marL="0" indent="0">
              <a:buNone/>
            </a:pPr>
            <a:r>
              <a:rPr lang="en-GB" sz="1600" dirty="0"/>
              <a:t>This is a research-driven engineering initiative by university students that advances Pakistan’s participation in space technology R&amp;D. The project strengthens academic capabilities in satellite design, embedded systems, energy systems, and robotics.</a:t>
            </a:r>
            <a:endParaRPr lang="en-US" sz="1600" dirty="0"/>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41</a:t>
            </a:fld>
            <a:endParaRPr lang="en-US" dirty="0"/>
          </a:p>
        </p:txBody>
      </p:sp>
      <p:sp>
        <p:nvSpPr>
          <p:cNvPr id="6" name="Date Placeholder 5"/>
          <p:cNvSpPr>
            <a:spLocks noGrp="1"/>
          </p:cNvSpPr>
          <p:nvPr>
            <p:ph type="dt" sz="half" idx="10"/>
          </p:nvPr>
        </p:nvSpPr>
        <p:spPr/>
        <p:txBody>
          <a:bodyPr/>
          <a:lstStyle/>
          <a:p>
            <a:fld id="{F9BDB07D-F0BD-4533-8BB5-2764E69E2A5A}" type="datetime1">
              <a:rPr lang="en-US" smtClean="0"/>
              <a:t>7/31/2025</a:t>
            </a:fld>
            <a:endParaRPr lang="en-US" dirty="0"/>
          </a:p>
        </p:txBody>
      </p:sp>
    </p:spTree>
    <p:extLst>
      <p:ext uri="{BB962C8B-B14F-4D97-AF65-F5344CB8AC3E}">
        <p14:creationId xmlns:p14="http://schemas.microsoft.com/office/powerpoint/2010/main" val="1750394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UN Sustainable  </a:t>
            </a:r>
          </a:p>
        </p:txBody>
      </p:sp>
      <p:sp>
        <p:nvSpPr>
          <p:cNvPr id="3" name="Content Placeholder 2"/>
          <p:cNvSpPr>
            <a:spLocks noGrp="1"/>
          </p:cNvSpPr>
          <p:nvPr>
            <p:ph idx="1"/>
          </p:nvPr>
        </p:nvSpPr>
        <p:spPr>
          <a:xfrm>
            <a:off x="0" y="998376"/>
            <a:ext cx="12192001" cy="6099848"/>
          </a:xfrm>
        </p:spPr>
        <p:txBody>
          <a:bodyPr>
            <a:normAutofit/>
          </a:bodyPr>
          <a:lstStyle/>
          <a:p>
            <a:pPr marL="0" indent="0">
              <a:buNone/>
            </a:pPr>
            <a:r>
              <a:rPr lang="en-GB" sz="1800" b="1" dirty="0"/>
              <a:t>Goal 12 — Responsible Consumption and Production</a:t>
            </a:r>
          </a:p>
          <a:p>
            <a:pPr marL="0" indent="0">
              <a:buNone/>
            </a:pPr>
            <a:r>
              <a:rPr lang="en-GB" sz="1600" b="1" dirty="0"/>
              <a:t>Target 12.5: By 2030, substantially reduce waste generation through prevention, reduction, recycling, and reuse.</a:t>
            </a:r>
          </a:p>
          <a:p>
            <a:pPr marL="0" indent="0">
              <a:buNone/>
            </a:pPr>
            <a:r>
              <a:rPr lang="en-GB" sz="1600" dirty="0"/>
              <a:t>Space debris is a form of orbital pollution. Our project actively targets debris remediation using robotic capture and deorbiting techniques. Instead of simply avoiding or relocating defunct satellites, the project promotes active removal and atmospheric burn-up a permanent waste elimination method.</a:t>
            </a:r>
            <a:br>
              <a:rPr lang="en-GB" sz="1600" dirty="0"/>
            </a:br>
            <a:r>
              <a:rPr lang="en-GB" sz="1600" b="1" dirty="0"/>
              <a:t>Target 12.A: Support developing countries to strengthen their scientific and technological capacity to move towards more sustainable patterns of consumption and production.</a:t>
            </a:r>
          </a:p>
          <a:p>
            <a:pPr marL="0" indent="0">
              <a:buNone/>
            </a:pPr>
            <a:r>
              <a:rPr lang="en-GB" sz="1600" dirty="0"/>
              <a:t>By developing high-tech aerospace systems within an academic framework in a developing country (Pakistan), your work raises local capacity for sustainable technological advancement</a:t>
            </a:r>
            <a:r>
              <a:rPr lang="en-GB" sz="2000" b="1" dirty="0"/>
              <a:t>.</a:t>
            </a:r>
          </a:p>
          <a:p>
            <a:pPr marL="0" indent="0">
              <a:buNone/>
            </a:pPr>
            <a:r>
              <a:rPr lang="en-GB" sz="1800" b="1" dirty="0"/>
              <a:t>Goal 13 — Climate Action</a:t>
            </a:r>
          </a:p>
          <a:p>
            <a:pPr marL="0" indent="0">
              <a:buNone/>
            </a:pPr>
            <a:r>
              <a:rPr lang="en-GB" sz="1600" b="1" dirty="0"/>
              <a:t>Target 13.3: Improve education, awareness-raising and human and institutional capacity on climate change mitigation, adaptation, impact reduction and early warning.</a:t>
            </a:r>
          </a:p>
          <a:p>
            <a:pPr marL="0" indent="0">
              <a:buNone/>
            </a:pPr>
            <a:r>
              <a:rPr lang="en-GB" sz="1600" dirty="0"/>
              <a:t>Though not directly aimed at climate change, space-based Earth observation enabled by your platform (using SDRs and power subsystems) can be adapted </a:t>
            </a:r>
            <a:r>
              <a:rPr lang="en-GB" sz="1600" dirty="0" err="1"/>
              <a:t>for:Climate</a:t>
            </a:r>
            <a:r>
              <a:rPr lang="en-GB" sz="1600" dirty="0"/>
              <a:t> monitoring Disaster detection Forest and water body surveillance. The skills developed can later be transferred to missions directly supporting climate-related SDG activities.</a:t>
            </a:r>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42</a:t>
            </a:fld>
            <a:endParaRPr lang="en-US" dirty="0"/>
          </a:p>
        </p:txBody>
      </p:sp>
      <p:sp>
        <p:nvSpPr>
          <p:cNvPr id="6" name="Date Placeholder 5"/>
          <p:cNvSpPr>
            <a:spLocks noGrp="1"/>
          </p:cNvSpPr>
          <p:nvPr>
            <p:ph type="dt" sz="half" idx="10"/>
          </p:nvPr>
        </p:nvSpPr>
        <p:spPr/>
        <p:txBody>
          <a:bodyPr/>
          <a:lstStyle/>
          <a:p>
            <a:fld id="{F9BDB07D-F0BD-4533-8BB5-2764E69E2A5A}" type="datetime1">
              <a:rPr lang="en-US" smtClean="0"/>
              <a:t>7/31/2025</a:t>
            </a:fld>
            <a:endParaRPr lang="en-US" dirty="0"/>
          </a:p>
        </p:txBody>
      </p:sp>
    </p:spTree>
    <p:extLst>
      <p:ext uri="{BB962C8B-B14F-4D97-AF65-F5344CB8AC3E}">
        <p14:creationId xmlns:p14="http://schemas.microsoft.com/office/powerpoint/2010/main" val="3079670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UN Sustainable  </a:t>
            </a:r>
          </a:p>
        </p:txBody>
      </p:sp>
      <p:sp>
        <p:nvSpPr>
          <p:cNvPr id="3" name="Content Placeholder 2"/>
          <p:cNvSpPr>
            <a:spLocks noGrp="1"/>
          </p:cNvSpPr>
          <p:nvPr>
            <p:ph idx="1"/>
          </p:nvPr>
        </p:nvSpPr>
        <p:spPr>
          <a:xfrm>
            <a:off x="0" y="998376"/>
            <a:ext cx="12192001" cy="6099848"/>
          </a:xfrm>
        </p:spPr>
        <p:txBody>
          <a:bodyPr>
            <a:normAutofit/>
          </a:bodyPr>
          <a:lstStyle/>
          <a:p>
            <a:pPr marL="0" indent="0">
              <a:buNone/>
            </a:pPr>
            <a:r>
              <a:rPr lang="en-GB" sz="1800" b="1" dirty="0"/>
              <a:t>Goal 17 — Partnerships for the Goals</a:t>
            </a:r>
          </a:p>
          <a:p>
            <a:pPr marL="0" indent="0">
              <a:buNone/>
            </a:pPr>
            <a:r>
              <a:rPr lang="en-GB" sz="1600" b="1" dirty="0"/>
              <a:t>Target 17.6: Enhance North-South, South-South and triangular regional and international cooperation on and access to science, technology and innovation.</a:t>
            </a:r>
          </a:p>
          <a:p>
            <a:pPr marL="0" indent="0">
              <a:buNone/>
            </a:pPr>
            <a:r>
              <a:rPr lang="en-GB" sz="1600" dirty="0"/>
              <a:t>The project involves collaboration across universities, </a:t>
            </a:r>
            <a:r>
              <a:rPr lang="en-GB" sz="1600" dirty="0" err="1"/>
              <a:t>defense</a:t>
            </a:r>
            <a:r>
              <a:rPr lang="en-GB" sz="1600" dirty="0"/>
              <a:t> institutions, and aerospace experts, creating a strong base for South-South cooperation and local innovation leadership.</a:t>
            </a:r>
          </a:p>
          <a:p>
            <a:pPr marL="0" indent="0">
              <a:buNone/>
            </a:pPr>
            <a:r>
              <a:rPr lang="en-GB" sz="1600" b="1" dirty="0"/>
              <a:t>Target 17.8: Fully operationalize the technology bank and science, technology and innovation capacity-building mechanism for least developed countries.</a:t>
            </a:r>
          </a:p>
          <a:p>
            <a:pPr marL="0" indent="0">
              <a:buNone/>
            </a:pPr>
            <a:r>
              <a:rPr lang="en-GB" sz="1600" dirty="0"/>
              <a:t>Our project contributes to Pakistan’s space capabilities, aligning with this target by fostering indigenous development in advanced technologies.</a:t>
            </a:r>
            <a:endParaRPr lang="en-US" sz="1600" dirty="0"/>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43</a:t>
            </a:fld>
            <a:endParaRPr lang="en-US" dirty="0"/>
          </a:p>
        </p:txBody>
      </p:sp>
      <p:sp>
        <p:nvSpPr>
          <p:cNvPr id="6" name="Date Placeholder 5"/>
          <p:cNvSpPr>
            <a:spLocks noGrp="1"/>
          </p:cNvSpPr>
          <p:nvPr>
            <p:ph type="dt" sz="half" idx="10"/>
          </p:nvPr>
        </p:nvSpPr>
        <p:spPr/>
        <p:txBody>
          <a:bodyPr/>
          <a:lstStyle/>
          <a:p>
            <a:fld id="{F9BDB07D-F0BD-4533-8BB5-2764E69E2A5A}" type="datetime1">
              <a:rPr lang="en-US" smtClean="0"/>
              <a:t>7/31/2025</a:t>
            </a:fld>
            <a:endParaRPr lang="en-US" dirty="0"/>
          </a:p>
        </p:txBody>
      </p:sp>
    </p:spTree>
    <p:extLst>
      <p:ext uri="{BB962C8B-B14F-4D97-AF65-F5344CB8AC3E}">
        <p14:creationId xmlns:p14="http://schemas.microsoft.com/office/powerpoint/2010/main" val="2904949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References</a:t>
            </a:r>
          </a:p>
        </p:txBody>
      </p:sp>
      <p:sp>
        <p:nvSpPr>
          <p:cNvPr id="3" name="Content Placeholder 2"/>
          <p:cNvSpPr>
            <a:spLocks noGrp="1"/>
          </p:cNvSpPr>
          <p:nvPr>
            <p:ph idx="1"/>
          </p:nvPr>
        </p:nvSpPr>
        <p:spPr>
          <a:xfrm>
            <a:off x="1" y="1115832"/>
            <a:ext cx="12192000" cy="5982392"/>
          </a:xfrm>
        </p:spPr>
        <p:txBody>
          <a:bodyPr>
            <a:normAutofit fontScale="70000" lnSpcReduction="20000"/>
          </a:bodyPr>
          <a:lstStyle/>
          <a:p>
            <a:r>
              <a:rPr lang="en-US" sz="2400" dirty="0"/>
              <a:t>[1] Nasrullah Khan, Ali </a:t>
            </a:r>
            <a:r>
              <a:rPr lang="en-US" sz="2400" dirty="0" err="1"/>
              <a:t>Sarosh</a:t>
            </a:r>
            <a:r>
              <a:rPr lang="en-US" sz="2400" dirty="0"/>
              <a:t>, Shakir Hussein Ch., "Designing Photo-voltaic Arrays for a </a:t>
            </a:r>
            <a:r>
              <a:rPr lang="en-US" sz="2400" dirty="0" err="1"/>
              <a:t>Cubesat</a:t>
            </a:r>
            <a:r>
              <a:rPr lang="en-US" sz="2400" dirty="0"/>
              <a:t> using Component Efficiency and Damage Fluence Methods," NUST, Islamabad, Pakistan. Reviews solar cell evolution, sizing methods, and radiation effects for CubeSat arrays.</a:t>
            </a:r>
          </a:p>
          <a:p>
            <a:r>
              <a:rPr lang="en-US" sz="2400" dirty="0"/>
              <a:t>[2] S.-I. Nishida and S. Kawamoto, "Space Debris Removal Using Small Satellites," 2009.Proposes swarm-based small satellite systems using nets and tethers for debris removal in LEO.</a:t>
            </a:r>
          </a:p>
          <a:p>
            <a:r>
              <a:rPr lang="en-US" sz="2400" dirty="0"/>
              <a:t>[3] Nasrullah Khan, Ali </a:t>
            </a:r>
            <a:r>
              <a:rPr lang="en-US" sz="2400" dirty="0" err="1"/>
              <a:t>Sarosh</a:t>
            </a:r>
            <a:r>
              <a:rPr lang="en-US" sz="2400" dirty="0"/>
              <a:t>, Shakir Hussein Ch., "System Design and Demonstrator of a Solar Power Unit for Space Debris Remediation Operations in Lower Earth Orbit," NUST, Islamabad, Pakistan. Presents solar power system design and tethered tug method for debris removal in LEO.</a:t>
            </a:r>
          </a:p>
          <a:p>
            <a:r>
              <a:rPr lang="en-US" sz="2400" dirty="0"/>
              <a:t>[4] University of Southampton, "Active Removal Study for On-Orbit Debris Using DAMAGE Model," </a:t>
            </a:r>
            <a:r>
              <a:rPr lang="en-US" sz="2400" dirty="0" err="1"/>
              <a:t>unpublished.Simulation</a:t>
            </a:r>
            <a:r>
              <a:rPr lang="en-US" sz="2400" dirty="0"/>
              <a:t> study showing how limited debris removal per year can stabilize orbital environments.</a:t>
            </a:r>
          </a:p>
          <a:p>
            <a:r>
              <a:rPr lang="en-US" sz="2400" dirty="0"/>
              <a:t>[5] Japan Aerospace Exploration Agency (JAXA), "Debris Avoidance Maneuvers Using Autonomous Software," 2022.Operational insights into onboard software performing real-time collision risk analysis and avoidance maneuvers.</a:t>
            </a:r>
          </a:p>
          <a:p>
            <a:r>
              <a:rPr lang="en-US" sz="2400" dirty="0"/>
              <a:t>[6] M. Chan and D. Sinclair, "Autonomous Collision Avoidance Algorithms for LEO Satellites," </a:t>
            </a:r>
            <a:r>
              <a:rPr lang="en-US" sz="2400" dirty="0" err="1"/>
              <a:t>unpublished.Development</a:t>
            </a:r>
            <a:r>
              <a:rPr lang="en-US" sz="2400" dirty="0"/>
              <a:t> of machine learning-based algorithms for onboard autonomous maneuvering.</a:t>
            </a:r>
          </a:p>
          <a:p>
            <a:r>
              <a:rPr lang="en-US" sz="2400" dirty="0"/>
              <a:t>[7] R. Gupta and P. Singh, "Onboard Software for CubeSat Debris Detection," unpublished.AI-based onboard computer vision techniques to identify and classify nearby debris objects in LEO.</a:t>
            </a:r>
          </a:p>
          <a:p>
            <a:r>
              <a:rPr lang="en-US" sz="2400" dirty="0"/>
              <a:t>[8] D. Hernandez and M. Lopez, "MPPT System Design for CubeSat Electrical Power Systems," </a:t>
            </a:r>
            <a:r>
              <a:rPr lang="en-US" sz="2400" dirty="0" err="1"/>
              <a:t>unpublished.Efficient</a:t>
            </a:r>
            <a:r>
              <a:rPr lang="en-US" sz="2400" dirty="0"/>
              <a:t> MPPT algorithm integrated with hardware to optimize power generation in variable solar conditions.</a:t>
            </a:r>
          </a:p>
          <a:p>
            <a:r>
              <a:rPr lang="en-US" sz="2400" dirty="0"/>
              <a:t>[9] Y. </a:t>
            </a:r>
            <a:r>
              <a:rPr lang="en-US" sz="2400" dirty="0" err="1"/>
              <a:t>Tsuruda</a:t>
            </a:r>
            <a:r>
              <a:rPr lang="en-US" sz="2400" dirty="0"/>
              <a:t> and K. Saito, "Modular Power Distribution Unit for CubeSats," </a:t>
            </a:r>
            <a:r>
              <a:rPr lang="en-US" sz="2400" dirty="0" err="1"/>
              <a:t>unpublished.Design</a:t>
            </a:r>
            <a:r>
              <a:rPr lang="en-US" sz="2400" dirty="0"/>
              <a:t> of a scalable and fault-tolerant power distribution system for CubeSat missions.</a:t>
            </a:r>
          </a:p>
          <a:p>
            <a:r>
              <a:rPr lang="en-US" sz="2400" dirty="0"/>
              <a:t>[10] J. Smith and A. Patel, "Thermal and Power Management for Long-Duration CubeSat Missions," </a:t>
            </a:r>
            <a:r>
              <a:rPr lang="en-US" sz="2400" dirty="0" err="1"/>
              <a:t>unpublished.Research</a:t>
            </a:r>
            <a:r>
              <a:rPr lang="en-US" sz="2400" dirty="0"/>
              <a:t> integrating thermal and power control strategies to improve CubeSat </a:t>
            </a:r>
            <a:r>
              <a:rPr lang="en-US" sz="2400" dirty="0" err="1"/>
              <a:t>reliabilit</a:t>
            </a:r>
            <a:endParaRPr lang="en-US" sz="2400" dirty="0"/>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44</a:t>
            </a:fld>
            <a:endParaRPr lang="en-US" dirty="0"/>
          </a:p>
        </p:txBody>
      </p:sp>
      <p:sp>
        <p:nvSpPr>
          <p:cNvPr id="6" name="Date Placeholder 5"/>
          <p:cNvSpPr>
            <a:spLocks noGrp="1"/>
          </p:cNvSpPr>
          <p:nvPr>
            <p:ph type="dt" sz="half" idx="10"/>
          </p:nvPr>
        </p:nvSpPr>
        <p:spPr/>
        <p:txBody>
          <a:bodyPr/>
          <a:lstStyle/>
          <a:p>
            <a:fld id="{F9BDB07D-F0BD-4533-8BB5-2764E69E2A5A}" type="datetime1">
              <a:rPr lang="en-US" smtClean="0"/>
              <a:t>7/31/2025</a:t>
            </a:fld>
            <a:endParaRPr lang="en-US" dirty="0"/>
          </a:p>
        </p:txBody>
      </p:sp>
    </p:spTree>
    <p:extLst>
      <p:ext uri="{BB962C8B-B14F-4D97-AF65-F5344CB8AC3E}">
        <p14:creationId xmlns:p14="http://schemas.microsoft.com/office/powerpoint/2010/main" val="271862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Introduction</a:t>
            </a:r>
          </a:p>
        </p:txBody>
      </p:sp>
      <p:sp>
        <p:nvSpPr>
          <p:cNvPr id="3" name="Content Placeholder 2"/>
          <p:cNvSpPr>
            <a:spLocks noGrp="1"/>
          </p:cNvSpPr>
          <p:nvPr>
            <p:ph idx="1"/>
          </p:nvPr>
        </p:nvSpPr>
        <p:spPr>
          <a:xfrm>
            <a:off x="1" y="1115832"/>
            <a:ext cx="6096000" cy="5240517"/>
          </a:xfrm>
        </p:spPr>
        <p:txBody>
          <a:bodyPr>
            <a:normAutofit/>
          </a:bodyPr>
          <a:lstStyle/>
          <a:p>
            <a:pPr marL="0" indent="0">
              <a:buNone/>
            </a:pPr>
            <a:r>
              <a:rPr lang="en-US" sz="1800" b="1" dirty="0"/>
              <a:t>What is Space Tug?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PK" altLang="en-PK" sz="1800" b="0" i="0" u="none" strike="noStrike" cap="none" normalizeH="0" baseline="0" dirty="0">
                <a:ln>
                  <a:noFill/>
                </a:ln>
                <a:solidFill>
                  <a:schemeClr val="tx1"/>
                </a:solidFill>
                <a:effectLst/>
                <a:latin typeface="Arial" panose="020B0604020202020204" pitchFamily="34" charset="0"/>
              </a:rPr>
              <a:t>A </a:t>
            </a:r>
            <a:r>
              <a:rPr kumimoji="0" lang="en-PK" altLang="en-PK" sz="1800" b="1" i="0" u="none" strike="noStrike" cap="none" normalizeH="0" baseline="0" dirty="0">
                <a:ln>
                  <a:noFill/>
                </a:ln>
                <a:solidFill>
                  <a:schemeClr val="tx1"/>
                </a:solidFill>
                <a:effectLst/>
                <a:latin typeface="Arial" panose="020B0604020202020204" pitchFamily="34" charset="0"/>
              </a:rPr>
              <a:t>space tug</a:t>
            </a:r>
            <a:r>
              <a:rPr kumimoji="0" lang="en-PK" altLang="en-PK" sz="1800" b="0" i="0" u="none" strike="noStrike" cap="none" normalizeH="0" baseline="0" dirty="0">
                <a:ln>
                  <a:noFill/>
                </a:ln>
                <a:solidFill>
                  <a:schemeClr val="tx1"/>
                </a:solidFill>
                <a:effectLst/>
                <a:latin typeface="Arial" panose="020B0604020202020204" pitchFamily="34" charset="0"/>
              </a:rPr>
              <a:t> is a spacecraft designed to </a:t>
            </a:r>
            <a:r>
              <a:rPr kumimoji="0" lang="en-PK" altLang="en-PK" sz="1800" b="1" i="0" u="none" strike="noStrike" cap="none" normalizeH="0" baseline="0" dirty="0">
                <a:ln>
                  <a:noFill/>
                </a:ln>
                <a:solidFill>
                  <a:schemeClr val="tx1"/>
                </a:solidFill>
                <a:effectLst/>
                <a:latin typeface="Arial" panose="020B0604020202020204" pitchFamily="34" charset="0"/>
              </a:rPr>
              <a:t>transport, reposition, or deorbit other satellites or payloads</a:t>
            </a:r>
            <a:r>
              <a:rPr kumimoji="0" lang="en-PK" altLang="en-PK" sz="1800" b="0" i="0" u="none" strike="noStrike" cap="none" normalizeH="0" baseline="0" dirty="0">
                <a:ln>
                  <a:noFill/>
                </a:ln>
                <a:solidFill>
                  <a:schemeClr val="tx1"/>
                </a:solidFill>
                <a:effectLst/>
                <a:latin typeface="Arial" panose="020B0604020202020204" pitchFamily="34" charset="0"/>
              </a:rPr>
              <a:t> in space.</a:t>
            </a:r>
            <a:endParaRPr kumimoji="0" lang="en-US" altLang="en-PK"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PK" altLang="en-PK" sz="1800" b="0" i="0" u="none" strike="noStrike" cap="none" normalizeH="0" baseline="0" dirty="0">
                <a:ln>
                  <a:noFill/>
                </a:ln>
                <a:solidFill>
                  <a:schemeClr val="tx1"/>
                </a:solidFill>
                <a:effectLst/>
                <a:latin typeface="Arial" panose="020B0604020202020204" pitchFamily="34" charset="0"/>
              </a:rPr>
              <a:t>Space tugs can be </a:t>
            </a:r>
            <a:r>
              <a:rPr kumimoji="0" lang="en-PK" altLang="en-PK" sz="1800" b="1" i="0" u="none" strike="noStrike" cap="none" normalizeH="0" baseline="0" dirty="0">
                <a:ln>
                  <a:noFill/>
                </a:ln>
                <a:solidFill>
                  <a:schemeClr val="tx1"/>
                </a:solidFill>
                <a:effectLst/>
                <a:latin typeface="Arial" panose="020B0604020202020204" pitchFamily="34" charset="0"/>
              </a:rPr>
              <a:t>robotic</a:t>
            </a:r>
            <a:r>
              <a:rPr kumimoji="0" lang="en-PK" altLang="en-PK" sz="1800" b="0" i="0" u="none" strike="noStrike" cap="none" normalizeH="0" baseline="0" dirty="0">
                <a:ln>
                  <a:noFill/>
                </a:ln>
                <a:solidFill>
                  <a:schemeClr val="tx1"/>
                </a:solidFill>
                <a:effectLst/>
                <a:latin typeface="Arial" panose="020B0604020202020204" pitchFamily="34" charset="0"/>
              </a:rPr>
              <a:t> and equipped with tools like </a:t>
            </a:r>
            <a:r>
              <a:rPr kumimoji="0" lang="en-PK" altLang="en-PK" sz="1800" b="1" i="0" u="none" strike="noStrike" cap="none" normalizeH="0" baseline="0" dirty="0">
                <a:ln>
                  <a:noFill/>
                </a:ln>
                <a:solidFill>
                  <a:schemeClr val="tx1"/>
                </a:solidFill>
                <a:effectLst/>
                <a:latin typeface="Arial" panose="020B0604020202020204" pitchFamily="34" charset="0"/>
              </a:rPr>
              <a:t>robotic arms, docking ports, or ion thrusters</a:t>
            </a:r>
            <a:r>
              <a:rPr kumimoji="0" lang="en-PK" altLang="en-PK" sz="1800" b="0" i="0" u="none" strike="noStrike" cap="none" normalizeH="0" baseline="0" dirty="0">
                <a:ln>
                  <a:noFill/>
                </a:ln>
                <a:solidFill>
                  <a:schemeClr val="tx1"/>
                </a:solidFill>
                <a:effectLst/>
                <a:latin typeface="Arial" panose="020B0604020202020204" pitchFamily="34" charset="0"/>
              </a:rPr>
              <a:t>.</a:t>
            </a:r>
            <a:endParaRPr kumimoji="0" lang="en-US"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sz="1800" b="1" dirty="0"/>
          </a:p>
          <a:p>
            <a:pPr marL="0" marR="0" lvl="0" indent="0" algn="l" defTabSz="914400" rtl="0" eaLnBrk="0" fontAlgn="base" latinLnBrk="0" hangingPunct="0">
              <a:lnSpc>
                <a:spcPct val="100000"/>
              </a:lnSpc>
              <a:spcBef>
                <a:spcPct val="0"/>
              </a:spcBef>
              <a:spcAft>
                <a:spcPct val="0"/>
              </a:spcAft>
              <a:buClrTx/>
              <a:buSzTx/>
              <a:buNone/>
              <a:tabLst/>
            </a:pPr>
            <a:endParaRPr lang="en-US" sz="1800" b="1" dirty="0"/>
          </a:p>
          <a:p>
            <a:pPr marL="0" indent="0">
              <a:buNone/>
            </a:pPr>
            <a:r>
              <a:rPr lang="en-GB" sz="1800" b="1" dirty="0"/>
              <a:t>Why we using Space Tug?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PK" altLang="en-PK" sz="1800" b="0" i="0" u="none" strike="noStrike" cap="none" normalizeH="0" baseline="0" dirty="0">
                <a:ln>
                  <a:noFill/>
                </a:ln>
                <a:solidFill>
                  <a:schemeClr val="tx1"/>
                </a:solidFill>
                <a:effectLst/>
                <a:latin typeface="Arial" panose="020B0604020202020204" pitchFamily="34" charset="0"/>
              </a:rPr>
              <a:t>To </a:t>
            </a:r>
            <a:r>
              <a:rPr kumimoji="0" lang="en-PK" altLang="en-PK" sz="1800" b="1" i="0" u="none" strike="noStrike" cap="none" normalizeH="0" baseline="0" dirty="0">
                <a:ln>
                  <a:noFill/>
                </a:ln>
                <a:solidFill>
                  <a:schemeClr val="tx1"/>
                </a:solidFill>
                <a:effectLst/>
                <a:latin typeface="Arial" panose="020B0604020202020204" pitchFamily="34" charset="0"/>
              </a:rPr>
              <a:t>extend the life</a:t>
            </a:r>
            <a:r>
              <a:rPr kumimoji="0" lang="en-PK" altLang="en-PK" sz="1800" b="0" i="0" u="none" strike="noStrike" cap="none" normalizeH="0" baseline="0" dirty="0">
                <a:ln>
                  <a:noFill/>
                </a:ln>
                <a:solidFill>
                  <a:schemeClr val="tx1"/>
                </a:solidFill>
                <a:effectLst/>
                <a:latin typeface="Arial" panose="020B0604020202020204" pitchFamily="34" charset="0"/>
              </a:rPr>
              <a:t> of aging satellites by repositioning or refuelling them.</a:t>
            </a:r>
            <a:endParaRPr kumimoji="0" lang="en-US" altLang="en-PK"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PK" altLang="en-PK" sz="1800" b="0" i="0" u="none" strike="noStrike" cap="none" normalizeH="0" baseline="0" dirty="0">
                <a:ln>
                  <a:noFill/>
                </a:ln>
                <a:solidFill>
                  <a:schemeClr val="tx1"/>
                </a:solidFill>
                <a:effectLst/>
                <a:latin typeface="Arial" panose="020B0604020202020204" pitchFamily="34" charset="0"/>
              </a:rPr>
              <a:t>To </a:t>
            </a:r>
            <a:r>
              <a:rPr kumimoji="0" lang="en-PK" altLang="en-PK" sz="1800" b="1" i="0" u="none" strike="noStrike" cap="none" normalizeH="0" baseline="0" dirty="0">
                <a:ln>
                  <a:noFill/>
                </a:ln>
                <a:solidFill>
                  <a:schemeClr val="tx1"/>
                </a:solidFill>
                <a:effectLst/>
                <a:latin typeface="Arial" panose="020B0604020202020204" pitchFamily="34" charset="0"/>
              </a:rPr>
              <a:t>remove or deorbit defunct satellites</a:t>
            </a:r>
            <a:r>
              <a:rPr kumimoji="0" lang="en-PK" altLang="en-PK" sz="1800" b="0" i="0" u="none" strike="noStrike" cap="none" normalizeH="0" baseline="0" dirty="0">
                <a:ln>
                  <a:noFill/>
                </a:ln>
                <a:solidFill>
                  <a:schemeClr val="tx1"/>
                </a:solidFill>
                <a:effectLst/>
                <a:latin typeface="Arial" panose="020B0604020202020204" pitchFamily="34" charset="0"/>
              </a:rPr>
              <a:t>, helping </a:t>
            </a:r>
            <a:r>
              <a:rPr kumimoji="0" lang="en-PK" altLang="en-PK" sz="1800" b="1" i="0" u="none" strike="noStrike" cap="none" normalizeH="0" baseline="0" dirty="0">
                <a:ln>
                  <a:noFill/>
                </a:ln>
                <a:solidFill>
                  <a:schemeClr val="tx1"/>
                </a:solidFill>
                <a:effectLst/>
                <a:latin typeface="Arial" panose="020B0604020202020204" pitchFamily="34" charset="0"/>
              </a:rPr>
              <a:t>reduce space debris</a:t>
            </a:r>
            <a:r>
              <a:rPr kumimoji="0" lang="en-PK" altLang="en-PK" sz="1800" b="0" i="0" u="none" strike="noStrike" cap="none" normalizeH="0" baseline="0" dirty="0">
                <a:ln>
                  <a:noFill/>
                </a:ln>
                <a:solidFill>
                  <a:schemeClr val="tx1"/>
                </a:solidFill>
                <a:effectLst/>
                <a:latin typeface="Arial" panose="020B0604020202020204" pitchFamily="34" charset="0"/>
              </a:rPr>
              <a:t>.</a:t>
            </a:r>
            <a:endParaRPr kumimoji="0" lang="en-US" altLang="en-PK"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PK" altLang="en-PK" sz="1800" b="0" i="0" u="none" strike="noStrike" cap="none" normalizeH="0" baseline="0" dirty="0">
                <a:ln>
                  <a:noFill/>
                </a:ln>
                <a:solidFill>
                  <a:schemeClr val="tx1"/>
                </a:solidFill>
                <a:effectLst/>
                <a:latin typeface="Arial" panose="020B0604020202020204" pitchFamily="34" charset="0"/>
              </a:rPr>
              <a:t>To support </a:t>
            </a:r>
            <a:r>
              <a:rPr kumimoji="0" lang="en-PK" altLang="en-PK" sz="1800" b="1" i="0" u="none" strike="noStrike" cap="none" normalizeH="0" baseline="0" dirty="0">
                <a:ln>
                  <a:noFill/>
                </a:ln>
                <a:solidFill>
                  <a:schemeClr val="tx1"/>
                </a:solidFill>
                <a:effectLst/>
                <a:latin typeface="Arial" panose="020B0604020202020204" pitchFamily="34" charset="0"/>
              </a:rPr>
              <a:t>on-orbit servicing</a:t>
            </a:r>
            <a:r>
              <a:rPr kumimoji="0" lang="en-PK" altLang="en-PK" sz="1800" b="0" i="0" u="none" strike="noStrike" cap="none" normalizeH="0" baseline="0" dirty="0">
                <a:ln>
                  <a:noFill/>
                </a:ln>
                <a:solidFill>
                  <a:schemeClr val="tx1"/>
                </a:solidFill>
                <a:effectLst/>
                <a:latin typeface="Arial" panose="020B0604020202020204" pitchFamily="34" charset="0"/>
              </a:rPr>
              <a:t>, inspection, or repairs of satellites.</a:t>
            </a:r>
          </a:p>
          <a:p>
            <a:pPr marL="0" indent="0">
              <a:buNone/>
            </a:pPr>
            <a:endParaRPr lang="en-GB" sz="1800" b="1" dirty="0"/>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5</a:t>
            </a:fld>
            <a:endParaRPr lang="en-US" dirty="0"/>
          </a:p>
        </p:txBody>
      </p:sp>
      <p:sp>
        <p:nvSpPr>
          <p:cNvPr id="6" name="Date Placeholder 5"/>
          <p:cNvSpPr>
            <a:spLocks noGrp="1"/>
          </p:cNvSpPr>
          <p:nvPr>
            <p:ph type="dt" sz="half" idx="10"/>
          </p:nvPr>
        </p:nvSpPr>
        <p:spPr/>
        <p:txBody>
          <a:bodyPr/>
          <a:lstStyle/>
          <a:p>
            <a:fld id="{D85C25FF-D094-404C-BA88-F0A08F4618A3}" type="datetime1">
              <a:rPr lang="en-US" smtClean="0"/>
              <a:t>7/31/2025</a:t>
            </a:fld>
            <a:endParaRPr lang="en-US" dirty="0"/>
          </a:p>
        </p:txBody>
      </p:sp>
      <p:pic>
        <p:nvPicPr>
          <p:cNvPr id="9" name="Picture 8">
            <a:extLst>
              <a:ext uri="{FF2B5EF4-FFF2-40B4-BE49-F238E27FC236}">
                <a16:creationId xmlns:a16="http://schemas.microsoft.com/office/drawing/2014/main" id="{CE20FD3E-82CC-A2CD-DF7D-63D170CBF84F}"/>
              </a:ext>
            </a:extLst>
          </p:cNvPr>
          <p:cNvPicPr/>
          <p:nvPr/>
        </p:nvPicPr>
        <p:blipFill>
          <a:blip r:embed="rId2"/>
          <a:stretch/>
        </p:blipFill>
        <p:spPr>
          <a:xfrm>
            <a:off x="5904854" y="979305"/>
            <a:ext cx="6096001" cy="5240517"/>
          </a:xfrm>
          <a:prstGeom prst="rect">
            <a:avLst/>
          </a:prstGeom>
          <a:ln w="0">
            <a:noFill/>
          </a:ln>
        </p:spPr>
      </p:pic>
    </p:spTree>
    <p:extLst>
      <p:ext uri="{BB962C8B-B14F-4D97-AF65-F5344CB8AC3E}">
        <p14:creationId xmlns:p14="http://schemas.microsoft.com/office/powerpoint/2010/main" val="98450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Introduction</a:t>
            </a:r>
          </a:p>
        </p:txBody>
      </p:sp>
      <p:sp>
        <p:nvSpPr>
          <p:cNvPr id="3" name="Content Placeholder 2"/>
          <p:cNvSpPr>
            <a:spLocks noGrp="1"/>
          </p:cNvSpPr>
          <p:nvPr>
            <p:ph idx="1"/>
          </p:nvPr>
        </p:nvSpPr>
        <p:spPr>
          <a:xfrm>
            <a:off x="838201" y="1315452"/>
            <a:ext cx="4508714" cy="5040897"/>
          </a:xfrm>
        </p:spPr>
        <p:txBody>
          <a:bodyPr>
            <a:normAutofit/>
          </a:bodyPr>
          <a:lstStyle/>
          <a:p>
            <a:pPr marL="0" indent="0">
              <a:buNone/>
            </a:pPr>
            <a:r>
              <a:rPr lang="en-US" sz="1800" b="1" dirty="0"/>
              <a:t>What is CubeSat?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PK" sz="1800" b="0" i="0" u="none" strike="noStrike" cap="none" normalizeH="0" baseline="0" dirty="0">
                <a:ln>
                  <a:noFill/>
                </a:ln>
                <a:solidFill>
                  <a:schemeClr val="tx1"/>
                </a:solidFill>
                <a:effectLst/>
                <a:latin typeface="Arial" panose="020B0604020202020204" pitchFamily="34" charset="0"/>
              </a:rPr>
              <a:t> </a:t>
            </a:r>
            <a:r>
              <a:rPr kumimoji="0" lang="en-PK" altLang="en-PK" sz="1800" b="0" i="0" u="none" strike="noStrike" cap="none" normalizeH="0" baseline="0" dirty="0">
                <a:ln>
                  <a:noFill/>
                </a:ln>
                <a:solidFill>
                  <a:schemeClr val="tx1"/>
                </a:solidFill>
                <a:effectLst/>
                <a:latin typeface="Arial" panose="020B0604020202020204" pitchFamily="34" charset="0"/>
              </a:rPr>
              <a:t>A CubeSat is a type of miniaturized satellite for space research</a:t>
            </a:r>
            <a:r>
              <a:rPr kumimoji="0" lang="en-US" altLang="en-PK"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PK" sz="1800" b="0" i="0" u="none" strike="noStrike" cap="none" normalizeH="0" baseline="0" dirty="0">
                <a:ln>
                  <a:noFill/>
                </a:ln>
                <a:solidFill>
                  <a:schemeClr val="tx1"/>
                </a:solidFill>
                <a:effectLst/>
                <a:latin typeface="Arial" panose="020B0604020202020204" pitchFamily="34" charset="0"/>
              </a:rPr>
              <a:t> </a:t>
            </a:r>
            <a:r>
              <a:rPr kumimoji="0" lang="en-PK" altLang="en-PK" sz="1800" b="0" i="0" u="none" strike="noStrike" cap="none" normalizeH="0" baseline="0" dirty="0">
                <a:ln>
                  <a:noFill/>
                </a:ln>
                <a:solidFill>
                  <a:schemeClr val="tx1"/>
                </a:solidFill>
                <a:effectLst/>
                <a:latin typeface="Arial" panose="020B0604020202020204" pitchFamily="34" charset="0"/>
              </a:rPr>
              <a:t>Typically, a single unit (1U) CubeSat measures 10x10x10 cm and weighs about 1 to 1.33 kg.</a:t>
            </a:r>
            <a:endParaRPr kumimoji="0" lang="en-US"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PK" sz="1800" dirty="0"/>
              <a:t> </a:t>
            </a:r>
            <a:r>
              <a:rPr kumimoji="0" lang="en-PK" altLang="en-PK" sz="1800" b="0" i="0" u="none" strike="noStrike" cap="none" normalizeH="0" baseline="0" dirty="0">
                <a:ln>
                  <a:noFill/>
                </a:ln>
                <a:solidFill>
                  <a:schemeClr val="tx1"/>
                </a:solidFill>
                <a:effectLst/>
                <a:latin typeface="Arial" panose="020B0604020202020204" pitchFamily="34" charset="0"/>
              </a:rPr>
              <a:t>CubeSats are used for various missions, including Earth observation, communication, and technology demonstration</a:t>
            </a:r>
            <a:r>
              <a:rPr kumimoji="0" lang="en-US" altLang="en-PK" sz="1800" b="0" i="0" u="none" strike="noStrike" cap="none" normalizeH="0" baseline="0" dirty="0">
                <a:ln>
                  <a:noFill/>
                </a:ln>
                <a:solidFill>
                  <a:schemeClr val="tx1"/>
                </a:solidFill>
                <a:effectLst/>
                <a:latin typeface="Arial" panose="020B0604020202020204" pitchFamily="34" charset="0"/>
              </a:rPr>
              <a:t>.</a:t>
            </a:r>
            <a:endParaRPr lang="en-US" sz="1800" b="1" dirty="0"/>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6</a:t>
            </a:fld>
            <a:endParaRPr lang="en-US" dirty="0"/>
          </a:p>
        </p:txBody>
      </p:sp>
      <p:sp>
        <p:nvSpPr>
          <p:cNvPr id="6" name="Date Placeholder 5"/>
          <p:cNvSpPr>
            <a:spLocks noGrp="1"/>
          </p:cNvSpPr>
          <p:nvPr>
            <p:ph type="dt" sz="half" idx="10"/>
          </p:nvPr>
        </p:nvSpPr>
        <p:spPr/>
        <p:txBody>
          <a:bodyPr/>
          <a:lstStyle/>
          <a:p>
            <a:fld id="{D85C25FF-D094-404C-BA88-F0A08F4618A3}" type="datetime1">
              <a:rPr lang="en-US" smtClean="0"/>
              <a:t>7/31/2025</a:t>
            </a:fld>
            <a:endParaRPr lang="en-US" dirty="0"/>
          </a:p>
        </p:txBody>
      </p:sp>
      <p:pic>
        <p:nvPicPr>
          <p:cNvPr id="10" name="Picture 9">
            <a:extLst>
              <a:ext uri="{FF2B5EF4-FFF2-40B4-BE49-F238E27FC236}">
                <a16:creationId xmlns:a16="http://schemas.microsoft.com/office/drawing/2014/main" id="{2F8C8A95-565E-80B7-4A69-321AD7DEED2D}"/>
              </a:ext>
            </a:extLst>
          </p:cNvPr>
          <p:cNvPicPr>
            <a:picLocks noChangeAspect="1"/>
          </p:cNvPicPr>
          <p:nvPr/>
        </p:nvPicPr>
        <p:blipFill>
          <a:blip r:embed="rId2"/>
          <a:stretch>
            <a:fillRect/>
          </a:stretch>
        </p:blipFill>
        <p:spPr>
          <a:xfrm>
            <a:off x="5633024" y="1820756"/>
            <a:ext cx="6558976" cy="4605405"/>
          </a:xfrm>
          <a:prstGeom prst="rect">
            <a:avLst/>
          </a:prstGeom>
        </p:spPr>
      </p:pic>
      <p:graphicFrame>
        <p:nvGraphicFramePr>
          <p:cNvPr id="11" name="Table 10">
            <a:extLst>
              <a:ext uri="{FF2B5EF4-FFF2-40B4-BE49-F238E27FC236}">
                <a16:creationId xmlns:a16="http://schemas.microsoft.com/office/drawing/2014/main" id="{338C6B90-BAA8-94C1-4283-8ACEB180A643}"/>
              </a:ext>
            </a:extLst>
          </p:cNvPr>
          <p:cNvGraphicFramePr>
            <a:graphicFrameLocks noGrp="1"/>
          </p:cNvGraphicFramePr>
          <p:nvPr>
            <p:extLst>
              <p:ext uri="{D42A27DB-BD31-4B8C-83A1-F6EECF244321}">
                <p14:modId xmlns:p14="http://schemas.microsoft.com/office/powerpoint/2010/main" val="1868789649"/>
              </p:ext>
            </p:extLst>
          </p:nvPr>
        </p:nvGraphicFramePr>
        <p:xfrm>
          <a:off x="2032000" y="719666"/>
          <a:ext cx="8128000" cy="3708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4025051292"/>
                    </a:ext>
                  </a:extLst>
                </a:gridCol>
              </a:tblGrid>
              <a:tr h="370840">
                <a:tc>
                  <a:txBody>
                    <a:bodyPr/>
                    <a:lstStyle/>
                    <a:p>
                      <a:endParaRPr lang="en-PK" dirty="0"/>
                    </a:p>
                  </a:txBody>
                  <a:tcPr/>
                </a:tc>
                <a:extLst>
                  <a:ext uri="{0D108BD9-81ED-4DB2-BD59-A6C34878D82A}">
                    <a16:rowId xmlns:a16="http://schemas.microsoft.com/office/drawing/2014/main" val="2137347722"/>
                  </a:ext>
                </a:extLst>
              </a:tr>
            </a:tbl>
          </a:graphicData>
        </a:graphic>
      </p:graphicFrame>
      <p:sp>
        <p:nvSpPr>
          <p:cNvPr id="13" name="TextBox 12">
            <a:extLst>
              <a:ext uri="{FF2B5EF4-FFF2-40B4-BE49-F238E27FC236}">
                <a16:creationId xmlns:a16="http://schemas.microsoft.com/office/drawing/2014/main" id="{9B00B282-A2CC-10C2-25A3-DB3C342A4B28}"/>
              </a:ext>
            </a:extLst>
          </p:cNvPr>
          <p:cNvSpPr txBox="1"/>
          <p:nvPr/>
        </p:nvSpPr>
        <p:spPr>
          <a:xfrm>
            <a:off x="5346915" y="1157219"/>
            <a:ext cx="6222568" cy="369332"/>
          </a:xfrm>
          <a:prstGeom prst="rect">
            <a:avLst/>
          </a:prstGeom>
          <a:noFill/>
        </p:spPr>
        <p:txBody>
          <a:bodyPr wrap="square">
            <a:spAutoFit/>
          </a:bodyPr>
          <a:lstStyle/>
          <a:p>
            <a:pPr marL="0" indent="0">
              <a:buNone/>
            </a:pPr>
            <a:r>
              <a:rPr lang="en-GB" sz="1800" b="1" dirty="0"/>
              <a:t>How our </a:t>
            </a:r>
            <a:r>
              <a:rPr lang="en-GB" sz="1800" b="1" dirty="0" err="1"/>
              <a:t>Cubesat</a:t>
            </a:r>
            <a:r>
              <a:rPr lang="en-GB" sz="1800" b="1" dirty="0"/>
              <a:t> should </a:t>
            </a:r>
            <a:r>
              <a:rPr lang="en-GB" b="1" dirty="0"/>
              <a:t>be </a:t>
            </a:r>
            <a:r>
              <a:rPr lang="en-GB" sz="1800" b="1" dirty="0"/>
              <a:t>looks?</a:t>
            </a:r>
          </a:p>
        </p:txBody>
      </p:sp>
    </p:spTree>
    <p:extLst>
      <p:ext uri="{BB962C8B-B14F-4D97-AF65-F5344CB8AC3E}">
        <p14:creationId xmlns:p14="http://schemas.microsoft.com/office/powerpoint/2010/main" val="297264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324" y="41199"/>
            <a:ext cx="9181995" cy="839539"/>
          </a:xfrm>
        </p:spPr>
        <p:txBody>
          <a:bodyPr/>
          <a:lstStyle/>
          <a:p>
            <a:r>
              <a:rPr lang="en-US" sz="4000" dirty="0"/>
              <a:t>Introduction</a:t>
            </a:r>
          </a:p>
        </p:txBody>
      </p:sp>
      <p:sp>
        <p:nvSpPr>
          <p:cNvPr id="3" name="Content Placeholder 2"/>
          <p:cNvSpPr>
            <a:spLocks noGrp="1"/>
          </p:cNvSpPr>
          <p:nvPr>
            <p:ph idx="1"/>
          </p:nvPr>
        </p:nvSpPr>
        <p:spPr>
          <a:xfrm>
            <a:off x="0" y="931326"/>
            <a:ext cx="11590149" cy="5234409"/>
          </a:xfrm>
        </p:spPr>
        <p:txBody>
          <a:bodyPr>
            <a:normAutofit/>
          </a:bodyPr>
          <a:lstStyle/>
          <a:p>
            <a:r>
              <a:rPr lang="en-US" sz="1800" b="1" dirty="0"/>
              <a:t>Our Contribution in this mission?</a:t>
            </a:r>
            <a:r>
              <a:rPr lang="en-GB" sz="1800" b="1" dirty="0"/>
              <a:t> </a:t>
            </a:r>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7</a:t>
            </a:fld>
            <a:endParaRPr lang="en-US" dirty="0"/>
          </a:p>
        </p:txBody>
      </p:sp>
      <p:sp>
        <p:nvSpPr>
          <p:cNvPr id="6" name="Date Placeholder 5"/>
          <p:cNvSpPr>
            <a:spLocks noGrp="1"/>
          </p:cNvSpPr>
          <p:nvPr>
            <p:ph type="dt" sz="half" idx="10"/>
          </p:nvPr>
        </p:nvSpPr>
        <p:spPr/>
        <p:txBody>
          <a:bodyPr/>
          <a:lstStyle/>
          <a:p>
            <a:fld id="{D85C25FF-D094-404C-BA88-F0A08F4618A3}" type="datetime1">
              <a:rPr lang="en-US" smtClean="0"/>
              <a:t>7/31/2025</a:t>
            </a:fld>
            <a:endParaRPr lang="en-US" dirty="0"/>
          </a:p>
        </p:txBody>
      </p:sp>
      <p:sp>
        <p:nvSpPr>
          <p:cNvPr id="7" name="Rectangle 6">
            <a:extLst>
              <a:ext uri="{FF2B5EF4-FFF2-40B4-BE49-F238E27FC236}">
                <a16:creationId xmlns:a16="http://schemas.microsoft.com/office/drawing/2014/main" id="{98E0C564-04F4-DEB3-48E4-FE4FF84494EA}"/>
              </a:ext>
            </a:extLst>
          </p:cNvPr>
          <p:cNvSpPr/>
          <p:nvPr/>
        </p:nvSpPr>
        <p:spPr>
          <a:xfrm>
            <a:off x="315778" y="1254914"/>
            <a:ext cx="2949844" cy="10693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Power Generation Unit</a:t>
            </a:r>
            <a:br>
              <a:rPr lang="en-US" dirty="0"/>
            </a:br>
            <a:r>
              <a:rPr lang="en-US" dirty="0"/>
              <a:t>(Algorithm of this are in slide </a:t>
            </a:r>
            <a:r>
              <a:rPr lang="en-US" dirty="0">
                <a:hlinkClick r:id="rId2" action="ppaction://hlinksldjump"/>
              </a:rPr>
              <a:t>18</a:t>
            </a:r>
            <a:r>
              <a:rPr lang="en-US" dirty="0"/>
              <a:t> &amp; </a:t>
            </a:r>
            <a:r>
              <a:rPr lang="en-US" dirty="0">
                <a:hlinkClick r:id="rId3" action="ppaction://hlinksldjump"/>
              </a:rPr>
              <a:t>21</a:t>
            </a:r>
            <a:r>
              <a:rPr lang="en-US" dirty="0"/>
              <a:t> )</a:t>
            </a:r>
            <a:endParaRPr lang="en-PK" dirty="0"/>
          </a:p>
        </p:txBody>
      </p:sp>
      <p:sp>
        <p:nvSpPr>
          <p:cNvPr id="8" name="Rectangle 7">
            <a:extLst>
              <a:ext uri="{FF2B5EF4-FFF2-40B4-BE49-F238E27FC236}">
                <a16:creationId xmlns:a16="http://schemas.microsoft.com/office/drawing/2014/main" id="{58C3E7D6-2CA5-CB36-8118-D8AD90AFEC4F}"/>
              </a:ext>
            </a:extLst>
          </p:cNvPr>
          <p:cNvSpPr/>
          <p:nvPr/>
        </p:nvSpPr>
        <p:spPr>
          <a:xfrm>
            <a:off x="315778" y="2427125"/>
            <a:ext cx="2949844" cy="10693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Power Storage Unit</a:t>
            </a:r>
          </a:p>
          <a:p>
            <a:pPr algn="ctr"/>
            <a:r>
              <a:rPr lang="en-US" dirty="0"/>
              <a:t>(Algorithm of this is in slide </a:t>
            </a:r>
            <a:r>
              <a:rPr lang="en-US" dirty="0">
                <a:hlinkClick r:id="rId4" action="ppaction://hlinksldjump"/>
              </a:rPr>
              <a:t>22</a:t>
            </a:r>
            <a:r>
              <a:rPr lang="en-US" dirty="0"/>
              <a:t>)</a:t>
            </a:r>
            <a:endParaRPr lang="en-PK" dirty="0"/>
          </a:p>
        </p:txBody>
      </p:sp>
      <p:sp>
        <p:nvSpPr>
          <p:cNvPr id="9" name="Rectangle 8">
            <a:extLst>
              <a:ext uri="{FF2B5EF4-FFF2-40B4-BE49-F238E27FC236}">
                <a16:creationId xmlns:a16="http://schemas.microsoft.com/office/drawing/2014/main" id="{3A4A8A2B-A543-775B-1083-7E5C3FA32334}"/>
              </a:ext>
            </a:extLst>
          </p:cNvPr>
          <p:cNvSpPr/>
          <p:nvPr/>
        </p:nvSpPr>
        <p:spPr>
          <a:xfrm>
            <a:off x="315778" y="3614337"/>
            <a:ext cx="2949844" cy="10693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Power Distribution Unit</a:t>
            </a:r>
          </a:p>
          <a:p>
            <a:pPr algn="ctr"/>
            <a:r>
              <a:rPr lang="en-US" dirty="0"/>
              <a:t>(Algorithm of this is in slide </a:t>
            </a:r>
            <a:r>
              <a:rPr lang="en-US" dirty="0">
                <a:hlinkClick r:id="rId5" action="ppaction://hlinksldjump"/>
              </a:rPr>
              <a:t>23</a:t>
            </a:r>
            <a:r>
              <a:rPr lang="en-US" dirty="0"/>
              <a:t>)</a:t>
            </a:r>
            <a:endParaRPr lang="en-PK" dirty="0"/>
          </a:p>
        </p:txBody>
      </p:sp>
      <p:sp>
        <p:nvSpPr>
          <p:cNvPr id="10" name="Rectangle 9">
            <a:extLst>
              <a:ext uri="{FF2B5EF4-FFF2-40B4-BE49-F238E27FC236}">
                <a16:creationId xmlns:a16="http://schemas.microsoft.com/office/drawing/2014/main" id="{925E862E-14F3-334C-C8F3-96B3C51AE181}"/>
              </a:ext>
            </a:extLst>
          </p:cNvPr>
          <p:cNvSpPr/>
          <p:nvPr/>
        </p:nvSpPr>
        <p:spPr>
          <a:xfrm>
            <a:off x="8513733" y="1700881"/>
            <a:ext cx="2789695" cy="15788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Robotic Arm &amp;</a:t>
            </a:r>
          </a:p>
          <a:p>
            <a:pPr algn="ctr"/>
            <a:r>
              <a:rPr lang="en-US" dirty="0"/>
              <a:t>Camera</a:t>
            </a:r>
          </a:p>
        </p:txBody>
      </p:sp>
      <p:sp>
        <p:nvSpPr>
          <p:cNvPr id="11" name="Rectangle 10">
            <a:extLst>
              <a:ext uri="{FF2B5EF4-FFF2-40B4-BE49-F238E27FC236}">
                <a16:creationId xmlns:a16="http://schemas.microsoft.com/office/drawing/2014/main" id="{3F7D8EBD-70C4-1666-212F-CF6A0FF67A42}"/>
              </a:ext>
            </a:extLst>
          </p:cNvPr>
          <p:cNvSpPr/>
          <p:nvPr/>
        </p:nvSpPr>
        <p:spPr>
          <a:xfrm>
            <a:off x="8513733" y="4123198"/>
            <a:ext cx="2789695" cy="15788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Nano link &amp; </a:t>
            </a:r>
          </a:p>
          <a:p>
            <a:pPr algn="ctr"/>
            <a:r>
              <a:rPr lang="en-US" dirty="0"/>
              <a:t>TOTEM</a:t>
            </a:r>
            <a:endParaRPr lang="en-PK" dirty="0"/>
          </a:p>
        </p:txBody>
      </p:sp>
      <p:sp>
        <p:nvSpPr>
          <p:cNvPr id="12" name="Rectangle 11">
            <a:extLst>
              <a:ext uri="{FF2B5EF4-FFF2-40B4-BE49-F238E27FC236}">
                <a16:creationId xmlns:a16="http://schemas.microsoft.com/office/drawing/2014/main" id="{CD597527-4849-82E7-F07C-52E3CDB200C9}"/>
              </a:ext>
            </a:extLst>
          </p:cNvPr>
          <p:cNvSpPr/>
          <p:nvPr/>
        </p:nvSpPr>
        <p:spPr>
          <a:xfrm>
            <a:off x="8217437" y="1221182"/>
            <a:ext cx="3239146" cy="2249159"/>
          </a:xfrm>
          <a:prstGeom prst="rect">
            <a:avLst/>
          </a:prstGeom>
          <a:noFill/>
          <a:ln>
            <a:solidFill>
              <a:schemeClr val="accent1">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PK"/>
          </a:p>
        </p:txBody>
      </p:sp>
      <p:sp>
        <p:nvSpPr>
          <p:cNvPr id="13" name="Rectangle 12">
            <a:extLst>
              <a:ext uri="{FF2B5EF4-FFF2-40B4-BE49-F238E27FC236}">
                <a16:creationId xmlns:a16="http://schemas.microsoft.com/office/drawing/2014/main" id="{C92066FF-30A9-6B2D-0948-26DF893E5EE7}"/>
              </a:ext>
            </a:extLst>
          </p:cNvPr>
          <p:cNvSpPr/>
          <p:nvPr/>
        </p:nvSpPr>
        <p:spPr>
          <a:xfrm>
            <a:off x="8223785" y="3564610"/>
            <a:ext cx="3239146" cy="2249159"/>
          </a:xfrm>
          <a:prstGeom prst="rect">
            <a:avLst/>
          </a:prstGeom>
          <a:noFill/>
          <a:ln>
            <a:solidFill>
              <a:schemeClr val="accent1">
                <a:lumMod val="5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PK"/>
          </a:p>
        </p:txBody>
      </p:sp>
      <p:graphicFrame>
        <p:nvGraphicFramePr>
          <p:cNvPr id="14" name="Table 13">
            <a:extLst>
              <a:ext uri="{FF2B5EF4-FFF2-40B4-BE49-F238E27FC236}">
                <a16:creationId xmlns:a16="http://schemas.microsoft.com/office/drawing/2014/main" id="{7AD95C0F-3C6F-7D09-E076-BBC71071C7DF}"/>
              </a:ext>
            </a:extLst>
          </p:cNvPr>
          <p:cNvGraphicFramePr>
            <a:graphicFrameLocks noGrp="1"/>
          </p:cNvGraphicFramePr>
          <p:nvPr>
            <p:extLst>
              <p:ext uri="{D42A27DB-BD31-4B8C-83A1-F6EECF244321}">
                <p14:modId xmlns:p14="http://schemas.microsoft.com/office/powerpoint/2010/main" val="1657399976"/>
              </p:ext>
            </p:extLst>
          </p:nvPr>
        </p:nvGraphicFramePr>
        <p:xfrm>
          <a:off x="8158779" y="1254914"/>
          <a:ext cx="3035946" cy="370840"/>
        </p:xfrm>
        <a:graphic>
          <a:graphicData uri="http://schemas.openxmlformats.org/drawingml/2006/table">
            <a:tbl>
              <a:tblPr firstRow="1" bandRow="1">
                <a:tableStyleId>{2D5ABB26-0587-4C30-8999-92F81FD0307C}</a:tableStyleId>
              </a:tblPr>
              <a:tblGrid>
                <a:gridCol w="3035946">
                  <a:extLst>
                    <a:ext uri="{9D8B030D-6E8A-4147-A177-3AD203B41FA5}">
                      <a16:colId xmlns:a16="http://schemas.microsoft.com/office/drawing/2014/main" val="76444621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Space Debris Remediation</a:t>
                      </a:r>
                    </a:p>
                  </a:txBody>
                  <a:tcPr/>
                </a:tc>
                <a:extLst>
                  <a:ext uri="{0D108BD9-81ED-4DB2-BD59-A6C34878D82A}">
                    <a16:rowId xmlns:a16="http://schemas.microsoft.com/office/drawing/2014/main" val="999482733"/>
                  </a:ext>
                </a:extLst>
              </a:tr>
            </a:tbl>
          </a:graphicData>
        </a:graphic>
      </p:graphicFrame>
      <p:graphicFrame>
        <p:nvGraphicFramePr>
          <p:cNvPr id="15" name="Table 14">
            <a:extLst>
              <a:ext uri="{FF2B5EF4-FFF2-40B4-BE49-F238E27FC236}">
                <a16:creationId xmlns:a16="http://schemas.microsoft.com/office/drawing/2014/main" id="{C80D34F3-A4B4-7FA0-C5C5-1ADDC1006393}"/>
              </a:ext>
            </a:extLst>
          </p:cNvPr>
          <p:cNvGraphicFramePr>
            <a:graphicFrameLocks noGrp="1"/>
          </p:cNvGraphicFramePr>
          <p:nvPr>
            <p:extLst>
              <p:ext uri="{D42A27DB-BD31-4B8C-83A1-F6EECF244321}">
                <p14:modId xmlns:p14="http://schemas.microsoft.com/office/powerpoint/2010/main" val="1552186009"/>
              </p:ext>
            </p:extLst>
          </p:nvPr>
        </p:nvGraphicFramePr>
        <p:xfrm>
          <a:off x="8217437" y="3582056"/>
          <a:ext cx="2911959" cy="370840"/>
        </p:xfrm>
        <a:graphic>
          <a:graphicData uri="http://schemas.openxmlformats.org/drawingml/2006/table">
            <a:tbl>
              <a:tblPr firstRow="1" bandRow="1">
                <a:tableStyleId>{2D5ABB26-0587-4C30-8999-92F81FD0307C}</a:tableStyleId>
              </a:tblPr>
              <a:tblGrid>
                <a:gridCol w="2911959">
                  <a:extLst>
                    <a:ext uri="{9D8B030D-6E8A-4147-A177-3AD203B41FA5}">
                      <a16:colId xmlns:a16="http://schemas.microsoft.com/office/drawing/2014/main" val="211547398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Defined Radio</a:t>
                      </a:r>
                      <a:endParaRPr lang="en-PK" dirty="0"/>
                    </a:p>
                  </a:txBody>
                  <a:tcPr/>
                </a:tc>
                <a:extLst>
                  <a:ext uri="{0D108BD9-81ED-4DB2-BD59-A6C34878D82A}">
                    <a16:rowId xmlns:a16="http://schemas.microsoft.com/office/drawing/2014/main" val="2923857908"/>
                  </a:ext>
                </a:extLst>
              </a:tr>
            </a:tbl>
          </a:graphicData>
        </a:graphic>
      </p:graphicFrame>
      <p:cxnSp>
        <p:nvCxnSpPr>
          <p:cNvPr id="17" name="Straight Connector 16">
            <a:extLst>
              <a:ext uri="{FF2B5EF4-FFF2-40B4-BE49-F238E27FC236}">
                <a16:creationId xmlns:a16="http://schemas.microsoft.com/office/drawing/2014/main" id="{E69F565A-D373-C825-ADFA-C4FCA854CF63}"/>
              </a:ext>
            </a:extLst>
          </p:cNvPr>
          <p:cNvCxnSpPr>
            <a:cxnSpLocks/>
            <a:stCxn id="7" idx="3"/>
          </p:cNvCxnSpPr>
          <p:nvPr/>
        </p:nvCxnSpPr>
        <p:spPr>
          <a:xfrm>
            <a:off x="3265622" y="1789606"/>
            <a:ext cx="1127308" cy="170690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4F7EE2-0CFA-EDE8-7F1E-93DD443DBDBC}"/>
              </a:ext>
            </a:extLst>
          </p:cNvPr>
          <p:cNvCxnSpPr>
            <a:cxnSpLocks/>
          </p:cNvCxnSpPr>
          <p:nvPr/>
        </p:nvCxnSpPr>
        <p:spPr>
          <a:xfrm flipV="1">
            <a:off x="3279864" y="3514116"/>
            <a:ext cx="1113066" cy="748698"/>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29" name="Table 28">
            <a:extLst>
              <a:ext uri="{FF2B5EF4-FFF2-40B4-BE49-F238E27FC236}">
                <a16:creationId xmlns:a16="http://schemas.microsoft.com/office/drawing/2014/main" id="{5EEDEEBC-BD9D-BD75-9CCE-DC635E11AA35}"/>
              </a:ext>
            </a:extLst>
          </p:cNvPr>
          <p:cNvGraphicFramePr>
            <a:graphicFrameLocks noGrp="1"/>
          </p:cNvGraphicFramePr>
          <p:nvPr>
            <p:extLst>
              <p:ext uri="{D42A27DB-BD31-4B8C-83A1-F6EECF244321}">
                <p14:modId xmlns:p14="http://schemas.microsoft.com/office/powerpoint/2010/main" val="2773512678"/>
              </p:ext>
            </p:extLst>
          </p:nvPr>
        </p:nvGraphicFramePr>
        <p:xfrm>
          <a:off x="5450782" y="2775577"/>
          <a:ext cx="2118625" cy="1463040"/>
        </p:xfrm>
        <a:graphic>
          <a:graphicData uri="http://schemas.openxmlformats.org/drawingml/2006/table">
            <a:tbl>
              <a:tblPr firstRow="1" bandRow="1">
                <a:tableStyleId>{2D5ABB26-0587-4C30-8999-92F81FD0307C}</a:tableStyleId>
              </a:tblPr>
              <a:tblGrid>
                <a:gridCol w="2118625">
                  <a:extLst>
                    <a:ext uri="{9D8B030D-6E8A-4147-A177-3AD203B41FA5}">
                      <a16:colId xmlns:a16="http://schemas.microsoft.com/office/drawing/2014/main" val="829136861"/>
                    </a:ext>
                  </a:extLst>
                </a:gridCol>
              </a:tblGrid>
              <a:tr h="956547">
                <a:tc>
                  <a:txBody>
                    <a:bodyPr/>
                    <a:lstStyle/>
                    <a:p>
                      <a:r>
                        <a:rPr lang="en-US" dirty="0">
                          <a:solidFill>
                            <a:schemeClr val="bg1"/>
                          </a:solidFill>
                        </a:rPr>
                        <a:t>Power Control Unit</a:t>
                      </a:r>
                      <a:br>
                        <a:rPr lang="en-US" dirty="0">
                          <a:solidFill>
                            <a:schemeClr val="bg1"/>
                          </a:solidFill>
                        </a:rPr>
                      </a:br>
                      <a:r>
                        <a:rPr lang="en-US" dirty="0">
                          <a:solidFill>
                            <a:schemeClr val="bg1"/>
                          </a:solidFill>
                        </a:rPr>
                        <a:t>(A Microcontroller act as a control system for all the other units)</a:t>
                      </a:r>
                      <a:endParaRPr lang="en-PK" dirty="0">
                        <a:solidFill>
                          <a:schemeClr val="bg1"/>
                        </a:solidFill>
                      </a:endParaRPr>
                    </a:p>
                  </a:txBody>
                  <a:tcPr>
                    <a:solidFill>
                      <a:schemeClr val="accent1"/>
                    </a:solidFill>
                  </a:tcPr>
                </a:tc>
                <a:extLst>
                  <a:ext uri="{0D108BD9-81ED-4DB2-BD59-A6C34878D82A}">
                    <a16:rowId xmlns:a16="http://schemas.microsoft.com/office/drawing/2014/main" val="3506445271"/>
                  </a:ext>
                </a:extLst>
              </a:tr>
            </a:tbl>
          </a:graphicData>
        </a:graphic>
      </p:graphicFrame>
      <p:cxnSp>
        <p:nvCxnSpPr>
          <p:cNvPr id="27" name="Straight Arrow Connector 26">
            <a:extLst>
              <a:ext uri="{FF2B5EF4-FFF2-40B4-BE49-F238E27FC236}">
                <a16:creationId xmlns:a16="http://schemas.microsoft.com/office/drawing/2014/main" id="{6A70D64E-2FA4-0807-4434-EE1CFF4BDE07}"/>
              </a:ext>
            </a:extLst>
          </p:cNvPr>
          <p:cNvCxnSpPr>
            <a:cxnSpLocks/>
            <a:stCxn id="29" idx="3"/>
            <a:endCxn id="10" idx="1"/>
          </p:cNvCxnSpPr>
          <p:nvPr/>
        </p:nvCxnSpPr>
        <p:spPr>
          <a:xfrm flipV="1">
            <a:off x="7569407" y="2490309"/>
            <a:ext cx="944326" cy="10167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4FC702D-0B5E-DECF-E748-A49E64816441}"/>
              </a:ext>
            </a:extLst>
          </p:cNvPr>
          <p:cNvCxnSpPr>
            <a:cxnSpLocks/>
            <a:stCxn id="29" idx="3"/>
            <a:endCxn id="11" idx="1"/>
          </p:cNvCxnSpPr>
          <p:nvPr/>
        </p:nvCxnSpPr>
        <p:spPr>
          <a:xfrm>
            <a:off x="7569407" y="3507097"/>
            <a:ext cx="944326" cy="14055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4162A77-E9FD-42A2-8F21-AB4E1005238D}"/>
              </a:ext>
            </a:extLst>
          </p:cNvPr>
          <p:cNvSpPr/>
          <p:nvPr/>
        </p:nvSpPr>
        <p:spPr>
          <a:xfrm>
            <a:off x="315778" y="4861287"/>
            <a:ext cx="2949844" cy="10693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Power Dissipation Unit</a:t>
            </a:r>
          </a:p>
          <a:p>
            <a:pPr algn="ctr"/>
            <a:r>
              <a:rPr lang="en-US" dirty="0"/>
              <a:t>(Algorithm of this is in slide </a:t>
            </a:r>
            <a:r>
              <a:rPr lang="en-US" dirty="0">
                <a:hlinkClick r:id="rId6" action="ppaction://hlinksldjump"/>
              </a:rPr>
              <a:t>24</a:t>
            </a:r>
            <a:r>
              <a:rPr lang="en-US" dirty="0"/>
              <a:t>)</a:t>
            </a:r>
            <a:endParaRPr lang="en-PK" dirty="0"/>
          </a:p>
        </p:txBody>
      </p:sp>
      <p:cxnSp>
        <p:nvCxnSpPr>
          <p:cNvPr id="39" name="Straight Connector 38">
            <a:extLst>
              <a:ext uri="{FF2B5EF4-FFF2-40B4-BE49-F238E27FC236}">
                <a16:creationId xmlns:a16="http://schemas.microsoft.com/office/drawing/2014/main" id="{057DDFC3-F855-9FD0-B9AC-ED50BEECF92E}"/>
              </a:ext>
            </a:extLst>
          </p:cNvPr>
          <p:cNvCxnSpPr>
            <a:cxnSpLocks/>
            <a:stCxn id="8" idx="3"/>
          </p:cNvCxnSpPr>
          <p:nvPr/>
        </p:nvCxnSpPr>
        <p:spPr>
          <a:xfrm>
            <a:off x="3265622" y="2961817"/>
            <a:ext cx="1127308" cy="5346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CDD9495-1ADC-2FF5-3A25-862121ACDFBB}"/>
              </a:ext>
            </a:extLst>
          </p:cNvPr>
          <p:cNvCxnSpPr>
            <a:cxnSpLocks/>
            <a:stCxn id="34" idx="3"/>
          </p:cNvCxnSpPr>
          <p:nvPr/>
        </p:nvCxnSpPr>
        <p:spPr>
          <a:xfrm flipV="1">
            <a:off x="3265622" y="3507097"/>
            <a:ext cx="1127308" cy="18888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858BBA8-24EA-9941-5032-D62C4B4EBFD7}"/>
              </a:ext>
            </a:extLst>
          </p:cNvPr>
          <p:cNvCxnSpPr>
            <a:cxnSpLocks/>
            <a:endCxn id="29" idx="1"/>
          </p:cNvCxnSpPr>
          <p:nvPr/>
        </p:nvCxnSpPr>
        <p:spPr>
          <a:xfrm>
            <a:off x="4392930" y="3496508"/>
            <a:ext cx="1057852" cy="105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79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Objectives</a:t>
            </a:r>
          </a:p>
        </p:txBody>
      </p:sp>
      <p:sp>
        <p:nvSpPr>
          <p:cNvPr id="3" name="Content Placeholder 2"/>
          <p:cNvSpPr>
            <a:spLocks noGrp="1"/>
          </p:cNvSpPr>
          <p:nvPr>
            <p:ph idx="1"/>
          </p:nvPr>
        </p:nvSpPr>
        <p:spPr>
          <a:xfrm>
            <a:off x="838200" y="2249537"/>
            <a:ext cx="10515600" cy="4106812"/>
          </a:xfrm>
        </p:spPr>
        <p:txBody>
          <a:bodyPr>
            <a:normAutofit/>
          </a:bodyPr>
          <a:lstStyle/>
          <a:p>
            <a:pPr marL="0" indent="0">
              <a:buNone/>
            </a:pPr>
            <a:r>
              <a:rPr lang="en-GB" sz="1800" b="1" dirty="0">
                <a:latin typeface="+mn-lt"/>
              </a:rPr>
              <a:t>Objectives:</a:t>
            </a:r>
          </a:p>
          <a:p>
            <a:pPr>
              <a:buFont typeface="Wingdings" panose="05000000000000000000" pitchFamily="2" charset="2"/>
              <a:buChar char="§"/>
            </a:pPr>
            <a:r>
              <a:rPr lang="en-US" sz="1800" dirty="0">
                <a:latin typeface="+mn-lt"/>
              </a:rPr>
              <a:t>Research and develop a Mathematical </a:t>
            </a:r>
          </a:p>
          <a:p>
            <a:pPr marL="0" indent="0">
              <a:buNone/>
            </a:pPr>
            <a:r>
              <a:rPr lang="en-US" sz="1800" dirty="0">
                <a:latin typeface="+mn-lt"/>
              </a:rPr>
              <a:t>Model for SDR 1 and SDR2.</a:t>
            </a:r>
          </a:p>
          <a:p>
            <a:pPr>
              <a:buFont typeface="Wingdings" panose="05000000000000000000" pitchFamily="2" charset="2"/>
              <a:buChar char="§"/>
            </a:pPr>
            <a:r>
              <a:rPr lang="en-US" sz="1800" dirty="0">
                <a:latin typeface="+mn-lt"/>
              </a:rPr>
              <a:t>Design solvers for SDR’s.</a:t>
            </a:r>
          </a:p>
          <a:p>
            <a:pPr>
              <a:buFont typeface="Wingdings" panose="05000000000000000000" pitchFamily="2" charset="2"/>
              <a:buChar char="§"/>
            </a:pPr>
            <a:r>
              <a:rPr lang="en-US" sz="1800" dirty="0">
                <a:latin typeface="+mn-lt"/>
              </a:rPr>
              <a:t>Simulate the design as per results.</a:t>
            </a:r>
          </a:p>
        </p:txBody>
      </p:sp>
      <p:sp>
        <p:nvSpPr>
          <p:cNvPr id="4" name="Footer Placeholder 3"/>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8</a:t>
            </a:fld>
            <a:endParaRPr lang="en-US" dirty="0"/>
          </a:p>
        </p:txBody>
      </p:sp>
      <p:sp>
        <p:nvSpPr>
          <p:cNvPr id="6" name="Date Placeholder 5"/>
          <p:cNvSpPr>
            <a:spLocks noGrp="1"/>
          </p:cNvSpPr>
          <p:nvPr>
            <p:ph type="dt" sz="half" idx="10"/>
          </p:nvPr>
        </p:nvSpPr>
        <p:spPr/>
        <p:txBody>
          <a:bodyPr/>
          <a:lstStyle/>
          <a:p>
            <a:fld id="{D85C25FF-D094-404C-BA88-F0A08F4618A3}" type="datetime1">
              <a:rPr lang="en-US" smtClean="0"/>
              <a:t>7/31/2025</a:t>
            </a:fld>
            <a:endParaRPr lang="en-US" dirty="0"/>
          </a:p>
        </p:txBody>
      </p:sp>
      <p:graphicFrame>
        <p:nvGraphicFramePr>
          <p:cNvPr id="8" name="Table 7">
            <a:extLst>
              <a:ext uri="{FF2B5EF4-FFF2-40B4-BE49-F238E27FC236}">
                <a16:creationId xmlns:a16="http://schemas.microsoft.com/office/drawing/2014/main" id="{9973DBBC-6C2E-8E1C-8F43-443D9A0A6438}"/>
              </a:ext>
            </a:extLst>
          </p:cNvPr>
          <p:cNvGraphicFramePr>
            <a:graphicFrameLocks noGrp="1"/>
          </p:cNvGraphicFramePr>
          <p:nvPr>
            <p:extLst>
              <p:ext uri="{D42A27DB-BD31-4B8C-83A1-F6EECF244321}">
                <p14:modId xmlns:p14="http://schemas.microsoft.com/office/powerpoint/2010/main" val="20731645"/>
              </p:ext>
            </p:extLst>
          </p:nvPr>
        </p:nvGraphicFramePr>
        <p:xfrm>
          <a:off x="6201630" y="2249537"/>
          <a:ext cx="5613400" cy="2149847"/>
        </p:xfrm>
        <a:graphic>
          <a:graphicData uri="http://schemas.openxmlformats.org/drawingml/2006/table">
            <a:tbl>
              <a:tblPr firstRow="1" bandRow="1">
                <a:tableStyleId>{5C22544A-7EE6-4342-B048-85BDC9FD1C3A}</a:tableStyleId>
              </a:tblPr>
              <a:tblGrid>
                <a:gridCol w="5613400">
                  <a:extLst>
                    <a:ext uri="{9D8B030D-6E8A-4147-A177-3AD203B41FA5}">
                      <a16:colId xmlns:a16="http://schemas.microsoft.com/office/drawing/2014/main" val="987639628"/>
                    </a:ext>
                  </a:extLst>
                </a:gridCol>
              </a:tblGrid>
              <a:tr h="2149847">
                <a:tc>
                  <a:txBody>
                    <a:bodyPr/>
                    <a:lstStyle/>
                    <a:p>
                      <a:r>
                        <a:rPr lang="en-US" sz="1800" b="1" cap="none" spc="0" dirty="0">
                          <a:ln w="0"/>
                          <a:solidFill>
                            <a:schemeClr val="tx1"/>
                          </a:solidFill>
                          <a:effectLst/>
                        </a:rPr>
                        <a:t>Deliverable</a:t>
                      </a:r>
                      <a:r>
                        <a:rPr lang="en-US" sz="1800" b="1" cap="none" spc="0" dirty="0">
                          <a:ln w="0"/>
                          <a:solidFill>
                            <a:schemeClr val="tx1"/>
                          </a:solidFill>
                          <a:effectLst>
                            <a:outerShdw blurRad="38100" dist="19050" dir="2700000" algn="tl" rotWithShape="0">
                              <a:schemeClr val="dk1">
                                <a:alpha val="40000"/>
                              </a:schemeClr>
                            </a:outerShdw>
                          </a:effectLst>
                        </a:rPr>
                        <a:t>:</a:t>
                      </a:r>
                    </a:p>
                    <a:p>
                      <a:pPr marL="285750" indent="-285750">
                        <a:buFont typeface="Wingdings" panose="05000000000000000000" pitchFamily="2" charset="2"/>
                        <a:buChar char="§"/>
                      </a:pPr>
                      <a:r>
                        <a:rPr lang="en-US" sz="1800" b="0" dirty="0">
                          <a:solidFill>
                            <a:schemeClr val="tx1"/>
                          </a:solidFill>
                        </a:rPr>
                        <a:t>A complete mathematical model for SDRs</a:t>
                      </a:r>
                    </a:p>
                    <a:p>
                      <a:pPr marL="285750" indent="-285750">
                        <a:buFont typeface="Wingdings" panose="05000000000000000000" pitchFamily="2" charset="2"/>
                        <a:buChar char="§"/>
                      </a:pPr>
                      <a:r>
                        <a:rPr lang="en-US" sz="1800" b="0" dirty="0">
                          <a:solidFill>
                            <a:schemeClr val="tx1"/>
                          </a:solidFill>
                        </a:rPr>
                        <a:t>The design that support the space environments and unexpected situations face on space.</a:t>
                      </a:r>
                    </a:p>
                  </a:txBody>
                  <a:tcPr>
                    <a:solidFill>
                      <a:schemeClr val="bg1"/>
                    </a:solidFill>
                  </a:tcPr>
                </a:tc>
                <a:extLst>
                  <a:ext uri="{0D108BD9-81ED-4DB2-BD59-A6C34878D82A}">
                    <a16:rowId xmlns:a16="http://schemas.microsoft.com/office/drawing/2014/main" val="3170219515"/>
                  </a:ext>
                </a:extLst>
              </a:tr>
            </a:tbl>
          </a:graphicData>
        </a:graphic>
      </p:graphicFrame>
    </p:spTree>
    <p:extLst>
      <p:ext uri="{BB962C8B-B14F-4D97-AF65-F5344CB8AC3E}">
        <p14:creationId xmlns:p14="http://schemas.microsoft.com/office/powerpoint/2010/main" val="51175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D38B-D8D4-BF8F-7666-73F4E82B7906}"/>
              </a:ext>
            </a:extLst>
          </p:cNvPr>
          <p:cNvSpPr>
            <a:spLocks noGrp="1"/>
          </p:cNvSpPr>
          <p:nvPr>
            <p:ph type="title"/>
          </p:nvPr>
        </p:nvSpPr>
        <p:spPr>
          <a:xfrm>
            <a:off x="838200" y="136525"/>
            <a:ext cx="10515600" cy="463550"/>
          </a:xfrm>
        </p:spPr>
        <p:txBody>
          <a:bodyPr>
            <a:normAutofit fontScale="90000"/>
          </a:bodyPr>
          <a:lstStyle/>
          <a:p>
            <a:r>
              <a:rPr lang="en-US" dirty="0"/>
              <a:t>RESEARCH METHODOLOGY</a:t>
            </a:r>
            <a:endParaRPr lang="en-PK" dirty="0"/>
          </a:p>
        </p:txBody>
      </p:sp>
      <p:sp>
        <p:nvSpPr>
          <p:cNvPr id="4" name="Date Placeholder 3">
            <a:extLst>
              <a:ext uri="{FF2B5EF4-FFF2-40B4-BE49-F238E27FC236}">
                <a16:creationId xmlns:a16="http://schemas.microsoft.com/office/drawing/2014/main" id="{84BE75D5-6242-0CBA-BE31-704620C4356C}"/>
              </a:ext>
            </a:extLst>
          </p:cNvPr>
          <p:cNvSpPr>
            <a:spLocks noGrp="1"/>
          </p:cNvSpPr>
          <p:nvPr>
            <p:ph type="dt" sz="half" idx="10"/>
          </p:nvPr>
        </p:nvSpPr>
        <p:spPr/>
        <p:txBody>
          <a:bodyPr/>
          <a:lstStyle/>
          <a:p>
            <a:fld id="{CA089195-117A-4207-BE9A-6EBB80031264}" type="datetime1">
              <a:rPr lang="en-US" smtClean="0"/>
              <a:t>7/31/2025</a:t>
            </a:fld>
            <a:endParaRPr lang="en-US" dirty="0"/>
          </a:p>
        </p:txBody>
      </p:sp>
      <p:sp>
        <p:nvSpPr>
          <p:cNvPr id="5" name="Footer Placeholder 4">
            <a:extLst>
              <a:ext uri="{FF2B5EF4-FFF2-40B4-BE49-F238E27FC236}">
                <a16:creationId xmlns:a16="http://schemas.microsoft.com/office/drawing/2014/main" id="{56060C37-BB8A-3E94-0045-5B4B89F7E80B}"/>
              </a:ext>
            </a:extLst>
          </p:cNvPr>
          <p:cNvSpPr>
            <a:spLocks noGrp="1"/>
          </p:cNvSpPr>
          <p:nvPr>
            <p:ph type="ftr" sz="quarter" idx="11"/>
          </p:nvPr>
        </p:nvSpPr>
        <p:spPr/>
        <p:txBody>
          <a:bodyPr/>
          <a:lstStyle/>
          <a:p>
            <a:r>
              <a:rPr lang="en-US"/>
              <a:t>Department of Electrical &amp; Computer Engineering</a:t>
            </a:r>
            <a:endParaRPr lang="en-US" dirty="0"/>
          </a:p>
        </p:txBody>
      </p:sp>
      <p:sp>
        <p:nvSpPr>
          <p:cNvPr id="6" name="Slide Number Placeholder 5">
            <a:extLst>
              <a:ext uri="{FF2B5EF4-FFF2-40B4-BE49-F238E27FC236}">
                <a16:creationId xmlns:a16="http://schemas.microsoft.com/office/drawing/2014/main" id="{4ABB41DD-E1F2-A402-2FAF-3CE62237F2BB}"/>
              </a:ext>
            </a:extLst>
          </p:cNvPr>
          <p:cNvSpPr>
            <a:spLocks noGrp="1"/>
          </p:cNvSpPr>
          <p:nvPr>
            <p:ph type="sldNum" sz="quarter" idx="12"/>
          </p:nvPr>
        </p:nvSpPr>
        <p:spPr/>
        <p:txBody>
          <a:bodyPr/>
          <a:lstStyle/>
          <a:p>
            <a:fld id="{A404E238-F771-4BC1-9664-E4FE9018898D}" type="slidenum">
              <a:rPr lang="en-US" smtClean="0"/>
              <a:pPr/>
              <a:t>9</a:t>
            </a:fld>
            <a:endParaRPr lang="en-US" dirty="0"/>
          </a:p>
        </p:txBody>
      </p:sp>
      <p:sp>
        <p:nvSpPr>
          <p:cNvPr id="89" name="object 3">
            <a:extLst>
              <a:ext uri="{FF2B5EF4-FFF2-40B4-BE49-F238E27FC236}">
                <a16:creationId xmlns:a16="http://schemas.microsoft.com/office/drawing/2014/main" id="{F35DD462-7B26-37C3-0E6F-4D80DEBD5CB5}"/>
              </a:ext>
            </a:extLst>
          </p:cNvPr>
          <p:cNvSpPr/>
          <p:nvPr/>
        </p:nvSpPr>
        <p:spPr>
          <a:xfrm>
            <a:off x="62958" y="1515457"/>
            <a:ext cx="2071947" cy="687084"/>
          </a:xfrm>
          <a:custGeom>
            <a:avLst/>
            <a:gdLst/>
            <a:ahLst/>
            <a:cxnLst/>
            <a:rect l="l" t="t" r="r" b="b"/>
            <a:pathLst>
              <a:path w="1537970" h="471169">
                <a:moveTo>
                  <a:pt x="0" y="77724"/>
                </a:moveTo>
                <a:lnTo>
                  <a:pt x="6143" y="47577"/>
                </a:lnTo>
                <a:lnTo>
                  <a:pt x="22860" y="22860"/>
                </a:lnTo>
                <a:lnTo>
                  <a:pt x="47577" y="6143"/>
                </a:lnTo>
                <a:lnTo>
                  <a:pt x="77724" y="0"/>
                </a:lnTo>
                <a:lnTo>
                  <a:pt x="1459991" y="0"/>
                </a:lnTo>
                <a:lnTo>
                  <a:pt x="1490138" y="6143"/>
                </a:lnTo>
                <a:lnTo>
                  <a:pt x="1514855" y="22860"/>
                </a:lnTo>
                <a:lnTo>
                  <a:pt x="1531572" y="47577"/>
                </a:lnTo>
                <a:lnTo>
                  <a:pt x="1537716" y="77724"/>
                </a:lnTo>
                <a:lnTo>
                  <a:pt x="1537716" y="391667"/>
                </a:lnTo>
                <a:lnTo>
                  <a:pt x="1531572" y="422695"/>
                </a:lnTo>
                <a:lnTo>
                  <a:pt x="1514855" y="447865"/>
                </a:lnTo>
                <a:lnTo>
                  <a:pt x="1490138" y="464748"/>
                </a:lnTo>
                <a:lnTo>
                  <a:pt x="1459991" y="470915"/>
                </a:lnTo>
                <a:lnTo>
                  <a:pt x="77724" y="470915"/>
                </a:lnTo>
                <a:lnTo>
                  <a:pt x="47577" y="464748"/>
                </a:lnTo>
                <a:lnTo>
                  <a:pt x="22859" y="447865"/>
                </a:lnTo>
                <a:lnTo>
                  <a:pt x="6143" y="422695"/>
                </a:lnTo>
                <a:lnTo>
                  <a:pt x="0" y="391667"/>
                </a:lnTo>
                <a:lnTo>
                  <a:pt x="0" y="77724"/>
                </a:lnTo>
                <a:close/>
              </a:path>
            </a:pathLst>
          </a:custGeom>
          <a:ln w="27432">
            <a:solidFill>
              <a:srgbClr val="00B0F0"/>
            </a:solidFill>
          </a:ln>
        </p:spPr>
        <p:txBody>
          <a:bodyPr wrap="square" lIns="0" tIns="0" rIns="0" bIns="0" rtlCol="0"/>
          <a:lstStyle/>
          <a:p>
            <a:endParaRPr>
              <a:solidFill>
                <a:schemeClr val="tx1"/>
              </a:solidFill>
            </a:endParaRPr>
          </a:p>
        </p:txBody>
      </p:sp>
      <p:sp>
        <p:nvSpPr>
          <p:cNvPr id="90" name="object 4">
            <a:extLst>
              <a:ext uri="{FF2B5EF4-FFF2-40B4-BE49-F238E27FC236}">
                <a16:creationId xmlns:a16="http://schemas.microsoft.com/office/drawing/2014/main" id="{D4721F70-2D63-BEA9-D952-9BB74F11F64E}"/>
              </a:ext>
            </a:extLst>
          </p:cNvPr>
          <p:cNvSpPr txBox="1"/>
          <p:nvPr/>
        </p:nvSpPr>
        <p:spPr>
          <a:xfrm>
            <a:off x="63078" y="1496203"/>
            <a:ext cx="2072318" cy="591574"/>
          </a:xfrm>
          <a:prstGeom prst="rect">
            <a:avLst/>
          </a:prstGeom>
        </p:spPr>
        <p:txBody>
          <a:bodyPr vert="horz" wrap="square" lIns="0" tIns="12575" rIns="0" bIns="0" rtlCol="0">
            <a:spAutoFit/>
          </a:bodyPr>
          <a:lstStyle/>
          <a:p>
            <a:pPr marL="11976" algn="ctr">
              <a:spcBef>
                <a:spcPts val="99"/>
              </a:spcBef>
            </a:pPr>
            <a:r>
              <a:rPr lang="en-US" sz="1839" spc="-9" dirty="0">
                <a:solidFill>
                  <a:schemeClr val="tx1"/>
                </a:solidFill>
                <a:latin typeface="Calibri"/>
                <a:cs typeface="Calibri"/>
              </a:rPr>
              <a:t>Literature </a:t>
            </a:r>
          </a:p>
          <a:p>
            <a:pPr marL="11976" algn="ctr">
              <a:spcBef>
                <a:spcPts val="99"/>
              </a:spcBef>
            </a:pPr>
            <a:r>
              <a:rPr lang="en-US" sz="1839" spc="-9" dirty="0">
                <a:solidFill>
                  <a:schemeClr val="tx1"/>
                </a:solidFill>
                <a:latin typeface="Calibri"/>
                <a:cs typeface="Calibri"/>
              </a:rPr>
              <a:t>Review and Research</a:t>
            </a:r>
            <a:endParaRPr sz="1839" dirty="0">
              <a:solidFill>
                <a:schemeClr val="tx1"/>
              </a:solidFill>
              <a:latin typeface="Calibri"/>
              <a:cs typeface="Calibri"/>
            </a:endParaRPr>
          </a:p>
        </p:txBody>
      </p:sp>
      <p:sp>
        <p:nvSpPr>
          <p:cNvPr id="91" name="object 6">
            <a:extLst>
              <a:ext uri="{FF2B5EF4-FFF2-40B4-BE49-F238E27FC236}">
                <a16:creationId xmlns:a16="http://schemas.microsoft.com/office/drawing/2014/main" id="{1552CC3F-8E43-5802-50BC-8BBA44C31B47}"/>
              </a:ext>
            </a:extLst>
          </p:cNvPr>
          <p:cNvSpPr txBox="1"/>
          <p:nvPr/>
        </p:nvSpPr>
        <p:spPr>
          <a:xfrm>
            <a:off x="8657566" y="1057064"/>
            <a:ext cx="1261511" cy="589962"/>
          </a:xfrm>
          <a:prstGeom prst="rect">
            <a:avLst/>
          </a:prstGeom>
        </p:spPr>
        <p:txBody>
          <a:bodyPr vert="horz" wrap="square" lIns="0" tIns="9581" rIns="0" bIns="0" rtlCol="0">
            <a:spAutoFit/>
          </a:bodyPr>
          <a:lstStyle/>
          <a:p>
            <a:pPr marL="11976" marR="4791" indent="282634" algn="ctr">
              <a:lnSpc>
                <a:spcPct val="102099"/>
              </a:lnSpc>
              <a:spcBef>
                <a:spcPts val="75"/>
              </a:spcBef>
            </a:pPr>
            <a:r>
              <a:rPr lang="en-US" sz="1839" spc="-9" dirty="0">
                <a:solidFill>
                  <a:schemeClr val="tx1"/>
                </a:solidFill>
                <a:latin typeface="Calibri"/>
                <a:cs typeface="Calibri"/>
              </a:rPr>
              <a:t>Working </a:t>
            </a:r>
          </a:p>
          <a:p>
            <a:pPr marL="11976" marR="4791" indent="282634" algn="ctr">
              <a:lnSpc>
                <a:spcPct val="102099"/>
              </a:lnSpc>
              <a:spcBef>
                <a:spcPts val="75"/>
              </a:spcBef>
            </a:pPr>
            <a:r>
              <a:rPr lang="en-US" sz="1839" spc="-9" dirty="0">
                <a:solidFill>
                  <a:schemeClr val="tx1"/>
                </a:solidFill>
                <a:latin typeface="Calibri"/>
                <a:cs typeface="Calibri"/>
              </a:rPr>
              <a:t>design</a:t>
            </a:r>
          </a:p>
        </p:txBody>
      </p:sp>
      <p:sp>
        <p:nvSpPr>
          <p:cNvPr id="92" name="object 7">
            <a:extLst>
              <a:ext uri="{FF2B5EF4-FFF2-40B4-BE49-F238E27FC236}">
                <a16:creationId xmlns:a16="http://schemas.microsoft.com/office/drawing/2014/main" id="{E4314D60-ABE4-E930-6C11-4503B44CDA5F}"/>
              </a:ext>
            </a:extLst>
          </p:cNvPr>
          <p:cNvSpPr/>
          <p:nvPr/>
        </p:nvSpPr>
        <p:spPr>
          <a:xfrm>
            <a:off x="89269" y="3289796"/>
            <a:ext cx="1805383" cy="1449097"/>
          </a:xfrm>
          <a:custGeom>
            <a:avLst/>
            <a:gdLst/>
            <a:ahLst/>
            <a:cxnLst/>
            <a:rect l="l" t="t" r="r" b="b"/>
            <a:pathLst>
              <a:path w="1914525" h="1536700">
                <a:moveTo>
                  <a:pt x="0" y="768095"/>
                </a:moveTo>
                <a:lnTo>
                  <a:pt x="957072" y="0"/>
                </a:lnTo>
                <a:lnTo>
                  <a:pt x="1914144" y="768095"/>
                </a:lnTo>
                <a:lnTo>
                  <a:pt x="957072" y="1536191"/>
                </a:lnTo>
                <a:lnTo>
                  <a:pt x="0" y="768095"/>
                </a:lnTo>
                <a:close/>
              </a:path>
            </a:pathLst>
          </a:custGeom>
          <a:ln w="27432">
            <a:solidFill>
              <a:srgbClr val="00B0F0"/>
            </a:solidFill>
          </a:ln>
        </p:spPr>
        <p:txBody>
          <a:bodyPr wrap="square" lIns="0" tIns="0" rIns="0" bIns="0" rtlCol="0"/>
          <a:lstStyle/>
          <a:p>
            <a:endParaRPr>
              <a:solidFill>
                <a:schemeClr val="tx1"/>
              </a:solidFill>
            </a:endParaRPr>
          </a:p>
        </p:txBody>
      </p:sp>
      <p:sp>
        <p:nvSpPr>
          <p:cNvPr id="93" name="object 8">
            <a:extLst>
              <a:ext uri="{FF2B5EF4-FFF2-40B4-BE49-F238E27FC236}">
                <a16:creationId xmlns:a16="http://schemas.microsoft.com/office/drawing/2014/main" id="{9AD1455E-4C7B-2709-957B-D34D4A678236}"/>
              </a:ext>
            </a:extLst>
          </p:cNvPr>
          <p:cNvSpPr txBox="1"/>
          <p:nvPr/>
        </p:nvSpPr>
        <p:spPr>
          <a:xfrm>
            <a:off x="2517971" y="3704135"/>
            <a:ext cx="1740348" cy="601046"/>
          </a:xfrm>
          <a:prstGeom prst="rect">
            <a:avLst/>
          </a:prstGeom>
        </p:spPr>
        <p:txBody>
          <a:bodyPr vert="horz" wrap="square" lIns="0" tIns="10779" rIns="0" bIns="0" rtlCol="0">
            <a:spAutoFit/>
          </a:bodyPr>
          <a:lstStyle/>
          <a:p>
            <a:pPr marL="255689" marR="17965" indent="-228743" algn="ctr">
              <a:lnSpc>
                <a:spcPct val="101600"/>
              </a:lnSpc>
              <a:spcBef>
                <a:spcPts val="85"/>
              </a:spcBef>
            </a:pPr>
            <a:r>
              <a:rPr lang="en-US" sz="1839" spc="-9" dirty="0">
                <a:solidFill>
                  <a:schemeClr val="tx1"/>
                </a:solidFill>
                <a:latin typeface="Calibri" panose="020F0502020204030204" pitchFamily="34" charset="0"/>
                <a:cs typeface="Calibri" panose="020F0502020204030204" pitchFamily="34" charset="0"/>
              </a:rPr>
              <a:t>Mathematical</a:t>
            </a:r>
          </a:p>
          <a:p>
            <a:pPr marL="255689" marR="17965" indent="-228743" algn="ctr">
              <a:lnSpc>
                <a:spcPct val="101600"/>
              </a:lnSpc>
              <a:spcBef>
                <a:spcPts val="85"/>
              </a:spcBef>
            </a:pPr>
            <a:r>
              <a:rPr lang="en-US" sz="1839" spc="-9" dirty="0">
                <a:solidFill>
                  <a:schemeClr val="tx1"/>
                </a:solidFill>
                <a:latin typeface="Calibri"/>
                <a:cs typeface="Calibri"/>
              </a:rPr>
              <a:t>Model</a:t>
            </a:r>
            <a:endParaRPr sz="1839" dirty="0">
              <a:solidFill>
                <a:schemeClr val="tx1"/>
              </a:solidFill>
              <a:latin typeface="Calibri"/>
              <a:cs typeface="Calibri"/>
            </a:endParaRPr>
          </a:p>
        </p:txBody>
      </p:sp>
      <p:sp>
        <p:nvSpPr>
          <p:cNvPr id="94" name="object 10">
            <a:extLst>
              <a:ext uri="{FF2B5EF4-FFF2-40B4-BE49-F238E27FC236}">
                <a16:creationId xmlns:a16="http://schemas.microsoft.com/office/drawing/2014/main" id="{C3DC9669-6357-6364-5C5B-404C35FF218A}"/>
              </a:ext>
            </a:extLst>
          </p:cNvPr>
          <p:cNvSpPr txBox="1"/>
          <p:nvPr/>
        </p:nvSpPr>
        <p:spPr>
          <a:xfrm>
            <a:off x="5685798" y="961627"/>
            <a:ext cx="2010772" cy="298747"/>
          </a:xfrm>
          <a:prstGeom prst="rect">
            <a:avLst/>
          </a:prstGeom>
        </p:spPr>
        <p:txBody>
          <a:bodyPr vert="horz" wrap="square" lIns="0" tIns="15569" rIns="0" bIns="0" rtlCol="0">
            <a:spAutoFit/>
          </a:bodyPr>
          <a:lstStyle/>
          <a:p>
            <a:pPr marL="11976">
              <a:spcBef>
                <a:spcPts val="124"/>
              </a:spcBef>
            </a:pPr>
            <a:r>
              <a:rPr lang="en-US" sz="1839" dirty="0">
                <a:solidFill>
                  <a:schemeClr val="tx1"/>
                </a:solidFill>
                <a:latin typeface="Calibri"/>
                <a:cs typeface="Calibri"/>
              </a:rPr>
              <a:t>PCU Solutions</a:t>
            </a:r>
            <a:r>
              <a:rPr sz="1839" spc="-9" dirty="0">
                <a:solidFill>
                  <a:schemeClr val="tx1"/>
                </a:solidFill>
                <a:latin typeface="Calibri"/>
                <a:cs typeface="Calibri"/>
              </a:rPr>
              <a:t>:</a:t>
            </a:r>
            <a:endParaRPr sz="1839" dirty="0">
              <a:solidFill>
                <a:schemeClr val="tx1"/>
              </a:solidFill>
              <a:latin typeface="Calibri"/>
              <a:cs typeface="Calibri"/>
            </a:endParaRPr>
          </a:p>
        </p:txBody>
      </p:sp>
      <p:sp>
        <p:nvSpPr>
          <p:cNvPr id="95" name="object 11">
            <a:extLst>
              <a:ext uri="{FF2B5EF4-FFF2-40B4-BE49-F238E27FC236}">
                <a16:creationId xmlns:a16="http://schemas.microsoft.com/office/drawing/2014/main" id="{CAE128E4-6D40-EE00-11F9-ECBBFD0CC5C5}"/>
              </a:ext>
            </a:extLst>
          </p:cNvPr>
          <p:cNvSpPr txBox="1"/>
          <p:nvPr/>
        </p:nvSpPr>
        <p:spPr>
          <a:xfrm>
            <a:off x="5348488" y="1307151"/>
            <a:ext cx="2403723" cy="1456052"/>
          </a:xfrm>
          <a:prstGeom prst="rect">
            <a:avLst/>
          </a:prstGeom>
        </p:spPr>
        <p:txBody>
          <a:bodyPr vert="horz" wrap="square" lIns="0" tIns="15569" rIns="0" bIns="0" rtlCol="0">
            <a:spAutoFit/>
          </a:bodyPr>
          <a:lstStyle/>
          <a:p>
            <a:pPr marL="308981" indent="-297005">
              <a:spcBef>
                <a:spcPts val="124"/>
              </a:spcBef>
              <a:buFont typeface="Arial MT"/>
              <a:buChar char="•"/>
              <a:tabLst>
                <a:tab pos="308981" algn="l"/>
              </a:tabLst>
            </a:pPr>
            <a:r>
              <a:rPr lang="en-US" sz="1839" spc="-9" dirty="0">
                <a:solidFill>
                  <a:schemeClr val="tx1"/>
                </a:solidFill>
                <a:latin typeface="Calibri"/>
                <a:cs typeface="Calibri"/>
              </a:rPr>
              <a:t>Efficiencies</a:t>
            </a:r>
            <a:endParaRPr sz="1839" dirty="0">
              <a:solidFill>
                <a:schemeClr val="tx1"/>
              </a:solidFill>
              <a:latin typeface="Calibri"/>
              <a:cs typeface="Calibri"/>
            </a:endParaRPr>
          </a:p>
          <a:p>
            <a:pPr marL="308981" indent="-297005">
              <a:spcBef>
                <a:spcPts val="42"/>
              </a:spcBef>
              <a:buFont typeface="Arial MT"/>
              <a:buChar char="•"/>
              <a:tabLst>
                <a:tab pos="308981" algn="l"/>
              </a:tabLst>
            </a:pPr>
            <a:r>
              <a:rPr lang="en-US" sz="1839" spc="-9" dirty="0">
                <a:solidFill>
                  <a:schemeClr val="tx1"/>
                </a:solidFill>
                <a:latin typeface="Calibri"/>
                <a:cs typeface="Calibri"/>
              </a:rPr>
              <a:t>Distribution</a:t>
            </a:r>
          </a:p>
          <a:p>
            <a:pPr marL="11976">
              <a:spcBef>
                <a:spcPts val="42"/>
              </a:spcBef>
              <a:tabLst>
                <a:tab pos="308981" algn="l"/>
              </a:tabLst>
            </a:pPr>
            <a:r>
              <a:rPr lang="en-US" sz="1839" spc="-9" dirty="0">
                <a:solidFill>
                  <a:schemeClr val="tx1"/>
                </a:solidFill>
                <a:latin typeface="Calibri"/>
                <a:cs typeface="Calibri"/>
              </a:rPr>
              <a:t>    Parameters</a:t>
            </a:r>
            <a:endParaRPr sz="1839" dirty="0">
              <a:solidFill>
                <a:schemeClr val="tx1"/>
              </a:solidFill>
              <a:latin typeface="Calibri"/>
              <a:cs typeface="Calibri"/>
            </a:endParaRPr>
          </a:p>
          <a:p>
            <a:pPr marL="308981" marR="19162" indent="-297605">
              <a:lnSpc>
                <a:spcPts val="2254"/>
              </a:lnSpc>
              <a:spcBef>
                <a:spcPts val="85"/>
              </a:spcBef>
              <a:buFont typeface="Arial MT"/>
              <a:buChar char="•"/>
              <a:tabLst>
                <a:tab pos="308981" algn="l"/>
              </a:tabLst>
            </a:pPr>
            <a:r>
              <a:rPr lang="en-US" sz="1839" spc="-9" dirty="0">
                <a:solidFill>
                  <a:schemeClr val="tx1"/>
                </a:solidFill>
                <a:latin typeface="Calibri"/>
                <a:cs typeface="Calibri"/>
              </a:rPr>
              <a:t>Power Conditional</a:t>
            </a:r>
            <a:r>
              <a:rPr sz="1839" spc="-9" dirty="0">
                <a:solidFill>
                  <a:schemeClr val="tx1"/>
                </a:solidFill>
                <a:latin typeface="Calibri"/>
                <a:cs typeface="Calibri"/>
              </a:rPr>
              <a:t> Parameters</a:t>
            </a:r>
            <a:endParaRPr sz="1839" dirty="0">
              <a:solidFill>
                <a:schemeClr val="tx1"/>
              </a:solidFill>
              <a:latin typeface="Calibri"/>
              <a:cs typeface="Calibri"/>
            </a:endParaRPr>
          </a:p>
        </p:txBody>
      </p:sp>
      <p:sp>
        <p:nvSpPr>
          <p:cNvPr id="96" name="object 14">
            <a:extLst>
              <a:ext uri="{FF2B5EF4-FFF2-40B4-BE49-F238E27FC236}">
                <a16:creationId xmlns:a16="http://schemas.microsoft.com/office/drawing/2014/main" id="{943B8834-F979-7A60-7968-772F21CD7636}"/>
              </a:ext>
            </a:extLst>
          </p:cNvPr>
          <p:cNvSpPr/>
          <p:nvPr/>
        </p:nvSpPr>
        <p:spPr>
          <a:xfrm>
            <a:off x="6242128" y="5003065"/>
            <a:ext cx="1451338" cy="1217220"/>
          </a:xfrm>
          <a:custGeom>
            <a:avLst/>
            <a:gdLst/>
            <a:ahLst/>
            <a:cxnLst/>
            <a:rect l="l" t="t" r="r" b="b"/>
            <a:pathLst>
              <a:path w="1818639" h="1750059">
                <a:moveTo>
                  <a:pt x="0" y="874776"/>
                </a:moveTo>
                <a:lnTo>
                  <a:pt x="909827" y="0"/>
                </a:lnTo>
                <a:lnTo>
                  <a:pt x="1818131" y="874776"/>
                </a:lnTo>
                <a:lnTo>
                  <a:pt x="909827" y="1749551"/>
                </a:lnTo>
                <a:lnTo>
                  <a:pt x="0" y="874776"/>
                </a:lnTo>
                <a:close/>
              </a:path>
            </a:pathLst>
          </a:custGeom>
          <a:ln w="27432">
            <a:solidFill>
              <a:srgbClr val="00B0F0"/>
            </a:solidFill>
          </a:ln>
        </p:spPr>
        <p:txBody>
          <a:bodyPr wrap="square" lIns="0" tIns="0" rIns="0" bIns="0" rtlCol="0"/>
          <a:lstStyle/>
          <a:p>
            <a:endParaRPr>
              <a:solidFill>
                <a:schemeClr val="tx1"/>
              </a:solidFill>
            </a:endParaRPr>
          </a:p>
        </p:txBody>
      </p:sp>
      <p:sp>
        <p:nvSpPr>
          <p:cNvPr id="97" name="object 17">
            <a:extLst>
              <a:ext uri="{FF2B5EF4-FFF2-40B4-BE49-F238E27FC236}">
                <a16:creationId xmlns:a16="http://schemas.microsoft.com/office/drawing/2014/main" id="{6C1E7977-1C32-5913-F6F5-1D4FBF595301}"/>
              </a:ext>
            </a:extLst>
          </p:cNvPr>
          <p:cNvSpPr txBox="1"/>
          <p:nvPr/>
        </p:nvSpPr>
        <p:spPr>
          <a:xfrm>
            <a:off x="1220302" y="5687157"/>
            <a:ext cx="1938457" cy="298948"/>
          </a:xfrm>
          <a:prstGeom prst="rect">
            <a:avLst/>
          </a:prstGeom>
        </p:spPr>
        <p:txBody>
          <a:bodyPr vert="horz" wrap="square" lIns="0" tIns="10180" rIns="0" bIns="0" rtlCol="0">
            <a:spAutoFit/>
          </a:bodyPr>
          <a:lstStyle/>
          <a:p>
            <a:pPr marL="11378" marR="4791" indent="-599" algn="ctr">
              <a:lnSpc>
                <a:spcPct val="101899"/>
              </a:lnSpc>
              <a:spcBef>
                <a:spcPts val="81"/>
              </a:spcBef>
            </a:pPr>
            <a:r>
              <a:rPr lang="en-US" sz="1839" spc="-9" dirty="0">
                <a:solidFill>
                  <a:schemeClr val="tx1"/>
                </a:solidFill>
                <a:latin typeface="Calibri"/>
                <a:cs typeface="Calibri"/>
              </a:rPr>
              <a:t>Testing of Solver</a:t>
            </a:r>
            <a:endParaRPr sz="1839" dirty="0">
              <a:solidFill>
                <a:schemeClr val="tx1"/>
              </a:solidFill>
              <a:latin typeface="Calibri"/>
              <a:cs typeface="Calibri"/>
            </a:endParaRPr>
          </a:p>
        </p:txBody>
      </p:sp>
      <p:sp>
        <p:nvSpPr>
          <p:cNvPr id="98" name="object 18">
            <a:extLst>
              <a:ext uri="{FF2B5EF4-FFF2-40B4-BE49-F238E27FC236}">
                <a16:creationId xmlns:a16="http://schemas.microsoft.com/office/drawing/2014/main" id="{81A60F75-7C3D-DA82-EDB8-7D266BA31E2E}"/>
              </a:ext>
            </a:extLst>
          </p:cNvPr>
          <p:cNvSpPr/>
          <p:nvPr/>
        </p:nvSpPr>
        <p:spPr>
          <a:xfrm>
            <a:off x="4743625" y="4409499"/>
            <a:ext cx="1557997" cy="1266463"/>
          </a:xfrm>
          <a:custGeom>
            <a:avLst/>
            <a:gdLst/>
            <a:ahLst/>
            <a:cxnLst/>
            <a:rect l="l" t="t" r="r" b="b"/>
            <a:pathLst>
              <a:path w="1550035" h="1343025">
                <a:moveTo>
                  <a:pt x="0" y="670559"/>
                </a:moveTo>
                <a:lnTo>
                  <a:pt x="775716" y="0"/>
                </a:lnTo>
                <a:lnTo>
                  <a:pt x="1549908" y="670559"/>
                </a:lnTo>
                <a:lnTo>
                  <a:pt x="775716" y="1342643"/>
                </a:lnTo>
                <a:lnTo>
                  <a:pt x="0" y="670559"/>
                </a:lnTo>
                <a:close/>
              </a:path>
            </a:pathLst>
          </a:custGeom>
          <a:ln w="27432">
            <a:solidFill>
              <a:srgbClr val="00B0F0"/>
            </a:solidFill>
          </a:ln>
        </p:spPr>
        <p:txBody>
          <a:bodyPr wrap="square" lIns="0" tIns="0" rIns="0" bIns="0" rtlCol="0"/>
          <a:lstStyle/>
          <a:p>
            <a:endParaRPr>
              <a:solidFill>
                <a:schemeClr val="tx1"/>
              </a:solidFill>
            </a:endParaRPr>
          </a:p>
        </p:txBody>
      </p:sp>
      <p:sp>
        <p:nvSpPr>
          <p:cNvPr id="99" name="object 19">
            <a:extLst>
              <a:ext uri="{FF2B5EF4-FFF2-40B4-BE49-F238E27FC236}">
                <a16:creationId xmlns:a16="http://schemas.microsoft.com/office/drawing/2014/main" id="{5BF44014-6954-9778-28DA-54143DE11E50}"/>
              </a:ext>
            </a:extLst>
          </p:cNvPr>
          <p:cNvSpPr txBox="1"/>
          <p:nvPr/>
        </p:nvSpPr>
        <p:spPr>
          <a:xfrm>
            <a:off x="7479826" y="4341740"/>
            <a:ext cx="1009612" cy="566091"/>
          </a:xfrm>
          <a:prstGeom prst="rect">
            <a:avLst/>
          </a:prstGeom>
        </p:spPr>
        <p:txBody>
          <a:bodyPr vert="horz" wrap="square" lIns="0" tIns="11976" rIns="0" bIns="0" rtlCol="0">
            <a:spAutoFit/>
          </a:bodyPr>
          <a:lstStyle/>
          <a:p>
            <a:pPr marL="11976" marR="4791" indent="-2395" algn="ctr">
              <a:lnSpc>
                <a:spcPct val="99700"/>
              </a:lnSpc>
              <a:spcBef>
                <a:spcPts val="94"/>
              </a:spcBef>
            </a:pPr>
            <a:r>
              <a:rPr lang="en-US" spc="-9" dirty="0">
                <a:solidFill>
                  <a:schemeClr val="tx1"/>
                </a:solidFill>
                <a:latin typeface="Calibri"/>
                <a:cs typeface="Calibri"/>
              </a:rPr>
              <a:t>Baseline solution</a:t>
            </a:r>
            <a:endParaRPr dirty="0">
              <a:solidFill>
                <a:schemeClr val="tx1"/>
              </a:solidFill>
              <a:latin typeface="Calibri"/>
              <a:cs typeface="Calibri"/>
            </a:endParaRPr>
          </a:p>
        </p:txBody>
      </p:sp>
      <p:sp>
        <p:nvSpPr>
          <p:cNvPr id="100" name="object 22">
            <a:extLst>
              <a:ext uri="{FF2B5EF4-FFF2-40B4-BE49-F238E27FC236}">
                <a16:creationId xmlns:a16="http://schemas.microsoft.com/office/drawing/2014/main" id="{D80F74D8-0773-CB70-5120-0B657E381DAE}"/>
              </a:ext>
            </a:extLst>
          </p:cNvPr>
          <p:cNvSpPr txBox="1"/>
          <p:nvPr/>
        </p:nvSpPr>
        <p:spPr>
          <a:xfrm>
            <a:off x="10139414" y="3268422"/>
            <a:ext cx="1185026" cy="587012"/>
          </a:xfrm>
          <a:prstGeom prst="rect">
            <a:avLst/>
          </a:prstGeom>
        </p:spPr>
        <p:txBody>
          <a:bodyPr vert="horz" wrap="square" lIns="0" tIns="9581" rIns="0" bIns="0" rtlCol="0">
            <a:spAutoFit/>
          </a:bodyPr>
          <a:lstStyle/>
          <a:p>
            <a:pPr marL="35928" marR="4791" indent="-24551">
              <a:lnSpc>
                <a:spcPct val="102099"/>
              </a:lnSpc>
              <a:spcBef>
                <a:spcPts val="75"/>
              </a:spcBef>
            </a:pPr>
            <a:r>
              <a:rPr sz="1839" dirty="0">
                <a:solidFill>
                  <a:schemeClr val="tx1"/>
                </a:solidFill>
                <a:latin typeface="Calibri"/>
                <a:cs typeface="Calibri"/>
              </a:rPr>
              <a:t>Final</a:t>
            </a:r>
            <a:r>
              <a:rPr sz="1839" spc="42" dirty="0">
                <a:solidFill>
                  <a:schemeClr val="tx1"/>
                </a:solidFill>
                <a:latin typeface="Calibri"/>
                <a:cs typeface="Calibri"/>
              </a:rPr>
              <a:t> </a:t>
            </a:r>
            <a:r>
              <a:rPr sz="1839" spc="-9" dirty="0">
                <a:solidFill>
                  <a:schemeClr val="tx1"/>
                </a:solidFill>
                <a:latin typeface="Calibri"/>
                <a:cs typeface="Calibri"/>
              </a:rPr>
              <a:t>Design Acceptance</a:t>
            </a:r>
            <a:endParaRPr sz="1839" dirty="0">
              <a:solidFill>
                <a:schemeClr val="tx1"/>
              </a:solidFill>
              <a:latin typeface="Calibri"/>
              <a:cs typeface="Calibri"/>
            </a:endParaRPr>
          </a:p>
        </p:txBody>
      </p:sp>
      <p:sp>
        <p:nvSpPr>
          <p:cNvPr id="101" name="object 24">
            <a:extLst>
              <a:ext uri="{FF2B5EF4-FFF2-40B4-BE49-F238E27FC236}">
                <a16:creationId xmlns:a16="http://schemas.microsoft.com/office/drawing/2014/main" id="{9A955032-B8C4-9713-29CF-C5D00B493159}"/>
              </a:ext>
            </a:extLst>
          </p:cNvPr>
          <p:cNvSpPr txBox="1"/>
          <p:nvPr/>
        </p:nvSpPr>
        <p:spPr>
          <a:xfrm>
            <a:off x="7804123" y="3300479"/>
            <a:ext cx="1570270" cy="298747"/>
          </a:xfrm>
          <a:prstGeom prst="rect">
            <a:avLst/>
          </a:prstGeom>
        </p:spPr>
        <p:txBody>
          <a:bodyPr vert="horz" wrap="square" lIns="0" tIns="15569" rIns="0" bIns="0" rtlCol="0">
            <a:spAutoFit/>
          </a:bodyPr>
          <a:lstStyle/>
          <a:p>
            <a:pPr marL="11976">
              <a:spcBef>
                <a:spcPts val="124"/>
              </a:spcBef>
            </a:pPr>
            <a:r>
              <a:rPr lang="en-US" sz="1839" dirty="0">
                <a:solidFill>
                  <a:schemeClr val="tx1"/>
                </a:solidFill>
                <a:latin typeface="Calibri"/>
                <a:cs typeface="Calibri"/>
              </a:rPr>
              <a:t>PCU designing </a:t>
            </a:r>
            <a:endParaRPr sz="1839" dirty="0">
              <a:solidFill>
                <a:schemeClr val="tx1"/>
              </a:solidFill>
              <a:latin typeface="Calibri"/>
              <a:cs typeface="Calibri"/>
            </a:endParaRPr>
          </a:p>
        </p:txBody>
      </p:sp>
      <p:sp>
        <p:nvSpPr>
          <p:cNvPr id="102" name="object 25">
            <a:extLst>
              <a:ext uri="{FF2B5EF4-FFF2-40B4-BE49-F238E27FC236}">
                <a16:creationId xmlns:a16="http://schemas.microsoft.com/office/drawing/2014/main" id="{30D9CC27-FBB2-1178-2FB1-DA4A21188BF6}"/>
              </a:ext>
            </a:extLst>
          </p:cNvPr>
          <p:cNvSpPr/>
          <p:nvPr/>
        </p:nvSpPr>
        <p:spPr>
          <a:xfrm>
            <a:off x="8622677" y="589822"/>
            <a:ext cx="1762270" cy="1501791"/>
          </a:xfrm>
          <a:custGeom>
            <a:avLst/>
            <a:gdLst/>
            <a:ahLst/>
            <a:cxnLst/>
            <a:rect l="l" t="t" r="r" b="b"/>
            <a:pathLst>
              <a:path w="1868804" h="1592580">
                <a:moveTo>
                  <a:pt x="0" y="795528"/>
                </a:moveTo>
                <a:lnTo>
                  <a:pt x="934211" y="0"/>
                </a:lnTo>
                <a:lnTo>
                  <a:pt x="1868423" y="795528"/>
                </a:lnTo>
                <a:lnTo>
                  <a:pt x="934211" y="1592579"/>
                </a:lnTo>
                <a:lnTo>
                  <a:pt x="0" y="795528"/>
                </a:lnTo>
                <a:close/>
              </a:path>
            </a:pathLst>
          </a:custGeom>
          <a:ln w="27432">
            <a:solidFill>
              <a:srgbClr val="00B0F0"/>
            </a:solidFill>
          </a:ln>
        </p:spPr>
        <p:txBody>
          <a:bodyPr wrap="square" lIns="0" tIns="0" rIns="0" bIns="0" rtlCol="0"/>
          <a:lstStyle/>
          <a:p>
            <a:endParaRPr>
              <a:solidFill>
                <a:schemeClr val="tx1"/>
              </a:solidFill>
            </a:endParaRPr>
          </a:p>
        </p:txBody>
      </p:sp>
      <p:sp>
        <p:nvSpPr>
          <p:cNvPr id="103" name="object 44">
            <a:extLst>
              <a:ext uri="{FF2B5EF4-FFF2-40B4-BE49-F238E27FC236}">
                <a16:creationId xmlns:a16="http://schemas.microsoft.com/office/drawing/2014/main" id="{E97602D4-1C19-8611-8FE3-0CBBBC585716}"/>
              </a:ext>
            </a:extLst>
          </p:cNvPr>
          <p:cNvSpPr txBox="1"/>
          <p:nvPr/>
        </p:nvSpPr>
        <p:spPr>
          <a:xfrm>
            <a:off x="142669" y="2438549"/>
            <a:ext cx="1861756" cy="589962"/>
          </a:xfrm>
          <a:prstGeom prst="rect">
            <a:avLst/>
          </a:prstGeom>
        </p:spPr>
        <p:txBody>
          <a:bodyPr vert="horz" wrap="square" lIns="0" tIns="9581" rIns="0" bIns="0" rtlCol="0">
            <a:spAutoFit/>
          </a:bodyPr>
          <a:lstStyle/>
          <a:p>
            <a:pPr marL="11976" marR="4791" algn="ctr">
              <a:lnSpc>
                <a:spcPct val="102099"/>
              </a:lnSpc>
              <a:spcBef>
                <a:spcPts val="75"/>
              </a:spcBef>
            </a:pPr>
            <a:r>
              <a:rPr lang="en-US" sz="1839" dirty="0">
                <a:solidFill>
                  <a:schemeClr val="tx1"/>
                </a:solidFill>
                <a:latin typeface="Calibri"/>
                <a:cs typeface="Calibri"/>
              </a:rPr>
              <a:t>Designing proposal</a:t>
            </a:r>
          </a:p>
          <a:p>
            <a:pPr marL="11976" marR="4791" algn="ctr">
              <a:lnSpc>
                <a:spcPct val="102099"/>
              </a:lnSpc>
              <a:spcBef>
                <a:spcPts val="75"/>
              </a:spcBef>
            </a:pPr>
            <a:r>
              <a:rPr lang="en-US" sz="1839" dirty="0">
                <a:solidFill>
                  <a:schemeClr val="tx1"/>
                </a:solidFill>
                <a:latin typeface="Calibri"/>
                <a:cs typeface="Calibri"/>
              </a:rPr>
              <a:t>process</a:t>
            </a:r>
          </a:p>
        </p:txBody>
      </p:sp>
      <p:sp>
        <p:nvSpPr>
          <p:cNvPr id="104" name="object 51">
            <a:extLst>
              <a:ext uri="{FF2B5EF4-FFF2-40B4-BE49-F238E27FC236}">
                <a16:creationId xmlns:a16="http://schemas.microsoft.com/office/drawing/2014/main" id="{84B11CB3-CC90-E8C6-26AE-14E06C8E5281}"/>
              </a:ext>
            </a:extLst>
          </p:cNvPr>
          <p:cNvSpPr txBox="1"/>
          <p:nvPr/>
        </p:nvSpPr>
        <p:spPr>
          <a:xfrm>
            <a:off x="11026835" y="1128872"/>
            <a:ext cx="553292" cy="576230"/>
          </a:xfrm>
          <a:prstGeom prst="rect">
            <a:avLst/>
          </a:prstGeom>
        </p:spPr>
        <p:txBody>
          <a:bodyPr vert="horz" wrap="square" lIns="0" tIns="2395" rIns="0" bIns="0" rtlCol="0">
            <a:spAutoFit/>
          </a:bodyPr>
          <a:lstStyle/>
          <a:p>
            <a:pPr marL="21557" marR="4791" indent="-10180">
              <a:lnSpc>
                <a:spcPct val="104600"/>
              </a:lnSpc>
              <a:spcBef>
                <a:spcPts val="19"/>
              </a:spcBef>
            </a:pPr>
            <a:r>
              <a:rPr sz="1839" spc="-19" dirty="0">
                <a:solidFill>
                  <a:schemeClr val="tx1"/>
                </a:solidFill>
                <a:latin typeface="Arial MT"/>
                <a:cs typeface="Arial MT"/>
              </a:rPr>
              <a:t>Pass Fail</a:t>
            </a:r>
            <a:endParaRPr sz="1839" dirty="0">
              <a:solidFill>
                <a:schemeClr val="tx1"/>
              </a:solidFill>
              <a:latin typeface="Arial MT"/>
              <a:cs typeface="Arial MT"/>
            </a:endParaRPr>
          </a:p>
        </p:txBody>
      </p:sp>
      <p:cxnSp>
        <p:nvCxnSpPr>
          <p:cNvPr id="105" name="Straight Arrow Connector 104">
            <a:extLst>
              <a:ext uri="{FF2B5EF4-FFF2-40B4-BE49-F238E27FC236}">
                <a16:creationId xmlns:a16="http://schemas.microsoft.com/office/drawing/2014/main" id="{18013993-AB0D-CF5D-F273-8F9C948C8363}"/>
              </a:ext>
            </a:extLst>
          </p:cNvPr>
          <p:cNvCxnSpPr>
            <a:cxnSpLocks/>
          </p:cNvCxnSpPr>
          <p:nvPr/>
        </p:nvCxnSpPr>
        <p:spPr>
          <a:xfrm>
            <a:off x="3378957" y="4371843"/>
            <a:ext cx="0" cy="261404"/>
          </a:xfrm>
          <a:prstGeom prst="straightConnector1">
            <a:avLst/>
          </a:prstGeom>
          <a:ln w="38100">
            <a:solidFill>
              <a:srgbClr val="00B0F0"/>
            </a:solidFill>
            <a:tailEnd type="triangle"/>
          </a:ln>
        </p:spPr>
        <p:style>
          <a:lnRef idx="3">
            <a:schemeClr val="accent3"/>
          </a:lnRef>
          <a:fillRef idx="0">
            <a:schemeClr val="accent3"/>
          </a:fillRef>
          <a:effectRef idx="2">
            <a:schemeClr val="accent3"/>
          </a:effectRef>
          <a:fontRef idx="minor">
            <a:schemeClr val="tx1"/>
          </a:fontRef>
        </p:style>
      </p:cxnSp>
      <p:cxnSp>
        <p:nvCxnSpPr>
          <p:cNvPr id="106" name="Straight Connector 105">
            <a:extLst>
              <a:ext uri="{FF2B5EF4-FFF2-40B4-BE49-F238E27FC236}">
                <a16:creationId xmlns:a16="http://schemas.microsoft.com/office/drawing/2014/main" id="{63A104F5-F5AA-0B5A-2684-05A3361D8476}"/>
              </a:ext>
            </a:extLst>
          </p:cNvPr>
          <p:cNvCxnSpPr>
            <a:cxnSpLocks/>
          </p:cNvCxnSpPr>
          <p:nvPr/>
        </p:nvCxnSpPr>
        <p:spPr>
          <a:xfrm>
            <a:off x="10399623" y="1340714"/>
            <a:ext cx="243039" cy="0"/>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cxnSp>
        <p:nvCxnSpPr>
          <p:cNvPr id="107" name="Straight Arrow Connector 106">
            <a:extLst>
              <a:ext uri="{FF2B5EF4-FFF2-40B4-BE49-F238E27FC236}">
                <a16:creationId xmlns:a16="http://schemas.microsoft.com/office/drawing/2014/main" id="{148DCCCB-120C-24FB-9926-17C171FAF169}"/>
              </a:ext>
            </a:extLst>
          </p:cNvPr>
          <p:cNvCxnSpPr>
            <a:cxnSpLocks/>
          </p:cNvCxnSpPr>
          <p:nvPr/>
        </p:nvCxnSpPr>
        <p:spPr>
          <a:xfrm>
            <a:off x="10653767" y="1320278"/>
            <a:ext cx="3571" cy="1799447"/>
          </a:xfrm>
          <a:prstGeom prst="straightConnector1">
            <a:avLst/>
          </a:prstGeom>
          <a:ln w="38100">
            <a:solidFill>
              <a:srgbClr val="00B0F0"/>
            </a:solidFill>
            <a:tailEnd type="triangle"/>
          </a:ln>
        </p:spPr>
        <p:style>
          <a:lnRef idx="3">
            <a:schemeClr val="accent3"/>
          </a:lnRef>
          <a:fillRef idx="0">
            <a:schemeClr val="accent3"/>
          </a:fillRef>
          <a:effectRef idx="2">
            <a:schemeClr val="accent3"/>
          </a:effectRef>
          <a:fontRef idx="minor">
            <a:schemeClr val="tx1"/>
          </a:fontRef>
        </p:style>
      </p:cxnSp>
      <p:sp>
        <p:nvSpPr>
          <p:cNvPr id="108" name="object 8">
            <a:extLst>
              <a:ext uri="{FF2B5EF4-FFF2-40B4-BE49-F238E27FC236}">
                <a16:creationId xmlns:a16="http://schemas.microsoft.com/office/drawing/2014/main" id="{107F7494-1572-692C-175C-EC05DF132917}"/>
              </a:ext>
            </a:extLst>
          </p:cNvPr>
          <p:cNvSpPr txBox="1"/>
          <p:nvPr/>
        </p:nvSpPr>
        <p:spPr>
          <a:xfrm>
            <a:off x="149557" y="3650152"/>
            <a:ext cx="1509930" cy="578347"/>
          </a:xfrm>
          <a:prstGeom prst="rect">
            <a:avLst/>
          </a:prstGeom>
        </p:spPr>
        <p:txBody>
          <a:bodyPr vert="horz" wrap="square" lIns="0" tIns="10779" rIns="0" bIns="0" rtlCol="0">
            <a:spAutoFit/>
          </a:bodyPr>
          <a:lstStyle/>
          <a:p>
            <a:pPr marL="255689" marR="17965" indent="-228743" algn="ctr">
              <a:lnSpc>
                <a:spcPct val="101600"/>
              </a:lnSpc>
              <a:spcBef>
                <a:spcPts val="85"/>
              </a:spcBef>
            </a:pPr>
            <a:r>
              <a:rPr lang="en-US" sz="1839" spc="-9" dirty="0">
                <a:solidFill>
                  <a:schemeClr val="tx1"/>
                </a:solidFill>
                <a:latin typeface="Calibri"/>
                <a:cs typeface="Calibri"/>
              </a:rPr>
              <a:t>   Design Acceptance</a:t>
            </a:r>
            <a:endParaRPr sz="1839" dirty="0">
              <a:solidFill>
                <a:schemeClr val="tx1"/>
              </a:solidFill>
              <a:latin typeface="Calibri"/>
              <a:cs typeface="Calibri"/>
            </a:endParaRPr>
          </a:p>
        </p:txBody>
      </p:sp>
      <p:cxnSp>
        <p:nvCxnSpPr>
          <p:cNvPr id="110" name="Straight Connector 109">
            <a:extLst>
              <a:ext uri="{FF2B5EF4-FFF2-40B4-BE49-F238E27FC236}">
                <a16:creationId xmlns:a16="http://schemas.microsoft.com/office/drawing/2014/main" id="{9791084C-FDF7-9D79-4BB6-C69E324BB38A}"/>
              </a:ext>
            </a:extLst>
          </p:cNvPr>
          <p:cNvCxnSpPr>
            <a:cxnSpLocks/>
          </p:cNvCxnSpPr>
          <p:nvPr/>
        </p:nvCxnSpPr>
        <p:spPr>
          <a:xfrm>
            <a:off x="1883403" y="4030673"/>
            <a:ext cx="362312"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11" name="Straight Connector 110">
            <a:extLst>
              <a:ext uri="{FF2B5EF4-FFF2-40B4-BE49-F238E27FC236}">
                <a16:creationId xmlns:a16="http://schemas.microsoft.com/office/drawing/2014/main" id="{025DE2CB-C67F-F469-A754-1A7DF4DA546A}"/>
              </a:ext>
            </a:extLst>
          </p:cNvPr>
          <p:cNvCxnSpPr>
            <a:cxnSpLocks/>
          </p:cNvCxnSpPr>
          <p:nvPr/>
        </p:nvCxnSpPr>
        <p:spPr>
          <a:xfrm flipV="1">
            <a:off x="2245715" y="2701119"/>
            <a:ext cx="631" cy="1349387"/>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12" name="Straight Arrow Connector 111">
            <a:extLst>
              <a:ext uri="{FF2B5EF4-FFF2-40B4-BE49-F238E27FC236}">
                <a16:creationId xmlns:a16="http://schemas.microsoft.com/office/drawing/2014/main" id="{A5B251C7-82FD-5BCE-8051-7CCF38A7B8EC}"/>
              </a:ext>
            </a:extLst>
          </p:cNvPr>
          <p:cNvCxnSpPr>
            <a:cxnSpLocks/>
          </p:cNvCxnSpPr>
          <p:nvPr/>
        </p:nvCxnSpPr>
        <p:spPr>
          <a:xfrm flipH="1">
            <a:off x="2022951" y="2701119"/>
            <a:ext cx="2246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13" name="object 43">
            <a:extLst>
              <a:ext uri="{FF2B5EF4-FFF2-40B4-BE49-F238E27FC236}">
                <a16:creationId xmlns:a16="http://schemas.microsoft.com/office/drawing/2014/main" id="{471A2C4C-B93F-2DF2-3626-0FF846EC2EBE}"/>
              </a:ext>
            </a:extLst>
          </p:cNvPr>
          <p:cNvSpPr/>
          <p:nvPr/>
        </p:nvSpPr>
        <p:spPr>
          <a:xfrm>
            <a:off x="2446832" y="3641654"/>
            <a:ext cx="1882628" cy="713171"/>
          </a:xfrm>
          <a:custGeom>
            <a:avLst/>
            <a:gdLst/>
            <a:ahLst/>
            <a:cxnLst/>
            <a:rect l="l" t="t" r="r" b="b"/>
            <a:pathLst>
              <a:path w="1996439" h="756285">
                <a:moveTo>
                  <a:pt x="0" y="0"/>
                </a:moveTo>
                <a:lnTo>
                  <a:pt x="1996439" y="0"/>
                </a:lnTo>
                <a:lnTo>
                  <a:pt x="1996439" y="755903"/>
                </a:lnTo>
                <a:lnTo>
                  <a:pt x="0" y="755903"/>
                </a:lnTo>
                <a:lnTo>
                  <a:pt x="0" y="0"/>
                </a:lnTo>
                <a:close/>
              </a:path>
            </a:pathLst>
          </a:custGeom>
          <a:ln w="27432">
            <a:solidFill>
              <a:srgbClr val="00B0F0"/>
            </a:solidFill>
          </a:ln>
        </p:spPr>
        <p:txBody>
          <a:bodyPr wrap="square" lIns="0" tIns="0" rIns="0" bIns="0" rtlCol="0"/>
          <a:lstStyle/>
          <a:p>
            <a:endParaRPr>
              <a:solidFill>
                <a:schemeClr val="tx1"/>
              </a:solidFill>
            </a:endParaRPr>
          </a:p>
        </p:txBody>
      </p:sp>
      <p:cxnSp>
        <p:nvCxnSpPr>
          <p:cNvPr id="114" name="Straight Arrow Connector 113">
            <a:extLst>
              <a:ext uri="{FF2B5EF4-FFF2-40B4-BE49-F238E27FC236}">
                <a16:creationId xmlns:a16="http://schemas.microsoft.com/office/drawing/2014/main" id="{FC0F97C3-CB97-DE11-EE17-A5A98863526E}"/>
              </a:ext>
            </a:extLst>
          </p:cNvPr>
          <p:cNvCxnSpPr>
            <a:cxnSpLocks/>
          </p:cNvCxnSpPr>
          <p:nvPr/>
        </p:nvCxnSpPr>
        <p:spPr>
          <a:xfrm flipH="1">
            <a:off x="3378957" y="2568575"/>
            <a:ext cx="9188" cy="1066119"/>
          </a:xfrm>
          <a:prstGeom prst="straightConnector1">
            <a:avLst/>
          </a:prstGeom>
          <a:ln w="38100" cap="flat" cmpd="sng" algn="ctr">
            <a:solidFill>
              <a:srgbClr val="00B0F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15" name="object 43">
            <a:extLst>
              <a:ext uri="{FF2B5EF4-FFF2-40B4-BE49-F238E27FC236}">
                <a16:creationId xmlns:a16="http://schemas.microsoft.com/office/drawing/2014/main" id="{A24C7F11-5B23-D5A8-B92D-32F793007519}"/>
              </a:ext>
            </a:extLst>
          </p:cNvPr>
          <p:cNvSpPr/>
          <p:nvPr/>
        </p:nvSpPr>
        <p:spPr>
          <a:xfrm>
            <a:off x="130544" y="2377833"/>
            <a:ext cx="1882628" cy="713171"/>
          </a:xfrm>
          <a:custGeom>
            <a:avLst/>
            <a:gdLst/>
            <a:ahLst/>
            <a:cxnLst/>
            <a:rect l="l" t="t" r="r" b="b"/>
            <a:pathLst>
              <a:path w="1996439" h="756285">
                <a:moveTo>
                  <a:pt x="0" y="0"/>
                </a:moveTo>
                <a:lnTo>
                  <a:pt x="1996439" y="0"/>
                </a:lnTo>
                <a:lnTo>
                  <a:pt x="1996439" y="755903"/>
                </a:lnTo>
                <a:lnTo>
                  <a:pt x="0" y="755903"/>
                </a:lnTo>
                <a:lnTo>
                  <a:pt x="0" y="0"/>
                </a:lnTo>
                <a:close/>
              </a:path>
            </a:pathLst>
          </a:custGeom>
          <a:ln w="27432">
            <a:solidFill>
              <a:srgbClr val="00B0F0"/>
            </a:solidFill>
          </a:ln>
        </p:spPr>
        <p:txBody>
          <a:bodyPr wrap="square" lIns="0" tIns="0" rIns="0" bIns="0" rtlCol="0"/>
          <a:lstStyle/>
          <a:p>
            <a:endParaRPr>
              <a:solidFill>
                <a:schemeClr val="tx1"/>
              </a:solidFill>
            </a:endParaRPr>
          </a:p>
        </p:txBody>
      </p:sp>
      <p:sp>
        <p:nvSpPr>
          <p:cNvPr id="117" name="object 19">
            <a:extLst>
              <a:ext uri="{FF2B5EF4-FFF2-40B4-BE49-F238E27FC236}">
                <a16:creationId xmlns:a16="http://schemas.microsoft.com/office/drawing/2014/main" id="{0BEEA624-255C-21E6-54FE-1F0851B7074F}"/>
              </a:ext>
            </a:extLst>
          </p:cNvPr>
          <p:cNvSpPr txBox="1"/>
          <p:nvPr/>
        </p:nvSpPr>
        <p:spPr>
          <a:xfrm>
            <a:off x="2680409" y="4742373"/>
            <a:ext cx="1350958" cy="566091"/>
          </a:xfrm>
          <a:prstGeom prst="rect">
            <a:avLst/>
          </a:prstGeom>
        </p:spPr>
        <p:txBody>
          <a:bodyPr vert="horz" wrap="square" lIns="0" tIns="11976" rIns="0" bIns="0" rtlCol="0">
            <a:spAutoFit/>
          </a:bodyPr>
          <a:lstStyle/>
          <a:p>
            <a:pPr marL="11976" marR="4791" indent="-2395" algn="ctr">
              <a:lnSpc>
                <a:spcPct val="99700"/>
              </a:lnSpc>
              <a:spcBef>
                <a:spcPts val="94"/>
              </a:spcBef>
            </a:pPr>
            <a:r>
              <a:rPr lang="en-US" spc="-9" dirty="0">
                <a:solidFill>
                  <a:schemeClr val="tx1"/>
                </a:solidFill>
                <a:latin typeface="Calibri"/>
                <a:cs typeface="Calibri"/>
              </a:rPr>
              <a:t>Solver Development</a:t>
            </a:r>
            <a:endParaRPr dirty="0">
              <a:solidFill>
                <a:schemeClr val="tx1"/>
              </a:solidFill>
              <a:latin typeface="Calibri"/>
              <a:cs typeface="Calibri"/>
            </a:endParaRPr>
          </a:p>
        </p:txBody>
      </p:sp>
      <p:cxnSp>
        <p:nvCxnSpPr>
          <p:cNvPr id="118" name="Straight Connector 117">
            <a:extLst>
              <a:ext uri="{FF2B5EF4-FFF2-40B4-BE49-F238E27FC236}">
                <a16:creationId xmlns:a16="http://schemas.microsoft.com/office/drawing/2014/main" id="{CABBE739-450B-DDC1-798F-6696DF6EAC8D}"/>
              </a:ext>
            </a:extLst>
          </p:cNvPr>
          <p:cNvCxnSpPr>
            <a:cxnSpLocks/>
          </p:cNvCxnSpPr>
          <p:nvPr/>
        </p:nvCxnSpPr>
        <p:spPr>
          <a:xfrm>
            <a:off x="5527411" y="5690585"/>
            <a:ext cx="0" cy="272454"/>
          </a:xfrm>
          <a:prstGeom prst="line">
            <a:avLst/>
          </a:prstGeom>
          <a:ln w="19050">
            <a:solidFill>
              <a:srgbClr val="00B0F0"/>
            </a:solidFill>
          </a:ln>
        </p:spPr>
        <p:style>
          <a:lnRef idx="3">
            <a:schemeClr val="accent3"/>
          </a:lnRef>
          <a:fillRef idx="0">
            <a:schemeClr val="accent3"/>
          </a:fillRef>
          <a:effectRef idx="2">
            <a:schemeClr val="accent3"/>
          </a:effectRef>
          <a:fontRef idx="minor">
            <a:schemeClr val="tx1"/>
          </a:fontRef>
        </p:style>
      </p:cxnSp>
      <p:cxnSp>
        <p:nvCxnSpPr>
          <p:cNvPr id="119" name="Straight Arrow Connector 118">
            <a:extLst>
              <a:ext uri="{FF2B5EF4-FFF2-40B4-BE49-F238E27FC236}">
                <a16:creationId xmlns:a16="http://schemas.microsoft.com/office/drawing/2014/main" id="{2E7BDC5F-34BB-97E0-3122-4B7BF1971B3C}"/>
              </a:ext>
            </a:extLst>
          </p:cNvPr>
          <p:cNvCxnSpPr>
            <a:cxnSpLocks/>
          </p:cNvCxnSpPr>
          <p:nvPr/>
        </p:nvCxnSpPr>
        <p:spPr>
          <a:xfrm flipH="1">
            <a:off x="3138005" y="5963039"/>
            <a:ext cx="2389406" cy="11111"/>
          </a:xfrm>
          <a:prstGeom prst="straightConnector1">
            <a:avLst/>
          </a:prstGeom>
          <a:ln w="38100">
            <a:solidFill>
              <a:srgbClr val="00B0F0"/>
            </a:solidFill>
            <a:tailEnd type="triangle"/>
          </a:ln>
        </p:spPr>
        <p:style>
          <a:lnRef idx="3">
            <a:schemeClr val="accent3"/>
          </a:lnRef>
          <a:fillRef idx="0">
            <a:schemeClr val="accent3"/>
          </a:fillRef>
          <a:effectRef idx="2">
            <a:schemeClr val="accent3"/>
          </a:effectRef>
          <a:fontRef idx="minor">
            <a:schemeClr val="tx1"/>
          </a:fontRef>
        </p:style>
      </p:cxnSp>
      <p:sp>
        <p:nvSpPr>
          <p:cNvPr id="120" name="object 19">
            <a:extLst>
              <a:ext uri="{FF2B5EF4-FFF2-40B4-BE49-F238E27FC236}">
                <a16:creationId xmlns:a16="http://schemas.microsoft.com/office/drawing/2014/main" id="{156C15DE-9723-7649-9E35-4242512FC363}"/>
              </a:ext>
            </a:extLst>
          </p:cNvPr>
          <p:cNvSpPr txBox="1"/>
          <p:nvPr/>
        </p:nvSpPr>
        <p:spPr>
          <a:xfrm>
            <a:off x="6421511" y="5252520"/>
            <a:ext cx="1082507" cy="566091"/>
          </a:xfrm>
          <a:prstGeom prst="rect">
            <a:avLst/>
          </a:prstGeom>
        </p:spPr>
        <p:txBody>
          <a:bodyPr vert="horz" wrap="square" lIns="0" tIns="11976" rIns="0" bIns="0" rtlCol="0">
            <a:spAutoFit/>
          </a:bodyPr>
          <a:lstStyle/>
          <a:p>
            <a:pPr marL="11976" marR="4791" indent="-2395" algn="ctr">
              <a:lnSpc>
                <a:spcPct val="99700"/>
              </a:lnSpc>
              <a:spcBef>
                <a:spcPts val="94"/>
              </a:spcBef>
            </a:pPr>
            <a:r>
              <a:rPr lang="en-US" spc="-9" dirty="0">
                <a:solidFill>
                  <a:schemeClr val="tx1"/>
                </a:solidFill>
                <a:latin typeface="Calibri"/>
                <a:cs typeface="Calibri"/>
              </a:rPr>
              <a:t>Meet all parameters</a:t>
            </a:r>
            <a:endParaRPr dirty="0">
              <a:solidFill>
                <a:schemeClr val="tx1"/>
              </a:solidFill>
              <a:latin typeface="Calibri"/>
              <a:cs typeface="Calibri"/>
            </a:endParaRPr>
          </a:p>
        </p:txBody>
      </p:sp>
      <p:cxnSp>
        <p:nvCxnSpPr>
          <p:cNvPr id="121" name="Straight Connector 120">
            <a:extLst>
              <a:ext uri="{FF2B5EF4-FFF2-40B4-BE49-F238E27FC236}">
                <a16:creationId xmlns:a16="http://schemas.microsoft.com/office/drawing/2014/main" id="{150FEFDA-ACA4-6782-CD82-D8D6FBF863B9}"/>
              </a:ext>
            </a:extLst>
          </p:cNvPr>
          <p:cNvCxnSpPr>
            <a:cxnSpLocks/>
          </p:cNvCxnSpPr>
          <p:nvPr/>
        </p:nvCxnSpPr>
        <p:spPr>
          <a:xfrm flipH="1" flipV="1">
            <a:off x="6971579" y="4184136"/>
            <a:ext cx="4700" cy="818935"/>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22" name="Straight Connector 121">
            <a:extLst>
              <a:ext uri="{FF2B5EF4-FFF2-40B4-BE49-F238E27FC236}">
                <a16:creationId xmlns:a16="http://schemas.microsoft.com/office/drawing/2014/main" id="{32B69365-D666-6BB3-3946-43A6A8BAAD4A}"/>
              </a:ext>
            </a:extLst>
          </p:cNvPr>
          <p:cNvCxnSpPr>
            <a:cxnSpLocks/>
          </p:cNvCxnSpPr>
          <p:nvPr/>
        </p:nvCxnSpPr>
        <p:spPr>
          <a:xfrm flipH="1">
            <a:off x="4793432" y="4193561"/>
            <a:ext cx="2189694" cy="10023"/>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123" name="object 62">
            <a:extLst>
              <a:ext uri="{FF2B5EF4-FFF2-40B4-BE49-F238E27FC236}">
                <a16:creationId xmlns:a16="http://schemas.microsoft.com/office/drawing/2014/main" id="{8A972C5A-7301-AA7C-2F8A-42476943914F}"/>
              </a:ext>
            </a:extLst>
          </p:cNvPr>
          <p:cNvSpPr txBox="1"/>
          <p:nvPr/>
        </p:nvSpPr>
        <p:spPr>
          <a:xfrm>
            <a:off x="4867817" y="3215598"/>
            <a:ext cx="1266799" cy="569719"/>
          </a:xfrm>
          <a:prstGeom prst="rect">
            <a:avLst/>
          </a:prstGeom>
        </p:spPr>
        <p:txBody>
          <a:bodyPr vert="horz" wrap="square" lIns="0" tIns="15569" rIns="0" bIns="0" rtlCol="0">
            <a:spAutoFit/>
          </a:bodyPr>
          <a:lstStyle/>
          <a:p>
            <a:pPr marL="11976" algn="ctr">
              <a:spcBef>
                <a:spcPts val="124"/>
              </a:spcBef>
            </a:pPr>
            <a:r>
              <a:rPr lang="en-US" spc="-47" dirty="0">
                <a:solidFill>
                  <a:schemeClr val="tx1"/>
                </a:solidFill>
                <a:latin typeface="+mj-lt"/>
                <a:cs typeface="Calibri"/>
                <a:hlinkClick r:id="rId2" action="ppaction://hlinksldjump"/>
              </a:rPr>
              <a:t>Market Survey </a:t>
            </a:r>
            <a:endParaRPr dirty="0">
              <a:solidFill>
                <a:schemeClr val="tx1"/>
              </a:solidFill>
              <a:latin typeface="+mj-lt"/>
              <a:cs typeface="Calibri"/>
            </a:endParaRPr>
          </a:p>
        </p:txBody>
      </p:sp>
      <p:sp>
        <p:nvSpPr>
          <p:cNvPr id="124" name="object 43">
            <a:extLst>
              <a:ext uri="{FF2B5EF4-FFF2-40B4-BE49-F238E27FC236}">
                <a16:creationId xmlns:a16="http://schemas.microsoft.com/office/drawing/2014/main" id="{C9BB1D36-C353-D0EA-5736-2CE412A38017}"/>
              </a:ext>
            </a:extLst>
          </p:cNvPr>
          <p:cNvSpPr/>
          <p:nvPr/>
        </p:nvSpPr>
        <p:spPr>
          <a:xfrm>
            <a:off x="7415235" y="4230212"/>
            <a:ext cx="1138792" cy="822472"/>
          </a:xfrm>
          <a:custGeom>
            <a:avLst/>
            <a:gdLst/>
            <a:ahLst/>
            <a:cxnLst/>
            <a:rect l="l" t="t" r="r" b="b"/>
            <a:pathLst>
              <a:path w="1996439" h="756285">
                <a:moveTo>
                  <a:pt x="0" y="0"/>
                </a:moveTo>
                <a:lnTo>
                  <a:pt x="1996439" y="0"/>
                </a:lnTo>
                <a:lnTo>
                  <a:pt x="1996439" y="755903"/>
                </a:lnTo>
                <a:lnTo>
                  <a:pt x="0" y="755903"/>
                </a:lnTo>
                <a:lnTo>
                  <a:pt x="0" y="0"/>
                </a:lnTo>
                <a:close/>
              </a:path>
            </a:pathLst>
          </a:custGeom>
          <a:ln w="27432">
            <a:solidFill>
              <a:srgbClr val="00B0F0"/>
            </a:solidFill>
          </a:ln>
        </p:spPr>
        <p:txBody>
          <a:bodyPr wrap="square" lIns="0" tIns="0" rIns="0" bIns="0" rtlCol="0"/>
          <a:lstStyle/>
          <a:p>
            <a:endParaRPr>
              <a:solidFill>
                <a:schemeClr val="tx1"/>
              </a:solidFill>
            </a:endParaRPr>
          </a:p>
        </p:txBody>
      </p:sp>
      <p:cxnSp>
        <p:nvCxnSpPr>
          <p:cNvPr id="125" name="Straight Connector 124">
            <a:extLst>
              <a:ext uri="{FF2B5EF4-FFF2-40B4-BE49-F238E27FC236}">
                <a16:creationId xmlns:a16="http://schemas.microsoft.com/office/drawing/2014/main" id="{C2DE8D6B-A05C-4C24-A02F-31720705A8ED}"/>
              </a:ext>
            </a:extLst>
          </p:cNvPr>
          <p:cNvCxnSpPr>
            <a:cxnSpLocks/>
          </p:cNvCxnSpPr>
          <p:nvPr/>
        </p:nvCxnSpPr>
        <p:spPr>
          <a:xfrm>
            <a:off x="7693466" y="5611675"/>
            <a:ext cx="408371" cy="0"/>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cxnSp>
        <p:nvCxnSpPr>
          <p:cNvPr id="126" name="Straight Arrow Connector 125">
            <a:extLst>
              <a:ext uri="{FF2B5EF4-FFF2-40B4-BE49-F238E27FC236}">
                <a16:creationId xmlns:a16="http://schemas.microsoft.com/office/drawing/2014/main" id="{9B8788CE-08A9-3CA9-C496-5409A32C4A7F}"/>
              </a:ext>
            </a:extLst>
          </p:cNvPr>
          <p:cNvCxnSpPr>
            <a:cxnSpLocks/>
          </p:cNvCxnSpPr>
          <p:nvPr/>
        </p:nvCxnSpPr>
        <p:spPr>
          <a:xfrm flipV="1">
            <a:off x="8102645" y="5047187"/>
            <a:ext cx="0" cy="564488"/>
          </a:xfrm>
          <a:prstGeom prst="straightConnector1">
            <a:avLst/>
          </a:prstGeom>
          <a:ln w="38100">
            <a:solidFill>
              <a:srgbClr val="00B0F0"/>
            </a:solidFill>
            <a:tailEnd type="triangle"/>
          </a:ln>
        </p:spPr>
        <p:style>
          <a:lnRef idx="3">
            <a:schemeClr val="accent3"/>
          </a:lnRef>
          <a:fillRef idx="0">
            <a:schemeClr val="accent3"/>
          </a:fillRef>
          <a:effectRef idx="2">
            <a:schemeClr val="accent3"/>
          </a:effectRef>
          <a:fontRef idx="minor">
            <a:schemeClr val="tx1"/>
          </a:fontRef>
        </p:style>
      </p:cxnSp>
      <p:sp>
        <p:nvSpPr>
          <p:cNvPr id="127" name="Rectangle 126">
            <a:extLst>
              <a:ext uri="{FF2B5EF4-FFF2-40B4-BE49-F238E27FC236}">
                <a16:creationId xmlns:a16="http://schemas.microsoft.com/office/drawing/2014/main" id="{33F5FE36-7CA9-3039-39FA-AF4A0573D439}"/>
              </a:ext>
            </a:extLst>
          </p:cNvPr>
          <p:cNvSpPr/>
          <p:nvPr/>
        </p:nvSpPr>
        <p:spPr>
          <a:xfrm>
            <a:off x="8593681" y="5317962"/>
            <a:ext cx="1288499" cy="614655"/>
          </a:xfrm>
          <a:prstGeom prst="rect">
            <a:avLst/>
          </a:prstGeom>
        </p:spPr>
        <p:txBody>
          <a:bodyPr wrap="square">
            <a:spAutoFit/>
          </a:bodyPr>
          <a:lstStyle/>
          <a:p>
            <a:pPr marL="11976" algn="ctr">
              <a:spcBef>
                <a:spcPts val="124"/>
              </a:spcBef>
            </a:pPr>
            <a:r>
              <a:rPr lang="en-US" sz="1697" dirty="0">
                <a:solidFill>
                  <a:schemeClr val="tx1"/>
                </a:solidFill>
                <a:latin typeface="Calibri"/>
                <a:cs typeface="Calibri"/>
              </a:rPr>
              <a:t>Design Surrogates</a:t>
            </a:r>
          </a:p>
        </p:txBody>
      </p:sp>
      <p:sp>
        <p:nvSpPr>
          <p:cNvPr id="128" name="Rectangle 127">
            <a:extLst>
              <a:ext uri="{FF2B5EF4-FFF2-40B4-BE49-F238E27FC236}">
                <a16:creationId xmlns:a16="http://schemas.microsoft.com/office/drawing/2014/main" id="{B9D680B3-F9D5-7336-0771-DBA69976E677}"/>
              </a:ext>
            </a:extLst>
          </p:cNvPr>
          <p:cNvSpPr/>
          <p:nvPr/>
        </p:nvSpPr>
        <p:spPr>
          <a:xfrm>
            <a:off x="10123503" y="5499218"/>
            <a:ext cx="1222771" cy="353495"/>
          </a:xfrm>
          <a:prstGeom prst="rect">
            <a:avLst/>
          </a:prstGeom>
        </p:spPr>
        <p:txBody>
          <a:bodyPr wrap="square">
            <a:spAutoFit/>
          </a:bodyPr>
          <a:lstStyle/>
          <a:p>
            <a:pPr marL="11976" algn="ctr">
              <a:spcBef>
                <a:spcPts val="124"/>
              </a:spcBef>
            </a:pPr>
            <a:r>
              <a:rPr lang="en-US" sz="1697" dirty="0">
                <a:solidFill>
                  <a:schemeClr val="tx1"/>
                </a:solidFill>
                <a:latin typeface="Calibri"/>
                <a:cs typeface="Calibri"/>
              </a:rPr>
              <a:t>Simulations</a:t>
            </a:r>
          </a:p>
        </p:txBody>
      </p:sp>
      <p:cxnSp>
        <p:nvCxnSpPr>
          <p:cNvPr id="129" name="Straight Connector 128">
            <a:extLst>
              <a:ext uri="{FF2B5EF4-FFF2-40B4-BE49-F238E27FC236}">
                <a16:creationId xmlns:a16="http://schemas.microsoft.com/office/drawing/2014/main" id="{3BE97DA8-0604-92D2-2E42-4B688B17AC2D}"/>
              </a:ext>
            </a:extLst>
          </p:cNvPr>
          <p:cNvCxnSpPr>
            <a:cxnSpLocks/>
          </p:cNvCxnSpPr>
          <p:nvPr/>
        </p:nvCxnSpPr>
        <p:spPr>
          <a:xfrm>
            <a:off x="8554032" y="4668309"/>
            <a:ext cx="683899" cy="0"/>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cxnSp>
        <p:nvCxnSpPr>
          <p:cNvPr id="130" name="Straight Arrow Connector 129">
            <a:extLst>
              <a:ext uri="{FF2B5EF4-FFF2-40B4-BE49-F238E27FC236}">
                <a16:creationId xmlns:a16="http://schemas.microsoft.com/office/drawing/2014/main" id="{A07B5156-E77B-81D1-F9C6-B3DD237FA457}"/>
              </a:ext>
            </a:extLst>
          </p:cNvPr>
          <p:cNvCxnSpPr>
            <a:cxnSpLocks/>
          </p:cNvCxnSpPr>
          <p:nvPr/>
        </p:nvCxnSpPr>
        <p:spPr>
          <a:xfrm>
            <a:off x="9227209" y="4660576"/>
            <a:ext cx="6243" cy="670089"/>
          </a:xfrm>
          <a:prstGeom prst="straightConnector1">
            <a:avLst/>
          </a:prstGeom>
          <a:ln w="38100">
            <a:solidFill>
              <a:srgbClr val="00B0F0"/>
            </a:solidFill>
            <a:tailEnd type="triangle"/>
          </a:ln>
        </p:spPr>
        <p:style>
          <a:lnRef idx="3">
            <a:schemeClr val="accent3"/>
          </a:lnRef>
          <a:fillRef idx="0">
            <a:schemeClr val="accent3"/>
          </a:fillRef>
          <a:effectRef idx="2">
            <a:schemeClr val="accent3"/>
          </a:effectRef>
          <a:fontRef idx="minor">
            <a:schemeClr val="tx1"/>
          </a:fontRef>
        </p:style>
      </p:cxnSp>
      <p:cxnSp>
        <p:nvCxnSpPr>
          <p:cNvPr id="131" name="Straight Connector 130">
            <a:extLst>
              <a:ext uri="{FF2B5EF4-FFF2-40B4-BE49-F238E27FC236}">
                <a16:creationId xmlns:a16="http://schemas.microsoft.com/office/drawing/2014/main" id="{ECF19CAF-4C5C-EE6E-A760-11F8122ABC7F}"/>
              </a:ext>
            </a:extLst>
          </p:cNvPr>
          <p:cNvCxnSpPr>
            <a:cxnSpLocks/>
          </p:cNvCxnSpPr>
          <p:nvPr/>
        </p:nvCxnSpPr>
        <p:spPr>
          <a:xfrm>
            <a:off x="9108630" y="4668309"/>
            <a:ext cx="1664502" cy="0"/>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cxnSp>
        <p:nvCxnSpPr>
          <p:cNvPr id="132" name="Straight Connector 131">
            <a:extLst>
              <a:ext uri="{FF2B5EF4-FFF2-40B4-BE49-F238E27FC236}">
                <a16:creationId xmlns:a16="http://schemas.microsoft.com/office/drawing/2014/main" id="{7C7676FE-17C1-0B21-641B-4C9771FBFB5A}"/>
              </a:ext>
            </a:extLst>
          </p:cNvPr>
          <p:cNvCxnSpPr>
            <a:cxnSpLocks/>
          </p:cNvCxnSpPr>
          <p:nvPr/>
        </p:nvCxnSpPr>
        <p:spPr>
          <a:xfrm>
            <a:off x="11634665" y="1330683"/>
            <a:ext cx="400762" cy="0"/>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cxnSp>
        <p:nvCxnSpPr>
          <p:cNvPr id="133" name="Straight Connector 132">
            <a:extLst>
              <a:ext uri="{FF2B5EF4-FFF2-40B4-BE49-F238E27FC236}">
                <a16:creationId xmlns:a16="http://schemas.microsoft.com/office/drawing/2014/main" id="{53D5E5D2-6DA0-209D-6E91-25D75A128003}"/>
              </a:ext>
            </a:extLst>
          </p:cNvPr>
          <p:cNvCxnSpPr>
            <a:cxnSpLocks/>
          </p:cNvCxnSpPr>
          <p:nvPr/>
        </p:nvCxnSpPr>
        <p:spPr>
          <a:xfrm>
            <a:off x="11631341" y="1618931"/>
            <a:ext cx="387876" cy="694"/>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134" name="object 43">
            <a:extLst>
              <a:ext uri="{FF2B5EF4-FFF2-40B4-BE49-F238E27FC236}">
                <a16:creationId xmlns:a16="http://schemas.microsoft.com/office/drawing/2014/main" id="{AB4FF852-AC29-F130-FAD5-5C37615739C5}"/>
              </a:ext>
            </a:extLst>
          </p:cNvPr>
          <p:cNvSpPr/>
          <p:nvPr/>
        </p:nvSpPr>
        <p:spPr>
          <a:xfrm>
            <a:off x="4844503" y="3150685"/>
            <a:ext cx="1351783" cy="713171"/>
          </a:xfrm>
          <a:custGeom>
            <a:avLst/>
            <a:gdLst/>
            <a:ahLst/>
            <a:cxnLst/>
            <a:rect l="l" t="t" r="r" b="b"/>
            <a:pathLst>
              <a:path w="1996439" h="756285">
                <a:moveTo>
                  <a:pt x="0" y="0"/>
                </a:moveTo>
                <a:lnTo>
                  <a:pt x="1996439" y="0"/>
                </a:lnTo>
                <a:lnTo>
                  <a:pt x="1996439" y="755903"/>
                </a:lnTo>
                <a:lnTo>
                  <a:pt x="0" y="755903"/>
                </a:lnTo>
                <a:lnTo>
                  <a:pt x="0" y="0"/>
                </a:lnTo>
                <a:close/>
              </a:path>
            </a:pathLst>
          </a:custGeom>
          <a:ln w="27432">
            <a:solidFill>
              <a:srgbClr val="00B0F0"/>
            </a:solidFill>
          </a:ln>
        </p:spPr>
        <p:txBody>
          <a:bodyPr wrap="square" lIns="0" tIns="0" rIns="0" bIns="0" rtlCol="0"/>
          <a:lstStyle/>
          <a:p>
            <a:endParaRPr>
              <a:solidFill>
                <a:schemeClr val="tx1"/>
              </a:solidFill>
            </a:endParaRPr>
          </a:p>
        </p:txBody>
      </p:sp>
      <p:sp>
        <p:nvSpPr>
          <p:cNvPr id="135" name="object 43">
            <a:extLst>
              <a:ext uri="{FF2B5EF4-FFF2-40B4-BE49-F238E27FC236}">
                <a16:creationId xmlns:a16="http://schemas.microsoft.com/office/drawing/2014/main" id="{B4ADD6A6-2275-32BE-08D5-66BC7B268070}"/>
              </a:ext>
            </a:extLst>
          </p:cNvPr>
          <p:cNvSpPr/>
          <p:nvPr/>
        </p:nvSpPr>
        <p:spPr>
          <a:xfrm>
            <a:off x="7742615" y="3192611"/>
            <a:ext cx="1490839" cy="544490"/>
          </a:xfrm>
          <a:custGeom>
            <a:avLst/>
            <a:gdLst/>
            <a:ahLst/>
            <a:cxnLst/>
            <a:rect l="l" t="t" r="r" b="b"/>
            <a:pathLst>
              <a:path w="1996439" h="756285">
                <a:moveTo>
                  <a:pt x="0" y="0"/>
                </a:moveTo>
                <a:lnTo>
                  <a:pt x="1996439" y="0"/>
                </a:lnTo>
                <a:lnTo>
                  <a:pt x="1996439" y="755903"/>
                </a:lnTo>
                <a:lnTo>
                  <a:pt x="0" y="755903"/>
                </a:lnTo>
                <a:lnTo>
                  <a:pt x="0" y="0"/>
                </a:lnTo>
                <a:close/>
              </a:path>
            </a:pathLst>
          </a:custGeom>
          <a:ln w="27432">
            <a:solidFill>
              <a:srgbClr val="00B0F0"/>
            </a:solidFill>
          </a:ln>
        </p:spPr>
        <p:txBody>
          <a:bodyPr wrap="square" lIns="0" tIns="0" rIns="0" bIns="0" rtlCol="0"/>
          <a:lstStyle/>
          <a:p>
            <a:endParaRPr>
              <a:solidFill>
                <a:schemeClr val="tx1"/>
              </a:solidFill>
            </a:endParaRPr>
          </a:p>
        </p:txBody>
      </p:sp>
      <p:sp>
        <p:nvSpPr>
          <p:cNvPr id="136" name="object 43">
            <a:extLst>
              <a:ext uri="{FF2B5EF4-FFF2-40B4-BE49-F238E27FC236}">
                <a16:creationId xmlns:a16="http://schemas.microsoft.com/office/drawing/2014/main" id="{F5EB8B43-BACF-5DE0-47D2-EC0047B9A0CF}"/>
              </a:ext>
            </a:extLst>
          </p:cNvPr>
          <p:cNvSpPr/>
          <p:nvPr/>
        </p:nvSpPr>
        <p:spPr>
          <a:xfrm>
            <a:off x="8552273" y="5307093"/>
            <a:ext cx="1351783" cy="713171"/>
          </a:xfrm>
          <a:custGeom>
            <a:avLst/>
            <a:gdLst/>
            <a:ahLst/>
            <a:cxnLst/>
            <a:rect l="l" t="t" r="r" b="b"/>
            <a:pathLst>
              <a:path w="1996439" h="756285">
                <a:moveTo>
                  <a:pt x="0" y="0"/>
                </a:moveTo>
                <a:lnTo>
                  <a:pt x="1996439" y="0"/>
                </a:lnTo>
                <a:lnTo>
                  <a:pt x="1996439" y="755903"/>
                </a:lnTo>
                <a:lnTo>
                  <a:pt x="0" y="755903"/>
                </a:lnTo>
                <a:lnTo>
                  <a:pt x="0" y="0"/>
                </a:lnTo>
                <a:close/>
              </a:path>
            </a:pathLst>
          </a:custGeom>
          <a:ln w="27432">
            <a:solidFill>
              <a:srgbClr val="00B0F0"/>
            </a:solidFill>
          </a:ln>
        </p:spPr>
        <p:txBody>
          <a:bodyPr wrap="square" lIns="0" tIns="0" rIns="0" bIns="0" rtlCol="0"/>
          <a:lstStyle/>
          <a:p>
            <a:endParaRPr>
              <a:solidFill>
                <a:schemeClr val="tx1"/>
              </a:solidFill>
            </a:endParaRPr>
          </a:p>
        </p:txBody>
      </p:sp>
      <p:sp>
        <p:nvSpPr>
          <p:cNvPr id="137" name="object 43">
            <a:extLst>
              <a:ext uri="{FF2B5EF4-FFF2-40B4-BE49-F238E27FC236}">
                <a16:creationId xmlns:a16="http://schemas.microsoft.com/office/drawing/2014/main" id="{227C39C6-D360-98DD-FE09-EF923E5ABF81}"/>
              </a:ext>
            </a:extLst>
          </p:cNvPr>
          <p:cNvSpPr/>
          <p:nvPr/>
        </p:nvSpPr>
        <p:spPr>
          <a:xfrm>
            <a:off x="10086162" y="5298896"/>
            <a:ext cx="1351783" cy="713171"/>
          </a:xfrm>
          <a:custGeom>
            <a:avLst/>
            <a:gdLst/>
            <a:ahLst/>
            <a:cxnLst/>
            <a:rect l="l" t="t" r="r" b="b"/>
            <a:pathLst>
              <a:path w="1996439" h="756285">
                <a:moveTo>
                  <a:pt x="0" y="0"/>
                </a:moveTo>
                <a:lnTo>
                  <a:pt x="1996439" y="0"/>
                </a:lnTo>
                <a:lnTo>
                  <a:pt x="1996439" y="755903"/>
                </a:lnTo>
                <a:lnTo>
                  <a:pt x="0" y="755903"/>
                </a:lnTo>
                <a:lnTo>
                  <a:pt x="0" y="0"/>
                </a:lnTo>
                <a:close/>
              </a:path>
            </a:pathLst>
          </a:custGeom>
          <a:ln w="27432">
            <a:solidFill>
              <a:srgbClr val="00B0F0"/>
            </a:solidFill>
          </a:ln>
        </p:spPr>
        <p:txBody>
          <a:bodyPr wrap="square" lIns="0" tIns="0" rIns="0" bIns="0" rtlCol="0"/>
          <a:lstStyle/>
          <a:p>
            <a:endParaRPr>
              <a:solidFill>
                <a:schemeClr val="tx1"/>
              </a:solidFill>
            </a:endParaRPr>
          </a:p>
        </p:txBody>
      </p:sp>
      <p:sp>
        <p:nvSpPr>
          <p:cNvPr id="138" name="object 43">
            <a:extLst>
              <a:ext uri="{FF2B5EF4-FFF2-40B4-BE49-F238E27FC236}">
                <a16:creationId xmlns:a16="http://schemas.microsoft.com/office/drawing/2014/main" id="{5FA6816D-B480-AC84-6E7C-331C24847C4E}"/>
              </a:ext>
            </a:extLst>
          </p:cNvPr>
          <p:cNvSpPr/>
          <p:nvPr/>
        </p:nvSpPr>
        <p:spPr>
          <a:xfrm>
            <a:off x="1271684" y="5560107"/>
            <a:ext cx="1875211" cy="591487"/>
          </a:xfrm>
          <a:custGeom>
            <a:avLst/>
            <a:gdLst/>
            <a:ahLst/>
            <a:cxnLst/>
            <a:rect l="l" t="t" r="r" b="b"/>
            <a:pathLst>
              <a:path w="1996439" h="756285">
                <a:moveTo>
                  <a:pt x="0" y="0"/>
                </a:moveTo>
                <a:lnTo>
                  <a:pt x="1996439" y="0"/>
                </a:lnTo>
                <a:lnTo>
                  <a:pt x="1996439" y="755903"/>
                </a:lnTo>
                <a:lnTo>
                  <a:pt x="0" y="755903"/>
                </a:lnTo>
                <a:lnTo>
                  <a:pt x="0" y="0"/>
                </a:lnTo>
                <a:close/>
              </a:path>
            </a:pathLst>
          </a:custGeom>
          <a:ln w="27432">
            <a:solidFill>
              <a:srgbClr val="00B0F0"/>
            </a:solidFill>
          </a:ln>
        </p:spPr>
        <p:txBody>
          <a:bodyPr wrap="square" lIns="0" tIns="0" rIns="0" bIns="0" rtlCol="0"/>
          <a:lstStyle/>
          <a:p>
            <a:endParaRPr>
              <a:solidFill>
                <a:schemeClr val="tx1"/>
              </a:solidFill>
            </a:endParaRPr>
          </a:p>
        </p:txBody>
      </p:sp>
      <p:sp>
        <p:nvSpPr>
          <p:cNvPr id="139" name="object 43">
            <a:extLst>
              <a:ext uri="{FF2B5EF4-FFF2-40B4-BE49-F238E27FC236}">
                <a16:creationId xmlns:a16="http://schemas.microsoft.com/office/drawing/2014/main" id="{2733C0E3-C309-DE3C-98A6-12530177A9C9}"/>
              </a:ext>
            </a:extLst>
          </p:cNvPr>
          <p:cNvSpPr/>
          <p:nvPr/>
        </p:nvSpPr>
        <p:spPr>
          <a:xfrm>
            <a:off x="2445058" y="4668309"/>
            <a:ext cx="1904993" cy="775328"/>
          </a:xfrm>
          <a:custGeom>
            <a:avLst/>
            <a:gdLst/>
            <a:ahLst/>
            <a:cxnLst/>
            <a:rect l="l" t="t" r="r" b="b"/>
            <a:pathLst>
              <a:path w="1996439" h="756285">
                <a:moveTo>
                  <a:pt x="0" y="0"/>
                </a:moveTo>
                <a:lnTo>
                  <a:pt x="1996439" y="0"/>
                </a:lnTo>
                <a:lnTo>
                  <a:pt x="1996439" y="755903"/>
                </a:lnTo>
                <a:lnTo>
                  <a:pt x="0" y="755903"/>
                </a:lnTo>
                <a:lnTo>
                  <a:pt x="0" y="0"/>
                </a:lnTo>
                <a:close/>
              </a:path>
            </a:pathLst>
          </a:custGeom>
          <a:ln w="27432">
            <a:solidFill>
              <a:srgbClr val="00B0F0"/>
            </a:solidFill>
          </a:ln>
        </p:spPr>
        <p:txBody>
          <a:bodyPr wrap="square" lIns="0" tIns="0" rIns="0" bIns="0" rtlCol="0"/>
          <a:lstStyle/>
          <a:p>
            <a:endParaRPr>
              <a:solidFill>
                <a:schemeClr val="tx1"/>
              </a:solidFill>
            </a:endParaRPr>
          </a:p>
        </p:txBody>
      </p:sp>
      <p:sp>
        <p:nvSpPr>
          <p:cNvPr id="140" name="object 43">
            <a:extLst>
              <a:ext uri="{FF2B5EF4-FFF2-40B4-BE49-F238E27FC236}">
                <a16:creationId xmlns:a16="http://schemas.microsoft.com/office/drawing/2014/main" id="{67900E4F-DFA9-FC33-F6B2-F6B18A7EBA60}"/>
              </a:ext>
            </a:extLst>
          </p:cNvPr>
          <p:cNvSpPr/>
          <p:nvPr/>
        </p:nvSpPr>
        <p:spPr>
          <a:xfrm>
            <a:off x="9966899" y="3137178"/>
            <a:ext cx="1580424" cy="860109"/>
          </a:xfrm>
          <a:custGeom>
            <a:avLst/>
            <a:gdLst/>
            <a:ahLst/>
            <a:cxnLst/>
            <a:rect l="l" t="t" r="r" b="b"/>
            <a:pathLst>
              <a:path w="1996439" h="756285">
                <a:moveTo>
                  <a:pt x="0" y="0"/>
                </a:moveTo>
                <a:lnTo>
                  <a:pt x="1996439" y="0"/>
                </a:lnTo>
                <a:lnTo>
                  <a:pt x="1996439" y="755903"/>
                </a:lnTo>
                <a:lnTo>
                  <a:pt x="0" y="755903"/>
                </a:lnTo>
                <a:lnTo>
                  <a:pt x="0" y="0"/>
                </a:lnTo>
                <a:close/>
              </a:path>
            </a:pathLst>
          </a:custGeom>
          <a:ln w="27432">
            <a:solidFill>
              <a:srgbClr val="00B0F0"/>
            </a:solidFill>
          </a:ln>
        </p:spPr>
        <p:txBody>
          <a:bodyPr wrap="square" lIns="0" tIns="0" rIns="0" bIns="0" rtlCol="0"/>
          <a:lstStyle/>
          <a:p>
            <a:endParaRPr>
              <a:solidFill>
                <a:schemeClr val="tx1"/>
              </a:solidFill>
            </a:endParaRPr>
          </a:p>
        </p:txBody>
      </p:sp>
      <p:cxnSp>
        <p:nvCxnSpPr>
          <p:cNvPr id="141" name="Straight Connector 140">
            <a:extLst>
              <a:ext uri="{FF2B5EF4-FFF2-40B4-BE49-F238E27FC236}">
                <a16:creationId xmlns:a16="http://schemas.microsoft.com/office/drawing/2014/main" id="{F88AA536-1065-59C5-90DE-EF49D7FCCB7E}"/>
              </a:ext>
            </a:extLst>
          </p:cNvPr>
          <p:cNvCxnSpPr>
            <a:cxnSpLocks/>
          </p:cNvCxnSpPr>
          <p:nvPr/>
        </p:nvCxnSpPr>
        <p:spPr>
          <a:xfrm flipH="1" flipV="1">
            <a:off x="8451503" y="1680456"/>
            <a:ext cx="7665" cy="1507130"/>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cxnSp>
        <p:nvCxnSpPr>
          <p:cNvPr id="142" name="Straight Arrow Connector 141">
            <a:extLst>
              <a:ext uri="{FF2B5EF4-FFF2-40B4-BE49-F238E27FC236}">
                <a16:creationId xmlns:a16="http://schemas.microsoft.com/office/drawing/2014/main" id="{6316939D-F8F7-4887-E973-8CD1748E0D7C}"/>
              </a:ext>
            </a:extLst>
          </p:cNvPr>
          <p:cNvCxnSpPr>
            <a:cxnSpLocks/>
          </p:cNvCxnSpPr>
          <p:nvPr/>
        </p:nvCxnSpPr>
        <p:spPr>
          <a:xfrm flipH="1" flipV="1">
            <a:off x="7599245" y="1665973"/>
            <a:ext cx="852258" cy="14483"/>
          </a:xfrm>
          <a:prstGeom prst="straightConnector1">
            <a:avLst/>
          </a:prstGeom>
          <a:ln w="38100">
            <a:solidFill>
              <a:srgbClr val="00B0F0"/>
            </a:solidFill>
            <a:tailEnd type="triangle"/>
          </a:ln>
        </p:spPr>
        <p:style>
          <a:lnRef idx="3">
            <a:schemeClr val="accent3"/>
          </a:lnRef>
          <a:fillRef idx="0">
            <a:schemeClr val="accent3"/>
          </a:fillRef>
          <a:effectRef idx="2">
            <a:schemeClr val="accent3"/>
          </a:effectRef>
          <a:fontRef idx="minor">
            <a:schemeClr val="tx1"/>
          </a:fontRef>
        </p:style>
      </p:cxnSp>
      <p:cxnSp>
        <p:nvCxnSpPr>
          <p:cNvPr id="143" name="Straight Arrow Connector 142">
            <a:extLst>
              <a:ext uri="{FF2B5EF4-FFF2-40B4-BE49-F238E27FC236}">
                <a16:creationId xmlns:a16="http://schemas.microsoft.com/office/drawing/2014/main" id="{26F8BA8D-66D9-A47B-8322-3D173A2B0AF8}"/>
              </a:ext>
            </a:extLst>
          </p:cNvPr>
          <p:cNvCxnSpPr>
            <a:cxnSpLocks/>
          </p:cNvCxnSpPr>
          <p:nvPr/>
        </p:nvCxnSpPr>
        <p:spPr>
          <a:xfrm>
            <a:off x="10756613" y="4660576"/>
            <a:ext cx="153" cy="638319"/>
          </a:xfrm>
          <a:prstGeom prst="straightConnector1">
            <a:avLst/>
          </a:prstGeom>
          <a:ln w="38100">
            <a:solidFill>
              <a:srgbClr val="00B0F0"/>
            </a:solidFill>
            <a:tailEnd type="triangle"/>
          </a:ln>
        </p:spPr>
        <p:style>
          <a:lnRef idx="3">
            <a:schemeClr val="accent3"/>
          </a:lnRef>
          <a:fillRef idx="0">
            <a:schemeClr val="accent3"/>
          </a:fillRef>
          <a:effectRef idx="2">
            <a:schemeClr val="accent3"/>
          </a:effectRef>
          <a:fontRef idx="minor">
            <a:schemeClr val="tx1"/>
          </a:fontRef>
        </p:style>
      </p:cxnSp>
      <p:cxnSp>
        <p:nvCxnSpPr>
          <p:cNvPr id="144" name="Straight Connector 143">
            <a:extLst>
              <a:ext uri="{FF2B5EF4-FFF2-40B4-BE49-F238E27FC236}">
                <a16:creationId xmlns:a16="http://schemas.microsoft.com/office/drawing/2014/main" id="{A0C244C9-E874-7D55-2A11-3FD3CE79036E}"/>
              </a:ext>
            </a:extLst>
          </p:cNvPr>
          <p:cNvCxnSpPr>
            <a:cxnSpLocks/>
          </p:cNvCxnSpPr>
          <p:nvPr/>
        </p:nvCxnSpPr>
        <p:spPr>
          <a:xfrm flipV="1">
            <a:off x="11593099" y="4153266"/>
            <a:ext cx="1" cy="1522696"/>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cxnSp>
        <p:nvCxnSpPr>
          <p:cNvPr id="145" name="Straight Connector 144">
            <a:extLst>
              <a:ext uri="{FF2B5EF4-FFF2-40B4-BE49-F238E27FC236}">
                <a16:creationId xmlns:a16="http://schemas.microsoft.com/office/drawing/2014/main" id="{8B6C7B42-4940-DE63-4D99-EEB0DFA0D2E1}"/>
              </a:ext>
            </a:extLst>
          </p:cNvPr>
          <p:cNvCxnSpPr>
            <a:cxnSpLocks/>
          </p:cNvCxnSpPr>
          <p:nvPr/>
        </p:nvCxnSpPr>
        <p:spPr>
          <a:xfrm flipH="1">
            <a:off x="8476863" y="4165149"/>
            <a:ext cx="3124289" cy="0"/>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cxnSp>
        <p:nvCxnSpPr>
          <p:cNvPr id="146" name="Straight Arrow Connector 145">
            <a:extLst>
              <a:ext uri="{FF2B5EF4-FFF2-40B4-BE49-F238E27FC236}">
                <a16:creationId xmlns:a16="http://schemas.microsoft.com/office/drawing/2014/main" id="{E5556561-B1C9-7DCA-E45F-9417DD671988}"/>
              </a:ext>
            </a:extLst>
          </p:cNvPr>
          <p:cNvCxnSpPr>
            <a:cxnSpLocks/>
          </p:cNvCxnSpPr>
          <p:nvPr/>
        </p:nvCxnSpPr>
        <p:spPr>
          <a:xfrm flipV="1">
            <a:off x="8476862" y="3737106"/>
            <a:ext cx="8747" cy="439931"/>
          </a:xfrm>
          <a:prstGeom prst="straightConnector1">
            <a:avLst/>
          </a:prstGeom>
          <a:ln w="38100">
            <a:solidFill>
              <a:srgbClr val="00B0F0"/>
            </a:solidFill>
            <a:tailEnd type="triangle"/>
          </a:ln>
        </p:spPr>
        <p:style>
          <a:lnRef idx="3">
            <a:schemeClr val="accent3"/>
          </a:lnRef>
          <a:fillRef idx="0">
            <a:schemeClr val="accent3"/>
          </a:fillRef>
          <a:effectRef idx="2">
            <a:schemeClr val="accent3"/>
          </a:effectRef>
          <a:fontRef idx="minor">
            <a:schemeClr val="tx1"/>
          </a:fontRef>
        </p:style>
      </p:cxnSp>
      <p:cxnSp>
        <p:nvCxnSpPr>
          <p:cNvPr id="147" name="Straight Connector 146">
            <a:extLst>
              <a:ext uri="{FF2B5EF4-FFF2-40B4-BE49-F238E27FC236}">
                <a16:creationId xmlns:a16="http://schemas.microsoft.com/office/drawing/2014/main" id="{ADD80EA9-F56A-C809-D68C-05A0D3F6D22F}"/>
              </a:ext>
            </a:extLst>
          </p:cNvPr>
          <p:cNvCxnSpPr>
            <a:cxnSpLocks/>
          </p:cNvCxnSpPr>
          <p:nvPr/>
        </p:nvCxnSpPr>
        <p:spPr>
          <a:xfrm flipH="1" flipV="1">
            <a:off x="5874302" y="5618940"/>
            <a:ext cx="1" cy="675180"/>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cxnSp>
        <p:nvCxnSpPr>
          <p:cNvPr id="148" name="Straight Arrow Connector 147">
            <a:extLst>
              <a:ext uri="{FF2B5EF4-FFF2-40B4-BE49-F238E27FC236}">
                <a16:creationId xmlns:a16="http://schemas.microsoft.com/office/drawing/2014/main" id="{6C9C88BE-6EA4-967E-5121-BA5E6BA3CA1B}"/>
              </a:ext>
            </a:extLst>
          </p:cNvPr>
          <p:cNvCxnSpPr>
            <a:cxnSpLocks/>
          </p:cNvCxnSpPr>
          <p:nvPr/>
        </p:nvCxnSpPr>
        <p:spPr>
          <a:xfrm>
            <a:off x="5874303" y="5632964"/>
            <a:ext cx="412613" cy="1"/>
          </a:xfrm>
          <a:prstGeom prst="straightConnector1">
            <a:avLst/>
          </a:prstGeom>
          <a:ln w="38100">
            <a:solidFill>
              <a:srgbClr val="00B0F0"/>
            </a:solidFill>
            <a:tailEnd type="triangle"/>
          </a:ln>
        </p:spPr>
        <p:style>
          <a:lnRef idx="3">
            <a:schemeClr val="accent3"/>
          </a:lnRef>
          <a:fillRef idx="0">
            <a:schemeClr val="accent3"/>
          </a:fillRef>
          <a:effectRef idx="2">
            <a:schemeClr val="accent3"/>
          </a:effectRef>
          <a:fontRef idx="minor">
            <a:schemeClr val="tx1"/>
          </a:fontRef>
        </p:style>
      </p:cxnSp>
      <p:sp>
        <p:nvSpPr>
          <p:cNvPr id="149" name="object 43">
            <a:extLst>
              <a:ext uri="{FF2B5EF4-FFF2-40B4-BE49-F238E27FC236}">
                <a16:creationId xmlns:a16="http://schemas.microsoft.com/office/drawing/2014/main" id="{D1D8C782-5938-F691-55A7-20A80EB7A593}"/>
              </a:ext>
            </a:extLst>
          </p:cNvPr>
          <p:cNvSpPr/>
          <p:nvPr/>
        </p:nvSpPr>
        <p:spPr>
          <a:xfrm>
            <a:off x="5190461" y="770789"/>
            <a:ext cx="2402718" cy="2219526"/>
          </a:xfrm>
          <a:custGeom>
            <a:avLst/>
            <a:gdLst/>
            <a:ahLst/>
            <a:cxnLst/>
            <a:rect l="l" t="t" r="r" b="b"/>
            <a:pathLst>
              <a:path w="1996439" h="756285">
                <a:moveTo>
                  <a:pt x="0" y="0"/>
                </a:moveTo>
                <a:lnTo>
                  <a:pt x="1996439" y="0"/>
                </a:lnTo>
                <a:lnTo>
                  <a:pt x="1996439" y="755903"/>
                </a:lnTo>
                <a:lnTo>
                  <a:pt x="0" y="755903"/>
                </a:lnTo>
                <a:lnTo>
                  <a:pt x="0" y="0"/>
                </a:lnTo>
                <a:close/>
              </a:path>
            </a:pathLst>
          </a:custGeom>
          <a:ln w="27432">
            <a:solidFill>
              <a:srgbClr val="00B0F0"/>
            </a:solidFill>
          </a:ln>
        </p:spPr>
        <p:txBody>
          <a:bodyPr wrap="square" lIns="0" tIns="0" rIns="0" bIns="0" rtlCol="0"/>
          <a:lstStyle/>
          <a:p>
            <a:endParaRPr>
              <a:solidFill>
                <a:schemeClr val="tx1"/>
              </a:solidFill>
            </a:endParaRPr>
          </a:p>
        </p:txBody>
      </p:sp>
      <p:cxnSp>
        <p:nvCxnSpPr>
          <p:cNvPr id="150" name="Straight Connector 149">
            <a:extLst>
              <a:ext uri="{FF2B5EF4-FFF2-40B4-BE49-F238E27FC236}">
                <a16:creationId xmlns:a16="http://schemas.microsoft.com/office/drawing/2014/main" id="{071429BA-E062-CF8E-92D4-E72532350670}"/>
              </a:ext>
            </a:extLst>
          </p:cNvPr>
          <p:cNvCxnSpPr>
            <a:cxnSpLocks/>
          </p:cNvCxnSpPr>
          <p:nvPr/>
        </p:nvCxnSpPr>
        <p:spPr>
          <a:xfrm flipV="1">
            <a:off x="8447127" y="1324461"/>
            <a:ext cx="0" cy="348580"/>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sp>
        <p:nvSpPr>
          <p:cNvPr id="151" name="Rectangle 150">
            <a:extLst>
              <a:ext uri="{FF2B5EF4-FFF2-40B4-BE49-F238E27FC236}">
                <a16:creationId xmlns:a16="http://schemas.microsoft.com/office/drawing/2014/main" id="{B1A3CDFD-E293-AC44-18AD-726C8C9C87A6}"/>
              </a:ext>
            </a:extLst>
          </p:cNvPr>
          <p:cNvSpPr/>
          <p:nvPr/>
        </p:nvSpPr>
        <p:spPr>
          <a:xfrm>
            <a:off x="4910204" y="5585325"/>
            <a:ext cx="580450" cy="358688"/>
          </a:xfrm>
          <a:prstGeom prst="rect">
            <a:avLst/>
          </a:prstGeom>
        </p:spPr>
        <p:txBody>
          <a:bodyPr wrap="square">
            <a:spAutoFit/>
          </a:bodyPr>
          <a:lstStyle/>
          <a:p>
            <a:pPr marL="238921" marR="4791" indent="-227546">
              <a:lnSpc>
                <a:spcPct val="102099"/>
              </a:lnSpc>
              <a:spcBef>
                <a:spcPts val="75"/>
              </a:spcBef>
            </a:pPr>
            <a:r>
              <a:rPr lang="en-US" sz="1697" spc="-9" dirty="0">
                <a:solidFill>
                  <a:schemeClr val="tx1"/>
                </a:solidFill>
                <a:latin typeface="Calibri"/>
                <a:cs typeface="Calibri"/>
              </a:rPr>
              <a:t>YES</a:t>
            </a:r>
            <a:endParaRPr lang="en-US" sz="1697" dirty="0">
              <a:solidFill>
                <a:schemeClr val="tx1"/>
              </a:solidFill>
              <a:latin typeface="Calibri"/>
              <a:cs typeface="Calibri"/>
            </a:endParaRPr>
          </a:p>
        </p:txBody>
      </p:sp>
      <p:cxnSp>
        <p:nvCxnSpPr>
          <p:cNvPr id="152" name="Straight Arrow Connector 151">
            <a:extLst>
              <a:ext uri="{FF2B5EF4-FFF2-40B4-BE49-F238E27FC236}">
                <a16:creationId xmlns:a16="http://schemas.microsoft.com/office/drawing/2014/main" id="{8B598B55-E566-BCB7-0132-CA8BAD87E31F}"/>
              </a:ext>
            </a:extLst>
          </p:cNvPr>
          <p:cNvCxnSpPr>
            <a:cxnSpLocks/>
          </p:cNvCxnSpPr>
          <p:nvPr/>
        </p:nvCxnSpPr>
        <p:spPr>
          <a:xfrm flipV="1">
            <a:off x="8455878" y="1324463"/>
            <a:ext cx="201687" cy="16253"/>
          </a:xfrm>
          <a:prstGeom prst="straightConnector1">
            <a:avLst/>
          </a:prstGeom>
          <a:ln w="38100">
            <a:solidFill>
              <a:srgbClr val="00B0F0"/>
            </a:solidFill>
            <a:tailEnd type="triangle"/>
          </a:ln>
        </p:spPr>
        <p:style>
          <a:lnRef idx="3">
            <a:schemeClr val="accent3"/>
          </a:lnRef>
          <a:fillRef idx="0">
            <a:schemeClr val="accent3"/>
          </a:fillRef>
          <a:effectRef idx="2">
            <a:schemeClr val="accent3"/>
          </a:effectRef>
          <a:fontRef idx="minor">
            <a:schemeClr val="tx1"/>
          </a:fontRef>
        </p:style>
      </p:cxnSp>
      <p:cxnSp>
        <p:nvCxnSpPr>
          <p:cNvPr id="153" name="Straight Arrow Connector 152">
            <a:extLst>
              <a:ext uri="{FF2B5EF4-FFF2-40B4-BE49-F238E27FC236}">
                <a16:creationId xmlns:a16="http://schemas.microsoft.com/office/drawing/2014/main" id="{B1E222D2-8026-64B0-C404-C8B20490CE98}"/>
              </a:ext>
            </a:extLst>
          </p:cNvPr>
          <p:cNvCxnSpPr>
            <a:cxnSpLocks/>
          </p:cNvCxnSpPr>
          <p:nvPr/>
        </p:nvCxnSpPr>
        <p:spPr>
          <a:xfrm>
            <a:off x="4345513" y="5053353"/>
            <a:ext cx="388373" cy="656"/>
          </a:xfrm>
          <a:prstGeom prst="straightConnector1">
            <a:avLst/>
          </a:prstGeom>
          <a:ln w="38100">
            <a:solidFill>
              <a:srgbClr val="00B0F0"/>
            </a:solidFill>
            <a:tailEnd type="triangle"/>
          </a:ln>
        </p:spPr>
        <p:style>
          <a:lnRef idx="3">
            <a:schemeClr val="accent3"/>
          </a:lnRef>
          <a:fillRef idx="0">
            <a:schemeClr val="accent3"/>
          </a:fillRef>
          <a:effectRef idx="2">
            <a:schemeClr val="accent3"/>
          </a:effectRef>
          <a:fontRef idx="minor">
            <a:schemeClr val="tx1"/>
          </a:fontRef>
        </p:style>
      </p:cxnSp>
      <p:sp>
        <p:nvSpPr>
          <p:cNvPr id="154" name="Rectangle 153">
            <a:extLst>
              <a:ext uri="{FF2B5EF4-FFF2-40B4-BE49-F238E27FC236}">
                <a16:creationId xmlns:a16="http://schemas.microsoft.com/office/drawing/2014/main" id="{BA4622FE-6B84-0002-6EAA-61242DEC4A7F}"/>
              </a:ext>
            </a:extLst>
          </p:cNvPr>
          <p:cNvSpPr/>
          <p:nvPr/>
        </p:nvSpPr>
        <p:spPr>
          <a:xfrm>
            <a:off x="4793435" y="4551608"/>
            <a:ext cx="1435717" cy="659155"/>
          </a:xfrm>
          <a:prstGeom prst="rect">
            <a:avLst/>
          </a:prstGeom>
        </p:spPr>
        <p:txBody>
          <a:bodyPr wrap="square">
            <a:spAutoFit/>
          </a:bodyPr>
          <a:lstStyle/>
          <a:p>
            <a:pPr marL="11976" algn="ctr">
              <a:spcBef>
                <a:spcPts val="124"/>
              </a:spcBef>
            </a:pPr>
            <a:r>
              <a:rPr lang="en-US" spc="-47" dirty="0">
                <a:solidFill>
                  <a:schemeClr val="tx1"/>
                </a:solidFill>
                <a:latin typeface="Calibri"/>
                <a:cs typeface="Calibri"/>
              </a:rPr>
              <a:t>Meet </a:t>
            </a:r>
          </a:p>
          <a:p>
            <a:pPr marL="11976" algn="ctr">
              <a:spcBef>
                <a:spcPts val="124"/>
              </a:spcBef>
            </a:pPr>
            <a:r>
              <a:rPr lang="en-US" spc="-47" dirty="0">
                <a:solidFill>
                  <a:schemeClr val="tx1"/>
                </a:solidFill>
                <a:latin typeface="Calibri"/>
                <a:cs typeface="Calibri"/>
              </a:rPr>
              <a:t>Requirements</a:t>
            </a:r>
            <a:endParaRPr lang="en-US" sz="1697" dirty="0">
              <a:solidFill>
                <a:schemeClr val="tx1"/>
              </a:solidFill>
              <a:latin typeface="Calibri"/>
              <a:cs typeface="Calibri"/>
            </a:endParaRPr>
          </a:p>
        </p:txBody>
      </p:sp>
      <p:cxnSp>
        <p:nvCxnSpPr>
          <p:cNvPr id="155" name="Straight Connector 154">
            <a:extLst>
              <a:ext uri="{FF2B5EF4-FFF2-40B4-BE49-F238E27FC236}">
                <a16:creationId xmlns:a16="http://schemas.microsoft.com/office/drawing/2014/main" id="{B2019337-530C-D8E2-8165-689F407ADDD5}"/>
              </a:ext>
            </a:extLst>
          </p:cNvPr>
          <p:cNvCxnSpPr>
            <a:cxnSpLocks/>
          </p:cNvCxnSpPr>
          <p:nvPr/>
        </p:nvCxnSpPr>
        <p:spPr>
          <a:xfrm flipV="1">
            <a:off x="4559469" y="3507271"/>
            <a:ext cx="0" cy="957131"/>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cxnSp>
        <p:nvCxnSpPr>
          <p:cNvPr id="157" name="Straight Connector 156">
            <a:extLst>
              <a:ext uri="{FF2B5EF4-FFF2-40B4-BE49-F238E27FC236}">
                <a16:creationId xmlns:a16="http://schemas.microsoft.com/office/drawing/2014/main" id="{755E9407-EFE0-8C3B-B430-02E21527F516}"/>
              </a:ext>
            </a:extLst>
          </p:cNvPr>
          <p:cNvCxnSpPr>
            <a:cxnSpLocks/>
          </p:cNvCxnSpPr>
          <p:nvPr/>
        </p:nvCxnSpPr>
        <p:spPr>
          <a:xfrm flipH="1">
            <a:off x="3378958" y="4454289"/>
            <a:ext cx="1167480" cy="0"/>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cxnSp>
        <p:nvCxnSpPr>
          <p:cNvPr id="158" name="Straight Connector 157">
            <a:extLst>
              <a:ext uri="{FF2B5EF4-FFF2-40B4-BE49-F238E27FC236}">
                <a16:creationId xmlns:a16="http://schemas.microsoft.com/office/drawing/2014/main" id="{50D436BC-BDB5-1F6A-20B8-4BB1B7D72818}"/>
              </a:ext>
            </a:extLst>
          </p:cNvPr>
          <p:cNvCxnSpPr>
            <a:cxnSpLocks/>
          </p:cNvCxnSpPr>
          <p:nvPr/>
        </p:nvCxnSpPr>
        <p:spPr>
          <a:xfrm flipH="1">
            <a:off x="4803174" y="4201979"/>
            <a:ext cx="2357" cy="241031"/>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59" name="Straight Connector 158">
            <a:extLst>
              <a:ext uri="{FF2B5EF4-FFF2-40B4-BE49-F238E27FC236}">
                <a16:creationId xmlns:a16="http://schemas.microsoft.com/office/drawing/2014/main" id="{C42CDB9B-EF84-65C7-B557-31A5FA00D6CC}"/>
              </a:ext>
            </a:extLst>
          </p:cNvPr>
          <p:cNvCxnSpPr>
            <a:cxnSpLocks/>
          </p:cNvCxnSpPr>
          <p:nvPr/>
        </p:nvCxnSpPr>
        <p:spPr>
          <a:xfrm flipH="1">
            <a:off x="4556180" y="4443010"/>
            <a:ext cx="259090" cy="4727"/>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62" name="Straight Arrow Connector 161">
            <a:extLst>
              <a:ext uri="{FF2B5EF4-FFF2-40B4-BE49-F238E27FC236}">
                <a16:creationId xmlns:a16="http://schemas.microsoft.com/office/drawing/2014/main" id="{D2F94254-03E0-828B-50DB-89EE123F436A}"/>
              </a:ext>
            </a:extLst>
          </p:cNvPr>
          <p:cNvCxnSpPr>
            <a:cxnSpLocks/>
          </p:cNvCxnSpPr>
          <p:nvPr/>
        </p:nvCxnSpPr>
        <p:spPr>
          <a:xfrm flipV="1">
            <a:off x="5527411" y="3863854"/>
            <a:ext cx="0" cy="545642"/>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63" name="Straight Connector 162">
            <a:extLst>
              <a:ext uri="{FF2B5EF4-FFF2-40B4-BE49-F238E27FC236}">
                <a16:creationId xmlns:a16="http://schemas.microsoft.com/office/drawing/2014/main" id="{4FB053A1-ED07-B772-7A30-A6289D252065}"/>
              </a:ext>
            </a:extLst>
          </p:cNvPr>
          <p:cNvCxnSpPr>
            <a:cxnSpLocks/>
          </p:cNvCxnSpPr>
          <p:nvPr/>
        </p:nvCxnSpPr>
        <p:spPr>
          <a:xfrm>
            <a:off x="11429788" y="5655477"/>
            <a:ext cx="171360" cy="0"/>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sp>
        <p:nvSpPr>
          <p:cNvPr id="164" name="Rectangle 163">
            <a:extLst>
              <a:ext uri="{FF2B5EF4-FFF2-40B4-BE49-F238E27FC236}">
                <a16:creationId xmlns:a16="http://schemas.microsoft.com/office/drawing/2014/main" id="{0B7704EB-FF64-6EEF-EE97-AA70F40E2BCC}"/>
              </a:ext>
            </a:extLst>
          </p:cNvPr>
          <p:cNvSpPr/>
          <p:nvPr/>
        </p:nvSpPr>
        <p:spPr>
          <a:xfrm>
            <a:off x="2779675" y="3251925"/>
            <a:ext cx="580450" cy="358688"/>
          </a:xfrm>
          <a:prstGeom prst="rect">
            <a:avLst/>
          </a:prstGeom>
        </p:spPr>
        <p:txBody>
          <a:bodyPr wrap="square">
            <a:spAutoFit/>
          </a:bodyPr>
          <a:lstStyle/>
          <a:p>
            <a:pPr marL="238921" marR="4791" indent="-227546">
              <a:lnSpc>
                <a:spcPct val="102099"/>
              </a:lnSpc>
              <a:spcBef>
                <a:spcPts val="75"/>
              </a:spcBef>
            </a:pPr>
            <a:r>
              <a:rPr lang="en-US" sz="1697" spc="-9" dirty="0">
                <a:solidFill>
                  <a:schemeClr val="tx1"/>
                </a:solidFill>
                <a:latin typeface="Calibri"/>
                <a:cs typeface="Calibri"/>
              </a:rPr>
              <a:t>YES</a:t>
            </a:r>
            <a:endParaRPr lang="en-US" sz="1697" dirty="0">
              <a:solidFill>
                <a:schemeClr val="tx1"/>
              </a:solidFill>
              <a:latin typeface="Calibri"/>
              <a:cs typeface="Calibri"/>
            </a:endParaRPr>
          </a:p>
        </p:txBody>
      </p:sp>
      <p:sp>
        <p:nvSpPr>
          <p:cNvPr id="165" name="Rectangle 164">
            <a:extLst>
              <a:ext uri="{FF2B5EF4-FFF2-40B4-BE49-F238E27FC236}">
                <a16:creationId xmlns:a16="http://schemas.microsoft.com/office/drawing/2014/main" id="{DF44341B-A0B9-5406-EB80-664ACFA40342}"/>
              </a:ext>
            </a:extLst>
          </p:cNvPr>
          <p:cNvSpPr/>
          <p:nvPr/>
        </p:nvSpPr>
        <p:spPr>
          <a:xfrm>
            <a:off x="7561840" y="5164212"/>
            <a:ext cx="580450" cy="358688"/>
          </a:xfrm>
          <a:prstGeom prst="rect">
            <a:avLst/>
          </a:prstGeom>
        </p:spPr>
        <p:txBody>
          <a:bodyPr wrap="square">
            <a:spAutoFit/>
          </a:bodyPr>
          <a:lstStyle/>
          <a:p>
            <a:pPr marL="238921" marR="4791" indent="-227546">
              <a:lnSpc>
                <a:spcPct val="102099"/>
              </a:lnSpc>
              <a:spcBef>
                <a:spcPts val="75"/>
              </a:spcBef>
            </a:pPr>
            <a:r>
              <a:rPr lang="en-US" sz="1697" spc="-9" dirty="0">
                <a:solidFill>
                  <a:schemeClr val="tx1"/>
                </a:solidFill>
                <a:latin typeface="Calibri"/>
                <a:cs typeface="Calibri"/>
              </a:rPr>
              <a:t>YES</a:t>
            </a:r>
            <a:endParaRPr lang="en-US" sz="1697" dirty="0">
              <a:solidFill>
                <a:schemeClr val="tx1"/>
              </a:solidFill>
              <a:latin typeface="Calibri"/>
              <a:cs typeface="Calibri"/>
            </a:endParaRPr>
          </a:p>
        </p:txBody>
      </p:sp>
      <p:sp>
        <p:nvSpPr>
          <p:cNvPr id="166" name="Rectangle 165">
            <a:extLst>
              <a:ext uri="{FF2B5EF4-FFF2-40B4-BE49-F238E27FC236}">
                <a16:creationId xmlns:a16="http://schemas.microsoft.com/office/drawing/2014/main" id="{F521B7AD-81EC-85FF-B37E-CDC884BB032E}"/>
              </a:ext>
            </a:extLst>
          </p:cNvPr>
          <p:cNvSpPr/>
          <p:nvPr/>
        </p:nvSpPr>
        <p:spPr>
          <a:xfrm>
            <a:off x="6480417" y="4698285"/>
            <a:ext cx="580450" cy="358688"/>
          </a:xfrm>
          <a:prstGeom prst="rect">
            <a:avLst/>
          </a:prstGeom>
        </p:spPr>
        <p:txBody>
          <a:bodyPr wrap="square">
            <a:spAutoFit/>
          </a:bodyPr>
          <a:lstStyle/>
          <a:p>
            <a:pPr marL="238921" marR="4791" indent="-227546">
              <a:lnSpc>
                <a:spcPct val="102099"/>
              </a:lnSpc>
              <a:spcBef>
                <a:spcPts val="75"/>
              </a:spcBef>
            </a:pPr>
            <a:r>
              <a:rPr lang="en-US" sz="1697" spc="-9" dirty="0">
                <a:solidFill>
                  <a:schemeClr val="tx1"/>
                </a:solidFill>
                <a:latin typeface="Calibri"/>
                <a:cs typeface="Calibri"/>
              </a:rPr>
              <a:t>NO</a:t>
            </a:r>
            <a:endParaRPr lang="en-US" sz="1697" dirty="0">
              <a:solidFill>
                <a:schemeClr val="tx1"/>
              </a:solidFill>
              <a:latin typeface="Calibri"/>
              <a:cs typeface="Calibri"/>
            </a:endParaRPr>
          </a:p>
        </p:txBody>
      </p:sp>
      <p:sp>
        <p:nvSpPr>
          <p:cNvPr id="167" name="Rectangle 166">
            <a:extLst>
              <a:ext uri="{FF2B5EF4-FFF2-40B4-BE49-F238E27FC236}">
                <a16:creationId xmlns:a16="http://schemas.microsoft.com/office/drawing/2014/main" id="{B76883B5-A392-EE01-B9B4-07599BF9B943}"/>
              </a:ext>
            </a:extLst>
          </p:cNvPr>
          <p:cNvSpPr/>
          <p:nvPr/>
        </p:nvSpPr>
        <p:spPr>
          <a:xfrm>
            <a:off x="1713072" y="3561928"/>
            <a:ext cx="580450" cy="358688"/>
          </a:xfrm>
          <a:prstGeom prst="rect">
            <a:avLst/>
          </a:prstGeom>
        </p:spPr>
        <p:txBody>
          <a:bodyPr wrap="square">
            <a:spAutoFit/>
          </a:bodyPr>
          <a:lstStyle/>
          <a:p>
            <a:pPr marL="238921" marR="4791" indent="-227546">
              <a:lnSpc>
                <a:spcPct val="102099"/>
              </a:lnSpc>
              <a:spcBef>
                <a:spcPts val="75"/>
              </a:spcBef>
            </a:pPr>
            <a:r>
              <a:rPr lang="en-US" sz="1697" spc="-9" dirty="0">
                <a:solidFill>
                  <a:schemeClr val="tx1"/>
                </a:solidFill>
                <a:latin typeface="Calibri"/>
                <a:cs typeface="Calibri"/>
              </a:rPr>
              <a:t>NO</a:t>
            </a:r>
            <a:endParaRPr lang="en-US" sz="1697" dirty="0">
              <a:solidFill>
                <a:schemeClr val="tx1"/>
              </a:solidFill>
              <a:latin typeface="Calibri"/>
              <a:cs typeface="Calibri"/>
            </a:endParaRPr>
          </a:p>
        </p:txBody>
      </p:sp>
      <p:sp>
        <p:nvSpPr>
          <p:cNvPr id="168" name="Rectangle 167">
            <a:extLst>
              <a:ext uri="{FF2B5EF4-FFF2-40B4-BE49-F238E27FC236}">
                <a16:creationId xmlns:a16="http://schemas.microsoft.com/office/drawing/2014/main" id="{61FBEEB9-02D6-2951-DDD5-9718E701B9F5}"/>
              </a:ext>
            </a:extLst>
          </p:cNvPr>
          <p:cNvSpPr/>
          <p:nvPr/>
        </p:nvSpPr>
        <p:spPr>
          <a:xfrm>
            <a:off x="4998988" y="4186455"/>
            <a:ext cx="580450" cy="358688"/>
          </a:xfrm>
          <a:prstGeom prst="rect">
            <a:avLst/>
          </a:prstGeom>
        </p:spPr>
        <p:txBody>
          <a:bodyPr wrap="square">
            <a:spAutoFit/>
          </a:bodyPr>
          <a:lstStyle/>
          <a:p>
            <a:pPr marL="238921" marR="4791" indent="-227546">
              <a:lnSpc>
                <a:spcPct val="102099"/>
              </a:lnSpc>
              <a:spcBef>
                <a:spcPts val="75"/>
              </a:spcBef>
            </a:pPr>
            <a:r>
              <a:rPr lang="en-US" sz="1697" spc="-9" dirty="0">
                <a:solidFill>
                  <a:schemeClr val="tx1"/>
                </a:solidFill>
                <a:latin typeface="Calibri"/>
                <a:cs typeface="Calibri"/>
              </a:rPr>
              <a:t>NO</a:t>
            </a:r>
            <a:endParaRPr lang="en-US" sz="1697" dirty="0">
              <a:solidFill>
                <a:schemeClr val="tx1"/>
              </a:solidFill>
              <a:latin typeface="Calibri"/>
              <a:cs typeface="Calibri"/>
            </a:endParaRPr>
          </a:p>
        </p:txBody>
      </p:sp>
      <p:sp>
        <p:nvSpPr>
          <p:cNvPr id="169" name="Rectangle 168">
            <a:extLst>
              <a:ext uri="{FF2B5EF4-FFF2-40B4-BE49-F238E27FC236}">
                <a16:creationId xmlns:a16="http://schemas.microsoft.com/office/drawing/2014/main" id="{5CD06CF5-4C31-DDFF-792A-E7E4A921BBE3}"/>
              </a:ext>
            </a:extLst>
          </p:cNvPr>
          <p:cNvSpPr/>
          <p:nvPr/>
        </p:nvSpPr>
        <p:spPr>
          <a:xfrm>
            <a:off x="10025932" y="1584258"/>
            <a:ext cx="580450" cy="358688"/>
          </a:xfrm>
          <a:prstGeom prst="rect">
            <a:avLst/>
          </a:prstGeom>
        </p:spPr>
        <p:txBody>
          <a:bodyPr wrap="square">
            <a:spAutoFit/>
          </a:bodyPr>
          <a:lstStyle/>
          <a:p>
            <a:pPr marL="238921" marR="4791" indent="-227546">
              <a:lnSpc>
                <a:spcPct val="102099"/>
              </a:lnSpc>
              <a:spcBef>
                <a:spcPts val="75"/>
              </a:spcBef>
            </a:pPr>
            <a:r>
              <a:rPr lang="en-US" sz="1697" spc="-9" dirty="0">
                <a:solidFill>
                  <a:schemeClr val="tx1"/>
                </a:solidFill>
                <a:latin typeface="Calibri"/>
                <a:cs typeface="Calibri"/>
              </a:rPr>
              <a:t>YES</a:t>
            </a:r>
            <a:endParaRPr lang="en-US" sz="1697" dirty="0">
              <a:solidFill>
                <a:schemeClr val="tx1"/>
              </a:solidFill>
              <a:latin typeface="Calibri"/>
              <a:cs typeface="Calibri"/>
            </a:endParaRPr>
          </a:p>
        </p:txBody>
      </p:sp>
      <p:cxnSp>
        <p:nvCxnSpPr>
          <p:cNvPr id="254" name="Straight Connector 253">
            <a:extLst>
              <a:ext uri="{FF2B5EF4-FFF2-40B4-BE49-F238E27FC236}">
                <a16:creationId xmlns:a16="http://schemas.microsoft.com/office/drawing/2014/main" id="{A8246856-6C04-7114-9E0C-CBAFC97E1A54}"/>
              </a:ext>
            </a:extLst>
          </p:cNvPr>
          <p:cNvCxnSpPr>
            <a:cxnSpLocks/>
          </p:cNvCxnSpPr>
          <p:nvPr/>
        </p:nvCxnSpPr>
        <p:spPr>
          <a:xfrm flipH="1">
            <a:off x="991960" y="5003065"/>
            <a:ext cx="1347380" cy="10523"/>
          </a:xfrm>
          <a:prstGeom prst="line">
            <a:avLst/>
          </a:prstGeom>
          <a:ln w="38100">
            <a:solidFill>
              <a:srgbClr val="00B0F0"/>
            </a:solidFill>
          </a:ln>
        </p:spPr>
        <p:style>
          <a:lnRef idx="3">
            <a:schemeClr val="accent2"/>
          </a:lnRef>
          <a:fillRef idx="0">
            <a:schemeClr val="accent2"/>
          </a:fillRef>
          <a:effectRef idx="2">
            <a:schemeClr val="accent2"/>
          </a:effectRef>
          <a:fontRef idx="minor">
            <a:schemeClr val="tx1"/>
          </a:fontRef>
        </p:style>
      </p:cxnSp>
      <p:cxnSp>
        <p:nvCxnSpPr>
          <p:cNvPr id="257" name="Straight Connector 256">
            <a:extLst>
              <a:ext uri="{FF2B5EF4-FFF2-40B4-BE49-F238E27FC236}">
                <a16:creationId xmlns:a16="http://schemas.microsoft.com/office/drawing/2014/main" id="{95E718B4-9174-446B-676A-2E40C03EFEC1}"/>
              </a:ext>
            </a:extLst>
          </p:cNvPr>
          <p:cNvCxnSpPr>
            <a:cxnSpLocks/>
          </p:cNvCxnSpPr>
          <p:nvPr/>
        </p:nvCxnSpPr>
        <p:spPr>
          <a:xfrm flipV="1">
            <a:off x="991960" y="4738893"/>
            <a:ext cx="0" cy="264172"/>
          </a:xfrm>
          <a:prstGeom prst="line">
            <a:avLst/>
          </a:prstGeom>
          <a:ln w="38100">
            <a:solidFill>
              <a:srgbClr val="00B0F0"/>
            </a:solidFill>
          </a:ln>
        </p:spPr>
        <p:style>
          <a:lnRef idx="3">
            <a:schemeClr val="accent2"/>
          </a:lnRef>
          <a:fillRef idx="0">
            <a:schemeClr val="accent2"/>
          </a:fillRef>
          <a:effectRef idx="2">
            <a:schemeClr val="accent2"/>
          </a:effectRef>
          <a:fontRef idx="minor">
            <a:schemeClr val="tx1"/>
          </a:fontRef>
        </p:style>
      </p:cxnSp>
      <p:cxnSp>
        <p:nvCxnSpPr>
          <p:cNvPr id="260" name="Straight Connector 259">
            <a:extLst>
              <a:ext uri="{FF2B5EF4-FFF2-40B4-BE49-F238E27FC236}">
                <a16:creationId xmlns:a16="http://schemas.microsoft.com/office/drawing/2014/main" id="{14683581-9461-9A5C-123D-8F10E6FB9866}"/>
              </a:ext>
            </a:extLst>
          </p:cNvPr>
          <p:cNvCxnSpPr>
            <a:cxnSpLocks/>
          </p:cNvCxnSpPr>
          <p:nvPr/>
        </p:nvCxnSpPr>
        <p:spPr>
          <a:xfrm>
            <a:off x="2340700" y="2575560"/>
            <a:ext cx="0" cy="2438394"/>
          </a:xfrm>
          <a:prstGeom prst="line">
            <a:avLst/>
          </a:prstGeom>
          <a:ln w="38100">
            <a:solidFill>
              <a:srgbClr val="00B0F0"/>
            </a:solidFill>
          </a:ln>
        </p:spPr>
        <p:style>
          <a:lnRef idx="3">
            <a:schemeClr val="accent2"/>
          </a:lnRef>
          <a:fillRef idx="0">
            <a:schemeClr val="accent2"/>
          </a:fillRef>
          <a:effectRef idx="2">
            <a:schemeClr val="accent2"/>
          </a:effectRef>
          <a:fontRef idx="minor">
            <a:schemeClr val="tx1"/>
          </a:fontRef>
        </p:style>
      </p:cxnSp>
      <p:cxnSp>
        <p:nvCxnSpPr>
          <p:cNvPr id="263" name="Straight Connector 262">
            <a:extLst>
              <a:ext uri="{FF2B5EF4-FFF2-40B4-BE49-F238E27FC236}">
                <a16:creationId xmlns:a16="http://schemas.microsoft.com/office/drawing/2014/main" id="{9C2DC571-0B2A-617C-D414-3D9428BF394C}"/>
              </a:ext>
            </a:extLst>
          </p:cNvPr>
          <p:cNvCxnSpPr>
            <a:cxnSpLocks/>
          </p:cNvCxnSpPr>
          <p:nvPr/>
        </p:nvCxnSpPr>
        <p:spPr>
          <a:xfrm flipH="1">
            <a:off x="2335350" y="2565903"/>
            <a:ext cx="1062204" cy="0"/>
          </a:xfrm>
          <a:prstGeom prst="line">
            <a:avLst/>
          </a:prstGeom>
          <a:ln w="38100">
            <a:solidFill>
              <a:srgbClr val="00B0F0"/>
            </a:solidFill>
          </a:ln>
        </p:spPr>
        <p:style>
          <a:lnRef idx="3">
            <a:schemeClr val="accent2"/>
          </a:lnRef>
          <a:fillRef idx="0">
            <a:schemeClr val="accent2"/>
          </a:fillRef>
          <a:effectRef idx="2">
            <a:schemeClr val="accent2"/>
          </a:effectRef>
          <a:fontRef idx="minor">
            <a:schemeClr val="tx1"/>
          </a:fontRef>
        </p:style>
      </p:cxnSp>
      <p:cxnSp>
        <p:nvCxnSpPr>
          <p:cNvPr id="269" name="Straight Arrow Connector 268">
            <a:extLst>
              <a:ext uri="{FF2B5EF4-FFF2-40B4-BE49-F238E27FC236}">
                <a16:creationId xmlns:a16="http://schemas.microsoft.com/office/drawing/2014/main" id="{3BBA05AB-5BD4-69E6-2F86-3F2F329A4B0C}"/>
              </a:ext>
            </a:extLst>
          </p:cNvPr>
          <p:cNvCxnSpPr>
            <a:cxnSpLocks/>
          </p:cNvCxnSpPr>
          <p:nvPr/>
        </p:nvCxnSpPr>
        <p:spPr>
          <a:xfrm>
            <a:off x="991960" y="3091004"/>
            <a:ext cx="0" cy="198792"/>
          </a:xfrm>
          <a:prstGeom prst="straightConnector1">
            <a:avLst/>
          </a:prstGeom>
          <a:ln w="38100" cap="flat" cmpd="sng" algn="ctr">
            <a:solidFill>
              <a:srgbClr val="00B0F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70" name="Straight Arrow Connector 269">
            <a:extLst>
              <a:ext uri="{FF2B5EF4-FFF2-40B4-BE49-F238E27FC236}">
                <a16:creationId xmlns:a16="http://schemas.microsoft.com/office/drawing/2014/main" id="{781DC6AE-C16B-1AE9-3A4A-8DB40803E6C2}"/>
              </a:ext>
            </a:extLst>
          </p:cNvPr>
          <p:cNvCxnSpPr>
            <a:cxnSpLocks/>
          </p:cNvCxnSpPr>
          <p:nvPr/>
        </p:nvCxnSpPr>
        <p:spPr>
          <a:xfrm>
            <a:off x="991960" y="2202541"/>
            <a:ext cx="0" cy="181079"/>
          </a:xfrm>
          <a:prstGeom prst="straightConnector1">
            <a:avLst/>
          </a:prstGeom>
          <a:ln w="38100" cap="flat" cmpd="sng" algn="ctr">
            <a:solidFill>
              <a:srgbClr val="00B0F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74" name="Straight Connector 273">
            <a:extLst>
              <a:ext uri="{FF2B5EF4-FFF2-40B4-BE49-F238E27FC236}">
                <a16:creationId xmlns:a16="http://schemas.microsoft.com/office/drawing/2014/main" id="{E03F0298-5B5B-848A-5A4F-5A7FC1C1BE07}"/>
              </a:ext>
            </a:extLst>
          </p:cNvPr>
          <p:cNvCxnSpPr>
            <a:cxnSpLocks/>
          </p:cNvCxnSpPr>
          <p:nvPr/>
        </p:nvCxnSpPr>
        <p:spPr>
          <a:xfrm flipH="1">
            <a:off x="4546438" y="3497120"/>
            <a:ext cx="294977" cy="0"/>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cxnSp>
        <p:nvCxnSpPr>
          <p:cNvPr id="279" name="Straight Connector 278">
            <a:extLst>
              <a:ext uri="{FF2B5EF4-FFF2-40B4-BE49-F238E27FC236}">
                <a16:creationId xmlns:a16="http://schemas.microsoft.com/office/drawing/2014/main" id="{8184E3EF-38FA-31C0-55AD-BAD2FDC62289}"/>
              </a:ext>
            </a:extLst>
          </p:cNvPr>
          <p:cNvCxnSpPr>
            <a:cxnSpLocks/>
          </p:cNvCxnSpPr>
          <p:nvPr/>
        </p:nvCxnSpPr>
        <p:spPr>
          <a:xfrm flipH="1">
            <a:off x="2245715" y="6288814"/>
            <a:ext cx="3628587" cy="0"/>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cxnSp>
        <p:nvCxnSpPr>
          <p:cNvPr id="283" name="Straight Connector 282">
            <a:extLst>
              <a:ext uri="{FF2B5EF4-FFF2-40B4-BE49-F238E27FC236}">
                <a16:creationId xmlns:a16="http://schemas.microsoft.com/office/drawing/2014/main" id="{13B4A405-217B-F8CD-573F-B47C4E362089}"/>
              </a:ext>
            </a:extLst>
          </p:cNvPr>
          <p:cNvCxnSpPr>
            <a:cxnSpLocks/>
          </p:cNvCxnSpPr>
          <p:nvPr/>
        </p:nvCxnSpPr>
        <p:spPr>
          <a:xfrm>
            <a:off x="2245715" y="6151594"/>
            <a:ext cx="0" cy="142050"/>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81806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13482</TotalTime>
  <Words>5711</Words>
  <Application>Microsoft Office PowerPoint</Application>
  <PresentationFormat>Widescreen</PresentationFormat>
  <Paragraphs>1236</Paragraphs>
  <Slides>44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Aldhabi</vt:lpstr>
      <vt:lpstr>Aptos Narrow</vt:lpstr>
      <vt:lpstr>Arial</vt:lpstr>
      <vt:lpstr>Arial MT</vt:lpstr>
      <vt:lpstr>Bodoni MT</vt:lpstr>
      <vt:lpstr>Calibri</vt:lpstr>
      <vt:lpstr>Cambria Math</vt:lpstr>
      <vt:lpstr>Consolas</vt:lpstr>
      <vt:lpstr>Wingdings</vt:lpstr>
      <vt:lpstr>Office Theme</vt:lpstr>
      <vt:lpstr>System Design and Demonstrator of a SPU Power Generation Sub-System of a Space Tug for Space Debris Remediation Operations in Lower Earth Orbit (FYP III)</vt:lpstr>
      <vt:lpstr>Presentation Overview</vt:lpstr>
      <vt:lpstr>Introduction &amp; Preamble </vt:lpstr>
      <vt:lpstr>Introduction</vt:lpstr>
      <vt:lpstr>Introduction</vt:lpstr>
      <vt:lpstr>Introduction</vt:lpstr>
      <vt:lpstr>Introduction</vt:lpstr>
      <vt:lpstr>Objectives</vt:lpstr>
      <vt:lpstr>RESEARCH METHODOLOGY</vt:lpstr>
      <vt:lpstr>Satellite SDR &amp;PCU Literature Review</vt:lpstr>
      <vt:lpstr>Satellite H2Z Literature Review</vt:lpstr>
      <vt:lpstr>Satellite H2Z Literature Review</vt:lpstr>
      <vt:lpstr>Problem Statement</vt:lpstr>
      <vt:lpstr>CONCEPTUAL MODEL of Satellite SDR</vt:lpstr>
      <vt:lpstr>CONCEPTUAL MODEL of Satellite SDR</vt:lpstr>
      <vt:lpstr>CONCEPTUAL MODEL of Satellite PCU</vt:lpstr>
      <vt:lpstr>Satellite SDR2 Market Survey </vt:lpstr>
      <vt:lpstr>Satellite SDR2 SWAPC Logic</vt:lpstr>
      <vt:lpstr>Power Budget of 1500U Satellite </vt:lpstr>
      <vt:lpstr>Power Budget of 1U Satellite</vt:lpstr>
      <vt:lpstr>Satellite Work Flow Chat</vt:lpstr>
      <vt:lpstr>PowerPoint Presentation</vt:lpstr>
      <vt:lpstr>Mathematical Model for Satellite SDR’s </vt:lpstr>
      <vt:lpstr>Mathematical Model for Satellite SDR’s </vt:lpstr>
      <vt:lpstr>Mathematical Model for Satellite SDR’s </vt:lpstr>
      <vt:lpstr>Mathematical Model for Satellite SDR’s </vt:lpstr>
      <vt:lpstr>Satellite Program on basis of Mathematical model</vt:lpstr>
      <vt:lpstr>Satellite SDR Solver</vt:lpstr>
      <vt:lpstr>Satellite SDR Solver</vt:lpstr>
      <vt:lpstr>Satellite SDR Solver Pseudo Code</vt:lpstr>
      <vt:lpstr>Satellite SDR Solver Result</vt:lpstr>
      <vt:lpstr>Satellite Solver Load and Power Budget</vt:lpstr>
      <vt:lpstr>Satellite Solver Showing Battery Life</vt:lpstr>
      <vt:lpstr>Satellite Solver Power Margin</vt:lpstr>
      <vt:lpstr>Satellite PCU Simulation</vt:lpstr>
      <vt:lpstr>Achievements/Completed Tasks</vt:lpstr>
      <vt:lpstr>Achievements/Completed Tasks</vt:lpstr>
      <vt:lpstr>Achievements/Completed Tasks</vt:lpstr>
      <vt:lpstr>Cost Analysis</vt:lpstr>
      <vt:lpstr>Conclusion</vt:lpstr>
      <vt:lpstr>UN Sustainable  </vt:lpstr>
      <vt:lpstr>UN Sustainable  </vt:lpstr>
      <vt:lpstr>UN Sustainable  </vt:lpstr>
      <vt:lpstr>References</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Shujaat Ali</dc:creator>
  <cp:lastModifiedBy>Abdullah  Zahid</cp:lastModifiedBy>
  <cp:revision>77</cp:revision>
  <dcterms:created xsi:type="dcterms:W3CDTF">2019-03-12T06:43:11Z</dcterms:created>
  <dcterms:modified xsi:type="dcterms:W3CDTF">2025-07-31T16:39:33Z</dcterms:modified>
</cp:coreProperties>
</file>