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68"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D073C8-77D3-4469-8BFB-9879AE6ED7DD}"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424104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073C8-77D3-4469-8BFB-9879AE6ED7DD}"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138959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073C8-77D3-4469-8BFB-9879AE6ED7DD}"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81364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073C8-77D3-4469-8BFB-9879AE6ED7DD}"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244278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D073C8-77D3-4469-8BFB-9879AE6ED7DD}"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88607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D073C8-77D3-4469-8BFB-9879AE6ED7DD}"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18440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D073C8-77D3-4469-8BFB-9879AE6ED7DD}"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49325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D073C8-77D3-4469-8BFB-9879AE6ED7DD}"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344361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073C8-77D3-4469-8BFB-9879AE6ED7DD}"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301011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073C8-77D3-4469-8BFB-9879AE6ED7DD}"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426640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073C8-77D3-4469-8BFB-9879AE6ED7DD}"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A9C4-EA9F-43C7-9D3D-0994F2391252}" type="slidenum">
              <a:rPr lang="en-US" smtClean="0"/>
              <a:t>‹#›</a:t>
            </a:fld>
            <a:endParaRPr lang="en-US"/>
          </a:p>
        </p:txBody>
      </p:sp>
    </p:spTree>
    <p:extLst>
      <p:ext uri="{BB962C8B-B14F-4D97-AF65-F5344CB8AC3E}">
        <p14:creationId xmlns:p14="http://schemas.microsoft.com/office/powerpoint/2010/main" val="167486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073C8-77D3-4469-8BFB-9879AE6ED7DD}" type="datetimeFigureOut">
              <a:rPr lang="en-US" smtClean="0"/>
              <a:t>5/29/2024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FA9C4-EA9F-43C7-9D3D-0994F2391252}" type="slidenum">
              <a:rPr lang="en-US" smtClean="0"/>
              <a:t>‹#›</a:t>
            </a:fld>
            <a:endParaRPr lang="en-US"/>
          </a:p>
        </p:txBody>
      </p:sp>
    </p:spTree>
    <p:extLst>
      <p:ext uri="{BB962C8B-B14F-4D97-AF65-F5344CB8AC3E}">
        <p14:creationId xmlns:p14="http://schemas.microsoft.com/office/powerpoint/2010/main" val="1472414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p:cNvSpPr/>
          <p:nvPr/>
        </p:nvSpPr>
        <p:spPr>
          <a:xfrm>
            <a:off x="5854695" y="0"/>
            <a:ext cx="319964" cy="3822525"/>
          </a:xfrm>
          <a:prstGeom prst="rect">
            <a:avLst/>
          </a:prstGeom>
          <a:solidFill>
            <a:srgbClr val="FFC000">
              <a:alpha val="0"/>
            </a:srgb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pic>
        <p:nvPicPr>
          <p:cNvPr id="77" name="Picture 76"/>
          <p:cNvPicPr>
            <a:picLocks noChangeAspect="1"/>
          </p:cNvPicPr>
          <p:nvPr/>
        </p:nvPicPr>
        <p:blipFill>
          <a:blip r:embed="rId2"/>
          <a:stretch>
            <a:fillRect/>
          </a:stretch>
        </p:blipFill>
        <p:spPr>
          <a:xfrm>
            <a:off x="8884397" y="1335915"/>
            <a:ext cx="2240581" cy="1661285"/>
          </a:xfrm>
          <a:prstGeom prst="rect">
            <a:avLst/>
          </a:prstGeom>
        </p:spPr>
      </p:pic>
      <p:sp>
        <p:nvSpPr>
          <p:cNvPr id="88" name="TextBox 87"/>
          <p:cNvSpPr txBox="1"/>
          <p:nvPr/>
        </p:nvSpPr>
        <p:spPr>
          <a:xfrm>
            <a:off x="11223092" y="1318692"/>
            <a:ext cx="463772" cy="261610"/>
          </a:xfrm>
          <a:prstGeom prst="rect">
            <a:avLst/>
          </a:prstGeom>
          <a:noFill/>
        </p:spPr>
        <p:txBody>
          <a:bodyPr wrap="square" rtlCol="0">
            <a:spAutoFit/>
          </a:bodyPr>
          <a:lstStyle/>
          <a:p>
            <a:r>
              <a:rPr lang="en-US" sz="1050" dirty="0" smtClean="0"/>
              <a:t>0x40</a:t>
            </a:r>
            <a:endParaRPr lang="en-US" sz="1050" dirty="0"/>
          </a:p>
        </p:txBody>
      </p:sp>
      <p:sp>
        <p:nvSpPr>
          <p:cNvPr id="90" name="TextBox 89"/>
          <p:cNvSpPr txBox="1"/>
          <p:nvPr/>
        </p:nvSpPr>
        <p:spPr>
          <a:xfrm>
            <a:off x="11223092" y="1526132"/>
            <a:ext cx="463772" cy="261610"/>
          </a:xfrm>
          <a:prstGeom prst="rect">
            <a:avLst/>
          </a:prstGeom>
          <a:noFill/>
        </p:spPr>
        <p:txBody>
          <a:bodyPr wrap="square" rtlCol="0">
            <a:spAutoFit/>
          </a:bodyPr>
          <a:lstStyle/>
          <a:p>
            <a:r>
              <a:rPr lang="en-US" sz="1050" dirty="0" smtClean="0"/>
              <a:t>0x48</a:t>
            </a:r>
            <a:endParaRPr lang="en-US" sz="1050" dirty="0"/>
          </a:p>
        </p:txBody>
      </p:sp>
      <p:sp>
        <p:nvSpPr>
          <p:cNvPr id="91" name="TextBox 90"/>
          <p:cNvSpPr txBox="1"/>
          <p:nvPr/>
        </p:nvSpPr>
        <p:spPr>
          <a:xfrm>
            <a:off x="11210392" y="1719262"/>
            <a:ext cx="463772" cy="261610"/>
          </a:xfrm>
          <a:prstGeom prst="rect">
            <a:avLst/>
          </a:prstGeom>
          <a:noFill/>
        </p:spPr>
        <p:txBody>
          <a:bodyPr wrap="square" rtlCol="0">
            <a:spAutoFit/>
          </a:bodyPr>
          <a:lstStyle/>
          <a:p>
            <a:r>
              <a:rPr lang="en-US" sz="1050" dirty="0" smtClean="0"/>
              <a:t>0x50</a:t>
            </a:r>
            <a:endParaRPr lang="en-US" sz="1050" dirty="0"/>
          </a:p>
        </p:txBody>
      </p:sp>
      <p:sp>
        <p:nvSpPr>
          <p:cNvPr id="92" name="TextBox 91"/>
          <p:cNvSpPr txBox="1"/>
          <p:nvPr/>
        </p:nvSpPr>
        <p:spPr>
          <a:xfrm>
            <a:off x="11210392" y="1919877"/>
            <a:ext cx="463772" cy="261610"/>
          </a:xfrm>
          <a:prstGeom prst="rect">
            <a:avLst/>
          </a:prstGeom>
          <a:noFill/>
        </p:spPr>
        <p:txBody>
          <a:bodyPr wrap="square" rtlCol="0">
            <a:spAutoFit/>
          </a:bodyPr>
          <a:lstStyle/>
          <a:p>
            <a:r>
              <a:rPr lang="en-US" sz="1050" dirty="0" smtClean="0"/>
              <a:t>0x58</a:t>
            </a:r>
            <a:endParaRPr lang="en-US" sz="1050" dirty="0"/>
          </a:p>
        </p:txBody>
      </p:sp>
      <p:sp>
        <p:nvSpPr>
          <p:cNvPr id="93" name="TextBox 92"/>
          <p:cNvSpPr txBox="1"/>
          <p:nvPr/>
        </p:nvSpPr>
        <p:spPr>
          <a:xfrm>
            <a:off x="11210392" y="2128837"/>
            <a:ext cx="463772" cy="261610"/>
          </a:xfrm>
          <a:prstGeom prst="rect">
            <a:avLst/>
          </a:prstGeom>
          <a:noFill/>
        </p:spPr>
        <p:txBody>
          <a:bodyPr wrap="square" rtlCol="0">
            <a:spAutoFit/>
          </a:bodyPr>
          <a:lstStyle/>
          <a:p>
            <a:r>
              <a:rPr lang="en-US" sz="1050" dirty="0" smtClean="0"/>
              <a:t>0x60</a:t>
            </a:r>
            <a:endParaRPr lang="en-US" sz="1050" dirty="0"/>
          </a:p>
        </p:txBody>
      </p:sp>
      <p:sp>
        <p:nvSpPr>
          <p:cNvPr id="94" name="TextBox 93"/>
          <p:cNvSpPr txBox="1"/>
          <p:nvPr/>
        </p:nvSpPr>
        <p:spPr>
          <a:xfrm>
            <a:off x="11210392" y="2304890"/>
            <a:ext cx="463772" cy="261610"/>
          </a:xfrm>
          <a:prstGeom prst="rect">
            <a:avLst/>
          </a:prstGeom>
          <a:noFill/>
        </p:spPr>
        <p:txBody>
          <a:bodyPr wrap="square" rtlCol="0">
            <a:spAutoFit/>
          </a:bodyPr>
          <a:lstStyle/>
          <a:p>
            <a:r>
              <a:rPr lang="en-US" sz="1050" dirty="0" smtClean="0"/>
              <a:t>0x68</a:t>
            </a:r>
            <a:endParaRPr lang="en-US" sz="1050" dirty="0"/>
          </a:p>
        </p:txBody>
      </p:sp>
      <p:sp>
        <p:nvSpPr>
          <p:cNvPr id="95" name="TextBox 94"/>
          <p:cNvSpPr txBox="1"/>
          <p:nvPr/>
        </p:nvSpPr>
        <p:spPr>
          <a:xfrm>
            <a:off x="11223092" y="2519151"/>
            <a:ext cx="463772" cy="261610"/>
          </a:xfrm>
          <a:prstGeom prst="rect">
            <a:avLst/>
          </a:prstGeom>
          <a:noFill/>
        </p:spPr>
        <p:txBody>
          <a:bodyPr wrap="square" rtlCol="0">
            <a:spAutoFit/>
          </a:bodyPr>
          <a:lstStyle/>
          <a:p>
            <a:r>
              <a:rPr lang="en-US" sz="1050" dirty="0" smtClean="0"/>
              <a:t>0x70</a:t>
            </a:r>
            <a:endParaRPr lang="en-US" sz="1050" dirty="0"/>
          </a:p>
        </p:txBody>
      </p:sp>
      <p:sp>
        <p:nvSpPr>
          <p:cNvPr id="96" name="TextBox 95"/>
          <p:cNvSpPr txBox="1"/>
          <p:nvPr/>
        </p:nvSpPr>
        <p:spPr>
          <a:xfrm>
            <a:off x="11210392" y="2733412"/>
            <a:ext cx="463772" cy="261610"/>
          </a:xfrm>
          <a:prstGeom prst="rect">
            <a:avLst/>
          </a:prstGeom>
          <a:noFill/>
        </p:spPr>
        <p:txBody>
          <a:bodyPr wrap="square" rtlCol="0">
            <a:spAutoFit/>
          </a:bodyPr>
          <a:lstStyle/>
          <a:p>
            <a:r>
              <a:rPr lang="en-US" sz="1050" dirty="0" smtClean="0"/>
              <a:t>0x78</a:t>
            </a:r>
            <a:endParaRPr lang="en-US" sz="1050" dirty="0"/>
          </a:p>
        </p:txBody>
      </p:sp>
      <p:cxnSp>
        <p:nvCxnSpPr>
          <p:cNvPr id="99" name="Straight Connector 98"/>
          <p:cNvCxnSpPr/>
          <p:nvPr/>
        </p:nvCxnSpPr>
        <p:spPr>
          <a:xfrm flipV="1">
            <a:off x="11210392" y="1344995"/>
            <a:ext cx="476472" cy="50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1210391" y="1025225"/>
            <a:ext cx="462499" cy="307777"/>
          </a:xfrm>
          <a:prstGeom prst="rect">
            <a:avLst/>
          </a:prstGeom>
          <a:noFill/>
        </p:spPr>
        <p:txBody>
          <a:bodyPr wrap="none" rtlCol="0">
            <a:spAutoFit/>
          </a:bodyPr>
          <a:lstStyle/>
          <a:p>
            <a:r>
              <a:rPr lang="en-US" sz="1400" dirty="0" smtClean="0"/>
              <a:t>Hex</a:t>
            </a:r>
            <a:endParaRPr lang="en-US" sz="1400" dirty="0"/>
          </a:p>
        </p:txBody>
      </p:sp>
      <p:sp>
        <p:nvSpPr>
          <p:cNvPr id="108" name="TextBox 107"/>
          <p:cNvSpPr txBox="1"/>
          <p:nvPr/>
        </p:nvSpPr>
        <p:spPr>
          <a:xfrm>
            <a:off x="8385175" y="3420534"/>
            <a:ext cx="3324225" cy="1938992"/>
          </a:xfrm>
          <a:prstGeom prst="rect">
            <a:avLst/>
          </a:prstGeom>
          <a:noFill/>
        </p:spPr>
        <p:txBody>
          <a:bodyPr wrap="square" rtlCol="0">
            <a:spAutoFit/>
          </a:bodyPr>
          <a:lstStyle/>
          <a:p>
            <a:r>
              <a:rPr lang="en-US" sz="800" dirty="0" smtClean="0"/>
              <a:t>// Function to store custom characters in CGRAM</a:t>
            </a:r>
          </a:p>
          <a:p>
            <a:r>
              <a:rPr lang="en-US" sz="800" dirty="0" smtClean="0"/>
              <a:t>void store() {</a:t>
            </a:r>
          </a:p>
          <a:p>
            <a:r>
              <a:rPr lang="en-US" sz="800" dirty="0" smtClean="0"/>
              <a:t>    // Store custom character at location 0</a:t>
            </a:r>
          </a:p>
          <a:p>
            <a:r>
              <a:rPr lang="en-US" sz="800" b="1" dirty="0" smtClean="0"/>
              <a:t>    </a:t>
            </a:r>
            <a:r>
              <a:rPr lang="en-US" sz="800" b="1" dirty="0" err="1" smtClean="0"/>
              <a:t>cmd</a:t>
            </a:r>
            <a:r>
              <a:rPr lang="en-US" sz="800" b="1" dirty="0" smtClean="0"/>
              <a:t>(64);  // Set CGRAM address to 0x40</a:t>
            </a:r>
          </a:p>
          <a:p>
            <a:r>
              <a:rPr lang="en-US" sz="800" dirty="0" smtClean="0"/>
              <a:t>    </a:t>
            </a:r>
            <a:r>
              <a:rPr lang="en-US" sz="800" dirty="0" err="1" smtClean="0"/>
              <a:t>dat</a:t>
            </a:r>
            <a:r>
              <a:rPr lang="en-US" sz="800" dirty="0" smtClean="0"/>
              <a:t>(0);  // First row of custom character</a:t>
            </a:r>
          </a:p>
          <a:p>
            <a:r>
              <a:rPr lang="en-US" sz="800" dirty="0" smtClean="0"/>
              <a:t>    </a:t>
            </a:r>
            <a:r>
              <a:rPr lang="en-US" sz="800" dirty="0" err="1" smtClean="0"/>
              <a:t>dat</a:t>
            </a:r>
            <a:r>
              <a:rPr lang="en-US" sz="800" dirty="0" smtClean="0"/>
              <a:t>(10);  // Second row of custom character</a:t>
            </a:r>
          </a:p>
          <a:p>
            <a:r>
              <a:rPr lang="en-US" sz="800" dirty="0" smtClean="0"/>
              <a:t>    </a:t>
            </a:r>
            <a:r>
              <a:rPr lang="en-US" sz="800" dirty="0" err="1" smtClean="0"/>
              <a:t>dat</a:t>
            </a:r>
            <a:r>
              <a:rPr lang="en-US" sz="800" dirty="0" smtClean="0"/>
              <a:t>(21);  // Third row of custom character</a:t>
            </a:r>
          </a:p>
          <a:p>
            <a:r>
              <a:rPr lang="en-US" sz="800" dirty="0" smtClean="0"/>
              <a:t>    </a:t>
            </a:r>
            <a:r>
              <a:rPr lang="en-US" sz="800" dirty="0" err="1" smtClean="0"/>
              <a:t>dat</a:t>
            </a:r>
            <a:r>
              <a:rPr lang="en-US" sz="800" dirty="0" smtClean="0"/>
              <a:t>(17);  // Fourth row of custom character</a:t>
            </a:r>
          </a:p>
          <a:p>
            <a:r>
              <a:rPr lang="en-US" sz="800" dirty="0" smtClean="0"/>
              <a:t>    </a:t>
            </a:r>
            <a:r>
              <a:rPr lang="en-US" sz="800" dirty="0" err="1" smtClean="0"/>
              <a:t>dat</a:t>
            </a:r>
            <a:r>
              <a:rPr lang="en-US" sz="800" dirty="0" smtClean="0"/>
              <a:t>(10);  // Fifth row of custom character</a:t>
            </a:r>
          </a:p>
          <a:p>
            <a:r>
              <a:rPr lang="en-US" sz="800" dirty="0" smtClean="0"/>
              <a:t>    </a:t>
            </a:r>
            <a:r>
              <a:rPr lang="en-US" sz="800" dirty="0" err="1" smtClean="0"/>
              <a:t>dat</a:t>
            </a:r>
            <a:r>
              <a:rPr lang="en-US" sz="800" dirty="0" smtClean="0"/>
              <a:t>(4);  // Sixth row of custom character</a:t>
            </a:r>
          </a:p>
          <a:p>
            <a:r>
              <a:rPr lang="en-US" sz="800" dirty="0" smtClean="0"/>
              <a:t>    </a:t>
            </a:r>
            <a:r>
              <a:rPr lang="en-US" sz="800" dirty="0" err="1" smtClean="0"/>
              <a:t>dat</a:t>
            </a:r>
            <a:r>
              <a:rPr lang="en-US" sz="800" dirty="0" smtClean="0"/>
              <a:t>(0);  // Seventh row of custom character</a:t>
            </a:r>
          </a:p>
          <a:p>
            <a:r>
              <a:rPr lang="en-US" sz="800" dirty="0" smtClean="0"/>
              <a:t>    </a:t>
            </a:r>
            <a:r>
              <a:rPr lang="en-US" sz="800" dirty="0" err="1" smtClean="0"/>
              <a:t>dat</a:t>
            </a:r>
            <a:r>
              <a:rPr lang="en-US" sz="800" dirty="0" smtClean="0"/>
              <a:t>(0);  // Eighth row of custom character</a:t>
            </a:r>
          </a:p>
          <a:p>
            <a:r>
              <a:rPr lang="en-US" sz="800" dirty="0" smtClean="0"/>
              <a:t>    </a:t>
            </a:r>
            <a:r>
              <a:rPr lang="en-US" sz="800" dirty="0" err="1" smtClean="0"/>
              <a:t>cmd</a:t>
            </a:r>
            <a:r>
              <a:rPr lang="en-US" sz="800" dirty="0" smtClean="0"/>
              <a:t>(0xc0); // Move to DDRAM address 0xC0 (second line)</a:t>
            </a:r>
          </a:p>
          <a:p>
            <a:r>
              <a:rPr lang="en-US" sz="800" dirty="0" smtClean="0"/>
              <a:t>    </a:t>
            </a:r>
            <a:r>
              <a:rPr lang="en-US" sz="800" dirty="0" err="1" smtClean="0"/>
              <a:t>dat</a:t>
            </a:r>
            <a:r>
              <a:rPr lang="en-US" sz="800" dirty="0" smtClean="0"/>
              <a:t>(0);  // Display custom character stored at location 0</a:t>
            </a:r>
          </a:p>
          <a:p>
            <a:r>
              <a:rPr lang="en-US" sz="800" dirty="0" smtClean="0"/>
              <a:t>    </a:t>
            </a:r>
            <a:r>
              <a:rPr lang="en-US" sz="800" dirty="0" err="1" smtClean="0"/>
              <a:t>lcd_delay</a:t>
            </a:r>
            <a:r>
              <a:rPr lang="en-US" sz="800" dirty="0" smtClean="0"/>
              <a:t>();</a:t>
            </a:r>
            <a:endParaRPr lang="en-US" sz="800" dirty="0"/>
          </a:p>
        </p:txBody>
      </p:sp>
      <p:sp>
        <p:nvSpPr>
          <p:cNvPr id="109" name="Rectangle 108"/>
          <p:cNvSpPr/>
          <p:nvPr/>
        </p:nvSpPr>
        <p:spPr>
          <a:xfrm>
            <a:off x="8559800" y="3829405"/>
            <a:ext cx="1742017" cy="143578"/>
          </a:xfrm>
          <a:prstGeom prst="rect">
            <a:avLst/>
          </a:prstGeom>
          <a:solidFill>
            <a:srgbClr val="FFFF0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8442220" y="3435528"/>
            <a:ext cx="2624244" cy="1887360"/>
          </a:xfrm>
          <a:prstGeom prst="rect">
            <a:avLst/>
          </a:prstGeom>
          <a:solidFill>
            <a:schemeClr val="accent1">
              <a:alpha val="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10331450" y="2571841"/>
            <a:ext cx="1716130" cy="1364096"/>
          </a:xfrm>
          <a:custGeom>
            <a:avLst/>
            <a:gdLst>
              <a:gd name="connsiteX0" fmla="*/ 0 w 1716130"/>
              <a:gd name="connsiteY0" fmla="*/ 1320709 h 1364096"/>
              <a:gd name="connsiteX1" fmla="*/ 650875 w 1716130"/>
              <a:gd name="connsiteY1" fmla="*/ 1279434 h 1364096"/>
              <a:gd name="connsiteX2" fmla="*/ 644525 w 1716130"/>
              <a:gd name="connsiteY2" fmla="*/ 1206409 h 1364096"/>
              <a:gd name="connsiteX3" fmla="*/ 650875 w 1716130"/>
              <a:gd name="connsiteY3" fmla="*/ 1327059 h 1364096"/>
              <a:gd name="connsiteX4" fmla="*/ 1692275 w 1716130"/>
              <a:gd name="connsiteY4" fmla="*/ 444409 h 1364096"/>
              <a:gd name="connsiteX5" fmla="*/ 1381125 w 1716130"/>
              <a:gd name="connsiteY5" fmla="*/ 47534 h 1364096"/>
              <a:gd name="connsiteX6" fmla="*/ 1381125 w 1716130"/>
              <a:gd name="connsiteY6" fmla="*/ 22134 h 13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6130" h="1364096">
                <a:moveTo>
                  <a:pt x="0" y="1320709"/>
                </a:moveTo>
                <a:cubicBezTo>
                  <a:pt x="271727" y="1309596"/>
                  <a:pt x="543454" y="1298484"/>
                  <a:pt x="650875" y="1279434"/>
                </a:cubicBezTo>
                <a:cubicBezTo>
                  <a:pt x="758296" y="1260384"/>
                  <a:pt x="644525" y="1198472"/>
                  <a:pt x="644525" y="1206409"/>
                </a:cubicBezTo>
                <a:cubicBezTo>
                  <a:pt x="644525" y="1214346"/>
                  <a:pt x="476250" y="1454059"/>
                  <a:pt x="650875" y="1327059"/>
                </a:cubicBezTo>
                <a:cubicBezTo>
                  <a:pt x="825500" y="1200059"/>
                  <a:pt x="1570567" y="657663"/>
                  <a:pt x="1692275" y="444409"/>
                </a:cubicBezTo>
                <a:cubicBezTo>
                  <a:pt x="1813983" y="231155"/>
                  <a:pt x="1432983" y="117913"/>
                  <a:pt x="1381125" y="47534"/>
                </a:cubicBezTo>
                <a:cubicBezTo>
                  <a:pt x="1329267" y="-22845"/>
                  <a:pt x="1355196" y="-356"/>
                  <a:pt x="1381125" y="2213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11210393" y="1066800"/>
            <a:ext cx="476472" cy="1928222"/>
          </a:xfrm>
          <a:prstGeom prst="rect">
            <a:avLst/>
          </a:prstGeom>
          <a:solidFill>
            <a:schemeClr val="tx1">
              <a:lumMod val="95000"/>
              <a:lumOff val="5000"/>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7" name="Straight Arrow Connector 116"/>
          <p:cNvCxnSpPr/>
          <p:nvPr/>
        </p:nvCxnSpPr>
        <p:spPr>
          <a:xfrm flipH="1" flipV="1">
            <a:off x="11686864" y="2600325"/>
            <a:ext cx="143186" cy="92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1137688" y="3687346"/>
            <a:ext cx="1250996" cy="338554"/>
          </a:xfrm>
          <a:prstGeom prst="rect">
            <a:avLst/>
          </a:prstGeom>
          <a:noFill/>
        </p:spPr>
        <p:txBody>
          <a:bodyPr wrap="square" rtlCol="0">
            <a:spAutoFit/>
          </a:bodyPr>
          <a:lstStyle/>
          <a:p>
            <a:r>
              <a:rPr lang="en-US" sz="800" i="1" dirty="0" smtClean="0">
                <a:solidFill>
                  <a:schemeClr val="accent6"/>
                </a:solidFill>
              </a:rPr>
              <a:t>Set the CGRAM </a:t>
            </a:r>
          </a:p>
          <a:p>
            <a:r>
              <a:rPr lang="en-US" sz="800" i="1" dirty="0" smtClean="0">
                <a:solidFill>
                  <a:schemeClr val="accent6"/>
                </a:solidFill>
              </a:rPr>
              <a:t>address accordingly</a:t>
            </a:r>
            <a:endParaRPr lang="en-US" sz="800" i="1" dirty="0">
              <a:solidFill>
                <a:schemeClr val="accent6"/>
              </a:solidFill>
            </a:endParaRPr>
          </a:p>
        </p:txBody>
      </p:sp>
      <p:sp>
        <p:nvSpPr>
          <p:cNvPr id="119" name="TextBox 118"/>
          <p:cNvSpPr txBox="1"/>
          <p:nvPr/>
        </p:nvSpPr>
        <p:spPr>
          <a:xfrm>
            <a:off x="8633340" y="-21361"/>
            <a:ext cx="2040943" cy="230832"/>
          </a:xfrm>
          <a:prstGeom prst="rect">
            <a:avLst/>
          </a:prstGeom>
          <a:noFill/>
        </p:spPr>
        <p:txBody>
          <a:bodyPr wrap="none" rtlCol="0">
            <a:spAutoFit/>
          </a:bodyPr>
          <a:lstStyle/>
          <a:p>
            <a:r>
              <a:rPr lang="en-US" sz="900" i="1" dirty="0" smtClean="0"/>
              <a:t>CGRAM address starts from 0x40 value</a:t>
            </a:r>
            <a:endParaRPr lang="en-US" sz="900" i="1" dirty="0"/>
          </a:p>
        </p:txBody>
      </p:sp>
      <p:cxnSp>
        <p:nvCxnSpPr>
          <p:cNvPr id="121" name="Straight Arrow Connector 120"/>
          <p:cNvCxnSpPr/>
          <p:nvPr/>
        </p:nvCxnSpPr>
        <p:spPr>
          <a:xfrm flipV="1">
            <a:off x="8312563" y="83739"/>
            <a:ext cx="273050" cy="23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9446683" y="1344995"/>
            <a:ext cx="838200" cy="1622572"/>
          </a:xfrm>
          <a:prstGeom prst="rect">
            <a:avLst/>
          </a:prstGeom>
          <a:solidFill>
            <a:schemeClr val="accent1">
              <a:alpha val="1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4" name="Picture 123"/>
          <p:cNvPicPr>
            <a:picLocks noChangeAspect="1"/>
          </p:cNvPicPr>
          <p:nvPr/>
        </p:nvPicPr>
        <p:blipFill>
          <a:blip r:embed="rId3"/>
          <a:stretch>
            <a:fillRect/>
          </a:stretch>
        </p:blipFill>
        <p:spPr>
          <a:xfrm>
            <a:off x="3291" y="0"/>
            <a:ext cx="5198494" cy="3803289"/>
          </a:xfrm>
          <a:prstGeom prst="rect">
            <a:avLst/>
          </a:prstGeom>
        </p:spPr>
      </p:pic>
      <p:sp>
        <p:nvSpPr>
          <p:cNvPr id="126" name="Rectangle 125"/>
          <p:cNvSpPr/>
          <p:nvPr/>
        </p:nvSpPr>
        <p:spPr>
          <a:xfrm>
            <a:off x="1901322" y="38275"/>
            <a:ext cx="1378454" cy="3578050"/>
          </a:xfrm>
          <a:prstGeom prst="rect">
            <a:avLst/>
          </a:prstGeom>
          <a:solidFill>
            <a:schemeClr val="accent1">
              <a:alpha val="2000"/>
            </a:schemeClr>
          </a:solidFill>
          <a:ln w="28575">
            <a:solidFill>
              <a:schemeClr val="accent6">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294262" y="1440406"/>
            <a:ext cx="2470697" cy="285448"/>
          </a:xfrm>
          <a:custGeom>
            <a:avLst/>
            <a:gdLst>
              <a:gd name="connsiteX0" fmla="*/ 0 w 2470697"/>
              <a:gd name="connsiteY0" fmla="*/ 285448 h 285448"/>
              <a:gd name="connsiteX1" fmla="*/ 1108180 w 2470697"/>
              <a:gd name="connsiteY1" fmla="*/ 25056 h 285448"/>
              <a:gd name="connsiteX2" fmla="*/ 2470697 w 2470697"/>
              <a:gd name="connsiteY2" fmla="*/ 25056 h 285448"/>
            </a:gdLst>
            <a:ahLst/>
            <a:cxnLst>
              <a:cxn ang="0">
                <a:pos x="connsiteX0" y="connsiteY0"/>
              </a:cxn>
              <a:cxn ang="0">
                <a:pos x="connsiteX1" y="connsiteY1"/>
              </a:cxn>
              <a:cxn ang="0">
                <a:pos x="connsiteX2" y="connsiteY2"/>
              </a:cxn>
            </a:cxnLst>
            <a:rect l="l" t="t" r="r" b="b"/>
            <a:pathLst>
              <a:path w="2470697" h="285448">
                <a:moveTo>
                  <a:pt x="0" y="285448"/>
                </a:moveTo>
                <a:cubicBezTo>
                  <a:pt x="348198" y="176951"/>
                  <a:pt x="696397" y="68455"/>
                  <a:pt x="1108180" y="25056"/>
                </a:cubicBezTo>
                <a:cubicBezTo>
                  <a:pt x="1519963" y="-18343"/>
                  <a:pt x="1995330" y="3356"/>
                  <a:pt x="2470697" y="25056"/>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Arrow Connector 132"/>
          <p:cNvCxnSpPr/>
          <p:nvPr/>
        </p:nvCxnSpPr>
        <p:spPr>
          <a:xfrm>
            <a:off x="5515586" y="1449497"/>
            <a:ext cx="321939" cy="141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34" idx="0"/>
            <a:endCxn id="134" idx="2"/>
          </p:cNvCxnSpPr>
          <p:nvPr/>
        </p:nvCxnSpPr>
        <p:spPr>
          <a:xfrm>
            <a:off x="6014677" y="0"/>
            <a:ext cx="0" cy="38225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a:xfrm>
            <a:off x="5850224" y="458787"/>
            <a:ext cx="342614" cy="185737"/>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6010349" y="458788"/>
            <a:ext cx="0" cy="171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8" name="Picture 127"/>
          <p:cNvPicPr>
            <a:picLocks noChangeAspect="1"/>
          </p:cNvPicPr>
          <p:nvPr/>
        </p:nvPicPr>
        <p:blipFill>
          <a:blip r:embed="rId4"/>
          <a:stretch>
            <a:fillRect/>
          </a:stretch>
        </p:blipFill>
        <p:spPr>
          <a:xfrm>
            <a:off x="6175791" y="-6767"/>
            <a:ext cx="1514551" cy="3850147"/>
          </a:xfrm>
          <a:prstGeom prst="rect">
            <a:avLst/>
          </a:prstGeom>
        </p:spPr>
      </p:pic>
      <p:sp>
        <p:nvSpPr>
          <p:cNvPr id="144" name="TextBox 143"/>
          <p:cNvSpPr txBox="1"/>
          <p:nvPr/>
        </p:nvSpPr>
        <p:spPr>
          <a:xfrm>
            <a:off x="5929565" y="420850"/>
            <a:ext cx="330540" cy="261610"/>
          </a:xfrm>
          <a:prstGeom prst="rect">
            <a:avLst/>
          </a:prstGeom>
          <a:noFill/>
        </p:spPr>
        <p:txBody>
          <a:bodyPr wrap="none" rtlCol="0">
            <a:spAutoFit/>
          </a:bodyPr>
          <a:lstStyle/>
          <a:p>
            <a:r>
              <a:rPr lang="en-US" sz="1050" dirty="0" smtClean="0"/>
              <a:t>b6</a:t>
            </a:r>
            <a:endParaRPr lang="en-US" sz="1050" dirty="0"/>
          </a:p>
        </p:txBody>
      </p:sp>
      <p:sp>
        <p:nvSpPr>
          <p:cNvPr id="145" name="TextBox 144"/>
          <p:cNvSpPr txBox="1"/>
          <p:nvPr/>
        </p:nvSpPr>
        <p:spPr>
          <a:xfrm>
            <a:off x="5768383" y="427476"/>
            <a:ext cx="324128" cy="253916"/>
          </a:xfrm>
          <a:prstGeom prst="rect">
            <a:avLst/>
          </a:prstGeom>
          <a:noFill/>
        </p:spPr>
        <p:txBody>
          <a:bodyPr wrap="none" rtlCol="0">
            <a:spAutoFit/>
          </a:bodyPr>
          <a:lstStyle/>
          <a:p>
            <a:r>
              <a:rPr lang="en-US" sz="1050" dirty="0" smtClean="0"/>
              <a:t>b7</a:t>
            </a:r>
            <a:endParaRPr lang="en-US" sz="1050" dirty="0"/>
          </a:p>
        </p:txBody>
      </p:sp>
      <p:sp>
        <p:nvSpPr>
          <p:cNvPr id="137" name="TextBox 136"/>
          <p:cNvSpPr txBox="1"/>
          <p:nvPr/>
        </p:nvSpPr>
        <p:spPr>
          <a:xfrm>
            <a:off x="5812574" y="1292164"/>
            <a:ext cx="263214" cy="276999"/>
          </a:xfrm>
          <a:prstGeom prst="rect">
            <a:avLst/>
          </a:prstGeom>
          <a:noFill/>
        </p:spPr>
        <p:txBody>
          <a:bodyPr wrap="none" rtlCol="0">
            <a:spAutoFit/>
          </a:bodyPr>
          <a:lstStyle/>
          <a:p>
            <a:r>
              <a:rPr lang="en-US" sz="1200" dirty="0" smtClean="0"/>
              <a:t>0</a:t>
            </a:r>
            <a:endParaRPr lang="en-US" sz="1200" dirty="0"/>
          </a:p>
        </p:txBody>
      </p:sp>
      <p:sp>
        <p:nvSpPr>
          <p:cNvPr id="139" name="TextBox 138"/>
          <p:cNvSpPr txBox="1"/>
          <p:nvPr/>
        </p:nvSpPr>
        <p:spPr>
          <a:xfrm>
            <a:off x="5959757" y="1293262"/>
            <a:ext cx="263214" cy="276999"/>
          </a:xfrm>
          <a:prstGeom prst="rect">
            <a:avLst/>
          </a:prstGeom>
          <a:noFill/>
        </p:spPr>
        <p:txBody>
          <a:bodyPr wrap="none" rtlCol="0">
            <a:spAutoFit/>
          </a:bodyPr>
          <a:lstStyle/>
          <a:p>
            <a:r>
              <a:rPr lang="en-US" sz="1200" dirty="0" smtClean="0"/>
              <a:t>1</a:t>
            </a:r>
            <a:endParaRPr lang="en-US" sz="1200" dirty="0"/>
          </a:p>
        </p:txBody>
      </p:sp>
      <p:sp>
        <p:nvSpPr>
          <p:cNvPr id="150" name="Freeform 149"/>
          <p:cNvSpPr/>
          <p:nvPr/>
        </p:nvSpPr>
        <p:spPr>
          <a:xfrm>
            <a:off x="5849938" y="644525"/>
            <a:ext cx="328612" cy="0"/>
          </a:xfrm>
          <a:custGeom>
            <a:avLst/>
            <a:gdLst>
              <a:gd name="connsiteX0" fmla="*/ 0 w 328612"/>
              <a:gd name="connsiteY0" fmla="*/ 0 h 0"/>
              <a:gd name="connsiteX1" fmla="*/ 328612 w 328612"/>
              <a:gd name="connsiteY1" fmla="*/ 0 h 0"/>
            </a:gdLst>
            <a:ahLst/>
            <a:cxnLst>
              <a:cxn ang="0">
                <a:pos x="connsiteX0" y="connsiteY0"/>
              </a:cxn>
              <a:cxn ang="0">
                <a:pos x="connsiteX1" y="connsiteY1"/>
              </a:cxn>
            </a:cxnLst>
            <a:rect l="l" t="t" r="r" b="b"/>
            <a:pathLst>
              <a:path w="328612">
                <a:moveTo>
                  <a:pt x="0" y="0"/>
                </a:moveTo>
                <a:lnTo>
                  <a:pt x="328612"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6115050" y="38275"/>
            <a:ext cx="212725" cy="389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5946683" y="20638"/>
            <a:ext cx="196942" cy="417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5849938" y="644524"/>
            <a:ext cx="1811337" cy="184151"/>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5866018" y="2238869"/>
            <a:ext cx="1811337" cy="184151"/>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5808128" y="2890160"/>
            <a:ext cx="263214" cy="276999"/>
          </a:xfrm>
          <a:prstGeom prst="rect">
            <a:avLst/>
          </a:prstGeom>
          <a:noFill/>
        </p:spPr>
        <p:txBody>
          <a:bodyPr wrap="none" rtlCol="0">
            <a:spAutoFit/>
          </a:bodyPr>
          <a:lstStyle/>
          <a:p>
            <a:r>
              <a:rPr lang="en-US" sz="1200" dirty="0" smtClean="0"/>
              <a:t>0</a:t>
            </a:r>
            <a:endParaRPr lang="en-US" sz="1200" dirty="0"/>
          </a:p>
        </p:txBody>
      </p:sp>
      <p:sp>
        <p:nvSpPr>
          <p:cNvPr id="168" name="TextBox 167"/>
          <p:cNvSpPr txBox="1"/>
          <p:nvPr/>
        </p:nvSpPr>
        <p:spPr>
          <a:xfrm>
            <a:off x="5950390" y="2890159"/>
            <a:ext cx="263214" cy="276999"/>
          </a:xfrm>
          <a:prstGeom prst="rect">
            <a:avLst/>
          </a:prstGeom>
          <a:noFill/>
        </p:spPr>
        <p:txBody>
          <a:bodyPr wrap="none" rtlCol="0">
            <a:spAutoFit/>
          </a:bodyPr>
          <a:lstStyle/>
          <a:p>
            <a:r>
              <a:rPr lang="en-US" sz="1200" dirty="0" smtClean="0"/>
              <a:t>1</a:t>
            </a:r>
            <a:endParaRPr lang="en-US" sz="1200" dirty="0"/>
          </a:p>
        </p:txBody>
      </p:sp>
      <p:pic>
        <p:nvPicPr>
          <p:cNvPr id="169" name="Picture 168"/>
          <p:cNvPicPr>
            <a:picLocks noChangeAspect="1"/>
          </p:cNvPicPr>
          <p:nvPr/>
        </p:nvPicPr>
        <p:blipFill rotWithShape="1">
          <a:blip r:embed="rId5"/>
          <a:srcRect l="15356" t="1" b="-1"/>
          <a:stretch/>
        </p:blipFill>
        <p:spPr>
          <a:xfrm>
            <a:off x="7694386" y="651933"/>
            <a:ext cx="325743" cy="169331"/>
          </a:xfrm>
          <a:prstGeom prst="rect">
            <a:avLst/>
          </a:prstGeom>
        </p:spPr>
      </p:pic>
      <p:pic>
        <p:nvPicPr>
          <p:cNvPr id="171" name="Picture 170"/>
          <p:cNvPicPr>
            <a:picLocks noChangeAspect="1"/>
          </p:cNvPicPr>
          <p:nvPr/>
        </p:nvPicPr>
        <p:blipFill rotWithShape="1">
          <a:blip r:embed="rId6"/>
          <a:srcRect l="6072" r="-1"/>
          <a:stretch/>
        </p:blipFill>
        <p:spPr>
          <a:xfrm>
            <a:off x="7708102" y="2261853"/>
            <a:ext cx="312027" cy="128594"/>
          </a:xfrm>
          <a:prstGeom prst="rect">
            <a:avLst/>
          </a:prstGeom>
        </p:spPr>
      </p:pic>
      <p:cxnSp>
        <p:nvCxnSpPr>
          <p:cNvPr id="178" name="Elbow Connector 177"/>
          <p:cNvCxnSpPr>
            <a:stCxn id="169" idx="3"/>
          </p:cNvCxnSpPr>
          <p:nvPr/>
        </p:nvCxnSpPr>
        <p:spPr>
          <a:xfrm>
            <a:off x="8020129" y="736599"/>
            <a:ext cx="857919" cy="7294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Elbow Connector 184"/>
          <p:cNvCxnSpPr>
            <a:stCxn id="171" idx="3"/>
          </p:cNvCxnSpPr>
          <p:nvPr/>
        </p:nvCxnSpPr>
        <p:spPr>
          <a:xfrm flipV="1">
            <a:off x="8020129" y="1631950"/>
            <a:ext cx="857919" cy="694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8559800" y="3972982"/>
            <a:ext cx="1845733" cy="949063"/>
          </a:xfrm>
          <a:prstGeom prst="rect">
            <a:avLst/>
          </a:prstGeom>
          <a:solidFill>
            <a:schemeClr val="accent6">
              <a:lumMod val="50000"/>
              <a:alpha val="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8" name="Picture 187"/>
          <p:cNvPicPr>
            <a:picLocks noChangeAspect="1"/>
          </p:cNvPicPr>
          <p:nvPr/>
        </p:nvPicPr>
        <p:blipFill rotWithShape="1">
          <a:blip r:embed="rId7">
            <a:extLst>
              <a:ext uri="{28A0092B-C50C-407E-A947-70E740481C1C}">
                <a14:useLocalDpi xmlns:a14="http://schemas.microsoft.com/office/drawing/2010/main" val="0"/>
              </a:ext>
            </a:extLst>
          </a:blip>
          <a:srcRect t="42592" b="38611"/>
          <a:stretch/>
        </p:blipFill>
        <p:spPr>
          <a:xfrm>
            <a:off x="1379015" y="4197481"/>
            <a:ext cx="3086100" cy="1289050"/>
          </a:xfrm>
          <a:prstGeom prst="ellipse">
            <a:avLst/>
          </a:prstGeom>
          <a:ln w="0" cap="rnd">
            <a:solidFill>
              <a:schemeClr val="accent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9" name="Flowchart: Connector 188"/>
          <p:cNvSpPr/>
          <p:nvPr/>
        </p:nvSpPr>
        <p:spPr>
          <a:xfrm>
            <a:off x="1790700" y="4984750"/>
            <a:ext cx="266700" cy="266700"/>
          </a:xfrm>
          <a:prstGeom prst="flowChartConnector">
            <a:avLst/>
          </a:prstGeom>
          <a:solidFill>
            <a:srgbClr val="FF0000">
              <a:alpha val="0"/>
            </a:srgbClr>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2006600" y="4213788"/>
            <a:ext cx="6508750" cy="812732"/>
          </a:xfrm>
          <a:custGeom>
            <a:avLst/>
            <a:gdLst>
              <a:gd name="connsiteX0" fmla="*/ 0 w 6451600"/>
              <a:gd name="connsiteY0" fmla="*/ 828113 h 828113"/>
              <a:gd name="connsiteX1" fmla="*/ 2089150 w 6451600"/>
              <a:gd name="connsiteY1" fmla="*/ 85163 h 828113"/>
              <a:gd name="connsiteX2" fmla="*/ 6451600 w 6451600"/>
              <a:gd name="connsiteY2" fmla="*/ 47063 h 828113"/>
            </a:gdLst>
            <a:ahLst/>
            <a:cxnLst>
              <a:cxn ang="0">
                <a:pos x="connsiteX0" y="connsiteY0"/>
              </a:cxn>
              <a:cxn ang="0">
                <a:pos x="connsiteX1" y="connsiteY1"/>
              </a:cxn>
              <a:cxn ang="0">
                <a:pos x="connsiteX2" y="connsiteY2"/>
              </a:cxn>
            </a:cxnLst>
            <a:rect l="l" t="t" r="r" b="b"/>
            <a:pathLst>
              <a:path w="6451600" h="828113">
                <a:moveTo>
                  <a:pt x="0" y="828113"/>
                </a:moveTo>
                <a:cubicBezTo>
                  <a:pt x="506941" y="521725"/>
                  <a:pt x="1013883" y="215338"/>
                  <a:pt x="2089150" y="85163"/>
                </a:cubicBezTo>
                <a:cubicBezTo>
                  <a:pt x="3164417" y="-45012"/>
                  <a:pt x="4808008" y="1025"/>
                  <a:pt x="6451600" y="47063"/>
                </a:cubicBezTo>
              </a:path>
            </a:pathLst>
          </a:cu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Arrow Connector 191"/>
          <p:cNvCxnSpPr/>
          <p:nvPr/>
        </p:nvCxnSpPr>
        <p:spPr>
          <a:xfrm>
            <a:off x="8221620" y="4248150"/>
            <a:ext cx="338180" cy="12700"/>
          </a:xfrm>
          <a:prstGeom prst="straightConnector1">
            <a:avLst/>
          </a:prstGeom>
          <a:ln w="9525">
            <a:solidFill>
              <a:srgbClr val="C00000">
                <a:alpha val="99000"/>
              </a:srgbClr>
            </a:solidFill>
            <a:tailEnd type="triangle"/>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4298446" y="4246403"/>
            <a:ext cx="3851950" cy="369332"/>
          </a:xfrm>
          <a:prstGeom prst="rect">
            <a:avLst/>
          </a:prstGeom>
          <a:noFill/>
        </p:spPr>
        <p:txBody>
          <a:bodyPr wrap="square" rtlCol="0">
            <a:spAutoFit/>
          </a:bodyPr>
          <a:lstStyle/>
          <a:p>
            <a:pPr algn="ctr"/>
            <a:r>
              <a:rPr lang="en-US" sz="900" i="1" dirty="0" smtClean="0">
                <a:solidFill>
                  <a:schemeClr val="accent6"/>
                </a:solidFill>
              </a:rPr>
              <a:t>This code is used for sending the custom character to the LCD (specifying each pixel in each Matrix) as the output is shown in the pic</a:t>
            </a:r>
            <a:endParaRPr lang="en-US" sz="900" i="1" dirty="0">
              <a:solidFill>
                <a:schemeClr val="accent6"/>
              </a:solidFill>
            </a:endParaRPr>
          </a:p>
        </p:txBody>
      </p:sp>
      <p:sp>
        <p:nvSpPr>
          <p:cNvPr id="194" name="TextBox 193"/>
          <p:cNvSpPr txBox="1"/>
          <p:nvPr/>
        </p:nvSpPr>
        <p:spPr>
          <a:xfrm>
            <a:off x="8332131" y="5612192"/>
            <a:ext cx="2792847" cy="507831"/>
          </a:xfrm>
          <a:prstGeom prst="rect">
            <a:avLst/>
          </a:prstGeom>
          <a:noFill/>
        </p:spPr>
        <p:txBody>
          <a:bodyPr wrap="square" rtlCol="0">
            <a:spAutoFit/>
          </a:bodyPr>
          <a:lstStyle/>
          <a:p>
            <a:r>
              <a:rPr lang="en-US" sz="900" b="1" dirty="0" smtClean="0"/>
              <a:t>DDRAM</a:t>
            </a:r>
            <a:r>
              <a:rPr lang="en-US" sz="900" dirty="0" smtClean="0"/>
              <a:t> </a:t>
            </a:r>
            <a:r>
              <a:rPr lang="en-US" sz="900" dirty="0"/>
              <a:t>is where the display data is stored, determining what characters appear on the screen and where.</a:t>
            </a:r>
          </a:p>
          <a:p>
            <a:endParaRPr lang="en-US" sz="900" dirty="0"/>
          </a:p>
        </p:txBody>
      </p:sp>
      <p:sp>
        <p:nvSpPr>
          <p:cNvPr id="195" name="TextBox 194"/>
          <p:cNvSpPr txBox="1"/>
          <p:nvPr/>
        </p:nvSpPr>
        <p:spPr>
          <a:xfrm>
            <a:off x="8375912" y="250784"/>
            <a:ext cx="2419350" cy="507831"/>
          </a:xfrm>
          <a:prstGeom prst="rect">
            <a:avLst/>
          </a:prstGeom>
          <a:noFill/>
        </p:spPr>
        <p:txBody>
          <a:bodyPr wrap="square" rtlCol="0">
            <a:spAutoFit/>
          </a:bodyPr>
          <a:lstStyle/>
          <a:p>
            <a:r>
              <a:rPr lang="en-US" sz="900" b="1" dirty="0" smtClean="0"/>
              <a:t>CGRAM</a:t>
            </a:r>
            <a:r>
              <a:rPr lang="en-US" sz="900" dirty="0" smtClean="0"/>
              <a:t> allows you to create custom characters by specifying the pixel data for each row.</a:t>
            </a:r>
          </a:p>
          <a:p>
            <a:endParaRPr lang="en-US" sz="900" dirty="0"/>
          </a:p>
        </p:txBody>
      </p:sp>
      <p:cxnSp>
        <p:nvCxnSpPr>
          <p:cNvPr id="197" name="Straight Arrow Connector 196"/>
          <p:cNvCxnSpPr/>
          <p:nvPr/>
        </p:nvCxnSpPr>
        <p:spPr>
          <a:xfrm flipV="1">
            <a:off x="8134934" y="371382"/>
            <a:ext cx="273050" cy="23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V="1">
            <a:off x="8102862" y="5735048"/>
            <a:ext cx="273050" cy="23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Freeform 207"/>
          <p:cNvSpPr/>
          <p:nvPr/>
        </p:nvSpPr>
        <p:spPr>
          <a:xfrm>
            <a:off x="7682442" y="4984750"/>
            <a:ext cx="877357" cy="809915"/>
          </a:xfrm>
          <a:custGeom>
            <a:avLst/>
            <a:gdLst>
              <a:gd name="connsiteX0" fmla="*/ 844020 w 844020"/>
              <a:gd name="connsiteY0" fmla="*/ 0 h 795627"/>
              <a:gd name="connsiteX1" fmla="*/ 307445 w 844020"/>
              <a:gd name="connsiteY1" fmla="*/ 53975 h 795627"/>
              <a:gd name="connsiteX2" fmla="*/ 69320 w 844020"/>
              <a:gd name="connsiteY2" fmla="*/ 96837 h 795627"/>
              <a:gd name="connsiteX3" fmla="*/ 26457 w 844020"/>
              <a:gd name="connsiteY3" fmla="*/ 750887 h 795627"/>
              <a:gd name="connsiteX4" fmla="*/ 434445 w 844020"/>
              <a:gd name="connsiteY4" fmla="*/ 738187 h 795627"/>
              <a:gd name="connsiteX5" fmla="*/ 610657 w 844020"/>
              <a:gd name="connsiteY5" fmla="*/ 741362 h 795627"/>
              <a:gd name="connsiteX6" fmla="*/ 639232 w 844020"/>
              <a:gd name="connsiteY6" fmla="*/ 741362 h 79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020" h="795627">
                <a:moveTo>
                  <a:pt x="844020" y="0"/>
                </a:moveTo>
                <a:lnTo>
                  <a:pt x="307445" y="53975"/>
                </a:lnTo>
                <a:cubicBezTo>
                  <a:pt x="178328" y="70114"/>
                  <a:pt x="116151" y="-19315"/>
                  <a:pt x="69320" y="96837"/>
                </a:cubicBezTo>
                <a:cubicBezTo>
                  <a:pt x="22489" y="212989"/>
                  <a:pt x="-34397" y="643995"/>
                  <a:pt x="26457" y="750887"/>
                </a:cubicBezTo>
                <a:cubicBezTo>
                  <a:pt x="87311" y="857779"/>
                  <a:pt x="337078" y="739774"/>
                  <a:pt x="434445" y="738187"/>
                </a:cubicBezTo>
                <a:lnTo>
                  <a:pt x="610657" y="741362"/>
                </a:lnTo>
                <a:cubicBezTo>
                  <a:pt x="644788" y="741891"/>
                  <a:pt x="642010" y="741626"/>
                  <a:pt x="639232" y="74136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0" name="Straight Arrow Connector 209"/>
          <p:cNvCxnSpPr/>
          <p:nvPr/>
        </p:nvCxnSpPr>
        <p:spPr>
          <a:xfrm>
            <a:off x="8298016" y="5735048"/>
            <a:ext cx="77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a:xfrm>
            <a:off x="8559800" y="4935664"/>
            <a:ext cx="2438400" cy="112713"/>
          </a:xfrm>
          <a:prstGeom prst="rect">
            <a:avLst/>
          </a:prstGeom>
          <a:solidFill>
            <a:schemeClr val="accent1">
              <a:alpha val="0"/>
            </a:schemeClr>
          </a:solidFill>
          <a:ln w="9525">
            <a:solidFill>
              <a:schemeClr val="accent6">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8036860" y="600734"/>
            <a:ext cx="1075967" cy="3287696"/>
          </a:xfrm>
          <a:custGeom>
            <a:avLst/>
            <a:gdLst>
              <a:gd name="connsiteX0" fmla="*/ 522940 w 1079886"/>
              <a:gd name="connsiteY0" fmla="*/ 3210560 h 3210560"/>
              <a:gd name="connsiteX1" fmla="*/ 4780 w 1079886"/>
              <a:gd name="connsiteY1" fmla="*/ 2824480 h 3210560"/>
              <a:gd name="connsiteX2" fmla="*/ 263860 w 1079886"/>
              <a:gd name="connsiteY2" fmla="*/ 1544320 h 3210560"/>
              <a:gd name="connsiteX3" fmla="*/ 243540 w 1079886"/>
              <a:gd name="connsiteY3" fmla="*/ 294640 h 3210560"/>
              <a:gd name="connsiteX4" fmla="*/ 969980 w 1079886"/>
              <a:gd name="connsiteY4" fmla="*/ 254000 h 3210560"/>
              <a:gd name="connsiteX5" fmla="*/ 1076660 w 1079886"/>
              <a:gd name="connsiteY5" fmla="*/ 0 h 3210560"/>
              <a:gd name="connsiteX6" fmla="*/ 1076660 w 1079886"/>
              <a:gd name="connsiteY6" fmla="*/ 0 h 3210560"/>
              <a:gd name="connsiteX7" fmla="*/ 1076660 w 1079886"/>
              <a:gd name="connsiteY7" fmla="*/ 0 h 3210560"/>
              <a:gd name="connsiteX8" fmla="*/ 1076660 w 1079886"/>
              <a:gd name="connsiteY8" fmla="*/ 0 h 321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886" h="3210560">
                <a:moveTo>
                  <a:pt x="522940" y="3210560"/>
                </a:moveTo>
                <a:cubicBezTo>
                  <a:pt x="285450" y="3156373"/>
                  <a:pt x="47960" y="3102187"/>
                  <a:pt x="4780" y="2824480"/>
                </a:cubicBezTo>
                <a:cubicBezTo>
                  <a:pt x="-38400" y="2546773"/>
                  <a:pt x="224067" y="1965960"/>
                  <a:pt x="263860" y="1544320"/>
                </a:cubicBezTo>
                <a:cubicBezTo>
                  <a:pt x="303653" y="1122680"/>
                  <a:pt x="125853" y="509693"/>
                  <a:pt x="243540" y="294640"/>
                </a:cubicBezTo>
                <a:cubicBezTo>
                  <a:pt x="361227" y="79587"/>
                  <a:pt x="831127" y="303107"/>
                  <a:pt x="969980" y="254000"/>
                </a:cubicBezTo>
                <a:cubicBezTo>
                  <a:pt x="1108833" y="204893"/>
                  <a:pt x="1076660" y="0"/>
                  <a:pt x="1076660" y="0"/>
                </a:cubicBezTo>
                <a:lnTo>
                  <a:pt x="1076660" y="0"/>
                </a:lnTo>
                <a:lnTo>
                  <a:pt x="1076660" y="0"/>
                </a:lnTo>
                <a:lnTo>
                  <a:pt x="1076660" y="0"/>
                </a:lnTo>
              </a:path>
            </a:pathLst>
          </a:custGeom>
          <a:noFill/>
          <a:ln w="952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Arrow Connector 216"/>
          <p:cNvCxnSpPr/>
          <p:nvPr/>
        </p:nvCxnSpPr>
        <p:spPr>
          <a:xfrm flipV="1">
            <a:off x="9112827" y="551655"/>
            <a:ext cx="0" cy="54547"/>
          </a:xfrm>
          <a:prstGeom prst="straightConnector1">
            <a:avLst/>
          </a:prstGeom>
          <a:ln w="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9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45335" y="-219"/>
            <a:ext cx="11881143" cy="67120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rPr>
              <a:t>Understanding the Code Block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code block you provided is used to create and display a custom character on an LCD screen connected to a microcontroller. Let's break down each part:</a:t>
            </a:r>
            <a:endPar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1"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rPr>
              <a:t>CGRAM (Character Generator RAM)</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CGRAM</a:t>
            </a: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stands for </a:t>
            </a:r>
            <a:r>
              <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Character Generator RAM</a:t>
            </a: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This is a special area of memory inside the LCD where you can create custom characters.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LCD has a set of predefined characters (like letters and numbers), but sometimes you want to show a character that isn't built-in (like a smiley face). CGRAM allows you to design and store these custom characters.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rPr>
              <a:t>DDRAM (Display Data RAM)</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DDRAM</a:t>
            </a: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stands for </a:t>
            </a:r>
            <a:r>
              <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Display Data RAM</a:t>
            </a: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This is where the characters that are actually displayed on the LCD screen are stored.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When you write data to DDRAM, you're telling the LCD what characters to show and where to show them on the screen.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rPr>
              <a:t>The Code Block Explained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Let's go through the code line by line:</a:t>
            </a:r>
            <a:endParaRPr kumimoji="0" lang="en-US" altLang="en-US" sz="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cmd</a:t>
            </a: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(64);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sets the </a:t>
            </a:r>
            <a:r>
              <a:rPr kumimoji="0" lang="en-US" altLang="en-US" sz="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CGRAM address</a:t>
            </a: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to 0x40 (which is the starting address for storing the first custom character). It's like telling the LCD, "I'm going to give you the design for a new character, and I want you to start storing it at this address."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dat</a:t>
            </a: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sends the first row of pixel data for the custom character to the LCD. Here, 0 means that the first row of the character will be all blank (no pixels turned 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dat</a:t>
            </a: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(10);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sends the second row of pixel data. The value 10 (in binary: 00001010) turns on some pixels in the second row, creating part of the custom character.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dat</a:t>
            </a: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(21);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sends the third row of pixel data. The value 21 (in binary: 00010101) continues to shape the custom character.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dat</a:t>
            </a: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(17);</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sends the fourth row of pixel data. The value 17 (in binary: 00010001) adds more detail to the custom character.</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dat</a:t>
            </a: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(10);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sends the fifth row of pixel data. Again, the value 10 turns on specific pixels.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dat</a:t>
            </a: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sends the sixth row of pixel data. The value 4 (in binary: 00000100) turns on a single pixel in the sixth row.</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dat</a:t>
            </a: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sends the seventh row of pixel data. The value 0 means that the seventh row will be blank.</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8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dat</a:t>
            </a: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sends the eighth (and final) row of pixel data. The value 0 means that the eighth row will also be blank.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rPr>
              <a:t>Moving to DDRAM</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9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cmd</a:t>
            </a: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(0xc0);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sets the DDRAM address to 0xC0, which is the starting address for the second line of the display. It's like saying, "I want to start showing characters on the second line of the screen."</a:t>
            </a: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9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dat</a:t>
            </a: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sends the code for the custom character stored at location 0 in CGRAM to DDRAM. It tells the LCD to display this custom character at the current position on the screen.</a:t>
            </a: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altLang="en-US" sz="9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lcd_delay</a:t>
            </a: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introduces a delay to give the LCD time to process the commands and data. It's like saying, "Take a moment to get everything set 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rPr>
              <a:t>Summary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CGRAM</a:t>
            </a: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allows you to create custom characters by specifying the pixel data for each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DDRAM</a:t>
            </a: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where the display data is stored, determining what characters appear on the screen and where.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code block creates a custom character by writing pixel data to CGRAM and then displays this character by writing its code to DDRAM.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accent5">
                    <a:lumMod val="75000"/>
                  </a:schemeClr>
                </a:solidFill>
                <a:effectLst/>
                <a:latin typeface="Times New Roman" panose="02020603050405020304" pitchFamily="18" charset="0"/>
                <a:cs typeface="Times New Roman" panose="02020603050405020304" pitchFamily="18" charset="0"/>
              </a:rPr>
              <a:t>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purpose of this code is to:</a:t>
            </a:r>
            <a:endParaRPr kumimoji="0" lang="en-US" altLang="en-US" sz="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Create a custom character that isn't available in the LCD's built-in character set.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Display this custom character on the LCD screen, specifically on the second 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By using CGRAM and DDRAM effectively, you can make your LCD show any custom-designed characters you need for your project.</a:t>
            </a:r>
            <a:endParaRPr kumimoji="0" lang="en-US" altLang="en-US" sz="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91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7333" y="1092200"/>
            <a:ext cx="184731" cy="369332"/>
          </a:xfrm>
          <a:prstGeom prst="rect">
            <a:avLst/>
          </a:prstGeom>
          <a:noFill/>
        </p:spPr>
        <p:txBody>
          <a:bodyPr wrap="none" rtlCol="0">
            <a:spAutoFit/>
          </a:bodyPr>
          <a:lstStyle/>
          <a:p>
            <a:endParaRPr lang="en-US" dirty="0"/>
          </a:p>
        </p:txBody>
      </p:sp>
      <p:sp>
        <p:nvSpPr>
          <p:cNvPr id="5" name="Rectangle 1"/>
          <p:cNvSpPr>
            <a:spLocks noChangeArrowheads="1"/>
          </p:cNvSpPr>
          <p:nvPr/>
        </p:nvSpPr>
        <p:spPr bwMode="auto">
          <a:xfrm>
            <a:off x="228600" y="-100246"/>
            <a:ext cx="9683750" cy="695824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accent5">
                    <a:lumMod val="75000"/>
                  </a:schemeClr>
                </a:solidFill>
                <a:effectLst/>
                <a:latin typeface="Helvetica Neue"/>
              </a:rPr>
              <a:t>Comprehensive Breakdown of the Code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900" b="1" i="0" u="none" strike="noStrike" cap="none" normalizeH="0" baseline="0" dirty="0" smtClean="0">
                <a:ln>
                  <a:noFill/>
                </a:ln>
                <a:solidFill>
                  <a:srgbClr val="000000"/>
                </a:solidFill>
                <a:effectLst/>
                <a:latin typeface="Helvetica Neue"/>
              </a:rPr>
              <a:t>Setting CGRAM Address to Store Custom Character</a:t>
            </a:r>
            <a:r>
              <a:rPr kumimoji="0" lang="en-US" altLang="en-US" sz="900" b="0" i="0" u="none" strike="noStrike" cap="none" normalizeH="0" baseline="0" dirty="0" smtClean="0">
                <a:ln>
                  <a:noFill/>
                </a:ln>
                <a:solidFill>
                  <a:srgbClr val="000000"/>
                </a:solidFill>
                <a:effectLst/>
                <a:latin typeface="Helvetica Neue"/>
              </a:rPr>
              <a:t>:</a:t>
            </a: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cmd</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0x40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Set CGRAM address to 0x40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900" b="0" i="0" u="none" strike="noStrike" cap="none" normalizeH="0" baseline="0" dirty="0" smtClean="0">
              <a:ln>
                <a:noFill/>
              </a:ln>
              <a:solidFill>
                <a:srgbClr val="000000"/>
              </a:solidFill>
              <a:effectLst/>
              <a:latin typeface="Helvetica Neu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0x40</a:t>
            </a:r>
            <a:r>
              <a:rPr kumimoji="0" lang="en-US" altLang="en-US" sz="900" b="0" i="0" u="none" strike="noStrike" cap="none" normalizeH="0" baseline="0" dirty="0" smtClean="0">
                <a:ln>
                  <a:noFill/>
                </a:ln>
                <a:solidFill>
                  <a:srgbClr val="000000"/>
                </a:solidFill>
                <a:effectLst/>
                <a:latin typeface="Helvetica Neue"/>
              </a:rPr>
              <a:t> is the starting address in CGRAM for the first custom character.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900" b="1" i="0" u="none" strike="noStrike" cap="none" normalizeH="0" baseline="0" dirty="0" smtClean="0">
                <a:ln>
                  <a:noFill/>
                </a:ln>
                <a:solidFill>
                  <a:schemeClr val="accent5">
                    <a:lumMod val="75000"/>
                  </a:schemeClr>
                </a:solidFill>
                <a:effectLst/>
                <a:latin typeface="Helvetica Neue"/>
              </a:rPr>
              <a:t>Defining Custom Character Pixel Rows</a:t>
            </a:r>
            <a:r>
              <a:rPr kumimoji="0" lang="en-US" altLang="en-US" sz="900" b="0" i="0" u="none" strike="noStrike" cap="none" normalizeH="0" baseline="0" dirty="0" smtClean="0">
                <a:ln>
                  <a:noFill/>
                </a:ln>
                <a:solidFill>
                  <a:schemeClr val="accent5">
                    <a:lumMod val="75000"/>
                  </a:schemeClr>
                </a:solidFill>
                <a:effectLst/>
                <a:latin typeface="Helvetica Neue"/>
              </a:rPr>
              <a:t>:</a:t>
            </a:r>
            <a:endParaRPr kumimoji="0" lang="en-US" altLang="en-US" sz="900" b="0" i="0" u="none" strike="noStrike" cap="none" normalizeH="0" baseline="0" dirty="0" smtClean="0">
              <a:ln>
                <a:noFill/>
              </a:ln>
              <a:solidFill>
                <a:schemeClr val="accent5">
                  <a:lumMod val="75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First row of custom character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Second row of custom character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21</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Third row of custom character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17</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Fourth row of custom character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10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Fifth row of custom character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4</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Sixth row of custom character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Seventh row of custom character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Eighth row of custom character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900" b="0" i="0" u="none" strike="noStrike" cap="none" normalizeH="0" baseline="0" dirty="0" smtClean="0">
              <a:ln>
                <a:noFill/>
              </a:ln>
              <a:solidFill>
                <a:srgbClr val="000000"/>
              </a:solidFill>
              <a:effectLst/>
              <a:latin typeface="Helvetica Neu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Helvetica Neue"/>
              </a:rPr>
              <a:t>Each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(value)</a:t>
            </a:r>
            <a:r>
              <a:rPr kumimoji="0" lang="en-US" altLang="en-US" sz="900" b="0" i="0" u="none" strike="noStrike" cap="none" normalizeH="0" baseline="0" dirty="0" smtClean="0">
                <a:ln>
                  <a:noFill/>
                </a:ln>
                <a:solidFill>
                  <a:srgbClr val="000000"/>
                </a:solidFill>
                <a:effectLst/>
                <a:latin typeface="Helvetica Neue"/>
              </a:rPr>
              <a:t> writes a row of the custom character to CGRAM.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Helvetica Neue"/>
              </a:rPr>
              <a:t>Values are binary representations of the pixel pattern for each row.</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900" b="1" i="0" u="none" strike="noStrike" cap="none" normalizeH="0" baseline="0" dirty="0" smtClean="0">
                <a:ln>
                  <a:noFill/>
                </a:ln>
                <a:solidFill>
                  <a:schemeClr val="accent5">
                    <a:lumMod val="75000"/>
                  </a:schemeClr>
                </a:solidFill>
                <a:effectLst/>
                <a:latin typeface="Helvetica Neue"/>
              </a:rPr>
              <a:t>Setting DDRAM Address to Display Custom Character</a:t>
            </a:r>
            <a:r>
              <a:rPr kumimoji="0" lang="en-US" altLang="en-US" sz="900" b="0" i="0" u="none" strike="noStrike" cap="none" normalizeH="0" baseline="0" dirty="0" smtClean="0">
                <a:ln>
                  <a:noFill/>
                </a:ln>
                <a:solidFill>
                  <a:schemeClr val="accent5">
                    <a:lumMod val="75000"/>
                  </a:schemeClr>
                </a:solidFill>
                <a:effectLst/>
                <a:latin typeface="Helvetica Neue"/>
              </a:rPr>
              <a:t>:</a:t>
            </a:r>
            <a:endParaRPr kumimoji="0" lang="en-US" altLang="en-US" sz="900" b="0" i="0" u="none" strike="noStrike" cap="none" normalizeH="0" baseline="0" dirty="0" smtClean="0">
              <a:ln>
                <a:noFill/>
              </a:ln>
              <a:solidFill>
                <a:schemeClr val="accent5">
                  <a:lumMod val="75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cmd</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0xC0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Move to DDRAM address 0xC0 (second line)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900" b="0" i="0" u="none" strike="noStrike" cap="none" normalizeH="0" baseline="0" dirty="0" smtClean="0">
              <a:ln>
                <a:noFill/>
              </a:ln>
              <a:solidFill>
                <a:srgbClr val="000000"/>
              </a:solidFill>
              <a:effectLst/>
              <a:latin typeface="Helvetica Neu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0xC0</a:t>
            </a:r>
            <a:r>
              <a:rPr kumimoji="0" lang="en-US" altLang="en-US" sz="900" b="0" i="0" u="none" strike="noStrike" cap="none" normalizeH="0" baseline="0" dirty="0" smtClean="0">
                <a:ln>
                  <a:noFill/>
                </a:ln>
                <a:solidFill>
                  <a:srgbClr val="000000"/>
                </a:solidFill>
                <a:effectLst/>
                <a:latin typeface="Helvetica Neue"/>
              </a:rPr>
              <a:t> is the starting address for the second line on a 1602 LCD as per the command table you provided.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900" b="1" i="0" u="none" strike="noStrike" cap="none" normalizeH="0" baseline="0" dirty="0" smtClean="0">
                <a:ln>
                  <a:noFill/>
                </a:ln>
                <a:solidFill>
                  <a:schemeClr val="accent5">
                    <a:lumMod val="75000"/>
                  </a:schemeClr>
                </a:solidFill>
                <a:effectLst/>
                <a:latin typeface="Helvetica Neue"/>
              </a:rPr>
              <a:t>Displaying the Custom Character</a:t>
            </a:r>
            <a:r>
              <a:rPr kumimoji="0" lang="en-US" altLang="en-US" sz="900" b="0" i="0" u="none" strike="noStrike" cap="none" normalizeH="0" baseline="0" dirty="0" smtClean="0">
                <a:ln>
                  <a:noFill/>
                </a:ln>
                <a:solidFill>
                  <a:schemeClr val="accent5">
                    <a:lumMod val="75000"/>
                  </a:schemeClr>
                </a:solidFill>
                <a:effectLst/>
                <a:latin typeface="Helvetica Neue"/>
              </a:rPr>
              <a:t>:</a:t>
            </a:r>
            <a:endParaRPr kumimoji="0" lang="en-US" altLang="en-US" sz="900" b="0" i="0" u="none" strike="noStrike" cap="none" normalizeH="0" baseline="0" dirty="0" smtClean="0">
              <a:ln>
                <a:noFill/>
              </a:ln>
              <a:solidFill>
                <a:schemeClr val="accent5">
                  <a:lumMod val="75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smtClean="0">
                <a:ln>
                  <a:noFill/>
                </a:ln>
                <a:solidFill>
                  <a:srgbClr val="007979"/>
                </a:solidFill>
                <a:effectLst/>
                <a:latin typeface="Courier New" panose="02070309020205020404" pitchFamily="49" charset="0"/>
                <a:cs typeface="Courier New" panose="02070309020205020404" pitchFamily="49" charset="0"/>
              </a:rPr>
              <a:t>// Display custom character stored at location 0</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900" b="0" i="0" u="none" strike="noStrike" cap="none" normalizeH="0" baseline="0" dirty="0" smtClean="0">
              <a:ln>
                <a:noFill/>
              </a:ln>
              <a:solidFill>
                <a:srgbClr val="000000"/>
              </a:solidFill>
              <a:effectLst/>
              <a:latin typeface="Helvetica Neu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err="1" smtClean="0">
                <a:ln>
                  <a:noFill/>
                </a:ln>
                <a:solidFill>
                  <a:schemeClr val="accent5">
                    <a:lumMod val="75000"/>
                  </a:schemeClr>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chemeClr val="accent5">
                    <a:lumMod val="75000"/>
                  </a:schemeClr>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chemeClr val="accent5">
                    <a:lumMod val="75000"/>
                  </a:schemeClr>
                </a:solidFill>
                <a:effectLst/>
                <a:latin typeface="Helvetica Neue"/>
              </a:rPr>
              <a:t> instructs the LCD to display the custom character stored at CGRAM address </a:t>
            </a:r>
            <a:r>
              <a:rPr kumimoji="0" lang="en-US" altLang="en-US" sz="900" b="0" i="0" u="none" strike="noStrike" cap="none" normalizeH="0" baseline="0" dirty="0" smtClean="0">
                <a:ln>
                  <a:noFill/>
                </a:ln>
                <a:solidFill>
                  <a:schemeClr val="accent5">
                    <a:lumMod val="75000"/>
                  </a:schemeClr>
                </a:solidFill>
                <a:effectLst/>
                <a:latin typeface="Courier New" panose="02070309020205020404" pitchFamily="49" charset="0"/>
                <a:cs typeface="Courier New" panose="02070309020205020404" pitchFamily="49" charset="0"/>
              </a:rPr>
              <a:t>0x40</a:t>
            </a:r>
            <a:r>
              <a:rPr kumimoji="0" lang="en-US" altLang="en-US" sz="900" b="0" i="0" u="none" strike="noStrike" cap="none" normalizeH="0" baseline="0" dirty="0" smtClean="0">
                <a:ln>
                  <a:noFill/>
                </a:ln>
                <a:solidFill>
                  <a:schemeClr val="accent5">
                    <a:lumMod val="75000"/>
                  </a:schemeClr>
                </a:solidFill>
                <a:effectLst/>
                <a:latin typeface="Helvetica Neue"/>
              </a:rPr>
              <a:t> (location 0).</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900" b="1" i="0" u="none" strike="noStrike" cap="none" normalizeH="0" baseline="0" dirty="0" smtClean="0">
                <a:ln>
                  <a:noFill/>
                </a:ln>
                <a:solidFill>
                  <a:schemeClr val="accent5">
                    <a:lumMod val="75000"/>
                  </a:schemeClr>
                </a:solidFill>
                <a:effectLst/>
                <a:latin typeface="Helvetica Neue"/>
              </a:rPr>
              <a:t>Delay for LCD to Process Commands</a:t>
            </a:r>
            <a:r>
              <a:rPr kumimoji="0" lang="en-US" altLang="en-US" sz="900" b="0" i="0" u="none" strike="noStrike" cap="none" normalizeH="0" baseline="0" dirty="0" smtClean="0">
                <a:ln>
                  <a:noFill/>
                </a:ln>
                <a:solidFill>
                  <a:schemeClr val="accent5">
                    <a:lumMod val="75000"/>
                  </a:schemeClr>
                </a:solidFill>
                <a:effectLst/>
                <a:latin typeface="Helvetica Neue"/>
              </a:rPr>
              <a:t>:</a:t>
            </a:r>
            <a:endParaRPr kumimoji="0" lang="en-US" altLang="en-US" sz="900" b="0" i="0" u="none" strike="noStrike" cap="none" normalizeH="0" baseline="0" dirty="0" smtClean="0">
              <a:ln>
                <a:noFill/>
              </a:ln>
              <a:solidFill>
                <a:schemeClr val="accent5">
                  <a:lumMod val="75000"/>
                </a:schemeClr>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lcd_delay</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900" b="0" i="0" u="none" strike="noStrike" cap="none" normalizeH="0" baseline="0" dirty="0" smtClean="0">
              <a:ln>
                <a:noFill/>
              </a:ln>
              <a:solidFill>
                <a:srgbClr val="000000"/>
              </a:solidFill>
              <a:effectLst/>
              <a:latin typeface="Helvetica Neu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lcd_delay</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000000"/>
                </a:solidFill>
                <a:effectLst/>
                <a:latin typeface="Helvetica Neue"/>
              </a:rPr>
              <a:t> introduces a necessary pause for the LCD to process the commands and data sent to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accent5">
                    <a:lumMod val="75000"/>
                  </a:schemeClr>
                </a:solidFill>
                <a:effectLst/>
                <a:latin typeface="Helvetica Neue"/>
              </a:rPr>
              <a:t>Understanding CGRAM and DDRAM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accent5">
                    <a:lumMod val="75000"/>
                  </a:schemeClr>
                </a:solidFill>
                <a:effectLst/>
                <a:latin typeface="Helvetica Neue"/>
              </a:rPr>
              <a:t>CGRAM (Character Generator 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smtClean="0">
                <a:ln>
                  <a:noFill/>
                </a:ln>
                <a:solidFill>
                  <a:srgbClr val="000000"/>
                </a:solidFill>
                <a:effectLst/>
                <a:latin typeface="Helvetica Neue"/>
              </a:rPr>
              <a:t>Purpose</a:t>
            </a:r>
            <a:r>
              <a:rPr kumimoji="0" lang="en-US" altLang="en-US" sz="900" b="0" i="0" u="none" strike="noStrike" cap="none" normalizeH="0" baseline="0" dirty="0" smtClean="0">
                <a:ln>
                  <a:noFill/>
                </a:ln>
                <a:solidFill>
                  <a:srgbClr val="000000"/>
                </a:solidFill>
                <a:effectLst/>
                <a:latin typeface="Helvetica Neue"/>
              </a:rPr>
              <a:t>: CGRAM is used to store custom characters.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smtClean="0">
                <a:ln>
                  <a:noFill/>
                </a:ln>
                <a:solidFill>
                  <a:srgbClr val="000000"/>
                </a:solidFill>
                <a:effectLst/>
                <a:latin typeface="Helvetica Neue"/>
              </a:rPr>
              <a:t>Addressing</a:t>
            </a:r>
            <a:r>
              <a:rPr kumimoji="0" lang="en-US" altLang="en-US" sz="900" b="0" i="0" u="none" strike="noStrike" cap="none" normalizeH="0" baseline="0" dirty="0" smtClean="0">
                <a:ln>
                  <a:noFill/>
                </a:ln>
                <a:solidFill>
                  <a:srgbClr val="000000"/>
                </a:solidFill>
                <a:effectLst/>
                <a:latin typeface="Helvetica Neu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0x40</a:t>
            </a:r>
            <a:r>
              <a:rPr kumimoji="0" lang="en-US" altLang="en-US" sz="900" b="0" i="0" u="none" strike="noStrike" cap="none" normalizeH="0" baseline="0" dirty="0" smtClean="0">
                <a:ln>
                  <a:noFill/>
                </a:ln>
                <a:solidFill>
                  <a:srgbClr val="000000"/>
                </a:solidFill>
                <a:effectLst/>
                <a:latin typeface="Helvetica Neue"/>
              </a:rPr>
              <a:t> is the starting address for the first custom character.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Helvetica Neue"/>
              </a:rPr>
              <a:t>Each custom character occupies 8 bytes in CGRAM.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Helvetica Neue"/>
              </a:rPr>
              <a:t>The addresses for subsequent custom characters follow this pattern: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0x48</a:t>
            </a:r>
            <a:r>
              <a:rPr kumimoji="0" lang="en-US" altLang="en-US" sz="900" b="0" i="0" u="none" strike="noStrike" cap="none" normalizeH="0" baseline="0" dirty="0" smtClean="0">
                <a:ln>
                  <a:noFill/>
                </a:ln>
                <a:solidFill>
                  <a:srgbClr val="000000"/>
                </a:solidFill>
                <a:effectLst/>
                <a:latin typeface="Helvetica Neue"/>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0x50</a:t>
            </a:r>
            <a:r>
              <a:rPr kumimoji="0" lang="en-US" altLang="en-US" sz="900" b="0" i="0" u="none" strike="noStrike" cap="none" normalizeH="0" baseline="0" dirty="0" smtClean="0">
                <a:ln>
                  <a:noFill/>
                </a:ln>
                <a:solidFill>
                  <a:srgbClr val="000000"/>
                </a:solidFill>
                <a:effectLst/>
                <a:latin typeface="Helvetica Neue"/>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0x58</a:t>
            </a:r>
            <a:r>
              <a:rPr kumimoji="0" lang="en-US" altLang="en-US" sz="900" b="0" i="0" u="none" strike="noStrike" cap="none" normalizeH="0" baseline="0" dirty="0" smtClean="0">
                <a:ln>
                  <a:noFill/>
                </a:ln>
                <a:solidFill>
                  <a:srgbClr val="000000"/>
                </a:solidFill>
                <a:effectLst/>
                <a:latin typeface="Helvetica Neue"/>
              </a:rPr>
              <a: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chemeClr val="accent5">
                  <a:lumMod val="75000"/>
                </a:schemeClr>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accent5">
                    <a:lumMod val="75000"/>
                  </a:schemeClr>
                </a:solidFill>
                <a:effectLst/>
                <a:latin typeface="Helvetica Neue"/>
              </a:rPr>
              <a:t>DDRAM (Display Data 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smtClean="0">
                <a:ln>
                  <a:noFill/>
                </a:ln>
                <a:solidFill>
                  <a:srgbClr val="000000"/>
                </a:solidFill>
                <a:effectLst/>
                <a:latin typeface="Helvetica Neue"/>
              </a:rPr>
              <a:t>Purpose</a:t>
            </a:r>
            <a:r>
              <a:rPr kumimoji="0" lang="en-US" altLang="en-US" sz="900" b="0" i="0" u="none" strike="noStrike" cap="none" normalizeH="0" baseline="0" dirty="0" smtClean="0">
                <a:ln>
                  <a:noFill/>
                </a:ln>
                <a:solidFill>
                  <a:srgbClr val="000000"/>
                </a:solidFill>
                <a:effectLst/>
                <a:latin typeface="Helvetica Neue"/>
              </a:rPr>
              <a:t>: DDRAM stores the characters to be displayed on the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smtClean="0">
                <a:ln>
                  <a:noFill/>
                </a:ln>
                <a:solidFill>
                  <a:srgbClr val="000000"/>
                </a:solidFill>
                <a:effectLst/>
                <a:latin typeface="Helvetica Neue"/>
              </a:rPr>
              <a:t>Addressing</a:t>
            </a:r>
            <a:r>
              <a:rPr kumimoji="0" lang="en-US" altLang="en-US" sz="900" b="0" i="0" u="none" strike="noStrike" cap="none" normalizeH="0" baseline="0" dirty="0" smtClean="0">
                <a:ln>
                  <a:noFill/>
                </a:ln>
                <a:solidFill>
                  <a:srgbClr val="000000"/>
                </a:solidFill>
                <a:effectLst/>
                <a:latin typeface="Helvetica Neu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Helvetica Neue"/>
              </a:rPr>
              <a:t>For the 1602 LCD: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Helvetica Neue"/>
              </a:rPr>
              <a:t>First line addresses range from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0x00</a:t>
            </a:r>
            <a:r>
              <a:rPr kumimoji="0" lang="en-US" altLang="en-US" sz="900" b="0" i="0" u="none" strike="noStrike" cap="none" normalizeH="0" baseline="0" dirty="0" smtClean="0">
                <a:ln>
                  <a:noFill/>
                </a:ln>
                <a:solidFill>
                  <a:srgbClr val="000000"/>
                </a:solidFill>
                <a:effectLst/>
                <a:latin typeface="Helvetica Neue"/>
              </a:rPr>
              <a:t> to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0x0F</a:t>
            </a:r>
            <a:r>
              <a:rPr kumimoji="0" lang="en-US" altLang="en-US" sz="900" b="0" i="0" u="none" strike="noStrike" cap="none" normalizeH="0" baseline="0" dirty="0" smtClean="0">
                <a:ln>
                  <a:noFill/>
                </a:ln>
                <a:solidFill>
                  <a:srgbClr val="000000"/>
                </a:solidFill>
                <a:effectLst/>
                <a:latin typeface="Helvetica Neue"/>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Helvetica Neue"/>
              </a:rPr>
              <a:t>Second line addresses start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0xC0</a:t>
            </a:r>
            <a:r>
              <a:rPr kumimoji="0" lang="en-US" altLang="en-US" sz="900" b="0" i="0" u="none" strike="noStrike" cap="none" normalizeH="0" baseline="0" dirty="0" smtClean="0">
                <a:ln>
                  <a:noFill/>
                </a:ln>
                <a:solidFill>
                  <a:srgbClr val="000000"/>
                </a:solidFill>
                <a:effectLst/>
                <a:latin typeface="Helvetica Neue"/>
              </a:rPr>
              <a:t> as per your command table.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0xC0</a:t>
            </a:r>
            <a:r>
              <a:rPr kumimoji="0" lang="en-US" altLang="en-US" sz="900" b="0" i="0" u="none" strike="noStrike" cap="none" normalizeH="0" baseline="0" dirty="0" smtClean="0">
                <a:ln>
                  <a:noFill/>
                </a:ln>
                <a:solidFill>
                  <a:srgbClr val="000000"/>
                </a:solidFill>
                <a:effectLst/>
                <a:latin typeface="Helvetica Neue"/>
              </a:rPr>
              <a:t> is used to move the cursor to the beginning of the second 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1" i="0" u="none" strike="noStrike" cap="none" normalizeH="0" baseline="0" dirty="0" smtClean="0">
              <a:ln>
                <a:noFill/>
              </a:ln>
              <a:solidFill>
                <a:schemeClr val="accent5">
                  <a:lumMod val="75000"/>
                </a:schemeClr>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accent5">
                    <a:lumMod val="75000"/>
                  </a:schemeClr>
                </a:solidFill>
                <a:effectLst/>
                <a:latin typeface="Helvetica Neue"/>
              </a:rPr>
              <a:t>Summary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smtClean="0">
                <a:ln>
                  <a:noFill/>
                </a:ln>
                <a:solidFill>
                  <a:srgbClr val="000000"/>
                </a:solidFill>
                <a:effectLst/>
                <a:latin typeface="Helvetica Neue"/>
              </a:rPr>
              <a:t>CGRAM</a:t>
            </a:r>
            <a:r>
              <a:rPr kumimoji="0" lang="en-US" altLang="en-US" sz="900" b="0" i="0" u="none" strike="noStrike" cap="none" normalizeH="0" baseline="0" dirty="0" smtClean="0">
                <a:ln>
                  <a:noFill/>
                </a:ln>
                <a:solidFill>
                  <a:srgbClr val="000000"/>
                </a:solidFill>
                <a:effectLst/>
                <a:latin typeface="Helvetica Neue"/>
              </a:rPr>
              <a:t> addresses like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0x40</a:t>
            </a:r>
            <a:r>
              <a:rPr kumimoji="0" lang="en-US" altLang="en-US" sz="900" b="0" i="0" u="none" strike="noStrike" cap="none" normalizeH="0" baseline="0" dirty="0" smtClean="0">
                <a:ln>
                  <a:noFill/>
                </a:ln>
                <a:solidFill>
                  <a:srgbClr val="000000"/>
                </a:solidFill>
                <a:effectLst/>
                <a:latin typeface="Helvetica Neue"/>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0x48</a:t>
            </a:r>
            <a:r>
              <a:rPr kumimoji="0" lang="en-US" altLang="en-US" sz="900" b="0" i="0" u="none" strike="noStrike" cap="none" normalizeH="0" baseline="0" dirty="0" smtClean="0">
                <a:ln>
                  <a:noFill/>
                </a:ln>
                <a:solidFill>
                  <a:srgbClr val="000000"/>
                </a:solidFill>
                <a:effectLst/>
                <a:latin typeface="Helvetica Neue"/>
              </a:rPr>
              <a:t>, etc., are used to store custom characters.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smtClean="0">
                <a:ln>
                  <a:noFill/>
                </a:ln>
                <a:solidFill>
                  <a:srgbClr val="000000"/>
                </a:solidFill>
                <a:effectLst/>
                <a:latin typeface="Helvetica Neue"/>
              </a:rPr>
              <a:t>DDRAM</a:t>
            </a:r>
            <a:r>
              <a:rPr kumimoji="0" lang="en-US" altLang="en-US" sz="900" b="0" i="0" u="none" strike="noStrike" cap="none" normalizeH="0" baseline="0" dirty="0" smtClean="0">
                <a:ln>
                  <a:noFill/>
                </a:ln>
                <a:solidFill>
                  <a:srgbClr val="000000"/>
                </a:solidFill>
                <a:effectLst/>
                <a:latin typeface="Helvetica Neue"/>
              </a:rPr>
              <a:t> addresses like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0x00</a:t>
            </a:r>
            <a:r>
              <a:rPr kumimoji="0" lang="en-US" altLang="en-US" sz="900" b="0" i="0" u="none" strike="noStrike" cap="none" normalizeH="0" baseline="0" dirty="0" smtClean="0">
                <a:ln>
                  <a:noFill/>
                </a:ln>
                <a:solidFill>
                  <a:srgbClr val="000000"/>
                </a:solidFill>
                <a:effectLst/>
                <a:latin typeface="Helvetica Neue"/>
              </a:rPr>
              <a:t> (first line) and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0xC0</a:t>
            </a:r>
            <a:r>
              <a:rPr kumimoji="0" lang="en-US" altLang="en-US" sz="900" b="0" i="0" u="none" strike="noStrike" cap="none" normalizeH="0" baseline="0" dirty="0" smtClean="0">
                <a:ln>
                  <a:noFill/>
                </a:ln>
                <a:solidFill>
                  <a:srgbClr val="000000"/>
                </a:solidFill>
                <a:effectLst/>
                <a:latin typeface="Helvetica Neue"/>
              </a:rPr>
              <a:t> (second line) specify positions on the LCD where characters will be displayed.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a:t>
            </a:r>
            <a:r>
              <a:rPr kumimoji="0" lang="en-US" altLang="en-US" sz="900" b="0" i="0" u="none" strike="noStrike" cap="none" normalizeH="0" baseline="0" dirty="0" smtClean="0">
                <a:ln>
                  <a:noFill/>
                </a:ln>
                <a:solidFill>
                  <a:srgbClr val="000000"/>
                </a:solidFill>
                <a:effectLst/>
                <a:latin typeface="Helvetica Neue"/>
              </a:rPr>
              <a:t> refers to the custom character stored at the first CGRAM location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0x40</a:t>
            </a:r>
            <a:r>
              <a:rPr kumimoji="0" lang="en-US" altLang="en-US" sz="900" b="0" i="0" u="none" strike="noStrike" cap="none" normalizeH="0" baseline="0" dirty="0" smtClean="0">
                <a:ln>
                  <a:noFill/>
                </a:ln>
                <a:solidFill>
                  <a:srgbClr val="000000"/>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Helvetica Neue"/>
              </a:rPr>
              <a:t>This setup allows you to create custom characters and display them on the 1602 LCD at specific locations, providing flexibility in how you present information on the screen.</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0148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280</Words>
  <Application>Microsoft Office PowerPoint</Application>
  <PresentationFormat>Widescreen</PresentationFormat>
  <Paragraphs>133</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Courier New</vt:lpstr>
      <vt:lpstr>Helvetica Neue</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34</cp:revision>
  <dcterms:created xsi:type="dcterms:W3CDTF">2024-05-29T05:17:39Z</dcterms:created>
  <dcterms:modified xsi:type="dcterms:W3CDTF">2024-05-29T10:33:45Z</dcterms:modified>
</cp:coreProperties>
</file>