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18"/>
  </p:notesMasterIdLst>
  <p:handoutMasterIdLst>
    <p:handoutMasterId r:id="rId19"/>
  </p:handoutMasterIdLst>
  <p:sldIdLst>
    <p:sldId id="256" r:id="rId2"/>
    <p:sldId id="272"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C72B00-906B-456D-9A22-5286FCCADF76}" type="doc">
      <dgm:prSet loTypeId="urn:microsoft.com/office/officeart/2005/8/layout/vList2" loCatId="list" qsTypeId="urn:microsoft.com/office/officeart/2005/8/quickstyle/3d2" qsCatId="3D" csTypeId="urn:microsoft.com/office/officeart/2005/8/colors/accent0_1" csCatId="mainScheme"/>
      <dgm:spPr/>
      <dgm:t>
        <a:bodyPr/>
        <a:lstStyle/>
        <a:p>
          <a:endParaRPr lang="en-US"/>
        </a:p>
      </dgm:t>
    </dgm:pt>
    <dgm:pt modelId="{58E20D68-9057-46C5-ADCE-E9A7F344F0C0}">
      <dgm:prSet/>
      <dgm:spPr/>
      <dgm:t>
        <a:bodyPr/>
        <a:lstStyle/>
        <a:p>
          <a:pPr rtl="0"/>
          <a:r>
            <a:rPr lang="en-US" b="1" dirty="0" smtClean="0"/>
            <a:t>Brief Overview of Foodie-Fi:</a:t>
          </a:r>
          <a:endParaRPr lang="en-US" dirty="0"/>
        </a:p>
      </dgm:t>
    </dgm:pt>
    <dgm:pt modelId="{1C7C34E8-8E93-4A16-ABCD-DDD7968F0673}" type="parTrans" cxnId="{C56AA868-DC48-4C5E-ADF6-CB99F1E597D8}">
      <dgm:prSet/>
      <dgm:spPr/>
      <dgm:t>
        <a:bodyPr/>
        <a:lstStyle/>
        <a:p>
          <a:endParaRPr lang="en-US"/>
        </a:p>
      </dgm:t>
    </dgm:pt>
    <dgm:pt modelId="{F8A5EF0B-2342-4936-B94F-98DDD98BE48E}" type="sibTrans" cxnId="{C56AA868-DC48-4C5E-ADF6-CB99F1E597D8}">
      <dgm:prSet/>
      <dgm:spPr/>
      <dgm:t>
        <a:bodyPr/>
        <a:lstStyle/>
        <a:p>
          <a:endParaRPr lang="en-US"/>
        </a:p>
      </dgm:t>
    </dgm:pt>
    <dgm:pt modelId="{33C69E5F-B814-4953-BA91-16C5FA29F272}">
      <dgm:prSet/>
      <dgm:spPr/>
      <dgm:t>
        <a:bodyPr/>
        <a:lstStyle/>
        <a:p>
          <a:pPr rtl="0"/>
          <a:r>
            <a:rPr lang="en-US" smtClean="0"/>
            <a:t>Foodie-Fi: A subscription-based streaming service launched in 2020.</a:t>
          </a:r>
          <a:endParaRPr lang="en-US"/>
        </a:p>
      </dgm:t>
    </dgm:pt>
    <dgm:pt modelId="{149A2710-28CE-4E34-BC6C-B2384C5A2C3E}" type="parTrans" cxnId="{207A4A06-BD01-4B91-B3A8-EF583BF6FC3E}">
      <dgm:prSet/>
      <dgm:spPr/>
      <dgm:t>
        <a:bodyPr/>
        <a:lstStyle/>
        <a:p>
          <a:endParaRPr lang="en-US"/>
        </a:p>
      </dgm:t>
    </dgm:pt>
    <dgm:pt modelId="{058CE36B-FB36-4B68-9FF3-2A82793A620B}" type="sibTrans" cxnId="{207A4A06-BD01-4B91-B3A8-EF583BF6FC3E}">
      <dgm:prSet/>
      <dgm:spPr/>
      <dgm:t>
        <a:bodyPr/>
        <a:lstStyle/>
        <a:p>
          <a:endParaRPr lang="en-US"/>
        </a:p>
      </dgm:t>
    </dgm:pt>
    <dgm:pt modelId="{1F2BEF56-6ADE-450C-A350-F8CB2CB0214A}">
      <dgm:prSet/>
      <dgm:spPr/>
      <dgm:t>
        <a:bodyPr/>
        <a:lstStyle/>
        <a:p>
          <a:pPr rtl="0"/>
          <a:r>
            <a:rPr lang="en-US" smtClean="0"/>
            <a:t>Industry: Positioned within the streaming media sector, specializing in culinary content.</a:t>
          </a:r>
          <a:endParaRPr lang="en-US"/>
        </a:p>
      </dgm:t>
    </dgm:pt>
    <dgm:pt modelId="{60A8C084-5AA2-4DEA-B1D9-3928B9FFACA0}" type="parTrans" cxnId="{A710D7C9-1207-4704-B9E2-38A61B12AD46}">
      <dgm:prSet/>
      <dgm:spPr/>
      <dgm:t>
        <a:bodyPr/>
        <a:lstStyle/>
        <a:p>
          <a:endParaRPr lang="en-US"/>
        </a:p>
      </dgm:t>
    </dgm:pt>
    <dgm:pt modelId="{B43F4BE6-3E41-4657-8884-DB300FA863A9}" type="sibTrans" cxnId="{A710D7C9-1207-4704-B9E2-38A61B12AD46}">
      <dgm:prSet/>
      <dgm:spPr/>
      <dgm:t>
        <a:bodyPr/>
        <a:lstStyle/>
        <a:p>
          <a:endParaRPr lang="en-US"/>
        </a:p>
      </dgm:t>
    </dgm:pt>
    <dgm:pt modelId="{6E623A20-A668-47A7-8546-4587F7E1FD9D}">
      <dgm:prSet/>
      <dgm:spPr/>
      <dgm:t>
        <a:bodyPr/>
        <a:lstStyle/>
        <a:p>
          <a:pPr rtl="0"/>
          <a:r>
            <a:rPr lang="en-US" smtClean="0"/>
            <a:t>Unique Selling Point: Offers exclusive access to a diverse range of cooking shows and food-related content.</a:t>
          </a:r>
          <a:endParaRPr lang="en-US"/>
        </a:p>
      </dgm:t>
    </dgm:pt>
    <dgm:pt modelId="{44ED2223-D731-47BF-9DDE-DC3E6FF90642}" type="parTrans" cxnId="{FF2513F9-567E-49B2-BC34-E774B51D91F4}">
      <dgm:prSet/>
      <dgm:spPr/>
      <dgm:t>
        <a:bodyPr/>
        <a:lstStyle/>
        <a:p>
          <a:endParaRPr lang="en-US"/>
        </a:p>
      </dgm:t>
    </dgm:pt>
    <dgm:pt modelId="{D75BACB7-1F88-4979-9AB4-F910C3CDAB61}" type="sibTrans" cxnId="{FF2513F9-567E-49B2-BC34-E774B51D91F4}">
      <dgm:prSet/>
      <dgm:spPr/>
      <dgm:t>
        <a:bodyPr/>
        <a:lstStyle/>
        <a:p>
          <a:endParaRPr lang="en-US"/>
        </a:p>
      </dgm:t>
    </dgm:pt>
    <dgm:pt modelId="{3EF846B6-2C43-4DE1-B77D-970CABCBCB77}">
      <dgm:prSet/>
      <dgm:spPr/>
      <dgm:t>
        <a:bodyPr/>
        <a:lstStyle/>
        <a:p>
          <a:pPr rtl="0"/>
          <a:r>
            <a:rPr lang="en-US" smtClean="0"/>
            <a:t>Target Audience: Caters to people who love food and cooking and want specialized shows.</a:t>
          </a:r>
          <a:endParaRPr lang="en-US"/>
        </a:p>
      </dgm:t>
    </dgm:pt>
    <dgm:pt modelId="{CB015D36-A6F9-4EB9-BBBB-DBBD9A852978}" type="parTrans" cxnId="{E58AFBF1-E65D-497F-AB90-EC93456E1BF3}">
      <dgm:prSet/>
      <dgm:spPr/>
      <dgm:t>
        <a:bodyPr/>
        <a:lstStyle/>
        <a:p>
          <a:endParaRPr lang="en-US"/>
        </a:p>
      </dgm:t>
    </dgm:pt>
    <dgm:pt modelId="{306B8621-901E-476A-851A-356E4AEA1F23}" type="sibTrans" cxnId="{E58AFBF1-E65D-497F-AB90-EC93456E1BF3}">
      <dgm:prSet/>
      <dgm:spPr/>
      <dgm:t>
        <a:bodyPr/>
        <a:lstStyle/>
        <a:p>
          <a:endParaRPr lang="en-US"/>
        </a:p>
      </dgm:t>
    </dgm:pt>
    <dgm:pt modelId="{5BA7CC2C-4770-4C14-8E9D-64E508E17281}">
      <dgm:prSet/>
      <dgm:spPr/>
      <dgm:t>
        <a:bodyPr/>
        <a:lstStyle/>
        <a:p>
          <a:pPr rtl="0"/>
          <a:r>
            <a:rPr lang="en-US" smtClean="0"/>
            <a:t>Competition: Operates in a market dominated by general entertainment streaming platforms like Netflix, Hulu, and Amazon Prime.</a:t>
          </a:r>
          <a:endParaRPr lang="en-US"/>
        </a:p>
      </dgm:t>
    </dgm:pt>
    <dgm:pt modelId="{919913CA-EB97-4ABA-B213-DE9E0178E779}" type="parTrans" cxnId="{B75A9653-85AA-4531-BDD5-A6EC1B539974}">
      <dgm:prSet/>
      <dgm:spPr/>
      <dgm:t>
        <a:bodyPr/>
        <a:lstStyle/>
        <a:p>
          <a:endParaRPr lang="en-US"/>
        </a:p>
      </dgm:t>
    </dgm:pt>
    <dgm:pt modelId="{7CE88DF5-68BA-4D36-BFD4-45B4419C4382}" type="sibTrans" cxnId="{B75A9653-85AA-4531-BDD5-A6EC1B539974}">
      <dgm:prSet/>
      <dgm:spPr/>
      <dgm:t>
        <a:bodyPr/>
        <a:lstStyle/>
        <a:p>
          <a:endParaRPr lang="en-US"/>
        </a:p>
      </dgm:t>
    </dgm:pt>
    <dgm:pt modelId="{031C426C-E530-45A3-8496-60A3585689B3}">
      <dgm:prSet/>
      <dgm:spPr/>
      <dgm:t>
        <a:bodyPr/>
        <a:lstStyle/>
        <a:p>
          <a:pPr rtl="0"/>
          <a:r>
            <a:rPr lang="en-US" smtClean="0"/>
            <a:t>Market Differentiation: Stands out by focusing solely on culinary content, providing subscribers with unlimited on-demand access to food-related videos from around the world.</a:t>
          </a:r>
          <a:endParaRPr lang="en-US"/>
        </a:p>
      </dgm:t>
    </dgm:pt>
    <dgm:pt modelId="{99E9293D-4D68-4C02-8526-F0EDA1F81649}" type="parTrans" cxnId="{7A8CC6C0-C67B-43A1-8E5A-5E50972EDC83}">
      <dgm:prSet/>
      <dgm:spPr/>
      <dgm:t>
        <a:bodyPr/>
        <a:lstStyle/>
        <a:p>
          <a:endParaRPr lang="en-US"/>
        </a:p>
      </dgm:t>
    </dgm:pt>
    <dgm:pt modelId="{B45945F7-8C80-4258-895E-FB885BBA8AD2}" type="sibTrans" cxnId="{7A8CC6C0-C67B-43A1-8E5A-5E50972EDC83}">
      <dgm:prSet/>
      <dgm:spPr/>
      <dgm:t>
        <a:bodyPr/>
        <a:lstStyle/>
        <a:p>
          <a:endParaRPr lang="en-US"/>
        </a:p>
      </dgm:t>
    </dgm:pt>
    <dgm:pt modelId="{5917A2EC-813D-4D8E-8815-FEF53D2DD1E2}">
      <dgm:prSet/>
      <dgm:spPr/>
      <dgm:t>
        <a:bodyPr/>
        <a:lstStyle/>
        <a:p>
          <a:pPr rtl="0"/>
          <a:r>
            <a:rPr lang="en-US" smtClean="0"/>
            <a:t>Business Model: Generates revenue through monthly and annual subscription plans, offering subscribers unrestricted access to premium culinary content.</a:t>
          </a:r>
          <a:endParaRPr lang="en-US"/>
        </a:p>
      </dgm:t>
    </dgm:pt>
    <dgm:pt modelId="{317B7DDE-10D0-4E20-9B31-EF301B53C3F8}" type="parTrans" cxnId="{E793F58B-7DDE-40F4-84A6-CC40E14B50F9}">
      <dgm:prSet/>
      <dgm:spPr/>
      <dgm:t>
        <a:bodyPr/>
        <a:lstStyle/>
        <a:p>
          <a:endParaRPr lang="en-US"/>
        </a:p>
      </dgm:t>
    </dgm:pt>
    <dgm:pt modelId="{783F2F8D-21AA-470E-AF08-7D7A384F7FCE}" type="sibTrans" cxnId="{E793F58B-7DDE-40F4-84A6-CC40E14B50F9}">
      <dgm:prSet/>
      <dgm:spPr/>
      <dgm:t>
        <a:bodyPr/>
        <a:lstStyle/>
        <a:p>
          <a:endParaRPr lang="en-US"/>
        </a:p>
      </dgm:t>
    </dgm:pt>
    <dgm:pt modelId="{9DE93343-C060-42EA-BE07-BE86B76F4F1F}" type="pres">
      <dgm:prSet presAssocID="{A1C72B00-906B-456D-9A22-5286FCCADF76}" presName="linear" presStyleCnt="0">
        <dgm:presLayoutVars>
          <dgm:animLvl val="lvl"/>
          <dgm:resizeHandles val="exact"/>
        </dgm:presLayoutVars>
      </dgm:prSet>
      <dgm:spPr/>
    </dgm:pt>
    <dgm:pt modelId="{CCA0966F-A050-44C8-A0C7-72378D21CDB7}" type="pres">
      <dgm:prSet presAssocID="{58E20D68-9057-46C5-ADCE-E9A7F344F0C0}" presName="parentText" presStyleLbl="node1" presStyleIdx="0" presStyleCnt="1" custLinFactNeighborY="-7271">
        <dgm:presLayoutVars>
          <dgm:chMax val="0"/>
          <dgm:bulletEnabled val="1"/>
        </dgm:presLayoutVars>
      </dgm:prSet>
      <dgm:spPr/>
    </dgm:pt>
    <dgm:pt modelId="{663A973F-EC85-40F8-B98B-62EDEF61F273}" type="pres">
      <dgm:prSet presAssocID="{58E20D68-9057-46C5-ADCE-E9A7F344F0C0}" presName="childText" presStyleLbl="revTx" presStyleIdx="0" presStyleCnt="1">
        <dgm:presLayoutVars>
          <dgm:bulletEnabled val="1"/>
        </dgm:presLayoutVars>
      </dgm:prSet>
      <dgm:spPr/>
    </dgm:pt>
  </dgm:ptLst>
  <dgm:cxnLst>
    <dgm:cxn modelId="{0921A86B-EB87-42BD-A133-2B96310F21ED}" type="presOf" srcId="{031C426C-E530-45A3-8496-60A3585689B3}" destId="{663A973F-EC85-40F8-B98B-62EDEF61F273}" srcOrd="0" destOrd="5" presId="urn:microsoft.com/office/officeart/2005/8/layout/vList2"/>
    <dgm:cxn modelId="{E58AFBF1-E65D-497F-AB90-EC93456E1BF3}" srcId="{58E20D68-9057-46C5-ADCE-E9A7F344F0C0}" destId="{3EF846B6-2C43-4DE1-B77D-970CABCBCB77}" srcOrd="3" destOrd="0" parTransId="{CB015D36-A6F9-4EB9-BBBB-DBBD9A852978}" sibTransId="{306B8621-901E-476A-851A-356E4AEA1F23}"/>
    <dgm:cxn modelId="{A710D7C9-1207-4704-B9E2-38A61B12AD46}" srcId="{58E20D68-9057-46C5-ADCE-E9A7F344F0C0}" destId="{1F2BEF56-6ADE-450C-A350-F8CB2CB0214A}" srcOrd="1" destOrd="0" parTransId="{60A8C084-5AA2-4DEA-B1D9-3928B9FFACA0}" sibTransId="{B43F4BE6-3E41-4657-8884-DB300FA863A9}"/>
    <dgm:cxn modelId="{FF2513F9-567E-49B2-BC34-E774B51D91F4}" srcId="{58E20D68-9057-46C5-ADCE-E9A7F344F0C0}" destId="{6E623A20-A668-47A7-8546-4587F7E1FD9D}" srcOrd="2" destOrd="0" parTransId="{44ED2223-D731-47BF-9DDE-DC3E6FF90642}" sibTransId="{D75BACB7-1F88-4979-9AB4-F910C3CDAB61}"/>
    <dgm:cxn modelId="{7A8CC6C0-C67B-43A1-8E5A-5E50972EDC83}" srcId="{58E20D68-9057-46C5-ADCE-E9A7F344F0C0}" destId="{031C426C-E530-45A3-8496-60A3585689B3}" srcOrd="5" destOrd="0" parTransId="{99E9293D-4D68-4C02-8526-F0EDA1F81649}" sibTransId="{B45945F7-8C80-4258-895E-FB885BBA8AD2}"/>
    <dgm:cxn modelId="{C56AA868-DC48-4C5E-ADF6-CB99F1E597D8}" srcId="{A1C72B00-906B-456D-9A22-5286FCCADF76}" destId="{58E20D68-9057-46C5-ADCE-E9A7F344F0C0}" srcOrd="0" destOrd="0" parTransId="{1C7C34E8-8E93-4A16-ABCD-DDD7968F0673}" sibTransId="{F8A5EF0B-2342-4936-B94F-98DDD98BE48E}"/>
    <dgm:cxn modelId="{207A4A06-BD01-4B91-B3A8-EF583BF6FC3E}" srcId="{58E20D68-9057-46C5-ADCE-E9A7F344F0C0}" destId="{33C69E5F-B814-4953-BA91-16C5FA29F272}" srcOrd="0" destOrd="0" parTransId="{149A2710-28CE-4E34-BC6C-B2384C5A2C3E}" sibTransId="{058CE36B-FB36-4B68-9FF3-2A82793A620B}"/>
    <dgm:cxn modelId="{B75A9653-85AA-4531-BDD5-A6EC1B539974}" srcId="{58E20D68-9057-46C5-ADCE-E9A7F344F0C0}" destId="{5BA7CC2C-4770-4C14-8E9D-64E508E17281}" srcOrd="4" destOrd="0" parTransId="{919913CA-EB97-4ABA-B213-DE9E0178E779}" sibTransId="{7CE88DF5-68BA-4D36-BFD4-45B4419C4382}"/>
    <dgm:cxn modelId="{452452C6-BA26-40D6-8ACE-3FFE3906D4A9}" type="presOf" srcId="{5917A2EC-813D-4D8E-8815-FEF53D2DD1E2}" destId="{663A973F-EC85-40F8-B98B-62EDEF61F273}" srcOrd="0" destOrd="6" presId="urn:microsoft.com/office/officeart/2005/8/layout/vList2"/>
    <dgm:cxn modelId="{7F668A94-E34F-4B99-A7F2-A8149BDE1D98}" type="presOf" srcId="{6E623A20-A668-47A7-8546-4587F7E1FD9D}" destId="{663A973F-EC85-40F8-B98B-62EDEF61F273}" srcOrd="0" destOrd="2" presId="urn:microsoft.com/office/officeart/2005/8/layout/vList2"/>
    <dgm:cxn modelId="{5D02809F-5457-4011-9E23-B0BB4D98B324}" type="presOf" srcId="{1F2BEF56-6ADE-450C-A350-F8CB2CB0214A}" destId="{663A973F-EC85-40F8-B98B-62EDEF61F273}" srcOrd="0" destOrd="1" presId="urn:microsoft.com/office/officeart/2005/8/layout/vList2"/>
    <dgm:cxn modelId="{68875247-85EC-42A8-A82E-4C12BAA91F2B}" type="presOf" srcId="{58E20D68-9057-46C5-ADCE-E9A7F344F0C0}" destId="{CCA0966F-A050-44C8-A0C7-72378D21CDB7}" srcOrd="0" destOrd="0" presId="urn:microsoft.com/office/officeart/2005/8/layout/vList2"/>
    <dgm:cxn modelId="{E793F58B-7DDE-40F4-84A6-CC40E14B50F9}" srcId="{58E20D68-9057-46C5-ADCE-E9A7F344F0C0}" destId="{5917A2EC-813D-4D8E-8815-FEF53D2DD1E2}" srcOrd="6" destOrd="0" parTransId="{317B7DDE-10D0-4E20-9B31-EF301B53C3F8}" sibTransId="{783F2F8D-21AA-470E-AF08-7D7A384F7FCE}"/>
    <dgm:cxn modelId="{01918030-BFAD-4492-95D3-66B8D62555E6}" type="presOf" srcId="{33C69E5F-B814-4953-BA91-16C5FA29F272}" destId="{663A973F-EC85-40F8-B98B-62EDEF61F273}" srcOrd="0" destOrd="0" presId="urn:microsoft.com/office/officeart/2005/8/layout/vList2"/>
    <dgm:cxn modelId="{CAE5C141-FFB7-4E80-9DE3-B1A95875A74B}" type="presOf" srcId="{5BA7CC2C-4770-4C14-8E9D-64E508E17281}" destId="{663A973F-EC85-40F8-B98B-62EDEF61F273}" srcOrd="0" destOrd="4" presId="urn:microsoft.com/office/officeart/2005/8/layout/vList2"/>
    <dgm:cxn modelId="{62A8AC25-09B4-4176-A27D-477BDB49E91E}" type="presOf" srcId="{3EF846B6-2C43-4DE1-B77D-970CABCBCB77}" destId="{663A973F-EC85-40F8-B98B-62EDEF61F273}" srcOrd="0" destOrd="3" presId="urn:microsoft.com/office/officeart/2005/8/layout/vList2"/>
    <dgm:cxn modelId="{4E47536E-5390-4ED0-B50B-9C57EF2A37E9}" type="presOf" srcId="{A1C72B00-906B-456D-9A22-5286FCCADF76}" destId="{9DE93343-C060-42EA-BE07-BE86B76F4F1F}" srcOrd="0" destOrd="0" presId="urn:microsoft.com/office/officeart/2005/8/layout/vList2"/>
    <dgm:cxn modelId="{B42F2830-7C93-4D98-91A9-3DDB7A3BABD5}" type="presParOf" srcId="{9DE93343-C060-42EA-BE07-BE86B76F4F1F}" destId="{CCA0966F-A050-44C8-A0C7-72378D21CDB7}" srcOrd="0" destOrd="0" presId="urn:microsoft.com/office/officeart/2005/8/layout/vList2"/>
    <dgm:cxn modelId="{D8F21237-82F7-4FD7-BBCC-D5987BA57FC9}" type="presParOf" srcId="{9DE93343-C060-42EA-BE07-BE86B76F4F1F}" destId="{663A973F-EC85-40F8-B98B-62EDEF61F27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54B4E53-87C8-41D5-85C1-80652AD92CAF}" type="doc">
      <dgm:prSet loTypeId="urn:microsoft.com/office/officeart/2005/8/layout/vList2" loCatId="list" qsTypeId="urn:microsoft.com/office/officeart/2005/8/quickstyle/3d2" qsCatId="3D" csTypeId="urn:microsoft.com/office/officeart/2005/8/colors/accent0_1" csCatId="mainScheme"/>
      <dgm:spPr/>
      <dgm:t>
        <a:bodyPr/>
        <a:lstStyle/>
        <a:p>
          <a:endParaRPr lang="en-US"/>
        </a:p>
      </dgm:t>
    </dgm:pt>
    <dgm:pt modelId="{D84D63BE-6B95-4731-9027-8F9D19C3635A}">
      <dgm:prSet/>
      <dgm:spPr/>
      <dgm:t>
        <a:bodyPr/>
        <a:lstStyle/>
        <a:p>
          <a:pPr rtl="0"/>
          <a:r>
            <a:rPr lang="en-US" b="1" dirty="0" smtClean="0"/>
            <a:t>6. What is the number and percentage of customer plans after their initial free trial?</a:t>
          </a:r>
          <a:endParaRPr lang="en-US" dirty="0"/>
        </a:p>
      </dgm:t>
    </dgm:pt>
    <dgm:pt modelId="{81AD4D67-C5E2-49F4-AFFC-9D20BA4070D8}" type="parTrans" cxnId="{12B0AC74-C573-4FDC-89E7-972034185B8D}">
      <dgm:prSet/>
      <dgm:spPr/>
      <dgm:t>
        <a:bodyPr/>
        <a:lstStyle/>
        <a:p>
          <a:endParaRPr lang="en-US"/>
        </a:p>
      </dgm:t>
    </dgm:pt>
    <dgm:pt modelId="{F13A079F-48DC-4722-B65A-E4EA2B822565}" type="sibTrans" cxnId="{12B0AC74-C573-4FDC-89E7-972034185B8D}">
      <dgm:prSet/>
      <dgm:spPr/>
      <dgm:t>
        <a:bodyPr/>
        <a:lstStyle/>
        <a:p>
          <a:endParaRPr lang="en-US"/>
        </a:p>
      </dgm:t>
    </dgm:pt>
    <dgm:pt modelId="{6CC242D3-75BC-4FDB-8FD2-C5EA9AB5FA4C}" type="pres">
      <dgm:prSet presAssocID="{554B4E53-87C8-41D5-85C1-80652AD92CAF}" presName="linear" presStyleCnt="0">
        <dgm:presLayoutVars>
          <dgm:animLvl val="lvl"/>
          <dgm:resizeHandles val="exact"/>
        </dgm:presLayoutVars>
      </dgm:prSet>
      <dgm:spPr/>
    </dgm:pt>
    <dgm:pt modelId="{62A7BA21-69E8-443F-B92D-73ECB927D550}" type="pres">
      <dgm:prSet presAssocID="{D84D63BE-6B95-4731-9027-8F9D19C3635A}" presName="parentText" presStyleLbl="node1" presStyleIdx="0" presStyleCnt="1" custLinFactNeighborY="72819">
        <dgm:presLayoutVars>
          <dgm:chMax val="0"/>
          <dgm:bulletEnabled val="1"/>
        </dgm:presLayoutVars>
      </dgm:prSet>
      <dgm:spPr/>
    </dgm:pt>
  </dgm:ptLst>
  <dgm:cxnLst>
    <dgm:cxn modelId="{F271F3C1-783A-4F0B-9F1F-36951531482D}" type="presOf" srcId="{D84D63BE-6B95-4731-9027-8F9D19C3635A}" destId="{62A7BA21-69E8-443F-B92D-73ECB927D550}" srcOrd="0" destOrd="0" presId="urn:microsoft.com/office/officeart/2005/8/layout/vList2"/>
    <dgm:cxn modelId="{12B0AC74-C573-4FDC-89E7-972034185B8D}" srcId="{554B4E53-87C8-41D5-85C1-80652AD92CAF}" destId="{D84D63BE-6B95-4731-9027-8F9D19C3635A}" srcOrd="0" destOrd="0" parTransId="{81AD4D67-C5E2-49F4-AFFC-9D20BA4070D8}" sibTransId="{F13A079F-48DC-4722-B65A-E4EA2B822565}"/>
    <dgm:cxn modelId="{16DD9C64-439F-4811-A221-53B45F330882}" type="presOf" srcId="{554B4E53-87C8-41D5-85C1-80652AD92CAF}" destId="{6CC242D3-75BC-4FDB-8FD2-C5EA9AB5FA4C}" srcOrd="0" destOrd="0" presId="urn:microsoft.com/office/officeart/2005/8/layout/vList2"/>
    <dgm:cxn modelId="{F65FF248-B7C8-4A9E-B727-20E22ED1983C}" type="presParOf" srcId="{6CC242D3-75BC-4FDB-8FD2-C5EA9AB5FA4C}" destId="{62A7BA21-69E8-443F-B92D-73ECB927D55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8A2D948-7F7B-4A40-8EBD-65329D71AD05}" type="doc">
      <dgm:prSet loTypeId="urn:microsoft.com/office/officeart/2005/8/layout/vList2" loCatId="list" qsTypeId="urn:microsoft.com/office/officeart/2005/8/quickstyle/3d2" qsCatId="3D" csTypeId="urn:microsoft.com/office/officeart/2005/8/colors/accent0_1" csCatId="mainScheme"/>
      <dgm:spPr/>
      <dgm:t>
        <a:bodyPr/>
        <a:lstStyle/>
        <a:p>
          <a:endParaRPr lang="en-US"/>
        </a:p>
      </dgm:t>
    </dgm:pt>
    <dgm:pt modelId="{85331660-3EA1-476F-97A2-A05E266B64AC}">
      <dgm:prSet/>
      <dgm:spPr/>
      <dgm:t>
        <a:bodyPr/>
        <a:lstStyle/>
        <a:p>
          <a:pPr rtl="0"/>
          <a:r>
            <a:rPr lang="en-US" b="1" dirty="0" smtClean="0"/>
            <a:t>7. What is the customer count and percentage breakdown of all 5 </a:t>
          </a:r>
          <a:r>
            <a:rPr lang="en-US" b="1" dirty="0" err="1" smtClean="0"/>
            <a:t>plan_name</a:t>
          </a:r>
          <a:r>
            <a:rPr lang="en-US" b="1" dirty="0" smtClean="0"/>
            <a:t> values at 2020 12-31? </a:t>
          </a:r>
          <a:endParaRPr lang="en-US" dirty="0"/>
        </a:p>
      </dgm:t>
    </dgm:pt>
    <dgm:pt modelId="{C7770DAE-9327-4A96-929D-216289A34B95}" type="parTrans" cxnId="{55A8BC45-2987-4E3D-8D4E-210CE49575F1}">
      <dgm:prSet/>
      <dgm:spPr/>
      <dgm:t>
        <a:bodyPr/>
        <a:lstStyle/>
        <a:p>
          <a:endParaRPr lang="en-US"/>
        </a:p>
      </dgm:t>
    </dgm:pt>
    <dgm:pt modelId="{430B291B-888C-4D9F-B59E-F56863ED9493}" type="sibTrans" cxnId="{55A8BC45-2987-4E3D-8D4E-210CE49575F1}">
      <dgm:prSet/>
      <dgm:spPr/>
      <dgm:t>
        <a:bodyPr/>
        <a:lstStyle/>
        <a:p>
          <a:endParaRPr lang="en-US"/>
        </a:p>
      </dgm:t>
    </dgm:pt>
    <dgm:pt modelId="{62ACDBC3-564C-4EA8-BB00-6AD78480DCBF}" type="pres">
      <dgm:prSet presAssocID="{F8A2D948-7F7B-4A40-8EBD-65329D71AD05}" presName="linear" presStyleCnt="0">
        <dgm:presLayoutVars>
          <dgm:animLvl val="lvl"/>
          <dgm:resizeHandles val="exact"/>
        </dgm:presLayoutVars>
      </dgm:prSet>
      <dgm:spPr/>
    </dgm:pt>
    <dgm:pt modelId="{26B7CB20-E2BF-4B43-B4B6-A9C6DF360B19}" type="pres">
      <dgm:prSet presAssocID="{85331660-3EA1-476F-97A2-A05E266B64AC}" presName="parentText" presStyleLbl="node1" presStyleIdx="0" presStyleCnt="1" custLinFactNeighborX="-2689" custLinFactNeighborY="-47205">
        <dgm:presLayoutVars>
          <dgm:chMax val="0"/>
          <dgm:bulletEnabled val="1"/>
        </dgm:presLayoutVars>
      </dgm:prSet>
      <dgm:spPr/>
    </dgm:pt>
  </dgm:ptLst>
  <dgm:cxnLst>
    <dgm:cxn modelId="{DD0076DA-E128-46D3-A92F-DF776684685D}" type="presOf" srcId="{F8A2D948-7F7B-4A40-8EBD-65329D71AD05}" destId="{62ACDBC3-564C-4EA8-BB00-6AD78480DCBF}" srcOrd="0" destOrd="0" presId="urn:microsoft.com/office/officeart/2005/8/layout/vList2"/>
    <dgm:cxn modelId="{55A8BC45-2987-4E3D-8D4E-210CE49575F1}" srcId="{F8A2D948-7F7B-4A40-8EBD-65329D71AD05}" destId="{85331660-3EA1-476F-97A2-A05E266B64AC}" srcOrd="0" destOrd="0" parTransId="{C7770DAE-9327-4A96-929D-216289A34B95}" sibTransId="{430B291B-888C-4D9F-B59E-F56863ED9493}"/>
    <dgm:cxn modelId="{3686B5AA-D084-49DB-8F29-F2BC1BCC040B}" type="presOf" srcId="{85331660-3EA1-476F-97A2-A05E266B64AC}" destId="{26B7CB20-E2BF-4B43-B4B6-A9C6DF360B19}" srcOrd="0" destOrd="0" presId="urn:microsoft.com/office/officeart/2005/8/layout/vList2"/>
    <dgm:cxn modelId="{AB733A7D-E4A7-4F45-B5DE-A03D0B1D9346}" type="presParOf" srcId="{62ACDBC3-564C-4EA8-BB00-6AD78480DCBF}" destId="{26B7CB20-E2BF-4B43-B4B6-A9C6DF360B1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65959EC-0C5A-4670-A15F-42D666AFF69D}" type="doc">
      <dgm:prSet loTypeId="urn:microsoft.com/office/officeart/2005/8/layout/vList2" loCatId="list" qsTypeId="urn:microsoft.com/office/officeart/2005/8/quickstyle/3d2" qsCatId="3D" csTypeId="urn:microsoft.com/office/officeart/2005/8/colors/accent0_1" csCatId="mainScheme"/>
      <dgm:spPr/>
      <dgm:t>
        <a:bodyPr/>
        <a:lstStyle/>
        <a:p>
          <a:endParaRPr lang="en-US"/>
        </a:p>
      </dgm:t>
    </dgm:pt>
    <dgm:pt modelId="{3A12ACD3-CF49-473A-A3FA-81D5E885195E}">
      <dgm:prSet/>
      <dgm:spPr/>
      <dgm:t>
        <a:bodyPr/>
        <a:lstStyle/>
        <a:p>
          <a:pPr rtl="0"/>
          <a:r>
            <a:rPr lang="en-US" b="1" smtClean="0"/>
            <a:t>8. How many customers have upgraded to an annual plan in 2020?</a:t>
          </a:r>
          <a:endParaRPr lang="en-US"/>
        </a:p>
      </dgm:t>
    </dgm:pt>
    <dgm:pt modelId="{46A2C672-3E59-4F6B-BB46-8135AEA70B4B}" type="parTrans" cxnId="{F539E238-61D2-49BE-BCD5-E0D8A9F449E4}">
      <dgm:prSet/>
      <dgm:spPr/>
      <dgm:t>
        <a:bodyPr/>
        <a:lstStyle/>
        <a:p>
          <a:endParaRPr lang="en-US"/>
        </a:p>
      </dgm:t>
    </dgm:pt>
    <dgm:pt modelId="{EA1B3BC9-E853-4A7F-BDF5-7A35CAD7692A}" type="sibTrans" cxnId="{F539E238-61D2-49BE-BCD5-E0D8A9F449E4}">
      <dgm:prSet/>
      <dgm:spPr/>
      <dgm:t>
        <a:bodyPr/>
        <a:lstStyle/>
        <a:p>
          <a:endParaRPr lang="en-US"/>
        </a:p>
      </dgm:t>
    </dgm:pt>
    <dgm:pt modelId="{AF2C1B32-D24A-427C-BE53-2D76666ED15C}" type="pres">
      <dgm:prSet presAssocID="{665959EC-0C5A-4670-A15F-42D666AFF69D}" presName="linear" presStyleCnt="0">
        <dgm:presLayoutVars>
          <dgm:animLvl val="lvl"/>
          <dgm:resizeHandles val="exact"/>
        </dgm:presLayoutVars>
      </dgm:prSet>
      <dgm:spPr/>
    </dgm:pt>
    <dgm:pt modelId="{736D686C-D5A4-4BAF-8380-CAAC6DDFEF26}" type="pres">
      <dgm:prSet presAssocID="{3A12ACD3-CF49-473A-A3FA-81D5E885195E}" presName="parentText" presStyleLbl="node1" presStyleIdx="0" presStyleCnt="1">
        <dgm:presLayoutVars>
          <dgm:chMax val="0"/>
          <dgm:bulletEnabled val="1"/>
        </dgm:presLayoutVars>
      </dgm:prSet>
      <dgm:spPr/>
    </dgm:pt>
  </dgm:ptLst>
  <dgm:cxnLst>
    <dgm:cxn modelId="{F539E238-61D2-49BE-BCD5-E0D8A9F449E4}" srcId="{665959EC-0C5A-4670-A15F-42D666AFF69D}" destId="{3A12ACD3-CF49-473A-A3FA-81D5E885195E}" srcOrd="0" destOrd="0" parTransId="{46A2C672-3E59-4F6B-BB46-8135AEA70B4B}" sibTransId="{EA1B3BC9-E853-4A7F-BDF5-7A35CAD7692A}"/>
    <dgm:cxn modelId="{B627E5DE-CF14-47D2-A501-88E61C47C1B7}" type="presOf" srcId="{665959EC-0C5A-4670-A15F-42D666AFF69D}" destId="{AF2C1B32-D24A-427C-BE53-2D76666ED15C}" srcOrd="0" destOrd="0" presId="urn:microsoft.com/office/officeart/2005/8/layout/vList2"/>
    <dgm:cxn modelId="{6C3E65C4-48BC-41DB-A251-5B157227022A}" type="presOf" srcId="{3A12ACD3-CF49-473A-A3FA-81D5E885195E}" destId="{736D686C-D5A4-4BAF-8380-CAAC6DDFEF26}" srcOrd="0" destOrd="0" presId="urn:microsoft.com/office/officeart/2005/8/layout/vList2"/>
    <dgm:cxn modelId="{FB371ADC-1E8E-4AC2-BC3A-868E6BDAE0D0}" type="presParOf" srcId="{AF2C1B32-D24A-427C-BE53-2D76666ED15C}" destId="{736D686C-D5A4-4BAF-8380-CAAC6DDFEF2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CD05425-85BF-4BD9-8B0E-20DE497245DA}" type="doc">
      <dgm:prSet loTypeId="urn:microsoft.com/office/officeart/2005/8/layout/vList2" loCatId="list" qsTypeId="urn:microsoft.com/office/officeart/2005/8/quickstyle/3d2" qsCatId="3D" csTypeId="urn:microsoft.com/office/officeart/2005/8/colors/accent0_1" csCatId="mainScheme"/>
      <dgm:spPr/>
      <dgm:t>
        <a:bodyPr/>
        <a:lstStyle/>
        <a:p>
          <a:endParaRPr lang="en-US"/>
        </a:p>
      </dgm:t>
    </dgm:pt>
    <dgm:pt modelId="{D01A5211-C831-4BA0-943C-05497DDD8AA0}">
      <dgm:prSet/>
      <dgm:spPr/>
      <dgm:t>
        <a:bodyPr/>
        <a:lstStyle/>
        <a:p>
          <a:pPr rtl="0"/>
          <a:r>
            <a:rPr lang="en-US" b="1" smtClean="0"/>
            <a:t>9. How many days on average does it take for a customer to an annual plan from the day they join Foodie-Fi? </a:t>
          </a:r>
          <a:endParaRPr lang="en-US"/>
        </a:p>
      </dgm:t>
    </dgm:pt>
    <dgm:pt modelId="{CC417EBE-F883-4F9D-818F-8DB1E95F9849}" type="parTrans" cxnId="{AB41CC10-B3B6-40CF-B265-54C000E3DC75}">
      <dgm:prSet/>
      <dgm:spPr/>
      <dgm:t>
        <a:bodyPr/>
        <a:lstStyle/>
        <a:p>
          <a:endParaRPr lang="en-US"/>
        </a:p>
      </dgm:t>
    </dgm:pt>
    <dgm:pt modelId="{8FE2D830-6D04-4EE3-90D4-0D3D06041F3B}" type="sibTrans" cxnId="{AB41CC10-B3B6-40CF-B265-54C000E3DC75}">
      <dgm:prSet/>
      <dgm:spPr/>
      <dgm:t>
        <a:bodyPr/>
        <a:lstStyle/>
        <a:p>
          <a:endParaRPr lang="en-US"/>
        </a:p>
      </dgm:t>
    </dgm:pt>
    <dgm:pt modelId="{8CEBA5CC-DCE9-419F-8177-1A8E42637D44}" type="pres">
      <dgm:prSet presAssocID="{7CD05425-85BF-4BD9-8B0E-20DE497245DA}" presName="linear" presStyleCnt="0">
        <dgm:presLayoutVars>
          <dgm:animLvl val="lvl"/>
          <dgm:resizeHandles val="exact"/>
        </dgm:presLayoutVars>
      </dgm:prSet>
      <dgm:spPr/>
    </dgm:pt>
    <dgm:pt modelId="{DF0E2362-047E-4D15-ABC6-5B690C9EC1ED}" type="pres">
      <dgm:prSet presAssocID="{D01A5211-C831-4BA0-943C-05497DDD8AA0}" presName="parentText" presStyleLbl="node1" presStyleIdx="0" presStyleCnt="1">
        <dgm:presLayoutVars>
          <dgm:chMax val="0"/>
          <dgm:bulletEnabled val="1"/>
        </dgm:presLayoutVars>
      </dgm:prSet>
      <dgm:spPr/>
    </dgm:pt>
  </dgm:ptLst>
  <dgm:cxnLst>
    <dgm:cxn modelId="{D758FE8E-5068-46AF-A08D-F1C36F330B02}" type="presOf" srcId="{D01A5211-C831-4BA0-943C-05497DDD8AA0}" destId="{DF0E2362-047E-4D15-ABC6-5B690C9EC1ED}" srcOrd="0" destOrd="0" presId="urn:microsoft.com/office/officeart/2005/8/layout/vList2"/>
    <dgm:cxn modelId="{B2386756-7011-47FF-86BC-D9086F05BC8D}" type="presOf" srcId="{7CD05425-85BF-4BD9-8B0E-20DE497245DA}" destId="{8CEBA5CC-DCE9-419F-8177-1A8E42637D44}" srcOrd="0" destOrd="0" presId="urn:microsoft.com/office/officeart/2005/8/layout/vList2"/>
    <dgm:cxn modelId="{AB41CC10-B3B6-40CF-B265-54C000E3DC75}" srcId="{7CD05425-85BF-4BD9-8B0E-20DE497245DA}" destId="{D01A5211-C831-4BA0-943C-05497DDD8AA0}" srcOrd="0" destOrd="0" parTransId="{CC417EBE-F883-4F9D-818F-8DB1E95F9849}" sibTransId="{8FE2D830-6D04-4EE3-90D4-0D3D06041F3B}"/>
    <dgm:cxn modelId="{1B558C8D-AA5C-4C8B-A7CA-547D6F2430C8}" type="presParOf" srcId="{8CEBA5CC-DCE9-419F-8177-1A8E42637D44}" destId="{DF0E2362-047E-4D15-ABC6-5B690C9EC1E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24C6B00-7395-4D04-9E4E-F894CE3F098B}" type="doc">
      <dgm:prSet loTypeId="urn:microsoft.com/office/officeart/2005/8/layout/vList2" loCatId="list" qsTypeId="urn:microsoft.com/office/officeart/2005/8/quickstyle/3d2" qsCatId="3D" csTypeId="urn:microsoft.com/office/officeart/2005/8/colors/accent0_1" csCatId="mainScheme" phldr="1"/>
      <dgm:spPr/>
      <dgm:t>
        <a:bodyPr/>
        <a:lstStyle/>
        <a:p>
          <a:endParaRPr lang="en-US"/>
        </a:p>
      </dgm:t>
    </dgm:pt>
    <dgm:pt modelId="{18335C9F-AB5F-4622-80DA-75860007FB6E}">
      <dgm:prSet/>
      <dgm:spPr/>
      <dgm:t>
        <a:bodyPr/>
        <a:lstStyle/>
        <a:p>
          <a:pPr rtl="0"/>
          <a:r>
            <a:rPr lang="en-US" b="1" smtClean="0"/>
            <a:t>10. Can you further breakdown this average value into 30 day periods (i.e. 0-30 days, 31-60 days etc) </a:t>
          </a:r>
          <a:endParaRPr lang="en-US"/>
        </a:p>
      </dgm:t>
    </dgm:pt>
    <dgm:pt modelId="{E374F366-CB89-4F28-93D0-61F61060BC21}" type="parTrans" cxnId="{BDC47EDF-F527-4AA9-9EAF-9CC41DCC5FB8}">
      <dgm:prSet/>
      <dgm:spPr/>
      <dgm:t>
        <a:bodyPr/>
        <a:lstStyle/>
        <a:p>
          <a:endParaRPr lang="en-US"/>
        </a:p>
      </dgm:t>
    </dgm:pt>
    <dgm:pt modelId="{50AC05F5-60E5-4A26-9177-3C57A517CDEA}" type="sibTrans" cxnId="{BDC47EDF-F527-4AA9-9EAF-9CC41DCC5FB8}">
      <dgm:prSet/>
      <dgm:spPr/>
      <dgm:t>
        <a:bodyPr/>
        <a:lstStyle/>
        <a:p>
          <a:endParaRPr lang="en-US"/>
        </a:p>
      </dgm:t>
    </dgm:pt>
    <dgm:pt modelId="{C8769986-412A-4979-BA0D-1DF2853EA3D5}" type="pres">
      <dgm:prSet presAssocID="{324C6B00-7395-4D04-9E4E-F894CE3F098B}" presName="linear" presStyleCnt="0">
        <dgm:presLayoutVars>
          <dgm:animLvl val="lvl"/>
          <dgm:resizeHandles val="exact"/>
        </dgm:presLayoutVars>
      </dgm:prSet>
      <dgm:spPr/>
    </dgm:pt>
    <dgm:pt modelId="{92CF63FB-705D-41A8-9191-12908FC45E24}" type="pres">
      <dgm:prSet presAssocID="{18335C9F-AB5F-4622-80DA-75860007FB6E}" presName="parentText" presStyleLbl="node1" presStyleIdx="0" presStyleCnt="1" custLinFactNeighborX="-5286" custLinFactNeighborY="-9220">
        <dgm:presLayoutVars>
          <dgm:chMax val="0"/>
          <dgm:bulletEnabled val="1"/>
        </dgm:presLayoutVars>
      </dgm:prSet>
      <dgm:spPr/>
    </dgm:pt>
  </dgm:ptLst>
  <dgm:cxnLst>
    <dgm:cxn modelId="{13BFED2D-CD2E-4367-BB37-1773BE81FE91}" type="presOf" srcId="{324C6B00-7395-4D04-9E4E-F894CE3F098B}" destId="{C8769986-412A-4979-BA0D-1DF2853EA3D5}" srcOrd="0" destOrd="0" presId="urn:microsoft.com/office/officeart/2005/8/layout/vList2"/>
    <dgm:cxn modelId="{D8B626DF-FBC0-4466-9CA3-7F1F26E9708E}" type="presOf" srcId="{18335C9F-AB5F-4622-80DA-75860007FB6E}" destId="{92CF63FB-705D-41A8-9191-12908FC45E24}" srcOrd="0" destOrd="0" presId="urn:microsoft.com/office/officeart/2005/8/layout/vList2"/>
    <dgm:cxn modelId="{BDC47EDF-F527-4AA9-9EAF-9CC41DCC5FB8}" srcId="{324C6B00-7395-4D04-9E4E-F894CE3F098B}" destId="{18335C9F-AB5F-4622-80DA-75860007FB6E}" srcOrd="0" destOrd="0" parTransId="{E374F366-CB89-4F28-93D0-61F61060BC21}" sibTransId="{50AC05F5-60E5-4A26-9177-3C57A517CDEA}"/>
    <dgm:cxn modelId="{99C2BF44-D42D-4146-84C6-9502358C7285}" type="presParOf" srcId="{C8769986-412A-4979-BA0D-1DF2853EA3D5}" destId="{92CF63FB-705D-41A8-9191-12908FC45E2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7CEFA2A-AAB9-4443-8FA6-85A79D2C6F1C}" type="doc">
      <dgm:prSet loTypeId="urn:microsoft.com/office/officeart/2005/8/layout/vList2" loCatId="list" qsTypeId="urn:microsoft.com/office/officeart/2005/8/quickstyle/3d2" qsCatId="3D" csTypeId="urn:microsoft.com/office/officeart/2005/8/colors/accent0_1" csCatId="mainScheme"/>
      <dgm:spPr/>
      <dgm:t>
        <a:bodyPr/>
        <a:lstStyle/>
        <a:p>
          <a:endParaRPr lang="en-US"/>
        </a:p>
      </dgm:t>
    </dgm:pt>
    <dgm:pt modelId="{5AF1582F-B0E9-4F44-BE8C-D1E8B8F06E4B}">
      <dgm:prSet/>
      <dgm:spPr/>
      <dgm:t>
        <a:bodyPr/>
        <a:lstStyle/>
        <a:p>
          <a:pPr rtl="0"/>
          <a:r>
            <a:rPr lang="en-US" b="1" dirty="0" smtClean="0"/>
            <a:t>11. How many customers downgraded from a pro monthly to a basic monthly plan in 2020?</a:t>
          </a:r>
          <a:endParaRPr lang="en-US" dirty="0"/>
        </a:p>
      </dgm:t>
    </dgm:pt>
    <dgm:pt modelId="{91C33430-30A8-475A-9204-BE5DED084701}" type="parTrans" cxnId="{9B7FBB83-A768-4F76-BB78-9DE9F0FF4BD1}">
      <dgm:prSet/>
      <dgm:spPr/>
      <dgm:t>
        <a:bodyPr/>
        <a:lstStyle/>
        <a:p>
          <a:endParaRPr lang="en-US"/>
        </a:p>
      </dgm:t>
    </dgm:pt>
    <dgm:pt modelId="{C330F0B0-C16A-4116-9888-57376D11693D}" type="sibTrans" cxnId="{9B7FBB83-A768-4F76-BB78-9DE9F0FF4BD1}">
      <dgm:prSet/>
      <dgm:spPr/>
      <dgm:t>
        <a:bodyPr/>
        <a:lstStyle/>
        <a:p>
          <a:endParaRPr lang="en-US"/>
        </a:p>
      </dgm:t>
    </dgm:pt>
    <dgm:pt modelId="{2F75F992-83D7-4120-BE6C-AEDA07B4247B}" type="pres">
      <dgm:prSet presAssocID="{E7CEFA2A-AAB9-4443-8FA6-85A79D2C6F1C}" presName="linear" presStyleCnt="0">
        <dgm:presLayoutVars>
          <dgm:animLvl val="lvl"/>
          <dgm:resizeHandles val="exact"/>
        </dgm:presLayoutVars>
      </dgm:prSet>
      <dgm:spPr/>
    </dgm:pt>
    <dgm:pt modelId="{278A1AAD-84FB-485A-B9A4-91295D75D286}" type="pres">
      <dgm:prSet presAssocID="{5AF1582F-B0E9-4F44-BE8C-D1E8B8F06E4B}" presName="parentText" presStyleLbl="node1" presStyleIdx="0" presStyleCnt="1" custLinFactY="-147007" custLinFactNeighborX="-37450" custLinFactNeighborY="-200000">
        <dgm:presLayoutVars>
          <dgm:chMax val="0"/>
          <dgm:bulletEnabled val="1"/>
        </dgm:presLayoutVars>
      </dgm:prSet>
      <dgm:spPr/>
    </dgm:pt>
  </dgm:ptLst>
  <dgm:cxnLst>
    <dgm:cxn modelId="{9B7FBB83-A768-4F76-BB78-9DE9F0FF4BD1}" srcId="{E7CEFA2A-AAB9-4443-8FA6-85A79D2C6F1C}" destId="{5AF1582F-B0E9-4F44-BE8C-D1E8B8F06E4B}" srcOrd="0" destOrd="0" parTransId="{91C33430-30A8-475A-9204-BE5DED084701}" sibTransId="{C330F0B0-C16A-4116-9888-57376D11693D}"/>
    <dgm:cxn modelId="{CAF5227C-2939-4AD1-9323-8A8CD8F71767}" type="presOf" srcId="{E7CEFA2A-AAB9-4443-8FA6-85A79D2C6F1C}" destId="{2F75F992-83D7-4120-BE6C-AEDA07B4247B}" srcOrd="0" destOrd="0" presId="urn:microsoft.com/office/officeart/2005/8/layout/vList2"/>
    <dgm:cxn modelId="{0A44C67C-C73C-44DB-875C-BE8ADE7DF1DB}" type="presOf" srcId="{5AF1582F-B0E9-4F44-BE8C-D1E8B8F06E4B}" destId="{278A1AAD-84FB-485A-B9A4-91295D75D286}" srcOrd="0" destOrd="0" presId="urn:microsoft.com/office/officeart/2005/8/layout/vList2"/>
    <dgm:cxn modelId="{33F7F37A-85DB-4A8E-A9D4-F67DA18AA913}" type="presParOf" srcId="{2F75F992-83D7-4120-BE6C-AEDA07B4247B}" destId="{278A1AAD-84FB-485A-B9A4-91295D75D28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A4D070-B7B2-4FDB-96CA-EDEDDE95642F}" type="doc">
      <dgm:prSet loTypeId="urn:microsoft.com/office/officeart/2005/8/layout/vList2" loCatId="list" qsTypeId="urn:microsoft.com/office/officeart/2005/8/quickstyle/3d2" qsCatId="3D" csTypeId="urn:microsoft.com/office/officeart/2005/8/colors/accent0_1" csCatId="mainScheme"/>
      <dgm:spPr/>
      <dgm:t>
        <a:bodyPr/>
        <a:lstStyle/>
        <a:p>
          <a:endParaRPr lang="en-US"/>
        </a:p>
      </dgm:t>
    </dgm:pt>
    <dgm:pt modelId="{0CDB468B-A87D-4BD0-B022-9E9DC7857D8B}">
      <dgm:prSet/>
      <dgm:spPr/>
      <dgm:t>
        <a:bodyPr/>
        <a:lstStyle/>
        <a:p>
          <a:pPr rtl="0"/>
          <a:r>
            <a:rPr lang="en-US" b="1" dirty="0" smtClean="0"/>
            <a:t>Background:</a:t>
          </a:r>
          <a:r>
            <a:rPr lang="en-US" dirty="0" smtClean="0"/>
            <a:t> Food Fi is a subscription-based streaming service launched in 2020, specializing in food-related content.</a:t>
          </a:r>
          <a:endParaRPr lang="en-US" dirty="0"/>
        </a:p>
      </dgm:t>
    </dgm:pt>
    <dgm:pt modelId="{3AD85332-6187-4757-8B56-7499B5C406DD}" type="parTrans" cxnId="{D1434BE5-50E1-4AC2-BDFF-7029BE7A15E6}">
      <dgm:prSet/>
      <dgm:spPr/>
      <dgm:t>
        <a:bodyPr/>
        <a:lstStyle/>
        <a:p>
          <a:endParaRPr lang="en-US"/>
        </a:p>
      </dgm:t>
    </dgm:pt>
    <dgm:pt modelId="{09A68054-9D17-4C3F-8CB2-948CC44DDB1F}" type="sibTrans" cxnId="{D1434BE5-50E1-4AC2-BDFF-7029BE7A15E6}">
      <dgm:prSet/>
      <dgm:spPr/>
      <dgm:t>
        <a:bodyPr/>
        <a:lstStyle/>
        <a:p>
          <a:endParaRPr lang="en-US"/>
        </a:p>
      </dgm:t>
    </dgm:pt>
    <dgm:pt modelId="{6FDBD050-FE92-46CD-8A80-641789FC3030}">
      <dgm:prSet/>
      <dgm:spPr/>
      <dgm:t>
        <a:bodyPr/>
        <a:lstStyle/>
        <a:p>
          <a:pPr rtl="0"/>
          <a:r>
            <a:rPr lang="en-US" b="1" dirty="0" smtClean="0"/>
            <a:t>Objective:</a:t>
          </a:r>
          <a:r>
            <a:rPr lang="en-US" dirty="0" smtClean="0"/>
            <a:t> The case study aims to showcase how Food Fi utilizes data analysis using SQL to make informed business decisions.</a:t>
          </a:r>
          <a:endParaRPr lang="en-US" dirty="0"/>
        </a:p>
      </dgm:t>
    </dgm:pt>
    <dgm:pt modelId="{5EE629CE-8ED0-4BF3-B5D0-F6E4E44C0583}" type="parTrans" cxnId="{21FD21DE-8512-42A9-9095-C3CEB6DE2F40}">
      <dgm:prSet/>
      <dgm:spPr/>
      <dgm:t>
        <a:bodyPr/>
        <a:lstStyle/>
        <a:p>
          <a:endParaRPr lang="en-US"/>
        </a:p>
      </dgm:t>
    </dgm:pt>
    <dgm:pt modelId="{372BFD45-5613-404B-A21D-61059F78AD56}" type="sibTrans" cxnId="{21FD21DE-8512-42A9-9095-C3CEB6DE2F40}">
      <dgm:prSet/>
      <dgm:spPr/>
      <dgm:t>
        <a:bodyPr/>
        <a:lstStyle/>
        <a:p>
          <a:endParaRPr lang="en-US"/>
        </a:p>
      </dgm:t>
    </dgm:pt>
    <dgm:pt modelId="{2B05CA79-27BB-41BB-AAE2-3E3BCE515648}">
      <dgm:prSet/>
      <dgm:spPr/>
      <dgm:t>
        <a:bodyPr/>
        <a:lstStyle/>
        <a:p>
          <a:pPr rtl="0"/>
          <a:r>
            <a:rPr lang="en-US" b="1" dirty="0" smtClean="0"/>
            <a:t>Data-Driven Approach:</a:t>
          </a:r>
          <a:r>
            <a:rPr lang="en-US" dirty="0" smtClean="0"/>
            <a:t> Food Fi operates with a data-driven mindset, ensuring that all decisions, including investment choices and feature development, are based on data insights.</a:t>
          </a:r>
          <a:endParaRPr lang="en-US" dirty="0"/>
        </a:p>
      </dgm:t>
    </dgm:pt>
    <dgm:pt modelId="{F07D7086-E68A-4C24-B082-B6895F9D0278}" type="parTrans" cxnId="{EF8D2B4B-35FD-4383-AC0D-B201009D79BE}">
      <dgm:prSet/>
      <dgm:spPr/>
      <dgm:t>
        <a:bodyPr/>
        <a:lstStyle/>
        <a:p>
          <a:endParaRPr lang="en-US"/>
        </a:p>
      </dgm:t>
    </dgm:pt>
    <dgm:pt modelId="{83E1B13C-137A-410D-A8BC-AB835413A6D4}" type="sibTrans" cxnId="{EF8D2B4B-35FD-4383-AC0D-B201009D79BE}">
      <dgm:prSet/>
      <dgm:spPr/>
      <dgm:t>
        <a:bodyPr/>
        <a:lstStyle/>
        <a:p>
          <a:endParaRPr lang="en-US"/>
        </a:p>
      </dgm:t>
    </dgm:pt>
    <dgm:pt modelId="{346670F2-FD38-41AA-8ED9-10180EEC1C0F}">
      <dgm:prSet/>
      <dgm:spPr/>
      <dgm:t>
        <a:bodyPr/>
        <a:lstStyle/>
        <a:p>
          <a:pPr rtl="0"/>
          <a:r>
            <a:rPr lang="en-US" b="1" dirty="0" smtClean="0"/>
            <a:t>Purpose:</a:t>
          </a:r>
          <a:r>
            <a:rPr lang="en-US" dirty="0" smtClean="0"/>
            <a:t> Through this case study, we aim to demonstrate how SQL queries are used to analyze Food </a:t>
          </a:r>
          <a:r>
            <a:rPr lang="en-US" dirty="0" err="1" smtClean="0"/>
            <a:t>Fi's</a:t>
          </a:r>
          <a:r>
            <a:rPr lang="en-US" dirty="0" smtClean="0"/>
            <a:t> subscription data and derive valuable insights for business growth and decision-making.</a:t>
          </a:r>
          <a:endParaRPr lang="en-US" dirty="0"/>
        </a:p>
      </dgm:t>
    </dgm:pt>
    <dgm:pt modelId="{93C10680-CE60-4B77-8562-B79DDC3A77CD}" type="parTrans" cxnId="{4AEE276E-4230-40D7-A8C7-13054DD6C321}">
      <dgm:prSet/>
      <dgm:spPr/>
      <dgm:t>
        <a:bodyPr/>
        <a:lstStyle/>
        <a:p>
          <a:endParaRPr lang="en-US"/>
        </a:p>
      </dgm:t>
    </dgm:pt>
    <dgm:pt modelId="{AC0788AE-D19E-46E1-AEAB-083964776262}" type="sibTrans" cxnId="{4AEE276E-4230-40D7-A8C7-13054DD6C321}">
      <dgm:prSet/>
      <dgm:spPr/>
      <dgm:t>
        <a:bodyPr/>
        <a:lstStyle/>
        <a:p>
          <a:endParaRPr lang="en-US"/>
        </a:p>
      </dgm:t>
    </dgm:pt>
    <dgm:pt modelId="{5FF0E61B-2CA0-43D9-97C7-DF5BA6BD446B}">
      <dgm:prSet/>
      <dgm:spPr/>
      <dgm:t>
        <a:bodyPr/>
        <a:lstStyle/>
        <a:p>
          <a:pPr rtl="0"/>
          <a:r>
            <a:rPr lang="en-US" b="1" dirty="0" smtClean="0"/>
            <a:t>Key Goals:</a:t>
          </a:r>
          <a:r>
            <a:rPr lang="en-US" dirty="0" smtClean="0"/>
            <a:t> The primary objectives include understanding customer preferences, optimizing pricing strategies, analyzing cohort behavior, optimizing customer acquisition, and reducing churn through data-driven strategies.</a:t>
          </a:r>
          <a:endParaRPr lang="en-US" dirty="0"/>
        </a:p>
      </dgm:t>
    </dgm:pt>
    <dgm:pt modelId="{FCA06200-A23A-40C2-984C-9BBEA3F19174}" type="parTrans" cxnId="{F3FFDB43-E545-4C04-99D1-0D16D8D0E465}">
      <dgm:prSet/>
      <dgm:spPr/>
      <dgm:t>
        <a:bodyPr/>
        <a:lstStyle/>
        <a:p>
          <a:endParaRPr lang="en-US"/>
        </a:p>
      </dgm:t>
    </dgm:pt>
    <dgm:pt modelId="{02A5D7FA-28B1-4AF9-A4A4-0F5346EEECC5}" type="sibTrans" cxnId="{F3FFDB43-E545-4C04-99D1-0D16D8D0E465}">
      <dgm:prSet/>
      <dgm:spPr/>
      <dgm:t>
        <a:bodyPr/>
        <a:lstStyle/>
        <a:p>
          <a:endParaRPr lang="en-US"/>
        </a:p>
      </dgm:t>
    </dgm:pt>
    <dgm:pt modelId="{76476DED-6A55-4097-89A8-4AB5BC1BEF5C}">
      <dgm:prSet/>
      <dgm:spPr/>
      <dgm:t>
        <a:bodyPr/>
        <a:lstStyle/>
        <a:p>
          <a:pPr rtl="0"/>
          <a:r>
            <a:rPr lang="en-US" b="1" dirty="0" smtClean="0"/>
            <a:t>Value Proposition: </a:t>
          </a:r>
          <a:r>
            <a:rPr lang="en-US" dirty="0" smtClean="0"/>
            <a:t>By harnessing SQL for data analysis, Food Fi can gain actionable insights to enhance customer satisfaction, improve retention, and drive business success in the competitive streaming media industry.</a:t>
          </a:r>
          <a:endParaRPr lang="en-US" dirty="0"/>
        </a:p>
      </dgm:t>
    </dgm:pt>
    <dgm:pt modelId="{50145CF2-5FFC-4152-AFF6-ECD854AE66CC}" type="parTrans" cxnId="{0F00511C-95E4-43E8-95D7-5CBA91CAFC42}">
      <dgm:prSet/>
      <dgm:spPr/>
      <dgm:t>
        <a:bodyPr/>
        <a:lstStyle/>
        <a:p>
          <a:endParaRPr lang="en-US"/>
        </a:p>
      </dgm:t>
    </dgm:pt>
    <dgm:pt modelId="{373FD979-E18C-4B5B-8DB9-CE8F9E9967D3}" type="sibTrans" cxnId="{0F00511C-95E4-43E8-95D7-5CBA91CAFC42}">
      <dgm:prSet/>
      <dgm:spPr/>
      <dgm:t>
        <a:bodyPr/>
        <a:lstStyle/>
        <a:p>
          <a:endParaRPr lang="en-US"/>
        </a:p>
      </dgm:t>
    </dgm:pt>
    <dgm:pt modelId="{E86E3F11-522B-4EC4-97A6-4F58BB701152}" type="pres">
      <dgm:prSet presAssocID="{8AA4D070-B7B2-4FDB-96CA-EDEDDE95642F}" presName="linear" presStyleCnt="0">
        <dgm:presLayoutVars>
          <dgm:animLvl val="lvl"/>
          <dgm:resizeHandles val="exact"/>
        </dgm:presLayoutVars>
      </dgm:prSet>
      <dgm:spPr/>
    </dgm:pt>
    <dgm:pt modelId="{5B9FFADE-970B-4389-AFBF-40F84EE732EA}" type="pres">
      <dgm:prSet presAssocID="{0CDB468B-A87D-4BD0-B022-9E9DC7857D8B}" presName="parentText" presStyleLbl="node1" presStyleIdx="0" presStyleCnt="6" custLinFactY="-33893" custLinFactNeighborY="-100000">
        <dgm:presLayoutVars>
          <dgm:chMax val="0"/>
          <dgm:bulletEnabled val="1"/>
        </dgm:presLayoutVars>
      </dgm:prSet>
      <dgm:spPr/>
    </dgm:pt>
    <dgm:pt modelId="{76C12884-BAF4-480A-8FFA-0C0473DD1C14}" type="pres">
      <dgm:prSet presAssocID="{09A68054-9D17-4C3F-8CB2-948CC44DDB1F}" presName="spacer" presStyleCnt="0"/>
      <dgm:spPr/>
    </dgm:pt>
    <dgm:pt modelId="{BAFCC6EC-41E5-438A-8A6E-08051CA0CB7C}" type="pres">
      <dgm:prSet presAssocID="{6FDBD050-FE92-46CD-8A80-641789FC3030}" presName="parentText" presStyleLbl="node1" presStyleIdx="1" presStyleCnt="6" custLinFactY="-16956" custLinFactNeighborY="-100000">
        <dgm:presLayoutVars>
          <dgm:chMax val="0"/>
          <dgm:bulletEnabled val="1"/>
        </dgm:presLayoutVars>
      </dgm:prSet>
      <dgm:spPr/>
    </dgm:pt>
    <dgm:pt modelId="{FE6B39CF-E16B-4720-A978-14ADF66AC1C6}" type="pres">
      <dgm:prSet presAssocID="{372BFD45-5613-404B-A21D-61059F78AD56}" presName="spacer" presStyleCnt="0"/>
      <dgm:spPr/>
    </dgm:pt>
    <dgm:pt modelId="{AA9A6C63-5C1C-497D-8E9E-0EFDF663CB17}" type="pres">
      <dgm:prSet presAssocID="{2B05CA79-27BB-41BB-AAE2-3E3BCE515648}" presName="parentText" presStyleLbl="node1" presStyleIdx="2" presStyleCnt="6" custLinFactNeighborY="-50130">
        <dgm:presLayoutVars>
          <dgm:chMax val="0"/>
          <dgm:bulletEnabled val="1"/>
        </dgm:presLayoutVars>
      </dgm:prSet>
      <dgm:spPr/>
    </dgm:pt>
    <dgm:pt modelId="{5EA6015A-773B-4E17-9A83-7089F3532509}" type="pres">
      <dgm:prSet presAssocID="{83E1B13C-137A-410D-A8BC-AB835413A6D4}" presName="spacer" presStyleCnt="0"/>
      <dgm:spPr/>
    </dgm:pt>
    <dgm:pt modelId="{45883777-33A2-4546-8279-71388B872702}" type="pres">
      <dgm:prSet presAssocID="{346670F2-FD38-41AA-8ED9-10180EEC1C0F}" presName="parentText" presStyleLbl="node1" presStyleIdx="3" presStyleCnt="6" custLinFactY="6069" custLinFactNeighborY="100000">
        <dgm:presLayoutVars>
          <dgm:chMax val="0"/>
          <dgm:bulletEnabled val="1"/>
        </dgm:presLayoutVars>
      </dgm:prSet>
      <dgm:spPr/>
    </dgm:pt>
    <dgm:pt modelId="{2C089C4C-A580-4DA3-9CF2-81BFF04A58EF}" type="pres">
      <dgm:prSet presAssocID="{AC0788AE-D19E-46E1-AEAB-083964776262}" presName="spacer" presStyleCnt="0"/>
      <dgm:spPr/>
    </dgm:pt>
    <dgm:pt modelId="{1211257A-EBD3-41A9-9993-1883ED2C3043}" type="pres">
      <dgm:prSet presAssocID="{5FF0E61B-2CA0-43D9-97C7-DF5BA6BD446B}" presName="parentText" presStyleLbl="node1" presStyleIdx="4" presStyleCnt="6" custLinFactY="24215" custLinFactNeighborX="-79" custLinFactNeighborY="100000">
        <dgm:presLayoutVars>
          <dgm:chMax val="0"/>
          <dgm:bulletEnabled val="1"/>
        </dgm:presLayoutVars>
      </dgm:prSet>
      <dgm:spPr/>
    </dgm:pt>
    <dgm:pt modelId="{0A83D176-AC1E-4CB9-BD35-D9097B5383BB}" type="pres">
      <dgm:prSet presAssocID="{02A5D7FA-28B1-4AF9-A4A4-0F5346EEECC5}" presName="spacer" presStyleCnt="0"/>
      <dgm:spPr/>
    </dgm:pt>
    <dgm:pt modelId="{D370EF78-CA9D-480D-B05E-39A24851A8B9}" type="pres">
      <dgm:prSet presAssocID="{76476DED-6A55-4097-89A8-4AB5BC1BEF5C}" presName="parentText" presStyleLbl="node1" presStyleIdx="5" presStyleCnt="6" custLinFactY="37523" custLinFactNeighborX="158" custLinFactNeighborY="100000">
        <dgm:presLayoutVars>
          <dgm:chMax val="0"/>
          <dgm:bulletEnabled val="1"/>
        </dgm:presLayoutVars>
      </dgm:prSet>
      <dgm:spPr/>
    </dgm:pt>
  </dgm:ptLst>
  <dgm:cxnLst>
    <dgm:cxn modelId="{18C0C1C6-5794-4A8F-A8EB-CA51EA524760}" type="presOf" srcId="{0CDB468B-A87D-4BD0-B022-9E9DC7857D8B}" destId="{5B9FFADE-970B-4389-AFBF-40F84EE732EA}" srcOrd="0" destOrd="0" presId="urn:microsoft.com/office/officeart/2005/8/layout/vList2"/>
    <dgm:cxn modelId="{21FD21DE-8512-42A9-9095-C3CEB6DE2F40}" srcId="{8AA4D070-B7B2-4FDB-96CA-EDEDDE95642F}" destId="{6FDBD050-FE92-46CD-8A80-641789FC3030}" srcOrd="1" destOrd="0" parTransId="{5EE629CE-8ED0-4BF3-B5D0-F6E4E44C0583}" sibTransId="{372BFD45-5613-404B-A21D-61059F78AD56}"/>
    <dgm:cxn modelId="{0F00511C-95E4-43E8-95D7-5CBA91CAFC42}" srcId="{8AA4D070-B7B2-4FDB-96CA-EDEDDE95642F}" destId="{76476DED-6A55-4097-89A8-4AB5BC1BEF5C}" srcOrd="5" destOrd="0" parTransId="{50145CF2-5FFC-4152-AFF6-ECD854AE66CC}" sibTransId="{373FD979-E18C-4B5B-8DB9-CE8F9E9967D3}"/>
    <dgm:cxn modelId="{4AEE276E-4230-40D7-A8C7-13054DD6C321}" srcId="{8AA4D070-B7B2-4FDB-96CA-EDEDDE95642F}" destId="{346670F2-FD38-41AA-8ED9-10180EEC1C0F}" srcOrd="3" destOrd="0" parTransId="{93C10680-CE60-4B77-8562-B79DDC3A77CD}" sibTransId="{AC0788AE-D19E-46E1-AEAB-083964776262}"/>
    <dgm:cxn modelId="{D1434BE5-50E1-4AC2-BDFF-7029BE7A15E6}" srcId="{8AA4D070-B7B2-4FDB-96CA-EDEDDE95642F}" destId="{0CDB468B-A87D-4BD0-B022-9E9DC7857D8B}" srcOrd="0" destOrd="0" parTransId="{3AD85332-6187-4757-8B56-7499B5C406DD}" sibTransId="{09A68054-9D17-4C3F-8CB2-948CC44DDB1F}"/>
    <dgm:cxn modelId="{F57AF5FC-9767-4CAF-AFF1-19BFF627A85A}" type="presOf" srcId="{2B05CA79-27BB-41BB-AAE2-3E3BCE515648}" destId="{AA9A6C63-5C1C-497D-8E9E-0EFDF663CB17}" srcOrd="0" destOrd="0" presId="urn:microsoft.com/office/officeart/2005/8/layout/vList2"/>
    <dgm:cxn modelId="{98F0A72D-7D52-4B65-827C-0525F8090031}" type="presOf" srcId="{346670F2-FD38-41AA-8ED9-10180EEC1C0F}" destId="{45883777-33A2-4546-8279-71388B872702}" srcOrd="0" destOrd="0" presId="urn:microsoft.com/office/officeart/2005/8/layout/vList2"/>
    <dgm:cxn modelId="{EF8D2B4B-35FD-4383-AC0D-B201009D79BE}" srcId="{8AA4D070-B7B2-4FDB-96CA-EDEDDE95642F}" destId="{2B05CA79-27BB-41BB-AAE2-3E3BCE515648}" srcOrd="2" destOrd="0" parTransId="{F07D7086-E68A-4C24-B082-B6895F9D0278}" sibTransId="{83E1B13C-137A-410D-A8BC-AB835413A6D4}"/>
    <dgm:cxn modelId="{BFD5917C-F50F-4F16-9E5D-B42C67E1A951}" type="presOf" srcId="{8AA4D070-B7B2-4FDB-96CA-EDEDDE95642F}" destId="{E86E3F11-522B-4EC4-97A6-4F58BB701152}" srcOrd="0" destOrd="0" presId="urn:microsoft.com/office/officeart/2005/8/layout/vList2"/>
    <dgm:cxn modelId="{5835277C-9BCB-419F-9D92-EE90AC8FFB76}" type="presOf" srcId="{5FF0E61B-2CA0-43D9-97C7-DF5BA6BD446B}" destId="{1211257A-EBD3-41A9-9993-1883ED2C3043}" srcOrd="0" destOrd="0" presId="urn:microsoft.com/office/officeart/2005/8/layout/vList2"/>
    <dgm:cxn modelId="{2CC44099-01B5-4857-ACA6-23A1CF9AE6F1}" type="presOf" srcId="{76476DED-6A55-4097-89A8-4AB5BC1BEF5C}" destId="{D370EF78-CA9D-480D-B05E-39A24851A8B9}" srcOrd="0" destOrd="0" presId="urn:microsoft.com/office/officeart/2005/8/layout/vList2"/>
    <dgm:cxn modelId="{C47D0E37-D568-4F10-9745-4B4DF213F50B}" type="presOf" srcId="{6FDBD050-FE92-46CD-8A80-641789FC3030}" destId="{BAFCC6EC-41E5-438A-8A6E-08051CA0CB7C}" srcOrd="0" destOrd="0" presId="urn:microsoft.com/office/officeart/2005/8/layout/vList2"/>
    <dgm:cxn modelId="{F3FFDB43-E545-4C04-99D1-0D16D8D0E465}" srcId="{8AA4D070-B7B2-4FDB-96CA-EDEDDE95642F}" destId="{5FF0E61B-2CA0-43D9-97C7-DF5BA6BD446B}" srcOrd="4" destOrd="0" parTransId="{FCA06200-A23A-40C2-984C-9BBEA3F19174}" sibTransId="{02A5D7FA-28B1-4AF9-A4A4-0F5346EEECC5}"/>
    <dgm:cxn modelId="{38862169-8692-4398-AC69-A4D2648A7E0A}" type="presParOf" srcId="{E86E3F11-522B-4EC4-97A6-4F58BB701152}" destId="{5B9FFADE-970B-4389-AFBF-40F84EE732EA}" srcOrd="0" destOrd="0" presId="urn:microsoft.com/office/officeart/2005/8/layout/vList2"/>
    <dgm:cxn modelId="{C7C46918-BCED-42EA-B5BA-F65EE239B47F}" type="presParOf" srcId="{E86E3F11-522B-4EC4-97A6-4F58BB701152}" destId="{76C12884-BAF4-480A-8FFA-0C0473DD1C14}" srcOrd="1" destOrd="0" presId="urn:microsoft.com/office/officeart/2005/8/layout/vList2"/>
    <dgm:cxn modelId="{23E4E0EF-D244-42C5-9370-404387DF7594}" type="presParOf" srcId="{E86E3F11-522B-4EC4-97A6-4F58BB701152}" destId="{BAFCC6EC-41E5-438A-8A6E-08051CA0CB7C}" srcOrd="2" destOrd="0" presId="urn:microsoft.com/office/officeart/2005/8/layout/vList2"/>
    <dgm:cxn modelId="{EF8A108B-D4D6-441F-9393-F0DCC72287A4}" type="presParOf" srcId="{E86E3F11-522B-4EC4-97A6-4F58BB701152}" destId="{FE6B39CF-E16B-4720-A978-14ADF66AC1C6}" srcOrd="3" destOrd="0" presId="urn:microsoft.com/office/officeart/2005/8/layout/vList2"/>
    <dgm:cxn modelId="{88946216-0572-42E6-87FD-B459845535F8}" type="presParOf" srcId="{E86E3F11-522B-4EC4-97A6-4F58BB701152}" destId="{AA9A6C63-5C1C-497D-8E9E-0EFDF663CB17}" srcOrd="4" destOrd="0" presId="urn:microsoft.com/office/officeart/2005/8/layout/vList2"/>
    <dgm:cxn modelId="{689281DD-5868-499E-B695-7E77F888F255}" type="presParOf" srcId="{E86E3F11-522B-4EC4-97A6-4F58BB701152}" destId="{5EA6015A-773B-4E17-9A83-7089F3532509}" srcOrd="5" destOrd="0" presId="urn:microsoft.com/office/officeart/2005/8/layout/vList2"/>
    <dgm:cxn modelId="{867AE2B7-6D4A-410F-9F4F-A96A52A530B0}" type="presParOf" srcId="{E86E3F11-522B-4EC4-97A6-4F58BB701152}" destId="{45883777-33A2-4546-8279-71388B872702}" srcOrd="6" destOrd="0" presId="urn:microsoft.com/office/officeart/2005/8/layout/vList2"/>
    <dgm:cxn modelId="{FCFBBE27-3BA6-4C9D-8248-D3E28EF1C81E}" type="presParOf" srcId="{E86E3F11-522B-4EC4-97A6-4F58BB701152}" destId="{2C089C4C-A580-4DA3-9CF2-81BFF04A58EF}" srcOrd="7" destOrd="0" presId="urn:microsoft.com/office/officeart/2005/8/layout/vList2"/>
    <dgm:cxn modelId="{C8FEFE45-8656-4C95-A00A-235913D8503C}" type="presParOf" srcId="{E86E3F11-522B-4EC4-97A6-4F58BB701152}" destId="{1211257A-EBD3-41A9-9993-1883ED2C3043}" srcOrd="8" destOrd="0" presId="urn:microsoft.com/office/officeart/2005/8/layout/vList2"/>
    <dgm:cxn modelId="{33438D59-E6F1-4AA7-BBAD-CEBE83CA1FE1}" type="presParOf" srcId="{E86E3F11-522B-4EC4-97A6-4F58BB701152}" destId="{0A83D176-AC1E-4CB9-BD35-D9097B5383BB}" srcOrd="9" destOrd="0" presId="urn:microsoft.com/office/officeart/2005/8/layout/vList2"/>
    <dgm:cxn modelId="{E4519CC0-9E9A-4645-A6F9-E35A5EF11295}" type="presParOf" srcId="{E86E3F11-522B-4EC4-97A6-4F58BB701152}" destId="{D370EF78-CA9D-480D-B05E-39A24851A8B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6164D4-AB34-4796-9BD1-0EDB1DFD7F96}" type="doc">
      <dgm:prSet loTypeId="urn:microsoft.com/office/officeart/2005/8/layout/vList2" loCatId="list" qsTypeId="urn:microsoft.com/office/officeart/2005/8/quickstyle/3d2" qsCatId="3D" csTypeId="urn:microsoft.com/office/officeart/2005/8/colors/accent0_1" csCatId="mainScheme" phldr="1"/>
      <dgm:spPr/>
      <dgm:t>
        <a:bodyPr/>
        <a:lstStyle/>
        <a:p>
          <a:endParaRPr lang="en-US"/>
        </a:p>
      </dgm:t>
    </dgm:pt>
    <dgm:pt modelId="{3C1F39FF-F455-4077-8B7B-4F7C900B7ED9}">
      <dgm:prSet/>
      <dgm:spPr/>
      <dgm:t>
        <a:bodyPr/>
        <a:lstStyle/>
        <a:p>
          <a:pPr rtl="0"/>
          <a:r>
            <a:rPr lang="en-US" dirty="0" smtClean="0"/>
            <a:t>The dataset used in the case study consists of two main tables within the Food Fi database schema. Below are the details of each table along with their columns and meanings:</a:t>
          </a:r>
          <a:endParaRPr lang="en-US" dirty="0"/>
        </a:p>
      </dgm:t>
    </dgm:pt>
    <dgm:pt modelId="{9ECAECCA-82AA-4868-9DFB-C77DA6C100EA}" type="parTrans" cxnId="{612590EE-1B70-46B0-A2DD-680B47364ED3}">
      <dgm:prSet/>
      <dgm:spPr/>
      <dgm:t>
        <a:bodyPr/>
        <a:lstStyle/>
        <a:p>
          <a:endParaRPr lang="en-US"/>
        </a:p>
      </dgm:t>
    </dgm:pt>
    <dgm:pt modelId="{286F429D-2925-4A23-8BDE-5A5928402E83}" type="sibTrans" cxnId="{612590EE-1B70-46B0-A2DD-680B47364ED3}">
      <dgm:prSet/>
      <dgm:spPr/>
      <dgm:t>
        <a:bodyPr/>
        <a:lstStyle/>
        <a:p>
          <a:endParaRPr lang="en-US"/>
        </a:p>
      </dgm:t>
    </dgm:pt>
    <dgm:pt modelId="{D94C05B1-A36E-4088-8F9D-3791C25E4DDF}">
      <dgm:prSet/>
      <dgm:spPr/>
      <dgm:t>
        <a:bodyPr/>
        <a:lstStyle/>
        <a:p>
          <a:pPr rtl="0"/>
          <a:r>
            <a:rPr lang="en-US" b="1" smtClean="0"/>
            <a:t>Table 1: plans</a:t>
          </a:r>
          <a:endParaRPr lang="en-US"/>
        </a:p>
      </dgm:t>
    </dgm:pt>
    <dgm:pt modelId="{1CC03E3D-E2FB-4DDA-8F30-0EB22282980C}" type="parTrans" cxnId="{6B9648C3-63DA-4A54-B897-12BFD2A31E1E}">
      <dgm:prSet/>
      <dgm:spPr/>
      <dgm:t>
        <a:bodyPr/>
        <a:lstStyle/>
        <a:p>
          <a:endParaRPr lang="en-US"/>
        </a:p>
      </dgm:t>
    </dgm:pt>
    <dgm:pt modelId="{6CABF975-E0AF-4E64-ACB6-4B2D83FB1CA4}" type="sibTrans" cxnId="{6B9648C3-63DA-4A54-B897-12BFD2A31E1E}">
      <dgm:prSet/>
      <dgm:spPr/>
      <dgm:t>
        <a:bodyPr/>
        <a:lstStyle/>
        <a:p>
          <a:endParaRPr lang="en-US"/>
        </a:p>
      </dgm:t>
    </dgm:pt>
    <dgm:pt modelId="{8D974F79-B1E3-4506-8D33-92281C6E7839}">
      <dgm:prSet/>
      <dgm:spPr/>
      <dgm:t>
        <a:bodyPr/>
        <a:lstStyle/>
        <a:p>
          <a:pPr rtl="0"/>
          <a:r>
            <a:rPr lang="en-US" b="1" dirty="0" err="1" smtClean="0"/>
            <a:t>plan_id</a:t>
          </a:r>
          <a:r>
            <a:rPr lang="en-US" dirty="0" smtClean="0"/>
            <a:t>: Unique identifier for each subscription plan.</a:t>
          </a:r>
          <a:endParaRPr lang="en-US" dirty="0"/>
        </a:p>
      </dgm:t>
    </dgm:pt>
    <dgm:pt modelId="{2C0E5883-059C-44F5-8466-0890BC49E2C0}" type="parTrans" cxnId="{DB127D13-A908-4EAB-9556-925B8B58F75C}">
      <dgm:prSet/>
      <dgm:spPr/>
      <dgm:t>
        <a:bodyPr/>
        <a:lstStyle/>
        <a:p>
          <a:endParaRPr lang="en-US"/>
        </a:p>
      </dgm:t>
    </dgm:pt>
    <dgm:pt modelId="{022E90F6-0151-4137-9385-F1124F45A639}" type="sibTrans" cxnId="{DB127D13-A908-4EAB-9556-925B8B58F75C}">
      <dgm:prSet/>
      <dgm:spPr/>
      <dgm:t>
        <a:bodyPr/>
        <a:lstStyle/>
        <a:p>
          <a:endParaRPr lang="en-US"/>
        </a:p>
      </dgm:t>
    </dgm:pt>
    <dgm:pt modelId="{4C5362F2-9BDA-41E1-B4B6-DE3204D71EB4}">
      <dgm:prSet/>
      <dgm:spPr/>
      <dgm:t>
        <a:bodyPr/>
        <a:lstStyle/>
        <a:p>
          <a:pPr rtl="0"/>
          <a:r>
            <a:rPr lang="en-US" b="1" dirty="0" err="1" smtClean="0"/>
            <a:t>plan_name</a:t>
          </a:r>
          <a:r>
            <a:rPr lang="en-US" dirty="0" smtClean="0"/>
            <a:t>: Name of the subscription plan (e.g., trial, basic monthly, pro monthly, pro annual, churn).</a:t>
          </a:r>
          <a:endParaRPr lang="en-US" dirty="0"/>
        </a:p>
      </dgm:t>
    </dgm:pt>
    <dgm:pt modelId="{7949DD9E-1562-4191-AFEE-758FAD8A2781}" type="parTrans" cxnId="{B4B9FD02-5583-4610-B51F-0E41A5249DBE}">
      <dgm:prSet/>
      <dgm:spPr/>
      <dgm:t>
        <a:bodyPr/>
        <a:lstStyle/>
        <a:p>
          <a:endParaRPr lang="en-US"/>
        </a:p>
      </dgm:t>
    </dgm:pt>
    <dgm:pt modelId="{89C4D580-BE04-4BE5-A5C0-016B28DE396D}" type="sibTrans" cxnId="{B4B9FD02-5583-4610-B51F-0E41A5249DBE}">
      <dgm:prSet/>
      <dgm:spPr/>
      <dgm:t>
        <a:bodyPr/>
        <a:lstStyle/>
        <a:p>
          <a:endParaRPr lang="en-US"/>
        </a:p>
      </dgm:t>
    </dgm:pt>
    <dgm:pt modelId="{1E46C127-D705-401E-8001-F670833AF798}">
      <dgm:prSet/>
      <dgm:spPr/>
      <dgm:t>
        <a:bodyPr/>
        <a:lstStyle/>
        <a:p>
          <a:pPr rtl="0"/>
          <a:r>
            <a:rPr lang="en-US" b="1" dirty="0" smtClean="0"/>
            <a:t>price</a:t>
          </a:r>
          <a:r>
            <a:rPr lang="en-US" dirty="0" smtClean="0"/>
            <a:t>: Price associated with each subscription plan. For some plans like the trial and churn, the price may be null.</a:t>
          </a:r>
          <a:endParaRPr lang="en-US" dirty="0"/>
        </a:p>
      </dgm:t>
    </dgm:pt>
    <dgm:pt modelId="{145DFD53-01B0-4C33-838F-05EB4F0651E7}" type="parTrans" cxnId="{EC6EC468-2225-4287-8140-AD83A6933136}">
      <dgm:prSet/>
      <dgm:spPr/>
      <dgm:t>
        <a:bodyPr/>
        <a:lstStyle/>
        <a:p>
          <a:endParaRPr lang="en-US"/>
        </a:p>
      </dgm:t>
    </dgm:pt>
    <dgm:pt modelId="{4C28F4C6-271E-4DB5-AB25-791CB48177C5}" type="sibTrans" cxnId="{EC6EC468-2225-4287-8140-AD83A6933136}">
      <dgm:prSet/>
      <dgm:spPr/>
      <dgm:t>
        <a:bodyPr/>
        <a:lstStyle/>
        <a:p>
          <a:endParaRPr lang="en-US"/>
        </a:p>
      </dgm:t>
    </dgm:pt>
    <dgm:pt modelId="{E2CAE3A2-7334-49C2-81A1-844B0CC2BC8C}">
      <dgm:prSet/>
      <dgm:spPr/>
      <dgm:t>
        <a:bodyPr/>
        <a:lstStyle/>
        <a:p>
          <a:pPr rtl="0"/>
          <a:r>
            <a:rPr lang="en-US" b="1" smtClean="0"/>
            <a:t>Table 2: subscriptions</a:t>
          </a:r>
          <a:endParaRPr lang="en-US"/>
        </a:p>
      </dgm:t>
    </dgm:pt>
    <dgm:pt modelId="{27A05C22-A560-4542-9033-C4A2FEFFAD67}" type="parTrans" cxnId="{C3886940-8296-4B9D-8B42-B348ACD3AD4C}">
      <dgm:prSet/>
      <dgm:spPr/>
      <dgm:t>
        <a:bodyPr/>
        <a:lstStyle/>
        <a:p>
          <a:endParaRPr lang="en-US"/>
        </a:p>
      </dgm:t>
    </dgm:pt>
    <dgm:pt modelId="{2713B4DF-66FA-4FE1-9073-F5166FB77617}" type="sibTrans" cxnId="{C3886940-8296-4B9D-8B42-B348ACD3AD4C}">
      <dgm:prSet/>
      <dgm:spPr/>
      <dgm:t>
        <a:bodyPr/>
        <a:lstStyle/>
        <a:p>
          <a:endParaRPr lang="en-US"/>
        </a:p>
      </dgm:t>
    </dgm:pt>
    <dgm:pt modelId="{0D1D4329-8F39-4C30-AAC1-A56843535D7F}">
      <dgm:prSet/>
      <dgm:spPr/>
      <dgm:t>
        <a:bodyPr/>
        <a:lstStyle/>
        <a:p>
          <a:pPr rtl="0"/>
          <a:r>
            <a:rPr lang="en-US" b="1" dirty="0" err="1" smtClean="0"/>
            <a:t>customer_id</a:t>
          </a:r>
          <a:r>
            <a:rPr lang="en-US" dirty="0" smtClean="0"/>
            <a:t>: Unique identifier for each customer.</a:t>
          </a:r>
          <a:endParaRPr lang="en-US" dirty="0"/>
        </a:p>
      </dgm:t>
    </dgm:pt>
    <dgm:pt modelId="{C1C999BF-79A8-45F9-BBDA-081179E48AC0}" type="parTrans" cxnId="{1C1FF0C2-0CF6-47B8-869C-9513F5FFA844}">
      <dgm:prSet/>
      <dgm:spPr/>
      <dgm:t>
        <a:bodyPr/>
        <a:lstStyle/>
        <a:p>
          <a:endParaRPr lang="en-US"/>
        </a:p>
      </dgm:t>
    </dgm:pt>
    <dgm:pt modelId="{08EB4BE6-E21E-4A6B-8CB7-232A8EA3D38C}" type="sibTrans" cxnId="{1C1FF0C2-0CF6-47B8-869C-9513F5FFA844}">
      <dgm:prSet/>
      <dgm:spPr/>
      <dgm:t>
        <a:bodyPr/>
        <a:lstStyle/>
        <a:p>
          <a:endParaRPr lang="en-US"/>
        </a:p>
      </dgm:t>
    </dgm:pt>
    <dgm:pt modelId="{BAC72CDB-7433-4587-A114-F08C73FD5047}">
      <dgm:prSet/>
      <dgm:spPr/>
      <dgm:t>
        <a:bodyPr/>
        <a:lstStyle/>
        <a:p>
          <a:pPr rtl="0"/>
          <a:r>
            <a:rPr lang="en-US" b="1" dirty="0" err="1" smtClean="0"/>
            <a:t>plan_id</a:t>
          </a:r>
          <a:r>
            <a:rPr lang="en-US" dirty="0" smtClean="0"/>
            <a:t>: Identifier referencing the subscription plan chosen by the customer.</a:t>
          </a:r>
          <a:endParaRPr lang="en-US" dirty="0"/>
        </a:p>
      </dgm:t>
    </dgm:pt>
    <dgm:pt modelId="{56F9B7A3-0458-4959-821C-CD5A7F9E4214}" type="parTrans" cxnId="{6B48F73B-DF2F-4638-941F-C872FB3FBA8D}">
      <dgm:prSet/>
      <dgm:spPr/>
      <dgm:t>
        <a:bodyPr/>
        <a:lstStyle/>
        <a:p>
          <a:endParaRPr lang="en-US"/>
        </a:p>
      </dgm:t>
    </dgm:pt>
    <dgm:pt modelId="{19E0862E-411A-456A-980B-EC4DE04E3E92}" type="sibTrans" cxnId="{6B48F73B-DF2F-4638-941F-C872FB3FBA8D}">
      <dgm:prSet/>
      <dgm:spPr/>
      <dgm:t>
        <a:bodyPr/>
        <a:lstStyle/>
        <a:p>
          <a:endParaRPr lang="en-US"/>
        </a:p>
      </dgm:t>
    </dgm:pt>
    <dgm:pt modelId="{66961595-4334-4267-AF84-EAF80D33421E}">
      <dgm:prSet/>
      <dgm:spPr/>
      <dgm:t>
        <a:bodyPr/>
        <a:lstStyle/>
        <a:p>
          <a:pPr rtl="0"/>
          <a:r>
            <a:rPr lang="en-US" b="1" dirty="0" err="1" smtClean="0"/>
            <a:t>start_date</a:t>
          </a:r>
          <a:r>
            <a:rPr lang="en-US" dirty="0" smtClean="0"/>
            <a:t>: Date when the subscription plan started for the customer.</a:t>
          </a:r>
          <a:endParaRPr lang="en-US" dirty="0"/>
        </a:p>
      </dgm:t>
    </dgm:pt>
    <dgm:pt modelId="{A6537757-3704-481F-893B-7563B6549856}" type="parTrans" cxnId="{B9B20021-C79C-4BC6-8DF1-8E641C86DECB}">
      <dgm:prSet/>
      <dgm:spPr/>
      <dgm:t>
        <a:bodyPr/>
        <a:lstStyle/>
        <a:p>
          <a:endParaRPr lang="en-US"/>
        </a:p>
      </dgm:t>
    </dgm:pt>
    <dgm:pt modelId="{1774A840-6D6E-46D0-B51F-2DF7D293602F}" type="sibTrans" cxnId="{B9B20021-C79C-4BC6-8DF1-8E641C86DECB}">
      <dgm:prSet/>
      <dgm:spPr/>
      <dgm:t>
        <a:bodyPr/>
        <a:lstStyle/>
        <a:p>
          <a:endParaRPr lang="en-US"/>
        </a:p>
      </dgm:t>
    </dgm:pt>
    <dgm:pt modelId="{3E61CC66-DA97-4C7A-ADD3-B196AC60A53C}">
      <dgm:prSet/>
      <dgm:spPr/>
      <dgm:t>
        <a:bodyPr/>
        <a:lstStyle/>
        <a:p>
          <a:pPr rtl="0"/>
          <a:r>
            <a:rPr lang="en-US" dirty="0" smtClean="0"/>
            <a:t>These tables provide essential data for analyzing customer subscription patterns, understanding plan preferences, and tracking customer engagement over time. The </a:t>
          </a:r>
          <a:r>
            <a:rPr lang="en-US" dirty="0" err="1" smtClean="0"/>
            <a:t>plan_id</a:t>
          </a:r>
          <a:r>
            <a:rPr lang="en-US" dirty="0" smtClean="0"/>
            <a:t> column serves as a foreign key linking the subscriptions table with the plans table, allowing for comprehensive analysis of subscription data.</a:t>
          </a:r>
          <a:endParaRPr lang="en-US" dirty="0"/>
        </a:p>
      </dgm:t>
    </dgm:pt>
    <dgm:pt modelId="{5508964E-CF8C-42B4-B5D3-D63F75492702}" type="parTrans" cxnId="{06580AA3-A98C-4855-BC5D-556E56D92BA6}">
      <dgm:prSet/>
      <dgm:spPr/>
      <dgm:t>
        <a:bodyPr/>
        <a:lstStyle/>
        <a:p>
          <a:endParaRPr lang="en-US"/>
        </a:p>
      </dgm:t>
    </dgm:pt>
    <dgm:pt modelId="{1A4E0844-790D-470E-BFAD-CF778FE68A05}" type="sibTrans" cxnId="{06580AA3-A98C-4855-BC5D-556E56D92BA6}">
      <dgm:prSet/>
      <dgm:spPr/>
      <dgm:t>
        <a:bodyPr/>
        <a:lstStyle/>
        <a:p>
          <a:endParaRPr lang="en-US"/>
        </a:p>
      </dgm:t>
    </dgm:pt>
    <dgm:pt modelId="{C91140FE-2682-48DD-B9B2-2D7FDBEFAD5C}" type="pres">
      <dgm:prSet presAssocID="{C56164D4-AB34-4796-9BD1-0EDB1DFD7F96}" presName="linear" presStyleCnt="0">
        <dgm:presLayoutVars>
          <dgm:animLvl val="lvl"/>
          <dgm:resizeHandles val="exact"/>
        </dgm:presLayoutVars>
      </dgm:prSet>
      <dgm:spPr/>
    </dgm:pt>
    <dgm:pt modelId="{7C715DC8-A6D4-4AF3-A8DD-E43ABD38846B}" type="pres">
      <dgm:prSet presAssocID="{3C1F39FF-F455-4077-8B7B-4F7C900B7ED9}" presName="parentText" presStyleLbl="node1" presStyleIdx="0" presStyleCnt="4" custScaleY="38948" custLinFactY="-38397" custLinFactNeighborX="954" custLinFactNeighborY="-100000">
        <dgm:presLayoutVars>
          <dgm:chMax val="0"/>
          <dgm:bulletEnabled val="1"/>
        </dgm:presLayoutVars>
      </dgm:prSet>
      <dgm:spPr/>
    </dgm:pt>
    <dgm:pt modelId="{7010FE0A-67B2-48C0-8333-F2A7C2CED331}" type="pres">
      <dgm:prSet presAssocID="{286F429D-2925-4A23-8BDE-5A5928402E83}" presName="spacer" presStyleCnt="0"/>
      <dgm:spPr/>
    </dgm:pt>
    <dgm:pt modelId="{861FCD3C-57EF-4EED-B26B-C53B36747EED}" type="pres">
      <dgm:prSet presAssocID="{D94C05B1-A36E-4088-8F9D-3791C25E4DDF}" presName="parentText" presStyleLbl="node1" presStyleIdx="1" presStyleCnt="4" custScaleY="20077" custLinFactNeighborY="-24420">
        <dgm:presLayoutVars>
          <dgm:chMax val="0"/>
          <dgm:bulletEnabled val="1"/>
        </dgm:presLayoutVars>
      </dgm:prSet>
      <dgm:spPr/>
    </dgm:pt>
    <dgm:pt modelId="{C1368F6D-FE0D-4210-8421-4FB6B735E932}" type="pres">
      <dgm:prSet presAssocID="{D94C05B1-A36E-4088-8F9D-3791C25E4DDF}" presName="childText" presStyleLbl="revTx" presStyleIdx="0" presStyleCnt="2" custScaleY="73314" custLinFactNeighborY="-11538">
        <dgm:presLayoutVars>
          <dgm:bulletEnabled val="1"/>
        </dgm:presLayoutVars>
      </dgm:prSet>
      <dgm:spPr/>
    </dgm:pt>
    <dgm:pt modelId="{8D98FD79-1E8C-40A9-A8A5-0208E62C6813}" type="pres">
      <dgm:prSet presAssocID="{E2CAE3A2-7334-49C2-81A1-844B0CC2BC8C}" presName="parentText" presStyleLbl="node1" presStyleIdx="2" presStyleCnt="4" custScaleY="21296" custLinFactNeighborY="-44514">
        <dgm:presLayoutVars>
          <dgm:chMax val="0"/>
          <dgm:bulletEnabled val="1"/>
        </dgm:presLayoutVars>
      </dgm:prSet>
      <dgm:spPr/>
    </dgm:pt>
    <dgm:pt modelId="{EE472893-CCEE-4C5E-8338-2773650A81A8}" type="pres">
      <dgm:prSet presAssocID="{E2CAE3A2-7334-49C2-81A1-844B0CC2BC8C}" presName="childText" presStyleLbl="revTx" presStyleIdx="1" presStyleCnt="2" custScaleY="43857" custLinFactNeighborY="-22380">
        <dgm:presLayoutVars>
          <dgm:bulletEnabled val="1"/>
        </dgm:presLayoutVars>
      </dgm:prSet>
      <dgm:spPr/>
    </dgm:pt>
    <dgm:pt modelId="{47E0FC84-C19D-4CAD-9087-D4A4B0B3CDAF}" type="pres">
      <dgm:prSet presAssocID="{3E61CC66-DA97-4C7A-ADD3-B196AC60A53C}" presName="parentText" presStyleLbl="node1" presStyleIdx="3" presStyleCnt="4" custScaleY="37932" custLinFactNeighborY="-44841">
        <dgm:presLayoutVars>
          <dgm:chMax val="0"/>
          <dgm:bulletEnabled val="1"/>
        </dgm:presLayoutVars>
      </dgm:prSet>
      <dgm:spPr/>
    </dgm:pt>
  </dgm:ptLst>
  <dgm:cxnLst>
    <dgm:cxn modelId="{B4B9FD02-5583-4610-B51F-0E41A5249DBE}" srcId="{D94C05B1-A36E-4088-8F9D-3791C25E4DDF}" destId="{4C5362F2-9BDA-41E1-B4B6-DE3204D71EB4}" srcOrd="1" destOrd="0" parTransId="{7949DD9E-1562-4191-AFEE-758FAD8A2781}" sibTransId="{89C4D580-BE04-4BE5-A5C0-016B28DE396D}"/>
    <dgm:cxn modelId="{CC331CC2-B5B7-4506-AEF7-1E4932A4E7DC}" type="presOf" srcId="{8D974F79-B1E3-4506-8D33-92281C6E7839}" destId="{C1368F6D-FE0D-4210-8421-4FB6B735E932}" srcOrd="0" destOrd="0" presId="urn:microsoft.com/office/officeart/2005/8/layout/vList2"/>
    <dgm:cxn modelId="{1C1FF0C2-0CF6-47B8-869C-9513F5FFA844}" srcId="{E2CAE3A2-7334-49C2-81A1-844B0CC2BC8C}" destId="{0D1D4329-8F39-4C30-AAC1-A56843535D7F}" srcOrd="0" destOrd="0" parTransId="{C1C999BF-79A8-45F9-BBDA-081179E48AC0}" sibTransId="{08EB4BE6-E21E-4A6B-8CB7-232A8EA3D38C}"/>
    <dgm:cxn modelId="{9A891D8F-0883-4CE6-A4B8-13BD2C69C678}" type="presOf" srcId="{0D1D4329-8F39-4C30-AAC1-A56843535D7F}" destId="{EE472893-CCEE-4C5E-8338-2773650A81A8}" srcOrd="0" destOrd="0" presId="urn:microsoft.com/office/officeart/2005/8/layout/vList2"/>
    <dgm:cxn modelId="{D1728AA5-CE22-4D2E-B03C-2F89CA88855C}" type="presOf" srcId="{BAC72CDB-7433-4587-A114-F08C73FD5047}" destId="{EE472893-CCEE-4C5E-8338-2773650A81A8}" srcOrd="0" destOrd="1" presId="urn:microsoft.com/office/officeart/2005/8/layout/vList2"/>
    <dgm:cxn modelId="{B15B0802-DCCC-4E1B-BB64-A3F16EF62B62}" type="presOf" srcId="{3E61CC66-DA97-4C7A-ADD3-B196AC60A53C}" destId="{47E0FC84-C19D-4CAD-9087-D4A4B0B3CDAF}" srcOrd="0" destOrd="0" presId="urn:microsoft.com/office/officeart/2005/8/layout/vList2"/>
    <dgm:cxn modelId="{612590EE-1B70-46B0-A2DD-680B47364ED3}" srcId="{C56164D4-AB34-4796-9BD1-0EDB1DFD7F96}" destId="{3C1F39FF-F455-4077-8B7B-4F7C900B7ED9}" srcOrd="0" destOrd="0" parTransId="{9ECAECCA-82AA-4868-9DFB-C77DA6C100EA}" sibTransId="{286F429D-2925-4A23-8BDE-5A5928402E83}"/>
    <dgm:cxn modelId="{6B9648C3-63DA-4A54-B897-12BFD2A31E1E}" srcId="{C56164D4-AB34-4796-9BD1-0EDB1DFD7F96}" destId="{D94C05B1-A36E-4088-8F9D-3791C25E4DDF}" srcOrd="1" destOrd="0" parTransId="{1CC03E3D-E2FB-4DDA-8F30-0EB22282980C}" sibTransId="{6CABF975-E0AF-4E64-ACB6-4B2D83FB1CA4}"/>
    <dgm:cxn modelId="{06580AA3-A98C-4855-BC5D-556E56D92BA6}" srcId="{C56164D4-AB34-4796-9BD1-0EDB1DFD7F96}" destId="{3E61CC66-DA97-4C7A-ADD3-B196AC60A53C}" srcOrd="3" destOrd="0" parTransId="{5508964E-CF8C-42B4-B5D3-D63F75492702}" sibTransId="{1A4E0844-790D-470E-BFAD-CF778FE68A05}"/>
    <dgm:cxn modelId="{64EE75B9-6362-49BA-AE5E-2A5BF8D43AED}" type="presOf" srcId="{E2CAE3A2-7334-49C2-81A1-844B0CC2BC8C}" destId="{8D98FD79-1E8C-40A9-A8A5-0208E62C6813}" srcOrd="0" destOrd="0" presId="urn:microsoft.com/office/officeart/2005/8/layout/vList2"/>
    <dgm:cxn modelId="{64878DAD-A7E4-4A5C-8F60-83BA481424D3}" type="presOf" srcId="{1E46C127-D705-401E-8001-F670833AF798}" destId="{C1368F6D-FE0D-4210-8421-4FB6B735E932}" srcOrd="0" destOrd="2" presId="urn:microsoft.com/office/officeart/2005/8/layout/vList2"/>
    <dgm:cxn modelId="{89F607EA-0E5D-4029-90F9-5AF055E92DFD}" type="presOf" srcId="{66961595-4334-4267-AF84-EAF80D33421E}" destId="{EE472893-CCEE-4C5E-8338-2773650A81A8}" srcOrd="0" destOrd="2" presId="urn:microsoft.com/office/officeart/2005/8/layout/vList2"/>
    <dgm:cxn modelId="{DB127D13-A908-4EAB-9556-925B8B58F75C}" srcId="{D94C05B1-A36E-4088-8F9D-3791C25E4DDF}" destId="{8D974F79-B1E3-4506-8D33-92281C6E7839}" srcOrd="0" destOrd="0" parTransId="{2C0E5883-059C-44F5-8466-0890BC49E2C0}" sibTransId="{022E90F6-0151-4137-9385-F1124F45A639}"/>
    <dgm:cxn modelId="{AAAE90CA-7B02-4226-A736-0A4DF3C740ED}" type="presOf" srcId="{C56164D4-AB34-4796-9BD1-0EDB1DFD7F96}" destId="{C91140FE-2682-48DD-B9B2-2D7FDBEFAD5C}" srcOrd="0" destOrd="0" presId="urn:microsoft.com/office/officeart/2005/8/layout/vList2"/>
    <dgm:cxn modelId="{EC6EC468-2225-4287-8140-AD83A6933136}" srcId="{D94C05B1-A36E-4088-8F9D-3791C25E4DDF}" destId="{1E46C127-D705-401E-8001-F670833AF798}" srcOrd="2" destOrd="0" parTransId="{145DFD53-01B0-4C33-838F-05EB4F0651E7}" sibTransId="{4C28F4C6-271E-4DB5-AB25-791CB48177C5}"/>
    <dgm:cxn modelId="{6B48F73B-DF2F-4638-941F-C872FB3FBA8D}" srcId="{E2CAE3A2-7334-49C2-81A1-844B0CC2BC8C}" destId="{BAC72CDB-7433-4587-A114-F08C73FD5047}" srcOrd="1" destOrd="0" parTransId="{56F9B7A3-0458-4959-821C-CD5A7F9E4214}" sibTransId="{19E0862E-411A-456A-980B-EC4DE04E3E92}"/>
    <dgm:cxn modelId="{96FA3A2C-BE83-4B87-AAE9-4E2A5B3C575B}" type="presOf" srcId="{3C1F39FF-F455-4077-8B7B-4F7C900B7ED9}" destId="{7C715DC8-A6D4-4AF3-A8DD-E43ABD38846B}" srcOrd="0" destOrd="0" presId="urn:microsoft.com/office/officeart/2005/8/layout/vList2"/>
    <dgm:cxn modelId="{B2F67641-32A5-41CA-8B0E-1F3573BB514C}" type="presOf" srcId="{4C5362F2-9BDA-41E1-B4B6-DE3204D71EB4}" destId="{C1368F6D-FE0D-4210-8421-4FB6B735E932}" srcOrd="0" destOrd="1" presId="urn:microsoft.com/office/officeart/2005/8/layout/vList2"/>
    <dgm:cxn modelId="{B9B20021-C79C-4BC6-8DF1-8E641C86DECB}" srcId="{E2CAE3A2-7334-49C2-81A1-844B0CC2BC8C}" destId="{66961595-4334-4267-AF84-EAF80D33421E}" srcOrd="2" destOrd="0" parTransId="{A6537757-3704-481F-893B-7563B6549856}" sibTransId="{1774A840-6D6E-46D0-B51F-2DF7D293602F}"/>
    <dgm:cxn modelId="{3A1FA6EE-ACBC-4131-B3CB-4810F9206BA4}" type="presOf" srcId="{D94C05B1-A36E-4088-8F9D-3791C25E4DDF}" destId="{861FCD3C-57EF-4EED-B26B-C53B36747EED}" srcOrd="0" destOrd="0" presId="urn:microsoft.com/office/officeart/2005/8/layout/vList2"/>
    <dgm:cxn modelId="{C3886940-8296-4B9D-8B42-B348ACD3AD4C}" srcId="{C56164D4-AB34-4796-9BD1-0EDB1DFD7F96}" destId="{E2CAE3A2-7334-49C2-81A1-844B0CC2BC8C}" srcOrd="2" destOrd="0" parTransId="{27A05C22-A560-4542-9033-C4A2FEFFAD67}" sibTransId="{2713B4DF-66FA-4FE1-9073-F5166FB77617}"/>
    <dgm:cxn modelId="{28A56E2C-B78C-4D40-80C1-8156977D3C4C}" type="presParOf" srcId="{C91140FE-2682-48DD-B9B2-2D7FDBEFAD5C}" destId="{7C715DC8-A6D4-4AF3-A8DD-E43ABD38846B}" srcOrd="0" destOrd="0" presId="urn:microsoft.com/office/officeart/2005/8/layout/vList2"/>
    <dgm:cxn modelId="{2269AA6A-8DDE-4079-906F-16E162B5CAD4}" type="presParOf" srcId="{C91140FE-2682-48DD-B9B2-2D7FDBEFAD5C}" destId="{7010FE0A-67B2-48C0-8333-F2A7C2CED331}" srcOrd="1" destOrd="0" presId="urn:microsoft.com/office/officeart/2005/8/layout/vList2"/>
    <dgm:cxn modelId="{7564ADB8-D1CE-4AA9-A220-B7E6DD687299}" type="presParOf" srcId="{C91140FE-2682-48DD-B9B2-2D7FDBEFAD5C}" destId="{861FCD3C-57EF-4EED-B26B-C53B36747EED}" srcOrd="2" destOrd="0" presId="urn:microsoft.com/office/officeart/2005/8/layout/vList2"/>
    <dgm:cxn modelId="{E3DBDCD8-568A-462D-8157-8F4C0067D5E3}" type="presParOf" srcId="{C91140FE-2682-48DD-B9B2-2D7FDBEFAD5C}" destId="{C1368F6D-FE0D-4210-8421-4FB6B735E932}" srcOrd="3" destOrd="0" presId="urn:microsoft.com/office/officeart/2005/8/layout/vList2"/>
    <dgm:cxn modelId="{E45D9454-102D-4DDC-A451-1E39BAD7F214}" type="presParOf" srcId="{C91140FE-2682-48DD-B9B2-2D7FDBEFAD5C}" destId="{8D98FD79-1E8C-40A9-A8A5-0208E62C6813}" srcOrd="4" destOrd="0" presId="urn:microsoft.com/office/officeart/2005/8/layout/vList2"/>
    <dgm:cxn modelId="{84D7392F-7A32-4EE0-8843-883D26C8889B}" type="presParOf" srcId="{C91140FE-2682-48DD-B9B2-2D7FDBEFAD5C}" destId="{EE472893-CCEE-4C5E-8338-2773650A81A8}" srcOrd="5" destOrd="0" presId="urn:microsoft.com/office/officeart/2005/8/layout/vList2"/>
    <dgm:cxn modelId="{322A49B0-1F78-473A-A173-1BD6730F8A26}" type="presParOf" srcId="{C91140FE-2682-48DD-B9B2-2D7FDBEFAD5C}" destId="{47E0FC84-C19D-4CAD-9087-D4A4B0B3CDA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CD1FFE-81E4-4D15-9D02-EC5D919401EA}" type="doc">
      <dgm:prSet loTypeId="urn:microsoft.com/office/officeart/2005/8/layout/vList2" loCatId="list" qsTypeId="urn:microsoft.com/office/officeart/2005/8/quickstyle/3d2" qsCatId="3D" csTypeId="urn:microsoft.com/office/officeart/2005/8/colors/accent0_1" csCatId="mainScheme"/>
      <dgm:spPr/>
      <dgm:t>
        <a:bodyPr/>
        <a:lstStyle/>
        <a:p>
          <a:endParaRPr lang="en-US"/>
        </a:p>
      </dgm:t>
    </dgm:pt>
    <dgm:pt modelId="{BDEC0B35-B1F1-48B8-803A-C7996887FC28}">
      <dgm:prSet/>
      <dgm:spPr/>
      <dgm:t>
        <a:bodyPr/>
        <a:lstStyle/>
        <a:p>
          <a:pPr rtl="0"/>
          <a:r>
            <a:rPr lang="en-US" b="1" smtClean="0"/>
            <a:t>Business Problems:</a:t>
          </a:r>
          <a:endParaRPr lang="en-US"/>
        </a:p>
      </dgm:t>
    </dgm:pt>
    <dgm:pt modelId="{6FEF64EF-AB22-403A-A93F-8C803DD41457}" type="parTrans" cxnId="{210CF139-49A4-4EAF-981E-D9E25514F57D}">
      <dgm:prSet/>
      <dgm:spPr/>
      <dgm:t>
        <a:bodyPr/>
        <a:lstStyle/>
        <a:p>
          <a:endParaRPr lang="en-US"/>
        </a:p>
      </dgm:t>
    </dgm:pt>
    <dgm:pt modelId="{10D5CA72-4107-4248-A1C6-0D255C84A4B7}" type="sibTrans" cxnId="{210CF139-49A4-4EAF-981E-D9E25514F57D}">
      <dgm:prSet/>
      <dgm:spPr/>
      <dgm:t>
        <a:bodyPr/>
        <a:lstStyle/>
        <a:p>
          <a:endParaRPr lang="en-US"/>
        </a:p>
      </dgm:t>
    </dgm:pt>
    <dgm:pt modelId="{5A3DCAEF-ADA4-484F-93A8-C2B22B5BCD24}">
      <dgm:prSet/>
      <dgm:spPr/>
      <dgm:t>
        <a:bodyPr/>
        <a:lstStyle/>
        <a:p>
          <a:pPr rtl="0"/>
          <a:r>
            <a:rPr lang="en-US" b="1" dirty="0" smtClean="0"/>
            <a:t>Subscription Retention: </a:t>
          </a:r>
          <a:r>
            <a:rPr lang="en-US" dirty="0" smtClean="0"/>
            <a:t>Food Fi faces challenges in retaining subscribers and reducing churn rates.</a:t>
          </a:r>
          <a:endParaRPr lang="en-US" dirty="0"/>
        </a:p>
      </dgm:t>
    </dgm:pt>
    <dgm:pt modelId="{BD7B5330-297C-410C-86C9-AC020D7E62F9}" type="parTrans" cxnId="{1F8086D5-85BE-42F8-BB82-7AB613BB1B0D}">
      <dgm:prSet/>
      <dgm:spPr/>
      <dgm:t>
        <a:bodyPr/>
        <a:lstStyle/>
        <a:p>
          <a:endParaRPr lang="en-US"/>
        </a:p>
      </dgm:t>
    </dgm:pt>
    <dgm:pt modelId="{ECAAD58B-7E71-4874-9EBF-14AD1BECFD47}" type="sibTrans" cxnId="{1F8086D5-85BE-42F8-BB82-7AB613BB1B0D}">
      <dgm:prSet/>
      <dgm:spPr/>
      <dgm:t>
        <a:bodyPr/>
        <a:lstStyle/>
        <a:p>
          <a:endParaRPr lang="en-US"/>
        </a:p>
      </dgm:t>
    </dgm:pt>
    <dgm:pt modelId="{E28C3E23-485D-4958-91D9-85A6F1D1E8CD}">
      <dgm:prSet/>
      <dgm:spPr/>
      <dgm:t>
        <a:bodyPr/>
        <a:lstStyle/>
        <a:p>
          <a:pPr rtl="0"/>
          <a:r>
            <a:rPr lang="en-US" b="1" smtClean="0"/>
            <a:t>Understanding Customer Preferences: </a:t>
          </a:r>
          <a:r>
            <a:rPr lang="en-US" smtClean="0"/>
            <a:t>Lack of insights into customer preferences regarding subscription plans and content preferences.</a:t>
          </a:r>
          <a:endParaRPr lang="en-US"/>
        </a:p>
      </dgm:t>
    </dgm:pt>
    <dgm:pt modelId="{5E890403-3E8F-454F-ABA5-4F7422238198}" type="parTrans" cxnId="{E2ACA9AB-F66B-4F5A-8435-89A073AEEB5C}">
      <dgm:prSet/>
      <dgm:spPr/>
      <dgm:t>
        <a:bodyPr/>
        <a:lstStyle/>
        <a:p>
          <a:endParaRPr lang="en-US"/>
        </a:p>
      </dgm:t>
    </dgm:pt>
    <dgm:pt modelId="{36DF5840-0CD1-475A-B3E2-B8F7F26605E1}" type="sibTrans" cxnId="{E2ACA9AB-F66B-4F5A-8435-89A073AEEB5C}">
      <dgm:prSet/>
      <dgm:spPr/>
      <dgm:t>
        <a:bodyPr/>
        <a:lstStyle/>
        <a:p>
          <a:endParaRPr lang="en-US"/>
        </a:p>
      </dgm:t>
    </dgm:pt>
    <dgm:pt modelId="{765B5D55-185A-4820-98E0-D2BAB65DE584}">
      <dgm:prSet/>
      <dgm:spPr/>
      <dgm:t>
        <a:bodyPr/>
        <a:lstStyle/>
        <a:p>
          <a:pPr rtl="0"/>
          <a:r>
            <a:rPr lang="en-US" b="1" smtClean="0"/>
            <a:t>Optimizing Pricing Strategy: </a:t>
          </a:r>
          <a:r>
            <a:rPr lang="en-US" smtClean="0"/>
            <a:t>Need to determine the most effective pricing strategy to attract and retain customers while maximizing revenue.</a:t>
          </a:r>
          <a:endParaRPr lang="en-US"/>
        </a:p>
      </dgm:t>
    </dgm:pt>
    <dgm:pt modelId="{534DE3FC-DD7A-4B9D-A88F-508EF941947D}" type="parTrans" cxnId="{5BBF0616-127D-4282-81B6-A47E52496BC2}">
      <dgm:prSet/>
      <dgm:spPr/>
      <dgm:t>
        <a:bodyPr/>
        <a:lstStyle/>
        <a:p>
          <a:endParaRPr lang="en-US"/>
        </a:p>
      </dgm:t>
    </dgm:pt>
    <dgm:pt modelId="{5FA9110F-CE81-452A-94E6-A6730F43865D}" type="sibTrans" cxnId="{5BBF0616-127D-4282-81B6-A47E52496BC2}">
      <dgm:prSet/>
      <dgm:spPr/>
      <dgm:t>
        <a:bodyPr/>
        <a:lstStyle/>
        <a:p>
          <a:endParaRPr lang="en-US"/>
        </a:p>
      </dgm:t>
    </dgm:pt>
    <dgm:pt modelId="{F8DD4299-56BD-4802-A461-BD4AFB99C026}">
      <dgm:prSet/>
      <dgm:spPr/>
      <dgm:t>
        <a:bodyPr/>
        <a:lstStyle/>
        <a:p>
          <a:pPr rtl="0"/>
          <a:r>
            <a:rPr lang="en-US" b="1" smtClean="0"/>
            <a:t>Objectives of Using SQL for Data Analysis:</a:t>
          </a:r>
          <a:endParaRPr lang="en-US"/>
        </a:p>
      </dgm:t>
    </dgm:pt>
    <dgm:pt modelId="{B382562F-A5C0-4B77-94D4-CD696FA3AB7E}" type="parTrans" cxnId="{4C0015AF-C369-44FF-8D3F-6DDC54888CE7}">
      <dgm:prSet/>
      <dgm:spPr/>
      <dgm:t>
        <a:bodyPr/>
        <a:lstStyle/>
        <a:p>
          <a:endParaRPr lang="en-US"/>
        </a:p>
      </dgm:t>
    </dgm:pt>
    <dgm:pt modelId="{B6B174C1-356B-47BB-9913-43F6F4FC7FD6}" type="sibTrans" cxnId="{4C0015AF-C369-44FF-8D3F-6DDC54888CE7}">
      <dgm:prSet/>
      <dgm:spPr/>
      <dgm:t>
        <a:bodyPr/>
        <a:lstStyle/>
        <a:p>
          <a:endParaRPr lang="en-US"/>
        </a:p>
      </dgm:t>
    </dgm:pt>
    <dgm:pt modelId="{913F6BC0-2DF8-436F-A654-79FAB3BE13D5}">
      <dgm:prSet/>
      <dgm:spPr/>
      <dgm:t>
        <a:bodyPr/>
        <a:lstStyle/>
        <a:p>
          <a:pPr rtl="0"/>
          <a:r>
            <a:rPr lang="en-US" b="1" smtClean="0"/>
            <a:t>Identifying Patterns: </a:t>
          </a:r>
          <a:r>
            <a:rPr lang="en-US" smtClean="0"/>
            <a:t>Utilize SQL to analyze subscription data and identify patterns in customer behavior, such as subscription trends and viewing habits.  </a:t>
          </a:r>
          <a:endParaRPr lang="en-US"/>
        </a:p>
      </dgm:t>
    </dgm:pt>
    <dgm:pt modelId="{EAF676E4-A217-4007-8EF8-0E93B7C40DBE}" type="parTrans" cxnId="{F272035D-AE55-477F-9BFD-EDAED52A4199}">
      <dgm:prSet/>
      <dgm:spPr/>
      <dgm:t>
        <a:bodyPr/>
        <a:lstStyle/>
        <a:p>
          <a:endParaRPr lang="en-US"/>
        </a:p>
      </dgm:t>
    </dgm:pt>
    <dgm:pt modelId="{2EA93325-5780-4E15-8828-E3485F2D0798}" type="sibTrans" cxnId="{F272035D-AE55-477F-9BFD-EDAED52A4199}">
      <dgm:prSet/>
      <dgm:spPr/>
      <dgm:t>
        <a:bodyPr/>
        <a:lstStyle/>
        <a:p>
          <a:endParaRPr lang="en-US"/>
        </a:p>
      </dgm:t>
    </dgm:pt>
    <dgm:pt modelId="{D8510760-EF04-4352-B0CF-138AAEB07259}">
      <dgm:prSet/>
      <dgm:spPr/>
      <dgm:t>
        <a:bodyPr/>
        <a:lstStyle/>
        <a:p>
          <a:pPr rtl="0"/>
          <a:r>
            <a:rPr lang="en-US" b="1" smtClean="0"/>
            <a:t>Optimizing Plans:</a:t>
          </a:r>
          <a:r>
            <a:rPr lang="en-US" smtClean="0"/>
            <a:t> Use SQL to analyze subscription data and tailor subscription plans to match customer preferences, thereby improving retention rates.  </a:t>
          </a:r>
          <a:endParaRPr lang="en-US"/>
        </a:p>
      </dgm:t>
    </dgm:pt>
    <dgm:pt modelId="{1C518C81-728B-4EA4-A315-DC51E20D3629}" type="parTrans" cxnId="{7524B5E9-9DFE-4042-B475-53C66F51ED0C}">
      <dgm:prSet/>
      <dgm:spPr/>
      <dgm:t>
        <a:bodyPr/>
        <a:lstStyle/>
        <a:p>
          <a:endParaRPr lang="en-US"/>
        </a:p>
      </dgm:t>
    </dgm:pt>
    <dgm:pt modelId="{D2C7E31B-FC36-488D-8202-B623F7C793DC}" type="sibTrans" cxnId="{7524B5E9-9DFE-4042-B475-53C66F51ED0C}">
      <dgm:prSet/>
      <dgm:spPr/>
      <dgm:t>
        <a:bodyPr/>
        <a:lstStyle/>
        <a:p>
          <a:endParaRPr lang="en-US"/>
        </a:p>
      </dgm:t>
    </dgm:pt>
    <dgm:pt modelId="{321947AA-8234-4BCD-8BA2-348E9F18280B}">
      <dgm:prSet/>
      <dgm:spPr/>
      <dgm:t>
        <a:bodyPr/>
        <a:lstStyle/>
        <a:p>
          <a:pPr rtl="0"/>
          <a:r>
            <a:rPr lang="en-US" b="1" smtClean="0"/>
            <a:t>Price Optimization: </a:t>
          </a:r>
          <a:r>
            <a:rPr lang="en-US" smtClean="0"/>
            <a:t>Employ SQL to analyze pricing data and determine optimal price points for subscription plans, balancing revenue generation with customer satisfaction and retention.</a:t>
          </a:r>
          <a:endParaRPr lang="en-US"/>
        </a:p>
      </dgm:t>
    </dgm:pt>
    <dgm:pt modelId="{FCA88580-8D80-4064-B78F-DE365DF9D2E5}" type="parTrans" cxnId="{6DB37025-9D31-4602-AF5E-84EA0EA2A9CC}">
      <dgm:prSet/>
      <dgm:spPr/>
      <dgm:t>
        <a:bodyPr/>
        <a:lstStyle/>
        <a:p>
          <a:endParaRPr lang="en-US"/>
        </a:p>
      </dgm:t>
    </dgm:pt>
    <dgm:pt modelId="{EC0E78B2-8DFB-400D-8226-EDA0F23D5ED9}" type="sibTrans" cxnId="{6DB37025-9D31-4602-AF5E-84EA0EA2A9CC}">
      <dgm:prSet/>
      <dgm:spPr/>
      <dgm:t>
        <a:bodyPr/>
        <a:lstStyle/>
        <a:p>
          <a:endParaRPr lang="en-US"/>
        </a:p>
      </dgm:t>
    </dgm:pt>
    <dgm:pt modelId="{1855BF5E-274B-4E5A-BC5A-060B2A8FEB55}" type="pres">
      <dgm:prSet presAssocID="{EECD1FFE-81E4-4D15-9D02-EC5D919401EA}" presName="linear" presStyleCnt="0">
        <dgm:presLayoutVars>
          <dgm:animLvl val="lvl"/>
          <dgm:resizeHandles val="exact"/>
        </dgm:presLayoutVars>
      </dgm:prSet>
      <dgm:spPr/>
    </dgm:pt>
    <dgm:pt modelId="{D3801E09-BD0F-4501-BAB5-7E6E118A5B43}" type="pres">
      <dgm:prSet presAssocID="{BDEC0B35-B1F1-48B8-803A-C7996887FC28}" presName="parentText" presStyleLbl="node1" presStyleIdx="0" presStyleCnt="2">
        <dgm:presLayoutVars>
          <dgm:chMax val="0"/>
          <dgm:bulletEnabled val="1"/>
        </dgm:presLayoutVars>
      </dgm:prSet>
      <dgm:spPr/>
    </dgm:pt>
    <dgm:pt modelId="{E8844B00-5804-4BBB-B5F3-166D65D594D0}" type="pres">
      <dgm:prSet presAssocID="{BDEC0B35-B1F1-48B8-803A-C7996887FC28}" presName="childText" presStyleLbl="revTx" presStyleIdx="0" presStyleCnt="2">
        <dgm:presLayoutVars>
          <dgm:bulletEnabled val="1"/>
        </dgm:presLayoutVars>
      </dgm:prSet>
      <dgm:spPr/>
    </dgm:pt>
    <dgm:pt modelId="{545573AF-675A-4CF6-AD6B-99439835422F}" type="pres">
      <dgm:prSet presAssocID="{F8DD4299-56BD-4802-A461-BD4AFB99C026}" presName="parentText" presStyleLbl="node1" presStyleIdx="1" presStyleCnt="2">
        <dgm:presLayoutVars>
          <dgm:chMax val="0"/>
          <dgm:bulletEnabled val="1"/>
        </dgm:presLayoutVars>
      </dgm:prSet>
      <dgm:spPr/>
    </dgm:pt>
    <dgm:pt modelId="{F1ADD705-0815-49E9-8EFC-90FEA22AE9C2}" type="pres">
      <dgm:prSet presAssocID="{F8DD4299-56BD-4802-A461-BD4AFB99C026}" presName="childText" presStyleLbl="revTx" presStyleIdx="1" presStyleCnt="2">
        <dgm:presLayoutVars>
          <dgm:bulletEnabled val="1"/>
        </dgm:presLayoutVars>
      </dgm:prSet>
      <dgm:spPr/>
    </dgm:pt>
  </dgm:ptLst>
  <dgm:cxnLst>
    <dgm:cxn modelId="{6DB37025-9D31-4602-AF5E-84EA0EA2A9CC}" srcId="{F8DD4299-56BD-4802-A461-BD4AFB99C026}" destId="{321947AA-8234-4BCD-8BA2-348E9F18280B}" srcOrd="2" destOrd="0" parTransId="{FCA88580-8D80-4064-B78F-DE365DF9D2E5}" sibTransId="{EC0E78B2-8DFB-400D-8226-EDA0F23D5ED9}"/>
    <dgm:cxn modelId="{F6BD8512-F2D5-4C04-979A-DFC65DBC3A6B}" type="presOf" srcId="{F8DD4299-56BD-4802-A461-BD4AFB99C026}" destId="{545573AF-675A-4CF6-AD6B-99439835422F}" srcOrd="0" destOrd="0" presId="urn:microsoft.com/office/officeart/2005/8/layout/vList2"/>
    <dgm:cxn modelId="{5BBF0616-127D-4282-81B6-A47E52496BC2}" srcId="{BDEC0B35-B1F1-48B8-803A-C7996887FC28}" destId="{765B5D55-185A-4820-98E0-D2BAB65DE584}" srcOrd="2" destOrd="0" parTransId="{534DE3FC-DD7A-4B9D-A88F-508EF941947D}" sibTransId="{5FA9110F-CE81-452A-94E6-A6730F43865D}"/>
    <dgm:cxn modelId="{E2ACA9AB-F66B-4F5A-8435-89A073AEEB5C}" srcId="{BDEC0B35-B1F1-48B8-803A-C7996887FC28}" destId="{E28C3E23-485D-4958-91D9-85A6F1D1E8CD}" srcOrd="1" destOrd="0" parTransId="{5E890403-3E8F-454F-ABA5-4F7422238198}" sibTransId="{36DF5840-0CD1-475A-B3E2-B8F7F26605E1}"/>
    <dgm:cxn modelId="{210CF139-49A4-4EAF-981E-D9E25514F57D}" srcId="{EECD1FFE-81E4-4D15-9D02-EC5D919401EA}" destId="{BDEC0B35-B1F1-48B8-803A-C7996887FC28}" srcOrd="0" destOrd="0" parTransId="{6FEF64EF-AB22-403A-A93F-8C803DD41457}" sibTransId="{10D5CA72-4107-4248-A1C6-0D255C84A4B7}"/>
    <dgm:cxn modelId="{D4481F37-4F00-4C90-8831-CA14A942EDC1}" type="presOf" srcId="{5A3DCAEF-ADA4-484F-93A8-C2B22B5BCD24}" destId="{E8844B00-5804-4BBB-B5F3-166D65D594D0}" srcOrd="0" destOrd="0" presId="urn:microsoft.com/office/officeart/2005/8/layout/vList2"/>
    <dgm:cxn modelId="{8981A1B2-269C-4AF3-8A67-22B1C81F6595}" type="presOf" srcId="{913F6BC0-2DF8-436F-A654-79FAB3BE13D5}" destId="{F1ADD705-0815-49E9-8EFC-90FEA22AE9C2}" srcOrd="0" destOrd="0" presId="urn:microsoft.com/office/officeart/2005/8/layout/vList2"/>
    <dgm:cxn modelId="{DA64816A-EECB-4D61-8C1B-4F2A45251E03}" type="presOf" srcId="{321947AA-8234-4BCD-8BA2-348E9F18280B}" destId="{F1ADD705-0815-49E9-8EFC-90FEA22AE9C2}" srcOrd="0" destOrd="2" presId="urn:microsoft.com/office/officeart/2005/8/layout/vList2"/>
    <dgm:cxn modelId="{D15351E8-4963-4889-883E-C590EB04BCE8}" type="presOf" srcId="{E28C3E23-485D-4958-91D9-85A6F1D1E8CD}" destId="{E8844B00-5804-4BBB-B5F3-166D65D594D0}" srcOrd="0" destOrd="1" presId="urn:microsoft.com/office/officeart/2005/8/layout/vList2"/>
    <dgm:cxn modelId="{36B64272-6D90-4A02-9D2B-835587097AA7}" type="presOf" srcId="{D8510760-EF04-4352-B0CF-138AAEB07259}" destId="{F1ADD705-0815-49E9-8EFC-90FEA22AE9C2}" srcOrd="0" destOrd="1" presId="urn:microsoft.com/office/officeart/2005/8/layout/vList2"/>
    <dgm:cxn modelId="{7524B5E9-9DFE-4042-B475-53C66F51ED0C}" srcId="{F8DD4299-56BD-4802-A461-BD4AFB99C026}" destId="{D8510760-EF04-4352-B0CF-138AAEB07259}" srcOrd="1" destOrd="0" parTransId="{1C518C81-728B-4EA4-A315-DC51E20D3629}" sibTransId="{D2C7E31B-FC36-488D-8202-B623F7C793DC}"/>
    <dgm:cxn modelId="{F2B4C27C-C296-4209-80BD-DFA56C0CB390}" type="presOf" srcId="{765B5D55-185A-4820-98E0-D2BAB65DE584}" destId="{E8844B00-5804-4BBB-B5F3-166D65D594D0}" srcOrd="0" destOrd="2" presId="urn:microsoft.com/office/officeart/2005/8/layout/vList2"/>
    <dgm:cxn modelId="{F272035D-AE55-477F-9BFD-EDAED52A4199}" srcId="{F8DD4299-56BD-4802-A461-BD4AFB99C026}" destId="{913F6BC0-2DF8-436F-A654-79FAB3BE13D5}" srcOrd="0" destOrd="0" parTransId="{EAF676E4-A217-4007-8EF8-0E93B7C40DBE}" sibTransId="{2EA93325-5780-4E15-8828-E3485F2D0798}"/>
    <dgm:cxn modelId="{155DC32D-201A-4F0D-A813-1EC1EEFE75DA}" type="presOf" srcId="{EECD1FFE-81E4-4D15-9D02-EC5D919401EA}" destId="{1855BF5E-274B-4E5A-BC5A-060B2A8FEB55}" srcOrd="0" destOrd="0" presId="urn:microsoft.com/office/officeart/2005/8/layout/vList2"/>
    <dgm:cxn modelId="{1F8086D5-85BE-42F8-BB82-7AB613BB1B0D}" srcId="{BDEC0B35-B1F1-48B8-803A-C7996887FC28}" destId="{5A3DCAEF-ADA4-484F-93A8-C2B22B5BCD24}" srcOrd="0" destOrd="0" parTransId="{BD7B5330-297C-410C-86C9-AC020D7E62F9}" sibTransId="{ECAAD58B-7E71-4874-9EBF-14AD1BECFD47}"/>
    <dgm:cxn modelId="{4470F18E-6088-44D0-9822-7C37317F3D65}" type="presOf" srcId="{BDEC0B35-B1F1-48B8-803A-C7996887FC28}" destId="{D3801E09-BD0F-4501-BAB5-7E6E118A5B43}" srcOrd="0" destOrd="0" presId="urn:microsoft.com/office/officeart/2005/8/layout/vList2"/>
    <dgm:cxn modelId="{4C0015AF-C369-44FF-8D3F-6DDC54888CE7}" srcId="{EECD1FFE-81E4-4D15-9D02-EC5D919401EA}" destId="{F8DD4299-56BD-4802-A461-BD4AFB99C026}" srcOrd="1" destOrd="0" parTransId="{B382562F-A5C0-4B77-94D4-CD696FA3AB7E}" sibTransId="{B6B174C1-356B-47BB-9913-43F6F4FC7FD6}"/>
    <dgm:cxn modelId="{52DBE20B-308B-4CE5-9410-A64F9CA3196C}" type="presParOf" srcId="{1855BF5E-274B-4E5A-BC5A-060B2A8FEB55}" destId="{D3801E09-BD0F-4501-BAB5-7E6E118A5B43}" srcOrd="0" destOrd="0" presId="urn:microsoft.com/office/officeart/2005/8/layout/vList2"/>
    <dgm:cxn modelId="{B56F89C5-F661-4D09-A7F0-48B9621DE851}" type="presParOf" srcId="{1855BF5E-274B-4E5A-BC5A-060B2A8FEB55}" destId="{E8844B00-5804-4BBB-B5F3-166D65D594D0}" srcOrd="1" destOrd="0" presId="urn:microsoft.com/office/officeart/2005/8/layout/vList2"/>
    <dgm:cxn modelId="{612638A0-1B9D-42CF-B89C-1EA0852C49F2}" type="presParOf" srcId="{1855BF5E-274B-4E5A-BC5A-060B2A8FEB55}" destId="{545573AF-675A-4CF6-AD6B-99439835422F}" srcOrd="2" destOrd="0" presId="urn:microsoft.com/office/officeart/2005/8/layout/vList2"/>
    <dgm:cxn modelId="{A5243296-86B3-4277-8288-2FDCB617AE93}" type="presParOf" srcId="{1855BF5E-274B-4E5A-BC5A-060B2A8FEB55}" destId="{F1ADD705-0815-49E9-8EFC-90FEA22AE9C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78CCE9-E047-4772-9B4C-04959631219E}" type="doc">
      <dgm:prSet loTypeId="urn:microsoft.com/office/officeart/2005/8/layout/vList2" loCatId="list" qsTypeId="urn:microsoft.com/office/officeart/2005/8/quickstyle/3d2" qsCatId="3D" csTypeId="urn:microsoft.com/office/officeart/2005/8/colors/accent0_1" csCatId="mainScheme"/>
      <dgm:spPr/>
      <dgm:t>
        <a:bodyPr/>
        <a:lstStyle/>
        <a:p>
          <a:endParaRPr lang="en-US"/>
        </a:p>
      </dgm:t>
    </dgm:pt>
    <dgm:pt modelId="{F6D2B998-7E72-4DCF-98B0-1468D8A13350}">
      <dgm:prSet/>
      <dgm:spPr/>
      <dgm:t>
        <a:bodyPr/>
        <a:lstStyle/>
        <a:p>
          <a:pPr rtl="0"/>
          <a:r>
            <a:rPr lang="en-US" b="1" dirty="0" smtClean="0"/>
            <a:t>1. How many customers has Foodie-Fi ever had?</a:t>
          </a:r>
          <a:endParaRPr lang="en-US" dirty="0"/>
        </a:p>
      </dgm:t>
    </dgm:pt>
    <dgm:pt modelId="{371D2334-2D12-451F-8AFC-0E371FBE2AA1}" type="parTrans" cxnId="{BA9B7C8E-0E02-47A6-B082-1F229EC496B0}">
      <dgm:prSet/>
      <dgm:spPr/>
      <dgm:t>
        <a:bodyPr/>
        <a:lstStyle/>
        <a:p>
          <a:endParaRPr lang="en-US"/>
        </a:p>
      </dgm:t>
    </dgm:pt>
    <dgm:pt modelId="{8E9537B8-9B76-4847-887D-E83C66AFAE39}" type="sibTrans" cxnId="{BA9B7C8E-0E02-47A6-B082-1F229EC496B0}">
      <dgm:prSet/>
      <dgm:spPr/>
      <dgm:t>
        <a:bodyPr/>
        <a:lstStyle/>
        <a:p>
          <a:endParaRPr lang="en-US"/>
        </a:p>
      </dgm:t>
    </dgm:pt>
    <dgm:pt modelId="{776E0FE8-74FF-487E-A8EA-4FA289D224FC}" type="pres">
      <dgm:prSet presAssocID="{9C78CCE9-E047-4772-9B4C-04959631219E}" presName="linear" presStyleCnt="0">
        <dgm:presLayoutVars>
          <dgm:animLvl val="lvl"/>
          <dgm:resizeHandles val="exact"/>
        </dgm:presLayoutVars>
      </dgm:prSet>
      <dgm:spPr/>
    </dgm:pt>
    <dgm:pt modelId="{CE24B4BA-5726-45C4-B409-8D52F9D4162A}" type="pres">
      <dgm:prSet presAssocID="{F6D2B998-7E72-4DCF-98B0-1468D8A13350}" presName="parentText" presStyleLbl="node1" presStyleIdx="0" presStyleCnt="1" custLinFactNeighborX="-49374" custLinFactNeighborY="-31549">
        <dgm:presLayoutVars>
          <dgm:chMax val="0"/>
          <dgm:bulletEnabled val="1"/>
        </dgm:presLayoutVars>
      </dgm:prSet>
      <dgm:spPr/>
    </dgm:pt>
  </dgm:ptLst>
  <dgm:cxnLst>
    <dgm:cxn modelId="{BA9B7C8E-0E02-47A6-B082-1F229EC496B0}" srcId="{9C78CCE9-E047-4772-9B4C-04959631219E}" destId="{F6D2B998-7E72-4DCF-98B0-1468D8A13350}" srcOrd="0" destOrd="0" parTransId="{371D2334-2D12-451F-8AFC-0E371FBE2AA1}" sibTransId="{8E9537B8-9B76-4847-887D-E83C66AFAE39}"/>
    <dgm:cxn modelId="{B48AE812-77C2-4A0E-B5F2-4786D8F92C08}" type="presOf" srcId="{9C78CCE9-E047-4772-9B4C-04959631219E}" destId="{776E0FE8-74FF-487E-A8EA-4FA289D224FC}" srcOrd="0" destOrd="0" presId="urn:microsoft.com/office/officeart/2005/8/layout/vList2"/>
    <dgm:cxn modelId="{382181E5-C93A-4F12-BA21-6DCD2D44E132}" type="presOf" srcId="{F6D2B998-7E72-4DCF-98B0-1468D8A13350}" destId="{CE24B4BA-5726-45C4-B409-8D52F9D4162A}" srcOrd="0" destOrd="0" presId="urn:microsoft.com/office/officeart/2005/8/layout/vList2"/>
    <dgm:cxn modelId="{4C0222C8-4E37-499A-9F66-B7B7A5389D21}" type="presParOf" srcId="{776E0FE8-74FF-487E-A8EA-4FA289D224FC}" destId="{CE24B4BA-5726-45C4-B409-8D52F9D4162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609F9B-DC8F-4808-86A4-6B8E003243F6}" type="doc">
      <dgm:prSet loTypeId="urn:microsoft.com/office/officeart/2005/8/layout/vList2" loCatId="list" qsTypeId="urn:microsoft.com/office/officeart/2005/8/quickstyle/3d2" qsCatId="3D" csTypeId="urn:microsoft.com/office/officeart/2005/8/colors/accent0_1" csCatId="mainScheme" phldr="1"/>
      <dgm:spPr/>
      <dgm:t>
        <a:bodyPr/>
        <a:lstStyle/>
        <a:p>
          <a:endParaRPr lang="en-US"/>
        </a:p>
      </dgm:t>
    </dgm:pt>
    <dgm:pt modelId="{2B3D7918-06D6-4BAB-8B8D-EFFCFA19E808}">
      <dgm:prSet/>
      <dgm:spPr/>
      <dgm:t>
        <a:bodyPr/>
        <a:lstStyle/>
        <a:p>
          <a:pPr rtl="0"/>
          <a:r>
            <a:rPr lang="en-US" b="1" smtClean="0"/>
            <a:t>2. What is the monthly distribution of trial plan start_date values for our dataset use the start of the month as the group by value?</a:t>
          </a:r>
          <a:endParaRPr lang="en-US"/>
        </a:p>
      </dgm:t>
    </dgm:pt>
    <dgm:pt modelId="{4C9EA9A1-A975-467F-9591-C8911DBCC43A}" type="parTrans" cxnId="{24956CB9-F2C8-4487-8C4F-FA4594315B71}">
      <dgm:prSet/>
      <dgm:spPr/>
      <dgm:t>
        <a:bodyPr/>
        <a:lstStyle/>
        <a:p>
          <a:endParaRPr lang="en-US"/>
        </a:p>
      </dgm:t>
    </dgm:pt>
    <dgm:pt modelId="{80716CDA-87C8-45A9-837B-F9F45C8553C3}" type="sibTrans" cxnId="{24956CB9-F2C8-4487-8C4F-FA4594315B71}">
      <dgm:prSet/>
      <dgm:spPr/>
      <dgm:t>
        <a:bodyPr/>
        <a:lstStyle/>
        <a:p>
          <a:endParaRPr lang="en-US"/>
        </a:p>
      </dgm:t>
    </dgm:pt>
    <dgm:pt modelId="{1F289031-E5B1-400E-A8EE-CC181AF2DC0C}" type="pres">
      <dgm:prSet presAssocID="{42609F9B-DC8F-4808-86A4-6B8E003243F6}" presName="linear" presStyleCnt="0">
        <dgm:presLayoutVars>
          <dgm:animLvl val="lvl"/>
          <dgm:resizeHandles val="exact"/>
        </dgm:presLayoutVars>
      </dgm:prSet>
      <dgm:spPr/>
    </dgm:pt>
    <dgm:pt modelId="{A469BF95-FEAE-42E2-8B2E-59BB13F62A13}" type="pres">
      <dgm:prSet presAssocID="{2B3D7918-06D6-4BAB-8B8D-EFFCFA19E808}" presName="parentText" presStyleLbl="node1" presStyleIdx="0" presStyleCnt="1">
        <dgm:presLayoutVars>
          <dgm:chMax val="0"/>
          <dgm:bulletEnabled val="1"/>
        </dgm:presLayoutVars>
      </dgm:prSet>
      <dgm:spPr/>
    </dgm:pt>
  </dgm:ptLst>
  <dgm:cxnLst>
    <dgm:cxn modelId="{DC4B8BFD-31D6-4E76-B6CF-CCECD1D2CA8B}" type="presOf" srcId="{2B3D7918-06D6-4BAB-8B8D-EFFCFA19E808}" destId="{A469BF95-FEAE-42E2-8B2E-59BB13F62A13}" srcOrd="0" destOrd="0" presId="urn:microsoft.com/office/officeart/2005/8/layout/vList2"/>
    <dgm:cxn modelId="{E104AFB7-D166-4962-8A92-2D6D450C6EBB}" type="presOf" srcId="{42609F9B-DC8F-4808-86A4-6B8E003243F6}" destId="{1F289031-E5B1-400E-A8EE-CC181AF2DC0C}" srcOrd="0" destOrd="0" presId="urn:microsoft.com/office/officeart/2005/8/layout/vList2"/>
    <dgm:cxn modelId="{24956CB9-F2C8-4487-8C4F-FA4594315B71}" srcId="{42609F9B-DC8F-4808-86A4-6B8E003243F6}" destId="{2B3D7918-06D6-4BAB-8B8D-EFFCFA19E808}" srcOrd="0" destOrd="0" parTransId="{4C9EA9A1-A975-467F-9591-C8911DBCC43A}" sibTransId="{80716CDA-87C8-45A9-837B-F9F45C8553C3}"/>
    <dgm:cxn modelId="{F7AC2391-E160-421E-9204-BA704796B444}" type="presParOf" srcId="{1F289031-E5B1-400E-A8EE-CC181AF2DC0C}" destId="{A469BF95-FEAE-42E2-8B2E-59BB13F62A1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256104-5C79-4835-9DB2-78437381DBF4}" type="doc">
      <dgm:prSet loTypeId="urn:microsoft.com/office/officeart/2005/8/layout/vList2" loCatId="list" qsTypeId="urn:microsoft.com/office/officeart/2005/8/quickstyle/3d2" qsCatId="3D" csTypeId="urn:microsoft.com/office/officeart/2005/8/colors/accent0_1" csCatId="mainScheme" phldr="1"/>
      <dgm:spPr/>
      <dgm:t>
        <a:bodyPr/>
        <a:lstStyle/>
        <a:p>
          <a:endParaRPr lang="en-US"/>
        </a:p>
      </dgm:t>
    </dgm:pt>
    <dgm:pt modelId="{AF39263E-957A-4929-A60F-8421F5615DCA}">
      <dgm:prSet/>
      <dgm:spPr/>
      <dgm:t>
        <a:bodyPr/>
        <a:lstStyle/>
        <a:p>
          <a:pPr rtl="0"/>
          <a:r>
            <a:rPr lang="en-US" b="1" dirty="0" smtClean="0"/>
            <a:t>3. What plan </a:t>
          </a:r>
          <a:r>
            <a:rPr lang="en-US" b="1" dirty="0" err="1" smtClean="0"/>
            <a:t>start_date</a:t>
          </a:r>
          <a:r>
            <a:rPr lang="en-US" b="1" dirty="0" smtClean="0"/>
            <a:t> values occur after the year 2020 for our dataset? Show the breakdown by count of events for each </a:t>
          </a:r>
          <a:r>
            <a:rPr lang="en-US" b="1" dirty="0" err="1" smtClean="0"/>
            <a:t>plan_name</a:t>
          </a:r>
          <a:r>
            <a:rPr lang="en-US" b="1" dirty="0" smtClean="0"/>
            <a:t>?</a:t>
          </a:r>
          <a:endParaRPr lang="en-US" dirty="0"/>
        </a:p>
      </dgm:t>
    </dgm:pt>
    <dgm:pt modelId="{488A0C3C-0347-4B8D-A058-434F7C3DB179}" type="parTrans" cxnId="{665E2BC5-AFFE-48BA-BB64-19A04BFF5533}">
      <dgm:prSet/>
      <dgm:spPr/>
      <dgm:t>
        <a:bodyPr/>
        <a:lstStyle/>
        <a:p>
          <a:endParaRPr lang="en-US"/>
        </a:p>
      </dgm:t>
    </dgm:pt>
    <dgm:pt modelId="{2C1E7E0A-24AD-4362-9FFD-3334ED295EB6}" type="sibTrans" cxnId="{665E2BC5-AFFE-48BA-BB64-19A04BFF5533}">
      <dgm:prSet/>
      <dgm:spPr/>
      <dgm:t>
        <a:bodyPr/>
        <a:lstStyle/>
        <a:p>
          <a:endParaRPr lang="en-US"/>
        </a:p>
      </dgm:t>
    </dgm:pt>
    <dgm:pt modelId="{D467CAE4-D4B2-4231-A18C-E43500CBBAF1}" type="pres">
      <dgm:prSet presAssocID="{44256104-5C79-4835-9DB2-78437381DBF4}" presName="linear" presStyleCnt="0">
        <dgm:presLayoutVars>
          <dgm:animLvl val="lvl"/>
          <dgm:resizeHandles val="exact"/>
        </dgm:presLayoutVars>
      </dgm:prSet>
      <dgm:spPr/>
    </dgm:pt>
    <dgm:pt modelId="{326E0AE4-CD1D-4D31-A306-8EA9E61546C2}" type="pres">
      <dgm:prSet presAssocID="{AF39263E-957A-4929-A60F-8421F5615DCA}" presName="parentText" presStyleLbl="node1" presStyleIdx="0" presStyleCnt="1">
        <dgm:presLayoutVars>
          <dgm:chMax val="0"/>
          <dgm:bulletEnabled val="1"/>
        </dgm:presLayoutVars>
      </dgm:prSet>
      <dgm:spPr/>
      <dgm:t>
        <a:bodyPr/>
        <a:lstStyle/>
        <a:p>
          <a:endParaRPr lang="en-US"/>
        </a:p>
      </dgm:t>
    </dgm:pt>
  </dgm:ptLst>
  <dgm:cxnLst>
    <dgm:cxn modelId="{43967C2F-EF85-4372-95E6-7F4DA1F3D101}" type="presOf" srcId="{AF39263E-957A-4929-A60F-8421F5615DCA}" destId="{326E0AE4-CD1D-4D31-A306-8EA9E61546C2}" srcOrd="0" destOrd="0" presId="urn:microsoft.com/office/officeart/2005/8/layout/vList2"/>
    <dgm:cxn modelId="{51AFC450-70A0-4D0E-A500-4CDDDA4BF0CF}" type="presOf" srcId="{44256104-5C79-4835-9DB2-78437381DBF4}" destId="{D467CAE4-D4B2-4231-A18C-E43500CBBAF1}" srcOrd="0" destOrd="0" presId="urn:microsoft.com/office/officeart/2005/8/layout/vList2"/>
    <dgm:cxn modelId="{665E2BC5-AFFE-48BA-BB64-19A04BFF5533}" srcId="{44256104-5C79-4835-9DB2-78437381DBF4}" destId="{AF39263E-957A-4929-A60F-8421F5615DCA}" srcOrd="0" destOrd="0" parTransId="{488A0C3C-0347-4B8D-A058-434F7C3DB179}" sibTransId="{2C1E7E0A-24AD-4362-9FFD-3334ED295EB6}"/>
    <dgm:cxn modelId="{FEAA406F-FBAE-4BA9-AD07-8E37915BCD92}" type="presParOf" srcId="{D467CAE4-D4B2-4231-A18C-E43500CBBAF1}" destId="{326E0AE4-CD1D-4D31-A306-8EA9E61546C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4787EF5-00FA-4573-8E7F-76D75397F141}" type="doc">
      <dgm:prSet loTypeId="urn:microsoft.com/office/officeart/2005/8/layout/vList2" loCatId="list" qsTypeId="urn:microsoft.com/office/officeart/2005/8/quickstyle/3d2" qsCatId="3D" csTypeId="urn:microsoft.com/office/officeart/2005/8/colors/accent0_1" csCatId="mainScheme"/>
      <dgm:spPr/>
      <dgm:t>
        <a:bodyPr/>
        <a:lstStyle/>
        <a:p>
          <a:endParaRPr lang="en-US"/>
        </a:p>
      </dgm:t>
    </dgm:pt>
    <dgm:pt modelId="{039E9913-3924-4942-8B6F-F910F9B03B46}">
      <dgm:prSet/>
      <dgm:spPr/>
      <dgm:t>
        <a:bodyPr/>
        <a:lstStyle/>
        <a:p>
          <a:pPr rtl="0"/>
          <a:r>
            <a:rPr lang="en-US" b="1" dirty="0" smtClean="0"/>
            <a:t>4. What is the customer count and percentage of customers who have churned rounded to 1 decimal place? </a:t>
          </a:r>
          <a:endParaRPr lang="en-US" dirty="0"/>
        </a:p>
      </dgm:t>
    </dgm:pt>
    <dgm:pt modelId="{32FC1B93-1C4D-4EF3-BE5A-3CE8A1712800}" type="parTrans" cxnId="{819DB2D1-47DF-468D-B882-A192F53AADD7}">
      <dgm:prSet/>
      <dgm:spPr/>
      <dgm:t>
        <a:bodyPr/>
        <a:lstStyle/>
        <a:p>
          <a:endParaRPr lang="en-US"/>
        </a:p>
      </dgm:t>
    </dgm:pt>
    <dgm:pt modelId="{BB4E7427-1231-49F8-A014-0DEC6ACB58A5}" type="sibTrans" cxnId="{819DB2D1-47DF-468D-B882-A192F53AADD7}">
      <dgm:prSet/>
      <dgm:spPr/>
      <dgm:t>
        <a:bodyPr/>
        <a:lstStyle/>
        <a:p>
          <a:endParaRPr lang="en-US"/>
        </a:p>
      </dgm:t>
    </dgm:pt>
    <dgm:pt modelId="{5AA92FF6-9980-494E-AF28-95B905451C71}" type="pres">
      <dgm:prSet presAssocID="{C4787EF5-00FA-4573-8E7F-76D75397F141}" presName="linear" presStyleCnt="0">
        <dgm:presLayoutVars>
          <dgm:animLvl val="lvl"/>
          <dgm:resizeHandles val="exact"/>
        </dgm:presLayoutVars>
      </dgm:prSet>
      <dgm:spPr/>
    </dgm:pt>
    <dgm:pt modelId="{43D65690-278A-45C9-9819-703C04E7B8E7}" type="pres">
      <dgm:prSet presAssocID="{039E9913-3924-4942-8B6F-F910F9B03B46}" presName="parentText" presStyleLbl="node1" presStyleIdx="0" presStyleCnt="1" custLinFactNeighborX="5100" custLinFactNeighborY="-10059">
        <dgm:presLayoutVars>
          <dgm:chMax val="0"/>
          <dgm:bulletEnabled val="1"/>
        </dgm:presLayoutVars>
      </dgm:prSet>
      <dgm:spPr/>
    </dgm:pt>
  </dgm:ptLst>
  <dgm:cxnLst>
    <dgm:cxn modelId="{05D5A937-83C2-4D7A-9888-38DCA749F01D}" type="presOf" srcId="{039E9913-3924-4942-8B6F-F910F9B03B46}" destId="{43D65690-278A-45C9-9819-703C04E7B8E7}" srcOrd="0" destOrd="0" presId="urn:microsoft.com/office/officeart/2005/8/layout/vList2"/>
    <dgm:cxn modelId="{249A1018-1316-4A0D-BBC5-86BAB20E772A}" type="presOf" srcId="{C4787EF5-00FA-4573-8E7F-76D75397F141}" destId="{5AA92FF6-9980-494E-AF28-95B905451C71}" srcOrd="0" destOrd="0" presId="urn:microsoft.com/office/officeart/2005/8/layout/vList2"/>
    <dgm:cxn modelId="{819DB2D1-47DF-468D-B882-A192F53AADD7}" srcId="{C4787EF5-00FA-4573-8E7F-76D75397F141}" destId="{039E9913-3924-4942-8B6F-F910F9B03B46}" srcOrd="0" destOrd="0" parTransId="{32FC1B93-1C4D-4EF3-BE5A-3CE8A1712800}" sibTransId="{BB4E7427-1231-49F8-A014-0DEC6ACB58A5}"/>
    <dgm:cxn modelId="{9ADD271D-EF06-40F0-8F32-CBF6D0117028}" type="presParOf" srcId="{5AA92FF6-9980-494E-AF28-95B905451C71}" destId="{43D65690-278A-45C9-9819-703C04E7B8E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18B8531-2EEE-44A5-9FE4-20EEF82E58C2}" type="doc">
      <dgm:prSet loTypeId="urn:microsoft.com/office/officeart/2005/8/layout/vList2" loCatId="list" qsTypeId="urn:microsoft.com/office/officeart/2005/8/quickstyle/3d2" qsCatId="3D" csTypeId="urn:microsoft.com/office/officeart/2005/8/colors/accent0_1" csCatId="mainScheme"/>
      <dgm:spPr/>
      <dgm:t>
        <a:bodyPr/>
        <a:lstStyle/>
        <a:p>
          <a:endParaRPr lang="en-US"/>
        </a:p>
      </dgm:t>
    </dgm:pt>
    <dgm:pt modelId="{FF6F2981-1D24-4801-AAB7-C578F820A370}">
      <dgm:prSet/>
      <dgm:spPr/>
      <dgm:t>
        <a:bodyPr/>
        <a:lstStyle/>
        <a:p>
          <a:pPr rtl="0"/>
          <a:r>
            <a:rPr lang="en-US" b="1" smtClean="0"/>
            <a:t>5. How many customers have churned straight after their initial free trial - what percentage is this rounded to the nearest whole number?</a:t>
          </a:r>
          <a:endParaRPr lang="en-US"/>
        </a:p>
      </dgm:t>
    </dgm:pt>
    <dgm:pt modelId="{FA5F7A23-001F-4723-9618-38B7D1B35EDB}" type="parTrans" cxnId="{8E315107-AEF9-4DC9-AFFD-8FF4021EA325}">
      <dgm:prSet/>
      <dgm:spPr/>
      <dgm:t>
        <a:bodyPr/>
        <a:lstStyle/>
        <a:p>
          <a:endParaRPr lang="en-US"/>
        </a:p>
      </dgm:t>
    </dgm:pt>
    <dgm:pt modelId="{08FC3336-CFE6-4F3F-A2EE-A3C502B2CF1A}" type="sibTrans" cxnId="{8E315107-AEF9-4DC9-AFFD-8FF4021EA325}">
      <dgm:prSet/>
      <dgm:spPr/>
      <dgm:t>
        <a:bodyPr/>
        <a:lstStyle/>
        <a:p>
          <a:endParaRPr lang="en-US"/>
        </a:p>
      </dgm:t>
    </dgm:pt>
    <dgm:pt modelId="{13461257-FD58-4CD2-99E0-279C46A1B939}" type="pres">
      <dgm:prSet presAssocID="{318B8531-2EEE-44A5-9FE4-20EEF82E58C2}" presName="linear" presStyleCnt="0">
        <dgm:presLayoutVars>
          <dgm:animLvl val="lvl"/>
          <dgm:resizeHandles val="exact"/>
        </dgm:presLayoutVars>
      </dgm:prSet>
      <dgm:spPr/>
    </dgm:pt>
    <dgm:pt modelId="{E936C7E3-0296-459D-B42B-344A38264474}" type="pres">
      <dgm:prSet presAssocID="{FF6F2981-1D24-4801-AAB7-C578F820A370}" presName="parentText" presStyleLbl="node1" presStyleIdx="0" presStyleCnt="1">
        <dgm:presLayoutVars>
          <dgm:chMax val="0"/>
          <dgm:bulletEnabled val="1"/>
        </dgm:presLayoutVars>
      </dgm:prSet>
      <dgm:spPr/>
    </dgm:pt>
  </dgm:ptLst>
  <dgm:cxnLst>
    <dgm:cxn modelId="{31879F21-AFBA-4264-BC6A-3E3027B318D1}" type="presOf" srcId="{318B8531-2EEE-44A5-9FE4-20EEF82E58C2}" destId="{13461257-FD58-4CD2-99E0-279C46A1B939}" srcOrd="0" destOrd="0" presId="urn:microsoft.com/office/officeart/2005/8/layout/vList2"/>
    <dgm:cxn modelId="{203FA614-B452-4E97-A8BC-BFE1AC206A99}" type="presOf" srcId="{FF6F2981-1D24-4801-AAB7-C578F820A370}" destId="{E936C7E3-0296-459D-B42B-344A38264474}" srcOrd="0" destOrd="0" presId="urn:microsoft.com/office/officeart/2005/8/layout/vList2"/>
    <dgm:cxn modelId="{8E315107-AEF9-4DC9-AFFD-8FF4021EA325}" srcId="{318B8531-2EEE-44A5-9FE4-20EEF82E58C2}" destId="{FF6F2981-1D24-4801-AAB7-C578F820A370}" srcOrd="0" destOrd="0" parTransId="{FA5F7A23-001F-4723-9618-38B7D1B35EDB}" sibTransId="{08FC3336-CFE6-4F3F-A2EE-A3C502B2CF1A}"/>
    <dgm:cxn modelId="{2B7E79CA-6732-473E-9981-655BAA48426B}" type="presParOf" srcId="{13461257-FD58-4CD2-99E0-279C46A1B939}" destId="{E936C7E3-0296-459D-B42B-344A3826447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0966F-A050-44C8-A0C7-72378D21CDB7}">
      <dsp:nvSpPr>
        <dsp:cNvPr id="0" name=""/>
        <dsp:cNvSpPr/>
      </dsp:nvSpPr>
      <dsp:spPr>
        <a:xfrm>
          <a:off x="0" y="0"/>
          <a:ext cx="10515600" cy="707264"/>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b="1" kern="1200" dirty="0" smtClean="0"/>
            <a:t>Brief Overview of Foodie-Fi:</a:t>
          </a:r>
          <a:endParaRPr lang="en-US" sz="3100" kern="1200" dirty="0"/>
        </a:p>
      </dsp:txBody>
      <dsp:txXfrm>
        <a:off x="34526" y="34526"/>
        <a:ext cx="10446548" cy="638212"/>
      </dsp:txXfrm>
    </dsp:sp>
    <dsp:sp modelId="{663A973F-EC85-40F8-B98B-62EDEF61F273}">
      <dsp:nvSpPr>
        <dsp:cNvPr id="0" name=""/>
        <dsp:cNvSpPr/>
      </dsp:nvSpPr>
      <dsp:spPr>
        <a:xfrm>
          <a:off x="0" y="731685"/>
          <a:ext cx="10515600" cy="4748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rtl="0">
            <a:lnSpc>
              <a:spcPct val="90000"/>
            </a:lnSpc>
            <a:spcBef>
              <a:spcPct val="0"/>
            </a:spcBef>
            <a:spcAft>
              <a:spcPct val="20000"/>
            </a:spcAft>
            <a:buChar char="••"/>
          </a:pPr>
          <a:r>
            <a:rPr lang="en-US" sz="2400" kern="1200" smtClean="0"/>
            <a:t>Foodie-Fi: A subscription-based streaming service launched in 2020.</a:t>
          </a:r>
          <a:endParaRPr lang="en-US" sz="2400" kern="1200"/>
        </a:p>
        <a:p>
          <a:pPr marL="228600" lvl="1" indent="-228600" algn="l" defTabSz="1066800" rtl="0">
            <a:lnSpc>
              <a:spcPct val="90000"/>
            </a:lnSpc>
            <a:spcBef>
              <a:spcPct val="0"/>
            </a:spcBef>
            <a:spcAft>
              <a:spcPct val="20000"/>
            </a:spcAft>
            <a:buChar char="••"/>
          </a:pPr>
          <a:r>
            <a:rPr lang="en-US" sz="2400" kern="1200" smtClean="0"/>
            <a:t>Industry: Positioned within the streaming media sector, specializing in culinary content.</a:t>
          </a:r>
          <a:endParaRPr lang="en-US" sz="2400" kern="1200"/>
        </a:p>
        <a:p>
          <a:pPr marL="228600" lvl="1" indent="-228600" algn="l" defTabSz="1066800" rtl="0">
            <a:lnSpc>
              <a:spcPct val="90000"/>
            </a:lnSpc>
            <a:spcBef>
              <a:spcPct val="0"/>
            </a:spcBef>
            <a:spcAft>
              <a:spcPct val="20000"/>
            </a:spcAft>
            <a:buChar char="••"/>
          </a:pPr>
          <a:r>
            <a:rPr lang="en-US" sz="2400" kern="1200" smtClean="0"/>
            <a:t>Unique Selling Point: Offers exclusive access to a diverse range of cooking shows and food-related content.</a:t>
          </a:r>
          <a:endParaRPr lang="en-US" sz="2400" kern="1200"/>
        </a:p>
        <a:p>
          <a:pPr marL="228600" lvl="1" indent="-228600" algn="l" defTabSz="1066800" rtl="0">
            <a:lnSpc>
              <a:spcPct val="90000"/>
            </a:lnSpc>
            <a:spcBef>
              <a:spcPct val="0"/>
            </a:spcBef>
            <a:spcAft>
              <a:spcPct val="20000"/>
            </a:spcAft>
            <a:buChar char="••"/>
          </a:pPr>
          <a:r>
            <a:rPr lang="en-US" sz="2400" kern="1200" smtClean="0"/>
            <a:t>Target Audience: Caters to people who love food and cooking and want specialized shows.</a:t>
          </a:r>
          <a:endParaRPr lang="en-US" sz="2400" kern="1200"/>
        </a:p>
        <a:p>
          <a:pPr marL="228600" lvl="1" indent="-228600" algn="l" defTabSz="1066800" rtl="0">
            <a:lnSpc>
              <a:spcPct val="90000"/>
            </a:lnSpc>
            <a:spcBef>
              <a:spcPct val="0"/>
            </a:spcBef>
            <a:spcAft>
              <a:spcPct val="20000"/>
            </a:spcAft>
            <a:buChar char="••"/>
          </a:pPr>
          <a:r>
            <a:rPr lang="en-US" sz="2400" kern="1200" smtClean="0"/>
            <a:t>Competition: Operates in a market dominated by general entertainment streaming platforms like Netflix, Hulu, and Amazon Prime.</a:t>
          </a:r>
          <a:endParaRPr lang="en-US" sz="2400" kern="1200"/>
        </a:p>
        <a:p>
          <a:pPr marL="228600" lvl="1" indent="-228600" algn="l" defTabSz="1066800" rtl="0">
            <a:lnSpc>
              <a:spcPct val="90000"/>
            </a:lnSpc>
            <a:spcBef>
              <a:spcPct val="0"/>
            </a:spcBef>
            <a:spcAft>
              <a:spcPct val="20000"/>
            </a:spcAft>
            <a:buChar char="••"/>
          </a:pPr>
          <a:r>
            <a:rPr lang="en-US" sz="2400" kern="1200" smtClean="0"/>
            <a:t>Market Differentiation: Stands out by focusing solely on culinary content, providing subscribers with unlimited on-demand access to food-related videos from around the world.</a:t>
          </a:r>
          <a:endParaRPr lang="en-US" sz="2400" kern="1200"/>
        </a:p>
        <a:p>
          <a:pPr marL="228600" lvl="1" indent="-228600" algn="l" defTabSz="1066800" rtl="0">
            <a:lnSpc>
              <a:spcPct val="90000"/>
            </a:lnSpc>
            <a:spcBef>
              <a:spcPct val="0"/>
            </a:spcBef>
            <a:spcAft>
              <a:spcPct val="20000"/>
            </a:spcAft>
            <a:buChar char="••"/>
          </a:pPr>
          <a:r>
            <a:rPr lang="en-US" sz="2400" kern="1200" smtClean="0"/>
            <a:t>Business Model: Generates revenue through monthly and annual subscription plans, offering subscribers unrestricted access to premium culinary content.</a:t>
          </a:r>
          <a:endParaRPr lang="en-US" sz="2400" kern="1200"/>
        </a:p>
      </dsp:txBody>
      <dsp:txXfrm>
        <a:off x="0" y="731685"/>
        <a:ext cx="10515600" cy="47485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A7BA21-69E8-443F-B92D-73ECB927D550}">
      <dsp:nvSpPr>
        <dsp:cNvPr id="0" name=""/>
        <dsp:cNvSpPr/>
      </dsp:nvSpPr>
      <dsp:spPr>
        <a:xfrm>
          <a:off x="0" y="29741"/>
          <a:ext cx="6096000" cy="616589"/>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b="1" kern="1200" dirty="0" smtClean="0"/>
            <a:t>6. What is the number and percentage of customer plans after their initial free trial?</a:t>
          </a:r>
          <a:endParaRPr lang="en-US" sz="1700" kern="1200" dirty="0"/>
        </a:p>
      </dsp:txBody>
      <dsp:txXfrm>
        <a:off x="30099" y="59840"/>
        <a:ext cx="6035802" cy="55639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B7CB20-E2BF-4B43-B4B6-A9C6DF360B19}">
      <dsp:nvSpPr>
        <dsp:cNvPr id="0" name=""/>
        <dsp:cNvSpPr/>
      </dsp:nvSpPr>
      <dsp:spPr>
        <a:xfrm>
          <a:off x="0" y="0"/>
          <a:ext cx="5983224" cy="616589"/>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b="1" kern="1200" dirty="0" smtClean="0"/>
            <a:t>7. What is the customer count and percentage breakdown of all 5 </a:t>
          </a:r>
          <a:r>
            <a:rPr lang="en-US" sz="1700" b="1" kern="1200" dirty="0" err="1" smtClean="0"/>
            <a:t>plan_name</a:t>
          </a:r>
          <a:r>
            <a:rPr lang="en-US" sz="1700" b="1" kern="1200" dirty="0" smtClean="0"/>
            <a:t> values at 2020 12-31? </a:t>
          </a:r>
          <a:endParaRPr lang="en-US" sz="1700" kern="1200" dirty="0"/>
        </a:p>
      </dsp:txBody>
      <dsp:txXfrm>
        <a:off x="30099" y="30099"/>
        <a:ext cx="5923026" cy="55639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D686C-D5A4-4BAF-8380-CAAC6DDFEF26}">
      <dsp:nvSpPr>
        <dsp:cNvPr id="0" name=""/>
        <dsp:cNvSpPr/>
      </dsp:nvSpPr>
      <dsp:spPr>
        <a:xfrm>
          <a:off x="0" y="14870"/>
          <a:ext cx="6096000" cy="616589"/>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b="1" kern="1200" smtClean="0"/>
            <a:t>8. How many customers have upgraded to an annual plan in 2020?</a:t>
          </a:r>
          <a:endParaRPr lang="en-US" sz="1700" kern="1200"/>
        </a:p>
      </dsp:txBody>
      <dsp:txXfrm>
        <a:off x="30099" y="44969"/>
        <a:ext cx="6035802" cy="55639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E2362-047E-4D15-ABC6-5B690C9EC1ED}">
      <dsp:nvSpPr>
        <dsp:cNvPr id="0" name=""/>
        <dsp:cNvSpPr/>
      </dsp:nvSpPr>
      <dsp:spPr>
        <a:xfrm>
          <a:off x="0" y="14870"/>
          <a:ext cx="6096000" cy="616589"/>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b="1" kern="1200" smtClean="0"/>
            <a:t>9. How many days on average does it take for a customer to an annual plan from the day they join Foodie-Fi? </a:t>
          </a:r>
          <a:endParaRPr lang="en-US" sz="1700" kern="1200"/>
        </a:p>
      </dsp:txBody>
      <dsp:txXfrm>
        <a:off x="30099" y="44969"/>
        <a:ext cx="6035802" cy="55639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F63FB-705D-41A8-9191-12908FC45E24}">
      <dsp:nvSpPr>
        <dsp:cNvPr id="0" name=""/>
        <dsp:cNvSpPr/>
      </dsp:nvSpPr>
      <dsp:spPr>
        <a:xfrm>
          <a:off x="0" y="0"/>
          <a:ext cx="8972316" cy="616589"/>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b="1" kern="1200" smtClean="0"/>
            <a:t>10. Can you further breakdown this average value into 30 day periods (i.e. 0-30 days, 31-60 days etc) </a:t>
          </a:r>
          <a:endParaRPr lang="en-US" sz="1700" kern="1200"/>
        </a:p>
      </dsp:txBody>
      <dsp:txXfrm>
        <a:off x="30099" y="30099"/>
        <a:ext cx="8912118" cy="55639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A1AAD-84FB-485A-B9A4-91295D75D286}">
      <dsp:nvSpPr>
        <dsp:cNvPr id="0" name=""/>
        <dsp:cNvSpPr/>
      </dsp:nvSpPr>
      <dsp:spPr>
        <a:xfrm>
          <a:off x="0" y="0"/>
          <a:ext cx="6096000" cy="616589"/>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b="1" kern="1200" dirty="0" smtClean="0"/>
            <a:t>11. How many customers downgraded from a pro monthly to a basic monthly plan in 2020?</a:t>
          </a:r>
          <a:endParaRPr lang="en-US" sz="1700" kern="1200" dirty="0"/>
        </a:p>
      </dsp:txBody>
      <dsp:txXfrm>
        <a:off x="30099" y="30099"/>
        <a:ext cx="6035802" cy="5563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FFADE-970B-4389-AFBF-40F84EE732EA}">
      <dsp:nvSpPr>
        <dsp:cNvPr id="0" name=""/>
        <dsp:cNvSpPr/>
      </dsp:nvSpPr>
      <dsp:spPr>
        <a:xfrm>
          <a:off x="0" y="270416"/>
          <a:ext cx="11603736" cy="725400"/>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t>Background:</a:t>
          </a:r>
          <a:r>
            <a:rPr lang="en-US" sz="2000" kern="1200" dirty="0" smtClean="0"/>
            <a:t> Food Fi is a subscription-based streaming service launched in 2020, specializing in food-related content.</a:t>
          </a:r>
          <a:endParaRPr lang="en-US" sz="2000" kern="1200" dirty="0"/>
        </a:p>
      </dsp:txBody>
      <dsp:txXfrm>
        <a:off x="35411" y="305827"/>
        <a:ext cx="11532914" cy="654578"/>
      </dsp:txXfrm>
    </dsp:sp>
    <dsp:sp modelId="{BAFCC6EC-41E5-438A-8A6E-08051CA0CB7C}">
      <dsp:nvSpPr>
        <dsp:cNvPr id="0" name=""/>
        <dsp:cNvSpPr/>
      </dsp:nvSpPr>
      <dsp:spPr>
        <a:xfrm>
          <a:off x="0" y="1176277"/>
          <a:ext cx="11603736" cy="725400"/>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t>Objective:</a:t>
          </a:r>
          <a:r>
            <a:rPr lang="en-US" sz="2000" kern="1200" dirty="0" smtClean="0"/>
            <a:t> The case study aims to showcase how Food Fi utilizes data analysis using SQL to make informed business decisions.</a:t>
          </a:r>
          <a:endParaRPr lang="en-US" sz="2000" kern="1200" dirty="0"/>
        </a:p>
      </dsp:txBody>
      <dsp:txXfrm>
        <a:off x="35411" y="1211688"/>
        <a:ext cx="11532914" cy="654578"/>
      </dsp:txXfrm>
    </dsp:sp>
    <dsp:sp modelId="{AA9A6C63-5C1C-497D-8E9E-0EFDF663CB17}">
      <dsp:nvSpPr>
        <dsp:cNvPr id="0" name=""/>
        <dsp:cNvSpPr/>
      </dsp:nvSpPr>
      <dsp:spPr>
        <a:xfrm>
          <a:off x="0" y="2111001"/>
          <a:ext cx="11603736" cy="725400"/>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t>Data-Driven Approach:</a:t>
          </a:r>
          <a:r>
            <a:rPr lang="en-US" sz="2000" kern="1200" dirty="0" smtClean="0"/>
            <a:t> Food Fi operates with a data-driven mindset, ensuring that all decisions, including investment choices and feature development, are based on data insights.</a:t>
          </a:r>
          <a:endParaRPr lang="en-US" sz="2000" kern="1200" dirty="0"/>
        </a:p>
      </dsp:txBody>
      <dsp:txXfrm>
        <a:off x="35411" y="2146412"/>
        <a:ext cx="11532914" cy="654578"/>
      </dsp:txXfrm>
    </dsp:sp>
    <dsp:sp modelId="{45883777-33A2-4546-8279-71388B872702}">
      <dsp:nvSpPr>
        <dsp:cNvPr id="0" name=""/>
        <dsp:cNvSpPr/>
      </dsp:nvSpPr>
      <dsp:spPr>
        <a:xfrm>
          <a:off x="0" y="3024500"/>
          <a:ext cx="11603736" cy="725400"/>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t>Purpose:</a:t>
          </a:r>
          <a:r>
            <a:rPr lang="en-US" sz="2000" kern="1200" dirty="0" smtClean="0"/>
            <a:t> Through this case study, we aim to demonstrate how SQL queries are used to analyze Food </a:t>
          </a:r>
          <a:r>
            <a:rPr lang="en-US" sz="2000" kern="1200" dirty="0" err="1" smtClean="0"/>
            <a:t>Fi's</a:t>
          </a:r>
          <a:r>
            <a:rPr lang="en-US" sz="2000" kern="1200" dirty="0" smtClean="0"/>
            <a:t> subscription data and derive valuable insights for business growth and decision-making.</a:t>
          </a:r>
          <a:endParaRPr lang="en-US" sz="2000" kern="1200" dirty="0"/>
        </a:p>
      </dsp:txBody>
      <dsp:txXfrm>
        <a:off x="35411" y="3059911"/>
        <a:ext cx="11532914" cy="654578"/>
      </dsp:txXfrm>
    </dsp:sp>
    <dsp:sp modelId="{1211257A-EBD3-41A9-9993-1883ED2C3043}">
      <dsp:nvSpPr>
        <dsp:cNvPr id="0" name=""/>
        <dsp:cNvSpPr/>
      </dsp:nvSpPr>
      <dsp:spPr>
        <a:xfrm>
          <a:off x="0" y="3939131"/>
          <a:ext cx="11603736" cy="725400"/>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t>Key Goals:</a:t>
          </a:r>
          <a:r>
            <a:rPr lang="en-US" sz="2000" kern="1200" dirty="0" smtClean="0"/>
            <a:t> The primary objectives include understanding customer preferences, optimizing pricing strategies, analyzing cohort behavior, optimizing customer acquisition, and reducing churn through data-driven strategies.</a:t>
          </a:r>
          <a:endParaRPr lang="en-US" sz="2000" kern="1200" dirty="0"/>
        </a:p>
      </dsp:txBody>
      <dsp:txXfrm>
        <a:off x="35411" y="3974542"/>
        <a:ext cx="11532914" cy="654578"/>
      </dsp:txXfrm>
    </dsp:sp>
    <dsp:sp modelId="{D370EF78-CA9D-480D-B05E-39A24851A8B9}">
      <dsp:nvSpPr>
        <dsp:cNvPr id="0" name=""/>
        <dsp:cNvSpPr/>
      </dsp:nvSpPr>
      <dsp:spPr>
        <a:xfrm>
          <a:off x="0" y="4818667"/>
          <a:ext cx="11603736" cy="725400"/>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t>Value Proposition: </a:t>
          </a:r>
          <a:r>
            <a:rPr lang="en-US" sz="2000" kern="1200" dirty="0" smtClean="0"/>
            <a:t>By harnessing SQL for data analysis, Food Fi can gain actionable insights to enhance customer satisfaction, improve retention, and drive business success in the competitive streaming media industry.</a:t>
          </a:r>
          <a:endParaRPr lang="en-US" sz="2000" kern="1200" dirty="0"/>
        </a:p>
      </dsp:txBody>
      <dsp:txXfrm>
        <a:off x="35411" y="4854078"/>
        <a:ext cx="11532914" cy="654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15DC8-A6D4-4AF3-A8DD-E43ABD38846B}">
      <dsp:nvSpPr>
        <dsp:cNvPr id="0" name=""/>
        <dsp:cNvSpPr/>
      </dsp:nvSpPr>
      <dsp:spPr>
        <a:xfrm>
          <a:off x="0" y="0"/>
          <a:ext cx="7976616" cy="1245319"/>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The dataset used in the case study consists of two main tables within the Food Fi database schema. Below are the details of each table along with their columns and meanings:</a:t>
          </a:r>
          <a:endParaRPr lang="en-US" sz="1800" kern="1200" dirty="0"/>
        </a:p>
      </dsp:txBody>
      <dsp:txXfrm>
        <a:off x="60791" y="60791"/>
        <a:ext cx="7855034" cy="1123737"/>
      </dsp:txXfrm>
    </dsp:sp>
    <dsp:sp modelId="{861FCD3C-57EF-4EED-B26B-C53B36747EED}">
      <dsp:nvSpPr>
        <dsp:cNvPr id="0" name=""/>
        <dsp:cNvSpPr/>
      </dsp:nvSpPr>
      <dsp:spPr>
        <a:xfrm>
          <a:off x="0" y="1026694"/>
          <a:ext cx="7976616" cy="641940"/>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t>Table 1: plans</a:t>
          </a:r>
          <a:endParaRPr lang="en-US" sz="1800" kern="1200"/>
        </a:p>
      </dsp:txBody>
      <dsp:txXfrm>
        <a:off x="31337" y="1058031"/>
        <a:ext cx="7913942" cy="579266"/>
      </dsp:txXfrm>
    </dsp:sp>
    <dsp:sp modelId="{C1368F6D-FE0D-4210-8421-4FB6B735E932}">
      <dsp:nvSpPr>
        <dsp:cNvPr id="0" name=""/>
        <dsp:cNvSpPr/>
      </dsp:nvSpPr>
      <dsp:spPr>
        <a:xfrm>
          <a:off x="0" y="1701587"/>
          <a:ext cx="7976616" cy="120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258"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en-US" sz="1400" b="1" kern="1200" dirty="0" err="1" smtClean="0"/>
            <a:t>plan_id</a:t>
          </a:r>
          <a:r>
            <a:rPr lang="en-US" sz="1400" kern="1200" dirty="0" smtClean="0"/>
            <a:t>: Unique identifier for each subscription plan.</a:t>
          </a:r>
          <a:endParaRPr lang="en-US" sz="1400" kern="1200" dirty="0"/>
        </a:p>
        <a:p>
          <a:pPr marL="114300" lvl="1" indent="-114300" algn="l" defTabSz="622300" rtl="0">
            <a:lnSpc>
              <a:spcPct val="90000"/>
            </a:lnSpc>
            <a:spcBef>
              <a:spcPct val="0"/>
            </a:spcBef>
            <a:spcAft>
              <a:spcPct val="20000"/>
            </a:spcAft>
            <a:buChar char="••"/>
          </a:pPr>
          <a:r>
            <a:rPr lang="en-US" sz="1400" b="1" kern="1200" dirty="0" err="1" smtClean="0"/>
            <a:t>plan_name</a:t>
          </a:r>
          <a:r>
            <a:rPr lang="en-US" sz="1400" kern="1200" dirty="0" smtClean="0"/>
            <a:t>: Name of the subscription plan (e.g., trial, basic monthly, pro monthly, pro annual, churn).</a:t>
          </a:r>
          <a:endParaRPr lang="en-US" sz="1400" kern="1200" dirty="0"/>
        </a:p>
        <a:p>
          <a:pPr marL="114300" lvl="1" indent="-114300" algn="l" defTabSz="622300" rtl="0">
            <a:lnSpc>
              <a:spcPct val="90000"/>
            </a:lnSpc>
            <a:spcBef>
              <a:spcPct val="0"/>
            </a:spcBef>
            <a:spcAft>
              <a:spcPct val="20000"/>
            </a:spcAft>
            <a:buChar char="••"/>
          </a:pPr>
          <a:r>
            <a:rPr lang="en-US" sz="1400" b="1" kern="1200" dirty="0" smtClean="0"/>
            <a:t>price</a:t>
          </a:r>
          <a:r>
            <a:rPr lang="en-US" sz="1400" kern="1200" dirty="0" smtClean="0"/>
            <a:t>: Price associated with each subscription plan. For some plans like the trial and churn, the price may be null.</a:t>
          </a:r>
          <a:endParaRPr lang="en-US" sz="1400" kern="1200" dirty="0"/>
        </a:p>
      </dsp:txBody>
      <dsp:txXfrm>
        <a:off x="0" y="1701587"/>
        <a:ext cx="7976616" cy="1206491"/>
      </dsp:txXfrm>
    </dsp:sp>
    <dsp:sp modelId="{8D98FD79-1E8C-40A9-A8A5-0208E62C6813}">
      <dsp:nvSpPr>
        <dsp:cNvPr id="0" name=""/>
        <dsp:cNvSpPr/>
      </dsp:nvSpPr>
      <dsp:spPr>
        <a:xfrm>
          <a:off x="0" y="2544449"/>
          <a:ext cx="7976616" cy="680916"/>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t>Table 2: subscriptions</a:t>
          </a:r>
          <a:endParaRPr lang="en-US" sz="1800" kern="1200"/>
        </a:p>
      </dsp:txBody>
      <dsp:txXfrm>
        <a:off x="33240" y="2577689"/>
        <a:ext cx="7910136" cy="614436"/>
      </dsp:txXfrm>
    </dsp:sp>
    <dsp:sp modelId="{EE472893-CCEE-4C5E-8338-2773650A81A8}">
      <dsp:nvSpPr>
        <dsp:cNvPr id="0" name=""/>
        <dsp:cNvSpPr/>
      </dsp:nvSpPr>
      <dsp:spPr>
        <a:xfrm>
          <a:off x="0" y="3242334"/>
          <a:ext cx="7976616" cy="721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258"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en-US" sz="1400" b="1" kern="1200" dirty="0" err="1" smtClean="0"/>
            <a:t>customer_id</a:t>
          </a:r>
          <a:r>
            <a:rPr lang="en-US" sz="1400" kern="1200" dirty="0" smtClean="0"/>
            <a:t>: Unique identifier for each customer.</a:t>
          </a:r>
          <a:endParaRPr lang="en-US" sz="1400" kern="1200" dirty="0"/>
        </a:p>
        <a:p>
          <a:pPr marL="114300" lvl="1" indent="-114300" algn="l" defTabSz="622300" rtl="0">
            <a:lnSpc>
              <a:spcPct val="90000"/>
            </a:lnSpc>
            <a:spcBef>
              <a:spcPct val="0"/>
            </a:spcBef>
            <a:spcAft>
              <a:spcPct val="20000"/>
            </a:spcAft>
            <a:buChar char="••"/>
          </a:pPr>
          <a:r>
            <a:rPr lang="en-US" sz="1400" b="1" kern="1200" dirty="0" err="1" smtClean="0"/>
            <a:t>plan_id</a:t>
          </a:r>
          <a:r>
            <a:rPr lang="en-US" sz="1400" kern="1200" dirty="0" smtClean="0"/>
            <a:t>: Identifier referencing the subscription plan chosen by the customer.</a:t>
          </a:r>
          <a:endParaRPr lang="en-US" sz="1400" kern="1200" dirty="0"/>
        </a:p>
        <a:p>
          <a:pPr marL="114300" lvl="1" indent="-114300" algn="l" defTabSz="622300" rtl="0">
            <a:lnSpc>
              <a:spcPct val="90000"/>
            </a:lnSpc>
            <a:spcBef>
              <a:spcPct val="0"/>
            </a:spcBef>
            <a:spcAft>
              <a:spcPct val="20000"/>
            </a:spcAft>
            <a:buChar char="••"/>
          </a:pPr>
          <a:r>
            <a:rPr lang="en-US" sz="1400" b="1" kern="1200" dirty="0" err="1" smtClean="0"/>
            <a:t>start_date</a:t>
          </a:r>
          <a:r>
            <a:rPr lang="en-US" sz="1400" kern="1200" dirty="0" smtClean="0"/>
            <a:t>: Date when the subscription plan started for the customer.</a:t>
          </a:r>
          <a:endParaRPr lang="en-US" sz="1400" kern="1200" dirty="0"/>
        </a:p>
      </dsp:txBody>
      <dsp:txXfrm>
        <a:off x="0" y="3242334"/>
        <a:ext cx="7976616" cy="721732"/>
      </dsp:txXfrm>
    </dsp:sp>
    <dsp:sp modelId="{47E0FC84-C19D-4CAD-9087-D4A4B0B3CDAF}">
      <dsp:nvSpPr>
        <dsp:cNvPr id="0" name=""/>
        <dsp:cNvSpPr/>
      </dsp:nvSpPr>
      <dsp:spPr>
        <a:xfrm>
          <a:off x="0" y="3941717"/>
          <a:ext cx="7976616" cy="1212834"/>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These tables provide essential data for analyzing customer subscription patterns, understanding plan preferences, and tracking customer engagement over time. The </a:t>
          </a:r>
          <a:r>
            <a:rPr lang="en-US" sz="1800" kern="1200" dirty="0" err="1" smtClean="0"/>
            <a:t>plan_id</a:t>
          </a:r>
          <a:r>
            <a:rPr lang="en-US" sz="1800" kern="1200" dirty="0" smtClean="0"/>
            <a:t> column serves as a foreign key linking the subscriptions table with the plans table, allowing for comprehensive analysis of subscription data.</a:t>
          </a:r>
          <a:endParaRPr lang="en-US" sz="1800" kern="1200" dirty="0"/>
        </a:p>
      </dsp:txBody>
      <dsp:txXfrm>
        <a:off x="59206" y="4000923"/>
        <a:ext cx="7858204" cy="10944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801E09-BD0F-4501-BAB5-7E6E118A5B43}">
      <dsp:nvSpPr>
        <dsp:cNvPr id="0" name=""/>
        <dsp:cNvSpPr/>
      </dsp:nvSpPr>
      <dsp:spPr>
        <a:xfrm>
          <a:off x="0" y="101526"/>
          <a:ext cx="10515600" cy="684450"/>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kern="1200" smtClean="0"/>
            <a:t>Business Problems:</a:t>
          </a:r>
          <a:endParaRPr lang="en-US" sz="3000" kern="1200"/>
        </a:p>
      </dsp:txBody>
      <dsp:txXfrm>
        <a:off x="33412" y="134938"/>
        <a:ext cx="10448776" cy="617626"/>
      </dsp:txXfrm>
    </dsp:sp>
    <dsp:sp modelId="{E8844B00-5804-4BBB-B5F3-166D65D594D0}">
      <dsp:nvSpPr>
        <dsp:cNvPr id="0" name=""/>
        <dsp:cNvSpPr/>
      </dsp:nvSpPr>
      <dsp:spPr>
        <a:xfrm>
          <a:off x="0" y="785976"/>
          <a:ext cx="10515600" cy="1925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b="1" kern="1200" dirty="0" smtClean="0"/>
            <a:t>Subscription Retention: </a:t>
          </a:r>
          <a:r>
            <a:rPr lang="en-US" sz="2300" kern="1200" dirty="0" smtClean="0"/>
            <a:t>Food Fi faces challenges in retaining subscribers and reducing churn rates.</a:t>
          </a:r>
          <a:endParaRPr lang="en-US" sz="2300" kern="1200" dirty="0"/>
        </a:p>
        <a:p>
          <a:pPr marL="228600" lvl="1" indent="-228600" algn="l" defTabSz="1022350" rtl="0">
            <a:lnSpc>
              <a:spcPct val="90000"/>
            </a:lnSpc>
            <a:spcBef>
              <a:spcPct val="0"/>
            </a:spcBef>
            <a:spcAft>
              <a:spcPct val="20000"/>
            </a:spcAft>
            <a:buChar char="••"/>
          </a:pPr>
          <a:r>
            <a:rPr lang="en-US" sz="2300" b="1" kern="1200" smtClean="0"/>
            <a:t>Understanding Customer Preferences: </a:t>
          </a:r>
          <a:r>
            <a:rPr lang="en-US" sz="2300" kern="1200" smtClean="0"/>
            <a:t>Lack of insights into customer preferences regarding subscription plans and content preferences.</a:t>
          </a:r>
          <a:endParaRPr lang="en-US" sz="2300" kern="1200"/>
        </a:p>
        <a:p>
          <a:pPr marL="228600" lvl="1" indent="-228600" algn="l" defTabSz="1022350" rtl="0">
            <a:lnSpc>
              <a:spcPct val="90000"/>
            </a:lnSpc>
            <a:spcBef>
              <a:spcPct val="0"/>
            </a:spcBef>
            <a:spcAft>
              <a:spcPct val="20000"/>
            </a:spcAft>
            <a:buChar char="••"/>
          </a:pPr>
          <a:r>
            <a:rPr lang="en-US" sz="2300" b="1" kern="1200" smtClean="0"/>
            <a:t>Optimizing Pricing Strategy: </a:t>
          </a:r>
          <a:r>
            <a:rPr lang="en-US" sz="2300" kern="1200" smtClean="0"/>
            <a:t>Need to determine the most effective pricing strategy to attract and retain customers while maximizing revenue.</a:t>
          </a:r>
          <a:endParaRPr lang="en-US" sz="2300" kern="1200"/>
        </a:p>
      </dsp:txBody>
      <dsp:txXfrm>
        <a:off x="0" y="785976"/>
        <a:ext cx="10515600" cy="1925100"/>
      </dsp:txXfrm>
    </dsp:sp>
    <dsp:sp modelId="{545573AF-675A-4CF6-AD6B-99439835422F}">
      <dsp:nvSpPr>
        <dsp:cNvPr id="0" name=""/>
        <dsp:cNvSpPr/>
      </dsp:nvSpPr>
      <dsp:spPr>
        <a:xfrm>
          <a:off x="0" y="2711076"/>
          <a:ext cx="10515600" cy="684450"/>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kern="1200" smtClean="0"/>
            <a:t>Objectives of Using SQL for Data Analysis:</a:t>
          </a:r>
          <a:endParaRPr lang="en-US" sz="3000" kern="1200"/>
        </a:p>
      </dsp:txBody>
      <dsp:txXfrm>
        <a:off x="33412" y="2744488"/>
        <a:ext cx="10448776" cy="617626"/>
      </dsp:txXfrm>
    </dsp:sp>
    <dsp:sp modelId="{F1ADD705-0815-49E9-8EFC-90FEA22AE9C2}">
      <dsp:nvSpPr>
        <dsp:cNvPr id="0" name=""/>
        <dsp:cNvSpPr/>
      </dsp:nvSpPr>
      <dsp:spPr>
        <a:xfrm>
          <a:off x="0" y="3395526"/>
          <a:ext cx="10515600" cy="22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b="1" kern="1200" smtClean="0"/>
            <a:t>Identifying Patterns: </a:t>
          </a:r>
          <a:r>
            <a:rPr lang="en-US" sz="2300" kern="1200" smtClean="0"/>
            <a:t>Utilize SQL to analyze subscription data and identify patterns in customer behavior, such as subscription trends and viewing habits.  </a:t>
          </a:r>
          <a:endParaRPr lang="en-US" sz="2300" kern="1200"/>
        </a:p>
        <a:p>
          <a:pPr marL="228600" lvl="1" indent="-228600" algn="l" defTabSz="1022350" rtl="0">
            <a:lnSpc>
              <a:spcPct val="90000"/>
            </a:lnSpc>
            <a:spcBef>
              <a:spcPct val="0"/>
            </a:spcBef>
            <a:spcAft>
              <a:spcPct val="20000"/>
            </a:spcAft>
            <a:buChar char="••"/>
          </a:pPr>
          <a:r>
            <a:rPr lang="en-US" sz="2300" b="1" kern="1200" smtClean="0"/>
            <a:t>Optimizing Plans:</a:t>
          </a:r>
          <a:r>
            <a:rPr lang="en-US" sz="2300" kern="1200" smtClean="0"/>
            <a:t> Use SQL to analyze subscription data and tailor subscription plans to match customer preferences, thereby improving retention rates.  </a:t>
          </a:r>
          <a:endParaRPr lang="en-US" sz="2300" kern="1200"/>
        </a:p>
        <a:p>
          <a:pPr marL="228600" lvl="1" indent="-228600" algn="l" defTabSz="1022350" rtl="0">
            <a:lnSpc>
              <a:spcPct val="90000"/>
            </a:lnSpc>
            <a:spcBef>
              <a:spcPct val="0"/>
            </a:spcBef>
            <a:spcAft>
              <a:spcPct val="20000"/>
            </a:spcAft>
            <a:buChar char="••"/>
          </a:pPr>
          <a:r>
            <a:rPr lang="en-US" sz="2300" b="1" kern="1200" smtClean="0"/>
            <a:t>Price Optimization: </a:t>
          </a:r>
          <a:r>
            <a:rPr lang="en-US" sz="2300" kern="1200" smtClean="0"/>
            <a:t>Employ SQL to analyze pricing data and determine optimal price points for subscription plans, balancing revenue generation with customer satisfaction and retention.</a:t>
          </a:r>
          <a:endParaRPr lang="en-US" sz="2300" kern="1200"/>
        </a:p>
      </dsp:txBody>
      <dsp:txXfrm>
        <a:off x="0" y="3395526"/>
        <a:ext cx="10515600" cy="22356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24B4BA-5726-45C4-B409-8D52F9D4162A}">
      <dsp:nvSpPr>
        <dsp:cNvPr id="0" name=""/>
        <dsp:cNvSpPr/>
      </dsp:nvSpPr>
      <dsp:spPr>
        <a:xfrm>
          <a:off x="0" y="0"/>
          <a:ext cx="5046940" cy="410669"/>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t>1. How many customers has Foodie-Fi ever had?</a:t>
          </a:r>
          <a:endParaRPr lang="en-US" sz="1800" kern="1200" dirty="0"/>
        </a:p>
      </dsp:txBody>
      <dsp:txXfrm>
        <a:off x="20047" y="20047"/>
        <a:ext cx="5006846" cy="3705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9BF95-FEAE-42E2-8B2E-59BB13F62A13}">
      <dsp:nvSpPr>
        <dsp:cNvPr id="0" name=""/>
        <dsp:cNvSpPr/>
      </dsp:nvSpPr>
      <dsp:spPr>
        <a:xfrm>
          <a:off x="0" y="135235"/>
          <a:ext cx="6495288" cy="652859"/>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t>2. What is the monthly distribution of trial plan start_date values for our dataset use the start of the month as the group by value?</a:t>
          </a:r>
          <a:endParaRPr lang="en-US" sz="1800" kern="1200"/>
        </a:p>
      </dsp:txBody>
      <dsp:txXfrm>
        <a:off x="31870" y="167105"/>
        <a:ext cx="6431548" cy="5891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E0AE4-CD1D-4D31-A306-8EA9E61546C2}">
      <dsp:nvSpPr>
        <dsp:cNvPr id="0" name=""/>
        <dsp:cNvSpPr/>
      </dsp:nvSpPr>
      <dsp:spPr>
        <a:xfrm>
          <a:off x="0" y="8874"/>
          <a:ext cx="6742176" cy="905580"/>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t>3. What plan </a:t>
          </a:r>
          <a:r>
            <a:rPr lang="en-US" sz="1800" b="1" kern="1200" dirty="0" err="1" smtClean="0"/>
            <a:t>start_date</a:t>
          </a:r>
          <a:r>
            <a:rPr lang="en-US" sz="1800" b="1" kern="1200" dirty="0" smtClean="0"/>
            <a:t> values occur after the year 2020 for our dataset? Show the breakdown by count of events for each </a:t>
          </a:r>
          <a:r>
            <a:rPr lang="en-US" sz="1800" b="1" kern="1200" dirty="0" err="1" smtClean="0"/>
            <a:t>plan_name</a:t>
          </a:r>
          <a:r>
            <a:rPr lang="en-US" sz="1800" b="1" kern="1200" dirty="0" smtClean="0"/>
            <a:t>?</a:t>
          </a:r>
          <a:endParaRPr lang="en-US" sz="1800" kern="1200" dirty="0"/>
        </a:p>
      </dsp:txBody>
      <dsp:txXfrm>
        <a:off x="44207" y="53081"/>
        <a:ext cx="6653762" cy="8171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65690-278A-45C9-9819-703C04E7B8E7}">
      <dsp:nvSpPr>
        <dsp:cNvPr id="0" name=""/>
        <dsp:cNvSpPr/>
      </dsp:nvSpPr>
      <dsp:spPr>
        <a:xfrm>
          <a:off x="0" y="0"/>
          <a:ext cx="6096000" cy="616589"/>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b="1" kern="1200" dirty="0" smtClean="0"/>
            <a:t>4. What is the customer count and percentage of customers who have churned rounded to 1 decimal place? </a:t>
          </a:r>
          <a:endParaRPr lang="en-US" sz="1700" kern="1200" dirty="0"/>
        </a:p>
      </dsp:txBody>
      <dsp:txXfrm>
        <a:off x="30099" y="30099"/>
        <a:ext cx="6035802" cy="55639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6C7E3-0296-459D-B42B-344A38264474}">
      <dsp:nvSpPr>
        <dsp:cNvPr id="0" name=""/>
        <dsp:cNvSpPr/>
      </dsp:nvSpPr>
      <dsp:spPr>
        <a:xfrm>
          <a:off x="0" y="8874"/>
          <a:ext cx="6096000" cy="905580"/>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t>5. How many customers have churned straight after their initial free trial - what percentage is this rounded to the nearest whole number?</a:t>
          </a:r>
          <a:endParaRPr lang="en-US" sz="1800" kern="1200"/>
        </a:p>
      </dsp:txBody>
      <dsp:txXfrm>
        <a:off x="44207" y="53081"/>
        <a:ext cx="6007586" cy="8171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SQL CASE STUDY: FOOD-FI</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D0F094-6827-4AC4-8D7B-E3CAFAEAEA80}" type="datetimeFigureOut">
              <a:rPr lang="en-US" smtClean="0"/>
              <a:t>4/5/2024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ABDULLAH ZUNORAIN</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C9F851-A417-45D1-99B4-A5B21F28439F}" type="slidenum">
              <a:rPr lang="en-US" smtClean="0"/>
              <a:t>‹#›</a:t>
            </a:fld>
            <a:endParaRPr lang="en-US"/>
          </a:p>
        </p:txBody>
      </p:sp>
    </p:spTree>
    <p:extLst>
      <p:ext uri="{BB962C8B-B14F-4D97-AF65-F5344CB8AC3E}">
        <p14:creationId xmlns:p14="http://schemas.microsoft.com/office/powerpoint/2010/main" val="132679507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SQL CASE STUDY: FOOD-FI</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B19CD-F312-4480-BB15-11CA4B6E18CC}" type="datetimeFigureOut">
              <a:rPr lang="en-US" smtClean="0"/>
              <a:t>4/5/2024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ABDULLAH ZUNORAIN</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87B40-7E45-4B9C-885F-75044BDD9191}" type="slidenum">
              <a:rPr lang="en-US" smtClean="0"/>
              <a:t>‹#›</a:t>
            </a:fld>
            <a:endParaRPr lang="en-US"/>
          </a:p>
        </p:txBody>
      </p:sp>
    </p:spTree>
    <p:extLst>
      <p:ext uri="{BB962C8B-B14F-4D97-AF65-F5344CB8AC3E}">
        <p14:creationId xmlns:p14="http://schemas.microsoft.com/office/powerpoint/2010/main" val="12442510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87B40-7E45-4B9C-885F-75044BDD9191}" type="slidenum">
              <a:rPr lang="en-US" smtClean="0"/>
              <a:t>1</a:t>
            </a:fld>
            <a:endParaRPr lang="en-US"/>
          </a:p>
        </p:txBody>
      </p:sp>
      <p:sp>
        <p:nvSpPr>
          <p:cNvPr id="5" name="Footer Placeholder 4"/>
          <p:cNvSpPr>
            <a:spLocks noGrp="1"/>
          </p:cNvSpPr>
          <p:nvPr>
            <p:ph type="ftr" sz="quarter" idx="11"/>
          </p:nvPr>
        </p:nvSpPr>
        <p:spPr/>
        <p:txBody>
          <a:bodyPr/>
          <a:lstStyle/>
          <a:p>
            <a:r>
              <a:rPr lang="en-US" smtClean="0"/>
              <a:t>ABDULLAH ZUNORAIN</a:t>
            </a:r>
            <a:endParaRPr lang="en-US"/>
          </a:p>
        </p:txBody>
      </p:sp>
      <p:sp>
        <p:nvSpPr>
          <p:cNvPr id="6" name="Header Placeholder 5"/>
          <p:cNvSpPr>
            <a:spLocks noGrp="1"/>
          </p:cNvSpPr>
          <p:nvPr>
            <p:ph type="hdr" sz="quarter" idx="12"/>
          </p:nvPr>
        </p:nvSpPr>
        <p:spPr/>
        <p:txBody>
          <a:bodyPr/>
          <a:lstStyle/>
          <a:p>
            <a:r>
              <a:rPr lang="en-US" smtClean="0"/>
              <a:t>SQL CASE STUDY: FOOD-FI</a:t>
            </a:r>
            <a:endParaRPr lang="en-US"/>
          </a:p>
        </p:txBody>
      </p:sp>
    </p:spTree>
    <p:extLst>
      <p:ext uri="{BB962C8B-B14F-4D97-AF65-F5344CB8AC3E}">
        <p14:creationId xmlns:p14="http://schemas.microsoft.com/office/powerpoint/2010/main" val="6014924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A8D6B3-28CE-44B7-986A-A31EDBAC44DA}" type="datetime1">
              <a:rPr lang="en-US" smtClean="0"/>
              <a:t>4/5/2024</a:t>
            </a:fld>
            <a:endParaRPr lang="en-US"/>
          </a:p>
        </p:txBody>
      </p:sp>
      <p:sp>
        <p:nvSpPr>
          <p:cNvPr id="5" name="Footer Placeholder 4"/>
          <p:cNvSpPr>
            <a:spLocks noGrp="1"/>
          </p:cNvSpPr>
          <p:nvPr>
            <p:ph type="ftr" sz="quarter" idx="11"/>
          </p:nvPr>
        </p:nvSpPr>
        <p:spPr/>
        <p:txBody>
          <a:bodyPr/>
          <a:lstStyle/>
          <a:p>
            <a:r>
              <a:rPr lang="en-US" smtClean="0"/>
              <a:t>ABDULLAH ZUNORAIN</a:t>
            </a:r>
            <a:endParaRPr lang="en-US"/>
          </a:p>
        </p:txBody>
      </p:sp>
      <p:sp>
        <p:nvSpPr>
          <p:cNvPr id="6" name="Slide Number Placeholder 5"/>
          <p:cNvSpPr>
            <a:spLocks noGrp="1"/>
          </p:cNvSpPr>
          <p:nvPr>
            <p:ph type="sldNum" sz="quarter" idx="12"/>
          </p:nvPr>
        </p:nvSpPr>
        <p:spPr/>
        <p:txBody>
          <a:bodyPr/>
          <a:lstStyle/>
          <a:p>
            <a:fld id="{B3FBE67A-16AE-4E31-9781-1864B7DFA6A3}" type="slidenum">
              <a:rPr lang="en-US" smtClean="0"/>
              <a:t>‹#›</a:t>
            </a:fld>
            <a:endParaRPr lang="en-US"/>
          </a:p>
        </p:txBody>
      </p:sp>
    </p:spTree>
    <p:extLst>
      <p:ext uri="{BB962C8B-B14F-4D97-AF65-F5344CB8AC3E}">
        <p14:creationId xmlns:p14="http://schemas.microsoft.com/office/powerpoint/2010/main" val="385469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9A54C5-618F-4F62-B6AC-498C6FC76175}" type="datetime1">
              <a:rPr lang="en-US" smtClean="0"/>
              <a:t>4/5/2024</a:t>
            </a:fld>
            <a:endParaRPr lang="en-US"/>
          </a:p>
        </p:txBody>
      </p:sp>
      <p:sp>
        <p:nvSpPr>
          <p:cNvPr id="6" name="Footer Placeholder 5"/>
          <p:cNvSpPr>
            <a:spLocks noGrp="1"/>
          </p:cNvSpPr>
          <p:nvPr>
            <p:ph type="ftr" sz="quarter" idx="11"/>
          </p:nvPr>
        </p:nvSpPr>
        <p:spPr/>
        <p:txBody>
          <a:bodyPr/>
          <a:lstStyle/>
          <a:p>
            <a:r>
              <a:rPr lang="en-US" smtClean="0"/>
              <a:t>ABDULLAH ZUNORAIN</a:t>
            </a:r>
            <a:endParaRPr lang="en-US"/>
          </a:p>
        </p:txBody>
      </p:sp>
      <p:sp>
        <p:nvSpPr>
          <p:cNvPr id="7" name="Slide Number Placeholder 6"/>
          <p:cNvSpPr>
            <a:spLocks noGrp="1"/>
          </p:cNvSpPr>
          <p:nvPr>
            <p:ph type="sldNum" sz="quarter" idx="12"/>
          </p:nvPr>
        </p:nvSpPr>
        <p:spPr/>
        <p:txBody>
          <a:bodyPr/>
          <a:lstStyle/>
          <a:p>
            <a:fld id="{B3FBE67A-16AE-4E31-9781-1864B7DFA6A3}" type="slidenum">
              <a:rPr lang="en-US" smtClean="0"/>
              <a:t>‹#›</a:t>
            </a:fld>
            <a:endParaRPr lang="en-US"/>
          </a:p>
        </p:txBody>
      </p:sp>
    </p:spTree>
    <p:extLst>
      <p:ext uri="{BB962C8B-B14F-4D97-AF65-F5344CB8AC3E}">
        <p14:creationId xmlns:p14="http://schemas.microsoft.com/office/powerpoint/2010/main" val="119528755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9A54C5-618F-4F62-B6AC-498C6FC76175}" type="datetime1">
              <a:rPr lang="en-US" smtClean="0"/>
              <a:t>4/5/2024</a:t>
            </a:fld>
            <a:endParaRPr lang="en-US"/>
          </a:p>
        </p:txBody>
      </p:sp>
      <p:sp>
        <p:nvSpPr>
          <p:cNvPr id="6" name="Footer Placeholder 5"/>
          <p:cNvSpPr>
            <a:spLocks noGrp="1"/>
          </p:cNvSpPr>
          <p:nvPr>
            <p:ph type="ftr" sz="quarter" idx="11"/>
          </p:nvPr>
        </p:nvSpPr>
        <p:spPr/>
        <p:txBody>
          <a:bodyPr/>
          <a:lstStyle/>
          <a:p>
            <a:r>
              <a:rPr lang="en-US" smtClean="0"/>
              <a:t>ABDULLAH ZUNORAIN</a:t>
            </a:r>
            <a:endParaRPr lang="en-US"/>
          </a:p>
        </p:txBody>
      </p:sp>
      <p:sp>
        <p:nvSpPr>
          <p:cNvPr id="7" name="Slide Number Placeholder 6"/>
          <p:cNvSpPr>
            <a:spLocks noGrp="1"/>
          </p:cNvSpPr>
          <p:nvPr>
            <p:ph type="sldNum" sz="quarter" idx="12"/>
          </p:nvPr>
        </p:nvSpPr>
        <p:spPr/>
        <p:txBody>
          <a:bodyPr/>
          <a:lstStyle/>
          <a:p>
            <a:fld id="{B3FBE67A-16AE-4E31-9781-1864B7DFA6A3}" type="slidenum">
              <a:rPr lang="en-US" smtClean="0"/>
              <a:t>‹#›</a:t>
            </a:fld>
            <a:endParaRPr lang="en-US"/>
          </a:p>
        </p:txBody>
      </p:sp>
    </p:spTree>
    <p:extLst>
      <p:ext uri="{BB962C8B-B14F-4D97-AF65-F5344CB8AC3E}">
        <p14:creationId xmlns:p14="http://schemas.microsoft.com/office/powerpoint/2010/main" val="5372214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9A54C5-618F-4F62-B6AC-498C6FC76175}" type="datetime1">
              <a:rPr lang="en-US" smtClean="0"/>
              <a:t>4/5/2024</a:t>
            </a:fld>
            <a:endParaRPr lang="en-US"/>
          </a:p>
        </p:txBody>
      </p:sp>
      <p:sp>
        <p:nvSpPr>
          <p:cNvPr id="6" name="Footer Placeholder 5"/>
          <p:cNvSpPr>
            <a:spLocks noGrp="1"/>
          </p:cNvSpPr>
          <p:nvPr>
            <p:ph type="ftr" sz="quarter" idx="11"/>
          </p:nvPr>
        </p:nvSpPr>
        <p:spPr/>
        <p:txBody>
          <a:bodyPr/>
          <a:lstStyle/>
          <a:p>
            <a:r>
              <a:rPr lang="en-US" smtClean="0"/>
              <a:t>ABDULLAH ZUNORAIN</a:t>
            </a:r>
            <a:endParaRPr lang="en-US"/>
          </a:p>
        </p:txBody>
      </p:sp>
      <p:sp>
        <p:nvSpPr>
          <p:cNvPr id="7" name="Slide Number Placeholder 6"/>
          <p:cNvSpPr>
            <a:spLocks noGrp="1"/>
          </p:cNvSpPr>
          <p:nvPr>
            <p:ph type="sldNum" sz="quarter" idx="12"/>
          </p:nvPr>
        </p:nvSpPr>
        <p:spPr/>
        <p:txBody>
          <a:bodyPr/>
          <a:lstStyle/>
          <a:p>
            <a:fld id="{B3FBE67A-16AE-4E31-9781-1864B7DFA6A3}"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004395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9A54C5-618F-4F62-B6AC-498C6FC76175}" type="datetime1">
              <a:rPr lang="en-US" smtClean="0"/>
              <a:t>4/5/2024</a:t>
            </a:fld>
            <a:endParaRPr lang="en-US"/>
          </a:p>
        </p:txBody>
      </p:sp>
      <p:sp>
        <p:nvSpPr>
          <p:cNvPr id="6" name="Footer Placeholder 5"/>
          <p:cNvSpPr>
            <a:spLocks noGrp="1"/>
          </p:cNvSpPr>
          <p:nvPr>
            <p:ph type="ftr" sz="quarter" idx="11"/>
          </p:nvPr>
        </p:nvSpPr>
        <p:spPr/>
        <p:txBody>
          <a:bodyPr/>
          <a:lstStyle/>
          <a:p>
            <a:r>
              <a:rPr lang="en-US" smtClean="0"/>
              <a:t>ABDULLAH ZUNORAIN</a:t>
            </a:r>
            <a:endParaRPr lang="en-US"/>
          </a:p>
        </p:txBody>
      </p:sp>
      <p:sp>
        <p:nvSpPr>
          <p:cNvPr id="7" name="Slide Number Placeholder 6"/>
          <p:cNvSpPr>
            <a:spLocks noGrp="1"/>
          </p:cNvSpPr>
          <p:nvPr>
            <p:ph type="sldNum" sz="quarter" idx="12"/>
          </p:nvPr>
        </p:nvSpPr>
        <p:spPr/>
        <p:txBody>
          <a:bodyPr/>
          <a:lstStyle/>
          <a:p>
            <a:fld id="{B3FBE67A-16AE-4E31-9781-1864B7DFA6A3}" type="slidenum">
              <a:rPr lang="en-US" smtClean="0"/>
              <a:t>‹#›</a:t>
            </a:fld>
            <a:endParaRPr lang="en-US"/>
          </a:p>
        </p:txBody>
      </p:sp>
    </p:spTree>
    <p:extLst>
      <p:ext uri="{BB962C8B-B14F-4D97-AF65-F5344CB8AC3E}">
        <p14:creationId xmlns:p14="http://schemas.microsoft.com/office/powerpoint/2010/main" val="4155342395"/>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79A54C5-618F-4F62-B6AC-498C6FC76175}" type="datetime1">
              <a:rPr lang="en-US" smtClean="0"/>
              <a:t>4/5/2024</a:t>
            </a:fld>
            <a:endParaRPr lang="en-US"/>
          </a:p>
        </p:txBody>
      </p:sp>
      <p:sp>
        <p:nvSpPr>
          <p:cNvPr id="4" name="Footer Placeholder 3"/>
          <p:cNvSpPr>
            <a:spLocks noGrp="1"/>
          </p:cNvSpPr>
          <p:nvPr>
            <p:ph type="ftr" sz="quarter" idx="11"/>
          </p:nvPr>
        </p:nvSpPr>
        <p:spPr/>
        <p:txBody>
          <a:bodyPr/>
          <a:lstStyle/>
          <a:p>
            <a:r>
              <a:rPr lang="en-US" smtClean="0"/>
              <a:t>ABDULLAH ZUNORAIN</a:t>
            </a:r>
            <a:endParaRPr lang="en-US"/>
          </a:p>
        </p:txBody>
      </p:sp>
      <p:sp>
        <p:nvSpPr>
          <p:cNvPr id="5" name="Slide Number Placeholder 4"/>
          <p:cNvSpPr>
            <a:spLocks noGrp="1"/>
          </p:cNvSpPr>
          <p:nvPr>
            <p:ph type="sldNum" sz="quarter" idx="12"/>
          </p:nvPr>
        </p:nvSpPr>
        <p:spPr/>
        <p:txBody>
          <a:bodyPr/>
          <a:lstStyle/>
          <a:p>
            <a:fld id="{B3FBE67A-16AE-4E31-9781-1864B7DFA6A3}" type="slidenum">
              <a:rPr lang="en-US" smtClean="0"/>
              <a:t>‹#›</a:t>
            </a:fld>
            <a:endParaRPr lang="en-US"/>
          </a:p>
        </p:txBody>
      </p:sp>
    </p:spTree>
    <p:extLst>
      <p:ext uri="{BB962C8B-B14F-4D97-AF65-F5344CB8AC3E}">
        <p14:creationId xmlns:p14="http://schemas.microsoft.com/office/powerpoint/2010/main" val="289600818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79A54C5-618F-4F62-B6AC-498C6FC76175}" type="datetime1">
              <a:rPr lang="en-US" smtClean="0"/>
              <a:t>4/5/2024</a:t>
            </a:fld>
            <a:endParaRPr lang="en-US"/>
          </a:p>
        </p:txBody>
      </p:sp>
      <p:sp>
        <p:nvSpPr>
          <p:cNvPr id="4" name="Footer Placeholder 3"/>
          <p:cNvSpPr>
            <a:spLocks noGrp="1"/>
          </p:cNvSpPr>
          <p:nvPr>
            <p:ph type="ftr" sz="quarter" idx="11"/>
          </p:nvPr>
        </p:nvSpPr>
        <p:spPr/>
        <p:txBody>
          <a:bodyPr/>
          <a:lstStyle/>
          <a:p>
            <a:r>
              <a:rPr lang="en-US" smtClean="0"/>
              <a:t>ABDULLAH ZUNORAIN</a:t>
            </a:r>
            <a:endParaRPr lang="en-US"/>
          </a:p>
        </p:txBody>
      </p:sp>
      <p:sp>
        <p:nvSpPr>
          <p:cNvPr id="5" name="Slide Number Placeholder 4"/>
          <p:cNvSpPr>
            <a:spLocks noGrp="1"/>
          </p:cNvSpPr>
          <p:nvPr>
            <p:ph type="sldNum" sz="quarter" idx="12"/>
          </p:nvPr>
        </p:nvSpPr>
        <p:spPr/>
        <p:txBody>
          <a:bodyPr/>
          <a:lstStyle/>
          <a:p>
            <a:fld id="{B3FBE67A-16AE-4E31-9781-1864B7DFA6A3}" type="slidenum">
              <a:rPr lang="en-US" smtClean="0"/>
              <a:t>‹#›</a:t>
            </a:fld>
            <a:endParaRPr lang="en-US"/>
          </a:p>
        </p:txBody>
      </p:sp>
    </p:spTree>
    <p:extLst>
      <p:ext uri="{BB962C8B-B14F-4D97-AF65-F5344CB8AC3E}">
        <p14:creationId xmlns:p14="http://schemas.microsoft.com/office/powerpoint/2010/main" val="3168797286"/>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B29318-77CE-4691-942A-5A4DACD19C23}" type="datetime1">
              <a:rPr lang="en-US" smtClean="0"/>
              <a:t>4/5/2024</a:t>
            </a:fld>
            <a:endParaRPr lang="en-US"/>
          </a:p>
        </p:txBody>
      </p:sp>
      <p:sp>
        <p:nvSpPr>
          <p:cNvPr id="5" name="Footer Placeholder 4"/>
          <p:cNvSpPr>
            <a:spLocks noGrp="1"/>
          </p:cNvSpPr>
          <p:nvPr>
            <p:ph type="ftr" sz="quarter" idx="11"/>
          </p:nvPr>
        </p:nvSpPr>
        <p:spPr/>
        <p:txBody>
          <a:bodyPr/>
          <a:lstStyle/>
          <a:p>
            <a:r>
              <a:rPr lang="en-US" smtClean="0"/>
              <a:t>ABDULLAH ZUNORAIN</a:t>
            </a:r>
            <a:endParaRPr lang="en-US"/>
          </a:p>
        </p:txBody>
      </p:sp>
      <p:sp>
        <p:nvSpPr>
          <p:cNvPr id="6" name="Slide Number Placeholder 5"/>
          <p:cNvSpPr>
            <a:spLocks noGrp="1"/>
          </p:cNvSpPr>
          <p:nvPr>
            <p:ph type="sldNum" sz="quarter" idx="12"/>
          </p:nvPr>
        </p:nvSpPr>
        <p:spPr/>
        <p:txBody>
          <a:bodyPr/>
          <a:lstStyle/>
          <a:p>
            <a:fld id="{B3FBE67A-16AE-4E31-9781-1864B7DFA6A3}" type="slidenum">
              <a:rPr lang="en-US" smtClean="0"/>
              <a:t>‹#›</a:t>
            </a:fld>
            <a:endParaRPr lang="en-US"/>
          </a:p>
        </p:txBody>
      </p:sp>
    </p:spTree>
    <p:extLst>
      <p:ext uri="{BB962C8B-B14F-4D97-AF65-F5344CB8AC3E}">
        <p14:creationId xmlns:p14="http://schemas.microsoft.com/office/powerpoint/2010/main" val="2914133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7325E3-4267-41A2-AC28-7DE5B8A7E19B}" type="datetime1">
              <a:rPr lang="en-US" smtClean="0"/>
              <a:t>4/5/2024</a:t>
            </a:fld>
            <a:endParaRPr lang="en-US"/>
          </a:p>
        </p:txBody>
      </p:sp>
      <p:sp>
        <p:nvSpPr>
          <p:cNvPr id="5" name="Footer Placeholder 4"/>
          <p:cNvSpPr>
            <a:spLocks noGrp="1"/>
          </p:cNvSpPr>
          <p:nvPr>
            <p:ph type="ftr" sz="quarter" idx="11"/>
          </p:nvPr>
        </p:nvSpPr>
        <p:spPr/>
        <p:txBody>
          <a:bodyPr/>
          <a:lstStyle/>
          <a:p>
            <a:r>
              <a:rPr lang="en-US" smtClean="0"/>
              <a:t>ABDULLAH ZUNORAIN</a:t>
            </a:r>
            <a:endParaRPr lang="en-US"/>
          </a:p>
        </p:txBody>
      </p:sp>
      <p:sp>
        <p:nvSpPr>
          <p:cNvPr id="6" name="Slide Number Placeholder 5"/>
          <p:cNvSpPr>
            <a:spLocks noGrp="1"/>
          </p:cNvSpPr>
          <p:nvPr>
            <p:ph type="sldNum" sz="quarter" idx="12"/>
          </p:nvPr>
        </p:nvSpPr>
        <p:spPr/>
        <p:txBody>
          <a:bodyPr/>
          <a:lstStyle/>
          <a:p>
            <a:fld id="{B3FBE67A-16AE-4E31-9781-1864B7DFA6A3}" type="slidenum">
              <a:rPr lang="en-US" smtClean="0"/>
              <a:t>‹#›</a:t>
            </a:fld>
            <a:endParaRPr lang="en-US"/>
          </a:p>
        </p:txBody>
      </p:sp>
    </p:spTree>
    <p:extLst>
      <p:ext uri="{BB962C8B-B14F-4D97-AF65-F5344CB8AC3E}">
        <p14:creationId xmlns:p14="http://schemas.microsoft.com/office/powerpoint/2010/main" val="417584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E92B41-22B5-4BBB-8825-77BE39B4B9F7}" type="datetime1">
              <a:rPr lang="en-US" smtClean="0"/>
              <a:t>4/5/2024</a:t>
            </a:fld>
            <a:endParaRPr lang="en-US"/>
          </a:p>
        </p:txBody>
      </p:sp>
      <p:sp>
        <p:nvSpPr>
          <p:cNvPr id="5" name="Footer Placeholder 4"/>
          <p:cNvSpPr>
            <a:spLocks noGrp="1"/>
          </p:cNvSpPr>
          <p:nvPr>
            <p:ph type="ftr" sz="quarter" idx="11"/>
          </p:nvPr>
        </p:nvSpPr>
        <p:spPr/>
        <p:txBody>
          <a:bodyPr/>
          <a:lstStyle/>
          <a:p>
            <a:r>
              <a:rPr lang="en-US" smtClean="0"/>
              <a:t>ABDULLAH ZUNORAIN</a:t>
            </a:r>
            <a:endParaRPr lang="en-US"/>
          </a:p>
        </p:txBody>
      </p:sp>
      <p:sp>
        <p:nvSpPr>
          <p:cNvPr id="6" name="Slide Number Placeholder 5"/>
          <p:cNvSpPr>
            <a:spLocks noGrp="1"/>
          </p:cNvSpPr>
          <p:nvPr>
            <p:ph type="sldNum" sz="quarter" idx="12"/>
          </p:nvPr>
        </p:nvSpPr>
        <p:spPr/>
        <p:txBody>
          <a:bodyPr/>
          <a:lstStyle/>
          <a:p>
            <a:fld id="{B3FBE67A-16AE-4E31-9781-1864B7DFA6A3}" type="slidenum">
              <a:rPr lang="en-US" smtClean="0"/>
              <a:t>‹#›</a:t>
            </a:fld>
            <a:endParaRPr lang="en-US"/>
          </a:p>
        </p:txBody>
      </p:sp>
    </p:spTree>
    <p:extLst>
      <p:ext uri="{BB962C8B-B14F-4D97-AF65-F5344CB8AC3E}">
        <p14:creationId xmlns:p14="http://schemas.microsoft.com/office/powerpoint/2010/main" val="402533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B1B0A7-E89C-4734-A4E8-A82263BB77F4}" type="datetime1">
              <a:rPr lang="en-US" smtClean="0"/>
              <a:t>4/5/2024</a:t>
            </a:fld>
            <a:endParaRPr lang="en-US"/>
          </a:p>
        </p:txBody>
      </p:sp>
      <p:sp>
        <p:nvSpPr>
          <p:cNvPr id="5" name="Footer Placeholder 4"/>
          <p:cNvSpPr>
            <a:spLocks noGrp="1"/>
          </p:cNvSpPr>
          <p:nvPr>
            <p:ph type="ftr" sz="quarter" idx="11"/>
          </p:nvPr>
        </p:nvSpPr>
        <p:spPr/>
        <p:txBody>
          <a:bodyPr/>
          <a:lstStyle/>
          <a:p>
            <a:r>
              <a:rPr lang="en-US" smtClean="0"/>
              <a:t>ABDULLAH ZUNORAIN</a:t>
            </a:r>
            <a:endParaRPr lang="en-US"/>
          </a:p>
        </p:txBody>
      </p:sp>
      <p:sp>
        <p:nvSpPr>
          <p:cNvPr id="6" name="Slide Number Placeholder 5"/>
          <p:cNvSpPr>
            <a:spLocks noGrp="1"/>
          </p:cNvSpPr>
          <p:nvPr>
            <p:ph type="sldNum" sz="quarter" idx="12"/>
          </p:nvPr>
        </p:nvSpPr>
        <p:spPr/>
        <p:txBody>
          <a:bodyPr/>
          <a:lstStyle/>
          <a:p>
            <a:fld id="{B3FBE67A-16AE-4E31-9781-1864B7DFA6A3}" type="slidenum">
              <a:rPr lang="en-US" smtClean="0"/>
              <a:t>‹#›</a:t>
            </a:fld>
            <a:endParaRPr lang="en-US"/>
          </a:p>
        </p:txBody>
      </p:sp>
    </p:spTree>
    <p:extLst>
      <p:ext uri="{BB962C8B-B14F-4D97-AF65-F5344CB8AC3E}">
        <p14:creationId xmlns:p14="http://schemas.microsoft.com/office/powerpoint/2010/main" val="134012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98C55A-DEA2-464D-A5E9-6CB7FFC40964}" type="datetime1">
              <a:rPr lang="en-US" smtClean="0"/>
              <a:t>4/5/2024</a:t>
            </a:fld>
            <a:endParaRPr lang="en-US"/>
          </a:p>
        </p:txBody>
      </p:sp>
      <p:sp>
        <p:nvSpPr>
          <p:cNvPr id="6" name="Footer Placeholder 5"/>
          <p:cNvSpPr>
            <a:spLocks noGrp="1"/>
          </p:cNvSpPr>
          <p:nvPr>
            <p:ph type="ftr" sz="quarter" idx="11"/>
          </p:nvPr>
        </p:nvSpPr>
        <p:spPr/>
        <p:txBody>
          <a:bodyPr/>
          <a:lstStyle/>
          <a:p>
            <a:r>
              <a:rPr lang="en-US" smtClean="0"/>
              <a:t>ABDULLAH ZUNORAIN</a:t>
            </a:r>
            <a:endParaRPr lang="en-US"/>
          </a:p>
        </p:txBody>
      </p:sp>
      <p:sp>
        <p:nvSpPr>
          <p:cNvPr id="7" name="Slide Number Placeholder 6"/>
          <p:cNvSpPr>
            <a:spLocks noGrp="1"/>
          </p:cNvSpPr>
          <p:nvPr>
            <p:ph type="sldNum" sz="quarter" idx="12"/>
          </p:nvPr>
        </p:nvSpPr>
        <p:spPr/>
        <p:txBody>
          <a:bodyPr/>
          <a:lstStyle/>
          <a:p>
            <a:fld id="{B3FBE67A-16AE-4E31-9781-1864B7DFA6A3}" type="slidenum">
              <a:rPr lang="en-US" smtClean="0"/>
              <a:t>‹#›</a:t>
            </a:fld>
            <a:endParaRPr lang="en-US"/>
          </a:p>
        </p:txBody>
      </p:sp>
    </p:spTree>
    <p:extLst>
      <p:ext uri="{BB962C8B-B14F-4D97-AF65-F5344CB8AC3E}">
        <p14:creationId xmlns:p14="http://schemas.microsoft.com/office/powerpoint/2010/main" val="241396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1B0372-C023-4617-8672-326452CE1015}" type="datetime1">
              <a:rPr lang="en-US" smtClean="0"/>
              <a:t>4/5/2024</a:t>
            </a:fld>
            <a:endParaRPr lang="en-US"/>
          </a:p>
        </p:txBody>
      </p:sp>
      <p:sp>
        <p:nvSpPr>
          <p:cNvPr id="8" name="Footer Placeholder 7"/>
          <p:cNvSpPr>
            <a:spLocks noGrp="1"/>
          </p:cNvSpPr>
          <p:nvPr>
            <p:ph type="ftr" sz="quarter" idx="11"/>
          </p:nvPr>
        </p:nvSpPr>
        <p:spPr/>
        <p:txBody>
          <a:bodyPr/>
          <a:lstStyle/>
          <a:p>
            <a:r>
              <a:rPr lang="en-US" smtClean="0"/>
              <a:t>ABDULLAH ZUNORAIN</a:t>
            </a:r>
            <a:endParaRPr lang="en-US"/>
          </a:p>
        </p:txBody>
      </p:sp>
      <p:sp>
        <p:nvSpPr>
          <p:cNvPr id="9" name="Slide Number Placeholder 8"/>
          <p:cNvSpPr>
            <a:spLocks noGrp="1"/>
          </p:cNvSpPr>
          <p:nvPr>
            <p:ph type="sldNum" sz="quarter" idx="12"/>
          </p:nvPr>
        </p:nvSpPr>
        <p:spPr/>
        <p:txBody>
          <a:bodyPr/>
          <a:lstStyle/>
          <a:p>
            <a:fld id="{B3FBE67A-16AE-4E31-9781-1864B7DFA6A3}" type="slidenum">
              <a:rPr lang="en-US" smtClean="0"/>
              <a:t>‹#›</a:t>
            </a:fld>
            <a:endParaRPr lang="en-US"/>
          </a:p>
        </p:txBody>
      </p:sp>
    </p:spTree>
    <p:extLst>
      <p:ext uri="{BB962C8B-B14F-4D97-AF65-F5344CB8AC3E}">
        <p14:creationId xmlns:p14="http://schemas.microsoft.com/office/powerpoint/2010/main" val="47643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6965F2-121D-4625-8E49-A63F410949F4}" type="datetime1">
              <a:rPr lang="en-US" smtClean="0"/>
              <a:t>4/5/2024</a:t>
            </a:fld>
            <a:endParaRPr lang="en-US"/>
          </a:p>
        </p:txBody>
      </p:sp>
      <p:sp>
        <p:nvSpPr>
          <p:cNvPr id="4" name="Footer Placeholder 3"/>
          <p:cNvSpPr>
            <a:spLocks noGrp="1"/>
          </p:cNvSpPr>
          <p:nvPr>
            <p:ph type="ftr" sz="quarter" idx="11"/>
          </p:nvPr>
        </p:nvSpPr>
        <p:spPr/>
        <p:txBody>
          <a:bodyPr/>
          <a:lstStyle/>
          <a:p>
            <a:r>
              <a:rPr lang="en-US" smtClean="0"/>
              <a:t>ABDULLAH ZUNORAIN</a:t>
            </a:r>
            <a:endParaRPr lang="en-US"/>
          </a:p>
        </p:txBody>
      </p:sp>
      <p:sp>
        <p:nvSpPr>
          <p:cNvPr id="5" name="Slide Number Placeholder 4"/>
          <p:cNvSpPr>
            <a:spLocks noGrp="1"/>
          </p:cNvSpPr>
          <p:nvPr>
            <p:ph type="sldNum" sz="quarter" idx="12"/>
          </p:nvPr>
        </p:nvSpPr>
        <p:spPr/>
        <p:txBody>
          <a:bodyPr/>
          <a:lstStyle/>
          <a:p>
            <a:fld id="{B3FBE67A-16AE-4E31-9781-1864B7DFA6A3}" type="slidenum">
              <a:rPr lang="en-US" smtClean="0"/>
              <a:t>‹#›</a:t>
            </a:fld>
            <a:endParaRPr lang="en-US"/>
          </a:p>
        </p:txBody>
      </p:sp>
    </p:spTree>
    <p:extLst>
      <p:ext uri="{BB962C8B-B14F-4D97-AF65-F5344CB8AC3E}">
        <p14:creationId xmlns:p14="http://schemas.microsoft.com/office/powerpoint/2010/main" val="300663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516FA01-D4FC-436D-A709-387ED2C61AD6}" type="datetime1">
              <a:rPr lang="en-US" smtClean="0"/>
              <a:t>4/5/2024</a:t>
            </a:fld>
            <a:endParaRPr lang="en-US"/>
          </a:p>
        </p:txBody>
      </p:sp>
      <p:sp>
        <p:nvSpPr>
          <p:cNvPr id="3" name="Footer Placeholder 2"/>
          <p:cNvSpPr>
            <a:spLocks noGrp="1"/>
          </p:cNvSpPr>
          <p:nvPr>
            <p:ph type="ftr" sz="quarter" idx="11"/>
          </p:nvPr>
        </p:nvSpPr>
        <p:spPr/>
        <p:txBody>
          <a:bodyPr/>
          <a:lstStyle/>
          <a:p>
            <a:r>
              <a:rPr lang="en-US" smtClean="0"/>
              <a:t>ABDULLAH ZUNORAIN</a:t>
            </a:r>
            <a:endParaRPr lang="en-US"/>
          </a:p>
        </p:txBody>
      </p:sp>
      <p:sp>
        <p:nvSpPr>
          <p:cNvPr id="4" name="Slide Number Placeholder 3"/>
          <p:cNvSpPr>
            <a:spLocks noGrp="1"/>
          </p:cNvSpPr>
          <p:nvPr>
            <p:ph type="sldNum" sz="quarter" idx="12"/>
          </p:nvPr>
        </p:nvSpPr>
        <p:spPr/>
        <p:txBody>
          <a:bodyPr/>
          <a:lstStyle/>
          <a:p>
            <a:fld id="{B3FBE67A-16AE-4E31-9781-1864B7DFA6A3}" type="slidenum">
              <a:rPr lang="en-US" smtClean="0"/>
              <a:t>‹#›</a:t>
            </a:fld>
            <a:endParaRPr lang="en-US"/>
          </a:p>
        </p:txBody>
      </p:sp>
    </p:spTree>
    <p:extLst>
      <p:ext uri="{BB962C8B-B14F-4D97-AF65-F5344CB8AC3E}">
        <p14:creationId xmlns:p14="http://schemas.microsoft.com/office/powerpoint/2010/main" val="297672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955E1-DBC3-4991-9A84-5DEE58BE829F}" type="datetime1">
              <a:rPr lang="en-US" smtClean="0"/>
              <a:t>4/5/2024</a:t>
            </a:fld>
            <a:endParaRPr lang="en-US"/>
          </a:p>
        </p:txBody>
      </p:sp>
      <p:sp>
        <p:nvSpPr>
          <p:cNvPr id="6" name="Footer Placeholder 5"/>
          <p:cNvSpPr>
            <a:spLocks noGrp="1"/>
          </p:cNvSpPr>
          <p:nvPr>
            <p:ph type="ftr" sz="quarter" idx="11"/>
          </p:nvPr>
        </p:nvSpPr>
        <p:spPr/>
        <p:txBody>
          <a:bodyPr/>
          <a:lstStyle/>
          <a:p>
            <a:r>
              <a:rPr lang="en-US" smtClean="0"/>
              <a:t>ABDULLAH ZUNORAIN</a:t>
            </a:r>
            <a:endParaRPr lang="en-US"/>
          </a:p>
        </p:txBody>
      </p:sp>
      <p:sp>
        <p:nvSpPr>
          <p:cNvPr id="7" name="Slide Number Placeholder 6"/>
          <p:cNvSpPr>
            <a:spLocks noGrp="1"/>
          </p:cNvSpPr>
          <p:nvPr>
            <p:ph type="sldNum" sz="quarter" idx="12"/>
          </p:nvPr>
        </p:nvSpPr>
        <p:spPr/>
        <p:txBody>
          <a:bodyPr/>
          <a:lstStyle/>
          <a:p>
            <a:fld id="{B3FBE67A-16AE-4E31-9781-1864B7DFA6A3}" type="slidenum">
              <a:rPr lang="en-US" smtClean="0"/>
              <a:t>‹#›</a:t>
            </a:fld>
            <a:endParaRPr lang="en-US"/>
          </a:p>
        </p:txBody>
      </p:sp>
    </p:spTree>
    <p:extLst>
      <p:ext uri="{BB962C8B-B14F-4D97-AF65-F5344CB8AC3E}">
        <p14:creationId xmlns:p14="http://schemas.microsoft.com/office/powerpoint/2010/main" val="330935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046831-1F6E-460C-8B43-965106EC41C3}" type="datetime1">
              <a:rPr lang="en-US" smtClean="0"/>
              <a:t>4/5/2024</a:t>
            </a:fld>
            <a:endParaRPr lang="en-US"/>
          </a:p>
        </p:txBody>
      </p:sp>
      <p:sp>
        <p:nvSpPr>
          <p:cNvPr id="6" name="Footer Placeholder 5"/>
          <p:cNvSpPr>
            <a:spLocks noGrp="1"/>
          </p:cNvSpPr>
          <p:nvPr>
            <p:ph type="ftr" sz="quarter" idx="11"/>
          </p:nvPr>
        </p:nvSpPr>
        <p:spPr/>
        <p:txBody>
          <a:bodyPr/>
          <a:lstStyle/>
          <a:p>
            <a:r>
              <a:rPr lang="en-US" smtClean="0"/>
              <a:t>ABDULLAH ZUNORAIN</a:t>
            </a:r>
            <a:endParaRPr lang="en-US"/>
          </a:p>
        </p:txBody>
      </p:sp>
      <p:sp>
        <p:nvSpPr>
          <p:cNvPr id="7" name="Slide Number Placeholder 6"/>
          <p:cNvSpPr>
            <a:spLocks noGrp="1"/>
          </p:cNvSpPr>
          <p:nvPr>
            <p:ph type="sldNum" sz="quarter" idx="12"/>
          </p:nvPr>
        </p:nvSpPr>
        <p:spPr/>
        <p:txBody>
          <a:bodyPr/>
          <a:lstStyle/>
          <a:p>
            <a:fld id="{B3FBE67A-16AE-4E31-9781-1864B7DFA6A3}" type="slidenum">
              <a:rPr lang="en-US" smtClean="0"/>
              <a:t>‹#›</a:t>
            </a:fld>
            <a:endParaRPr lang="en-US"/>
          </a:p>
        </p:txBody>
      </p:sp>
    </p:spTree>
    <p:extLst>
      <p:ext uri="{BB962C8B-B14F-4D97-AF65-F5344CB8AC3E}">
        <p14:creationId xmlns:p14="http://schemas.microsoft.com/office/powerpoint/2010/main" val="3694251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79A54C5-618F-4F62-B6AC-498C6FC76175}" type="datetime1">
              <a:rPr lang="en-US" smtClean="0"/>
              <a:t>4/5/2024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smtClean="0"/>
              <a:t>ABDULLAH ZUNORAIN</a:t>
            </a:r>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3FBE67A-16AE-4E31-9781-1864B7DFA6A3}" type="slidenum">
              <a:rPr lang="en-US" smtClean="0"/>
              <a:t>‹#›</a:t>
            </a:fld>
            <a:endParaRPr lang="en-US"/>
          </a:p>
        </p:txBody>
      </p:sp>
    </p:spTree>
    <p:extLst>
      <p:ext uri="{BB962C8B-B14F-4D97-AF65-F5344CB8AC3E}">
        <p14:creationId xmlns:p14="http://schemas.microsoft.com/office/powerpoint/2010/main" val="104777612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hyperlink" Target="https://tinyurl.com/food-fi"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408" y="0"/>
            <a:ext cx="9192768" cy="1252728"/>
          </a:xfrm>
        </p:spPr>
        <p:txBody>
          <a:bodyPr>
            <a:normAutofit fontScale="90000"/>
          </a:bodyPr>
          <a:lstStyle/>
          <a:p>
            <a:r>
              <a:rPr lang="en-US" sz="5400" b="1" u="sng" dirty="0" smtClean="0">
                <a:latin typeface="Berlin Sans FB Demi" panose="020E0802020502020306" pitchFamily="34" charset="0"/>
                <a:cs typeface="Times New Roman" panose="02020603050405020304" pitchFamily="18" charset="0"/>
              </a:rPr>
              <a:t>SQL </a:t>
            </a:r>
            <a:r>
              <a:rPr lang="en-US" sz="5400" b="1" u="sng" dirty="0">
                <a:latin typeface="Berlin Sans FB Demi" panose="020E0802020502020306" pitchFamily="34" charset="0"/>
                <a:cs typeface="Times New Roman" panose="02020603050405020304" pitchFamily="18" charset="0"/>
              </a:rPr>
              <a:t>Case</a:t>
            </a:r>
            <a:r>
              <a:rPr lang="en-US" sz="5400" b="1" u="sng" dirty="0" smtClean="0">
                <a:latin typeface="Berlin Sans FB Demi" panose="020E0802020502020306" pitchFamily="34" charset="0"/>
                <a:cs typeface="Times New Roman" panose="02020603050405020304" pitchFamily="18" charset="0"/>
              </a:rPr>
              <a:t> Study - Foodie-Fi</a:t>
            </a:r>
            <a:endParaRPr lang="en-US" sz="5400" b="1" u="sng" dirty="0">
              <a:latin typeface="Berlin Sans FB Demi" panose="020E0802020502020306" pitchFamily="34" charset="0"/>
              <a:cs typeface="Times New Roman" panose="02020603050405020304" pitchFamily="18" charset="0"/>
            </a:endParaRPr>
          </a:p>
        </p:txBody>
      </p:sp>
      <p:sp>
        <p:nvSpPr>
          <p:cNvPr id="3" name="Subtitle 2"/>
          <p:cNvSpPr>
            <a:spLocks noGrp="1"/>
          </p:cNvSpPr>
          <p:nvPr>
            <p:ph type="subTitle" idx="1"/>
          </p:nvPr>
        </p:nvSpPr>
        <p:spPr>
          <a:xfrm>
            <a:off x="4069080" y="1396397"/>
            <a:ext cx="7415784" cy="838618"/>
          </a:xfrm>
        </p:spPr>
        <p:txBody>
          <a:bodyPr>
            <a:normAutofit/>
          </a:bodyPr>
          <a:lstStyle/>
          <a:p>
            <a:r>
              <a:rPr lang="en-US" sz="2800" b="1" i="1" dirty="0">
                <a:solidFill>
                  <a:schemeClr val="tx1">
                    <a:lumMod val="65000"/>
                    <a:lumOff val="35000"/>
                  </a:schemeClr>
                </a:solidFill>
                <a:effectLst>
                  <a:outerShdw blurRad="38100" dist="38100" dir="2700000" algn="tl">
                    <a:srgbClr val="000000">
                      <a:alpha val="43137"/>
                    </a:srgbClr>
                  </a:outerShdw>
                </a:effectLst>
                <a:latin typeface="Agency FB" panose="020B0503020202020204" pitchFamily="34" charset="0"/>
              </a:rPr>
              <a:t>Analyzing Data for Food Fi Company Using SQL</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6797" y="2088711"/>
            <a:ext cx="5476275" cy="39302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600660" y="4754880"/>
            <a:ext cx="4376519" cy="523220"/>
          </a:xfrm>
          <a:prstGeom prst="rect">
            <a:avLst/>
          </a:prstGeom>
          <a:noFill/>
        </p:spPr>
        <p:txBody>
          <a:bodyPr wrap="none" rtlCol="0">
            <a:spAutoFit/>
          </a:bodyPr>
          <a:lstStyle/>
          <a:p>
            <a:r>
              <a:rPr lang="en-US" sz="2800" b="1" dirty="0" smtClean="0">
                <a:latin typeface="Algerian" panose="04020705040A02060702" pitchFamily="82" charset="0"/>
              </a:rPr>
              <a:t>By </a:t>
            </a:r>
            <a:r>
              <a:rPr lang="en-US" sz="2800" b="1" dirty="0" smtClean="0">
                <a:solidFill>
                  <a:schemeClr val="accent6">
                    <a:lumMod val="75000"/>
                  </a:schemeClr>
                </a:solidFill>
                <a:latin typeface="Algerian" panose="04020705040A02060702" pitchFamily="82" charset="0"/>
              </a:rPr>
              <a:t>Abdullah </a:t>
            </a:r>
            <a:r>
              <a:rPr lang="en-US" sz="2800" b="1" dirty="0" err="1" smtClean="0">
                <a:solidFill>
                  <a:schemeClr val="accent6">
                    <a:lumMod val="75000"/>
                  </a:schemeClr>
                </a:solidFill>
                <a:latin typeface="Algerian" panose="04020705040A02060702" pitchFamily="82" charset="0"/>
              </a:rPr>
              <a:t>Zunorain</a:t>
            </a:r>
            <a:endParaRPr lang="en-US" sz="2800" b="1" dirty="0">
              <a:solidFill>
                <a:schemeClr val="accent6">
                  <a:lumMod val="75000"/>
                </a:schemeClr>
              </a:solidFill>
              <a:latin typeface="Algerian" panose="04020705040A02060702" pitchFamily="82" charset="0"/>
            </a:endParaRPr>
          </a:p>
        </p:txBody>
      </p:sp>
      <p:sp>
        <p:nvSpPr>
          <p:cNvPr id="6" name="TextBox 5"/>
          <p:cNvSpPr txBox="1"/>
          <p:nvPr/>
        </p:nvSpPr>
        <p:spPr>
          <a:xfrm>
            <a:off x="900549" y="5278100"/>
            <a:ext cx="188837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5 April 2024</a:t>
            </a:r>
          </a:p>
        </p:txBody>
      </p:sp>
    </p:spTree>
    <p:extLst>
      <p:ext uri="{BB962C8B-B14F-4D97-AF65-F5344CB8AC3E}">
        <p14:creationId xmlns:p14="http://schemas.microsoft.com/office/powerpoint/2010/main" val="4108222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60119"/>
          </a:xfrm>
        </p:spPr>
        <p:txBody>
          <a:bodyPr>
            <a:normAutofit/>
          </a:bodyPr>
          <a:lstStyle/>
          <a:p>
            <a:r>
              <a:rPr lang="en-US" sz="4000" dirty="0" smtClean="0">
                <a:solidFill>
                  <a:schemeClr val="tx1">
                    <a:lumMod val="95000"/>
                    <a:lumOff val="5000"/>
                  </a:schemeClr>
                </a:solidFill>
                <a:effectLst>
                  <a:outerShdw blurRad="38100" dist="38100" dir="2700000" algn="tl">
                    <a:srgbClr val="000000">
                      <a:alpha val="43137"/>
                    </a:srgbClr>
                  </a:outerShdw>
                </a:effectLst>
                <a:latin typeface="Berlin Sans FB Demi" panose="020E0802020502020306" pitchFamily="34" charset="0"/>
              </a:rPr>
              <a:t>Continue...</a:t>
            </a:r>
            <a:endParaRPr lang="en-US" sz="4000" dirty="0"/>
          </a:p>
        </p:txBody>
      </p:sp>
      <p:sp>
        <p:nvSpPr>
          <p:cNvPr id="3" name="Content Placeholder 2"/>
          <p:cNvSpPr>
            <a:spLocks noGrp="1"/>
          </p:cNvSpPr>
          <p:nvPr>
            <p:ph sz="quarter" idx="13"/>
          </p:nvPr>
        </p:nvSpPr>
        <p:spPr>
          <a:xfrm>
            <a:off x="838200" y="1682496"/>
            <a:ext cx="7112408" cy="3410712"/>
          </a:xfrm>
        </p:spPr>
        <p:txBody>
          <a:bodyPr>
            <a:normAutofit fontScale="92500" lnSpcReduction="20000"/>
          </a:bodyPr>
          <a:lstStyle/>
          <a:p>
            <a:pPr marL="0" indent="0" algn="just">
              <a:buNone/>
            </a:pPr>
            <a:endParaRPr lang="en-US" sz="2000" b="1" dirty="0"/>
          </a:p>
          <a:p>
            <a:pPr algn="just"/>
            <a:r>
              <a:rPr lang="en-US" sz="1600" i="1" u="sng" dirty="0" smtClean="0"/>
              <a:t>SQL CODE:</a:t>
            </a:r>
            <a:endParaRPr lang="en-US" sz="1600" b="1" dirty="0" smtClean="0"/>
          </a:p>
          <a:p>
            <a:pPr marL="0" indent="0">
              <a:buNone/>
            </a:pPr>
            <a:r>
              <a:rPr lang="en-US" sz="1600" dirty="0" smtClean="0">
                <a:solidFill>
                  <a:srgbClr val="00B050"/>
                </a:solidFill>
              </a:rPr>
              <a:t>WITH </a:t>
            </a:r>
            <a:r>
              <a:rPr lang="en-US" sz="1600" dirty="0" err="1" smtClean="0">
                <a:solidFill>
                  <a:srgbClr val="00B050"/>
                </a:solidFill>
              </a:rPr>
              <a:t>cte_churn</a:t>
            </a:r>
            <a:r>
              <a:rPr lang="en-US" sz="1600" dirty="0" smtClean="0">
                <a:solidFill>
                  <a:srgbClr val="00B050"/>
                </a:solidFill>
              </a:rPr>
              <a:t> AS (	</a:t>
            </a:r>
          </a:p>
          <a:p>
            <a:pPr marL="457200" lvl="1" indent="0">
              <a:buNone/>
            </a:pPr>
            <a:r>
              <a:rPr lang="en-US" sz="1200" dirty="0" smtClean="0">
                <a:solidFill>
                  <a:srgbClr val="00B050"/>
                </a:solidFill>
              </a:rPr>
              <a:t>SELECT *, LAG(</a:t>
            </a:r>
            <a:r>
              <a:rPr lang="en-US" sz="1200" dirty="0" err="1" smtClean="0">
                <a:solidFill>
                  <a:srgbClr val="00B050"/>
                </a:solidFill>
              </a:rPr>
              <a:t>plan_id</a:t>
            </a:r>
            <a:r>
              <a:rPr lang="en-US" sz="1200" dirty="0" smtClean="0">
                <a:solidFill>
                  <a:srgbClr val="00B050"/>
                </a:solidFill>
              </a:rPr>
              <a:t>, 1)  OVER(PARTITION BY </a:t>
            </a:r>
            <a:r>
              <a:rPr lang="en-US" sz="1200" dirty="0" err="1" smtClean="0">
                <a:solidFill>
                  <a:srgbClr val="00B050"/>
                </a:solidFill>
              </a:rPr>
              <a:t>customer_id</a:t>
            </a:r>
            <a:r>
              <a:rPr lang="en-US" sz="1200" dirty="0" smtClean="0">
                <a:solidFill>
                  <a:srgbClr val="00B050"/>
                </a:solidFill>
              </a:rPr>
              <a:t>) AS </a:t>
            </a:r>
            <a:r>
              <a:rPr lang="en-US" sz="1200" dirty="0" err="1" smtClean="0">
                <a:solidFill>
                  <a:srgbClr val="00B050"/>
                </a:solidFill>
              </a:rPr>
              <a:t>prev_plan</a:t>
            </a:r>
            <a:r>
              <a:rPr lang="en-US" sz="1200" dirty="0" smtClean="0">
                <a:solidFill>
                  <a:srgbClr val="00B050"/>
                </a:solidFill>
              </a:rPr>
              <a:t>	</a:t>
            </a:r>
          </a:p>
          <a:p>
            <a:pPr marL="457200" lvl="1" indent="0">
              <a:buNone/>
            </a:pPr>
            <a:r>
              <a:rPr lang="en-US" sz="1200" dirty="0" smtClean="0">
                <a:solidFill>
                  <a:srgbClr val="00B050"/>
                </a:solidFill>
              </a:rPr>
              <a:t>FROM subscriptions )</a:t>
            </a:r>
          </a:p>
          <a:p>
            <a:pPr marL="0" indent="0">
              <a:buNone/>
            </a:pPr>
            <a:r>
              <a:rPr lang="en-US" sz="1600" dirty="0" smtClean="0">
                <a:solidFill>
                  <a:srgbClr val="00B050"/>
                </a:solidFill>
              </a:rPr>
              <a:t>SELECT	COUNT(</a:t>
            </a:r>
            <a:r>
              <a:rPr lang="en-US" sz="1600" dirty="0" err="1" smtClean="0">
                <a:solidFill>
                  <a:srgbClr val="00B050"/>
                </a:solidFill>
              </a:rPr>
              <a:t>prev_plan</a:t>
            </a:r>
            <a:r>
              <a:rPr lang="en-US" sz="1600" dirty="0" smtClean="0">
                <a:solidFill>
                  <a:srgbClr val="00B050"/>
                </a:solidFill>
              </a:rPr>
              <a:t>) AS </a:t>
            </a:r>
            <a:r>
              <a:rPr lang="en-US" sz="1600" dirty="0" err="1" smtClean="0">
                <a:solidFill>
                  <a:srgbClr val="00B050"/>
                </a:solidFill>
              </a:rPr>
              <a:t>cnt_churn</a:t>
            </a:r>
            <a:r>
              <a:rPr lang="en-US" sz="1600" dirty="0" smtClean="0">
                <a:solidFill>
                  <a:srgbClr val="00B050"/>
                </a:solidFill>
              </a:rPr>
              <a:t>,</a:t>
            </a:r>
          </a:p>
          <a:p>
            <a:pPr marL="0" indent="0">
              <a:buNone/>
            </a:pPr>
            <a:r>
              <a:rPr lang="en-US" sz="1600" dirty="0" smtClean="0">
                <a:solidFill>
                  <a:srgbClr val="00B050"/>
                </a:solidFill>
              </a:rPr>
              <a:t>	ROUND(COUNT(*) * 100/(SELECT COUNT(DISTINCT </a:t>
            </a:r>
            <a:r>
              <a:rPr lang="en-US" sz="1600" dirty="0" err="1" smtClean="0">
                <a:solidFill>
                  <a:srgbClr val="00B050"/>
                </a:solidFill>
              </a:rPr>
              <a:t>customer_id</a:t>
            </a:r>
            <a:r>
              <a:rPr lang="en-US" sz="1600" dirty="0" smtClean="0">
                <a:solidFill>
                  <a:srgbClr val="00B050"/>
                </a:solidFill>
              </a:rPr>
              <a:t>) FROM subscriptions),0) AS </a:t>
            </a:r>
            <a:r>
              <a:rPr lang="en-US" sz="1600" dirty="0" err="1" smtClean="0">
                <a:solidFill>
                  <a:srgbClr val="00B050"/>
                </a:solidFill>
              </a:rPr>
              <a:t>perc_churn</a:t>
            </a:r>
            <a:endParaRPr lang="en-US" sz="1600" dirty="0" smtClean="0">
              <a:solidFill>
                <a:srgbClr val="00B050"/>
              </a:solidFill>
            </a:endParaRPr>
          </a:p>
          <a:p>
            <a:pPr marL="0" indent="0">
              <a:buNone/>
            </a:pPr>
            <a:r>
              <a:rPr lang="en-US" sz="1600" dirty="0" smtClean="0">
                <a:solidFill>
                  <a:srgbClr val="00B050"/>
                </a:solidFill>
              </a:rPr>
              <a:t>FROM </a:t>
            </a:r>
            <a:r>
              <a:rPr lang="en-US" sz="1600" dirty="0" err="1" smtClean="0">
                <a:solidFill>
                  <a:srgbClr val="00B050"/>
                </a:solidFill>
              </a:rPr>
              <a:t>cte_churn</a:t>
            </a:r>
            <a:endParaRPr lang="en-US" sz="1600" dirty="0" smtClean="0">
              <a:solidFill>
                <a:srgbClr val="00B050"/>
              </a:solidFill>
            </a:endParaRPr>
          </a:p>
          <a:p>
            <a:pPr marL="0" indent="0">
              <a:buNone/>
            </a:pPr>
            <a:r>
              <a:rPr lang="en-US" sz="1600" dirty="0" smtClean="0">
                <a:solidFill>
                  <a:srgbClr val="00B050"/>
                </a:solidFill>
              </a:rPr>
              <a:t>WHERE </a:t>
            </a:r>
            <a:r>
              <a:rPr lang="en-US" sz="1600" dirty="0" err="1" smtClean="0">
                <a:solidFill>
                  <a:srgbClr val="00B050"/>
                </a:solidFill>
              </a:rPr>
              <a:t>plan_id</a:t>
            </a:r>
            <a:r>
              <a:rPr lang="en-US" sz="1600" dirty="0" smtClean="0">
                <a:solidFill>
                  <a:srgbClr val="00B050"/>
                </a:solidFill>
              </a:rPr>
              <a:t> = 4 and </a:t>
            </a:r>
            <a:r>
              <a:rPr lang="en-US" sz="1600" dirty="0" err="1" smtClean="0">
                <a:solidFill>
                  <a:srgbClr val="00B050"/>
                </a:solidFill>
              </a:rPr>
              <a:t>prev_plan</a:t>
            </a:r>
            <a:r>
              <a:rPr lang="en-US" sz="1600" dirty="0" smtClean="0">
                <a:solidFill>
                  <a:srgbClr val="00B050"/>
                </a:solidFill>
              </a:rPr>
              <a:t> = 0;</a:t>
            </a:r>
            <a:endParaRPr lang="en-US" sz="1600" dirty="0">
              <a:solidFill>
                <a:srgbClr val="00B050"/>
              </a:solidFill>
            </a:endParaRPr>
          </a:p>
        </p:txBody>
      </p:sp>
      <p:sp>
        <p:nvSpPr>
          <p:cNvPr id="12" name="Footer Placeholder 11"/>
          <p:cNvSpPr>
            <a:spLocks noGrp="1"/>
          </p:cNvSpPr>
          <p:nvPr>
            <p:ph type="ftr" sz="quarter" idx="11"/>
          </p:nvPr>
        </p:nvSpPr>
        <p:spPr>
          <a:xfrm>
            <a:off x="457878" y="6471372"/>
            <a:ext cx="6297612" cy="365125"/>
          </a:xfrm>
        </p:spPr>
        <p:txBody>
          <a:bodyPr/>
          <a:lstStyle/>
          <a:p>
            <a:r>
              <a:rPr lang="en-US" dirty="0" smtClean="0"/>
              <a:t>ABDULLAH ZUNORAIN</a:t>
            </a:r>
            <a:endParaRPr lang="en-US" dirty="0"/>
          </a:p>
        </p:txBody>
      </p:sp>
      <p:sp>
        <p:nvSpPr>
          <p:cNvPr id="11" name="Slide Number Placeholder 10"/>
          <p:cNvSpPr>
            <a:spLocks noGrp="1"/>
          </p:cNvSpPr>
          <p:nvPr>
            <p:ph type="sldNum" sz="quarter" idx="12"/>
          </p:nvPr>
        </p:nvSpPr>
        <p:spPr>
          <a:xfrm>
            <a:off x="8243191" y="6471371"/>
            <a:ext cx="683339" cy="365125"/>
          </a:xfrm>
        </p:spPr>
        <p:txBody>
          <a:bodyPr/>
          <a:lstStyle/>
          <a:p>
            <a:fld id="{B3FBE67A-16AE-4E31-9781-1864B7DFA6A3}" type="slidenum">
              <a:rPr lang="en-US" sz="1050" b="1" smtClean="0"/>
              <a:t>10</a:t>
            </a:fld>
            <a:endParaRPr lang="en-US" b="1" dirty="0"/>
          </a:p>
        </p:txBody>
      </p:sp>
      <p:pic>
        <p:nvPicPr>
          <p:cNvPr id="4" name="Picture 3"/>
          <p:cNvPicPr>
            <a:picLocks noChangeAspect="1"/>
          </p:cNvPicPr>
          <p:nvPr/>
        </p:nvPicPr>
        <p:blipFill>
          <a:blip r:embed="rId2"/>
          <a:stretch>
            <a:fillRect/>
          </a:stretch>
        </p:blipFill>
        <p:spPr>
          <a:xfrm>
            <a:off x="8169283" y="1509651"/>
            <a:ext cx="3184517" cy="2377442"/>
          </a:xfrm>
          <a:prstGeom prst="rect">
            <a:avLst/>
          </a:prstGeom>
        </p:spPr>
      </p:pic>
      <p:sp>
        <p:nvSpPr>
          <p:cNvPr id="5" name="Rectangle 4"/>
          <p:cNvSpPr/>
          <p:nvPr/>
        </p:nvSpPr>
        <p:spPr>
          <a:xfrm>
            <a:off x="838200" y="5550406"/>
            <a:ext cx="10116312" cy="646331"/>
          </a:xfrm>
          <a:prstGeom prst="rect">
            <a:avLst/>
          </a:prstGeom>
        </p:spPr>
        <p:txBody>
          <a:bodyPr wrap="square">
            <a:spAutoFit/>
          </a:bodyPr>
          <a:lstStyle/>
          <a:p>
            <a:pPr algn="just"/>
            <a:r>
              <a:rPr lang="en-US" dirty="0" smtClean="0"/>
              <a:t>The SQL code identifies customers who churned immediately after their initial free trial. It calculates the count and percentage of such customers, which are 92 and approximately 9%, respectively.</a:t>
            </a:r>
            <a:endParaRPr lang="en-US" dirty="0"/>
          </a:p>
        </p:txBody>
      </p:sp>
      <p:sp>
        <p:nvSpPr>
          <p:cNvPr id="6" name="TextBox 5"/>
          <p:cNvSpPr txBox="1"/>
          <p:nvPr/>
        </p:nvSpPr>
        <p:spPr>
          <a:xfrm>
            <a:off x="838200" y="5181074"/>
            <a:ext cx="1378391" cy="369332"/>
          </a:xfrm>
          <a:prstGeom prst="rect">
            <a:avLst/>
          </a:prstGeom>
          <a:noFill/>
        </p:spPr>
        <p:txBody>
          <a:bodyPr wrap="none" rtlCol="0">
            <a:spAutoFit/>
          </a:bodyPr>
          <a:lstStyle/>
          <a:p>
            <a:r>
              <a:rPr lang="en-US" b="1" u="sng" dirty="0" smtClean="0">
                <a:effectLst>
                  <a:outerShdw blurRad="38100" dist="38100" dir="2700000" algn="tl">
                    <a:srgbClr val="000000">
                      <a:alpha val="43137"/>
                    </a:srgbClr>
                  </a:outerShdw>
                </a:effectLst>
              </a:rPr>
              <a:t>Explanation:</a:t>
            </a:r>
            <a:endParaRPr lang="en-US" b="1" u="sng" dirty="0">
              <a:effectLst>
                <a:outerShdw blurRad="38100" dist="38100" dir="2700000" algn="tl">
                  <a:srgbClr val="000000">
                    <a:alpha val="43137"/>
                  </a:srgbClr>
                </a:outerShdw>
              </a:effectLst>
            </a:endParaRPr>
          </a:p>
        </p:txBody>
      </p:sp>
      <p:graphicFrame>
        <p:nvGraphicFramePr>
          <p:cNvPr id="8" name="Diagram 7"/>
          <p:cNvGraphicFramePr/>
          <p:nvPr>
            <p:extLst>
              <p:ext uri="{D42A27DB-BD31-4B8C-83A1-F6EECF244321}">
                <p14:modId xmlns:p14="http://schemas.microsoft.com/office/powerpoint/2010/main" val="579280700"/>
              </p:ext>
            </p:extLst>
          </p:nvPr>
        </p:nvGraphicFramePr>
        <p:xfrm>
          <a:off x="838200" y="1047986"/>
          <a:ext cx="6096000" cy="923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5202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23543"/>
          </a:xfrm>
        </p:spPr>
        <p:txBody>
          <a:bodyPr>
            <a:normAutofit/>
          </a:bodyPr>
          <a:lstStyle/>
          <a:p>
            <a:r>
              <a:rPr lang="en-US" sz="4000" dirty="0" smtClean="0">
                <a:solidFill>
                  <a:schemeClr val="tx1">
                    <a:lumMod val="95000"/>
                    <a:lumOff val="5000"/>
                  </a:schemeClr>
                </a:solidFill>
                <a:effectLst>
                  <a:outerShdw blurRad="38100" dist="38100" dir="2700000" algn="tl">
                    <a:srgbClr val="000000">
                      <a:alpha val="43137"/>
                    </a:srgbClr>
                  </a:outerShdw>
                </a:effectLst>
                <a:latin typeface="Berlin Sans FB Demi" panose="020E0802020502020306" pitchFamily="34" charset="0"/>
              </a:rPr>
              <a:t>Continue...</a:t>
            </a:r>
            <a:endParaRPr lang="en-US" sz="4000" dirty="0"/>
          </a:p>
        </p:txBody>
      </p:sp>
      <p:sp>
        <p:nvSpPr>
          <p:cNvPr id="3" name="Content Placeholder 2"/>
          <p:cNvSpPr>
            <a:spLocks noGrp="1"/>
          </p:cNvSpPr>
          <p:nvPr>
            <p:ph sz="quarter" idx="13"/>
          </p:nvPr>
        </p:nvSpPr>
        <p:spPr>
          <a:xfrm>
            <a:off x="838200" y="1384202"/>
            <a:ext cx="8886330" cy="4564983"/>
          </a:xfrm>
        </p:spPr>
        <p:txBody>
          <a:bodyPr>
            <a:noAutofit/>
          </a:bodyPr>
          <a:lstStyle/>
          <a:p>
            <a:pPr marL="0" indent="0">
              <a:buNone/>
            </a:pPr>
            <a:endParaRPr lang="en-US" sz="1600" b="1" dirty="0"/>
          </a:p>
          <a:p>
            <a:r>
              <a:rPr lang="en-US" sz="1400" i="1" u="sng" dirty="0" smtClean="0"/>
              <a:t>SQL CODE:</a:t>
            </a:r>
            <a:endParaRPr lang="en-US" sz="1400" dirty="0" smtClean="0"/>
          </a:p>
          <a:p>
            <a:pPr marL="0" indent="0">
              <a:buNone/>
            </a:pPr>
            <a:r>
              <a:rPr lang="en-US" sz="1600" dirty="0" smtClean="0">
                <a:solidFill>
                  <a:srgbClr val="00B050"/>
                </a:solidFill>
              </a:rPr>
              <a:t>WITH </a:t>
            </a:r>
            <a:r>
              <a:rPr lang="en-US" sz="1600" dirty="0" err="1" smtClean="0">
                <a:solidFill>
                  <a:srgbClr val="00B050"/>
                </a:solidFill>
              </a:rPr>
              <a:t>cte_next_plan</a:t>
            </a:r>
            <a:r>
              <a:rPr lang="en-US" sz="1600" dirty="0" smtClean="0">
                <a:solidFill>
                  <a:srgbClr val="00B050"/>
                </a:solidFill>
              </a:rPr>
              <a:t> AS (</a:t>
            </a:r>
          </a:p>
          <a:p>
            <a:pPr marL="457200" lvl="1" indent="0">
              <a:buNone/>
            </a:pPr>
            <a:r>
              <a:rPr lang="en-US" sz="1050" dirty="0" smtClean="0">
                <a:solidFill>
                  <a:srgbClr val="00B050"/>
                </a:solidFill>
              </a:rPr>
              <a:t>SELECT *, </a:t>
            </a:r>
          </a:p>
          <a:p>
            <a:pPr marL="457200" lvl="1" indent="0">
              <a:buNone/>
            </a:pPr>
            <a:r>
              <a:rPr lang="en-US" sz="1050" dirty="0" smtClean="0">
                <a:solidFill>
                  <a:srgbClr val="00B050"/>
                </a:solidFill>
              </a:rPr>
              <a:t>LEAD(</a:t>
            </a:r>
            <a:r>
              <a:rPr lang="en-US" sz="1050" dirty="0" err="1" smtClean="0">
                <a:solidFill>
                  <a:srgbClr val="00B050"/>
                </a:solidFill>
              </a:rPr>
              <a:t>plan_id</a:t>
            </a:r>
            <a:r>
              <a:rPr lang="en-US" sz="1050" dirty="0" smtClean="0">
                <a:solidFill>
                  <a:srgbClr val="00B050"/>
                </a:solidFill>
              </a:rPr>
              <a:t>, 1) OVER(PARTITION BY </a:t>
            </a:r>
            <a:r>
              <a:rPr lang="en-US" sz="1050" dirty="0" err="1" smtClean="0">
                <a:solidFill>
                  <a:srgbClr val="00B050"/>
                </a:solidFill>
              </a:rPr>
              <a:t>customer_id</a:t>
            </a:r>
            <a:r>
              <a:rPr lang="en-US" sz="1050" dirty="0" smtClean="0">
                <a:solidFill>
                  <a:srgbClr val="00B050"/>
                </a:solidFill>
              </a:rPr>
              <a:t> ORDER BY </a:t>
            </a:r>
            <a:r>
              <a:rPr lang="en-US" sz="1050" dirty="0" err="1" smtClean="0">
                <a:solidFill>
                  <a:srgbClr val="00B050"/>
                </a:solidFill>
              </a:rPr>
              <a:t>plan_id</a:t>
            </a:r>
            <a:r>
              <a:rPr lang="en-US" sz="1050" dirty="0" smtClean="0">
                <a:solidFill>
                  <a:srgbClr val="00B050"/>
                </a:solidFill>
              </a:rPr>
              <a:t>) AS </a:t>
            </a:r>
            <a:r>
              <a:rPr lang="en-US" sz="1050" dirty="0" err="1" smtClean="0">
                <a:solidFill>
                  <a:srgbClr val="00B050"/>
                </a:solidFill>
              </a:rPr>
              <a:t>next_plan</a:t>
            </a:r>
            <a:r>
              <a:rPr lang="en-US" sz="1050" dirty="0">
                <a:solidFill>
                  <a:srgbClr val="00B050"/>
                </a:solidFill>
              </a:rPr>
              <a:t> </a:t>
            </a:r>
            <a:endParaRPr lang="en-US" sz="1050" dirty="0" smtClean="0">
              <a:solidFill>
                <a:srgbClr val="00B050"/>
              </a:solidFill>
            </a:endParaRPr>
          </a:p>
          <a:p>
            <a:pPr marL="457200" lvl="1" indent="0">
              <a:buNone/>
            </a:pPr>
            <a:r>
              <a:rPr lang="en-US" sz="1050" dirty="0" smtClean="0">
                <a:solidFill>
                  <a:srgbClr val="00B050"/>
                </a:solidFill>
              </a:rPr>
              <a:t>FROM subscriptions )</a:t>
            </a:r>
          </a:p>
          <a:p>
            <a:pPr marL="0" indent="0">
              <a:buNone/>
            </a:pPr>
            <a:r>
              <a:rPr lang="en-US" sz="1600" dirty="0" smtClean="0">
                <a:solidFill>
                  <a:srgbClr val="00B050"/>
                </a:solidFill>
              </a:rPr>
              <a:t>SELECT</a:t>
            </a:r>
            <a:r>
              <a:rPr lang="en-US" sz="1600" dirty="0">
                <a:solidFill>
                  <a:srgbClr val="00B050"/>
                </a:solidFill>
              </a:rPr>
              <a:t> </a:t>
            </a:r>
            <a:r>
              <a:rPr lang="en-US" sz="1600" dirty="0" err="1" smtClean="0">
                <a:solidFill>
                  <a:srgbClr val="00B050"/>
                </a:solidFill>
              </a:rPr>
              <a:t>next_plan</a:t>
            </a:r>
            <a:r>
              <a:rPr lang="en-US" sz="1600" dirty="0" smtClean="0">
                <a:solidFill>
                  <a:srgbClr val="00B050"/>
                </a:solidFill>
              </a:rPr>
              <a:t>,	</a:t>
            </a:r>
          </a:p>
          <a:p>
            <a:pPr marL="0" indent="0">
              <a:buNone/>
            </a:pPr>
            <a:r>
              <a:rPr lang="en-US" sz="1600" dirty="0" smtClean="0">
                <a:solidFill>
                  <a:srgbClr val="00B050"/>
                </a:solidFill>
              </a:rPr>
              <a:t>COUNT(*) AS </a:t>
            </a:r>
            <a:r>
              <a:rPr lang="en-US" sz="1600" dirty="0" err="1" smtClean="0">
                <a:solidFill>
                  <a:srgbClr val="00B050"/>
                </a:solidFill>
              </a:rPr>
              <a:t>num_cust</a:t>
            </a:r>
            <a:r>
              <a:rPr lang="en-US" sz="1600" dirty="0" smtClean="0">
                <a:solidFill>
                  <a:srgbClr val="00B050"/>
                </a:solidFill>
              </a:rPr>
              <a:t>, </a:t>
            </a:r>
          </a:p>
          <a:p>
            <a:pPr marL="0" indent="0">
              <a:buNone/>
            </a:pPr>
            <a:r>
              <a:rPr lang="en-US" sz="1600" dirty="0" smtClean="0">
                <a:solidFill>
                  <a:srgbClr val="00B050"/>
                </a:solidFill>
              </a:rPr>
              <a:t>ROUND(COUNT(*) * 100/(SELECT COUNT(DISTINCT </a:t>
            </a:r>
            <a:r>
              <a:rPr lang="en-US" sz="1600" dirty="0" err="1" smtClean="0">
                <a:solidFill>
                  <a:srgbClr val="00B050"/>
                </a:solidFill>
              </a:rPr>
              <a:t>customer_id</a:t>
            </a:r>
            <a:r>
              <a:rPr lang="en-US" sz="1600" dirty="0" smtClean="0">
                <a:solidFill>
                  <a:srgbClr val="00B050"/>
                </a:solidFill>
              </a:rPr>
              <a:t>) FROM subscriptions),1) AS </a:t>
            </a:r>
            <a:r>
              <a:rPr lang="en-US" sz="1600" dirty="0" err="1" smtClean="0">
                <a:solidFill>
                  <a:srgbClr val="00B050"/>
                </a:solidFill>
              </a:rPr>
              <a:t>perc_next_plan</a:t>
            </a:r>
            <a:endParaRPr lang="en-US" sz="1600" dirty="0" smtClean="0">
              <a:solidFill>
                <a:srgbClr val="00B050"/>
              </a:solidFill>
            </a:endParaRPr>
          </a:p>
          <a:p>
            <a:pPr marL="0" indent="0">
              <a:buNone/>
            </a:pPr>
            <a:r>
              <a:rPr lang="en-US" sz="1600" dirty="0" smtClean="0">
                <a:solidFill>
                  <a:srgbClr val="00B050"/>
                </a:solidFill>
              </a:rPr>
              <a:t>FROM </a:t>
            </a:r>
            <a:r>
              <a:rPr lang="en-US" sz="1600" dirty="0" err="1" smtClean="0">
                <a:solidFill>
                  <a:srgbClr val="00B050"/>
                </a:solidFill>
              </a:rPr>
              <a:t>cte_next_plan</a:t>
            </a:r>
            <a:endParaRPr lang="en-US" sz="1600" dirty="0" smtClean="0">
              <a:solidFill>
                <a:srgbClr val="00B050"/>
              </a:solidFill>
            </a:endParaRPr>
          </a:p>
          <a:p>
            <a:pPr marL="0" indent="0">
              <a:buNone/>
            </a:pPr>
            <a:r>
              <a:rPr lang="en-US" sz="1600" dirty="0" smtClean="0">
                <a:solidFill>
                  <a:srgbClr val="00B050"/>
                </a:solidFill>
              </a:rPr>
              <a:t>WHERE </a:t>
            </a:r>
            <a:r>
              <a:rPr lang="en-US" sz="1600" dirty="0" err="1" smtClean="0">
                <a:solidFill>
                  <a:srgbClr val="00B050"/>
                </a:solidFill>
              </a:rPr>
              <a:t>next_plan</a:t>
            </a:r>
            <a:r>
              <a:rPr lang="en-US" sz="1600" dirty="0" smtClean="0">
                <a:solidFill>
                  <a:srgbClr val="00B050"/>
                </a:solidFill>
              </a:rPr>
              <a:t> is not null and </a:t>
            </a:r>
            <a:r>
              <a:rPr lang="en-US" sz="1600" dirty="0" err="1" smtClean="0">
                <a:solidFill>
                  <a:srgbClr val="00B050"/>
                </a:solidFill>
              </a:rPr>
              <a:t>plan_id</a:t>
            </a:r>
            <a:r>
              <a:rPr lang="en-US" sz="1600" dirty="0" smtClean="0">
                <a:solidFill>
                  <a:srgbClr val="00B050"/>
                </a:solidFill>
              </a:rPr>
              <a:t> = 0</a:t>
            </a:r>
          </a:p>
          <a:p>
            <a:pPr marL="0" indent="0">
              <a:buNone/>
            </a:pPr>
            <a:r>
              <a:rPr lang="en-US" sz="1600" dirty="0" smtClean="0">
                <a:solidFill>
                  <a:srgbClr val="00B050"/>
                </a:solidFill>
              </a:rPr>
              <a:t>GROUP BY </a:t>
            </a:r>
            <a:r>
              <a:rPr lang="en-US" sz="1600" dirty="0" err="1" smtClean="0">
                <a:solidFill>
                  <a:srgbClr val="00B050"/>
                </a:solidFill>
              </a:rPr>
              <a:t>next_plan</a:t>
            </a:r>
            <a:endParaRPr lang="en-US" sz="1600" dirty="0" smtClean="0">
              <a:solidFill>
                <a:srgbClr val="00B050"/>
              </a:solidFill>
            </a:endParaRPr>
          </a:p>
          <a:p>
            <a:pPr marL="0" indent="0">
              <a:buNone/>
            </a:pPr>
            <a:r>
              <a:rPr lang="en-US" sz="1600" dirty="0" smtClean="0">
                <a:solidFill>
                  <a:srgbClr val="00B050"/>
                </a:solidFill>
              </a:rPr>
              <a:t>ORDER BY </a:t>
            </a:r>
            <a:r>
              <a:rPr lang="en-US" sz="1600" dirty="0" err="1" smtClean="0">
                <a:solidFill>
                  <a:srgbClr val="00B050"/>
                </a:solidFill>
              </a:rPr>
              <a:t>next_plan</a:t>
            </a:r>
            <a:r>
              <a:rPr lang="en-US" sz="1600" dirty="0" smtClean="0">
                <a:solidFill>
                  <a:srgbClr val="00B050"/>
                </a:solidFill>
              </a:rPr>
              <a:t>;</a:t>
            </a:r>
            <a:endParaRPr lang="en-US" sz="1600" dirty="0">
              <a:solidFill>
                <a:srgbClr val="00B050"/>
              </a:solidFill>
            </a:endParaRPr>
          </a:p>
        </p:txBody>
      </p:sp>
      <p:sp>
        <p:nvSpPr>
          <p:cNvPr id="10" name="Footer Placeholder 9"/>
          <p:cNvSpPr>
            <a:spLocks noGrp="1"/>
          </p:cNvSpPr>
          <p:nvPr>
            <p:ph type="ftr" sz="quarter" idx="11"/>
          </p:nvPr>
        </p:nvSpPr>
        <p:spPr>
          <a:xfrm>
            <a:off x="412158" y="6492875"/>
            <a:ext cx="6297612" cy="365125"/>
          </a:xfrm>
        </p:spPr>
        <p:txBody>
          <a:bodyPr/>
          <a:lstStyle/>
          <a:p>
            <a:r>
              <a:rPr lang="en-US" dirty="0" smtClean="0"/>
              <a:t>ABDULLAH ZUNORAIN</a:t>
            </a:r>
            <a:endParaRPr lang="en-US" dirty="0"/>
          </a:p>
        </p:txBody>
      </p:sp>
      <p:sp>
        <p:nvSpPr>
          <p:cNvPr id="9" name="Slide Number Placeholder 8"/>
          <p:cNvSpPr>
            <a:spLocks noGrp="1"/>
          </p:cNvSpPr>
          <p:nvPr>
            <p:ph type="sldNum" sz="quarter" idx="12"/>
          </p:nvPr>
        </p:nvSpPr>
        <p:spPr>
          <a:xfrm>
            <a:off x="8234047" y="6492875"/>
            <a:ext cx="683339" cy="365125"/>
          </a:xfrm>
        </p:spPr>
        <p:txBody>
          <a:bodyPr/>
          <a:lstStyle/>
          <a:p>
            <a:fld id="{B3FBE67A-16AE-4E31-9781-1864B7DFA6A3}" type="slidenum">
              <a:rPr lang="en-US" sz="1050" b="1" smtClean="0"/>
              <a:t>11</a:t>
            </a:fld>
            <a:endParaRPr lang="en-US" sz="1050" b="1" dirty="0"/>
          </a:p>
        </p:txBody>
      </p:sp>
      <p:pic>
        <p:nvPicPr>
          <p:cNvPr id="4" name="Picture 3"/>
          <p:cNvPicPr>
            <a:picLocks noChangeAspect="1"/>
          </p:cNvPicPr>
          <p:nvPr/>
        </p:nvPicPr>
        <p:blipFill rotWithShape="1">
          <a:blip r:embed="rId2"/>
          <a:srcRect r="10510" b="13930"/>
          <a:stretch/>
        </p:blipFill>
        <p:spPr>
          <a:xfrm>
            <a:off x="7489164" y="461772"/>
            <a:ext cx="4312465" cy="2748091"/>
          </a:xfrm>
          <a:prstGeom prst="rect">
            <a:avLst/>
          </a:prstGeom>
        </p:spPr>
      </p:pic>
      <p:graphicFrame>
        <p:nvGraphicFramePr>
          <p:cNvPr id="6" name="Diagram 5"/>
          <p:cNvGraphicFramePr/>
          <p:nvPr>
            <p:extLst>
              <p:ext uri="{D42A27DB-BD31-4B8C-83A1-F6EECF244321}">
                <p14:modId xmlns:p14="http://schemas.microsoft.com/office/powerpoint/2010/main" val="783701777"/>
              </p:ext>
            </p:extLst>
          </p:nvPr>
        </p:nvGraphicFramePr>
        <p:xfrm>
          <a:off x="838200" y="1097207"/>
          <a:ext cx="6096000"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1881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602"/>
            <a:ext cx="10515600" cy="868680"/>
          </a:xfrm>
        </p:spPr>
        <p:txBody>
          <a:bodyPr>
            <a:normAutofit/>
          </a:bodyPr>
          <a:lstStyle/>
          <a:p>
            <a:r>
              <a:rPr lang="en-US" sz="4000" dirty="0" smtClean="0">
                <a:solidFill>
                  <a:schemeClr val="tx1">
                    <a:lumMod val="95000"/>
                    <a:lumOff val="5000"/>
                  </a:schemeClr>
                </a:solidFill>
                <a:effectLst>
                  <a:outerShdw blurRad="38100" dist="38100" dir="2700000" algn="tl">
                    <a:srgbClr val="000000">
                      <a:alpha val="43137"/>
                    </a:srgbClr>
                  </a:outerShdw>
                </a:effectLst>
                <a:latin typeface="Berlin Sans FB Demi" panose="020E0802020502020306" pitchFamily="34" charset="0"/>
              </a:rPr>
              <a:t>Continue...</a:t>
            </a:r>
            <a:endParaRPr lang="en-US" sz="4000" dirty="0"/>
          </a:p>
        </p:txBody>
      </p:sp>
      <p:sp>
        <p:nvSpPr>
          <p:cNvPr id="3" name="Content Placeholder 2"/>
          <p:cNvSpPr>
            <a:spLocks noGrp="1"/>
          </p:cNvSpPr>
          <p:nvPr>
            <p:ph sz="quarter" idx="13"/>
          </p:nvPr>
        </p:nvSpPr>
        <p:spPr>
          <a:xfrm>
            <a:off x="838200" y="1685388"/>
            <a:ext cx="10984992" cy="4940885"/>
          </a:xfrm>
        </p:spPr>
        <p:txBody>
          <a:bodyPr>
            <a:normAutofit/>
          </a:bodyPr>
          <a:lstStyle/>
          <a:p>
            <a:r>
              <a:rPr lang="en-US" sz="1200" i="1" u="sng" dirty="0" smtClean="0"/>
              <a:t>SQL CODE:</a:t>
            </a:r>
          </a:p>
          <a:p>
            <a:pPr marL="0" indent="0">
              <a:buNone/>
            </a:pPr>
            <a:r>
              <a:rPr lang="en-US" sz="1600" dirty="0" smtClean="0">
                <a:solidFill>
                  <a:srgbClr val="00B050"/>
                </a:solidFill>
              </a:rPr>
              <a:t>WITH </a:t>
            </a:r>
            <a:r>
              <a:rPr lang="en-US" sz="1600" dirty="0" err="1" smtClean="0">
                <a:solidFill>
                  <a:srgbClr val="00B050"/>
                </a:solidFill>
              </a:rPr>
              <a:t>My_CTE</a:t>
            </a:r>
            <a:r>
              <a:rPr lang="en-US" sz="1600" dirty="0" smtClean="0">
                <a:solidFill>
                  <a:srgbClr val="00B050"/>
                </a:solidFill>
              </a:rPr>
              <a:t> AS (</a:t>
            </a:r>
          </a:p>
          <a:p>
            <a:pPr marL="457200" lvl="1" indent="0">
              <a:buNone/>
            </a:pPr>
            <a:r>
              <a:rPr lang="en-US" sz="1050" dirty="0" smtClean="0">
                <a:solidFill>
                  <a:srgbClr val="00B050"/>
                </a:solidFill>
              </a:rPr>
              <a:t>SELECT  *, ROW_NUMBER() OVER(PARTITION BY </a:t>
            </a:r>
            <a:r>
              <a:rPr lang="en-US" sz="1050" dirty="0" err="1" smtClean="0">
                <a:solidFill>
                  <a:srgbClr val="00B050"/>
                </a:solidFill>
              </a:rPr>
              <a:t>customer_id</a:t>
            </a:r>
            <a:r>
              <a:rPr lang="en-US" sz="1050" dirty="0" smtClean="0">
                <a:solidFill>
                  <a:srgbClr val="00B050"/>
                </a:solidFill>
              </a:rPr>
              <a:t> ORDER BY </a:t>
            </a:r>
            <a:r>
              <a:rPr lang="en-US" sz="1050" dirty="0" err="1" smtClean="0">
                <a:solidFill>
                  <a:srgbClr val="00B050"/>
                </a:solidFill>
              </a:rPr>
              <a:t>start_date</a:t>
            </a:r>
            <a:r>
              <a:rPr lang="en-US" sz="1050" dirty="0" smtClean="0">
                <a:solidFill>
                  <a:srgbClr val="00B050"/>
                </a:solidFill>
              </a:rPr>
              <a:t> DESC) as </a:t>
            </a:r>
            <a:r>
              <a:rPr lang="en-US" sz="1050" dirty="0" err="1" smtClean="0">
                <a:solidFill>
                  <a:srgbClr val="00B050"/>
                </a:solidFill>
              </a:rPr>
              <a:t>rwnmbr</a:t>
            </a:r>
            <a:endParaRPr lang="en-US" sz="1050" dirty="0" smtClean="0">
              <a:solidFill>
                <a:srgbClr val="00B050"/>
              </a:solidFill>
            </a:endParaRPr>
          </a:p>
          <a:p>
            <a:pPr marL="457200" lvl="1" indent="0">
              <a:buNone/>
            </a:pPr>
            <a:r>
              <a:rPr lang="en-US" sz="1050" dirty="0" smtClean="0">
                <a:solidFill>
                  <a:srgbClr val="00B050"/>
                </a:solidFill>
              </a:rPr>
              <a:t>FROM subscriptions</a:t>
            </a:r>
          </a:p>
          <a:p>
            <a:pPr marL="457200" lvl="1" indent="0">
              <a:buNone/>
            </a:pPr>
            <a:r>
              <a:rPr lang="en-US" sz="1050" dirty="0" smtClean="0">
                <a:solidFill>
                  <a:srgbClr val="00B050"/>
                </a:solidFill>
              </a:rPr>
              <a:t>WHERE </a:t>
            </a:r>
            <a:r>
              <a:rPr lang="en-US" sz="1050" dirty="0" err="1" smtClean="0">
                <a:solidFill>
                  <a:srgbClr val="00B050"/>
                </a:solidFill>
              </a:rPr>
              <a:t>start_date</a:t>
            </a:r>
            <a:r>
              <a:rPr lang="en-US" sz="1050" dirty="0" smtClean="0">
                <a:solidFill>
                  <a:srgbClr val="00B050"/>
                </a:solidFill>
              </a:rPr>
              <a:t> &lt;= '2020-12-31')</a:t>
            </a:r>
          </a:p>
          <a:p>
            <a:pPr marL="0" indent="0">
              <a:buNone/>
            </a:pPr>
            <a:r>
              <a:rPr lang="en-US" sz="1600" dirty="0" smtClean="0">
                <a:solidFill>
                  <a:srgbClr val="00B050"/>
                </a:solidFill>
              </a:rPr>
              <a:t>SELECT  </a:t>
            </a:r>
          </a:p>
          <a:p>
            <a:pPr marL="457200" lvl="1" indent="0">
              <a:buNone/>
            </a:pPr>
            <a:r>
              <a:rPr lang="en-US" sz="1200" dirty="0" err="1" smtClean="0">
                <a:solidFill>
                  <a:srgbClr val="00B050"/>
                </a:solidFill>
              </a:rPr>
              <a:t>plan_name</a:t>
            </a:r>
            <a:r>
              <a:rPr lang="en-US" sz="1200" dirty="0" smtClean="0">
                <a:solidFill>
                  <a:srgbClr val="00B050"/>
                </a:solidFill>
              </a:rPr>
              <a:t>,</a:t>
            </a:r>
            <a:r>
              <a:rPr lang="en-US" sz="1200" dirty="0">
                <a:solidFill>
                  <a:srgbClr val="00B050"/>
                </a:solidFill>
              </a:rPr>
              <a:t> </a:t>
            </a:r>
            <a:endParaRPr lang="en-US" sz="1200" dirty="0" smtClean="0">
              <a:solidFill>
                <a:srgbClr val="00B050"/>
              </a:solidFill>
            </a:endParaRPr>
          </a:p>
          <a:p>
            <a:pPr marL="457200" lvl="1" indent="0">
              <a:buNone/>
            </a:pPr>
            <a:r>
              <a:rPr lang="en-US" sz="1200" dirty="0" smtClean="0">
                <a:solidFill>
                  <a:srgbClr val="00B050"/>
                </a:solidFill>
              </a:rPr>
              <a:t>COUNT(</a:t>
            </a:r>
            <a:r>
              <a:rPr lang="en-US" sz="1200" dirty="0" err="1" smtClean="0">
                <a:solidFill>
                  <a:srgbClr val="00B050"/>
                </a:solidFill>
              </a:rPr>
              <a:t>customer_id</a:t>
            </a:r>
            <a:r>
              <a:rPr lang="en-US" sz="1200" dirty="0" smtClean="0">
                <a:solidFill>
                  <a:srgbClr val="00B050"/>
                </a:solidFill>
              </a:rPr>
              <a:t>) as </a:t>
            </a:r>
            <a:r>
              <a:rPr lang="en-US" sz="1200" dirty="0" err="1" smtClean="0">
                <a:solidFill>
                  <a:srgbClr val="00B050"/>
                </a:solidFill>
              </a:rPr>
              <a:t>customer_count</a:t>
            </a:r>
            <a:r>
              <a:rPr lang="en-US" sz="1200" dirty="0" smtClean="0">
                <a:solidFill>
                  <a:srgbClr val="00B050"/>
                </a:solidFill>
              </a:rPr>
              <a:t>,	</a:t>
            </a:r>
          </a:p>
          <a:p>
            <a:pPr marL="457200" lvl="1" indent="0">
              <a:buNone/>
            </a:pPr>
            <a:r>
              <a:rPr lang="en-US" sz="1200" dirty="0" smtClean="0">
                <a:solidFill>
                  <a:srgbClr val="00B050"/>
                </a:solidFill>
              </a:rPr>
              <a:t>ROUND((COUNT(</a:t>
            </a:r>
            <a:r>
              <a:rPr lang="en-US" sz="1200" dirty="0" err="1" smtClean="0">
                <a:solidFill>
                  <a:srgbClr val="00B050"/>
                </a:solidFill>
              </a:rPr>
              <a:t>customer_id</a:t>
            </a:r>
            <a:r>
              <a:rPr lang="en-US" sz="1200" dirty="0" smtClean="0">
                <a:solidFill>
                  <a:srgbClr val="00B050"/>
                </a:solidFill>
              </a:rPr>
              <a:t>)/(SELECT COUNT(DISTINCT </a:t>
            </a:r>
            <a:r>
              <a:rPr lang="en-US" sz="1200" dirty="0" err="1" smtClean="0">
                <a:solidFill>
                  <a:srgbClr val="00B050"/>
                </a:solidFill>
              </a:rPr>
              <a:t>customer_id</a:t>
            </a:r>
            <a:r>
              <a:rPr lang="en-US" sz="1200" dirty="0" smtClean="0">
                <a:solidFill>
                  <a:srgbClr val="00B050"/>
                </a:solidFill>
              </a:rPr>
              <a:t>) FROM </a:t>
            </a:r>
            <a:r>
              <a:rPr lang="en-US" sz="1200" dirty="0" err="1" smtClean="0">
                <a:solidFill>
                  <a:srgbClr val="00B050"/>
                </a:solidFill>
              </a:rPr>
              <a:t>My_CTE</a:t>
            </a:r>
            <a:r>
              <a:rPr lang="en-US" sz="1200" dirty="0" smtClean="0">
                <a:solidFill>
                  <a:srgbClr val="00B050"/>
                </a:solidFill>
              </a:rPr>
              <a:t>))*100,1) as </a:t>
            </a:r>
            <a:r>
              <a:rPr lang="en-US" sz="1200" dirty="0" err="1" smtClean="0">
                <a:solidFill>
                  <a:srgbClr val="00B050"/>
                </a:solidFill>
              </a:rPr>
              <a:t>percent_of_customers</a:t>
            </a:r>
            <a:endParaRPr lang="en-US" sz="1200" dirty="0" smtClean="0">
              <a:solidFill>
                <a:srgbClr val="00B050"/>
              </a:solidFill>
            </a:endParaRPr>
          </a:p>
          <a:p>
            <a:pPr marL="0" indent="0">
              <a:buNone/>
            </a:pPr>
            <a:r>
              <a:rPr lang="en-US" sz="1600" dirty="0" smtClean="0">
                <a:solidFill>
                  <a:srgbClr val="00B050"/>
                </a:solidFill>
              </a:rPr>
              <a:t>FROM </a:t>
            </a:r>
            <a:r>
              <a:rPr lang="en-US" sz="1600" dirty="0" err="1" smtClean="0">
                <a:solidFill>
                  <a:srgbClr val="00B050"/>
                </a:solidFill>
              </a:rPr>
              <a:t>My_CTE</a:t>
            </a:r>
            <a:r>
              <a:rPr lang="en-US" sz="1600" dirty="0" smtClean="0">
                <a:solidFill>
                  <a:srgbClr val="00B050"/>
                </a:solidFill>
              </a:rPr>
              <a:t> mc INNER JOIN plans as P </a:t>
            </a:r>
          </a:p>
          <a:p>
            <a:pPr marL="0" indent="0">
              <a:buNone/>
            </a:pPr>
            <a:r>
              <a:rPr lang="en-US" sz="1600" dirty="0" smtClean="0">
                <a:solidFill>
                  <a:srgbClr val="00B050"/>
                </a:solidFill>
              </a:rPr>
              <a:t>ON </a:t>
            </a:r>
            <a:r>
              <a:rPr lang="en-US" sz="1600" dirty="0" err="1" smtClean="0">
                <a:solidFill>
                  <a:srgbClr val="00B050"/>
                </a:solidFill>
              </a:rPr>
              <a:t>mc.plan_id</a:t>
            </a:r>
            <a:r>
              <a:rPr lang="en-US" sz="1600" dirty="0" smtClean="0">
                <a:solidFill>
                  <a:srgbClr val="00B050"/>
                </a:solidFill>
              </a:rPr>
              <a:t> = </a:t>
            </a:r>
            <a:r>
              <a:rPr lang="en-US" sz="1600" dirty="0" err="1" smtClean="0">
                <a:solidFill>
                  <a:srgbClr val="00B050"/>
                </a:solidFill>
              </a:rPr>
              <a:t>P.plan_id</a:t>
            </a:r>
            <a:endParaRPr lang="en-US" sz="1600" dirty="0" smtClean="0">
              <a:solidFill>
                <a:srgbClr val="00B050"/>
              </a:solidFill>
            </a:endParaRPr>
          </a:p>
          <a:p>
            <a:pPr marL="0" indent="0">
              <a:buNone/>
            </a:pPr>
            <a:r>
              <a:rPr lang="en-US" sz="1600" dirty="0" smtClean="0">
                <a:solidFill>
                  <a:srgbClr val="00B050"/>
                </a:solidFill>
              </a:rPr>
              <a:t>WHERE </a:t>
            </a:r>
            <a:r>
              <a:rPr lang="en-US" sz="1600" dirty="0" err="1" smtClean="0">
                <a:solidFill>
                  <a:srgbClr val="00B050"/>
                </a:solidFill>
              </a:rPr>
              <a:t>rwnmbr</a:t>
            </a:r>
            <a:r>
              <a:rPr lang="en-US" sz="1600" dirty="0" smtClean="0">
                <a:solidFill>
                  <a:srgbClr val="00B050"/>
                </a:solidFill>
              </a:rPr>
              <a:t> = 1</a:t>
            </a:r>
          </a:p>
          <a:p>
            <a:pPr marL="0" indent="0">
              <a:buNone/>
            </a:pPr>
            <a:r>
              <a:rPr lang="en-US" sz="1600" dirty="0" smtClean="0">
                <a:solidFill>
                  <a:srgbClr val="00B050"/>
                </a:solidFill>
              </a:rPr>
              <a:t>GROUP BY </a:t>
            </a:r>
            <a:r>
              <a:rPr lang="en-US" sz="1600" dirty="0" err="1" smtClean="0">
                <a:solidFill>
                  <a:srgbClr val="00B050"/>
                </a:solidFill>
              </a:rPr>
              <a:t>plan_name</a:t>
            </a:r>
            <a:r>
              <a:rPr lang="en-US" sz="1600" dirty="0" smtClean="0">
                <a:solidFill>
                  <a:srgbClr val="00B050"/>
                </a:solidFill>
              </a:rPr>
              <a:t>;</a:t>
            </a:r>
          </a:p>
        </p:txBody>
      </p:sp>
      <p:sp>
        <p:nvSpPr>
          <p:cNvPr id="10" name="Footer Placeholder 9"/>
          <p:cNvSpPr>
            <a:spLocks noGrp="1"/>
          </p:cNvSpPr>
          <p:nvPr>
            <p:ph type="ftr" sz="quarter" idx="11"/>
          </p:nvPr>
        </p:nvSpPr>
        <p:spPr>
          <a:xfrm>
            <a:off x="457878" y="6492875"/>
            <a:ext cx="6297612" cy="365125"/>
          </a:xfrm>
        </p:spPr>
        <p:txBody>
          <a:bodyPr/>
          <a:lstStyle/>
          <a:p>
            <a:r>
              <a:rPr lang="en-US" dirty="0" smtClean="0"/>
              <a:t>ABDULLAH ZUNORAIN</a:t>
            </a:r>
            <a:endParaRPr lang="en-US" dirty="0"/>
          </a:p>
        </p:txBody>
      </p:sp>
      <p:sp>
        <p:nvSpPr>
          <p:cNvPr id="9" name="Slide Number Placeholder 8"/>
          <p:cNvSpPr>
            <a:spLocks noGrp="1"/>
          </p:cNvSpPr>
          <p:nvPr>
            <p:ph type="sldNum" sz="quarter" idx="12"/>
          </p:nvPr>
        </p:nvSpPr>
        <p:spPr>
          <a:xfrm>
            <a:off x="8264332" y="6492874"/>
            <a:ext cx="683339" cy="365125"/>
          </a:xfrm>
        </p:spPr>
        <p:txBody>
          <a:bodyPr/>
          <a:lstStyle/>
          <a:p>
            <a:fld id="{B3FBE67A-16AE-4E31-9781-1864B7DFA6A3}" type="slidenum">
              <a:rPr lang="en-US" sz="1050" b="1" smtClean="0"/>
              <a:t>12</a:t>
            </a:fld>
            <a:endParaRPr lang="en-US" b="1" dirty="0"/>
          </a:p>
        </p:txBody>
      </p:sp>
      <p:pic>
        <p:nvPicPr>
          <p:cNvPr id="4" name="Picture 3"/>
          <p:cNvPicPr>
            <a:picLocks noChangeAspect="1"/>
          </p:cNvPicPr>
          <p:nvPr/>
        </p:nvPicPr>
        <p:blipFill rotWithShape="1">
          <a:blip r:embed="rId2"/>
          <a:srcRect r="5670"/>
          <a:stretch/>
        </p:blipFill>
        <p:spPr>
          <a:xfrm>
            <a:off x="7549896" y="676070"/>
            <a:ext cx="3642360" cy="3301570"/>
          </a:xfrm>
          <a:prstGeom prst="rect">
            <a:avLst/>
          </a:prstGeom>
        </p:spPr>
      </p:pic>
      <p:graphicFrame>
        <p:nvGraphicFramePr>
          <p:cNvPr id="6" name="Diagram 5"/>
          <p:cNvGraphicFramePr/>
          <p:nvPr>
            <p:extLst>
              <p:ext uri="{D42A27DB-BD31-4B8C-83A1-F6EECF244321}">
                <p14:modId xmlns:p14="http://schemas.microsoft.com/office/powerpoint/2010/main" val="3476692062"/>
              </p:ext>
            </p:extLst>
          </p:nvPr>
        </p:nvGraphicFramePr>
        <p:xfrm>
          <a:off x="838200" y="922030"/>
          <a:ext cx="5983224"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4285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96112"/>
          </a:xfrm>
        </p:spPr>
        <p:txBody>
          <a:bodyPr>
            <a:normAutofit/>
          </a:bodyPr>
          <a:lstStyle/>
          <a:p>
            <a:r>
              <a:rPr lang="en-US" sz="4000" dirty="0" smtClean="0">
                <a:solidFill>
                  <a:schemeClr val="tx1">
                    <a:lumMod val="95000"/>
                    <a:lumOff val="5000"/>
                  </a:schemeClr>
                </a:solidFill>
                <a:effectLst>
                  <a:outerShdw blurRad="38100" dist="38100" dir="2700000" algn="tl">
                    <a:srgbClr val="000000">
                      <a:alpha val="43137"/>
                    </a:srgbClr>
                  </a:outerShdw>
                </a:effectLst>
                <a:latin typeface="Berlin Sans FB Demi" panose="020E0802020502020306" pitchFamily="34" charset="0"/>
              </a:rPr>
              <a:t>Continue...</a:t>
            </a:r>
            <a:endParaRPr lang="en-US" sz="4000" dirty="0"/>
          </a:p>
        </p:txBody>
      </p:sp>
      <p:sp>
        <p:nvSpPr>
          <p:cNvPr id="3" name="Content Placeholder 2"/>
          <p:cNvSpPr>
            <a:spLocks noGrp="1"/>
          </p:cNvSpPr>
          <p:nvPr>
            <p:ph sz="quarter" idx="13"/>
          </p:nvPr>
        </p:nvSpPr>
        <p:spPr>
          <a:xfrm>
            <a:off x="838200" y="1452693"/>
            <a:ext cx="5690616" cy="2225098"/>
          </a:xfrm>
        </p:spPr>
        <p:txBody>
          <a:bodyPr>
            <a:normAutofit lnSpcReduction="10000"/>
          </a:bodyPr>
          <a:lstStyle/>
          <a:p>
            <a:pPr marL="0" indent="0">
              <a:buNone/>
            </a:pPr>
            <a:endParaRPr lang="en-US" sz="2000" b="1" dirty="0"/>
          </a:p>
          <a:p>
            <a:r>
              <a:rPr lang="en-US" sz="2000" i="1" u="sng" dirty="0" smtClean="0"/>
              <a:t>SQL CODE:</a:t>
            </a:r>
          </a:p>
          <a:p>
            <a:pPr marL="0" indent="0">
              <a:buNone/>
            </a:pPr>
            <a:r>
              <a:rPr lang="en-US" sz="1800" dirty="0" smtClean="0">
                <a:solidFill>
                  <a:srgbClr val="00B050"/>
                </a:solidFill>
              </a:rPr>
              <a:t>select count(*)</a:t>
            </a:r>
          </a:p>
          <a:p>
            <a:pPr marL="0" indent="0">
              <a:buNone/>
            </a:pPr>
            <a:r>
              <a:rPr lang="en-US" sz="1800" dirty="0" smtClean="0">
                <a:solidFill>
                  <a:srgbClr val="00B050"/>
                </a:solidFill>
              </a:rPr>
              <a:t>from subscriptions</a:t>
            </a:r>
          </a:p>
          <a:p>
            <a:pPr marL="0" indent="0">
              <a:buNone/>
            </a:pPr>
            <a:r>
              <a:rPr lang="en-US" sz="1800" dirty="0" smtClean="0">
                <a:solidFill>
                  <a:srgbClr val="00B050"/>
                </a:solidFill>
              </a:rPr>
              <a:t>where Year(</a:t>
            </a:r>
            <a:r>
              <a:rPr lang="en-US" sz="1800" dirty="0" err="1" smtClean="0">
                <a:solidFill>
                  <a:srgbClr val="00B050"/>
                </a:solidFill>
              </a:rPr>
              <a:t>start_date</a:t>
            </a:r>
            <a:r>
              <a:rPr lang="en-US" sz="1800" dirty="0" smtClean="0">
                <a:solidFill>
                  <a:srgbClr val="00B050"/>
                </a:solidFill>
              </a:rPr>
              <a:t>) = 2020 and </a:t>
            </a:r>
            <a:r>
              <a:rPr lang="en-US" sz="1800" dirty="0" err="1" smtClean="0">
                <a:solidFill>
                  <a:srgbClr val="00B050"/>
                </a:solidFill>
              </a:rPr>
              <a:t>plan_id</a:t>
            </a:r>
            <a:r>
              <a:rPr lang="en-US" sz="1800" dirty="0" smtClean="0">
                <a:solidFill>
                  <a:srgbClr val="00B050"/>
                </a:solidFill>
              </a:rPr>
              <a:t> = 3;</a:t>
            </a:r>
          </a:p>
          <a:p>
            <a:pPr marL="0" indent="0">
              <a:buNone/>
            </a:pPr>
            <a:endParaRPr lang="en-US" sz="2000" b="1" dirty="0"/>
          </a:p>
        </p:txBody>
      </p:sp>
      <p:sp>
        <p:nvSpPr>
          <p:cNvPr id="12" name="Footer Placeholder 11"/>
          <p:cNvSpPr>
            <a:spLocks noGrp="1"/>
          </p:cNvSpPr>
          <p:nvPr>
            <p:ph type="ftr" sz="quarter" idx="11"/>
          </p:nvPr>
        </p:nvSpPr>
        <p:spPr>
          <a:xfrm>
            <a:off x="439590" y="6467452"/>
            <a:ext cx="6297612" cy="365125"/>
          </a:xfrm>
        </p:spPr>
        <p:txBody>
          <a:bodyPr/>
          <a:lstStyle/>
          <a:p>
            <a:r>
              <a:rPr lang="en-US" smtClean="0"/>
              <a:t>ABDULLAH ZUNORAIN</a:t>
            </a:r>
            <a:endParaRPr lang="en-US"/>
          </a:p>
        </p:txBody>
      </p:sp>
      <p:sp>
        <p:nvSpPr>
          <p:cNvPr id="11" name="Slide Number Placeholder 10"/>
          <p:cNvSpPr>
            <a:spLocks noGrp="1"/>
          </p:cNvSpPr>
          <p:nvPr>
            <p:ph type="sldNum" sz="quarter" idx="12"/>
          </p:nvPr>
        </p:nvSpPr>
        <p:spPr>
          <a:xfrm>
            <a:off x="8243191" y="6467451"/>
            <a:ext cx="683339" cy="365125"/>
          </a:xfrm>
        </p:spPr>
        <p:txBody>
          <a:bodyPr/>
          <a:lstStyle/>
          <a:p>
            <a:fld id="{B3FBE67A-16AE-4E31-9781-1864B7DFA6A3}" type="slidenum">
              <a:rPr lang="en-US" sz="1050" b="1" smtClean="0"/>
              <a:t>13</a:t>
            </a:fld>
            <a:endParaRPr lang="en-US" b="1" dirty="0"/>
          </a:p>
        </p:txBody>
      </p:sp>
      <p:pic>
        <p:nvPicPr>
          <p:cNvPr id="4" name="Picture 3"/>
          <p:cNvPicPr>
            <a:picLocks noChangeAspect="1"/>
          </p:cNvPicPr>
          <p:nvPr/>
        </p:nvPicPr>
        <p:blipFill>
          <a:blip r:embed="rId2"/>
          <a:stretch>
            <a:fillRect/>
          </a:stretch>
        </p:blipFill>
        <p:spPr>
          <a:xfrm>
            <a:off x="6199632" y="1654645"/>
            <a:ext cx="4907280" cy="2834274"/>
          </a:xfrm>
          <a:prstGeom prst="rect">
            <a:avLst/>
          </a:prstGeom>
        </p:spPr>
      </p:pic>
      <p:sp>
        <p:nvSpPr>
          <p:cNvPr id="5" name="TextBox 4"/>
          <p:cNvSpPr txBox="1"/>
          <p:nvPr/>
        </p:nvSpPr>
        <p:spPr>
          <a:xfrm>
            <a:off x="838201" y="4943956"/>
            <a:ext cx="9320784" cy="1477328"/>
          </a:xfrm>
          <a:prstGeom prst="rect">
            <a:avLst/>
          </a:prstGeom>
          <a:noFill/>
        </p:spPr>
        <p:txBody>
          <a:bodyPr wrap="square" rtlCol="0">
            <a:spAutoFit/>
          </a:bodyPr>
          <a:lstStyle/>
          <a:p>
            <a:pPr algn="just"/>
            <a:r>
              <a:rPr lang="en-US" dirty="0" smtClean="0"/>
              <a:t>The above SQL code counts the number of customers who upgraded to an annual plan in the year 2020. It filters the subscriptions table to include only records where the </a:t>
            </a:r>
            <a:r>
              <a:rPr lang="en-US" dirty="0" err="1" smtClean="0"/>
              <a:t>start_date</a:t>
            </a:r>
            <a:r>
              <a:rPr lang="en-US" dirty="0" smtClean="0"/>
              <a:t> occurred in 2020 (`Year(</a:t>
            </a:r>
            <a:r>
              <a:rPr lang="en-US" dirty="0" err="1" smtClean="0"/>
              <a:t>start_date</a:t>
            </a:r>
            <a:r>
              <a:rPr lang="en-US" dirty="0" smtClean="0"/>
              <a:t>) = 2020`) and the </a:t>
            </a:r>
            <a:r>
              <a:rPr lang="en-US" dirty="0" err="1" smtClean="0"/>
              <a:t>plan_id</a:t>
            </a:r>
            <a:r>
              <a:rPr lang="en-US" dirty="0" smtClean="0"/>
              <a:t> matches the identifier for the annual plan (`</a:t>
            </a:r>
            <a:r>
              <a:rPr lang="en-US" dirty="0" err="1" smtClean="0"/>
              <a:t>plan_id</a:t>
            </a:r>
            <a:r>
              <a:rPr lang="en-US" dirty="0" smtClean="0"/>
              <a:t> = 3`). The result indicates that 195 customers upgraded to an annual plan in 2020.</a:t>
            </a:r>
            <a:endParaRPr lang="en-US" dirty="0"/>
          </a:p>
        </p:txBody>
      </p:sp>
      <p:sp>
        <p:nvSpPr>
          <p:cNvPr id="6" name="TextBox 5"/>
          <p:cNvSpPr txBox="1"/>
          <p:nvPr/>
        </p:nvSpPr>
        <p:spPr>
          <a:xfrm>
            <a:off x="838200" y="4426290"/>
            <a:ext cx="1378391" cy="369332"/>
          </a:xfrm>
          <a:prstGeom prst="rect">
            <a:avLst/>
          </a:prstGeom>
          <a:noFill/>
        </p:spPr>
        <p:txBody>
          <a:bodyPr wrap="none" rtlCol="0">
            <a:spAutoFit/>
          </a:bodyPr>
          <a:lstStyle/>
          <a:p>
            <a:r>
              <a:rPr lang="en-US" b="1" u="sng" dirty="0" smtClean="0">
                <a:effectLst>
                  <a:outerShdw blurRad="38100" dist="38100" dir="2700000" algn="tl">
                    <a:srgbClr val="000000">
                      <a:alpha val="43137"/>
                    </a:srgbClr>
                  </a:outerShdw>
                </a:effectLst>
              </a:rPr>
              <a:t>Explanation:</a:t>
            </a:r>
            <a:endParaRPr lang="en-US" b="1" u="sng" dirty="0">
              <a:effectLst>
                <a:outerShdw blurRad="38100" dist="38100" dir="2700000" algn="tl">
                  <a:srgbClr val="000000">
                    <a:alpha val="43137"/>
                  </a:srgbClr>
                </a:outerShdw>
              </a:effectLst>
            </a:endParaRPr>
          </a:p>
        </p:txBody>
      </p:sp>
      <p:graphicFrame>
        <p:nvGraphicFramePr>
          <p:cNvPr id="8" name="Diagram 7"/>
          <p:cNvGraphicFramePr/>
          <p:nvPr>
            <p:extLst>
              <p:ext uri="{D42A27DB-BD31-4B8C-83A1-F6EECF244321}">
                <p14:modId xmlns:p14="http://schemas.microsoft.com/office/powerpoint/2010/main" val="3005703115"/>
              </p:ext>
            </p:extLst>
          </p:nvPr>
        </p:nvGraphicFramePr>
        <p:xfrm>
          <a:off x="838200" y="896113"/>
          <a:ext cx="6096000"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4526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96112"/>
          </a:xfrm>
        </p:spPr>
        <p:txBody>
          <a:bodyPr>
            <a:normAutofit/>
          </a:bodyPr>
          <a:lstStyle/>
          <a:p>
            <a:r>
              <a:rPr lang="en-US" sz="4000" dirty="0" smtClean="0">
                <a:solidFill>
                  <a:schemeClr val="tx1">
                    <a:lumMod val="95000"/>
                    <a:lumOff val="5000"/>
                  </a:schemeClr>
                </a:solidFill>
                <a:effectLst>
                  <a:outerShdw blurRad="38100" dist="38100" dir="2700000" algn="tl">
                    <a:srgbClr val="000000">
                      <a:alpha val="43137"/>
                    </a:srgbClr>
                  </a:outerShdw>
                </a:effectLst>
                <a:latin typeface="Berlin Sans FB Demi" panose="020E0802020502020306" pitchFamily="34" charset="0"/>
              </a:rPr>
              <a:t>Continue...</a:t>
            </a:r>
            <a:endParaRPr lang="en-US" sz="4000" dirty="0"/>
          </a:p>
        </p:txBody>
      </p:sp>
      <p:sp>
        <p:nvSpPr>
          <p:cNvPr id="3" name="Content Placeholder 2"/>
          <p:cNvSpPr>
            <a:spLocks noGrp="1"/>
          </p:cNvSpPr>
          <p:nvPr>
            <p:ph sz="quarter" idx="13"/>
          </p:nvPr>
        </p:nvSpPr>
        <p:spPr>
          <a:xfrm>
            <a:off x="838200" y="2029969"/>
            <a:ext cx="10515600" cy="4351338"/>
          </a:xfrm>
        </p:spPr>
        <p:txBody>
          <a:bodyPr>
            <a:normAutofit fontScale="92500" lnSpcReduction="10000"/>
          </a:bodyPr>
          <a:lstStyle/>
          <a:p>
            <a:pPr marL="0" indent="0">
              <a:buNone/>
            </a:pPr>
            <a:endParaRPr lang="en-US" sz="2000" b="1" dirty="0"/>
          </a:p>
          <a:p>
            <a:r>
              <a:rPr lang="en-US" sz="2000" i="1" u="sng" dirty="0" smtClean="0"/>
              <a:t>SQL CODE:</a:t>
            </a:r>
          </a:p>
          <a:p>
            <a:pPr marL="0" indent="0">
              <a:buNone/>
            </a:pPr>
            <a:r>
              <a:rPr lang="en-US" sz="1800" dirty="0" smtClean="0">
                <a:solidFill>
                  <a:srgbClr val="00B050"/>
                </a:solidFill>
              </a:rPr>
              <a:t>with </a:t>
            </a:r>
          </a:p>
          <a:p>
            <a:pPr marL="0" indent="0">
              <a:buNone/>
            </a:pPr>
            <a:r>
              <a:rPr lang="en-US" sz="1800" dirty="0">
                <a:solidFill>
                  <a:srgbClr val="00B050"/>
                </a:solidFill>
              </a:rPr>
              <a:t> </a:t>
            </a:r>
            <a:r>
              <a:rPr lang="en-US" sz="1800" dirty="0" smtClean="0">
                <a:solidFill>
                  <a:srgbClr val="00B050"/>
                </a:solidFill>
              </a:rPr>
              <a:t>       </a:t>
            </a:r>
            <a:r>
              <a:rPr lang="en-US" sz="1800" dirty="0" err="1" smtClean="0">
                <a:solidFill>
                  <a:srgbClr val="00B050"/>
                </a:solidFill>
              </a:rPr>
              <a:t>trail_plan</a:t>
            </a:r>
            <a:r>
              <a:rPr lang="en-US" sz="1800" dirty="0" smtClean="0">
                <a:solidFill>
                  <a:srgbClr val="00B050"/>
                </a:solidFill>
              </a:rPr>
              <a:t> AS (</a:t>
            </a:r>
          </a:p>
          <a:p>
            <a:pPr marL="0" indent="0">
              <a:buNone/>
            </a:pPr>
            <a:r>
              <a:rPr lang="en-US" sz="1800" dirty="0" smtClean="0">
                <a:solidFill>
                  <a:srgbClr val="00B050"/>
                </a:solidFill>
              </a:rPr>
              <a:t>	select  </a:t>
            </a:r>
            <a:r>
              <a:rPr lang="en-US" sz="1800" dirty="0" err="1" smtClean="0">
                <a:solidFill>
                  <a:srgbClr val="00B050"/>
                </a:solidFill>
              </a:rPr>
              <a:t>customer_id</a:t>
            </a:r>
            <a:r>
              <a:rPr lang="en-US" sz="1800" dirty="0" smtClean="0">
                <a:solidFill>
                  <a:srgbClr val="00B050"/>
                </a:solidFill>
              </a:rPr>
              <a:t>, </a:t>
            </a:r>
            <a:r>
              <a:rPr lang="en-US" sz="1800" dirty="0" err="1" smtClean="0">
                <a:solidFill>
                  <a:srgbClr val="00B050"/>
                </a:solidFill>
              </a:rPr>
              <a:t>start_date</a:t>
            </a:r>
            <a:r>
              <a:rPr lang="en-US" sz="1800" dirty="0" smtClean="0">
                <a:solidFill>
                  <a:srgbClr val="00B050"/>
                </a:solidFill>
              </a:rPr>
              <a:t> as </a:t>
            </a:r>
            <a:r>
              <a:rPr lang="en-US" sz="1800" dirty="0" err="1" smtClean="0">
                <a:solidFill>
                  <a:srgbClr val="00B050"/>
                </a:solidFill>
              </a:rPr>
              <a:t>trail_dates</a:t>
            </a:r>
            <a:r>
              <a:rPr lang="en-US" sz="1800" dirty="0" smtClean="0">
                <a:solidFill>
                  <a:srgbClr val="00B050"/>
                </a:solidFill>
              </a:rPr>
              <a:t>    from subscriptions    where </a:t>
            </a:r>
            <a:r>
              <a:rPr lang="en-US" sz="1800" dirty="0" err="1" smtClean="0">
                <a:solidFill>
                  <a:srgbClr val="00B050"/>
                </a:solidFill>
              </a:rPr>
              <a:t>plan_id</a:t>
            </a:r>
            <a:r>
              <a:rPr lang="en-US" sz="1800" dirty="0" smtClean="0">
                <a:solidFill>
                  <a:srgbClr val="00B050"/>
                </a:solidFill>
              </a:rPr>
              <a:t>=0 ),</a:t>
            </a:r>
          </a:p>
          <a:p>
            <a:pPr marL="0" indent="0">
              <a:buNone/>
            </a:pPr>
            <a:r>
              <a:rPr lang="en-US" sz="1800" dirty="0" smtClean="0">
                <a:solidFill>
                  <a:srgbClr val="00B050"/>
                </a:solidFill>
              </a:rPr>
              <a:t>       </a:t>
            </a:r>
            <a:r>
              <a:rPr lang="en-US" sz="1800" dirty="0" err="1" smtClean="0">
                <a:solidFill>
                  <a:srgbClr val="00B050"/>
                </a:solidFill>
              </a:rPr>
              <a:t>annual_plan</a:t>
            </a:r>
            <a:r>
              <a:rPr lang="en-US" sz="1800" dirty="0" smtClean="0">
                <a:solidFill>
                  <a:srgbClr val="00B050"/>
                </a:solidFill>
              </a:rPr>
              <a:t> as (</a:t>
            </a:r>
          </a:p>
          <a:p>
            <a:pPr marL="0" indent="0">
              <a:buNone/>
            </a:pPr>
            <a:r>
              <a:rPr lang="en-US" sz="1800" dirty="0">
                <a:solidFill>
                  <a:srgbClr val="00B050"/>
                </a:solidFill>
              </a:rPr>
              <a:t>	</a:t>
            </a:r>
            <a:r>
              <a:rPr lang="en-US" sz="1800" dirty="0" smtClean="0">
                <a:solidFill>
                  <a:srgbClr val="00B050"/>
                </a:solidFill>
              </a:rPr>
              <a:t>select  </a:t>
            </a:r>
            <a:r>
              <a:rPr lang="en-US" sz="1800" dirty="0" err="1" smtClean="0">
                <a:solidFill>
                  <a:srgbClr val="00B050"/>
                </a:solidFill>
              </a:rPr>
              <a:t>customer_id</a:t>
            </a:r>
            <a:r>
              <a:rPr lang="en-US" sz="1800" dirty="0" smtClean="0">
                <a:solidFill>
                  <a:srgbClr val="00B050"/>
                </a:solidFill>
              </a:rPr>
              <a:t>, </a:t>
            </a:r>
            <a:r>
              <a:rPr lang="en-US" sz="1800" dirty="0" err="1" smtClean="0">
                <a:solidFill>
                  <a:srgbClr val="00B050"/>
                </a:solidFill>
              </a:rPr>
              <a:t>start_date</a:t>
            </a:r>
            <a:r>
              <a:rPr lang="en-US" sz="1800" dirty="0" smtClean="0">
                <a:solidFill>
                  <a:srgbClr val="00B050"/>
                </a:solidFill>
              </a:rPr>
              <a:t> as </a:t>
            </a:r>
            <a:r>
              <a:rPr lang="en-US" sz="1800" dirty="0" err="1" smtClean="0">
                <a:solidFill>
                  <a:srgbClr val="00B050"/>
                </a:solidFill>
              </a:rPr>
              <a:t>annual_dates</a:t>
            </a:r>
            <a:r>
              <a:rPr lang="en-US" sz="1800" dirty="0" smtClean="0">
                <a:solidFill>
                  <a:srgbClr val="00B050"/>
                </a:solidFill>
              </a:rPr>
              <a:t>    from subscriptions    where </a:t>
            </a:r>
            <a:r>
              <a:rPr lang="en-US" sz="1800" dirty="0" err="1" smtClean="0">
                <a:solidFill>
                  <a:srgbClr val="00B050"/>
                </a:solidFill>
              </a:rPr>
              <a:t>plan_id</a:t>
            </a:r>
            <a:r>
              <a:rPr lang="en-US" sz="1800" dirty="0" smtClean="0">
                <a:solidFill>
                  <a:srgbClr val="00B050"/>
                </a:solidFill>
              </a:rPr>
              <a:t>=3 )</a:t>
            </a:r>
          </a:p>
          <a:p>
            <a:pPr marL="0" indent="0">
              <a:buNone/>
            </a:pPr>
            <a:r>
              <a:rPr lang="en-US" sz="1800" dirty="0" smtClean="0">
                <a:solidFill>
                  <a:srgbClr val="00B050"/>
                </a:solidFill>
              </a:rPr>
              <a:t>select ROUND(AVG(DATEDIFF(</a:t>
            </a:r>
            <a:r>
              <a:rPr lang="en-US" sz="1800" dirty="0" err="1" smtClean="0">
                <a:solidFill>
                  <a:srgbClr val="00B050"/>
                </a:solidFill>
              </a:rPr>
              <a:t>annual_dates</a:t>
            </a:r>
            <a:r>
              <a:rPr lang="en-US" sz="1800" dirty="0" smtClean="0">
                <a:solidFill>
                  <a:srgbClr val="00B050"/>
                </a:solidFill>
              </a:rPr>
              <a:t>, </a:t>
            </a:r>
            <a:r>
              <a:rPr lang="en-US" sz="1800" dirty="0" err="1" smtClean="0">
                <a:solidFill>
                  <a:srgbClr val="00B050"/>
                </a:solidFill>
              </a:rPr>
              <a:t>trail_dates</a:t>
            </a:r>
            <a:r>
              <a:rPr lang="en-US" sz="1800" dirty="0" smtClean="0">
                <a:solidFill>
                  <a:srgbClr val="00B050"/>
                </a:solidFill>
              </a:rPr>
              <a:t>)),0) AS </a:t>
            </a:r>
            <a:r>
              <a:rPr lang="en-US" sz="1800" dirty="0" err="1" smtClean="0">
                <a:solidFill>
                  <a:srgbClr val="00B050"/>
                </a:solidFill>
              </a:rPr>
              <a:t>avg_upgrade</a:t>
            </a:r>
            <a:endParaRPr lang="en-US" sz="1800" dirty="0" smtClean="0">
              <a:solidFill>
                <a:srgbClr val="00B050"/>
              </a:solidFill>
            </a:endParaRPr>
          </a:p>
          <a:p>
            <a:pPr marL="0" indent="0">
              <a:buNone/>
            </a:pPr>
            <a:r>
              <a:rPr lang="en-US" sz="1800" dirty="0" smtClean="0">
                <a:solidFill>
                  <a:srgbClr val="00B050"/>
                </a:solidFill>
              </a:rPr>
              <a:t>from </a:t>
            </a:r>
            <a:r>
              <a:rPr lang="en-US" sz="1800" dirty="0" err="1" smtClean="0">
                <a:solidFill>
                  <a:srgbClr val="00B050"/>
                </a:solidFill>
              </a:rPr>
              <a:t>annual_plan</a:t>
            </a:r>
            <a:r>
              <a:rPr lang="en-US" sz="1800" dirty="0" smtClean="0">
                <a:solidFill>
                  <a:srgbClr val="00B050"/>
                </a:solidFill>
              </a:rPr>
              <a:t> </a:t>
            </a:r>
            <a:r>
              <a:rPr lang="en-US" sz="1800" dirty="0" err="1" smtClean="0">
                <a:solidFill>
                  <a:srgbClr val="00B050"/>
                </a:solidFill>
              </a:rPr>
              <a:t>ap</a:t>
            </a:r>
            <a:r>
              <a:rPr lang="en-US" sz="1800" dirty="0" smtClean="0">
                <a:solidFill>
                  <a:srgbClr val="00B050"/>
                </a:solidFill>
              </a:rPr>
              <a:t> join </a:t>
            </a:r>
            <a:r>
              <a:rPr lang="en-US" sz="1800" dirty="0" err="1" smtClean="0">
                <a:solidFill>
                  <a:srgbClr val="00B050"/>
                </a:solidFill>
              </a:rPr>
              <a:t>trail_plan</a:t>
            </a:r>
            <a:r>
              <a:rPr lang="en-US" sz="1800" dirty="0" smtClean="0">
                <a:solidFill>
                  <a:srgbClr val="00B050"/>
                </a:solidFill>
              </a:rPr>
              <a:t> </a:t>
            </a:r>
            <a:r>
              <a:rPr lang="en-US" sz="1800" dirty="0" err="1" smtClean="0">
                <a:solidFill>
                  <a:srgbClr val="00B050"/>
                </a:solidFill>
              </a:rPr>
              <a:t>tp</a:t>
            </a:r>
            <a:endParaRPr lang="en-US" sz="1800" dirty="0" smtClean="0">
              <a:solidFill>
                <a:srgbClr val="00B050"/>
              </a:solidFill>
            </a:endParaRPr>
          </a:p>
          <a:p>
            <a:pPr marL="0" indent="0">
              <a:buNone/>
            </a:pPr>
            <a:r>
              <a:rPr lang="en-US" sz="1800" dirty="0" smtClean="0">
                <a:solidFill>
                  <a:srgbClr val="00B050"/>
                </a:solidFill>
              </a:rPr>
              <a:t>ON </a:t>
            </a:r>
            <a:r>
              <a:rPr lang="en-US" sz="1800" dirty="0" err="1" smtClean="0">
                <a:solidFill>
                  <a:srgbClr val="00B050"/>
                </a:solidFill>
              </a:rPr>
              <a:t>ap.customer_id</a:t>
            </a:r>
            <a:r>
              <a:rPr lang="en-US" sz="1800" dirty="0" smtClean="0">
                <a:solidFill>
                  <a:srgbClr val="00B050"/>
                </a:solidFill>
              </a:rPr>
              <a:t> = </a:t>
            </a:r>
            <a:r>
              <a:rPr lang="en-US" sz="1800" dirty="0" err="1" smtClean="0">
                <a:solidFill>
                  <a:srgbClr val="00B050"/>
                </a:solidFill>
              </a:rPr>
              <a:t>tp.customer_id</a:t>
            </a:r>
            <a:r>
              <a:rPr lang="en-US" sz="1800" dirty="0" smtClean="0">
                <a:solidFill>
                  <a:srgbClr val="00B050"/>
                </a:solidFill>
              </a:rPr>
              <a:t>;</a:t>
            </a:r>
          </a:p>
          <a:p>
            <a:pPr marL="0" indent="0">
              <a:buNone/>
            </a:pPr>
            <a:endParaRPr lang="en-US" sz="2000" b="1" dirty="0"/>
          </a:p>
        </p:txBody>
      </p:sp>
      <p:sp>
        <p:nvSpPr>
          <p:cNvPr id="11" name="Footer Placeholder 10"/>
          <p:cNvSpPr>
            <a:spLocks noGrp="1"/>
          </p:cNvSpPr>
          <p:nvPr>
            <p:ph type="ftr" sz="quarter" idx="11"/>
          </p:nvPr>
        </p:nvSpPr>
        <p:spPr>
          <a:xfrm>
            <a:off x="448734" y="6461986"/>
            <a:ext cx="6297612" cy="365125"/>
          </a:xfrm>
        </p:spPr>
        <p:txBody>
          <a:bodyPr/>
          <a:lstStyle/>
          <a:p>
            <a:r>
              <a:rPr lang="en-US" dirty="0" smtClean="0"/>
              <a:t>ABDULLAH ZUNORAIN</a:t>
            </a:r>
            <a:endParaRPr lang="en-US" dirty="0"/>
          </a:p>
        </p:txBody>
      </p:sp>
      <p:sp>
        <p:nvSpPr>
          <p:cNvPr id="10" name="Slide Number Placeholder 9"/>
          <p:cNvSpPr>
            <a:spLocks noGrp="1"/>
          </p:cNvSpPr>
          <p:nvPr>
            <p:ph type="sldNum" sz="quarter" idx="12"/>
          </p:nvPr>
        </p:nvSpPr>
        <p:spPr>
          <a:xfrm>
            <a:off x="8270623" y="6492875"/>
            <a:ext cx="683339" cy="365125"/>
          </a:xfrm>
        </p:spPr>
        <p:txBody>
          <a:bodyPr/>
          <a:lstStyle/>
          <a:p>
            <a:fld id="{B3FBE67A-16AE-4E31-9781-1864B7DFA6A3}" type="slidenum">
              <a:rPr lang="en-US" sz="1050" b="1" smtClean="0"/>
              <a:t>14</a:t>
            </a:fld>
            <a:endParaRPr lang="en-US" sz="1050" b="1" dirty="0"/>
          </a:p>
        </p:txBody>
      </p:sp>
      <p:pic>
        <p:nvPicPr>
          <p:cNvPr id="4" name="Picture 3"/>
          <p:cNvPicPr>
            <a:picLocks noChangeAspect="1"/>
          </p:cNvPicPr>
          <p:nvPr/>
        </p:nvPicPr>
        <p:blipFill>
          <a:blip r:embed="rId2"/>
          <a:stretch>
            <a:fillRect/>
          </a:stretch>
        </p:blipFill>
        <p:spPr>
          <a:xfrm>
            <a:off x="6861467" y="1819656"/>
            <a:ext cx="3114637" cy="1601326"/>
          </a:xfrm>
          <a:prstGeom prst="rect">
            <a:avLst/>
          </a:prstGeom>
        </p:spPr>
      </p:pic>
      <p:graphicFrame>
        <p:nvGraphicFramePr>
          <p:cNvPr id="7" name="Diagram 6"/>
          <p:cNvGraphicFramePr/>
          <p:nvPr>
            <p:extLst>
              <p:ext uri="{D42A27DB-BD31-4B8C-83A1-F6EECF244321}">
                <p14:modId xmlns:p14="http://schemas.microsoft.com/office/powerpoint/2010/main" val="1974642730"/>
              </p:ext>
            </p:extLst>
          </p:nvPr>
        </p:nvGraphicFramePr>
        <p:xfrm>
          <a:off x="838200" y="1034719"/>
          <a:ext cx="6096000"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1626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41883"/>
          </a:xfrm>
        </p:spPr>
        <p:txBody>
          <a:bodyPr>
            <a:normAutofit/>
          </a:bodyPr>
          <a:lstStyle/>
          <a:p>
            <a:r>
              <a:rPr lang="en-US" sz="4000" dirty="0" smtClean="0">
                <a:solidFill>
                  <a:schemeClr val="tx1">
                    <a:lumMod val="95000"/>
                    <a:lumOff val="5000"/>
                  </a:schemeClr>
                </a:solidFill>
                <a:effectLst>
                  <a:outerShdw blurRad="38100" dist="38100" dir="2700000" algn="tl">
                    <a:srgbClr val="000000">
                      <a:alpha val="43137"/>
                    </a:srgbClr>
                  </a:outerShdw>
                </a:effectLst>
                <a:latin typeface="Berlin Sans FB Demi" panose="020E0802020502020306" pitchFamily="34" charset="0"/>
              </a:rPr>
              <a:t>Continue...</a:t>
            </a:r>
            <a:endParaRPr lang="en-US" sz="4000" dirty="0"/>
          </a:p>
        </p:txBody>
      </p:sp>
      <p:sp>
        <p:nvSpPr>
          <p:cNvPr id="3" name="Content Placeholder 2"/>
          <p:cNvSpPr>
            <a:spLocks noGrp="1"/>
          </p:cNvSpPr>
          <p:nvPr>
            <p:ph sz="quarter" idx="13"/>
          </p:nvPr>
        </p:nvSpPr>
        <p:spPr>
          <a:xfrm>
            <a:off x="1044438" y="1289881"/>
            <a:ext cx="6943344" cy="5383911"/>
          </a:xfrm>
        </p:spPr>
        <p:txBody>
          <a:bodyPr>
            <a:normAutofit fontScale="55000" lnSpcReduction="20000"/>
          </a:bodyPr>
          <a:lstStyle/>
          <a:p>
            <a:r>
              <a:rPr lang="en-US" sz="2000" i="1" u="sng" dirty="0" smtClean="0"/>
              <a:t>SQL CODE:</a:t>
            </a:r>
          </a:p>
          <a:p>
            <a:pPr marL="0" indent="0">
              <a:buNone/>
            </a:pPr>
            <a:r>
              <a:rPr lang="en-US" sz="2000" dirty="0" smtClean="0">
                <a:solidFill>
                  <a:srgbClr val="00B050"/>
                </a:solidFill>
              </a:rPr>
              <a:t>WITH </a:t>
            </a:r>
            <a:r>
              <a:rPr lang="en-US" sz="2000" dirty="0" err="1" smtClean="0">
                <a:solidFill>
                  <a:srgbClr val="00B050"/>
                </a:solidFill>
              </a:rPr>
              <a:t>annual_plan</a:t>
            </a:r>
            <a:r>
              <a:rPr lang="en-US" sz="2000" dirty="0" smtClean="0">
                <a:solidFill>
                  <a:srgbClr val="00B050"/>
                </a:solidFill>
              </a:rPr>
              <a:t> AS (</a:t>
            </a:r>
          </a:p>
          <a:p>
            <a:pPr marL="457200" lvl="1" indent="0">
              <a:buNone/>
            </a:pPr>
            <a:r>
              <a:rPr lang="en-US" sz="1500" dirty="0" smtClean="0">
                <a:solidFill>
                  <a:srgbClr val="00B050"/>
                </a:solidFill>
              </a:rPr>
              <a:t>SELECT </a:t>
            </a:r>
            <a:r>
              <a:rPr lang="en-US" sz="1500" dirty="0" err="1" smtClean="0">
                <a:solidFill>
                  <a:srgbClr val="00B050"/>
                </a:solidFill>
              </a:rPr>
              <a:t>customer_id</a:t>
            </a:r>
            <a:r>
              <a:rPr lang="en-US" sz="1500" dirty="0" smtClean="0">
                <a:solidFill>
                  <a:srgbClr val="00B050"/>
                </a:solidFill>
              </a:rPr>
              <a:t>, </a:t>
            </a:r>
          </a:p>
          <a:p>
            <a:pPr marL="457200" lvl="1" indent="0">
              <a:buNone/>
            </a:pPr>
            <a:r>
              <a:rPr lang="en-US" sz="1500" dirty="0" err="1" smtClean="0">
                <a:solidFill>
                  <a:srgbClr val="00B050"/>
                </a:solidFill>
              </a:rPr>
              <a:t>start_date</a:t>
            </a:r>
            <a:r>
              <a:rPr lang="en-US" sz="1500" dirty="0" smtClean="0">
                <a:solidFill>
                  <a:srgbClr val="00B050"/>
                </a:solidFill>
              </a:rPr>
              <a:t> AS </a:t>
            </a:r>
            <a:r>
              <a:rPr lang="en-US" sz="1500" dirty="0" err="1" smtClean="0">
                <a:solidFill>
                  <a:srgbClr val="00B050"/>
                </a:solidFill>
              </a:rPr>
              <a:t>annual_date</a:t>
            </a:r>
            <a:r>
              <a:rPr lang="en-US" sz="1500" dirty="0" smtClean="0">
                <a:solidFill>
                  <a:srgbClr val="00B050"/>
                </a:solidFill>
              </a:rPr>
              <a:t>	</a:t>
            </a:r>
          </a:p>
          <a:p>
            <a:pPr marL="457200" lvl="1" indent="0">
              <a:buNone/>
            </a:pPr>
            <a:r>
              <a:rPr lang="en-US" sz="1500" dirty="0" smtClean="0">
                <a:solidFill>
                  <a:srgbClr val="00B050"/>
                </a:solidFill>
              </a:rPr>
              <a:t>FROM subscriptions    WHERE </a:t>
            </a:r>
            <a:r>
              <a:rPr lang="en-US" sz="1500" dirty="0" err="1" smtClean="0">
                <a:solidFill>
                  <a:srgbClr val="00B050"/>
                </a:solidFill>
              </a:rPr>
              <a:t>plan_id</a:t>
            </a:r>
            <a:r>
              <a:rPr lang="en-US" sz="1500" dirty="0" smtClean="0">
                <a:solidFill>
                  <a:srgbClr val="00B050"/>
                </a:solidFill>
              </a:rPr>
              <a:t> = 3 ),</a:t>
            </a:r>
          </a:p>
          <a:p>
            <a:pPr marL="0" indent="0">
              <a:buNone/>
            </a:pPr>
            <a:r>
              <a:rPr lang="en-US" sz="2000" dirty="0" err="1" smtClean="0">
                <a:solidFill>
                  <a:srgbClr val="00B050"/>
                </a:solidFill>
              </a:rPr>
              <a:t>trial_plan</a:t>
            </a:r>
            <a:r>
              <a:rPr lang="en-US" sz="2000" dirty="0" smtClean="0">
                <a:solidFill>
                  <a:srgbClr val="00B050"/>
                </a:solidFill>
              </a:rPr>
              <a:t> AS (</a:t>
            </a:r>
          </a:p>
          <a:p>
            <a:pPr marL="457200" lvl="1" indent="0">
              <a:buNone/>
            </a:pPr>
            <a:r>
              <a:rPr lang="en-US" sz="1500" dirty="0" smtClean="0">
                <a:solidFill>
                  <a:srgbClr val="00B050"/>
                </a:solidFill>
              </a:rPr>
              <a:t>SELECT</a:t>
            </a:r>
            <a:r>
              <a:rPr lang="en-US" sz="1500" dirty="0" smtClean="0">
                <a:solidFill>
                  <a:srgbClr val="00B050"/>
                </a:solidFill>
              </a:rPr>
              <a:t> </a:t>
            </a:r>
            <a:r>
              <a:rPr lang="en-US" sz="1500" dirty="0" err="1" smtClean="0">
                <a:solidFill>
                  <a:srgbClr val="00B050"/>
                </a:solidFill>
              </a:rPr>
              <a:t>customer_id</a:t>
            </a:r>
            <a:r>
              <a:rPr lang="en-US" sz="1500" dirty="0" smtClean="0">
                <a:solidFill>
                  <a:srgbClr val="00B050"/>
                </a:solidFill>
              </a:rPr>
              <a:t>, </a:t>
            </a:r>
          </a:p>
          <a:p>
            <a:pPr marL="457200" lvl="1" indent="0">
              <a:buNone/>
            </a:pPr>
            <a:r>
              <a:rPr lang="en-US" sz="1500" dirty="0" err="1" smtClean="0">
                <a:solidFill>
                  <a:srgbClr val="00B050"/>
                </a:solidFill>
              </a:rPr>
              <a:t>start_date</a:t>
            </a:r>
            <a:r>
              <a:rPr lang="en-US" sz="1500" dirty="0" smtClean="0">
                <a:solidFill>
                  <a:srgbClr val="00B050"/>
                </a:solidFill>
              </a:rPr>
              <a:t> AS </a:t>
            </a:r>
            <a:r>
              <a:rPr lang="en-US" sz="1500" dirty="0" err="1" smtClean="0">
                <a:solidFill>
                  <a:srgbClr val="00B050"/>
                </a:solidFill>
              </a:rPr>
              <a:t>trial_date</a:t>
            </a:r>
            <a:r>
              <a:rPr lang="en-US" sz="1500" dirty="0">
                <a:solidFill>
                  <a:srgbClr val="00B050"/>
                </a:solidFill>
              </a:rPr>
              <a:t> </a:t>
            </a:r>
            <a:endParaRPr lang="en-US" sz="1500" dirty="0" smtClean="0">
              <a:solidFill>
                <a:srgbClr val="00B050"/>
              </a:solidFill>
            </a:endParaRPr>
          </a:p>
          <a:p>
            <a:pPr marL="457200" lvl="1" indent="0">
              <a:buNone/>
            </a:pPr>
            <a:r>
              <a:rPr lang="en-US" sz="1500" dirty="0" smtClean="0">
                <a:solidFill>
                  <a:srgbClr val="00B050"/>
                </a:solidFill>
              </a:rPr>
              <a:t>FROM subscriptions </a:t>
            </a:r>
          </a:p>
          <a:p>
            <a:pPr marL="457200" lvl="1" indent="0">
              <a:buNone/>
            </a:pPr>
            <a:r>
              <a:rPr lang="en-US" sz="1500" dirty="0" smtClean="0">
                <a:solidFill>
                  <a:srgbClr val="00B050"/>
                </a:solidFill>
              </a:rPr>
              <a:t>WHERE </a:t>
            </a:r>
            <a:r>
              <a:rPr lang="en-US" sz="1500" dirty="0" err="1" smtClean="0">
                <a:solidFill>
                  <a:srgbClr val="00B050"/>
                </a:solidFill>
              </a:rPr>
              <a:t>plan_id</a:t>
            </a:r>
            <a:r>
              <a:rPr lang="en-US" sz="1500" dirty="0" smtClean="0">
                <a:solidFill>
                  <a:srgbClr val="00B050"/>
                </a:solidFill>
              </a:rPr>
              <a:t> = 0 ), </a:t>
            </a:r>
          </a:p>
          <a:p>
            <a:pPr marL="0" indent="0">
              <a:buNone/>
            </a:pPr>
            <a:r>
              <a:rPr lang="en-US" sz="2000" dirty="0" err="1" smtClean="0">
                <a:solidFill>
                  <a:srgbClr val="00B050"/>
                </a:solidFill>
              </a:rPr>
              <a:t>day_period</a:t>
            </a:r>
            <a:r>
              <a:rPr lang="en-US" sz="2000" dirty="0" smtClean="0">
                <a:solidFill>
                  <a:srgbClr val="00B050"/>
                </a:solidFill>
              </a:rPr>
              <a:t> AS (</a:t>
            </a:r>
          </a:p>
          <a:p>
            <a:pPr marL="457200" lvl="1" indent="0">
              <a:buNone/>
            </a:pPr>
            <a:r>
              <a:rPr lang="en-US" sz="1500" dirty="0" smtClean="0">
                <a:solidFill>
                  <a:srgbClr val="00B050"/>
                </a:solidFill>
              </a:rPr>
              <a:t>SELECT DATEDIFF(</a:t>
            </a:r>
            <a:r>
              <a:rPr lang="en-US" sz="1500" dirty="0" err="1" smtClean="0">
                <a:solidFill>
                  <a:srgbClr val="00B050"/>
                </a:solidFill>
              </a:rPr>
              <a:t>annual_date</a:t>
            </a:r>
            <a:r>
              <a:rPr lang="en-US" sz="1500" dirty="0" smtClean="0">
                <a:solidFill>
                  <a:srgbClr val="00B050"/>
                </a:solidFill>
              </a:rPr>
              <a:t>, </a:t>
            </a:r>
            <a:r>
              <a:rPr lang="en-US" sz="1500" dirty="0" err="1" smtClean="0">
                <a:solidFill>
                  <a:srgbClr val="00B050"/>
                </a:solidFill>
              </a:rPr>
              <a:t>trial_date</a:t>
            </a:r>
            <a:r>
              <a:rPr lang="en-US" sz="1500" dirty="0" smtClean="0">
                <a:solidFill>
                  <a:srgbClr val="00B050"/>
                </a:solidFill>
              </a:rPr>
              <a:t>) AS diff </a:t>
            </a:r>
          </a:p>
          <a:p>
            <a:pPr marL="457200" lvl="1" indent="0">
              <a:buNone/>
            </a:pPr>
            <a:r>
              <a:rPr lang="en-US" sz="1500" dirty="0" smtClean="0">
                <a:solidFill>
                  <a:srgbClr val="00B050"/>
                </a:solidFill>
              </a:rPr>
              <a:t>FROM </a:t>
            </a:r>
            <a:r>
              <a:rPr lang="en-US" sz="1500" dirty="0" err="1" smtClean="0">
                <a:solidFill>
                  <a:srgbClr val="00B050"/>
                </a:solidFill>
              </a:rPr>
              <a:t>trial_plan</a:t>
            </a:r>
            <a:r>
              <a:rPr lang="en-US" sz="1500" dirty="0" smtClean="0">
                <a:solidFill>
                  <a:srgbClr val="00B050"/>
                </a:solidFill>
              </a:rPr>
              <a:t> </a:t>
            </a:r>
            <a:r>
              <a:rPr lang="en-US" sz="1500" dirty="0" err="1" smtClean="0">
                <a:solidFill>
                  <a:srgbClr val="00B050"/>
                </a:solidFill>
              </a:rPr>
              <a:t>tp</a:t>
            </a:r>
            <a:r>
              <a:rPr lang="en-US" sz="1500" dirty="0" smtClean="0">
                <a:solidFill>
                  <a:srgbClr val="00B050"/>
                </a:solidFill>
              </a:rPr>
              <a:t> LEFT JOIN </a:t>
            </a:r>
            <a:r>
              <a:rPr lang="en-US" sz="1500" dirty="0" err="1" smtClean="0">
                <a:solidFill>
                  <a:srgbClr val="00B050"/>
                </a:solidFill>
              </a:rPr>
              <a:t>annual_plan</a:t>
            </a:r>
            <a:r>
              <a:rPr lang="en-US" sz="1500" dirty="0" smtClean="0">
                <a:solidFill>
                  <a:srgbClr val="00B050"/>
                </a:solidFill>
              </a:rPr>
              <a:t> </a:t>
            </a:r>
            <a:r>
              <a:rPr lang="en-US" sz="1500" dirty="0" err="1" smtClean="0">
                <a:solidFill>
                  <a:srgbClr val="00B050"/>
                </a:solidFill>
              </a:rPr>
              <a:t>ap</a:t>
            </a:r>
            <a:r>
              <a:rPr lang="en-US" sz="1500" dirty="0" smtClean="0">
                <a:solidFill>
                  <a:srgbClr val="00B050"/>
                </a:solidFill>
              </a:rPr>
              <a:t> </a:t>
            </a:r>
          </a:p>
          <a:p>
            <a:pPr marL="457200" lvl="1" indent="0">
              <a:buNone/>
            </a:pPr>
            <a:r>
              <a:rPr lang="en-US" sz="1500" dirty="0" smtClean="0">
                <a:solidFill>
                  <a:srgbClr val="00B050"/>
                </a:solidFill>
              </a:rPr>
              <a:t>ON </a:t>
            </a:r>
            <a:r>
              <a:rPr lang="en-US" sz="1500" dirty="0" err="1" smtClean="0">
                <a:solidFill>
                  <a:srgbClr val="00B050"/>
                </a:solidFill>
              </a:rPr>
              <a:t>tp.customer_id</a:t>
            </a:r>
            <a:r>
              <a:rPr lang="en-US" sz="1500" dirty="0" smtClean="0">
                <a:solidFill>
                  <a:srgbClr val="00B050"/>
                </a:solidFill>
              </a:rPr>
              <a:t> = </a:t>
            </a:r>
            <a:r>
              <a:rPr lang="en-US" sz="1500" dirty="0" err="1" smtClean="0">
                <a:solidFill>
                  <a:srgbClr val="00B050"/>
                </a:solidFill>
              </a:rPr>
              <a:t>ap.customer_id</a:t>
            </a:r>
            <a:endParaRPr lang="en-US" sz="1500" dirty="0" smtClean="0">
              <a:solidFill>
                <a:srgbClr val="00B050"/>
              </a:solidFill>
            </a:endParaRPr>
          </a:p>
          <a:p>
            <a:pPr marL="457200" lvl="1" indent="0">
              <a:buNone/>
            </a:pPr>
            <a:r>
              <a:rPr lang="en-US" sz="1500" dirty="0" smtClean="0">
                <a:solidFill>
                  <a:srgbClr val="00B050"/>
                </a:solidFill>
              </a:rPr>
              <a:t>WHERE </a:t>
            </a:r>
            <a:r>
              <a:rPr lang="en-US" sz="1500" dirty="0" err="1" smtClean="0">
                <a:solidFill>
                  <a:srgbClr val="00B050"/>
                </a:solidFill>
              </a:rPr>
              <a:t>annual_date</a:t>
            </a:r>
            <a:r>
              <a:rPr lang="en-US" sz="1500" dirty="0" smtClean="0">
                <a:solidFill>
                  <a:srgbClr val="00B050"/>
                </a:solidFill>
              </a:rPr>
              <a:t> is not null),</a:t>
            </a:r>
          </a:p>
          <a:p>
            <a:pPr marL="0" indent="0">
              <a:buNone/>
            </a:pPr>
            <a:r>
              <a:rPr lang="en-US" sz="2000" dirty="0" smtClean="0">
                <a:solidFill>
                  <a:srgbClr val="00B050"/>
                </a:solidFill>
              </a:rPr>
              <a:t>bins AS (</a:t>
            </a:r>
          </a:p>
          <a:p>
            <a:pPr marL="457200" lvl="1" indent="0">
              <a:buNone/>
            </a:pPr>
            <a:r>
              <a:rPr lang="en-US" sz="1500" dirty="0" smtClean="0">
                <a:solidFill>
                  <a:srgbClr val="00B050"/>
                </a:solidFill>
              </a:rPr>
              <a:t>SELECT *, </a:t>
            </a:r>
          </a:p>
          <a:p>
            <a:pPr marL="457200" lvl="1" indent="0">
              <a:buNone/>
            </a:pPr>
            <a:r>
              <a:rPr lang="en-US" sz="1500" dirty="0" smtClean="0">
                <a:solidFill>
                  <a:srgbClr val="00B050"/>
                </a:solidFill>
              </a:rPr>
              <a:t>FLOOR(diff/30) AS </a:t>
            </a:r>
            <a:r>
              <a:rPr lang="en-US" sz="1500" dirty="0" err="1" smtClean="0">
                <a:solidFill>
                  <a:srgbClr val="00B050"/>
                </a:solidFill>
              </a:rPr>
              <a:t>binsFROM</a:t>
            </a:r>
            <a:r>
              <a:rPr lang="en-US" sz="1500" dirty="0" smtClean="0">
                <a:solidFill>
                  <a:srgbClr val="00B050"/>
                </a:solidFill>
              </a:rPr>
              <a:t> </a:t>
            </a:r>
            <a:r>
              <a:rPr lang="en-US" sz="1500" dirty="0" err="1" smtClean="0">
                <a:solidFill>
                  <a:srgbClr val="00B050"/>
                </a:solidFill>
              </a:rPr>
              <a:t>day_period</a:t>
            </a:r>
            <a:r>
              <a:rPr lang="en-US" sz="1500" dirty="0" smtClean="0">
                <a:solidFill>
                  <a:srgbClr val="00B050"/>
                </a:solidFill>
              </a:rPr>
              <a:t>)</a:t>
            </a:r>
          </a:p>
          <a:p>
            <a:pPr marL="0" indent="0">
              <a:buNone/>
            </a:pPr>
            <a:r>
              <a:rPr lang="en-US" sz="2000" dirty="0" smtClean="0">
                <a:solidFill>
                  <a:srgbClr val="00B050"/>
                </a:solidFill>
              </a:rPr>
              <a:t>SELECT CONCAT((bins * 30) + 1, ' - ', (bins + 1) * 30, ' days ') AS days,	</a:t>
            </a:r>
          </a:p>
          <a:p>
            <a:pPr marL="0" indent="0">
              <a:buNone/>
            </a:pPr>
            <a:r>
              <a:rPr lang="en-US" sz="2000" dirty="0" smtClean="0">
                <a:solidFill>
                  <a:srgbClr val="00B050"/>
                </a:solidFill>
              </a:rPr>
              <a:t>COUNT(diff) AS total</a:t>
            </a:r>
          </a:p>
          <a:p>
            <a:pPr marL="0" indent="0">
              <a:buNone/>
            </a:pPr>
            <a:r>
              <a:rPr lang="en-US" sz="2000" dirty="0" smtClean="0">
                <a:solidFill>
                  <a:srgbClr val="00B050"/>
                </a:solidFill>
              </a:rPr>
              <a:t>FROM bins</a:t>
            </a:r>
          </a:p>
          <a:p>
            <a:pPr marL="0" indent="0">
              <a:buNone/>
            </a:pPr>
            <a:r>
              <a:rPr lang="en-US" sz="2000" dirty="0" smtClean="0">
                <a:solidFill>
                  <a:srgbClr val="00B050"/>
                </a:solidFill>
              </a:rPr>
              <a:t>GROUP BY bins;</a:t>
            </a:r>
          </a:p>
          <a:p>
            <a:pPr marL="0" indent="0">
              <a:buNone/>
            </a:pPr>
            <a:endParaRPr lang="en-US" sz="2000" b="1" dirty="0"/>
          </a:p>
        </p:txBody>
      </p:sp>
      <p:sp>
        <p:nvSpPr>
          <p:cNvPr id="10" name="Footer Placeholder 9"/>
          <p:cNvSpPr>
            <a:spLocks noGrp="1"/>
          </p:cNvSpPr>
          <p:nvPr>
            <p:ph type="ftr" sz="quarter" idx="11"/>
          </p:nvPr>
        </p:nvSpPr>
        <p:spPr>
          <a:xfrm>
            <a:off x="441557" y="6471765"/>
            <a:ext cx="6297612" cy="365125"/>
          </a:xfrm>
        </p:spPr>
        <p:txBody>
          <a:bodyPr/>
          <a:lstStyle/>
          <a:p>
            <a:r>
              <a:rPr lang="en-US" dirty="0" smtClean="0"/>
              <a:t>ABDULLAH ZUNORAIN</a:t>
            </a:r>
            <a:endParaRPr lang="en-US" dirty="0"/>
          </a:p>
        </p:txBody>
      </p:sp>
      <p:sp>
        <p:nvSpPr>
          <p:cNvPr id="9" name="Slide Number Placeholder 8"/>
          <p:cNvSpPr>
            <a:spLocks noGrp="1"/>
          </p:cNvSpPr>
          <p:nvPr>
            <p:ph type="sldNum" sz="quarter" idx="12"/>
          </p:nvPr>
        </p:nvSpPr>
        <p:spPr>
          <a:xfrm>
            <a:off x="8248993" y="6471765"/>
            <a:ext cx="683339" cy="365125"/>
          </a:xfrm>
        </p:spPr>
        <p:txBody>
          <a:bodyPr/>
          <a:lstStyle/>
          <a:p>
            <a:fld id="{B3FBE67A-16AE-4E31-9781-1864B7DFA6A3}" type="slidenum">
              <a:rPr lang="en-US" sz="1050" b="1" smtClean="0"/>
              <a:t>15</a:t>
            </a:fld>
            <a:endParaRPr lang="en-US" b="1" dirty="0"/>
          </a:p>
        </p:txBody>
      </p:sp>
      <p:pic>
        <p:nvPicPr>
          <p:cNvPr id="4" name="Picture 3"/>
          <p:cNvPicPr>
            <a:picLocks noChangeAspect="1"/>
          </p:cNvPicPr>
          <p:nvPr/>
        </p:nvPicPr>
        <p:blipFill>
          <a:blip r:embed="rId2"/>
          <a:stretch>
            <a:fillRect/>
          </a:stretch>
        </p:blipFill>
        <p:spPr>
          <a:xfrm>
            <a:off x="8308848" y="1485433"/>
            <a:ext cx="3044952" cy="4760448"/>
          </a:xfrm>
          <a:prstGeom prst="rect">
            <a:avLst/>
          </a:prstGeom>
        </p:spPr>
      </p:pic>
      <p:graphicFrame>
        <p:nvGraphicFramePr>
          <p:cNvPr id="6" name="Diagram 5"/>
          <p:cNvGraphicFramePr/>
          <p:nvPr>
            <p:extLst>
              <p:ext uri="{D42A27DB-BD31-4B8C-83A1-F6EECF244321}">
                <p14:modId xmlns:p14="http://schemas.microsoft.com/office/powerpoint/2010/main" val="1518140358"/>
              </p:ext>
            </p:extLst>
          </p:nvPr>
        </p:nvGraphicFramePr>
        <p:xfrm>
          <a:off x="1044438" y="643550"/>
          <a:ext cx="8972316"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1262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048" y="0"/>
            <a:ext cx="10515600" cy="804672"/>
          </a:xfrm>
        </p:spPr>
        <p:txBody>
          <a:bodyPr>
            <a:normAutofit/>
          </a:bodyPr>
          <a:lstStyle/>
          <a:p>
            <a:r>
              <a:rPr lang="en-US" sz="4000" dirty="0" smtClean="0">
                <a:solidFill>
                  <a:schemeClr val="tx1">
                    <a:lumMod val="95000"/>
                    <a:lumOff val="5000"/>
                  </a:schemeClr>
                </a:solidFill>
                <a:effectLst>
                  <a:outerShdw blurRad="38100" dist="38100" dir="2700000" algn="tl">
                    <a:srgbClr val="000000">
                      <a:alpha val="43137"/>
                    </a:srgbClr>
                  </a:outerShdw>
                </a:effectLst>
                <a:latin typeface="Berlin Sans FB Demi" panose="020E0802020502020306" pitchFamily="34" charset="0"/>
              </a:rPr>
              <a:t>Continue...</a:t>
            </a:r>
            <a:endParaRPr lang="en-US" sz="4000" dirty="0"/>
          </a:p>
        </p:txBody>
      </p:sp>
      <p:sp>
        <p:nvSpPr>
          <p:cNvPr id="3" name="Content Placeholder 2"/>
          <p:cNvSpPr>
            <a:spLocks noGrp="1"/>
          </p:cNvSpPr>
          <p:nvPr>
            <p:ph sz="quarter" idx="13"/>
          </p:nvPr>
        </p:nvSpPr>
        <p:spPr>
          <a:xfrm>
            <a:off x="765048" y="1127837"/>
            <a:ext cx="7400544" cy="4724323"/>
          </a:xfrm>
        </p:spPr>
        <p:txBody>
          <a:bodyPr>
            <a:normAutofit fontScale="92500" lnSpcReduction="20000"/>
          </a:bodyPr>
          <a:lstStyle/>
          <a:p>
            <a:pPr marL="0" indent="0">
              <a:buNone/>
            </a:pPr>
            <a:endParaRPr lang="en-US" b="1" dirty="0"/>
          </a:p>
          <a:p>
            <a:r>
              <a:rPr lang="en-US" i="1" u="sng" dirty="0" smtClean="0"/>
              <a:t>SQL CODE:</a:t>
            </a:r>
            <a:endParaRPr lang="en-US" b="1" dirty="0" smtClean="0"/>
          </a:p>
          <a:p>
            <a:pPr marL="0" indent="0">
              <a:buNone/>
            </a:pPr>
            <a:r>
              <a:rPr lang="en-US" sz="2000" dirty="0" smtClean="0">
                <a:solidFill>
                  <a:srgbClr val="00B050"/>
                </a:solidFill>
              </a:rPr>
              <a:t>WITH </a:t>
            </a:r>
            <a:r>
              <a:rPr lang="en-US" sz="2000" dirty="0" err="1" smtClean="0">
                <a:solidFill>
                  <a:srgbClr val="00B050"/>
                </a:solidFill>
              </a:rPr>
              <a:t>next_plan</a:t>
            </a:r>
            <a:r>
              <a:rPr lang="en-US" sz="2000" dirty="0" smtClean="0">
                <a:solidFill>
                  <a:srgbClr val="00B050"/>
                </a:solidFill>
              </a:rPr>
              <a:t> AS (</a:t>
            </a:r>
          </a:p>
          <a:p>
            <a:pPr marL="457200" lvl="1" indent="0">
              <a:buNone/>
            </a:pPr>
            <a:r>
              <a:rPr lang="en-US" dirty="0" smtClean="0">
                <a:solidFill>
                  <a:srgbClr val="00B050"/>
                </a:solidFill>
              </a:rPr>
              <a:t>SELECT  *,		</a:t>
            </a:r>
          </a:p>
          <a:p>
            <a:pPr marL="457200" lvl="1" indent="0">
              <a:buNone/>
            </a:pPr>
            <a:r>
              <a:rPr lang="en-US" dirty="0" smtClean="0">
                <a:solidFill>
                  <a:srgbClr val="00B050"/>
                </a:solidFill>
              </a:rPr>
              <a:t>LEAD(</a:t>
            </a:r>
            <a:r>
              <a:rPr lang="en-US" dirty="0" err="1" smtClean="0">
                <a:solidFill>
                  <a:srgbClr val="00B050"/>
                </a:solidFill>
              </a:rPr>
              <a:t>plan_id</a:t>
            </a:r>
            <a:r>
              <a:rPr lang="en-US" dirty="0" smtClean="0">
                <a:solidFill>
                  <a:srgbClr val="00B050"/>
                </a:solidFill>
              </a:rPr>
              <a:t>, 1) OVER(PARTITION BY </a:t>
            </a:r>
            <a:r>
              <a:rPr lang="en-US" dirty="0" err="1" smtClean="0">
                <a:solidFill>
                  <a:srgbClr val="00B050"/>
                </a:solidFill>
              </a:rPr>
              <a:t>customer_id</a:t>
            </a:r>
            <a:r>
              <a:rPr lang="en-US" dirty="0" smtClean="0">
                <a:solidFill>
                  <a:srgbClr val="00B050"/>
                </a:solidFill>
              </a:rPr>
              <a:t> ORDER BY </a:t>
            </a:r>
            <a:r>
              <a:rPr lang="en-US" dirty="0" err="1" smtClean="0">
                <a:solidFill>
                  <a:srgbClr val="00B050"/>
                </a:solidFill>
              </a:rPr>
              <a:t>start_date</a:t>
            </a:r>
            <a:r>
              <a:rPr lang="en-US" dirty="0" smtClean="0">
                <a:solidFill>
                  <a:srgbClr val="00B050"/>
                </a:solidFill>
              </a:rPr>
              <a:t>, </a:t>
            </a:r>
            <a:r>
              <a:rPr lang="en-US" dirty="0" err="1" smtClean="0">
                <a:solidFill>
                  <a:srgbClr val="00B050"/>
                </a:solidFill>
              </a:rPr>
              <a:t>plan_id</a:t>
            </a:r>
            <a:r>
              <a:rPr lang="en-US" dirty="0" smtClean="0">
                <a:solidFill>
                  <a:srgbClr val="00B050"/>
                </a:solidFill>
              </a:rPr>
              <a:t>) AS plan</a:t>
            </a:r>
          </a:p>
          <a:p>
            <a:pPr marL="457200" lvl="1" indent="0">
              <a:buNone/>
            </a:pPr>
            <a:r>
              <a:rPr lang="en-US" dirty="0" smtClean="0">
                <a:solidFill>
                  <a:srgbClr val="00B050"/>
                </a:solidFill>
              </a:rPr>
              <a:t>FROM subscriptions)</a:t>
            </a:r>
          </a:p>
          <a:p>
            <a:pPr marL="0" indent="0">
              <a:buNone/>
            </a:pPr>
            <a:r>
              <a:rPr lang="en-US" sz="2000" dirty="0" smtClean="0">
                <a:solidFill>
                  <a:srgbClr val="00B050"/>
                </a:solidFill>
              </a:rPr>
              <a:t>SELECT	COUNT(DISTINCT </a:t>
            </a:r>
            <a:r>
              <a:rPr lang="en-US" sz="2000" dirty="0" err="1" smtClean="0">
                <a:solidFill>
                  <a:srgbClr val="00B050"/>
                </a:solidFill>
              </a:rPr>
              <a:t>customer_id</a:t>
            </a:r>
            <a:r>
              <a:rPr lang="en-US" sz="2000" dirty="0" smtClean="0">
                <a:solidFill>
                  <a:srgbClr val="00B050"/>
                </a:solidFill>
              </a:rPr>
              <a:t>) AS </a:t>
            </a:r>
            <a:r>
              <a:rPr lang="en-US" sz="2000" dirty="0" err="1" smtClean="0">
                <a:solidFill>
                  <a:srgbClr val="00B050"/>
                </a:solidFill>
              </a:rPr>
              <a:t>num_downgrade</a:t>
            </a:r>
            <a:endParaRPr lang="en-US" sz="2000" dirty="0" smtClean="0">
              <a:solidFill>
                <a:srgbClr val="00B050"/>
              </a:solidFill>
            </a:endParaRPr>
          </a:p>
          <a:p>
            <a:pPr marL="0" indent="0">
              <a:buNone/>
            </a:pPr>
            <a:r>
              <a:rPr lang="en-US" sz="2000" dirty="0" smtClean="0">
                <a:solidFill>
                  <a:srgbClr val="00B050"/>
                </a:solidFill>
              </a:rPr>
              <a:t>FROM </a:t>
            </a:r>
            <a:r>
              <a:rPr lang="en-US" sz="2000" dirty="0" err="1" smtClean="0">
                <a:solidFill>
                  <a:srgbClr val="00B050"/>
                </a:solidFill>
              </a:rPr>
              <a:t>next_plan</a:t>
            </a:r>
            <a:r>
              <a:rPr lang="en-US" sz="2000" dirty="0" smtClean="0">
                <a:solidFill>
                  <a:srgbClr val="00B050"/>
                </a:solidFill>
              </a:rPr>
              <a:t> np LEFT JOIN plans p </a:t>
            </a:r>
          </a:p>
          <a:p>
            <a:pPr marL="0" indent="0">
              <a:buNone/>
            </a:pPr>
            <a:r>
              <a:rPr lang="en-US" sz="2000" dirty="0" smtClean="0">
                <a:solidFill>
                  <a:srgbClr val="00B050"/>
                </a:solidFill>
              </a:rPr>
              <a:t>ON </a:t>
            </a:r>
            <a:r>
              <a:rPr lang="en-US" sz="2000" dirty="0" err="1" smtClean="0">
                <a:solidFill>
                  <a:srgbClr val="00B050"/>
                </a:solidFill>
              </a:rPr>
              <a:t>p.plan_id</a:t>
            </a:r>
            <a:r>
              <a:rPr lang="en-US" sz="2000" dirty="0" smtClean="0">
                <a:solidFill>
                  <a:srgbClr val="00B050"/>
                </a:solidFill>
              </a:rPr>
              <a:t> = </a:t>
            </a:r>
            <a:r>
              <a:rPr lang="en-US" sz="2000" dirty="0" err="1" smtClean="0">
                <a:solidFill>
                  <a:srgbClr val="00B050"/>
                </a:solidFill>
              </a:rPr>
              <a:t>np.plan_id</a:t>
            </a:r>
            <a:endParaRPr lang="en-US" sz="2000" dirty="0" smtClean="0">
              <a:solidFill>
                <a:srgbClr val="00B050"/>
              </a:solidFill>
            </a:endParaRPr>
          </a:p>
          <a:p>
            <a:pPr marL="0" indent="0">
              <a:buNone/>
            </a:pPr>
            <a:r>
              <a:rPr lang="en-US" sz="2000" dirty="0" smtClean="0">
                <a:solidFill>
                  <a:srgbClr val="00B050"/>
                </a:solidFill>
              </a:rPr>
              <a:t>WHERE </a:t>
            </a:r>
            <a:r>
              <a:rPr lang="en-US" sz="2000" dirty="0" err="1" smtClean="0">
                <a:solidFill>
                  <a:srgbClr val="00B050"/>
                </a:solidFill>
              </a:rPr>
              <a:t>p.plan_name</a:t>
            </a:r>
            <a:r>
              <a:rPr lang="en-US" sz="2000" dirty="0" smtClean="0">
                <a:solidFill>
                  <a:srgbClr val="00B050"/>
                </a:solidFill>
              </a:rPr>
              <a:t> = 'pro monthly' AND </a:t>
            </a:r>
            <a:r>
              <a:rPr lang="en-US" sz="2000" dirty="0" err="1" smtClean="0">
                <a:solidFill>
                  <a:srgbClr val="00B050"/>
                </a:solidFill>
              </a:rPr>
              <a:t>np.plan</a:t>
            </a:r>
            <a:r>
              <a:rPr lang="en-US" sz="2000" dirty="0" smtClean="0">
                <a:solidFill>
                  <a:srgbClr val="00B050"/>
                </a:solidFill>
              </a:rPr>
              <a:t> = 1 AND </a:t>
            </a:r>
            <a:r>
              <a:rPr lang="en-US" sz="2000" dirty="0" err="1" smtClean="0">
                <a:solidFill>
                  <a:srgbClr val="00B050"/>
                </a:solidFill>
              </a:rPr>
              <a:t>start_date</a:t>
            </a:r>
            <a:r>
              <a:rPr lang="en-US" sz="2000" dirty="0" smtClean="0">
                <a:solidFill>
                  <a:srgbClr val="00B050"/>
                </a:solidFill>
              </a:rPr>
              <a:t> &lt;= '2020-12-31';</a:t>
            </a:r>
            <a:endParaRPr lang="en-US" sz="2000" dirty="0">
              <a:solidFill>
                <a:srgbClr val="00B050"/>
              </a:solidFill>
            </a:endParaRPr>
          </a:p>
        </p:txBody>
      </p:sp>
      <p:sp>
        <p:nvSpPr>
          <p:cNvPr id="10" name="Footer Placeholder 9"/>
          <p:cNvSpPr>
            <a:spLocks noGrp="1"/>
          </p:cNvSpPr>
          <p:nvPr>
            <p:ph type="ftr" sz="quarter" idx="11"/>
          </p:nvPr>
        </p:nvSpPr>
        <p:spPr>
          <a:xfrm>
            <a:off x="448734" y="6492875"/>
            <a:ext cx="6297612" cy="365125"/>
          </a:xfrm>
        </p:spPr>
        <p:txBody>
          <a:bodyPr/>
          <a:lstStyle/>
          <a:p>
            <a:r>
              <a:rPr lang="en-US" dirty="0" smtClean="0"/>
              <a:t>ABDULLAH ZUNORAIN</a:t>
            </a:r>
            <a:endParaRPr lang="en-US" dirty="0"/>
          </a:p>
        </p:txBody>
      </p:sp>
      <p:sp>
        <p:nvSpPr>
          <p:cNvPr id="9" name="Slide Number Placeholder 8"/>
          <p:cNvSpPr>
            <a:spLocks noGrp="1"/>
          </p:cNvSpPr>
          <p:nvPr>
            <p:ph type="sldNum" sz="quarter" idx="12"/>
          </p:nvPr>
        </p:nvSpPr>
        <p:spPr>
          <a:xfrm>
            <a:off x="8252335" y="6492874"/>
            <a:ext cx="683339" cy="365125"/>
          </a:xfrm>
        </p:spPr>
        <p:txBody>
          <a:bodyPr/>
          <a:lstStyle/>
          <a:p>
            <a:fld id="{B3FBE67A-16AE-4E31-9781-1864B7DFA6A3}" type="slidenum">
              <a:rPr lang="en-US" sz="1050" b="1" smtClean="0"/>
              <a:t>16</a:t>
            </a:fld>
            <a:endParaRPr lang="en-US" b="1" dirty="0"/>
          </a:p>
        </p:txBody>
      </p:sp>
      <p:pic>
        <p:nvPicPr>
          <p:cNvPr id="4" name="Picture 3"/>
          <p:cNvPicPr>
            <a:picLocks noChangeAspect="1"/>
          </p:cNvPicPr>
          <p:nvPr/>
        </p:nvPicPr>
        <p:blipFill>
          <a:blip r:embed="rId2"/>
          <a:stretch>
            <a:fillRect/>
          </a:stretch>
        </p:blipFill>
        <p:spPr>
          <a:xfrm>
            <a:off x="8133978" y="2526499"/>
            <a:ext cx="3146670" cy="2310677"/>
          </a:xfrm>
          <a:prstGeom prst="rect">
            <a:avLst/>
          </a:prstGeom>
        </p:spPr>
      </p:pic>
      <p:graphicFrame>
        <p:nvGraphicFramePr>
          <p:cNvPr id="6" name="Diagram 5"/>
          <p:cNvGraphicFramePr/>
          <p:nvPr>
            <p:extLst>
              <p:ext uri="{D42A27DB-BD31-4B8C-83A1-F6EECF244321}">
                <p14:modId xmlns:p14="http://schemas.microsoft.com/office/powerpoint/2010/main" val="3963572431"/>
              </p:ext>
            </p:extLst>
          </p:nvPr>
        </p:nvGraphicFramePr>
        <p:xfrm>
          <a:off x="808677" y="804672"/>
          <a:ext cx="6096000"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7904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69264"/>
          </a:xfrm>
        </p:spPr>
        <p:txBody>
          <a:bodyPr/>
          <a:lstStyle/>
          <a:p>
            <a:r>
              <a:rPr lang="en-US" b="1" dirty="0" smtClean="0">
                <a:effectLst>
                  <a:outerShdw blurRad="38100" dist="38100" dir="2700000" algn="tl">
                    <a:srgbClr val="000000">
                      <a:alpha val="43137"/>
                    </a:srgbClr>
                  </a:outerShdw>
                </a:effectLst>
                <a:latin typeface="Berlin Sans FB Demi" panose="020E0802020502020306" pitchFamily="34" charset="0"/>
              </a:rPr>
              <a:t>Introduction to Food-Fi company</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121924516"/>
              </p:ext>
            </p:extLst>
          </p:nvPr>
        </p:nvGraphicFramePr>
        <p:xfrm>
          <a:off x="838200" y="1097280"/>
          <a:ext cx="10515600" cy="5504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7"/>
          <p:cNvSpPr>
            <a:spLocks noGrp="1"/>
          </p:cNvSpPr>
          <p:nvPr>
            <p:ph type="ftr" sz="quarter" idx="11"/>
          </p:nvPr>
        </p:nvSpPr>
        <p:spPr>
          <a:xfrm>
            <a:off x="448734" y="6492875"/>
            <a:ext cx="6297612" cy="365125"/>
          </a:xfrm>
        </p:spPr>
        <p:txBody>
          <a:bodyPr/>
          <a:lstStyle/>
          <a:p>
            <a:r>
              <a:rPr lang="en-US" dirty="0" smtClean="0"/>
              <a:t>ABDULLAH ZUNORAIN</a:t>
            </a:r>
            <a:endParaRPr lang="en-US" dirty="0"/>
          </a:p>
        </p:txBody>
      </p:sp>
      <p:sp>
        <p:nvSpPr>
          <p:cNvPr id="7" name="Slide Number Placeholder 6"/>
          <p:cNvSpPr>
            <a:spLocks noGrp="1"/>
          </p:cNvSpPr>
          <p:nvPr>
            <p:ph type="sldNum" sz="quarter" idx="12"/>
          </p:nvPr>
        </p:nvSpPr>
        <p:spPr>
          <a:xfrm>
            <a:off x="8234047" y="6492875"/>
            <a:ext cx="683339" cy="365125"/>
          </a:xfrm>
        </p:spPr>
        <p:txBody>
          <a:bodyPr/>
          <a:lstStyle/>
          <a:p>
            <a:fld id="{B3FBE67A-16AE-4E31-9781-1864B7DFA6A3}" type="slidenum">
              <a:rPr lang="en-US" sz="1050" b="1" smtClean="0"/>
              <a:t>2</a:t>
            </a:fld>
            <a:endParaRPr lang="en-US" sz="1050" b="1" dirty="0"/>
          </a:p>
        </p:txBody>
      </p:sp>
    </p:spTree>
    <p:extLst>
      <p:ext uri="{BB962C8B-B14F-4D97-AF65-F5344CB8AC3E}">
        <p14:creationId xmlns:p14="http://schemas.microsoft.com/office/powerpoint/2010/main" val="643935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6" y="1"/>
            <a:ext cx="11539728" cy="1133856"/>
          </a:xfrm>
        </p:spPr>
        <p:txBody>
          <a:bodyPr>
            <a:normAutofit fontScale="90000"/>
          </a:bodyPr>
          <a:lstStyle/>
          <a:p>
            <a:pPr algn="ctr"/>
            <a:r>
              <a:rPr lang="en-US" sz="4000" dirty="0">
                <a:effectLst>
                  <a:outerShdw blurRad="38100" dist="38100" dir="2700000" algn="tl">
                    <a:srgbClr val="000000">
                      <a:alpha val="43137"/>
                    </a:srgbClr>
                  </a:outerShdw>
                </a:effectLst>
                <a:latin typeface="Berlin Sans FB Demi" panose="020E0802020502020306" pitchFamily="34" charset="0"/>
              </a:rPr>
              <a:t>Introduction to the Case Study and its </a:t>
            </a:r>
            <a:r>
              <a:rPr lang="en-US" sz="4000" dirty="0" smtClean="0">
                <a:effectLst>
                  <a:outerShdw blurRad="38100" dist="38100" dir="2700000" algn="tl">
                    <a:srgbClr val="000000">
                      <a:alpha val="43137"/>
                    </a:srgbClr>
                  </a:outerShdw>
                </a:effectLst>
                <a:latin typeface="Berlin Sans FB Demi" panose="020E0802020502020306" pitchFamily="34" charset="0"/>
              </a:rPr>
              <a:t>Objectives</a:t>
            </a:r>
            <a:endParaRPr lang="en-US" sz="4000" dirty="0">
              <a:effectLst>
                <a:outerShdw blurRad="38100" dist="38100" dir="2700000" algn="tl">
                  <a:srgbClr val="000000">
                    <a:alpha val="43137"/>
                  </a:srgbClr>
                </a:outerShdw>
              </a:effectLst>
              <a:latin typeface="Berlin Sans FB Demi" panose="020E0802020502020306" pitchFamily="34" charset="0"/>
            </a:endParaRP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903975616"/>
              </p:ext>
            </p:extLst>
          </p:nvPr>
        </p:nvGraphicFramePr>
        <p:xfrm>
          <a:off x="320040" y="941832"/>
          <a:ext cx="11603736" cy="5788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7"/>
          <p:cNvSpPr>
            <a:spLocks noGrp="1"/>
          </p:cNvSpPr>
          <p:nvPr>
            <p:ph type="ftr" sz="quarter" idx="11"/>
          </p:nvPr>
        </p:nvSpPr>
        <p:spPr>
          <a:xfrm>
            <a:off x="457878" y="6492875"/>
            <a:ext cx="6297612" cy="365125"/>
          </a:xfrm>
        </p:spPr>
        <p:txBody>
          <a:bodyPr/>
          <a:lstStyle/>
          <a:p>
            <a:r>
              <a:rPr lang="en-US" dirty="0" smtClean="0"/>
              <a:t>ABDULLAH ZUNORAIN</a:t>
            </a:r>
            <a:endParaRPr lang="en-US" dirty="0"/>
          </a:p>
        </p:txBody>
      </p:sp>
      <p:sp>
        <p:nvSpPr>
          <p:cNvPr id="7" name="Slide Number Placeholder 6"/>
          <p:cNvSpPr>
            <a:spLocks noGrp="1"/>
          </p:cNvSpPr>
          <p:nvPr>
            <p:ph type="sldNum" sz="quarter" idx="12"/>
          </p:nvPr>
        </p:nvSpPr>
        <p:spPr>
          <a:xfrm>
            <a:off x="8206615" y="6492875"/>
            <a:ext cx="683339" cy="365125"/>
          </a:xfrm>
        </p:spPr>
        <p:txBody>
          <a:bodyPr/>
          <a:lstStyle/>
          <a:p>
            <a:fld id="{B3FBE67A-16AE-4E31-9781-1864B7DFA6A3}" type="slidenum">
              <a:rPr lang="en-US" sz="1050" b="1" smtClean="0"/>
              <a:t>3</a:t>
            </a:fld>
            <a:endParaRPr lang="en-US" sz="1050" b="1" dirty="0"/>
          </a:p>
        </p:txBody>
      </p:sp>
    </p:spTree>
    <p:extLst>
      <p:ext uri="{BB962C8B-B14F-4D97-AF65-F5344CB8AC3E}">
        <p14:creationId xmlns:p14="http://schemas.microsoft.com/office/powerpoint/2010/main" val="3559431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896" y="1"/>
            <a:ext cx="10515600" cy="917131"/>
          </a:xfrm>
        </p:spPr>
        <p:txBody>
          <a:bodyPr>
            <a:normAutofit/>
          </a:bodyPr>
          <a:lstStyle/>
          <a:p>
            <a:pPr algn="ctr"/>
            <a:r>
              <a:rPr lang="en-US" sz="4000" b="1" dirty="0">
                <a:effectLst>
                  <a:outerShdw blurRad="38100" dist="38100" dir="2700000" algn="tl">
                    <a:srgbClr val="000000">
                      <a:alpha val="43137"/>
                    </a:srgbClr>
                  </a:outerShdw>
                </a:effectLst>
                <a:latin typeface="Berlin Sans FB Demi" panose="020E0802020502020306" pitchFamily="34" charset="0"/>
              </a:rPr>
              <a:t>Data </a:t>
            </a:r>
            <a:r>
              <a:rPr lang="en-US" sz="4000" b="1" dirty="0" smtClean="0">
                <a:effectLst>
                  <a:outerShdw blurRad="38100" dist="38100" dir="2700000" algn="tl">
                    <a:srgbClr val="000000">
                      <a:alpha val="43137"/>
                    </a:srgbClr>
                  </a:outerShdw>
                </a:effectLst>
                <a:latin typeface="Berlin Sans FB Demi" panose="020E0802020502020306" pitchFamily="34" charset="0"/>
              </a:rPr>
              <a:t>Description</a:t>
            </a:r>
            <a:endParaRPr lang="en-US" sz="4000" dirty="0">
              <a:effectLst>
                <a:outerShdw blurRad="38100" dist="38100" dir="2700000" algn="tl">
                  <a:srgbClr val="000000">
                    <a:alpha val="43137"/>
                  </a:srgbClr>
                </a:outerShdw>
              </a:effectLst>
              <a:latin typeface="Berlin Sans FB Demi" panose="020E0802020502020306" pitchFamily="34" charset="0"/>
            </a:endParaRPr>
          </a:p>
        </p:txBody>
      </p:sp>
      <p:graphicFrame>
        <p:nvGraphicFramePr>
          <p:cNvPr id="8" name="Content Placeholder 7"/>
          <p:cNvGraphicFramePr>
            <a:graphicFrameLocks noGrp="1"/>
          </p:cNvGraphicFramePr>
          <p:nvPr>
            <p:ph sz="quarter" idx="13"/>
            <p:extLst>
              <p:ext uri="{D42A27DB-BD31-4B8C-83A1-F6EECF244321}">
                <p14:modId xmlns:p14="http://schemas.microsoft.com/office/powerpoint/2010/main" val="78645669"/>
              </p:ext>
            </p:extLst>
          </p:nvPr>
        </p:nvGraphicFramePr>
        <p:xfrm>
          <a:off x="225552" y="804672"/>
          <a:ext cx="7976616" cy="5989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Footer Placeholder 13"/>
          <p:cNvSpPr>
            <a:spLocks noGrp="1"/>
          </p:cNvSpPr>
          <p:nvPr>
            <p:ph type="ftr" sz="quarter" idx="11"/>
          </p:nvPr>
        </p:nvSpPr>
        <p:spPr>
          <a:xfrm>
            <a:off x="435718" y="6487484"/>
            <a:ext cx="6297612" cy="365125"/>
          </a:xfrm>
        </p:spPr>
        <p:txBody>
          <a:bodyPr/>
          <a:lstStyle/>
          <a:p>
            <a:r>
              <a:rPr lang="en-US" dirty="0" smtClean="0"/>
              <a:t>ABDULLAH ZUNORAIN</a:t>
            </a:r>
            <a:endParaRPr lang="en-US" dirty="0"/>
          </a:p>
        </p:txBody>
      </p:sp>
      <p:sp>
        <p:nvSpPr>
          <p:cNvPr id="13" name="Slide Number Placeholder 12"/>
          <p:cNvSpPr>
            <a:spLocks noGrp="1"/>
          </p:cNvSpPr>
          <p:nvPr>
            <p:ph type="sldNum" sz="quarter" idx="12"/>
          </p:nvPr>
        </p:nvSpPr>
        <p:spPr>
          <a:xfrm>
            <a:off x="8253247" y="6487483"/>
            <a:ext cx="683339" cy="365125"/>
          </a:xfrm>
        </p:spPr>
        <p:txBody>
          <a:bodyPr/>
          <a:lstStyle/>
          <a:p>
            <a:fld id="{B3FBE67A-16AE-4E31-9781-1864B7DFA6A3}" type="slidenum">
              <a:rPr lang="en-US" sz="1050" b="1" smtClean="0"/>
              <a:t>4</a:t>
            </a:fld>
            <a:endParaRPr lang="en-US" sz="1050" b="1" dirty="0"/>
          </a:p>
        </p:txBody>
      </p:sp>
      <p:pic>
        <p:nvPicPr>
          <p:cNvPr id="4" name="Picture 3"/>
          <p:cNvPicPr>
            <a:picLocks noChangeAspect="1"/>
          </p:cNvPicPr>
          <p:nvPr/>
        </p:nvPicPr>
        <p:blipFill>
          <a:blip r:embed="rId7"/>
          <a:stretch>
            <a:fillRect/>
          </a:stretch>
        </p:blipFill>
        <p:spPr>
          <a:xfrm>
            <a:off x="8253247" y="1100664"/>
            <a:ext cx="3359936" cy="2385740"/>
          </a:xfrm>
          <a:prstGeom prst="rect">
            <a:avLst/>
          </a:prstGeom>
        </p:spPr>
      </p:pic>
      <p:sp>
        <p:nvSpPr>
          <p:cNvPr id="5" name="TextBox 4"/>
          <p:cNvSpPr txBox="1"/>
          <p:nvPr/>
        </p:nvSpPr>
        <p:spPr>
          <a:xfrm>
            <a:off x="8290832" y="804672"/>
            <a:ext cx="1291507" cy="338554"/>
          </a:xfrm>
          <a:prstGeom prst="rect">
            <a:avLst/>
          </a:prstGeom>
          <a:noFill/>
        </p:spPr>
        <p:txBody>
          <a:bodyPr wrap="none" rtlCol="0">
            <a:spAutoFit/>
          </a:bodyPr>
          <a:lstStyle/>
          <a:p>
            <a:r>
              <a:rPr lang="en-US" sz="1600" b="1" i="1" u="sng" dirty="0" smtClean="0">
                <a:effectLst>
                  <a:outerShdw blurRad="38100" dist="38100" dir="2700000" algn="tl">
                    <a:srgbClr val="000000">
                      <a:alpha val="43137"/>
                    </a:srgbClr>
                  </a:outerShdw>
                </a:effectLst>
              </a:rPr>
              <a:t>Plans table-1</a:t>
            </a:r>
            <a:endParaRPr lang="en-US" sz="1600" b="1" i="1" u="sng" dirty="0">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8"/>
          <a:stretch>
            <a:fillRect/>
          </a:stretch>
        </p:blipFill>
        <p:spPr>
          <a:xfrm>
            <a:off x="8315847" y="3918211"/>
            <a:ext cx="3359936" cy="2386583"/>
          </a:xfrm>
          <a:prstGeom prst="rect">
            <a:avLst/>
          </a:prstGeom>
        </p:spPr>
      </p:pic>
      <p:sp>
        <p:nvSpPr>
          <p:cNvPr id="7" name="TextBox 6"/>
          <p:cNvSpPr txBox="1"/>
          <p:nvPr/>
        </p:nvSpPr>
        <p:spPr>
          <a:xfrm>
            <a:off x="8253247" y="3579657"/>
            <a:ext cx="1961306" cy="338554"/>
          </a:xfrm>
          <a:prstGeom prst="rect">
            <a:avLst/>
          </a:prstGeom>
          <a:noFill/>
        </p:spPr>
        <p:txBody>
          <a:bodyPr wrap="none" rtlCol="0">
            <a:spAutoFit/>
          </a:bodyPr>
          <a:lstStyle/>
          <a:p>
            <a:r>
              <a:rPr lang="en-US" sz="1600" b="1" i="1" u="sng" dirty="0" smtClean="0">
                <a:effectLst>
                  <a:outerShdw blurRad="38100" dist="38100" dir="2700000" algn="tl">
                    <a:srgbClr val="000000">
                      <a:alpha val="43137"/>
                    </a:srgbClr>
                  </a:outerShdw>
                </a:effectLst>
              </a:rPr>
              <a:t>Subscriptions table-2</a:t>
            </a:r>
            <a:endParaRPr lang="en-US" sz="1600" b="1" i="1" u="sng" dirty="0">
              <a:effectLst>
                <a:outerShdw blurRad="38100" dist="38100" dir="2700000" algn="tl">
                  <a:srgbClr val="000000">
                    <a:alpha val="43137"/>
                  </a:srgbClr>
                </a:outerShdw>
              </a:effectLst>
            </a:endParaRPr>
          </a:p>
        </p:txBody>
      </p:sp>
      <p:sp>
        <p:nvSpPr>
          <p:cNvPr id="9" name="TextBox 8"/>
          <p:cNvSpPr txBox="1"/>
          <p:nvPr/>
        </p:nvSpPr>
        <p:spPr>
          <a:xfrm>
            <a:off x="2194560" y="5001768"/>
            <a:ext cx="184731" cy="369332"/>
          </a:xfrm>
          <a:prstGeom prst="rect">
            <a:avLst/>
          </a:prstGeom>
          <a:noFill/>
        </p:spPr>
        <p:txBody>
          <a:bodyPr wrap="none" rtlCol="0">
            <a:spAutoFit/>
          </a:bodyPr>
          <a:lstStyle/>
          <a:p>
            <a:endParaRPr lang="en-US" dirty="0"/>
          </a:p>
        </p:txBody>
      </p:sp>
      <p:sp>
        <p:nvSpPr>
          <p:cNvPr id="10" name="TextBox 9"/>
          <p:cNvSpPr txBox="1"/>
          <p:nvPr/>
        </p:nvSpPr>
        <p:spPr>
          <a:xfrm>
            <a:off x="225552" y="6175771"/>
            <a:ext cx="6858825" cy="307777"/>
          </a:xfrm>
          <a:prstGeom prst="rect">
            <a:avLst/>
          </a:prstGeom>
          <a:noFill/>
        </p:spPr>
        <p:txBody>
          <a:bodyPr wrap="square" rtlCol="0">
            <a:spAutoFit/>
          </a:bodyPr>
          <a:lstStyle/>
          <a:p>
            <a:pPr marL="285750" indent="-285750">
              <a:buFont typeface="Arial" panose="020B0604020202020204" pitchFamily="34" charset="0"/>
              <a:buChar char="•"/>
            </a:pPr>
            <a:r>
              <a:rPr lang="en-US" sz="1400" i="1" dirty="0" smtClean="0">
                <a:solidFill>
                  <a:schemeClr val="accent6">
                    <a:lumMod val="50000"/>
                  </a:schemeClr>
                </a:solidFill>
              </a:rPr>
              <a:t>The dataset is available at the following link: </a:t>
            </a:r>
            <a:r>
              <a:rPr lang="en-US" sz="1400" dirty="0" smtClean="0">
                <a:solidFill>
                  <a:schemeClr val="accent6">
                    <a:lumMod val="50000"/>
                  </a:schemeClr>
                </a:solidFill>
                <a:hlinkClick r:id="rId9"/>
              </a:rPr>
              <a:t>https://tinyurl.com/food-fi</a:t>
            </a:r>
            <a:r>
              <a:rPr lang="en-US" sz="1400" dirty="0" smtClean="0">
                <a:solidFill>
                  <a:schemeClr val="accent6">
                    <a:lumMod val="50000"/>
                  </a:schemeClr>
                </a:solidFill>
              </a:rPr>
              <a:t> </a:t>
            </a:r>
            <a:endParaRPr lang="en-US" sz="1400" dirty="0">
              <a:solidFill>
                <a:schemeClr val="accent6">
                  <a:lumMod val="50000"/>
                </a:schemeClr>
              </a:solidFill>
            </a:endParaRPr>
          </a:p>
        </p:txBody>
      </p:sp>
    </p:spTree>
    <p:extLst>
      <p:ext uri="{BB962C8B-B14F-4D97-AF65-F5344CB8AC3E}">
        <p14:creationId xmlns:p14="http://schemas.microsoft.com/office/powerpoint/2010/main" val="1459503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06475"/>
          </a:xfrm>
        </p:spPr>
        <p:txBody>
          <a:bodyPr>
            <a:normAutofit/>
          </a:bodyPr>
          <a:lstStyle/>
          <a:p>
            <a:pPr algn="ctr"/>
            <a:r>
              <a:rPr lang="en-US" sz="4000" dirty="0">
                <a:effectLst>
                  <a:outerShdw blurRad="38100" dist="38100" dir="2700000" algn="tl">
                    <a:srgbClr val="000000">
                      <a:alpha val="43137"/>
                    </a:srgbClr>
                  </a:outerShdw>
                </a:effectLst>
                <a:latin typeface="Berlin Sans FB Demi" panose="020E0802020502020306" pitchFamily="34" charset="0"/>
              </a:rPr>
              <a:t>Business Problems and </a:t>
            </a:r>
            <a:r>
              <a:rPr lang="en-US" sz="4000" dirty="0" smtClean="0">
                <a:effectLst>
                  <a:outerShdw blurRad="38100" dist="38100" dir="2700000" algn="tl">
                    <a:srgbClr val="000000">
                      <a:alpha val="43137"/>
                    </a:srgbClr>
                  </a:outerShdw>
                </a:effectLst>
                <a:latin typeface="Berlin Sans FB Demi" panose="020E0802020502020306" pitchFamily="34" charset="0"/>
              </a:rPr>
              <a:t>Objectives</a:t>
            </a:r>
            <a:endParaRPr lang="en-US" sz="4000" dirty="0">
              <a:effectLst>
                <a:outerShdw blurRad="38100" dist="38100" dir="2700000" algn="tl">
                  <a:srgbClr val="000000">
                    <a:alpha val="43137"/>
                  </a:srgbClr>
                </a:outerShdw>
              </a:effectLst>
              <a:latin typeface="Berlin Sans FB Demi" panose="020E0802020502020306" pitchFamily="34" charset="0"/>
            </a:endParaRP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305636001"/>
              </p:ext>
            </p:extLst>
          </p:nvPr>
        </p:nvGraphicFramePr>
        <p:xfrm>
          <a:off x="582168" y="1006474"/>
          <a:ext cx="10515600" cy="5732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7"/>
          <p:cNvSpPr>
            <a:spLocks noGrp="1"/>
          </p:cNvSpPr>
          <p:nvPr>
            <p:ph type="ftr" sz="quarter" idx="11"/>
          </p:nvPr>
        </p:nvSpPr>
        <p:spPr>
          <a:xfrm>
            <a:off x="469285" y="6471765"/>
            <a:ext cx="6297612" cy="365125"/>
          </a:xfrm>
        </p:spPr>
        <p:txBody>
          <a:bodyPr/>
          <a:lstStyle/>
          <a:p>
            <a:r>
              <a:rPr lang="en-US" dirty="0" smtClean="0"/>
              <a:t>ABDULLAH ZUNORAIN</a:t>
            </a:r>
            <a:endParaRPr lang="en-US" dirty="0"/>
          </a:p>
        </p:txBody>
      </p:sp>
      <p:sp>
        <p:nvSpPr>
          <p:cNvPr id="7" name="Slide Number Placeholder 6"/>
          <p:cNvSpPr>
            <a:spLocks noGrp="1"/>
          </p:cNvSpPr>
          <p:nvPr>
            <p:ph type="sldNum" sz="quarter" idx="12"/>
          </p:nvPr>
        </p:nvSpPr>
        <p:spPr>
          <a:xfrm>
            <a:off x="8175841" y="6471764"/>
            <a:ext cx="683339" cy="365125"/>
          </a:xfrm>
        </p:spPr>
        <p:txBody>
          <a:bodyPr/>
          <a:lstStyle/>
          <a:p>
            <a:fld id="{B3FBE67A-16AE-4E31-9781-1864B7DFA6A3}" type="slidenum">
              <a:rPr lang="en-US" sz="1050" b="1" smtClean="0"/>
              <a:t>5</a:t>
            </a:fld>
            <a:endParaRPr lang="en-US" sz="1050" b="1" dirty="0"/>
          </a:p>
        </p:txBody>
      </p:sp>
    </p:spTree>
    <p:extLst>
      <p:ext uri="{BB962C8B-B14F-4D97-AF65-F5344CB8AC3E}">
        <p14:creationId xmlns:p14="http://schemas.microsoft.com/office/powerpoint/2010/main" val="3649472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752" y="1"/>
            <a:ext cx="10515600" cy="1014984"/>
          </a:xfrm>
        </p:spPr>
        <p:txBody>
          <a:bodyPr>
            <a:normAutofit/>
          </a:bodyPr>
          <a:lstStyle/>
          <a:p>
            <a:pPr algn="ctr"/>
            <a:r>
              <a:rPr lang="en-US" sz="4000" b="1" dirty="0">
                <a:effectLst>
                  <a:outerShdw blurRad="38100" dist="38100" dir="2700000" algn="tl">
                    <a:srgbClr val="000000">
                      <a:alpha val="43137"/>
                    </a:srgbClr>
                  </a:outerShdw>
                </a:effectLst>
                <a:latin typeface="Berlin Sans FB Demi" panose="020E0802020502020306" pitchFamily="34" charset="0"/>
              </a:rPr>
              <a:t>SQL </a:t>
            </a:r>
            <a:r>
              <a:rPr lang="en-US" sz="4000" b="1" dirty="0" smtClean="0">
                <a:effectLst>
                  <a:outerShdw blurRad="38100" dist="38100" dir="2700000" algn="tl">
                    <a:srgbClr val="000000">
                      <a:alpha val="43137"/>
                    </a:srgbClr>
                  </a:outerShdw>
                </a:effectLst>
                <a:latin typeface="Berlin Sans FB Demi" panose="020E0802020502020306" pitchFamily="34" charset="0"/>
              </a:rPr>
              <a:t>Queries </a:t>
            </a:r>
            <a:r>
              <a:rPr lang="en-US" sz="4000" b="1" dirty="0">
                <a:effectLst>
                  <a:outerShdw blurRad="38100" dist="38100" dir="2700000" algn="tl">
                    <a:srgbClr val="000000">
                      <a:alpha val="43137"/>
                    </a:srgbClr>
                  </a:outerShdw>
                </a:effectLst>
                <a:latin typeface="Berlin Sans FB Demi" panose="020E0802020502020306" pitchFamily="34" charset="0"/>
              </a:rPr>
              <a:t>and </a:t>
            </a:r>
            <a:r>
              <a:rPr lang="en-US" sz="4000" b="1" dirty="0" smtClean="0">
                <a:effectLst>
                  <a:outerShdw blurRad="38100" dist="38100" dir="2700000" algn="tl">
                    <a:srgbClr val="000000">
                      <a:alpha val="43137"/>
                    </a:srgbClr>
                  </a:outerShdw>
                </a:effectLst>
                <a:latin typeface="Berlin Sans FB Demi" panose="020E0802020502020306" pitchFamily="34" charset="0"/>
              </a:rPr>
              <a:t>Analysis</a:t>
            </a:r>
            <a:endParaRPr lang="en-US" sz="4000" dirty="0">
              <a:effectLst>
                <a:outerShdw blurRad="38100" dist="38100" dir="2700000" algn="tl">
                  <a:srgbClr val="000000">
                    <a:alpha val="43137"/>
                  </a:srgbClr>
                </a:outerShdw>
              </a:effectLst>
              <a:latin typeface="Berlin Sans FB Demi" panose="020E0802020502020306" pitchFamily="34" charset="0"/>
            </a:endParaRPr>
          </a:p>
        </p:txBody>
      </p:sp>
      <p:sp>
        <p:nvSpPr>
          <p:cNvPr id="3" name="Content Placeholder 2"/>
          <p:cNvSpPr>
            <a:spLocks noGrp="1"/>
          </p:cNvSpPr>
          <p:nvPr>
            <p:ph sz="quarter" idx="13"/>
          </p:nvPr>
        </p:nvSpPr>
        <p:spPr>
          <a:xfrm>
            <a:off x="682752" y="1750077"/>
            <a:ext cx="6409944" cy="3325587"/>
          </a:xfrm>
        </p:spPr>
        <p:txBody>
          <a:bodyPr>
            <a:normAutofit/>
          </a:bodyPr>
          <a:lstStyle/>
          <a:p>
            <a:pPr marL="0" indent="0">
              <a:buNone/>
            </a:pPr>
            <a:endParaRPr lang="en-US" sz="2000" dirty="0"/>
          </a:p>
          <a:p>
            <a:r>
              <a:rPr lang="en-US" sz="2000" i="1" u="sng" dirty="0" smtClean="0"/>
              <a:t>SQL CODE: </a:t>
            </a:r>
          </a:p>
          <a:p>
            <a:pPr marL="0" indent="0">
              <a:buNone/>
            </a:pPr>
            <a:r>
              <a:rPr lang="en-US" sz="1800" dirty="0" smtClean="0">
                <a:solidFill>
                  <a:srgbClr val="00B050"/>
                </a:solidFill>
              </a:rPr>
              <a:t>SELECT 	COUNT(DISTINCT </a:t>
            </a:r>
            <a:r>
              <a:rPr lang="en-US" sz="1800" dirty="0" err="1" smtClean="0">
                <a:solidFill>
                  <a:srgbClr val="00B050"/>
                </a:solidFill>
              </a:rPr>
              <a:t>customer_id</a:t>
            </a:r>
            <a:r>
              <a:rPr lang="en-US" sz="1800" dirty="0" smtClean="0">
                <a:solidFill>
                  <a:srgbClr val="00B050"/>
                </a:solidFill>
              </a:rPr>
              <a:t>) AS </a:t>
            </a:r>
            <a:r>
              <a:rPr lang="en-US" sz="1800" dirty="0" err="1" smtClean="0">
                <a:solidFill>
                  <a:srgbClr val="00B050"/>
                </a:solidFill>
              </a:rPr>
              <a:t>total_customers</a:t>
            </a:r>
            <a:endParaRPr lang="en-US" sz="1800" dirty="0" smtClean="0">
              <a:solidFill>
                <a:srgbClr val="00B050"/>
              </a:solidFill>
            </a:endParaRPr>
          </a:p>
          <a:p>
            <a:pPr marL="0" indent="0">
              <a:buNone/>
            </a:pPr>
            <a:r>
              <a:rPr lang="en-US" sz="1800" dirty="0" smtClean="0">
                <a:solidFill>
                  <a:srgbClr val="00B050"/>
                </a:solidFill>
              </a:rPr>
              <a:t>FROM subscriptions;</a:t>
            </a:r>
          </a:p>
          <a:p>
            <a:pPr marL="0" indent="0">
              <a:buNone/>
            </a:pPr>
            <a:endParaRPr lang="en-US" sz="2000" dirty="0">
              <a:solidFill>
                <a:srgbClr val="00B050"/>
              </a:solidFill>
            </a:endParaRPr>
          </a:p>
        </p:txBody>
      </p:sp>
      <p:sp>
        <p:nvSpPr>
          <p:cNvPr id="12" name="Footer Placeholder 11"/>
          <p:cNvSpPr>
            <a:spLocks noGrp="1"/>
          </p:cNvSpPr>
          <p:nvPr>
            <p:ph type="ftr" sz="quarter" idx="11"/>
          </p:nvPr>
        </p:nvSpPr>
        <p:spPr>
          <a:xfrm>
            <a:off x="448734" y="6474584"/>
            <a:ext cx="6297612" cy="365125"/>
          </a:xfrm>
        </p:spPr>
        <p:txBody>
          <a:bodyPr/>
          <a:lstStyle/>
          <a:p>
            <a:r>
              <a:rPr lang="en-US" dirty="0" smtClean="0"/>
              <a:t>ABDULLAH ZUNORAIN</a:t>
            </a:r>
            <a:endParaRPr lang="en-US" dirty="0"/>
          </a:p>
        </p:txBody>
      </p:sp>
      <p:sp>
        <p:nvSpPr>
          <p:cNvPr id="11" name="Slide Number Placeholder 10"/>
          <p:cNvSpPr>
            <a:spLocks noGrp="1"/>
          </p:cNvSpPr>
          <p:nvPr>
            <p:ph type="sldNum" sz="quarter" idx="12"/>
          </p:nvPr>
        </p:nvSpPr>
        <p:spPr>
          <a:xfrm>
            <a:off x="8234047" y="6474583"/>
            <a:ext cx="683339" cy="365125"/>
          </a:xfrm>
        </p:spPr>
        <p:txBody>
          <a:bodyPr/>
          <a:lstStyle/>
          <a:p>
            <a:fld id="{B3FBE67A-16AE-4E31-9781-1864B7DFA6A3}" type="slidenum">
              <a:rPr lang="en-US" sz="1050" b="1" smtClean="0"/>
              <a:t>6</a:t>
            </a:fld>
            <a:endParaRPr lang="en-US" sz="1050" b="1" dirty="0"/>
          </a:p>
        </p:txBody>
      </p:sp>
      <p:pic>
        <p:nvPicPr>
          <p:cNvPr id="4" name="Picture 3"/>
          <p:cNvPicPr>
            <a:picLocks noChangeAspect="1"/>
          </p:cNvPicPr>
          <p:nvPr/>
        </p:nvPicPr>
        <p:blipFill>
          <a:blip r:embed="rId2"/>
          <a:stretch>
            <a:fillRect/>
          </a:stretch>
        </p:blipFill>
        <p:spPr>
          <a:xfrm>
            <a:off x="7059169" y="1014985"/>
            <a:ext cx="4718304" cy="3377311"/>
          </a:xfrm>
          <a:prstGeom prst="rect">
            <a:avLst/>
          </a:prstGeom>
        </p:spPr>
      </p:pic>
      <p:sp>
        <p:nvSpPr>
          <p:cNvPr id="5" name="TextBox 4"/>
          <p:cNvSpPr txBox="1"/>
          <p:nvPr/>
        </p:nvSpPr>
        <p:spPr>
          <a:xfrm>
            <a:off x="591312" y="5015838"/>
            <a:ext cx="10607040" cy="1200329"/>
          </a:xfrm>
          <a:prstGeom prst="rect">
            <a:avLst/>
          </a:prstGeom>
          <a:noFill/>
        </p:spPr>
        <p:txBody>
          <a:bodyPr wrap="square" rtlCol="0">
            <a:spAutoFit/>
          </a:bodyPr>
          <a:lstStyle/>
          <a:p>
            <a:pPr algn="just"/>
            <a:r>
              <a:rPr lang="en-US" dirty="0" smtClean="0"/>
              <a:t/>
            </a:r>
            <a:br>
              <a:rPr lang="en-US" dirty="0" smtClean="0"/>
            </a:br>
            <a:r>
              <a:rPr lang="en-US" dirty="0" smtClean="0"/>
              <a:t>The first query calculates the total number of unique customers that Foodie-Fi has ever had by counting the distinct customer IDs from the subscriptions table. In this case, the result is 1000, indicating that Foodie-Fi has had 1000 unique customers over the specified time period.</a:t>
            </a:r>
            <a:endParaRPr lang="en-US" dirty="0"/>
          </a:p>
        </p:txBody>
      </p:sp>
      <p:sp>
        <p:nvSpPr>
          <p:cNvPr id="6" name="TextBox 5"/>
          <p:cNvSpPr txBox="1"/>
          <p:nvPr/>
        </p:nvSpPr>
        <p:spPr>
          <a:xfrm>
            <a:off x="591312" y="4890998"/>
            <a:ext cx="1378391" cy="369332"/>
          </a:xfrm>
          <a:prstGeom prst="rect">
            <a:avLst/>
          </a:prstGeom>
          <a:noFill/>
        </p:spPr>
        <p:txBody>
          <a:bodyPr wrap="none" rtlCol="0">
            <a:spAutoFit/>
          </a:bodyPr>
          <a:lstStyle/>
          <a:p>
            <a:r>
              <a:rPr lang="en-US" b="1" u="sng" dirty="0" smtClean="0">
                <a:effectLst>
                  <a:outerShdw blurRad="38100" dist="38100" dir="2700000" algn="tl">
                    <a:srgbClr val="000000">
                      <a:alpha val="43137"/>
                    </a:srgbClr>
                  </a:outerShdw>
                </a:effectLst>
              </a:rPr>
              <a:t>Explanation:</a:t>
            </a:r>
            <a:endParaRPr lang="en-US" u="sng" dirty="0"/>
          </a:p>
        </p:txBody>
      </p:sp>
      <p:graphicFrame>
        <p:nvGraphicFramePr>
          <p:cNvPr id="8" name="Diagram 7"/>
          <p:cNvGraphicFramePr/>
          <p:nvPr>
            <p:extLst>
              <p:ext uri="{D42A27DB-BD31-4B8C-83A1-F6EECF244321}">
                <p14:modId xmlns:p14="http://schemas.microsoft.com/office/powerpoint/2010/main" val="4126624855"/>
              </p:ext>
            </p:extLst>
          </p:nvPr>
        </p:nvGraphicFramePr>
        <p:xfrm>
          <a:off x="768096" y="1014985"/>
          <a:ext cx="5046940" cy="550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3843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752" y="1"/>
            <a:ext cx="10515600" cy="1097280"/>
          </a:xfrm>
        </p:spPr>
        <p:txBody>
          <a:bodyPr>
            <a:normAutofit/>
          </a:bodyPr>
          <a:lstStyle/>
          <a:p>
            <a:r>
              <a:rPr lang="en-US" sz="4000" dirty="0" smtClean="0">
                <a:solidFill>
                  <a:schemeClr val="tx1">
                    <a:lumMod val="95000"/>
                    <a:lumOff val="5000"/>
                  </a:schemeClr>
                </a:solidFill>
                <a:effectLst>
                  <a:outerShdw blurRad="38100" dist="38100" dir="2700000" algn="tl">
                    <a:srgbClr val="000000">
                      <a:alpha val="43137"/>
                    </a:srgbClr>
                  </a:outerShdw>
                </a:effectLst>
                <a:latin typeface="Berlin Sans FB Demi" panose="020E0802020502020306" pitchFamily="34" charset="0"/>
              </a:rPr>
              <a:t>Continue...</a:t>
            </a:r>
            <a:endParaRPr lang="en-US" sz="4000" dirty="0">
              <a:solidFill>
                <a:schemeClr val="tx1">
                  <a:lumMod val="95000"/>
                  <a:lumOff val="5000"/>
                </a:schemeClr>
              </a:solidFill>
              <a:effectLst>
                <a:outerShdw blurRad="38100" dist="38100" dir="2700000" algn="tl">
                  <a:srgbClr val="000000">
                    <a:alpha val="43137"/>
                  </a:srgbClr>
                </a:outerShdw>
              </a:effectLst>
              <a:latin typeface="Berlin Sans FB Demi" panose="020E0802020502020306" pitchFamily="34" charset="0"/>
            </a:endParaRPr>
          </a:p>
        </p:txBody>
      </p:sp>
      <p:sp>
        <p:nvSpPr>
          <p:cNvPr id="3" name="Content Placeholder 2"/>
          <p:cNvSpPr>
            <a:spLocks noGrp="1"/>
          </p:cNvSpPr>
          <p:nvPr>
            <p:ph sz="quarter" idx="13"/>
          </p:nvPr>
        </p:nvSpPr>
        <p:spPr>
          <a:xfrm>
            <a:off x="682752" y="1920240"/>
            <a:ext cx="7254240" cy="2679192"/>
          </a:xfrm>
        </p:spPr>
        <p:txBody>
          <a:bodyPr>
            <a:normAutofit fontScale="62500" lnSpcReduction="20000"/>
          </a:bodyPr>
          <a:lstStyle/>
          <a:p>
            <a:pPr marL="0" indent="0">
              <a:buNone/>
            </a:pPr>
            <a:endParaRPr lang="en-US" sz="2000" b="1" dirty="0"/>
          </a:p>
          <a:p>
            <a:r>
              <a:rPr lang="en-US" sz="2000" i="1" u="sng" dirty="0" smtClean="0"/>
              <a:t>SQL CODE:</a:t>
            </a:r>
            <a:endParaRPr lang="en-US" sz="2000" b="1" dirty="0" smtClean="0"/>
          </a:p>
          <a:p>
            <a:pPr marL="0" indent="0">
              <a:buNone/>
            </a:pPr>
            <a:r>
              <a:rPr lang="en-US" sz="2000" dirty="0" smtClean="0">
                <a:solidFill>
                  <a:srgbClr val="00B050"/>
                </a:solidFill>
              </a:rPr>
              <a:t>select </a:t>
            </a:r>
          </a:p>
          <a:p>
            <a:pPr marL="0" indent="0">
              <a:buNone/>
            </a:pPr>
            <a:r>
              <a:rPr lang="en-US" sz="2000" dirty="0" smtClean="0">
                <a:solidFill>
                  <a:srgbClr val="00B050"/>
                </a:solidFill>
              </a:rPr>
              <a:t>    count(</a:t>
            </a:r>
            <a:r>
              <a:rPr lang="en-US" sz="2000" dirty="0" err="1" smtClean="0">
                <a:solidFill>
                  <a:srgbClr val="00B050"/>
                </a:solidFill>
              </a:rPr>
              <a:t>plan_id</a:t>
            </a:r>
            <a:r>
              <a:rPr lang="en-US" sz="2000" dirty="0" smtClean="0">
                <a:solidFill>
                  <a:srgbClr val="00B050"/>
                </a:solidFill>
              </a:rPr>
              <a:t>) as </a:t>
            </a:r>
            <a:r>
              <a:rPr lang="en-US" sz="2000" dirty="0" err="1" smtClean="0">
                <a:solidFill>
                  <a:srgbClr val="00B050"/>
                </a:solidFill>
              </a:rPr>
              <a:t>counts_of_plans</a:t>
            </a:r>
            <a:r>
              <a:rPr lang="en-US" sz="2000" dirty="0" smtClean="0">
                <a:solidFill>
                  <a:srgbClr val="00B050"/>
                </a:solidFill>
              </a:rPr>
              <a:t>, </a:t>
            </a:r>
          </a:p>
          <a:p>
            <a:pPr marL="0" indent="0">
              <a:buNone/>
            </a:pPr>
            <a:r>
              <a:rPr lang="en-US" sz="2000" dirty="0">
                <a:solidFill>
                  <a:srgbClr val="00B050"/>
                </a:solidFill>
              </a:rPr>
              <a:t> </a:t>
            </a:r>
            <a:r>
              <a:rPr lang="en-US" sz="2000" dirty="0" smtClean="0">
                <a:solidFill>
                  <a:srgbClr val="00B050"/>
                </a:solidFill>
              </a:rPr>
              <a:t>   month(</a:t>
            </a:r>
            <a:r>
              <a:rPr lang="en-US" sz="2000" dirty="0" err="1" smtClean="0">
                <a:solidFill>
                  <a:srgbClr val="00B050"/>
                </a:solidFill>
              </a:rPr>
              <a:t>start_date</a:t>
            </a:r>
            <a:r>
              <a:rPr lang="en-US" sz="2000" dirty="0" smtClean="0">
                <a:solidFill>
                  <a:srgbClr val="00B050"/>
                </a:solidFill>
              </a:rPr>
              <a:t>) as months</a:t>
            </a:r>
          </a:p>
          <a:p>
            <a:pPr marL="0" indent="0">
              <a:buNone/>
            </a:pPr>
            <a:r>
              <a:rPr lang="en-US" sz="2000" dirty="0" smtClean="0">
                <a:solidFill>
                  <a:srgbClr val="00B050"/>
                </a:solidFill>
              </a:rPr>
              <a:t>from subscriptions</a:t>
            </a:r>
          </a:p>
          <a:p>
            <a:pPr marL="0" indent="0">
              <a:buNone/>
            </a:pPr>
            <a:r>
              <a:rPr lang="en-US" sz="2000" dirty="0" smtClean="0">
                <a:solidFill>
                  <a:srgbClr val="00B050"/>
                </a:solidFill>
              </a:rPr>
              <a:t>group by months, </a:t>
            </a:r>
            <a:r>
              <a:rPr lang="en-US" sz="2000" dirty="0" err="1" smtClean="0">
                <a:solidFill>
                  <a:srgbClr val="00B050"/>
                </a:solidFill>
              </a:rPr>
              <a:t>plan_id</a:t>
            </a:r>
            <a:endParaRPr lang="en-US" sz="2000" dirty="0" smtClean="0">
              <a:solidFill>
                <a:srgbClr val="00B050"/>
              </a:solidFill>
            </a:endParaRPr>
          </a:p>
          <a:p>
            <a:pPr marL="0" indent="0">
              <a:buNone/>
            </a:pPr>
            <a:r>
              <a:rPr lang="en-US" sz="2000" dirty="0" smtClean="0">
                <a:solidFill>
                  <a:srgbClr val="00B050"/>
                </a:solidFill>
              </a:rPr>
              <a:t>having </a:t>
            </a:r>
            <a:r>
              <a:rPr lang="en-US" sz="2000" dirty="0" err="1" smtClean="0">
                <a:solidFill>
                  <a:srgbClr val="00B050"/>
                </a:solidFill>
              </a:rPr>
              <a:t>plan_id</a:t>
            </a:r>
            <a:r>
              <a:rPr lang="en-US" sz="2000" dirty="0" smtClean="0">
                <a:solidFill>
                  <a:srgbClr val="00B050"/>
                </a:solidFill>
              </a:rPr>
              <a:t>=0;</a:t>
            </a:r>
          </a:p>
        </p:txBody>
      </p:sp>
      <p:sp>
        <p:nvSpPr>
          <p:cNvPr id="13" name="Footer Placeholder 12"/>
          <p:cNvSpPr>
            <a:spLocks noGrp="1"/>
          </p:cNvSpPr>
          <p:nvPr>
            <p:ph type="ftr" sz="quarter" idx="11"/>
          </p:nvPr>
        </p:nvSpPr>
        <p:spPr>
          <a:xfrm>
            <a:off x="448734" y="6492875"/>
            <a:ext cx="6297612" cy="365125"/>
          </a:xfrm>
        </p:spPr>
        <p:txBody>
          <a:bodyPr/>
          <a:lstStyle/>
          <a:p>
            <a:r>
              <a:rPr lang="en-US" smtClean="0"/>
              <a:t>ABDULLAH ZUNORAIN</a:t>
            </a:r>
            <a:endParaRPr lang="en-US"/>
          </a:p>
        </p:txBody>
      </p:sp>
      <p:sp>
        <p:nvSpPr>
          <p:cNvPr id="12" name="Slide Number Placeholder 11"/>
          <p:cNvSpPr>
            <a:spLocks noGrp="1"/>
          </p:cNvSpPr>
          <p:nvPr>
            <p:ph type="sldNum" sz="quarter" idx="12"/>
          </p:nvPr>
        </p:nvSpPr>
        <p:spPr>
          <a:xfrm>
            <a:off x="8243191" y="6466213"/>
            <a:ext cx="683339" cy="365125"/>
          </a:xfrm>
        </p:spPr>
        <p:txBody>
          <a:bodyPr/>
          <a:lstStyle/>
          <a:p>
            <a:fld id="{B3FBE67A-16AE-4E31-9781-1864B7DFA6A3}" type="slidenum">
              <a:rPr lang="en-US" sz="1050" b="1" smtClean="0"/>
              <a:t>7</a:t>
            </a:fld>
            <a:endParaRPr lang="en-US" sz="1050" b="1" dirty="0"/>
          </a:p>
        </p:txBody>
      </p:sp>
      <p:sp>
        <p:nvSpPr>
          <p:cNvPr id="4" name="TextBox 3"/>
          <p:cNvSpPr txBox="1"/>
          <p:nvPr/>
        </p:nvSpPr>
        <p:spPr>
          <a:xfrm>
            <a:off x="682752" y="5231137"/>
            <a:ext cx="10282098" cy="1077218"/>
          </a:xfrm>
          <a:prstGeom prst="rect">
            <a:avLst/>
          </a:prstGeom>
          <a:noFill/>
        </p:spPr>
        <p:txBody>
          <a:bodyPr wrap="square" rtlCol="0">
            <a:spAutoFit/>
          </a:bodyPr>
          <a:lstStyle/>
          <a:p>
            <a:pPr algn="just"/>
            <a:r>
              <a:rPr lang="en-US" sz="1600" dirty="0" smtClean="0"/>
              <a:t>The above query calculates the monthly distribution of trial plan </a:t>
            </a:r>
            <a:r>
              <a:rPr lang="en-US" sz="1600" dirty="0" err="1" smtClean="0"/>
              <a:t>start_date</a:t>
            </a:r>
            <a:r>
              <a:rPr lang="en-US" sz="1600" dirty="0" smtClean="0"/>
              <a:t> values for the dataset. It groups the data by the start month of each trial plan and counts the occurrences of trial plan start dates within each month. The `</a:t>
            </a:r>
            <a:r>
              <a:rPr lang="en-US" sz="1600" dirty="0" err="1" smtClean="0"/>
              <a:t>plan_id</a:t>
            </a:r>
            <a:r>
              <a:rPr lang="en-US" sz="1600" dirty="0" smtClean="0"/>
              <a:t>` column is filtered to only include trial plans (where `</a:t>
            </a:r>
            <a:r>
              <a:rPr lang="en-US" sz="1600" dirty="0" err="1" smtClean="0"/>
              <a:t>plan_id</a:t>
            </a:r>
            <a:r>
              <a:rPr lang="en-US" sz="1600" dirty="0" smtClean="0"/>
              <a:t>` equals 0). Finally, the results are displayed with the count of trial plans and the corresponding month of their </a:t>
            </a:r>
            <a:r>
              <a:rPr lang="en-US" sz="1600" dirty="0" err="1" smtClean="0"/>
              <a:t>start_date</a:t>
            </a:r>
            <a:r>
              <a:rPr lang="en-US" sz="1600" dirty="0" smtClean="0"/>
              <a:t> values.</a:t>
            </a:r>
            <a:endParaRPr lang="en-US" sz="1600" dirty="0"/>
          </a:p>
        </p:txBody>
      </p:sp>
      <p:sp>
        <p:nvSpPr>
          <p:cNvPr id="5" name="TextBox 4"/>
          <p:cNvSpPr txBox="1"/>
          <p:nvPr/>
        </p:nvSpPr>
        <p:spPr>
          <a:xfrm>
            <a:off x="682752" y="4888467"/>
            <a:ext cx="1378391" cy="369332"/>
          </a:xfrm>
          <a:prstGeom prst="rect">
            <a:avLst/>
          </a:prstGeom>
          <a:noFill/>
        </p:spPr>
        <p:txBody>
          <a:bodyPr wrap="none" rtlCol="0">
            <a:spAutoFit/>
          </a:bodyPr>
          <a:lstStyle/>
          <a:p>
            <a:r>
              <a:rPr lang="en-US" b="1" u="sng" dirty="0" smtClean="0">
                <a:effectLst>
                  <a:outerShdw blurRad="38100" dist="38100" dir="2700000" algn="tl">
                    <a:srgbClr val="000000">
                      <a:alpha val="43137"/>
                    </a:srgbClr>
                  </a:outerShdw>
                </a:effectLst>
              </a:rPr>
              <a:t>Explanation:</a:t>
            </a:r>
            <a:endParaRPr lang="en-US" b="1" u="sng"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a:stretch>
            <a:fillRect/>
          </a:stretch>
        </p:blipFill>
        <p:spPr>
          <a:xfrm>
            <a:off x="8154583" y="1281800"/>
            <a:ext cx="2810267" cy="3791479"/>
          </a:xfrm>
          <a:prstGeom prst="rect">
            <a:avLst/>
          </a:prstGeom>
        </p:spPr>
      </p:pic>
      <p:graphicFrame>
        <p:nvGraphicFramePr>
          <p:cNvPr id="9" name="Diagram 8"/>
          <p:cNvGraphicFramePr/>
          <p:nvPr>
            <p:extLst>
              <p:ext uri="{D42A27DB-BD31-4B8C-83A1-F6EECF244321}">
                <p14:modId xmlns:p14="http://schemas.microsoft.com/office/powerpoint/2010/main" val="577678898"/>
              </p:ext>
            </p:extLst>
          </p:nvPr>
        </p:nvGraphicFramePr>
        <p:xfrm>
          <a:off x="682752" y="996910"/>
          <a:ext cx="6495288" cy="923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5412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87603"/>
          </a:xfrm>
        </p:spPr>
        <p:txBody>
          <a:bodyPr>
            <a:normAutofit/>
          </a:bodyPr>
          <a:lstStyle/>
          <a:p>
            <a:r>
              <a:rPr lang="en-US" sz="4000" dirty="0" smtClean="0">
                <a:solidFill>
                  <a:schemeClr val="tx1">
                    <a:lumMod val="95000"/>
                    <a:lumOff val="5000"/>
                  </a:schemeClr>
                </a:solidFill>
                <a:effectLst>
                  <a:outerShdw blurRad="38100" dist="38100" dir="2700000" algn="tl">
                    <a:srgbClr val="000000">
                      <a:alpha val="43137"/>
                    </a:srgbClr>
                  </a:outerShdw>
                </a:effectLst>
                <a:latin typeface="Berlin Sans FB Demi" panose="020E0802020502020306" pitchFamily="34" charset="0"/>
              </a:rPr>
              <a:t>Continue...</a:t>
            </a:r>
            <a:endParaRPr lang="en-US" sz="4000" dirty="0"/>
          </a:p>
        </p:txBody>
      </p:sp>
      <p:sp>
        <p:nvSpPr>
          <p:cNvPr id="3" name="Content Placeholder 2"/>
          <p:cNvSpPr>
            <a:spLocks noGrp="1"/>
          </p:cNvSpPr>
          <p:nvPr>
            <p:ph sz="quarter" idx="13"/>
          </p:nvPr>
        </p:nvSpPr>
        <p:spPr>
          <a:xfrm>
            <a:off x="838200" y="1636776"/>
            <a:ext cx="5297424" cy="3401568"/>
          </a:xfrm>
        </p:spPr>
        <p:txBody>
          <a:bodyPr>
            <a:normAutofit fontScale="70000" lnSpcReduction="20000"/>
          </a:bodyPr>
          <a:lstStyle/>
          <a:p>
            <a:pPr marL="0" indent="0" algn="just">
              <a:buNone/>
            </a:pPr>
            <a:endParaRPr lang="en-US" sz="2000" b="1" dirty="0" smtClean="0"/>
          </a:p>
          <a:p>
            <a:r>
              <a:rPr lang="en-US" sz="2000" i="1" u="sng" dirty="0" smtClean="0"/>
              <a:t>SQL CODE:</a:t>
            </a:r>
            <a:endParaRPr lang="en-US" sz="2000" b="1" dirty="0" smtClean="0"/>
          </a:p>
          <a:p>
            <a:pPr marL="0" indent="0" algn="just">
              <a:buNone/>
            </a:pPr>
            <a:r>
              <a:rPr lang="en-US" sz="2000" dirty="0" smtClean="0">
                <a:solidFill>
                  <a:srgbClr val="00B050"/>
                </a:solidFill>
              </a:rPr>
              <a:t>select 	</a:t>
            </a:r>
          </a:p>
          <a:p>
            <a:pPr marL="0" indent="0" algn="just">
              <a:buNone/>
            </a:pPr>
            <a:r>
              <a:rPr lang="en-US" sz="2000" dirty="0">
                <a:solidFill>
                  <a:srgbClr val="00B050"/>
                </a:solidFill>
              </a:rPr>
              <a:t> </a:t>
            </a:r>
            <a:r>
              <a:rPr lang="en-US" sz="2000" dirty="0" smtClean="0">
                <a:solidFill>
                  <a:srgbClr val="00B050"/>
                </a:solidFill>
              </a:rPr>
              <a:t>   </a:t>
            </a:r>
            <a:r>
              <a:rPr lang="en-US" sz="2000" dirty="0" err="1" smtClean="0">
                <a:solidFill>
                  <a:srgbClr val="00B050"/>
                </a:solidFill>
              </a:rPr>
              <a:t>s.plan_id</a:t>
            </a:r>
            <a:r>
              <a:rPr lang="en-US" sz="2000" dirty="0" smtClean="0">
                <a:solidFill>
                  <a:srgbClr val="00B050"/>
                </a:solidFill>
              </a:rPr>
              <a:t>,    </a:t>
            </a:r>
          </a:p>
          <a:p>
            <a:pPr marL="0" indent="0" algn="just">
              <a:buNone/>
            </a:pPr>
            <a:r>
              <a:rPr lang="en-US" sz="2000" dirty="0">
                <a:solidFill>
                  <a:srgbClr val="00B050"/>
                </a:solidFill>
              </a:rPr>
              <a:t> </a:t>
            </a:r>
            <a:r>
              <a:rPr lang="en-US" sz="2000" dirty="0" smtClean="0">
                <a:solidFill>
                  <a:srgbClr val="00B050"/>
                </a:solidFill>
              </a:rPr>
              <a:t>   </a:t>
            </a:r>
            <a:r>
              <a:rPr lang="en-US" sz="2000" dirty="0" err="1" smtClean="0">
                <a:solidFill>
                  <a:srgbClr val="00B050"/>
                </a:solidFill>
              </a:rPr>
              <a:t>p.plan_name</a:t>
            </a:r>
            <a:r>
              <a:rPr lang="en-US" sz="2000" dirty="0" smtClean="0">
                <a:solidFill>
                  <a:srgbClr val="00B050"/>
                </a:solidFill>
              </a:rPr>
              <a:t>,    </a:t>
            </a:r>
          </a:p>
          <a:p>
            <a:pPr marL="0" indent="0" algn="just">
              <a:buNone/>
            </a:pPr>
            <a:r>
              <a:rPr lang="en-US" sz="2000" dirty="0">
                <a:solidFill>
                  <a:srgbClr val="00B050"/>
                </a:solidFill>
              </a:rPr>
              <a:t> </a:t>
            </a:r>
            <a:r>
              <a:rPr lang="en-US" sz="2000" dirty="0" smtClean="0">
                <a:solidFill>
                  <a:srgbClr val="00B050"/>
                </a:solidFill>
              </a:rPr>
              <a:t>   count(</a:t>
            </a:r>
            <a:r>
              <a:rPr lang="en-US" sz="2000" dirty="0" err="1" smtClean="0">
                <a:solidFill>
                  <a:srgbClr val="00B050"/>
                </a:solidFill>
              </a:rPr>
              <a:t>p.plan_name</a:t>
            </a:r>
            <a:r>
              <a:rPr lang="en-US" sz="2000" dirty="0" smtClean="0">
                <a:solidFill>
                  <a:srgbClr val="00B050"/>
                </a:solidFill>
              </a:rPr>
              <a:t>) as </a:t>
            </a:r>
            <a:r>
              <a:rPr lang="en-US" sz="2000" dirty="0" err="1" smtClean="0">
                <a:solidFill>
                  <a:srgbClr val="00B050"/>
                </a:solidFill>
              </a:rPr>
              <a:t>event_count</a:t>
            </a:r>
            <a:endParaRPr lang="en-US" sz="2000" dirty="0" smtClean="0">
              <a:solidFill>
                <a:srgbClr val="00B050"/>
              </a:solidFill>
            </a:endParaRPr>
          </a:p>
          <a:p>
            <a:pPr marL="0" indent="0" algn="just">
              <a:buNone/>
            </a:pPr>
            <a:r>
              <a:rPr lang="en-US" sz="2000" dirty="0" smtClean="0">
                <a:solidFill>
                  <a:srgbClr val="00B050"/>
                </a:solidFill>
              </a:rPr>
              <a:t>from subscriptions s inner join plans p </a:t>
            </a:r>
          </a:p>
          <a:p>
            <a:pPr marL="0" indent="0" algn="just">
              <a:buNone/>
            </a:pPr>
            <a:r>
              <a:rPr lang="en-US" sz="2000" dirty="0" smtClean="0">
                <a:solidFill>
                  <a:srgbClr val="00B050"/>
                </a:solidFill>
              </a:rPr>
              <a:t>ON </a:t>
            </a:r>
            <a:r>
              <a:rPr lang="en-US" sz="2000" dirty="0" err="1" smtClean="0">
                <a:solidFill>
                  <a:srgbClr val="00B050"/>
                </a:solidFill>
              </a:rPr>
              <a:t>s.plan_id</a:t>
            </a:r>
            <a:r>
              <a:rPr lang="en-US" sz="2000" dirty="0" smtClean="0">
                <a:solidFill>
                  <a:srgbClr val="00B050"/>
                </a:solidFill>
              </a:rPr>
              <a:t> = </a:t>
            </a:r>
            <a:r>
              <a:rPr lang="en-US" sz="2000" dirty="0" err="1" smtClean="0">
                <a:solidFill>
                  <a:srgbClr val="00B050"/>
                </a:solidFill>
              </a:rPr>
              <a:t>p.plan_id</a:t>
            </a:r>
            <a:endParaRPr lang="en-US" sz="2000" dirty="0" smtClean="0">
              <a:solidFill>
                <a:srgbClr val="00B050"/>
              </a:solidFill>
            </a:endParaRPr>
          </a:p>
          <a:p>
            <a:pPr marL="0" indent="0" algn="just">
              <a:buNone/>
            </a:pPr>
            <a:r>
              <a:rPr lang="en-US" sz="2000" dirty="0" smtClean="0">
                <a:solidFill>
                  <a:srgbClr val="00B050"/>
                </a:solidFill>
              </a:rPr>
              <a:t>where year(</a:t>
            </a:r>
            <a:r>
              <a:rPr lang="en-US" sz="2000" dirty="0" err="1" smtClean="0">
                <a:solidFill>
                  <a:srgbClr val="00B050"/>
                </a:solidFill>
              </a:rPr>
              <a:t>s.start_date</a:t>
            </a:r>
            <a:r>
              <a:rPr lang="en-US" sz="2000" dirty="0" smtClean="0">
                <a:solidFill>
                  <a:srgbClr val="00B050"/>
                </a:solidFill>
              </a:rPr>
              <a:t>) &gt; 2020</a:t>
            </a:r>
          </a:p>
          <a:p>
            <a:pPr marL="0" indent="0" algn="just">
              <a:buNone/>
            </a:pPr>
            <a:r>
              <a:rPr lang="en-US" sz="2000" dirty="0" smtClean="0">
                <a:solidFill>
                  <a:srgbClr val="00B050"/>
                </a:solidFill>
              </a:rPr>
              <a:t>group by </a:t>
            </a:r>
            <a:r>
              <a:rPr lang="en-US" sz="2000" dirty="0" err="1" smtClean="0">
                <a:solidFill>
                  <a:srgbClr val="00B050"/>
                </a:solidFill>
              </a:rPr>
              <a:t>s.plan_id</a:t>
            </a:r>
            <a:r>
              <a:rPr lang="en-US" sz="2000" dirty="0" smtClean="0">
                <a:solidFill>
                  <a:srgbClr val="00B050"/>
                </a:solidFill>
              </a:rPr>
              <a:t>, </a:t>
            </a:r>
            <a:r>
              <a:rPr lang="en-US" sz="2000" dirty="0" err="1" smtClean="0">
                <a:solidFill>
                  <a:srgbClr val="00B050"/>
                </a:solidFill>
              </a:rPr>
              <a:t>p.plan_name</a:t>
            </a:r>
            <a:r>
              <a:rPr lang="en-US" sz="2000" dirty="0" smtClean="0">
                <a:solidFill>
                  <a:srgbClr val="00B050"/>
                </a:solidFill>
              </a:rPr>
              <a:t>;</a:t>
            </a:r>
            <a:endParaRPr lang="en-US" sz="2000" dirty="0">
              <a:solidFill>
                <a:srgbClr val="00B050"/>
              </a:solidFill>
            </a:endParaRPr>
          </a:p>
        </p:txBody>
      </p:sp>
      <p:sp>
        <p:nvSpPr>
          <p:cNvPr id="12" name="Footer Placeholder 11"/>
          <p:cNvSpPr>
            <a:spLocks noGrp="1"/>
          </p:cNvSpPr>
          <p:nvPr>
            <p:ph type="ftr" sz="quarter" idx="11"/>
          </p:nvPr>
        </p:nvSpPr>
        <p:spPr>
          <a:xfrm>
            <a:off x="430446" y="6471694"/>
            <a:ext cx="6297612" cy="365125"/>
          </a:xfrm>
        </p:spPr>
        <p:txBody>
          <a:bodyPr/>
          <a:lstStyle/>
          <a:p>
            <a:r>
              <a:rPr lang="en-US" dirty="0" smtClean="0"/>
              <a:t>ABDULLAH ZUNORAIN</a:t>
            </a:r>
            <a:endParaRPr lang="en-US" dirty="0"/>
          </a:p>
        </p:txBody>
      </p:sp>
      <p:sp>
        <p:nvSpPr>
          <p:cNvPr id="11" name="Slide Number Placeholder 10"/>
          <p:cNvSpPr>
            <a:spLocks noGrp="1"/>
          </p:cNvSpPr>
          <p:nvPr>
            <p:ph type="sldNum" sz="quarter" idx="12"/>
          </p:nvPr>
        </p:nvSpPr>
        <p:spPr>
          <a:xfrm>
            <a:off x="8224441" y="6492875"/>
            <a:ext cx="683339" cy="365125"/>
          </a:xfrm>
        </p:spPr>
        <p:txBody>
          <a:bodyPr/>
          <a:lstStyle/>
          <a:p>
            <a:fld id="{B3FBE67A-16AE-4E31-9781-1864B7DFA6A3}" type="slidenum">
              <a:rPr lang="en-US" sz="1050" b="1" smtClean="0"/>
              <a:t>8</a:t>
            </a:fld>
            <a:endParaRPr lang="en-US" sz="1050" b="1" dirty="0"/>
          </a:p>
        </p:txBody>
      </p:sp>
      <p:sp>
        <p:nvSpPr>
          <p:cNvPr id="4" name="TextBox 3"/>
          <p:cNvSpPr txBox="1"/>
          <p:nvPr/>
        </p:nvSpPr>
        <p:spPr>
          <a:xfrm>
            <a:off x="838200" y="5614416"/>
            <a:ext cx="10162032" cy="646331"/>
          </a:xfrm>
          <a:prstGeom prst="rect">
            <a:avLst/>
          </a:prstGeom>
          <a:noFill/>
        </p:spPr>
        <p:txBody>
          <a:bodyPr wrap="square" rtlCol="0">
            <a:spAutoFit/>
          </a:bodyPr>
          <a:lstStyle/>
          <a:p>
            <a:pPr algn="just"/>
            <a:r>
              <a:rPr lang="en-US" dirty="0"/>
              <a:t>The </a:t>
            </a:r>
            <a:r>
              <a:rPr lang="en-US" dirty="0" smtClean="0"/>
              <a:t>above query groups </a:t>
            </a:r>
            <a:r>
              <a:rPr lang="en-US" dirty="0"/>
              <a:t>the data by </a:t>
            </a:r>
            <a:r>
              <a:rPr lang="en-US" dirty="0" err="1"/>
              <a:t>plan_id</a:t>
            </a:r>
            <a:r>
              <a:rPr lang="en-US" dirty="0"/>
              <a:t> and </a:t>
            </a:r>
            <a:r>
              <a:rPr lang="en-US" dirty="0" err="1"/>
              <a:t>plan_name</a:t>
            </a:r>
            <a:r>
              <a:rPr lang="en-US" dirty="0"/>
              <a:t>, counting the occurrences of each </a:t>
            </a:r>
            <a:r>
              <a:rPr lang="en-US" dirty="0" err="1"/>
              <a:t>plan_name</a:t>
            </a:r>
            <a:r>
              <a:rPr lang="en-US" dirty="0"/>
              <a:t>. </a:t>
            </a:r>
            <a:r>
              <a:rPr lang="en-US" dirty="0" smtClean="0"/>
              <a:t>Finally</a:t>
            </a:r>
            <a:r>
              <a:rPr lang="en-US" dirty="0"/>
              <a:t>, it presents the breakdown of events by </a:t>
            </a:r>
            <a:r>
              <a:rPr lang="en-US" dirty="0" err="1"/>
              <a:t>plan_name</a:t>
            </a:r>
            <a:r>
              <a:rPr lang="en-US" dirty="0"/>
              <a:t> along with the corresponding </a:t>
            </a:r>
            <a:r>
              <a:rPr lang="en-US" dirty="0" err="1"/>
              <a:t>event_count</a:t>
            </a:r>
            <a:r>
              <a:rPr lang="en-US" dirty="0"/>
              <a:t>.</a:t>
            </a:r>
          </a:p>
        </p:txBody>
      </p:sp>
      <p:sp>
        <p:nvSpPr>
          <p:cNvPr id="5" name="TextBox 4"/>
          <p:cNvSpPr txBox="1"/>
          <p:nvPr/>
        </p:nvSpPr>
        <p:spPr>
          <a:xfrm>
            <a:off x="838200" y="5245084"/>
            <a:ext cx="1378391" cy="369332"/>
          </a:xfrm>
          <a:prstGeom prst="rect">
            <a:avLst/>
          </a:prstGeom>
          <a:noFill/>
        </p:spPr>
        <p:txBody>
          <a:bodyPr wrap="none" rtlCol="0">
            <a:spAutoFit/>
          </a:bodyPr>
          <a:lstStyle/>
          <a:p>
            <a:r>
              <a:rPr lang="en-US" b="1" u="sng" dirty="0" smtClean="0">
                <a:effectLst>
                  <a:outerShdw blurRad="38100" dist="38100" dir="2700000" algn="tl">
                    <a:srgbClr val="000000">
                      <a:alpha val="43137"/>
                    </a:srgbClr>
                  </a:outerShdw>
                </a:effectLst>
              </a:rPr>
              <a:t>Explanation:</a:t>
            </a:r>
            <a:endParaRPr lang="en-US" b="1" u="sng" dirty="0">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2"/>
          <a:stretch>
            <a:fillRect/>
          </a:stretch>
        </p:blipFill>
        <p:spPr>
          <a:xfrm>
            <a:off x="6815328" y="1972469"/>
            <a:ext cx="4184904" cy="2998595"/>
          </a:xfrm>
          <a:prstGeom prst="rect">
            <a:avLst/>
          </a:prstGeom>
        </p:spPr>
      </p:pic>
      <p:graphicFrame>
        <p:nvGraphicFramePr>
          <p:cNvPr id="8" name="Diagram 7"/>
          <p:cNvGraphicFramePr/>
          <p:nvPr>
            <p:extLst>
              <p:ext uri="{D42A27DB-BD31-4B8C-83A1-F6EECF244321}">
                <p14:modId xmlns:p14="http://schemas.microsoft.com/office/powerpoint/2010/main" val="2872599513"/>
              </p:ext>
            </p:extLst>
          </p:nvPr>
        </p:nvGraphicFramePr>
        <p:xfrm>
          <a:off x="838200" y="968371"/>
          <a:ext cx="6742176" cy="923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628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32688"/>
          </a:xfrm>
        </p:spPr>
        <p:txBody>
          <a:bodyPr>
            <a:normAutofit/>
          </a:bodyPr>
          <a:lstStyle/>
          <a:p>
            <a:r>
              <a:rPr lang="en-US" sz="4000" dirty="0" smtClean="0">
                <a:solidFill>
                  <a:schemeClr val="tx1">
                    <a:lumMod val="95000"/>
                    <a:lumOff val="5000"/>
                  </a:schemeClr>
                </a:solidFill>
                <a:effectLst>
                  <a:outerShdw blurRad="38100" dist="38100" dir="2700000" algn="tl">
                    <a:srgbClr val="000000">
                      <a:alpha val="43137"/>
                    </a:srgbClr>
                  </a:outerShdw>
                </a:effectLst>
                <a:latin typeface="Berlin Sans FB Demi" panose="020E0802020502020306" pitchFamily="34" charset="0"/>
              </a:rPr>
              <a:t>Continue...</a:t>
            </a:r>
            <a:endParaRPr lang="en-US" sz="4000" dirty="0"/>
          </a:p>
        </p:txBody>
      </p:sp>
      <p:sp>
        <p:nvSpPr>
          <p:cNvPr id="3" name="Content Placeholder 2"/>
          <p:cNvSpPr>
            <a:spLocks noGrp="1"/>
          </p:cNvSpPr>
          <p:nvPr>
            <p:ph sz="quarter" idx="13"/>
          </p:nvPr>
        </p:nvSpPr>
        <p:spPr>
          <a:xfrm>
            <a:off x="816864" y="1793564"/>
            <a:ext cx="10439400" cy="2670048"/>
          </a:xfrm>
        </p:spPr>
        <p:txBody>
          <a:bodyPr>
            <a:normAutofit fontScale="85000" lnSpcReduction="10000"/>
          </a:bodyPr>
          <a:lstStyle/>
          <a:p>
            <a:pPr marL="0" indent="0" algn="just">
              <a:buNone/>
            </a:pPr>
            <a:endParaRPr lang="en-US" sz="2000" b="1" dirty="0"/>
          </a:p>
          <a:p>
            <a:pPr algn="just"/>
            <a:r>
              <a:rPr lang="en-US" sz="1700" i="1" u="sng" dirty="0" smtClean="0"/>
              <a:t>SQL CODE:</a:t>
            </a:r>
          </a:p>
          <a:p>
            <a:pPr marL="0" indent="0" algn="just">
              <a:buNone/>
            </a:pPr>
            <a:r>
              <a:rPr lang="en-US" sz="1700" dirty="0" smtClean="0">
                <a:solidFill>
                  <a:srgbClr val="00B050"/>
                </a:solidFill>
              </a:rPr>
              <a:t>select 	</a:t>
            </a:r>
          </a:p>
          <a:p>
            <a:pPr marL="0" indent="0" algn="just">
              <a:buNone/>
            </a:pPr>
            <a:r>
              <a:rPr lang="en-US" sz="1700" dirty="0">
                <a:solidFill>
                  <a:srgbClr val="00B050"/>
                </a:solidFill>
              </a:rPr>
              <a:t> </a:t>
            </a:r>
            <a:r>
              <a:rPr lang="en-US" sz="1700" dirty="0" smtClean="0">
                <a:solidFill>
                  <a:srgbClr val="00B050"/>
                </a:solidFill>
              </a:rPr>
              <a:t>   </a:t>
            </a:r>
            <a:r>
              <a:rPr lang="en-US" sz="1600" dirty="0" smtClean="0">
                <a:solidFill>
                  <a:srgbClr val="00B050"/>
                </a:solidFill>
              </a:rPr>
              <a:t>count(distinct </a:t>
            </a:r>
            <a:r>
              <a:rPr lang="en-US" sz="1600" dirty="0" err="1" smtClean="0">
                <a:solidFill>
                  <a:srgbClr val="00B050"/>
                </a:solidFill>
              </a:rPr>
              <a:t>customer_id</a:t>
            </a:r>
            <a:r>
              <a:rPr lang="en-US" sz="1600" dirty="0" smtClean="0">
                <a:solidFill>
                  <a:srgbClr val="00B050"/>
                </a:solidFill>
              </a:rPr>
              <a:t>) as </a:t>
            </a:r>
            <a:r>
              <a:rPr lang="en-US" sz="1600" dirty="0" err="1" smtClean="0">
                <a:solidFill>
                  <a:srgbClr val="00B050"/>
                </a:solidFill>
              </a:rPr>
              <a:t>customer_count</a:t>
            </a:r>
            <a:r>
              <a:rPr lang="en-US" sz="1600" dirty="0" smtClean="0">
                <a:solidFill>
                  <a:srgbClr val="00B050"/>
                </a:solidFill>
              </a:rPr>
              <a:t>,     </a:t>
            </a:r>
          </a:p>
          <a:p>
            <a:pPr marL="0" indent="0" algn="just">
              <a:buNone/>
            </a:pPr>
            <a:r>
              <a:rPr lang="en-US" sz="1600" dirty="0">
                <a:solidFill>
                  <a:srgbClr val="00B050"/>
                </a:solidFill>
              </a:rPr>
              <a:t> </a:t>
            </a:r>
            <a:r>
              <a:rPr lang="en-US" sz="1600" dirty="0" smtClean="0">
                <a:solidFill>
                  <a:srgbClr val="00B050"/>
                </a:solidFill>
              </a:rPr>
              <a:t>   </a:t>
            </a:r>
            <a:r>
              <a:rPr lang="en-US" sz="1600" dirty="0" smtClean="0">
                <a:solidFill>
                  <a:srgbClr val="00B050"/>
                </a:solidFill>
              </a:rPr>
              <a:t>round((count(distinct </a:t>
            </a:r>
            <a:r>
              <a:rPr lang="en-US" sz="1600" dirty="0" err="1" smtClean="0">
                <a:solidFill>
                  <a:srgbClr val="00B050"/>
                </a:solidFill>
              </a:rPr>
              <a:t>customer_id</a:t>
            </a:r>
            <a:r>
              <a:rPr lang="en-US" sz="1600" dirty="0" smtClean="0">
                <a:solidFill>
                  <a:srgbClr val="00B050"/>
                </a:solidFill>
              </a:rPr>
              <a:t>)/(SELECT COUNT(DISTINCT </a:t>
            </a:r>
            <a:r>
              <a:rPr lang="en-US" sz="1600" dirty="0" err="1" smtClean="0">
                <a:solidFill>
                  <a:srgbClr val="00B050"/>
                </a:solidFill>
              </a:rPr>
              <a:t>customer_id</a:t>
            </a:r>
            <a:r>
              <a:rPr lang="en-US" sz="1600" dirty="0" smtClean="0">
                <a:solidFill>
                  <a:srgbClr val="00B050"/>
                </a:solidFill>
              </a:rPr>
              <a:t>) FROM subscriptions)) * 100, 1) as percentage</a:t>
            </a:r>
          </a:p>
          <a:p>
            <a:pPr marL="0" indent="0" algn="just">
              <a:buNone/>
            </a:pPr>
            <a:r>
              <a:rPr lang="en-US" sz="1700" dirty="0" smtClean="0">
                <a:solidFill>
                  <a:srgbClr val="00B050"/>
                </a:solidFill>
              </a:rPr>
              <a:t>from subscriptions </a:t>
            </a:r>
          </a:p>
          <a:p>
            <a:pPr marL="0" indent="0" algn="just">
              <a:buNone/>
            </a:pPr>
            <a:r>
              <a:rPr lang="en-US" sz="1700" dirty="0" smtClean="0">
                <a:solidFill>
                  <a:srgbClr val="00B050"/>
                </a:solidFill>
              </a:rPr>
              <a:t>where </a:t>
            </a:r>
            <a:r>
              <a:rPr lang="en-US" sz="1700" dirty="0" err="1" smtClean="0">
                <a:solidFill>
                  <a:srgbClr val="00B050"/>
                </a:solidFill>
              </a:rPr>
              <a:t>plan_id</a:t>
            </a:r>
            <a:r>
              <a:rPr lang="en-US" sz="1700" dirty="0" smtClean="0">
                <a:solidFill>
                  <a:srgbClr val="00B050"/>
                </a:solidFill>
              </a:rPr>
              <a:t>=4;</a:t>
            </a:r>
          </a:p>
        </p:txBody>
      </p:sp>
      <p:sp>
        <p:nvSpPr>
          <p:cNvPr id="12" name="Footer Placeholder 11"/>
          <p:cNvSpPr>
            <a:spLocks noGrp="1"/>
          </p:cNvSpPr>
          <p:nvPr>
            <p:ph type="ftr" sz="quarter" idx="11"/>
          </p:nvPr>
        </p:nvSpPr>
        <p:spPr>
          <a:xfrm>
            <a:off x="448734" y="6492875"/>
            <a:ext cx="6297612" cy="365125"/>
          </a:xfrm>
        </p:spPr>
        <p:txBody>
          <a:bodyPr/>
          <a:lstStyle/>
          <a:p>
            <a:r>
              <a:rPr lang="en-US" dirty="0" smtClean="0"/>
              <a:t>ABDULLAH ZUNORAIN</a:t>
            </a:r>
            <a:endParaRPr lang="en-US" dirty="0"/>
          </a:p>
        </p:txBody>
      </p:sp>
      <p:sp>
        <p:nvSpPr>
          <p:cNvPr id="11" name="Slide Number Placeholder 10"/>
          <p:cNvSpPr>
            <a:spLocks noGrp="1"/>
          </p:cNvSpPr>
          <p:nvPr>
            <p:ph type="sldNum" sz="quarter" idx="12"/>
          </p:nvPr>
        </p:nvSpPr>
        <p:spPr>
          <a:xfrm>
            <a:off x="8215759" y="6492875"/>
            <a:ext cx="683339" cy="365125"/>
          </a:xfrm>
        </p:spPr>
        <p:txBody>
          <a:bodyPr/>
          <a:lstStyle/>
          <a:p>
            <a:fld id="{B3FBE67A-16AE-4E31-9781-1864B7DFA6A3}" type="slidenum">
              <a:rPr lang="en-US" sz="1050" b="1" smtClean="0"/>
              <a:t>9</a:t>
            </a:fld>
            <a:endParaRPr lang="en-US" sz="1050" b="1" dirty="0"/>
          </a:p>
        </p:txBody>
      </p:sp>
      <p:pic>
        <p:nvPicPr>
          <p:cNvPr id="4" name="Picture 3"/>
          <p:cNvPicPr>
            <a:picLocks noChangeAspect="1"/>
          </p:cNvPicPr>
          <p:nvPr/>
        </p:nvPicPr>
        <p:blipFill>
          <a:blip r:embed="rId2"/>
          <a:stretch>
            <a:fillRect/>
          </a:stretch>
        </p:blipFill>
        <p:spPr>
          <a:xfrm>
            <a:off x="8131639" y="1559354"/>
            <a:ext cx="3048425" cy="1503886"/>
          </a:xfrm>
          <a:prstGeom prst="rect">
            <a:avLst/>
          </a:prstGeom>
        </p:spPr>
      </p:pic>
      <p:sp>
        <p:nvSpPr>
          <p:cNvPr id="5" name="Rectangle 4"/>
          <p:cNvSpPr/>
          <p:nvPr/>
        </p:nvSpPr>
        <p:spPr>
          <a:xfrm>
            <a:off x="740664" y="4981364"/>
            <a:ext cx="10613136" cy="1477328"/>
          </a:xfrm>
          <a:prstGeom prst="rect">
            <a:avLst/>
          </a:prstGeom>
        </p:spPr>
        <p:txBody>
          <a:bodyPr wrap="square">
            <a:spAutoFit/>
          </a:bodyPr>
          <a:lstStyle/>
          <a:p>
            <a:pPr algn="just"/>
            <a:r>
              <a:rPr lang="en-US" dirty="0" smtClean="0"/>
              <a:t>This query calculates the customer count and percentage of customers who have churned, rounded to 1 decimal place. It first counts the number of distinct customer IDs where the </a:t>
            </a:r>
            <a:r>
              <a:rPr lang="en-US" dirty="0" err="1" smtClean="0"/>
              <a:t>plan_id</a:t>
            </a:r>
            <a:r>
              <a:rPr lang="en-US" dirty="0" smtClean="0"/>
              <a:t> is equal to 4 (indicating churn). Then, it divides this count by the total count of distinct customer IDs in the subscriptions table, multiplying by 100 to get the percentage. The result shows that 307 customers have churned, which is approximately 30.7% of the total customer base.</a:t>
            </a:r>
            <a:endParaRPr lang="en-US" dirty="0"/>
          </a:p>
        </p:txBody>
      </p:sp>
      <p:sp>
        <p:nvSpPr>
          <p:cNvPr id="6" name="TextBox 5"/>
          <p:cNvSpPr txBox="1"/>
          <p:nvPr/>
        </p:nvSpPr>
        <p:spPr>
          <a:xfrm>
            <a:off x="740664" y="4612032"/>
            <a:ext cx="1378391" cy="369332"/>
          </a:xfrm>
          <a:prstGeom prst="rect">
            <a:avLst/>
          </a:prstGeom>
          <a:noFill/>
        </p:spPr>
        <p:txBody>
          <a:bodyPr wrap="none" rtlCol="0">
            <a:spAutoFit/>
          </a:bodyPr>
          <a:lstStyle/>
          <a:p>
            <a:r>
              <a:rPr lang="en-US" b="1" u="sng" dirty="0" smtClean="0">
                <a:effectLst>
                  <a:outerShdw blurRad="38100" dist="38100" dir="2700000" algn="tl">
                    <a:srgbClr val="000000">
                      <a:alpha val="43137"/>
                    </a:srgbClr>
                  </a:outerShdw>
                </a:effectLst>
              </a:rPr>
              <a:t>Explanation:</a:t>
            </a:r>
            <a:endParaRPr lang="en-US" b="1" u="sng" dirty="0">
              <a:effectLst>
                <a:outerShdw blurRad="38100" dist="38100" dir="2700000" algn="tl">
                  <a:srgbClr val="000000">
                    <a:alpha val="43137"/>
                  </a:srgbClr>
                </a:outerShdw>
              </a:effectLst>
            </a:endParaRPr>
          </a:p>
        </p:txBody>
      </p:sp>
      <p:graphicFrame>
        <p:nvGraphicFramePr>
          <p:cNvPr id="8" name="Diagram 7"/>
          <p:cNvGraphicFramePr/>
          <p:nvPr>
            <p:extLst>
              <p:ext uri="{D42A27DB-BD31-4B8C-83A1-F6EECF244321}">
                <p14:modId xmlns:p14="http://schemas.microsoft.com/office/powerpoint/2010/main" val="914916555"/>
              </p:ext>
            </p:extLst>
          </p:nvPr>
        </p:nvGraphicFramePr>
        <p:xfrm>
          <a:off x="816864" y="1130731"/>
          <a:ext cx="6096000"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4602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544</TotalTime>
  <Words>1438</Words>
  <Application>Microsoft Office PowerPoint</Application>
  <PresentationFormat>Widescreen</PresentationFormat>
  <Paragraphs>221</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Agency FB</vt:lpstr>
      <vt:lpstr>Algerian</vt:lpstr>
      <vt:lpstr>Arial</vt:lpstr>
      <vt:lpstr>Berlin Sans FB Demi</vt:lpstr>
      <vt:lpstr>Calibri</vt:lpstr>
      <vt:lpstr>Times New Roman</vt:lpstr>
      <vt:lpstr>Tw Cen MT</vt:lpstr>
      <vt:lpstr>Droplet</vt:lpstr>
      <vt:lpstr>SQL Case Study - Foodie-Fi</vt:lpstr>
      <vt:lpstr>Introduction to Food-Fi company</vt:lpstr>
      <vt:lpstr>Introduction to the Case Study and its Objectives</vt:lpstr>
      <vt:lpstr>Data Description</vt:lpstr>
      <vt:lpstr>Business Problems and Objectives</vt:lpstr>
      <vt:lpstr>SQL Queries and Analysis</vt:lpstr>
      <vt:lpstr>Continue...</vt:lpstr>
      <vt:lpstr>Continue...</vt:lpstr>
      <vt:lpstr>Continue...</vt:lpstr>
      <vt:lpstr>Continue...</vt:lpstr>
      <vt:lpstr>Continue...</vt:lpstr>
      <vt:lpstr>Continue...</vt:lpstr>
      <vt:lpstr>Continue...</vt:lpstr>
      <vt:lpstr>Continue...</vt:lpstr>
      <vt:lpstr>Continue...</vt:lpstr>
      <vt:lpstr>Continue...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Case Study - Foodie-Fi</dc:title>
  <dc:creator>Microsoft account</dc:creator>
  <cp:lastModifiedBy>Microsoft account</cp:lastModifiedBy>
  <cp:revision>168</cp:revision>
  <dcterms:created xsi:type="dcterms:W3CDTF">2024-04-05T09:54:47Z</dcterms:created>
  <dcterms:modified xsi:type="dcterms:W3CDTF">2024-04-05T18:59:25Z</dcterms:modified>
</cp:coreProperties>
</file>