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1857375"/>
  <p:embeddedFontLst>
    <p:embeddedFont>
      <p:font typeface="IBM Plex Mono SemiBold" panose="020B0604020202020204" charset="0"/>
      <p:regular r:id="rId32"/>
      <p:bold r:id="rId33"/>
      <p:italic r:id="rId34"/>
      <p:boldItalic r:id="rId35"/>
    </p:embeddedFont>
    <p:embeddedFont>
      <p:font typeface="Baskerville Old Face" panose="02020602080505020303" pitchFamily="18" charset="0"/>
      <p:regular r:id="rId36"/>
    </p:embeddedFont>
    <p:embeddedFont>
      <p:font typeface="Calibri" panose="020F0502020204030204" pitchFamily="34" charset="0"/>
      <p:regular r:id="rId37"/>
      <p:bold r:id="rId38"/>
      <p:italic r:id="rId39"/>
      <p:boldItalic r:id="rId40"/>
    </p:embeddedFont>
    <p:embeddedFont>
      <p:font typeface="Algerian" panose="04020705040A02060702" pitchFamily="82"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hWRFBQVIYK1XSPKvtHhmmKQ4yj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CA075B-2DB7-42B6-BEDC-569ED71D3B1D}">
  <a:tblStyle styleId="{39CA075B-2DB7-42B6-BEDC-569ED71D3B1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Final%20Resul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Final%20Resul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Final%20Resul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Final%20Resul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esktop\Final%20Resul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Germany Energy Production</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5.3092156088993626E-2"/>
          <c:y val="9.9620958035446169E-2"/>
          <c:w val="0.92395036239186534"/>
          <c:h val="0.78556394224814718"/>
        </c:manualLayout>
      </c:layout>
      <c:lineChart>
        <c:grouping val="standard"/>
        <c:varyColors val="0"/>
        <c:ser>
          <c:idx val="0"/>
          <c:order val="0"/>
          <c:tx>
            <c:strRef>
              <c:f>'[Final Result.xlsx]Overview of Grids generation'!$B$3</c:f>
              <c:strCache>
                <c:ptCount val="1"/>
                <c:pt idx="0">
                  <c:v>Installed
capacity</c:v>
                </c:pt>
              </c:strCache>
            </c:strRef>
          </c:tx>
          <c:spPr>
            <a:ln w="22225" cap="rnd">
              <a:solidFill>
                <a:schemeClr val="accent1"/>
              </a:solidFill>
            </a:ln>
            <a:effectLst>
              <a:glow rad="139700">
                <a:schemeClr val="accent1">
                  <a:satMod val="175000"/>
                  <a:alpha val="14000"/>
                </a:schemeClr>
              </a:glow>
            </a:effectLst>
          </c:spPr>
          <c:marker>
            <c:symbol val="none"/>
          </c:marker>
          <c:cat>
            <c:numRef>
              <c:f>'[Final Result.xlsx]Overview of Grids generation'!$A$4:$A$36</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'[Final Result.xlsx]Overview of Grids generation'!$B$4:$B$36</c:f>
              <c:numCache>
                <c:formatCode>#,##0</c:formatCode>
                <c:ptCount val="33"/>
                <c:pt idx="0">
                  <c:v>4718</c:v>
                </c:pt>
                <c:pt idx="1">
                  <c:v>4826</c:v>
                </c:pt>
                <c:pt idx="2">
                  <c:v>4918</c:v>
                </c:pt>
                <c:pt idx="3">
                  <c:v>5190</c:v>
                </c:pt>
                <c:pt idx="4">
                  <c:v>5548</c:v>
                </c:pt>
                <c:pt idx="5">
                  <c:v>6223</c:v>
                </c:pt>
                <c:pt idx="6">
                  <c:v>6694</c:v>
                </c:pt>
                <c:pt idx="7">
                  <c:v>7255</c:v>
                </c:pt>
                <c:pt idx="8">
                  <c:v>8301</c:v>
                </c:pt>
                <c:pt idx="9">
                  <c:v>10155</c:v>
                </c:pt>
                <c:pt idx="10">
                  <c:v>12330</c:v>
                </c:pt>
                <c:pt idx="11">
                  <c:v>15157</c:v>
                </c:pt>
                <c:pt idx="12">
                  <c:v>18824</c:v>
                </c:pt>
                <c:pt idx="13">
                  <c:v>22099</c:v>
                </c:pt>
                <c:pt idx="14">
                  <c:v>25340</c:v>
                </c:pt>
                <c:pt idx="15">
                  <c:v>29040</c:v>
                </c:pt>
                <c:pt idx="16">
                  <c:v>32849</c:v>
                </c:pt>
                <c:pt idx="17">
                  <c:v>36046</c:v>
                </c:pt>
                <c:pt idx="18">
                  <c:v>39119</c:v>
                </c:pt>
                <c:pt idx="19">
                  <c:v>47960</c:v>
                </c:pt>
                <c:pt idx="20">
                  <c:v>57310</c:v>
                </c:pt>
                <c:pt idx="21">
                  <c:v>68166</c:v>
                </c:pt>
                <c:pt idx="22">
                  <c:v>78864</c:v>
                </c:pt>
                <c:pt idx="23">
                  <c:v>84703</c:v>
                </c:pt>
                <c:pt idx="24">
                  <c:v>91275</c:v>
                </c:pt>
                <c:pt idx="25">
                  <c:v>98818</c:v>
                </c:pt>
                <c:pt idx="26">
                  <c:v>105419</c:v>
                </c:pt>
                <c:pt idx="27">
                  <c:v>113524</c:v>
                </c:pt>
                <c:pt idx="28">
                  <c:v>120358</c:v>
                </c:pt>
                <c:pt idx="29">
                  <c:v>126547</c:v>
                </c:pt>
                <c:pt idx="30">
                  <c:v>129760</c:v>
                </c:pt>
              </c:numCache>
            </c:numRef>
          </c:val>
          <c:smooth val="0"/>
        </c:ser>
        <c:ser>
          <c:idx val="1"/>
          <c:order val="1"/>
          <c:tx>
            <c:strRef>
              <c:f>'[Final Result.xlsx]Overview of Grids generation'!$C$3</c:f>
              <c:strCache>
                <c:ptCount val="1"/>
                <c:pt idx="0">
                  <c:v>Hydro</c:v>
                </c:pt>
              </c:strCache>
            </c:strRef>
          </c:tx>
          <c:spPr>
            <a:ln w="22225" cap="rnd">
              <a:solidFill>
                <a:schemeClr val="accent2"/>
              </a:solidFill>
            </a:ln>
            <a:effectLst>
              <a:glow rad="139700">
                <a:schemeClr val="accent2">
                  <a:satMod val="175000"/>
                  <a:alpha val="14000"/>
                </a:schemeClr>
              </a:glow>
            </a:effectLst>
          </c:spPr>
          <c:marker>
            <c:symbol val="none"/>
          </c:marker>
          <c:cat>
            <c:numRef>
              <c:f>'[Final Result.xlsx]Overview of Grids generation'!$A$4:$A$36</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'[Final Result.xlsx]Overview of Grids generation'!$C$4:$C$36</c:f>
              <c:numCache>
                <c:formatCode>#,##0</c:formatCode>
                <c:ptCount val="33"/>
                <c:pt idx="0">
                  <c:v>17426</c:v>
                </c:pt>
                <c:pt idx="1">
                  <c:v>14891</c:v>
                </c:pt>
                <c:pt idx="2">
                  <c:v>17397</c:v>
                </c:pt>
                <c:pt idx="3">
                  <c:v>17878</c:v>
                </c:pt>
                <c:pt idx="4">
                  <c:v>19930</c:v>
                </c:pt>
                <c:pt idx="5">
                  <c:v>21780</c:v>
                </c:pt>
                <c:pt idx="6">
                  <c:v>21957</c:v>
                </c:pt>
                <c:pt idx="7">
                  <c:v>17357</c:v>
                </c:pt>
                <c:pt idx="8">
                  <c:v>17216</c:v>
                </c:pt>
                <c:pt idx="9">
                  <c:v>19647</c:v>
                </c:pt>
                <c:pt idx="10">
                  <c:v>21732</c:v>
                </c:pt>
                <c:pt idx="11">
                  <c:v>22733</c:v>
                </c:pt>
                <c:pt idx="12">
                  <c:v>23124</c:v>
                </c:pt>
                <c:pt idx="13">
                  <c:v>17722</c:v>
                </c:pt>
                <c:pt idx="14">
                  <c:v>20095</c:v>
                </c:pt>
                <c:pt idx="15">
                  <c:v>19638</c:v>
                </c:pt>
                <c:pt idx="16">
                  <c:v>20008</c:v>
                </c:pt>
                <c:pt idx="17">
                  <c:v>21170</c:v>
                </c:pt>
                <c:pt idx="18">
                  <c:v>20443</c:v>
                </c:pt>
                <c:pt idx="19">
                  <c:v>19031</c:v>
                </c:pt>
                <c:pt idx="20">
                  <c:v>20953</c:v>
                </c:pt>
                <c:pt idx="21">
                  <c:v>17671</c:v>
                </c:pt>
                <c:pt idx="22">
                  <c:v>21755</c:v>
                </c:pt>
                <c:pt idx="23">
                  <c:v>22998</c:v>
                </c:pt>
                <c:pt idx="24">
                  <c:v>19587</c:v>
                </c:pt>
                <c:pt idx="25">
                  <c:v>18977</c:v>
                </c:pt>
                <c:pt idx="26">
                  <c:v>20546</c:v>
                </c:pt>
                <c:pt idx="27">
                  <c:v>20150</c:v>
                </c:pt>
                <c:pt idx="28">
                  <c:v>17974</c:v>
                </c:pt>
                <c:pt idx="29">
                  <c:v>20192</c:v>
                </c:pt>
                <c:pt idx="30">
                  <c:v>18400</c:v>
                </c:pt>
                <c:pt idx="31">
                  <c:v>19252</c:v>
                </c:pt>
              </c:numCache>
            </c:numRef>
          </c:val>
          <c:smooth val="0"/>
        </c:ser>
        <c:ser>
          <c:idx val="2"/>
          <c:order val="2"/>
          <c:tx>
            <c:strRef>
              <c:f>'[Final Result.xlsx]Overview of Grids generation'!$D$3</c:f>
              <c:strCache>
                <c:ptCount val="1"/>
                <c:pt idx="0">
                  <c:v>Wind (onshore)</c:v>
                </c:pt>
              </c:strCache>
            </c:strRef>
          </c:tx>
          <c:spPr>
            <a:ln w="22225" cap="rnd">
              <a:solidFill>
                <a:schemeClr val="accent3"/>
              </a:solidFill>
            </a:ln>
            <a:effectLst>
              <a:glow rad="139700">
                <a:schemeClr val="accent3">
                  <a:satMod val="175000"/>
                  <a:alpha val="14000"/>
                </a:schemeClr>
              </a:glow>
            </a:effectLst>
          </c:spPr>
          <c:marker>
            <c:symbol val="none"/>
          </c:marker>
          <c:cat>
            <c:numRef>
              <c:f>'[Final Result.xlsx]Overview of Grids generation'!$A$4:$A$36</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'[Final Result.xlsx]Overview of Grids generation'!$D$4:$D$36</c:f>
              <c:numCache>
                <c:formatCode>General</c:formatCode>
                <c:ptCount val="33"/>
                <c:pt idx="0">
                  <c:v>72</c:v>
                </c:pt>
                <c:pt idx="1">
                  <c:v>102</c:v>
                </c:pt>
                <c:pt idx="2">
                  <c:v>281</c:v>
                </c:pt>
                <c:pt idx="3">
                  <c:v>612</c:v>
                </c:pt>
                <c:pt idx="4">
                  <c:v>927</c:v>
                </c:pt>
                <c:pt idx="5" formatCode="#,##0">
                  <c:v>1530</c:v>
                </c:pt>
                <c:pt idx="6" formatCode="#,##0">
                  <c:v>2073</c:v>
                </c:pt>
                <c:pt idx="7" formatCode="#,##0">
                  <c:v>3025</c:v>
                </c:pt>
                <c:pt idx="8" formatCode="#,##0">
                  <c:v>4579</c:v>
                </c:pt>
                <c:pt idx="9" formatCode="#,##0">
                  <c:v>5639</c:v>
                </c:pt>
                <c:pt idx="10" formatCode="#,##0">
                  <c:v>9703</c:v>
                </c:pt>
                <c:pt idx="11" formatCode="#,##0">
                  <c:v>10719</c:v>
                </c:pt>
                <c:pt idx="12" formatCode="#,##0">
                  <c:v>16102</c:v>
                </c:pt>
                <c:pt idx="13" formatCode="#,##0">
                  <c:v>19087</c:v>
                </c:pt>
                <c:pt idx="14" formatCode="#,##0">
                  <c:v>26019</c:v>
                </c:pt>
                <c:pt idx="15" formatCode="#,##0">
                  <c:v>27774</c:v>
                </c:pt>
                <c:pt idx="16" formatCode="#,##0">
                  <c:v>31324</c:v>
                </c:pt>
                <c:pt idx="17" formatCode="#,##0">
                  <c:v>40507</c:v>
                </c:pt>
                <c:pt idx="18" formatCode="#,##0">
                  <c:v>41385</c:v>
                </c:pt>
                <c:pt idx="19" formatCode="#,##0">
                  <c:v>39382</c:v>
                </c:pt>
                <c:pt idx="20" formatCode="#,##0">
                  <c:v>38371</c:v>
                </c:pt>
                <c:pt idx="21" formatCode="#,##0">
                  <c:v>49280</c:v>
                </c:pt>
                <c:pt idx="22" formatCode="#,##0">
                  <c:v>50948</c:v>
                </c:pt>
                <c:pt idx="23" formatCode="#,##0">
                  <c:v>51819</c:v>
                </c:pt>
                <c:pt idx="24" formatCode="#,##0">
                  <c:v>57026</c:v>
                </c:pt>
                <c:pt idx="25" formatCode="#,##0">
                  <c:v>72340</c:v>
                </c:pt>
                <c:pt idx="26" formatCode="#,##0">
                  <c:v>67650</c:v>
                </c:pt>
                <c:pt idx="27" formatCode="#,##0">
                  <c:v>88018</c:v>
                </c:pt>
                <c:pt idx="28" formatCode="#,##0">
                  <c:v>90484</c:v>
                </c:pt>
                <c:pt idx="29" formatCode="#,##0">
                  <c:v>101270</c:v>
                </c:pt>
                <c:pt idx="30" formatCode="#,##0">
                  <c:v>103090</c:v>
                </c:pt>
                <c:pt idx="31" formatCode="#,##0">
                  <c:v>113624</c:v>
                </c:pt>
              </c:numCache>
            </c:numRef>
          </c:val>
          <c:smooth val="0"/>
        </c:ser>
        <c:ser>
          <c:idx val="3"/>
          <c:order val="3"/>
          <c:tx>
            <c:strRef>
              <c:f>'[Final Result.xlsx]Overview of Grids generation'!$E$3</c:f>
              <c:strCache>
                <c:ptCount val="1"/>
                <c:pt idx="0">
                  <c:v>wind (offshore)</c:v>
                </c:pt>
              </c:strCache>
            </c:strRef>
          </c:tx>
          <c:spPr>
            <a:ln w="22225" cap="rnd">
              <a:solidFill>
                <a:schemeClr val="accent4"/>
              </a:solidFill>
            </a:ln>
            <a:effectLst>
              <a:glow rad="139700">
                <a:schemeClr val="accent4">
                  <a:satMod val="175000"/>
                  <a:alpha val="14000"/>
                </a:schemeClr>
              </a:glow>
            </a:effectLst>
          </c:spPr>
          <c:marker>
            <c:symbol val="none"/>
          </c:marker>
          <c:cat>
            <c:numRef>
              <c:f>'[Final Result.xlsx]Overview of Grids generation'!$A$4:$A$36</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'[Final Result.xlsx]Overview of Grids generation'!$E$4:$E$36</c:f>
              <c:numCache>
                <c:formatCode>General</c:formatCode>
                <c:ptCount val="33"/>
                <c:pt idx="19">
                  <c:v>38</c:v>
                </c:pt>
                <c:pt idx="20">
                  <c:v>176</c:v>
                </c:pt>
                <c:pt idx="21">
                  <c:v>577</c:v>
                </c:pt>
                <c:pt idx="22">
                  <c:v>732</c:v>
                </c:pt>
                <c:pt idx="23">
                  <c:v>918</c:v>
                </c:pt>
                <c:pt idx="24" formatCode="#,##0">
                  <c:v>1471</c:v>
                </c:pt>
                <c:pt idx="25" formatCode="#,##0">
                  <c:v>8284</c:v>
                </c:pt>
                <c:pt idx="26" formatCode="#,##0">
                  <c:v>12274</c:v>
                </c:pt>
                <c:pt idx="27" formatCode="#,##0">
                  <c:v>17675</c:v>
                </c:pt>
                <c:pt idx="28" formatCode="#,##0">
                  <c:v>19467</c:v>
                </c:pt>
                <c:pt idx="29" formatCode="#,##0">
                  <c:v>24705</c:v>
                </c:pt>
                <c:pt idx="30" formatCode="#,##0">
                  <c:v>26860</c:v>
                </c:pt>
              </c:numCache>
            </c:numRef>
          </c:val>
          <c:smooth val="0"/>
        </c:ser>
        <c:ser>
          <c:idx val="4"/>
          <c:order val="4"/>
          <c:tx>
            <c:strRef>
              <c:f>'[Final Result.xlsx]Overview of Grids generation'!$F$3</c:f>
              <c:strCache>
                <c:ptCount val="1"/>
                <c:pt idx="0">
                  <c:v>Wind (onshore + offshore)</c:v>
                </c:pt>
              </c:strCache>
            </c:strRef>
          </c:tx>
          <c:spPr>
            <a:ln w="22225" cap="rnd">
              <a:solidFill>
                <a:schemeClr val="accent5"/>
              </a:solidFill>
            </a:ln>
            <a:effectLst>
              <a:glow rad="139700">
                <a:schemeClr val="accent5">
                  <a:satMod val="175000"/>
                  <a:alpha val="14000"/>
                </a:schemeClr>
              </a:glow>
            </a:effectLst>
          </c:spPr>
          <c:marker>
            <c:symbol val="none"/>
          </c:marker>
          <c:cat>
            <c:numRef>
              <c:f>'[Final Result.xlsx]Overview of Grids generation'!$A$4:$A$36</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'[Final Result.xlsx]Overview of Grids generation'!$F$4:$F$36</c:f>
              <c:numCache>
                <c:formatCode>General</c:formatCode>
                <c:ptCount val="33"/>
                <c:pt idx="0">
                  <c:v>72</c:v>
                </c:pt>
                <c:pt idx="1">
                  <c:v>102</c:v>
                </c:pt>
                <c:pt idx="2">
                  <c:v>281</c:v>
                </c:pt>
                <c:pt idx="3">
                  <c:v>612</c:v>
                </c:pt>
                <c:pt idx="4">
                  <c:v>927</c:v>
                </c:pt>
                <c:pt idx="5" formatCode="#,##0">
                  <c:v>1530</c:v>
                </c:pt>
                <c:pt idx="6" formatCode="#,##0">
                  <c:v>2073</c:v>
                </c:pt>
                <c:pt idx="7" formatCode="#,##0">
                  <c:v>3025</c:v>
                </c:pt>
                <c:pt idx="8" formatCode="#,##0">
                  <c:v>4579</c:v>
                </c:pt>
                <c:pt idx="9" formatCode="#,##0">
                  <c:v>5639</c:v>
                </c:pt>
                <c:pt idx="10" formatCode="#,##0">
                  <c:v>9703</c:v>
                </c:pt>
                <c:pt idx="11" formatCode="#,##0">
                  <c:v>10719</c:v>
                </c:pt>
                <c:pt idx="12" formatCode="#,##0">
                  <c:v>16102</c:v>
                </c:pt>
                <c:pt idx="13" formatCode="#,##0">
                  <c:v>19087</c:v>
                </c:pt>
                <c:pt idx="14" formatCode="#,##0">
                  <c:v>26019</c:v>
                </c:pt>
                <c:pt idx="15" formatCode="#,##0">
                  <c:v>27774</c:v>
                </c:pt>
                <c:pt idx="16" formatCode="#,##0">
                  <c:v>31324</c:v>
                </c:pt>
                <c:pt idx="17" formatCode="#,##0">
                  <c:v>40507</c:v>
                </c:pt>
                <c:pt idx="18" formatCode="#,##0">
                  <c:v>41385</c:v>
                </c:pt>
                <c:pt idx="19" formatCode="#,##0">
                  <c:v>39420</c:v>
                </c:pt>
                <c:pt idx="20" formatCode="#,##0">
                  <c:v>38547</c:v>
                </c:pt>
                <c:pt idx="21" formatCode="#,##0">
                  <c:v>49857</c:v>
                </c:pt>
                <c:pt idx="22" formatCode="#,##0">
                  <c:v>51680</c:v>
                </c:pt>
                <c:pt idx="23" formatCode="#,##0">
                  <c:v>52737</c:v>
                </c:pt>
                <c:pt idx="24" formatCode="#,##0">
                  <c:v>58497</c:v>
                </c:pt>
                <c:pt idx="25" formatCode="#,##0">
                  <c:v>80624</c:v>
                </c:pt>
                <c:pt idx="26" formatCode="#,##0">
                  <c:v>79924</c:v>
                </c:pt>
                <c:pt idx="27" formatCode="#,##0">
                  <c:v>105693</c:v>
                </c:pt>
                <c:pt idx="28" formatCode="#,##0">
                  <c:v>109951</c:v>
                </c:pt>
                <c:pt idx="29" formatCode="#,##0">
                  <c:v>125975</c:v>
                </c:pt>
                <c:pt idx="30" formatCode="#,##0">
                  <c:v>129950</c:v>
                </c:pt>
              </c:numCache>
            </c:numRef>
          </c:val>
          <c:smooth val="0"/>
        </c:ser>
        <c:ser>
          <c:idx val="5"/>
          <c:order val="5"/>
          <c:tx>
            <c:strRef>
              <c:f>'[Final Result.xlsx]Overview of Grids generation'!$G$3</c:f>
              <c:strCache>
                <c:ptCount val="1"/>
                <c:pt idx="0">
                  <c:v>Biomass</c:v>
                </c:pt>
              </c:strCache>
            </c:strRef>
          </c:tx>
          <c:spPr>
            <a:ln w="22225" cap="rnd">
              <a:solidFill>
                <a:schemeClr val="accent6"/>
              </a:solidFill>
            </a:ln>
            <a:effectLst>
              <a:glow rad="139700">
                <a:schemeClr val="accent6">
                  <a:satMod val="175000"/>
                  <a:alpha val="14000"/>
                </a:schemeClr>
              </a:glow>
            </a:effectLst>
          </c:spPr>
          <c:marker>
            <c:symbol val="none"/>
          </c:marker>
          <c:cat>
            <c:numRef>
              <c:f>'[Final Result.xlsx]Overview of Grids generation'!$A$4:$A$36</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'[Final Result.xlsx]Overview of Grids generation'!$G$4:$G$36</c:f>
              <c:numCache>
                <c:formatCode>General</c:formatCode>
                <c:ptCount val="33"/>
                <c:pt idx="0">
                  <c:v>222</c:v>
                </c:pt>
                <c:pt idx="1">
                  <c:v>260</c:v>
                </c:pt>
                <c:pt idx="2">
                  <c:v>296</c:v>
                </c:pt>
                <c:pt idx="3">
                  <c:v>432</c:v>
                </c:pt>
                <c:pt idx="4">
                  <c:v>569</c:v>
                </c:pt>
                <c:pt idx="5">
                  <c:v>662</c:v>
                </c:pt>
                <c:pt idx="6">
                  <c:v>755</c:v>
                </c:pt>
                <c:pt idx="7">
                  <c:v>876</c:v>
                </c:pt>
                <c:pt idx="8" formatCode="#,##0">
                  <c:v>1638</c:v>
                </c:pt>
                <c:pt idx="9" formatCode="#,##0">
                  <c:v>1845</c:v>
                </c:pt>
                <c:pt idx="10" formatCode="#,##0">
                  <c:v>2887</c:v>
                </c:pt>
                <c:pt idx="11" formatCode="#,##0">
                  <c:v>3355</c:v>
                </c:pt>
                <c:pt idx="12" formatCode="#,##0">
                  <c:v>4099</c:v>
                </c:pt>
                <c:pt idx="13" formatCode="#,##0">
                  <c:v>6603</c:v>
                </c:pt>
                <c:pt idx="14" formatCode="#,##0">
                  <c:v>8218</c:v>
                </c:pt>
                <c:pt idx="15" formatCode="#,##0">
                  <c:v>11102</c:v>
                </c:pt>
                <c:pt idx="16" formatCode="#,##0">
                  <c:v>14793</c:v>
                </c:pt>
                <c:pt idx="17" formatCode="#,##0">
                  <c:v>19832</c:v>
                </c:pt>
                <c:pt idx="18" formatCode="#,##0">
                  <c:v>23343</c:v>
                </c:pt>
                <c:pt idx="19" formatCode="#,##0">
                  <c:v>26563</c:v>
                </c:pt>
                <c:pt idx="20" formatCode="#,##0">
                  <c:v>29178</c:v>
                </c:pt>
                <c:pt idx="21" formatCode="#,##0">
                  <c:v>32136</c:v>
                </c:pt>
                <c:pt idx="22" formatCode="#,##0">
                  <c:v>38252</c:v>
                </c:pt>
                <c:pt idx="23" formatCode="#,##0">
                  <c:v>40098</c:v>
                </c:pt>
                <c:pt idx="24" formatCode="#,##0">
                  <c:v>42218</c:v>
                </c:pt>
                <c:pt idx="25" formatCode="#,##0">
                  <c:v>44558</c:v>
                </c:pt>
                <c:pt idx="26" formatCode="#,##0">
                  <c:v>44998</c:v>
                </c:pt>
                <c:pt idx="27" formatCode="#,##0">
                  <c:v>44961</c:v>
                </c:pt>
                <c:pt idx="28" formatCode="#,##0">
                  <c:v>44707</c:v>
                </c:pt>
                <c:pt idx="29" formatCode="#,##0">
                  <c:v>44630</c:v>
                </c:pt>
                <c:pt idx="30" formatCode="#,##0">
                  <c:v>47150</c:v>
                </c:pt>
                <c:pt idx="31" formatCode="#,##0">
                  <c:v>49883</c:v>
                </c:pt>
              </c:numCache>
            </c:numRef>
          </c:val>
          <c:smooth val="0"/>
        </c:ser>
        <c:ser>
          <c:idx val="6"/>
          <c:order val="6"/>
          <c:tx>
            <c:strRef>
              <c:f>'[Final Result.xlsx]Overview of Grids generation'!$H$3</c:f>
              <c:strCache>
                <c:ptCount val="1"/>
                <c:pt idx="0">
                  <c:v>Biogenic waste
incineration</c:v>
                </c:pt>
              </c:strCache>
            </c:strRef>
          </c:tx>
          <c:spPr>
            <a:ln w="22225" cap="rnd">
              <a:solidFill>
                <a:schemeClr val="accent1">
                  <a:lumMod val="60000"/>
                </a:schemeClr>
              </a:solidFill>
            </a:ln>
            <a:effectLst>
              <a:glow rad="139700">
                <a:schemeClr val="accent1">
                  <a:lumMod val="60000"/>
                  <a:satMod val="175000"/>
                  <a:alpha val="14000"/>
                </a:schemeClr>
              </a:glow>
            </a:effectLst>
          </c:spPr>
          <c:marker>
            <c:symbol val="none"/>
          </c:marker>
          <c:cat>
            <c:numRef>
              <c:f>'[Final Result.xlsx]Overview of Grids generation'!$A$4:$A$36</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'[Final Result.xlsx]Overview of Grids generation'!$H$4:$H$36</c:f>
              <c:numCache>
                <c:formatCode>#,##0</c:formatCode>
                <c:ptCount val="33"/>
                <c:pt idx="0">
                  <c:v>1213</c:v>
                </c:pt>
                <c:pt idx="1">
                  <c:v>1211</c:v>
                </c:pt>
                <c:pt idx="2">
                  <c:v>1262</c:v>
                </c:pt>
                <c:pt idx="3">
                  <c:v>1203</c:v>
                </c:pt>
                <c:pt idx="4">
                  <c:v>1306</c:v>
                </c:pt>
                <c:pt idx="5">
                  <c:v>1348</c:v>
                </c:pt>
                <c:pt idx="6">
                  <c:v>1343</c:v>
                </c:pt>
                <c:pt idx="7">
                  <c:v>1397</c:v>
                </c:pt>
                <c:pt idx="8">
                  <c:v>1618</c:v>
                </c:pt>
                <c:pt idx="9">
                  <c:v>1740</c:v>
                </c:pt>
                <c:pt idx="10">
                  <c:v>1844</c:v>
                </c:pt>
                <c:pt idx="11">
                  <c:v>1859</c:v>
                </c:pt>
                <c:pt idx="12">
                  <c:v>1949</c:v>
                </c:pt>
                <c:pt idx="13">
                  <c:v>2238</c:v>
                </c:pt>
                <c:pt idx="14">
                  <c:v>2253</c:v>
                </c:pt>
                <c:pt idx="15">
                  <c:v>3252</c:v>
                </c:pt>
                <c:pt idx="16">
                  <c:v>3907</c:v>
                </c:pt>
                <c:pt idx="17">
                  <c:v>4531</c:v>
                </c:pt>
                <c:pt idx="18">
                  <c:v>4671</c:v>
                </c:pt>
                <c:pt idx="19">
                  <c:v>4323</c:v>
                </c:pt>
                <c:pt idx="20">
                  <c:v>4746</c:v>
                </c:pt>
                <c:pt idx="21">
                  <c:v>4755</c:v>
                </c:pt>
                <c:pt idx="22">
                  <c:v>4951</c:v>
                </c:pt>
                <c:pt idx="23">
                  <c:v>5415</c:v>
                </c:pt>
                <c:pt idx="24">
                  <c:v>6069</c:v>
                </c:pt>
                <c:pt idx="25">
                  <c:v>5768</c:v>
                </c:pt>
                <c:pt idx="26">
                  <c:v>5930</c:v>
                </c:pt>
                <c:pt idx="27">
                  <c:v>5956</c:v>
                </c:pt>
                <c:pt idx="28">
                  <c:v>6163</c:v>
                </c:pt>
                <c:pt idx="29">
                  <c:v>5783</c:v>
                </c:pt>
              </c:numCache>
            </c:numRef>
          </c:val>
          <c:smooth val="0"/>
        </c:ser>
        <c:ser>
          <c:idx val="7"/>
          <c:order val="7"/>
          <c:tx>
            <c:strRef>
              <c:f>'[Final Result.xlsx]Overview of Grids generation'!$I$3</c:f>
              <c:strCache>
                <c:ptCount val="1"/>
                <c:pt idx="0">
                  <c:v>Photovoltaics</c:v>
                </c:pt>
              </c:strCache>
            </c:strRef>
          </c:tx>
          <c:spPr>
            <a:ln w="22225" cap="rnd">
              <a:solidFill>
                <a:schemeClr val="accent2">
                  <a:lumMod val="60000"/>
                </a:schemeClr>
              </a:solidFill>
            </a:ln>
            <a:effectLst>
              <a:glow rad="139700">
                <a:schemeClr val="accent2">
                  <a:lumMod val="60000"/>
                  <a:satMod val="175000"/>
                  <a:alpha val="14000"/>
                </a:schemeClr>
              </a:glow>
            </a:effectLst>
          </c:spPr>
          <c:marker>
            <c:symbol val="none"/>
          </c:marker>
          <c:cat>
            <c:numRef>
              <c:f>'[Final Result.xlsx]Overview of Grids generation'!$A$4:$A$36</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'[Final Result.xlsx]Overview of Grids generation'!$I$4:$I$36</c:f>
              <c:numCache>
                <c:formatCode>General</c:formatCode>
                <c:ptCount val="33"/>
                <c:pt idx="0">
                  <c:v>1</c:v>
                </c:pt>
                <c:pt idx="1">
                  <c:v>1</c:v>
                </c:pt>
                <c:pt idx="2">
                  <c:v>4</c:v>
                </c:pt>
                <c:pt idx="3">
                  <c:v>3</c:v>
                </c:pt>
                <c:pt idx="4">
                  <c:v>7</c:v>
                </c:pt>
                <c:pt idx="5">
                  <c:v>7</c:v>
                </c:pt>
                <c:pt idx="6">
                  <c:v>12</c:v>
                </c:pt>
                <c:pt idx="7">
                  <c:v>18</c:v>
                </c:pt>
                <c:pt idx="8">
                  <c:v>35</c:v>
                </c:pt>
                <c:pt idx="9">
                  <c:v>30</c:v>
                </c:pt>
                <c:pt idx="10">
                  <c:v>60</c:v>
                </c:pt>
                <c:pt idx="11">
                  <c:v>76</c:v>
                </c:pt>
                <c:pt idx="12">
                  <c:v>162</c:v>
                </c:pt>
                <c:pt idx="13">
                  <c:v>313</c:v>
                </c:pt>
                <c:pt idx="14">
                  <c:v>557</c:v>
                </c:pt>
                <c:pt idx="15" formatCode="#,##0">
                  <c:v>1282</c:v>
                </c:pt>
                <c:pt idx="16" formatCode="#,##0">
                  <c:v>2220</c:v>
                </c:pt>
                <c:pt idx="17" formatCode="#,##0">
                  <c:v>3075</c:v>
                </c:pt>
                <c:pt idx="18" formatCode="#,##0">
                  <c:v>4420</c:v>
                </c:pt>
                <c:pt idx="19" formatCode="#,##0">
                  <c:v>6583</c:v>
                </c:pt>
                <c:pt idx="20" formatCode="#,##0">
                  <c:v>11729</c:v>
                </c:pt>
                <c:pt idx="21" formatCode="#,##0">
                  <c:v>19599</c:v>
                </c:pt>
                <c:pt idx="22" formatCode="#,##0">
                  <c:v>26380</c:v>
                </c:pt>
                <c:pt idx="23" formatCode="#,##0">
                  <c:v>31010</c:v>
                </c:pt>
                <c:pt idx="24" formatCode="#,##0">
                  <c:v>36056</c:v>
                </c:pt>
                <c:pt idx="25" formatCode="#,##0">
                  <c:v>38726</c:v>
                </c:pt>
                <c:pt idx="26" formatCode="#,##0">
                  <c:v>38098</c:v>
                </c:pt>
                <c:pt idx="27" formatCode="#,##0">
                  <c:v>39401</c:v>
                </c:pt>
                <c:pt idx="28" formatCode="#,##0">
                  <c:v>45784</c:v>
                </c:pt>
                <c:pt idx="29" formatCode="#,##0">
                  <c:v>47517</c:v>
                </c:pt>
                <c:pt idx="30" formatCode="#,##0">
                  <c:v>51420</c:v>
                </c:pt>
                <c:pt idx="31" formatCode="#,##0">
                  <c:v>58728</c:v>
                </c:pt>
              </c:numCache>
            </c:numRef>
          </c:val>
          <c:smooth val="0"/>
        </c:ser>
        <c:ser>
          <c:idx val="8"/>
          <c:order val="8"/>
          <c:tx>
            <c:strRef>
              <c:f>'[Final Result.xlsx]Overview of Grids generation'!$J$3</c:f>
              <c:strCache>
                <c:ptCount val="1"/>
                <c:pt idx="0">
                  <c:v>Geothermal</c:v>
                </c:pt>
              </c:strCache>
            </c:strRef>
          </c:tx>
          <c:spPr>
            <a:ln w="22225" cap="rnd">
              <a:solidFill>
                <a:schemeClr val="accent3">
                  <a:lumMod val="60000"/>
                </a:schemeClr>
              </a:solidFill>
            </a:ln>
            <a:effectLst>
              <a:glow rad="139700">
                <a:schemeClr val="accent3">
                  <a:lumMod val="60000"/>
                  <a:satMod val="175000"/>
                  <a:alpha val="14000"/>
                </a:schemeClr>
              </a:glow>
            </a:effectLst>
          </c:spPr>
          <c:marker>
            <c:symbol val="none"/>
          </c:marker>
          <c:cat>
            <c:numRef>
              <c:f>'[Final Result.xlsx]Overview of Grids generation'!$A$4:$A$36</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'[Final Result.xlsx]Overview of Grids generation'!$J$4:$J$36</c:f>
              <c:numCache>
                <c:formatCode>General</c:formatCode>
                <c:ptCount val="33"/>
                <c:pt idx="14">
                  <c:v>0.2</c:v>
                </c:pt>
                <c:pt idx="15">
                  <c:v>0.2</c:v>
                </c:pt>
                <c:pt idx="16">
                  <c:v>0.4</c:v>
                </c:pt>
                <c:pt idx="17">
                  <c:v>0.4</c:v>
                </c:pt>
                <c:pt idx="18">
                  <c:v>18</c:v>
                </c:pt>
                <c:pt idx="19">
                  <c:v>19</c:v>
                </c:pt>
                <c:pt idx="20">
                  <c:v>28</c:v>
                </c:pt>
                <c:pt idx="21">
                  <c:v>19</c:v>
                </c:pt>
                <c:pt idx="22">
                  <c:v>25</c:v>
                </c:pt>
                <c:pt idx="23">
                  <c:v>80</c:v>
                </c:pt>
                <c:pt idx="24">
                  <c:v>98</c:v>
                </c:pt>
                <c:pt idx="25">
                  <c:v>133</c:v>
                </c:pt>
                <c:pt idx="26">
                  <c:v>175</c:v>
                </c:pt>
                <c:pt idx="27">
                  <c:v>163</c:v>
                </c:pt>
                <c:pt idx="28">
                  <c:v>178</c:v>
                </c:pt>
                <c:pt idx="29">
                  <c:v>196</c:v>
                </c:pt>
                <c:pt idx="31">
                  <c:v>249</c:v>
                </c:pt>
              </c:numCache>
            </c:numRef>
          </c:val>
          <c:smooth val="0"/>
        </c:ser>
        <c:ser>
          <c:idx val="9"/>
          <c:order val="9"/>
          <c:tx>
            <c:strRef>
              <c:f>'[Final Result.xlsx]Overview of Grids generation'!$K$3</c:f>
              <c:strCache>
                <c:ptCount val="1"/>
                <c:pt idx="0">
                  <c:v>Total
generation</c:v>
                </c:pt>
              </c:strCache>
            </c:strRef>
          </c:tx>
          <c:spPr>
            <a:ln w="22225" cap="rnd">
              <a:solidFill>
                <a:schemeClr val="accent4">
                  <a:lumMod val="60000"/>
                </a:schemeClr>
              </a:solidFill>
            </a:ln>
            <a:effectLst>
              <a:glow rad="139700">
                <a:schemeClr val="accent4">
                  <a:lumMod val="60000"/>
                  <a:satMod val="175000"/>
                  <a:alpha val="14000"/>
                </a:schemeClr>
              </a:glow>
            </a:effectLst>
          </c:spPr>
          <c:marker>
            <c:symbol val="none"/>
          </c:marker>
          <c:cat>
            <c:numRef>
              <c:f>'[Final Result.xlsx]Overview of Grids generation'!$A$4:$A$36</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'[Final Result.xlsx]Overview of Grids generation'!$K$4:$K$36</c:f>
              <c:numCache>
                <c:formatCode>#,##0</c:formatCode>
                <c:ptCount val="33"/>
                <c:pt idx="0">
                  <c:v>18934</c:v>
                </c:pt>
                <c:pt idx="1">
                  <c:v>16465</c:v>
                </c:pt>
                <c:pt idx="2">
                  <c:v>19240</c:v>
                </c:pt>
                <c:pt idx="3">
                  <c:v>20128</c:v>
                </c:pt>
                <c:pt idx="4">
                  <c:v>22739</c:v>
                </c:pt>
                <c:pt idx="5">
                  <c:v>25327</c:v>
                </c:pt>
                <c:pt idx="6">
                  <c:v>26140</c:v>
                </c:pt>
                <c:pt idx="7">
                  <c:v>22673</c:v>
                </c:pt>
                <c:pt idx="8">
                  <c:v>25086</c:v>
                </c:pt>
                <c:pt idx="9">
                  <c:v>28091</c:v>
                </c:pt>
                <c:pt idx="10">
                  <c:v>36226</c:v>
                </c:pt>
                <c:pt idx="11">
                  <c:v>38742</c:v>
                </c:pt>
                <c:pt idx="12">
                  <c:v>45436</c:v>
                </c:pt>
                <c:pt idx="13">
                  <c:v>45963</c:v>
                </c:pt>
                <c:pt idx="14">
                  <c:v>57142</c:v>
                </c:pt>
                <c:pt idx="15">
                  <c:v>63048</c:v>
                </c:pt>
                <c:pt idx="16">
                  <c:v>72252</c:v>
                </c:pt>
                <c:pt idx="17">
                  <c:v>89115</c:v>
                </c:pt>
                <c:pt idx="18">
                  <c:v>94280</c:v>
                </c:pt>
                <c:pt idx="19">
                  <c:v>95939</c:v>
                </c:pt>
                <c:pt idx="20">
                  <c:v>105181</c:v>
                </c:pt>
                <c:pt idx="21">
                  <c:v>124037</c:v>
                </c:pt>
                <c:pt idx="22">
                  <c:v>143043</c:v>
                </c:pt>
                <c:pt idx="23">
                  <c:v>152338</c:v>
                </c:pt>
                <c:pt idx="24">
                  <c:v>162525</c:v>
                </c:pt>
                <c:pt idx="25">
                  <c:v>188786</c:v>
                </c:pt>
                <c:pt idx="26">
                  <c:v>189671</c:v>
                </c:pt>
                <c:pt idx="27">
                  <c:v>216324</c:v>
                </c:pt>
                <c:pt idx="28">
                  <c:v>224757</c:v>
                </c:pt>
                <c:pt idx="29">
                  <c:v>244293</c:v>
                </c:pt>
                <c:pt idx="30">
                  <c:v>248820</c:v>
                </c:pt>
                <c:pt idx="31">
                  <c:v>250385</c:v>
                </c:pt>
              </c:numCache>
            </c:numRef>
          </c:val>
          <c:smooth val="0"/>
        </c:ser>
        <c:ser>
          <c:idx val="10"/>
          <c:order val="10"/>
          <c:tx>
            <c:strRef>
              <c:f>'[Final Result.xlsx]Overview of Grids generation'!$L$3</c:f>
              <c:strCache>
                <c:ptCount val="1"/>
                <c:pt idx="0">
                  <c:v>Share of gross
electricity
consumption
[%]</c:v>
                </c:pt>
              </c:strCache>
            </c:strRef>
          </c:tx>
          <c:spPr>
            <a:ln w="22225" cap="rnd">
              <a:solidFill>
                <a:schemeClr val="accent5">
                  <a:lumMod val="60000"/>
                </a:schemeClr>
              </a:solidFill>
            </a:ln>
            <a:effectLst>
              <a:glow rad="139700">
                <a:schemeClr val="accent5">
                  <a:lumMod val="60000"/>
                  <a:satMod val="175000"/>
                  <a:alpha val="14000"/>
                </a:schemeClr>
              </a:glow>
            </a:effectLst>
          </c:spPr>
          <c:marker>
            <c:symbol val="none"/>
          </c:marker>
          <c:cat>
            <c:numRef>
              <c:f>'[Final Result.xlsx]Overview of Grids generation'!$A$4:$A$36</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'[Final Result.xlsx]Overview of Grids generation'!$L$4:$L$36</c:f>
              <c:numCache>
                <c:formatCode>General</c:formatCode>
                <c:ptCount val="33"/>
                <c:pt idx="0">
                  <c:v>3.4</c:v>
                </c:pt>
                <c:pt idx="1">
                  <c:v>3.1</c:v>
                </c:pt>
                <c:pt idx="2">
                  <c:v>3.6</c:v>
                </c:pt>
                <c:pt idx="3">
                  <c:v>3.8</c:v>
                </c:pt>
                <c:pt idx="4">
                  <c:v>4.3</c:v>
                </c:pt>
                <c:pt idx="5">
                  <c:v>4.7</c:v>
                </c:pt>
                <c:pt idx="6">
                  <c:v>4.7</c:v>
                </c:pt>
                <c:pt idx="7">
                  <c:v>4.0999999999999996</c:v>
                </c:pt>
                <c:pt idx="8">
                  <c:v>4.5</c:v>
                </c:pt>
                <c:pt idx="9">
                  <c:v>5.2</c:v>
                </c:pt>
                <c:pt idx="10">
                  <c:v>6.3</c:v>
                </c:pt>
                <c:pt idx="11">
                  <c:v>6.6</c:v>
                </c:pt>
                <c:pt idx="12">
                  <c:v>7.7</c:v>
                </c:pt>
                <c:pt idx="13">
                  <c:v>7.6</c:v>
                </c:pt>
                <c:pt idx="14">
                  <c:v>9.3000000000000007</c:v>
                </c:pt>
                <c:pt idx="15">
                  <c:v>10.199999999999999</c:v>
                </c:pt>
                <c:pt idx="16">
                  <c:v>11.6</c:v>
                </c:pt>
                <c:pt idx="17">
                  <c:v>14.3</c:v>
                </c:pt>
                <c:pt idx="18">
                  <c:v>15.2</c:v>
                </c:pt>
                <c:pt idx="19">
                  <c:v>16.399999999999999</c:v>
                </c:pt>
                <c:pt idx="20">
                  <c:v>17</c:v>
                </c:pt>
                <c:pt idx="21">
                  <c:v>20.3</c:v>
                </c:pt>
                <c:pt idx="22">
                  <c:v>23.5</c:v>
                </c:pt>
                <c:pt idx="23">
                  <c:v>25.1</c:v>
                </c:pt>
                <c:pt idx="24">
                  <c:v>27.4</c:v>
                </c:pt>
                <c:pt idx="25">
                  <c:v>31.5</c:v>
                </c:pt>
                <c:pt idx="26">
                  <c:v>31.6</c:v>
                </c:pt>
                <c:pt idx="27">
                  <c:v>36</c:v>
                </c:pt>
                <c:pt idx="28">
                  <c:v>37.799999999999997</c:v>
                </c:pt>
                <c:pt idx="29">
                  <c:v>42.1</c:v>
                </c:pt>
                <c:pt idx="30">
                  <c:v>50.9</c:v>
                </c:pt>
              </c:numCache>
            </c:numRef>
          </c:val>
          <c:smooth val="0"/>
        </c:ser>
        <c:dLbls>
          <c:showLegendKey val="0"/>
          <c:showVal val="0"/>
          <c:showCatName val="0"/>
          <c:showSerName val="0"/>
          <c:showPercent val="0"/>
          <c:showBubbleSize val="0"/>
        </c:dLbls>
        <c:smooth val="0"/>
        <c:axId val="320044152"/>
        <c:axId val="320044536"/>
        <c:extLst>
          <c:ext xmlns:c15="http://schemas.microsoft.com/office/drawing/2012/chart" uri="{02D57815-91ED-43cb-92C2-25804820EDAC}">
            <c15:filteredLineSeries>
              <c15:ser>
                <c:idx val="11"/>
                <c:order val="11"/>
                <c:tx>
                  <c:strRef>
                    <c:extLst>
                      <c:ext uri="{02D57815-91ED-43cb-92C2-25804820EDAC}">
                        <c15:formulaRef>
                          <c15:sqref>'[Final Result.xlsx]Overview of Grids generation'!$M$3</c15:sqref>
                        </c15:formulaRef>
                      </c:ext>
                    </c:extLst>
                    <c:strCache>
                      <c:ptCount val="1"/>
                    </c:strCache>
                  </c:strRef>
                </c:tx>
                <c:spPr>
                  <a:ln w="22225" cap="rnd">
                    <a:solidFill>
                      <a:schemeClr val="accent6">
                        <a:lumMod val="60000"/>
                      </a:schemeClr>
                    </a:solidFill>
                  </a:ln>
                  <a:effectLst>
                    <a:glow rad="139700">
                      <a:schemeClr val="accent6">
                        <a:lumMod val="60000"/>
                        <a:satMod val="175000"/>
                        <a:alpha val="14000"/>
                      </a:schemeClr>
                    </a:glow>
                  </a:effectLst>
                </c:spPr>
                <c:marker>
                  <c:symbol val="none"/>
                </c:marker>
                <c:cat>
                  <c:numRef>
                    <c:extLst>
                      <c:ext uri="{02D57815-91ED-43cb-92C2-25804820EDAC}">
                        <c15:formulaRef>
                          <c15:sqref>'[Final Result.xlsx]Overview of Grids generation'!$A$4:$A$36</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extLst>
                      <c:ext uri="{02D57815-91ED-43cb-92C2-25804820EDAC}">
                        <c15:formulaRef>
                          <c15:sqref>'[Final Result.xlsx]Overview of Grids generation'!$M$4:$M$36</c15:sqref>
                        </c15:formulaRef>
                      </c:ext>
                    </c:extLst>
                    <c:numCache>
                      <c:formatCode>General</c:formatCode>
                      <c:ptCount val="33"/>
                    </c:numCache>
                  </c:numRef>
                </c:val>
                <c:smooth val="0"/>
              </c15:ser>
            </c15:filteredLineSeries>
          </c:ext>
        </c:extLst>
      </c:lineChart>
      <c:catAx>
        <c:axId val="32004415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20044536"/>
        <c:crosses val="autoZero"/>
        <c:auto val="1"/>
        <c:lblAlgn val="ctr"/>
        <c:lblOffset val="100"/>
        <c:noMultiLvlLbl val="0"/>
      </c:catAx>
      <c:valAx>
        <c:axId val="32004453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[GW]</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20044152"/>
        <c:crosses val="autoZero"/>
        <c:crossBetween val="between"/>
      </c:valAx>
      <c:spPr>
        <a:noFill/>
        <a:ln>
          <a:noFill/>
        </a:ln>
        <a:effectLst/>
      </c:spPr>
    </c:plotArea>
    <c:legend>
      <c:legendPos val="t"/>
      <c:layout>
        <c:manualLayout>
          <c:xMode val="edge"/>
          <c:yMode val="edge"/>
          <c:x val="0.1155603713864406"/>
          <c:y val="0.10375470839166148"/>
          <c:w val="0.6701430703199609"/>
          <c:h val="0.4962804034734079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USA Energy Production</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'[Final Result.xlsx]Overview of Grids generation'!$B$43</c:f>
              <c:strCache>
                <c:ptCount val="1"/>
                <c:pt idx="0">
                  <c:v>Natural gas</c:v>
                </c:pt>
              </c:strCache>
            </c:strRef>
          </c:tx>
          <c:spPr>
            <a:ln w="22225" cap="rnd">
              <a:solidFill>
                <a:schemeClr val="accent1"/>
              </a:solidFill>
            </a:ln>
            <a:effectLst>
              <a:glow rad="139700">
                <a:schemeClr val="accent1">
                  <a:satMod val="175000"/>
                  <a:alpha val="14000"/>
                </a:schemeClr>
              </a:glow>
            </a:effectLst>
          </c:spPr>
          <c:marker>
            <c:symbol val="none"/>
          </c:marker>
          <c:cat>
            <c:numRef>
              <c:f>'[Final Result.xlsx]Overview of Grids generation'!$A$44:$A$60</c:f>
              <c:numCache>
                <c:formatCode>General</c:formatCode>
                <c:ptCount val="17"/>
                <c:pt idx="0">
                  <c:v>1990</c:v>
                </c:pt>
                <c:pt idx="1">
                  <c:v>1995</c:v>
                </c:pt>
                <c:pt idx="2">
                  <c:v>2000</c:v>
                </c:pt>
                <c:pt idx="3">
                  <c:v>2005</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'[Final Result.xlsx]Overview of Grids generation'!$B$44:$B$60</c:f>
              <c:numCache>
                <c:formatCode>#,##0.00</c:formatCode>
                <c:ptCount val="17"/>
                <c:pt idx="0">
                  <c:v>372.77</c:v>
                </c:pt>
                <c:pt idx="1">
                  <c:v>469.06</c:v>
                </c:pt>
                <c:pt idx="2">
                  <c:v>601.04</c:v>
                </c:pt>
                <c:pt idx="3">
                  <c:v>760.96</c:v>
                </c:pt>
                <c:pt idx="4">
                  <c:v>987.7</c:v>
                </c:pt>
                <c:pt idx="5">
                  <c:v>1013.69</c:v>
                </c:pt>
                <c:pt idx="6">
                  <c:v>1225.8900000000001</c:v>
                </c:pt>
                <c:pt idx="7">
                  <c:v>1124.8399999999999</c:v>
                </c:pt>
                <c:pt idx="8">
                  <c:v>1126.6400000000001</c:v>
                </c:pt>
                <c:pt idx="9">
                  <c:v>1334.67</c:v>
                </c:pt>
                <c:pt idx="10">
                  <c:v>1379.27</c:v>
                </c:pt>
                <c:pt idx="11">
                  <c:v>1297.7</c:v>
                </c:pt>
                <c:pt idx="12">
                  <c:v>1471.84</c:v>
                </c:pt>
                <c:pt idx="13">
                  <c:v>1588.53</c:v>
                </c:pt>
                <c:pt idx="14">
                  <c:v>1626.79</c:v>
                </c:pt>
                <c:pt idx="15">
                  <c:v>1579.36</c:v>
                </c:pt>
                <c:pt idx="16">
                  <c:v>1689.47</c:v>
                </c:pt>
              </c:numCache>
            </c:numRef>
          </c:val>
          <c:smooth val="0"/>
        </c:ser>
        <c:ser>
          <c:idx val="1"/>
          <c:order val="1"/>
          <c:tx>
            <c:strRef>
              <c:f>'[Final Result.xlsx]Overview of Grids generation'!$C$43</c:f>
              <c:strCache>
                <c:ptCount val="1"/>
                <c:pt idx="0">
                  <c:v>Renewables</c:v>
                </c:pt>
              </c:strCache>
            </c:strRef>
          </c:tx>
          <c:spPr>
            <a:ln w="22225" cap="rnd">
              <a:solidFill>
                <a:schemeClr val="accent2"/>
              </a:solidFill>
            </a:ln>
            <a:effectLst>
              <a:glow rad="139700">
                <a:schemeClr val="accent2">
                  <a:satMod val="175000"/>
                  <a:alpha val="14000"/>
                </a:schemeClr>
              </a:glow>
            </a:effectLst>
          </c:spPr>
          <c:marker>
            <c:symbol val="none"/>
          </c:marker>
          <c:cat>
            <c:numRef>
              <c:f>'[Final Result.xlsx]Overview of Grids generation'!$A$44:$A$60</c:f>
              <c:numCache>
                <c:formatCode>General</c:formatCode>
                <c:ptCount val="17"/>
                <c:pt idx="0">
                  <c:v>1990</c:v>
                </c:pt>
                <c:pt idx="1">
                  <c:v>1995</c:v>
                </c:pt>
                <c:pt idx="2">
                  <c:v>2000</c:v>
                </c:pt>
                <c:pt idx="3">
                  <c:v>2005</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'[Final Result.xlsx]Overview of Grids generation'!$C$44:$C$60</c:f>
              <c:numCache>
                <c:formatCode>#,##0.00</c:formatCode>
                <c:ptCount val="17"/>
                <c:pt idx="0">
                  <c:v>357.24</c:v>
                </c:pt>
                <c:pt idx="1">
                  <c:v>384.8</c:v>
                </c:pt>
                <c:pt idx="2">
                  <c:v>356.48</c:v>
                </c:pt>
                <c:pt idx="3">
                  <c:v>357.65</c:v>
                </c:pt>
                <c:pt idx="4">
                  <c:v>427.38</c:v>
                </c:pt>
                <c:pt idx="5">
                  <c:v>513.34</c:v>
                </c:pt>
                <c:pt idx="6">
                  <c:v>494.57</c:v>
                </c:pt>
                <c:pt idx="7">
                  <c:v>522.07000000000005</c:v>
                </c:pt>
                <c:pt idx="8">
                  <c:v>538.58000000000004</c:v>
                </c:pt>
                <c:pt idx="9">
                  <c:v>544.24</c:v>
                </c:pt>
                <c:pt idx="10">
                  <c:v>609.45000000000005</c:v>
                </c:pt>
                <c:pt idx="11">
                  <c:v>686.58</c:v>
                </c:pt>
                <c:pt idx="12">
                  <c:v>706.82</c:v>
                </c:pt>
                <c:pt idx="13">
                  <c:v>728.67</c:v>
                </c:pt>
                <c:pt idx="14">
                  <c:v>783.01</c:v>
                </c:pt>
                <c:pt idx="15">
                  <c:v>815.27</c:v>
                </c:pt>
                <c:pt idx="16">
                  <c:v>912.87</c:v>
                </c:pt>
              </c:numCache>
            </c:numRef>
          </c:val>
          <c:smooth val="0"/>
        </c:ser>
        <c:ser>
          <c:idx val="2"/>
          <c:order val="2"/>
          <c:tx>
            <c:strRef>
              <c:f>'[Final Result.xlsx]Overview of Grids generation'!$D$43</c:f>
              <c:strCache>
                <c:ptCount val="1"/>
                <c:pt idx="0">
                  <c:v>Coal</c:v>
                </c:pt>
              </c:strCache>
            </c:strRef>
          </c:tx>
          <c:spPr>
            <a:ln w="22225" cap="rnd">
              <a:solidFill>
                <a:schemeClr val="accent3"/>
              </a:solidFill>
            </a:ln>
            <a:effectLst>
              <a:glow rad="139700">
                <a:schemeClr val="accent3">
                  <a:satMod val="175000"/>
                  <a:alpha val="14000"/>
                </a:schemeClr>
              </a:glow>
            </a:effectLst>
          </c:spPr>
          <c:marker>
            <c:symbol val="none"/>
          </c:marker>
          <c:cat>
            <c:numRef>
              <c:f>'[Final Result.xlsx]Overview of Grids generation'!$A$44:$A$60</c:f>
              <c:numCache>
                <c:formatCode>General</c:formatCode>
                <c:ptCount val="17"/>
                <c:pt idx="0">
                  <c:v>1990</c:v>
                </c:pt>
                <c:pt idx="1">
                  <c:v>1995</c:v>
                </c:pt>
                <c:pt idx="2">
                  <c:v>2000</c:v>
                </c:pt>
                <c:pt idx="3">
                  <c:v>2005</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'[Final Result.xlsx]Overview of Grids generation'!$D$44:$D$60</c:f>
              <c:numCache>
                <c:formatCode>#,##0.00</c:formatCode>
                <c:ptCount val="17"/>
                <c:pt idx="0">
                  <c:v>1594.01</c:v>
                </c:pt>
                <c:pt idx="1">
                  <c:v>1709.43</c:v>
                </c:pt>
                <c:pt idx="2">
                  <c:v>1966.27</c:v>
                </c:pt>
                <c:pt idx="3">
                  <c:v>2012.87</c:v>
                </c:pt>
                <c:pt idx="4">
                  <c:v>1847.29</c:v>
                </c:pt>
                <c:pt idx="5">
                  <c:v>1733.43</c:v>
                </c:pt>
                <c:pt idx="6">
                  <c:v>1514.04</c:v>
                </c:pt>
                <c:pt idx="7">
                  <c:v>1581.12</c:v>
                </c:pt>
                <c:pt idx="8">
                  <c:v>1581.71</c:v>
                </c:pt>
                <c:pt idx="9">
                  <c:v>1352.4</c:v>
                </c:pt>
                <c:pt idx="10">
                  <c:v>1239.1500000000001</c:v>
                </c:pt>
                <c:pt idx="11">
                  <c:v>1205.8399999999999</c:v>
                </c:pt>
                <c:pt idx="12">
                  <c:v>1149.49</c:v>
                </c:pt>
                <c:pt idx="13">
                  <c:v>964.96</c:v>
                </c:pt>
                <c:pt idx="14">
                  <c:v>773.39</c:v>
                </c:pt>
                <c:pt idx="15">
                  <c:v>897.89</c:v>
                </c:pt>
                <c:pt idx="16">
                  <c:v>828.99</c:v>
                </c:pt>
              </c:numCache>
            </c:numRef>
          </c:val>
          <c:smooth val="0"/>
        </c:ser>
        <c:ser>
          <c:idx val="3"/>
          <c:order val="3"/>
          <c:tx>
            <c:strRef>
              <c:f>'[Final Result.xlsx]Overview of Grids generation'!$E$43</c:f>
              <c:strCache>
                <c:ptCount val="1"/>
                <c:pt idx="0">
                  <c:v>Nuclear electric power</c:v>
                </c:pt>
              </c:strCache>
            </c:strRef>
          </c:tx>
          <c:spPr>
            <a:ln w="22225" cap="rnd">
              <a:solidFill>
                <a:schemeClr val="accent4"/>
              </a:solidFill>
            </a:ln>
            <a:effectLst>
              <a:glow rad="139700">
                <a:schemeClr val="accent4">
                  <a:satMod val="175000"/>
                  <a:alpha val="14000"/>
                </a:schemeClr>
              </a:glow>
            </a:effectLst>
          </c:spPr>
          <c:marker>
            <c:symbol val="none"/>
          </c:marker>
          <c:cat>
            <c:numRef>
              <c:f>'[Final Result.xlsx]Overview of Grids generation'!$A$44:$A$60</c:f>
              <c:numCache>
                <c:formatCode>General</c:formatCode>
                <c:ptCount val="17"/>
                <c:pt idx="0">
                  <c:v>1990</c:v>
                </c:pt>
                <c:pt idx="1">
                  <c:v>1995</c:v>
                </c:pt>
                <c:pt idx="2">
                  <c:v>2000</c:v>
                </c:pt>
                <c:pt idx="3">
                  <c:v>2005</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'[Final Result.xlsx]Overview of Grids generation'!$E$44:$E$60</c:f>
              <c:numCache>
                <c:formatCode>#,##0.00</c:formatCode>
                <c:ptCount val="17"/>
                <c:pt idx="0">
                  <c:v>576.86</c:v>
                </c:pt>
                <c:pt idx="1">
                  <c:v>673.4</c:v>
                </c:pt>
                <c:pt idx="2">
                  <c:v>753.89</c:v>
                </c:pt>
                <c:pt idx="3">
                  <c:v>781.99</c:v>
                </c:pt>
                <c:pt idx="4">
                  <c:v>806.97</c:v>
                </c:pt>
                <c:pt idx="5">
                  <c:v>790.2</c:v>
                </c:pt>
                <c:pt idx="6">
                  <c:v>769.33</c:v>
                </c:pt>
                <c:pt idx="7">
                  <c:v>789.02</c:v>
                </c:pt>
                <c:pt idx="8">
                  <c:v>797.17</c:v>
                </c:pt>
                <c:pt idx="9">
                  <c:v>797.18</c:v>
                </c:pt>
                <c:pt idx="10">
                  <c:v>805.69</c:v>
                </c:pt>
                <c:pt idx="11">
                  <c:v>804.95</c:v>
                </c:pt>
                <c:pt idx="12">
                  <c:v>807.08</c:v>
                </c:pt>
                <c:pt idx="13">
                  <c:v>809.41</c:v>
                </c:pt>
                <c:pt idx="14">
                  <c:v>789.88</c:v>
                </c:pt>
                <c:pt idx="15">
                  <c:v>778.19</c:v>
                </c:pt>
                <c:pt idx="16">
                  <c:v>771.54</c:v>
                </c:pt>
              </c:numCache>
            </c:numRef>
          </c:val>
          <c:smooth val="0"/>
        </c:ser>
        <c:ser>
          <c:idx val="4"/>
          <c:order val="4"/>
          <c:tx>
            <c:strRef>
              <c:f>'[Final Result.xlsx]Overview of Grids generation'!$F$43</c:f>
              <c:strCache>
                <c:ptCount val="1"/>
                <c:pt idx="0">
                  <c:v>Petroleum</c:v>
                </c:pt>
              </c:strCache>
            </c:strRef>
          </c:tx>
          <c:spPr>
            <a:ln w="22225" cap="rnd">
              <a:solidFill>
                <a:schemeClr val="accent5"/>
              </a:solidFill>
            </a:ln>
            <a:effectLst>
              <a:glow rad="139700">
                <a:schemeClr val="accent5">
                  <a:satMod val="175000"/>
                  <a:alpha val="14000"/>
                </a:schemeClr>
              </a:glow>
            </a:effectLst>
          </c:spPr>
          <c:marker>
            <c:symbol val="none"/>
          </c:marker>
          <c:cat>
            <c:numRef>
              <c:f>'[Final Result.xlsx]Overview of Grids generation'!$A$44:$A$60</c:f>
              <c:numCache>
                <c:formatCode>General</c:formatCode>
                <c:ptCount val="17"/>
                <c:pt idx="0">
                  <c:v>1990</c:v>
                </c:pt>
                <c:pt idx="1">
                  <c:v>1995</c:v>
                </c:pt>
                <c:pt idx="2">
                  <c:v>2000</c:v>
                </c:pt>
                <c:pt idx="3">
                  <c:v>2005</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'[Final Result.xlsx]Overview of Grids generation'!$F$44:$F$60</c:f>
              <c:numCache>
                <c:formatCode>#,##0.00</c:formatCode>
                <c:ptCount val="17"/>
                <c:pt idx="0">
                  <c:v>126.46</c:v>
                </c:pt>
                <c:pt idx="1">
                  <c:v>74.55</c:v>
                </c:pt>
                <c:pt idx="2">
                  <c:v>111.22</c:v>
                </c:pt>
                <c:pt idx="3">
                  <c:v>122.23</c:v>
                </c:pt>
                <c:pt idx="4">
                  <c:v>37.06</c:v>
                </c:pt>
                <c:pt idx="5">
                  <c:v>30.18</c:v>
                </c:pt>
                <c:pt idx="6">
                  <c:v>23.19</c:v>
                </c:pt>
                <c:pt idx="7">
                  <c:v>27.16</c:v>
                </c:pt>
                <c:pt idx="8">
                  <c:v>30.23</c:v>
                </c:pt>
                <c:pt idx="9">
                  <c:v>28.25</c:v>
                </c:pt>
                <c:pt idx="10">
                  <c:v>24.21</c:v>
                </c:pt>
                <c:pt idx="11">
                  <c:v>21.39</c:v>
                </c:pt>
                <c:pt idx="12">
                  <c:v>25.23</c:v>
                </c:pt>
                <c:pt idx="13">
                  <c:v>18.34</c:v>
                </c:pt>
                <c:pt idx="14">
                  <c:v>17.34</c:v>
                </c:pt>
                <c:pt idx="15">
                  <c:v>19.18</c:v>
                </c:pt>
                <c:pt idx="16">
                  <c:v>23.38</c:v>
                </c:pt>
              </c:numCache>
            </c:numRef>
          </c:val>
          <c:smooth val="0"/>
        </c:ser>
        <c:ser>
          <c:idx val="5"/>
          <c:order val="5"/>
          <c:tx>
            <c:strRef>
              <c:f>'[Final Result.xlsx]Overview of Grids generation'!$G$43</c:f>
              <c:strCache>
                <c:ptCount val="1"/>
                <c:pt idx="0">
                  <c:v>Other gases</c:v>
                </c:pt>
              </c:strCache>
            </c:strRef>
          </c:tx>
          <c:spPr>
            <a:ln w="22225" cap="rnd">
              <a:solidFill>
                <a:schemeClr val="accent6"/>
              </a:solidFill>
            </a:ln>
            <a:effectLst>
              <a:glow rad="139700">
                <a:schemeClr val="accent6">
                  <a:satMod val="175000"/>
                  <a:alpha val="14000"/>
                </a:schemeClr>
              </a:glow>
            </a:effectLst>
          </c:spPr>
          <c:marker>
            <c:symbol val="none"/>
          </c:marker>
          <c:cat>
            <c:numRef>
              <c:f>'[Final Result.xlsx]Overview of Grids generation'!$A$44:$A$60</c:f>
              <c:numCache>
                <c:formatCode>General</c:formatCode>
                <c:ptCount val="17"/>
                <c:pt idx="0">
                  <c:v>1990</c:v>
                </c:pt>
                <c:pt idx="1">
                  <c:v>1995</c:v>
                </c:pt>
                <c:pt idx="2">
                  <c:v>2000</c:v>
                </c:pt>
                <c:pt idx="3">
                  <c:v>2005</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'[Final Result.xlsx]Overview of Grids generation'!$G$44:$G$60</c:f>
              <c:numCache>
                <c:formatCode>#,##0.00</c:formatCode>
                <c:ptCount val="17"/>
                <c:pt idx="0">
                  <c:v>10.38</c:v>
                </c:pt>
                <c:pt idx="1">
                  <c:v>13.87</c:v>
                </c:pt>
                <c:pt idx="2">
                  <c:v>13.96</c:v>
                </c:pt>
                <c:pt idx="3">
                  <c:v>13.46</c:v>
                </c:pt>
                <c:pt idx="4">
                  <c:v>11.31</c:v>
                </c:pt>
                <c:pt idx="5">
                  <c:v>11.57</c:v>
                </c:pt>
                <c:pt idx="6">
                  <c:v>11.9</c:v>
                </c:pt>
                <c:pt idx="7">
                  <c:v>12.85</c:v>
                </c:pt>
                <c:pt idx="8">
                  <c:v>12.02</c:v>
                </c:pt>
                <c:pt idx="9">
                  <c:v>13.12</c:v>
                </c:pt>
                <c:pt idx="10">
                  <c:v>12.81</c:v>
                </c:pt>
                <c:pt idx="11">
                  <c:v>12.47</c:v>
                </c:pt>
                <c:pt idx="12">
                  <c:v>13.46</c:v>
                </c:pt>
                <c:pt idx="13">
                  <c:v>12.59</c:v>
                </c:pt>
                <c:pt idx="14">
                  <c:v>11.82</c:v>
                </c:pt>
                <c:pt idx="15">
                  <c:v>11.4</c:v>
                </c:pt>
                <c:pt idx="16">
                  <c:v>11.88</c:v>
                </c:pt>
              </c:numCache>
            </c:numRef>
          </c:val>
          <c:smooth val="0"/>
        </c:ser>
        <c:ser>
          <c:idx val="6"/>
          <c:order val="6"/>
          <c:tx>
            <c:strRef>
              <c:f>'[Final Result.xlsx]Overview of Grids generation'!$H$43</c:f>
              <c:strCache>
                <c:ptCount val="1"/>
                <c:pt idx="0">
                  <c:v>Hydroelectric pumped storage</c:v>
                </c:pt>
              </c:strCache>
            </c:strRef>
          </c:tx>
          <c:spPr>
            <a:ln w="22225" cap="rnd">
              <a:solidFill>
                <a:schemeClr val="accent1">
                  <a:lumMod val="60000"/>
                </a:schemeClr>
              </a:solidFill>
            </a:ln>
            <a:effectLst>
              <a:glow rad="139700">
                <a:schemeClr val="accent1">
                  <a:lumMod val="60000"/>
                  <a:satMod val="175000"/>
                  <a:alpha val="14000"/>
                </a:schemeClr>
              </a:glow>
            </a:effectLst>
          </c:spPr>
          <c:marker>
            <c:symbol val="none"/>
          </c:marker>
          <c:cat>
            <c:numRef>
              <c:f>'[Final Result.xlsx]Overview of Grids generation'!$A$44:$A$60</c:f>
              <c:numCache>
                <c:formatCode>General</c:formatCode>
                <c:ptCount val="17"/>
                <c:pt idx="0">
                  <c:v>1990</c:v>
                </c:pt>
                <c:pt idx="1">
                  <c:v>1995</c:v>
                </c:pt>
                <c:pt idx="2">
                  <c:v>2000</c:v>
                </c:pt>
                <c:pt idx="3">
                  <c:v>2005</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'[Final Result.xlsx]Overview of Grids generation'!$H$44:$H$60</c:f>
              <c:numCache>
                <c:formatCode>#,##0.00</c:formatCode>
                <c:ptCount val="17"/>
                <c:pt idx="0">
                  <c:v>-3.51</c:v>
                </c:pt>
                <c:pt idx="1">
                  <c:v>-2.73</c:v>
                </c:pt>
                <c:pt idx="2">
                  <c:v>-5.54</c:v>
                </c:pt>
                <c:pt idx="3">
                  <c:v>-6.56</c:v>
                </c:pt>
                <c:pt idx="4">
                  <c:v>-5.5</c:v>
                </c:pt>
                <c:pt idx="5">
                  <c:v>-6.42</c:v>
                </c:pt>
                <c:pt idx="6">
                  <c:v>-4.95</c:v>
                </c:pt>
                <c:pt idx="7">
                  <c:v>-4.68</c:v>
                </c:pt>
                <c:pt idx="8">
                  <c:v>-6.17</c:v>
                </c:pt>
                <c:pt idx="9">
                  <c:v>-5.09</c:v>
                </c:pt>
                <c:pt idx="10">
                  <c:v>-6.69</c:v>
                </c:pt>
                <c:pt idx="11">
                  <c:v>-6.5</c:v>
                </c:pt>
                <c:pt idx="12">
                  <c:v>-5.9</c:v>
                </c:pt>
                <c:pt idx="13">
                  <c:v>-5.26</c:v>
                </c:pt>
                <c:pt idx="14">
                  <c:v>-5.32</c:v>
                </c:pt>
                <c:pt idx="15">
                  <c:v>-5.1100000000000003</c:v>
                </c:pt>
                <c:pt idx="16">
                  <c:v>-6.03</c:v>
                </c:pt>
              </c:numCache>
            </c:numRef>
          </c:val>
          <c:smooth val="0"/>
        </c:ser>
        <c:dLbls>
          <c:showLegendKey val="0"/>
          <c:showVal val="0"/>
          <c:showCatName val="0"/>
          <c:showSerName val="0"/>
          <c:showPercent val="0"/>
          <c:showBubbleSize val="0"/>
        </c:dLbls>
        <c:smooth val="0"/>
        <c:axId val="319755440"/>
        <c:axId val="319755824"/>
      </c:lineChart>
      <c:catAx>
        <c:axId val="31975544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YEARS</a:t>
                </a:r>
              </a:p>
            </c:rich>
          </c:tx>
          <c:layout>
            <c:manualLayout>
              <c:xMode val="edge"/>
              <c:yMode val="edge"/>
              <c:x val="0.51467025841733061"/>
              <c:y val="0.87326625409969871"/>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19755824"/>
        <c:crosses val="autoZero"/>
        <c:auto val="1"/>
        <c:lblAlgn val="ctr"/>
        <c:lblOffset val="100"/>
        <c:noMultiLvlLbl val="0"/>
      </c:catAx>
      <c:valAx>
        <c:axId val="31975582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[GW]</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197554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Germany Energy Generation</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'[Final Result.xlsx]Analyzation(req. table &amp; chart)'!$A$2:$B$2</c:f>
              <c:strCache>
                <c:ptCount val="2"/>
                <c:pt idx="0">
                  <c:v>Germany </c:v>
                </c:pt>
                <c:pt idx="1">
                  <c:v>Coal </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chart)'!$C$2:$H$2</c:f>
              <c:numCache>
                <c:formatCode>General</c:formatCode>
                <c:ptCount val="6"/>
                <c:pt idx="0">
                  <c:v>27.44</c:v>
                </c:pt>
                <c:pt idx="1">
                  <c:v>24.04</c:v>
                </c:pt>
                <c:pt idx="2">
                  <c:v>23.82</c:v>
                </c:pt>
                <c:pt idx="3">
                  <c:v>22.67</c:v>
                </c:pt>
                <c:pt idx="4">
                  <c:v>23.74</c:v>
                </c:pt>
                <c:pt idx="5">
                  <c:v>19.04</c:v>
                </c:pt>
              </c:numCache>
            </c:numRef>
          </c:val>
          <c:smooth val="0"/>
        </c:ser>
        <c:ser>
          <c:idx val="1"/>
          <c:order val="1"/>
          <c:tx>
            <c:strRef>
              <c:f>'[Final Result.xlsx]Analyzation(req. table &amp; chart)'!$A$3:$B$3</c:f>
              <c:strCache>
                <c:ptCount val="2"/>
                <c:pt idx="0">
                  <c:v>USA </c:v>
                </c:pt>
                <c:pt idx="1">
                  <c:v>Coal </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chart)'!$C$3:$H$3</c:f>
            </c:numRef>
          </c:val>
          <c:smooth val="0"/>
        </c:ser>
        <c:ser>
          <c:idx val="2"/>
          <c:order val="2"/>
          <c:tx>
            <c:strRef>
              <c:f>'[Final Result.xlsx]Analyzation(req. table &amp; chart)'!$A$4:$B$4</c:f>
              <c:strCache>
                <c:ptCount val="2"/>
                <c:pt idx="0">
                  <c:v>Germany </c:v>
                </c:pt>
                <c:pt idx="1">
                  <c:v>Hydro </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chart)'!$C$4:$H$4</c:f>
              <c:numCache>
                <c:formatCode>General</c:formatCode>
                <c:ptCount val="6"/>
                <c:pt idx="0">
                  <c:v>3.95</c:v>
                </c:pt>
                <c:pt idx="1">
                  <c:v>3.8</c:v>
                </c:pt>
                <c:pt idx="2">
                  <c:v>3.85</c:v>
                </c:pt>
                <c:pt idx="3">
                  <c:v>4.9400000000000004</c:v>
                </c:pt>
                <c:pt idx="4">
                  <c:v>4.9400000000000004</c:v>
                </c:pt>
                <c:pt idx="5">
                  <c:v>4.9400000000000004</c:v>
                </c:pt>
              </c:numCache>
            </c:numRef>
          </c:val>
          <c:smooth val="0"/>
        </c:ser>
        <c:ser>
          <c:idx val="3"/>
          <c:order val="3"/>
          <c:tx>
            <c:strRef>
              <c:f>'[Final Result.xlsx]Analyzation(req. table &amp; chart)'!$A$5:$B$5</c:f>
              <c:strCache>
                <c:ptCount val="2"/>
                <c:pt idx="0">
                  <c:v>USA </c:v>
                </c:pt>
                <c:pt idx="1">
                  <c:v>Hydro </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chart)'!$C$5:$H$5</c:f>
            </c:numRef>
          </c:val>
          <c:smooth val="0"/>
        </c:ser>
        <c:ser>
          <c:idx val="4"/>
          <c:order val="4"/>
          <c:tx>
            <c:strRef>
              <c:f>'[Final Result.xlsx]Analyzation(req. table &amp; chart)'!$A$6:$B$6</c:f>
              <c:strCache>
                <c:ptCount val="2"/>
                <c:pt idx="0">
                  <c:v>Germany </c:v>
                </c:pt>
                <c:pt idx="1">
                  <c:v>Nuclear </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chart)'!$C$6:$H$6</c:f>
              <c:numCache>
                <c:formatCode>General</c:formatCode>
                <c:ptCount val="6"/>
                <c:pt idx="0">
                  <c:v>10.8</c:v>
                </c:pt>
                <c:pt idx="1">
                  <c:v>10.8</c:v>
                </c:pt>
                <c:pt idx="2">
                  <c:v>9.52</c:v>
                </c:pt>
                <c:pt idx="3">
                  <c:v>9.52</c:v>
                </c:pt>
                <c:pt idx="4">
                  <c:v>8.11</c:v>
                </c:pt>
                <c:pt idx="5">
                  <c:v>4.0599999999999996</c:v>
                </c:pt>
              </c:numCache>
            </c:numRef>
          </c:val>
          <c:smooth val="0"/>
        </c:ser>
        <c:ser>
          <c:idx val="5"/>
          <c:order val="5"/>
          <c:tx>
            <c:strRef>
              <c:f>'[Final Result.xlsx]Analyzation(req. table &amp; chart)'!$A$7:$B$7</c:f>
              <c:strCache>
                <c:ptCount val="2"/>
                <c:pt idx="0">
                  <c:v>USA </c:v>
                </c:pt>
                <c:pt idx="1">
                  <c:v>Nuclear </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chart)'!$C$7:$H$7</c:f>
            </c:numRef>
          </c:val>
          <c:smooth val="0"/>
        </c:ser>
        <c:ser>
          <c:idx val="6"/>
          <c:order val="6"/>
          <c:tx>
            <c:strRef>
              <c:f>'[Final Result.xlsx]Analyzation(req. table &amp; chart)'!$A$8:$B$8</c:f>
              <c:strCache>
                <c:ptCount val="2"/>
                <c:pt idx="0">
                  <c:v>Germany </c:v>
                </c:pt>
                <c:pt idx="1">
                  <c:v>Solar </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chart)'!$C$8:$H$8</c:f>
              <c:numCache>
                <c:formatCode>General</c:formatCode>
                <c:ptCount val="6"/>
                <c:pt idx="0">
                  <c:v>40.68</c:v>
                </c:pt>
                <c:pt idx="1">
                  <c:v>42.29</c:v>
                </c:pt>
                <c:pt idx="2">
                  <c:v>45.31</c:v>
                </c:pt>
                <c:pt idx="3">
                  <c:v>48.86</c:v>
                </c:pt>
                <c:pt idx="4">
                  <c:v>54.36</c:v>
                </c:pt>
                <c:pt idx="5">
                  <c:v>60.08</c:v>
                </c:pt>
              </c:numCache>
            </c:numRef>
          </c:val>
          <c:smooth val="0"/>
        </c:ser>
        <c:ser>
          <c:idx val="7"/>
          <c:order val="7"/>
          <c:tx>
            <c:strRef>
              <c:f>'[Final Result.xlsx]Analyzation(req. table &amp; chart)'!$A$9:$B$9</c:f>
              <c:strCache>
                <c:ptCount val="2"/>
                <c:pt idx="0">
                  <c:v>USA </c:v>
                </c:pt>
                <c:pt idx="1">
                  <c:v>Solar </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chart)'!$C$9:$H$9</c:f>
            </c:numRef>
          </c:val>
          <c:smooth val="0"/>
        </c:ser>
        <c:ser>
          <c:idx val="8"/>
          <c:order val="8"/>
          <c:tx>
            <c:strRef>
              <c:f>'[Final Result.xlsx]Analyzation(req. table &amp; chart)'!$A$10:$B$10</c:f>
              <c:strCache>
                <c:ptCount val="2"/>
                <c:pt idx="0">
                  <c:v>Germany </c:v>
                </c:pt>
                <c:pt idx="1">
                  <c:v>Wind </c:v>
                </c:pt>
              </c:strCache>
            </c:strRef>
          </c:tx>
          <c:spPr>
            <a:ln w="34925" cap="rnd">
              <a:solidFill>
                <a:schemeClr val="accent3">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chart)'!$C$10:$H$10</c:f>
              <c:numCache>
                <c:formatCode>General</c:formatCode>
                <c:ptCount val="6"/>
                <c:pt idx="0">
                  <c:v>45.28</c:v>
                </c:pt>
                <c:pt idx="1">
                  <c:v>50.17</c:v>
                </c:pt>
                <c:pt idx="2">
                  <c:v>52.45</c:v>
                </c:pt>
                <c:pt idx="3">
                  <c:v>53.19</c:v>
                </c:pt>
                <c:pt idx="4">
                  <c:v>54.25</c:v>
                </c:pt>
                <c:pt idx="5">
                  <c:v>55.88</c:v>
                </c:pt>
              </c:numCache>
            </c:numRef>
          </c:val>
          <c:smooth val="0"/>
        </c:ser>
        <c:ser>
          <c:idx val="9"/>
          <c:order val="9"/>
          <c:tx>
            <c:strRef>
              <c:f>'[Final Result.xlsx]Analyzation(req. table &amp; chart)'!$A$11:$B$11</c:f>
              <c:strCache>
                <c:ptCount val="2"/>
                <c:pt idx="0">
                  <c:v>USA </c:v>
                </c:pt>
                <c:pt idx="1">
                  <c:v>Wind </c:v>
                </c:pt>
              </c:strCache>
            </c:strRef>
          </c:tx>
          <c:spPr>
            <a:ln w="34925" cap="rnd">
              <a:solidFill>
                <a:schemeClr val="accent4">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chart)'!$C$11:$H$11</c:f>
            </c:numRef>
          </c:val>
          <c:smooth val="0"/>
        </c:ser>
        <c:dLbls>
          <c:showLegendKey val="0"/>
          <c:showVal val="0"/>
          <c:showCatName val="0"/>
          <c:showSerName val="0"/>
          <c:showPercent val="0"/>
          <c:showBubbleSize val="0"/>
        </c:dLbls>
        <c:smooth val="0"/>
        <c:axId val="319859296"/>
        <c:axId val="320613800"/>
      </c:lineChart>
      <c:catAx>
        <c:axId val="31985929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0613800"/>
        <c:crosses val="autoZero"/>
        <c:auto val="1"/>
        <c:lblAlgn val="ctr"/>
        <c:lblOffset val="100"/>
        <c:noMultiLvlLbl val="0"/>
      </c:catAx>
      <c:valAx>
        <c:axId val="3206138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[GW]</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9859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USA </a:t>
            </a:r>
            <a:r>
              <a:rPr lang="en-US" dirty="0" smtClean="0"/>
              <a:t>Energy Generation</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'[Final Result.xlsx]Analyzation(req. table &amp; chart)'!$A$2:$B$2</c:f>
              <c:strCache>
                <c:ptCount val="2"/>
                <c:pt idx="0">
                  <c:v>Germany </c:v>
                </c:pt>
                <c:pt idx="1">
                  <c:v>Coal </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chart)'!$C$2:$H$2</c:f>
            </c:numRef>
          </c:val>
          <c:smooth val="0"/>
        </c:ser>
        <c:ser>
          <c:idx val="1"/>
          <c:order val="1"/>
          <c:tx>
            <c:strRef>
              <c:f>'[Final Result.xlsx]Analyzation(req. table &amp; chart)'!$A$3:$B$3</c:f>
              <c:strCache>
                <c:ptCount val="2"/>
                <c:pt idx="0">
                  <c:v>USA </c:v>
                </c:pt>
                <c:pt idx="1">
                  <c:v>Coal </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chart)'!$C$3:$H$3</c:f>
              <c:numCache>
                <c:formatCode>General</c:formatCode>
                <c:ptCount val="6"/>
                <c:pt idx="0">
                  <c:v>1239.1500000000001</c:v>
                </c:pt>
                <c:pt idx="1">
                  <c:v>1205.8399999999999</c:v>
                </c:pt>
                <c:pt idx="2">
                  <c:v>1149.49</c:v>
                </c:pt>
                <c:pt idx="3">
                  <c:v>964.96</c:v>
                </c:pt>
                <c:pt idx="4">
                  <c:v>773.39</c:v>
                </c:pt>
                <c:pt idx="5">
                  <c:v>897.89</c:v>
                </c:pt>
              </c:numCache>
            </c:numRef>
          </c:val>
          <c:smooth val="0"/>
        </c:ser>
        <c:ser>
          <c:idx val="2"/>
          <c:order val="2"/>
          <c:tx>
            <c:strRef>
              <c:f>'[Final Result.xlsx]Analyzation(req. table &amp; chart)'!$A$4:$B$4</c:f>
              <c:strCache>
                <c:ptCount val="2"/>
                <c:pt idx="0">
                  <c:v>Germany </c:v>
                </c:pt>
                <c:pt idx="1">
                  <c:v>Hydro </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chart)'!$C$4:$H$4</c:f>
            </c:numRef>
          </c:val>
          <c:smooth val="0"/>
        </c:ser>
        <c:ser>
          <c:idx val="3"/>
          <c:order val="3"/>
          <c:tx>
            <c:strRef>
              <c:f>'[Final Result.xlsx]Analyzation(req. table &amp; chart)'!$A$5:$B$5</c:f>
              <c:strCache>
                <c:ptCount val="2"/>
                <c:pt idx="0">
                  <c:v>USA </c:v>
                </c:pt>
                <c:pt idx="1">
                  <c:v>Hydro </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chart)'!$C$5:$H$5</c:f>
              <c:numCache>
                <c:formatCode>General</c:formatCode>
                <c:ptCount val="6"/>
                <c:pt idx="0">
                  <c:v>268</c:v>
                </c:pt>
                <c:pt idx="1">
                  <c:v>300</c:v>
                </c:pt>
                <c:pt idx="2">
                  <c:v>292</c:v>
                </c:pt>
                <c:pt idx="3">
                  <c:v>288</c:v>
                </c:pt>
                <c:pt idx="4">
                  <c:v>285</c:v>
                </c:pt>
                <c:pt idx="5">
                  <c:v>252</c:v>
                </c:pt>
              </c:numCache>
            </c:numRef>
          </c:val>
          <c:smooth val="0"/>
        </c:ser>
        <c:ser>
          <c:idx val="4"/>
          <c:order val="4"/>
          <c:tx>
            <c:strRef>
              <c:f>'[Final Result.xlsx]Analyzation(req. table &amp; chart)'!$A$6:$B$6</c:f>
              <c:strCache>
                <c:ptCount val="2"/>
                <c:pt idx="0">
                  <c:v>Germany </c:v>
                </c:pt>
                <c:pt idx="1">
                  <c:v>Nuclear </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chart)'!$C$6:$H$6</c:f>
            </c:numRef>
          </c:val>
          <c:smooth val="0"/>
        </c:ser>
        <c:ser>
          <c:idx val="5"/>
          <c:order val="5"/>
          <c:tx>
            <c:strRef>
              <c:f>'[Final Result.xlsx]Analyzation(req. table &amp; chart)'!$A$7:$B$7</c:f>
              <c:strCache>
                <c:ptCount val="2"/>
                <c:pt idx="0">
                  <c:v>USA </c:v>
                </c:pt>
                <c:pt idx="1">
                  <c:v>Nuclear </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chart)'!$C$7:$H$7</c:f>
              <c:numCache>
                <c:formatCode>General</c:formatCode>
                <c:ptCount val="6"/>
                <c:pt idx="0">
                  <c:v>805.69</c:v>
                </c:pt>
                <c:pt idx="1">
                  <c:v>804.95</c:v>
                </c:pt>
                <c:pt idx="2">
                  <c:v>807.08</c:v>
                </c:pt>
                <c:pt idx="3">
                  <c:v>809.41</c:v>
                </c:pt>
                <c:pt idx="4">
                  <c:v>789.88</c:v>
                </c:pt>
                <c:pt idx="5">
                  <c:v>778.19</c:v>
                </c:pt>
              </c:numCache>
            </c:numRef>
          </c:val>
          <c:smooth val="0"/>
        </c:ser>
        <c:ser>
          <c:idx val="6"/>
          <c:order val="6"/>
          <c:tx>
            <c:strRef>
              <c:f>'[Final Result.xlsx]Analyzation(req. table &amp; chart)'!$A$8:$B$8</c:f>
              <c:strCache>
                <c:ptCount val="2"/>
                <c:pt idx="0">
                  <c:v>Germany </c:v>
                </c:pt>
                <c:pt idx="1">
                  <c:v>Solar </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chart)'!$C$8:$H$8</c:f>
            </c:numRef>
          </c:val>
          <c:smooth val="0"/>
        </c:ser>
        <c:ser>
          <c:idx val="7"/>
          <c:order val="7"/>
          <c:tx>
            <c:strRef>
              <c:f>'[Final Result.xlsx]Analyzation(req. table &amp; chart)'!$A$9:$B$9</c:f>
              <c:strCache>
                <c:ptCount val="2"/>
                <c:pt idx="0">
                  <c:v>USA </c:v>
                </c:pt>
                <c:pt idx="1">
                  <c:v>Solar </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chart)'!$C$9:$H$9</c:f>
              <c:numCache>
                <c:formatCode>General</c:formatCode>
                <c:ptCount val="6"/>
                <c:pt idx="0">
                  <c:v>36</c:v>
                </c:pt>
                <c:pt idx="1">
                  <c:v>53</c:v>
                </c:pt>
                <c:pt idx="2">
                  <c:v>64</c:v>
                </c:pt>
                <c:pt idx="3">
                  <c:v>72</c:v>
                </c:pt>
                <c:pt idx="4">
                  <c:v>89</c:v>
                </c:pt>
                <c:pt idx="5">
                  <c:v>115</c:v>
                </c:pt>
              </c:numCache>
            </c:numRef>
          </c:val>
          <c:smooth val="0"/>
        </c:ser>
        <c:ser>
          <c:idx val="8"/>
          <c:order val="8"/>
          <c:tx>
            <c:strRef>
              <c:f>'[Final Result.xlsx]Analyzation(req. table &amp; chart)'!$A$10:$B$10</c:f>
              <c:strCache>
                <c:ptCount val="2"/>
                <c:pt idx="0">
                  <c:v>Germany </c:v>
                </c:pt>
                <c:pt idx="1">
                  <c:v>Wind </c:v>
                </c:pt>
              </c:strCache>
            </c:strRef>
          </c:tx>
          <c:spPr>
            <a:ln w="34925" cap="rnd">
              <a:solidFill>
                <a:schemeClr val="accent3">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chart)'!$C$10:$H$10</c:f>
            </c:numRef>
          </c:val>
          <c:smooth val="0"/>
        </c:ser>
        <c:ser>
          <c:idx val="9"/>
          <c:order val="9"/>
          <c:tx>
            <c:strRef>
              <c:f>'[Final Result.xlsx]Analyzation(req. table &amp; chart)'!$A$11:$B$11</c:f>
              <c:strCache>
                <c:ptCount val="2"/>
                <c:pt idx="0">
                  <c:v>USA </c:v>
                </c:pt>
                <c:pt idx="1">
                  <c:v>Wind </c:v>
                </c:pt>
              </c:strCache>
            </c:strRef>
          </c:tx>
          <c:spPr>
            <a:ln w="34925" cap="rnd">
              <a:solidFill>
                <a:schemeClr val="accent4">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chart)'!$C$11:$H$11</c:f>
              <c:numCache>
                <c:formatCode>General</c:formatCode>
                <c:ptCount val="6"/>
                <c:pt idx="0">
                  <c:v>227</c:v>
                </c:pt>
                <c:pt idx="1">
                  <c:v>254</c:v>
                </c:pt>
                <c:pt idx="2">
                  <c:v>273</c:v>
                </c:pt>
                <c:pt idx="3">
                  <c:v>296</c:v>
                </c:pt>
                <c:pt idx="4">
                  <c:v>338</c:v>
                </c:pt>
                <c:pt idx="5">
                  <c:v>378</c:v>
                </c:pt>
              </c:numCache>
            </c:numRef>
          </c:val>
          <c:smooth val="0"/>
        </c:ser>
        <c:dLbls>
          <c:showLegendKey val="0"/>
          <c:showVal val="0"/>
          <c:showCatName val="0"/>
          <c:showSerName val="0"/>
          <c:showPercent val="0"/>
          <c:showBubbleSize val="0"/>
        </c:dLbls>
        <c:smooth val="0"/>
        <c:axId val="320332736"/>
        <c:axId val="320377384"/>
      </c:lineChart>
      <c:catAx>
        <c:axId val="3203327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0377384"/>
        <c:crosses val="autoZero"/>
        <c:auto val="1"/>
        <c:lblAlgn val="ctr"/>
        <c:lblOffset val="100"/>
        <c:noMultiLvlLbl val="0"/>
      </c:catAx>
      <c:valAx>
        <c:axId val="3203773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[GW]</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0332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USA VS Germany Comaprision</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'[Final Result.xlsx]Analyzation(req. table &amp; chart)'!$A$2:$B$2</c:f>
              <c:strCache>
                <c:ptCount val="2"/>
                <c:pt idx="0">
                  <c:v>Germany </c:v>
                </c:pt>
                <c:pt idx="1">
                  <c:v>Coal </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chart)'!$C$2:$H$2</c:f>
              <c:numCache>
                <c:formatCode>General</c:formatCode>
                <c:ptCount val="6"/>
                <c:pt idx="0">
                  <c:v>27.44</c:v>
                </c:pt>
                <c:pt idx="1">
                  <c:v>24.04</c:v>
                </c:pt>
                <c:pt idx="2">
                  <c:v>23.82</c:v>
                </c:pt>
                <c:pt idx="3">
                  <c:v>22.67</c:v>
                </c:pt>
                <c:pt idx="4">
                  <c:v>23.74</c:v>
                </c:pt>
                <c:pt idx="5">
                  <c:v>19.04</c:v>
                </c:pt>
              </c:numCache>
            </c:numRef>
          </c:val>
          <c:smooth val="0"/>
        </c:ser>
        <c:ser>
          <c:idx val="1"/>
          <c:order val="1"/>
          <c:tx>
            <c:strRef>
              <c:f>'[Final Result.xlsx]Analyzation(req. table &amp; chart)'!$A$3:$B$3</c:f>
              <c:strCache>
                <c:ptCount val="2"/>
                <c:pt idx="0">
                  <c:v>USA </c:v>
                </c:pt>
                <c:pt idx="1">
                  <c:v>Coal </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chart)'!$C$3:$H$3</c:f>
              <c:numCache>
                <c:formatCode>General</c:formatCode>
                <c:ptCount val="6"/>
                <c:pt idx="0">
                  <c:v>1239.1500000000001</c:v>
                </c:pt>
                <c:pt idx="1">
                  <c:v>1205.8399999999999</c:v>
                </c:pt>
                <c:pt idx="2">
                  <c:v>1149.49</c:v>
                </c:pt>
                <c:pt idx="3">
                  <c:v>964.96</c:v>
                </c:pt>
                <c:pt idx="4">
                  <c:v>773.39</c:v>
                </c:pt>
                <c:pt idx="5">
                  <c:v>897.89</c:v>
                </c:pt>
              </c:numCache>
            </c:numRef>
          </c:val>
          <c:smooth val="0"/>
        </c:ser>
        <c:ser>
          <c:idx val="2"/>
          <c:order val="2"/>
          <c:tx>
            <c:strRef>
              <c:f>'[Final Result.xlsx]Analyzation(req. table &amp; chart)'!$A$4:$B$4</c:f>
              <c:strCache>
                <c:ptCount val="2"/>
                <c:pt idx="0">
                  <c:v>Germany </c:v>
                </c:pt>
                <c:pt idx="1">
                  <c:v>Hydro </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chart)'!$C$4:$H$4</c:f>
              <c:numCache>
                <c:formatCode>General</c:formatCode>
                <c:ptCount val="6"/>
                <c:pt idx="0">
                  <c:v>3.95</c:v>
                </c:pt>
                <c:pt idx="1">
                  <c:v>3.8</c:v>
                </c:pt>
                <c:pt idx="2">
                  <c:v>3.85</c:v>
                </c:pt>
                <c:pt idx="3">
                  <c:v>4.9400000000000004</c:v>
                </c:pt>
                <c:pt idx="4">
                  <c:v>4.9400000000000004</c:v>
                </c:pt>
                <c:pt idx="5">
                  <c:v>4.9400000000000004</c:v>
                </c:pt>
              </c:numCache>
            </c:numRef>
          </c:val>
          <c:smooth val="0"/>
        </c:ser>
        <c:ser>
          <c:idx val="3"/>
          <c:order val="3"/>
          <c:tx>
            <c:strRef>
              <c:f>'[Final Result.xlsx]Analyzation(req. table &amp; chart)'!$A$5:$B$5</c:f>
              <c:strCache>
                <c:ptCount val="2"/>
                <c:pt idx="0">
                  <c:v>USA </c:v>
                </c:pt>
                <c:pt idx="1">
                  <c:v>Hydro </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chart)'!$C$5:$H$5</c:f>
              <c:numCache>
                <c:formatCode>General</c:formatCode>
                <c:ptCount val="6"/>
                <c:pt idx="0">
                  <c:v>268</c:v>
                </c:pt>
                <c:pt idx="1">
                  <c:v>300</c:v>
                </c:pt>
                <c:pt idx="2">
                  <c:v>292</c:v>
                </c:pt>
                <c:pt idx="3">
                  <c:v>288</c:v>
                </c:pt>
                <c:pt idx="4">
                  <c:v>285</c:v>
                </c:pt>
                <c:pt idx="5">
                  <c:v>252</c:v>
                </c:pt>
              </c:numCache>
            </c:numRef>
          </c:val>
          <c:smooth val="0"/>
        </c:ser>
        <c:ser>
          <c:idx val="4"/>
          <c:order val="4"/>
          <c:tx>
            <c:strRef>
              <c:f>'[Final Result.xlsx]Analyzation(req. table &amp; chart)'!$A$6:$B$6</c:f>
              <c:strCache>
                <c:ptCount val="2"/>
                <c:pt idx="0">
                  <c:v>Germany </c:v>
                </c:pt>
                <c:pt idx="1">
                  <c:v>Nuclear </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chart)'!$C$6:$H$6</c:f>
              <c:numCache>
                <c:formatCode>General</c:formatCode>
                <c:ptCount val="6"/>
                <c:pt idx="0">
                  <c:v>10.8</c:v>
                </c:pt>
                <c:pt idx="1">
                  <c:v>10.8</c:v>
                </c:pt>
                <c:pt idx="2">
                  <c:v>9.52</c:v>
                </c:pt>
                <c:pt idx="3">
                  <c:v>9.52</c:v>
                </c:pt>
                <c:pt idx="4">
                  <c:v>8.11</c:v>
                </c:pt>
                <c:pt idx="5">
                  <c:v>4.0599999999999996</c:v>
                </c:pt>
              </c:numCache>
            </c:numRef>
          </c:val>
          <c:smooth val="0"/>
        </c:ser>
        <c:ser>
          <c:idx val="5"/>
          <c:order val="5"/>
          <c:tx>
            <c:strRef>
              <c:f>'[Final Result.xlsx]Analyzation(req. table &amp; chart)'!$A$7:$B$7</c:f>
              <c:strCache>
                <c:ptCount val="2"/>
                <c:pt idx="0">
                  <c:v>USA </c:v>
                </c:pt>
                <c:pt idx="1">
                  <c:v>Nuclear </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chart)'!$C$7:$H$7</c:f>
              <c:numCache>
                <c:formatCode>General</c:formatCode>
                <c:ptCount val="6"/>
                <c:pt idx="0">
                  <c:v>805.69</c:v>
                </c:pt>
                <c:pt idx="1">
                  <c:v>804.95</c:v>
                </c:pt>
                <c:pt idx="2">
                  <c:v>807.08</c:v>
                </c:pt>
                <c:pt idx="3">
                  <c:v>809.41</c:v>
                </c:pt>
                <c:pt idx="4">
                  <c:v>789.88</c:v>
                </c:pt>
                <c:pt idx="5">
                  <c:v>778.19</c:v>
                </c:pt>
              </c:numCache>
            </c:numRef>
          </c:val>
          <c:smooth val="0"/>
        </c:ser>
        <c:ser>
          <c:idx val="6"/>
          <c:order val="6"/>
          <c:tx>
            <c:strRef>
              <c:f>'[Final Result.xlsx]Analyzation(req. table &amp; chart)'!$A$8:$B$8</c:f>
              <c:strCache>
                <c:ptCount val="2"/>
                <c:pt idx="0">
                  <c:v>Germany </c:v>
                </c:pt>
                <c:pt idx="1">
                  <c:v>Solar </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chart)'!$C$8:$H$8</c:f>
              <c:numCache>
                <c:formatCode>General</c:formatCode>
                <c:ptCount val="6"/>
                <c:pt idx="0">
                  <c:v>40.68</c:v>
                </c:pt>
                <c:pt idx="1">
                  <c:v>42.29</c:v>
                </c:pt>
                <c:pt idx="2">
                  <c:v>45.31</c:v>
                </c:pt>
                <c:pt idx="3">
                  <c:v>48.86</c:v>
                </c:pt>
                <c:pt idx="4">
                  <c:v>54.36</c:v>
                </c:pt>
                <c:pt idx="5">
                  <c:v>60.08</c:v>
                </c:pt>
              </c:numCache>
            </c:numRef>
          </c:val>
          <c:smooth val="0"/>
        </c:ser>
        <c:ser>
          <c:idx val="7"/>
          <c:order val="7"/>
          <c:tx>
            <c:strRef>
              <c:f>'[Final Result.xlsx]Analyzation(req. table &amp; chart)'!$A$9:$B$9</c:f>
              <c:strCache>
                <c:ptCount val="2"/>
                <c:pt idx="0">
                  <c:v>USA </c:v>
                </c:pt>
                <c:pt idx="1">
                  <c:v>Solar </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chart)'!$C$9:$H$9</c:f>
              <c:numCache>
                <c:formatCode>General</c:formatCode>
                <c:ptCount val="6"/>
                <c:pt idx="0">
                  <c:v>36</c:v>
                </c:pt>
                <c:pt idx="1">
                  <c:v>53</c:v>
                </c:pt>
                <c:pt idx="2">
                  <c:v>64</c:v>
                </c:pt>
                <c:pt idx="3">
                  <c:v>72</c:v>
                </c:pt>
                <c:pt idx="4">
                  <c:v>89</c:v>
                </c:pt>
                <c:pt idx="5">
                  <c:v>115</c:v>
                </c:pt>
              </c:numCache>
            </c:numRef>
          </c:val>
          <c:smooth val="0"/>
        </c:ser>
        <c:ser>
          <c:idx val="8"/>
          <c:order val="8"/>
          <c:tx>
            <c:strRef>
              <c:f>'[Final Result.xlsx]Analyzation(req. table &amp; chart)'!$A$10:$B$10</c:f>
              <c:strCache>
                <c:ptCount val="2"/>
                <c:pt idx="0">
                  <c:v>Germany </c:v>
                </c:pt>
                <c:pt idx="1">
                  <c:v>Wind </c:v>
                </c:pt>
              </c:strCache>
            </c:strRef>
          </c:tx>
          <c:spPr>
            <a:ln w="34925" cap="rnd">
              <a:solidFill>
                <a:schemeClr val="accent3">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chart)'!$C$10:$H$10</c:f>
              <c:numCache>
                <c:formatCode>General</c:formatCode>
                <c:ptCount val="6"/>
                <c:pt idx="0">
                  <c:v>45.28</c:v>
                </c:pt>
                <c:pt idx="1">
                  <c:v>50.17</c:v>
                </c:pt>
                <c:pt idx="2">
                  <c:v>52.45</c:v>
                </c:pt>
                <c:pt idx="3">
                  <c:v>53.19</c:v>
                </c:pt>
                <c:pt idx="4">
                  <c:v>54.25</c:v>
                </c:pt>
                <c:pt idx="5">
                  <c:v>55.88</c:v>
                </c:pt>
              </c:numCache>
            </c:numRef>
          </c:val>
          <c:smooth val="0"/>
        </c:ser>
        <c:ser>
          <c:idx val="9"/>
          <c:order val="9"/>
          <c:tx>
            <c:strRef>
              <c:f>'[Final Result.xlsx]Analyzation(req. table &amp; chart)'!$A$11:$B$11</c:f>
              <c:strCache>
                <c:ptCount val="2"/>
                <c:pt idx="0">
                  <c:v>USA </c:v>
                </c:pt>
                <c:pt idx="1">
                  <c:v>Wind </c:v>
                </c:pt>
              </c:strCache>
            </c:strRef>
          </c:tx>
          <c:spPr>
            <a:ln w="34925" cap="rnd">
              <a:solidFill>
                <a:schemeClr val="accent4">
                  <a:lumMod val="60000"/>
                </a:schemeClr>
              </a:solidFill>
              <a:round/>
            </a:ln>
            <a:effectLst>
              <a:outerShdw blurRad="57150" dist="19050" dir="5400000" algn="ctr" rotWithShape="0">
                <a:srgbClr val="000000">
                  <a:alpha val="63000"/>
                </a:srgbClr>
              </a:outerShdw>
            </a:effectLst>
          </c:spPr>
          <c:marker>
            <c:symbol val="none"/>
          </c:marker>
          <c:cat>
            <c:strRef>
              <c:f>'[Final Result.xlsx]Analyzation(req. table &amp; chart)'!$C$1:$H$1</c:f>
              <c:strCache>
                <c:ptCount val="6"/>
                <c:pt idx="0">
                  <c:v>2016 </c:v>
                </c:pt>
                <c:pt idx="1">
                  <c:v>2017 </c:v>
                </c:pt>
                <c:pt idx="2">
                  <c:v>2018 </c:v>
                </c:pt>
                <c:pt idx="3">
                  <c:v>2019 </c:v>
                </c:pt>
                <c:pt idx="4">
                  <c:v>2020 </c:v>
                </c:pt>
                <c:pt idx="5">
                  <c:v>2021 </c:v>
                </c:pt>
              </c:strCache>
            </c:strRef>
          </c:cat>
          <c:val>
            <c:numRef>
              <c:f>'[Final Result.xlsx]Analyzation(req. table &amp; chart)'!$C$11:$H$11</c:f>
              <c:numCache>
                <c:formatCode>General</c:formatCode>
                <c:ptCount val="6"/>
                <c:pt idx="0">
                  <c:v>227</c:v>
                </c:pt>
                <c:pt idx="1">
                  <c:v>254</c:v>
                </c:pt>
                <c:pt idx="2">
                  <c:v>273</c:v>
                </c:pt>
                <c:pt idx="3">
                  <c:v>296</c:v>
                </c:pt>
                <c:pt idx="4">
                  <c:v>338</c:v>
                </c:pt>
                <c:pt idx="5">
                  <c:v>378</c:v>
                </c:pt>
              </c:numCache>
            </c:numRef>
          </c:val>
          <c:smooth val="0"/>
        </c:ser>
        <c:dLbls>
          <c:showLegendKey val="0"/>
          <c:showVal val="0"/>
          <c:showCatName val="0"/>
          <c:showSerName val="0"/>
          <c:showPercent val="0"/>
          <c:showBubbleSize val="0"/>
        </c:dLbls>
        <c:smooth val="0"/>
        <c:axId val="320374640"/>
        <c:axId val="320379736"/>
      </c:lineChart>
      <c:catAx>
        <c:axId val="32037464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0379736"/>
        <c:crosses val="autoZero"/>
        <c:auto val="1"/>
        <c:lblAlgn val="ctr"/>
        <c:lblOffset val="100"/>
        <c:noMultiLvlLbl val="0"/>
      </c:catAx>
      <c:valAx>
        <c:axId val="3203797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[GW]</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0374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37014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0830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356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583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4862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32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6352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826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95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077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6" name="Google Shape;24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964772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30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174079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6020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522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703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7708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509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434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058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450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021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89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51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086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247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008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5" name="Google Shape;16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625521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54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805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11"/>
        <p:cNvGrpSpPr/>
        <p:nvPr/>
      </p:nvGrpSpPr>
      <p:grpSpPr>
        <a:xfrm>
          <a:off x="0" y="0"/>
          <a:ext cx="0" cy="0"/>
          <a:chOff x="0" y="0"/>
          <a:chExt cx="0" cy="0"/>
        </a:xfrm>
      </p:grpSpPr>
      <p:sp>
        <p:nvSpPr>
          <p:cNvPr id="12" name="Google Shape;12;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5493"/>
              </a:buClr>
              <a:buSzPts val="4800"/>
              <a:buFont typeface="IBM Plex Mono SemiBold"/>
              <a:buNone/>
              <a:defRPr sz="4800" b="0" i="0" u="none" strike="noStrike" cap="none">
                <a:solidFill>
                  <a:srgbClr val="005493"/>
                </a:solidFill>
                <a:latin typeface="IBM Plex Mono SemiBold"/>
                <a:ea typeface="IBM Plex Mono SemiBold"/>
                <a:cs typeface="IBM Plex Mono SemiBold"/>
                <a:sym typeface="IBM Plex Mono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34"/>
        <p:cNvGrpSpPr/>
        <p:nvPr/>
      </p:nvGrpSpPr>
      <p:grpSpPr>
        <a:xfrm>
          <a:off x="0" y="0"/>
          <a:ext cx="0" cy="0"/>
          <a:chOff x="0" y="0"/>
          <a:chExt cx="0" cy="0"/>
        </a:xfrm>
      </p:grpSpPr>
      <p:sp>
        <p:nvSpPr>
          <p:cNvPr id="35" name="Google Shape;35;p40"/>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36"/>
        <p:cNvGrpSpPr/>
        <p:nvPr/>
      </p:nvGrpSpPr>
      <p:grpSpPr>
        <a:xfrm>
          <a:off x="0" y="0"/>
          <a:ext cx="0" cy="0"/>
          <a:chOff x="0" y="0"/>
          <a:chExt cx="0" cy="0"/>
        </a:xfrm>
      </p:grpSpPr>
      <p:sp>
        <p:nvSpPr>
          <p:cNvPr id="37" name="Google Shape;37;p41"/>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38"/>
        <p:cNvGrpSpPr/>
        <p:nvPr/>
      </p:nvGrpSpPr>
      <p:grpSpPr>
        <a:xfrm>
          <a:off x="0" y="0"/>
          <a:ext cx="0" cy="0"/>
          <a:chOff x="0" y="0"/>
          <a:chExt cx="0" cy="0"/>
        </a:xfrm>
      </p:grpSpPr>
      <p:sp>
        <p:nvSpPr>
          <p:cNvPr id="39" name="Google Shape;39;p42"/>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40"/>
        <p:cNvGrpSpPr/>
        <p:nvPr/>
      </p:nvGrpSpPr>
      <p:grpSpPr>
        <a:xfrm>
          <a:off x="0" y="0"/>
          <a:ext cx="0" cy="0"/>
          <a:chOff x="0" y="0"/>
          <a:chExt cx="0" cy="0"/>
        </a:xfrm>
      </p:grpSpPr>
      <p:sp>
        <p:nvSpPr>
          <p:cNvPr id="41" name="Google Shape;41;p43"/>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42"/>
        <p:cNvGrpSpPr/>
        <p:nvPr/>
      </p:nvGrpSpPr>
      <p:grpSpPr>
        <a:xfrm>
          <a:off x="0" y="0"/>
          <a:ext cx="0" cy="0"/>
          <a:chOff x="0" y="0"/>
          <a:chExt cx="0" cy="0"/>
        </a:xfrm>
      </p:grpSpPr>
      <p:sp>
        <p:nvSpPr>
          <p:cNvPr id="43" name="Google Shape;43;p44"/>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44"/>
        <p:cNvGrpSpPr/>
        <p:nvPr/>
      </p:nvGrpSpPr>
      <p:grpSpPr>
        <a:xfrm>
          <a:off x="0" y="0"/>
          <a:ext cx="0" cy="0"/>
          <a:chOff x="0" y="0"/>
          <a:chExt cx="0" cy="0"/>
        </a:xfrm>
      </p:grpSpPr>
      <p:sp>
        <p:nvSpPr>
          <p:cNvPr id="45" name="Google Shape;45;p45"/>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46"/>
        <p:cNvGrpSpPr/>
        <p:nvPr/>
      </p:nvGrpSpPr>
      <p:grpSpPr>
        <a:xfrm>
          <a:off x="0" y="0"/>
          <a:ext cx="0" cy="0"/>
          <a:chOff x="0" y="0"/>
          <a:chExt cx="0" cy="0"/>
        </a:xfrm>
      </p:grpSpPr>
      <p:sp>
        <p:nvSpPr>
          <p:cNvPr id="47" name="Google Shape;47;p46"/>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Vertical Title and Text">
  <p:cSld name="1_Vertical Title and Text">
    <p:spTree>
      <p:nvGrpSpPr>
        <p:cNvPr id="1" name="Shape 48"/>
        <p:cNvGrpSpPr/>
        <p:nvPr/>
      </p:nvGrpSpPr>
      <p:grpSpPr>
        <a:xfrm>
          <a:off x="0" y="0"/>
          <a:ext cx="0" cy="0"/>
          <a:chOff x="0" y="0"/>
          <a:chExt cx="0" cy="0"/>
        </a:xfrm>
      </p:grpSpPr>
      <p:sp>
        <p:nvSpPr>
          <p:cNvPr id="49" name="Google Shape;49;p4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Tree>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sp>
        <p:nvSpPr>
          <p:cNvPr id="52" name="Google Shape;52;p48"/>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
        <p:nvSpPr>
          <p:cNvPr id="58" name="Google Shape;58;p49"/>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32"/>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5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5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
        <p:nvSpPr>
          <p:cNvPr id="65" name="Google Shape;65;p50"/>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5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5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5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5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5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
        <p:nvSpPr>
          <p:cNvPr id="74" name="Google Shape;74;p51"/>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
        <p:nvSpPr>
          <p:cNvPr id="79" name="Google Shape;79;p52"/>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
        <p:nvSpPr>
          <p:cNvPr id="83" name="Google Shape;83;p53"/>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4"/>
        <p:cNvGrpSpPr/>
        <p:nvPr/>
      </p:nvGrpSpPr>
      <p:grpSpPr>
        <a:xfrm>
          <a:off x="0" y="0"/>
          <a:ext cx="0" cy="0"/>
          <a:chOff x="0" y="0"/>
          <a:chExt cx="0" cy="0"/>
        </a:xfrm>
      </p:grpSpPr>
      <p:sp>
        <p:nvSpPr>
          <p:cNvPr id="85" name="Google Shape;85;p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5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5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8" name="Google Shape;8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
        <p:nvSpPr>
          <p:cNvPr id="90" name="Google Shape;90;p54"/>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3" name="Google Shape;93;p55"/>
          <p:cNvSpPr>
            <a:spLocks noGrp="1"/>
          </p:cNvSpPr>
          <p:nvPr>
            <p:ph type="pic" idx="2"/>
          </p:nvPr>
        </p:nvSpPr>
        <p:spPr>
          <a:xfrm>
            <a:off x="5183188" y="987425"/>
            <a:ext cx="6172200" cy="4873625"/>
          </a:xfrm>
          <a:prstGeom prst="rect">
            <a:avLst/>
          </a:prstGeom>
          <a:noFill/>
          <a:ln>
            <a:noFill/>
          </a:ln>
        </p:spPr>
      </p:sp>
      <p:sp>
        <p:nvSpPr>
          <p:cNvPr id="94" name="Google Shape;94;p5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95" name="Google Shape;9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
        <p:nvSpPr>
          <p:cNvPr id="97" name="Google Shape;97;p55"/>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0" name="Google Shape;100;p5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1" name="Google Shape;101;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
        <p:nvSpPr>
          <p:cNvPr id="103" name="Google Shape;103;p56"/>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5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6" name="Google Shape;106;p5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
        <p:nvSpPr>
          <p:cNvPr id="109" name="Google Shape;109;p57"/>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_Vertical Title and Text">
  <p:cSld name="2_Vertical Title and Text">
    <p:spTree>
      <p:nvGrpSpPr>
        <p:cNvPr id="1" name="Shape 110"/>
        <p:cNvGrpSpPr/>
        <p:nvPr/>
      </p:nvGrpSpPr>
      <p:grpSpPr>
        <a:xfrm>
          <a:off x="0" y="0"/>
          <a:ext cx="0" cy="0"/>
          <a:chOff x="0" y="0"/>
          <a:chExt cx="0" cy="0"/>
        </a:xfrm>
      </p:grpSpPr>
      <p:sp>
        <p:nvSpPr>
          <p:cNvPr id="111" name="Google Shape;111;p5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6"/>
        <p:cNvGrpSpPr/>
        <p:nvPr/>
      </p:nvGrpSpPr>
      <p:grpSpPr>
        <a:xfrm>
          <a:off x="0" y="0"/>
          <a:ext cx="0" cy="0"/>
          <a:chOff x="0" y="0"/>
          <a:chExt cx="0" cy="0"/>
        </a:xfrm>
      </p:grpSpPr>
      <p:sp>
        <p:nvSpPr>
          <p:cNvPr id="17" name="Google Shape;17;p33"/>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8"/>
        <p:cNvGrpSpPr/>
        <p:nvPr/>
      </p:nvGrpSpPr>
      <p:grpSpPr>
        <a:xfrm>
          <a:off x="0" y="0"/>
          <a:ext cx="0" cy="0"/>
          <a:chOff x="0" y="0"/>
          <a:chExt cx="0" cy="0"/>
        </a:xfrm>
      </p:grpSpPr>
      <p:sp>
        <p:nvSpPr>
          <p:cNvPr id="19" name="Google Shape;19;p34"/>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3" name="Google Shape;2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United States VS Germany Energy Production Analysis</a:t>
            </a:r>
            <a:endParaRPr/>
          </a:p>
        </p:txBody>
      </p:sp>
      <p:sp>
        <p:nvSpPr>
          <p:cNvPr id="25" name="Google Shape;25;p35"/>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26"/>
        <p:cNvGrpSpPr/>
        <p:nvPr/>
      </p:nvGrpSpPr>
      <p:grpSpPr>
        <a:xfrm>
          <a:off x="0" y="0"/>
          <a:ext cx="0" cy="0"/>
          <a:chOff x="0" y="0"/>
          <a:chExt cx="0" cy="0"/>
        </a:xfrm>
      </p:grpSpPr>
      <p:sp>
        <p:nvSpPr>
          <p:cNvPr id="27" name="Google Shape;27;p36"/>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28"/>
        <p:cNvGrpSpPr/>
        <p:nvPr/>
      </p:nvGrpSpPr>
      <p:grpSpPr>
        <a:xfrm>
          <a:off x="0" y="0"/>
          <a:ext cx="0" cy="0"/>
          <a:chOff x="0" y="0"/>
          <a:chExt cx="0" cy="0"/>
        </a:xfrm>
      </p:grpSpPr>
      <p:sp>
        <p:nvSpPr>
          <p:cNvPr id="29" name="Google Shape;29;p37"/>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30"/>
        <p:cNvGrpSpPr/>
        <p:nvPr/>
      </p:nvGrpSpPr>
      <p:grpSpPr>
        <a:xfrm>
          <a:off x="0" y="0"/>
          <a:ext cx="0" cy="0"/>
          <a:chOff x="0" y="0"/>
          <a:chExt cx="0" cy="0"/>
        </a:xfrm>
      </p:grpSpPr>
      <p:sp>
        <p:nvSpPr>
          <p:cNvPr id="31" name="Google Shape;31;p38"/>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32"/>
        <p:cNvGrpSpPr/>
        <p:nvPr/>
      </p:nvGrpSpPr>
      <p:grpSpPr>
        <a:xfrm>
          <a:off x="0" y="0"/>
          <a:ext cx="0" cy="0"/>
          <a:chOff x="0" y="0"/>
          <a:chExt cx="0" cy="0"/>
        </a:xfrm>
      </p:grpSpPr>
      <p:sp>
        <p:nvSpPr>
          <p:cNvPr id="33" name="Google Shape;33;p39"/>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sldNum" idx="12"/>
          </p:nvPr>
        </p:nvSpPr>
        <p:spPr>
          <a:xfrm>
            <a:off x="8714772" y="6025573"/>
            <a:ext cx="2743200" cy="40163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1C7DDB"/>
                </a:solidFill>
                <a:latin typeface="Arial"/>
                <a:ea typeface="Arial"/>
                <a:cs typeface="Arial"/>
                <a:sym typeface="Arial"/>
              </a:defRPr>
            </a:lvl1pPr>
            <a:lvl2pPr marL="0" marR="0" lvl="1" indent="0" algn="r" rtl="0">
              <a:spcBef>
                <a:spcPts val="0"/>
              </a:spcBef>
              <a:buNone/>
              <a:defRPr sz="1600" b="0" i="0" u="none" strike="noStrike" cap="none">
                <a:solidFill>
                  <a:srgbClr val="1C7DDB"/>
                </a:solidFill>
                <a:latin typeface="Arial"/>
                <a:ea typeface="Arial"/>
                <a:cs typeface="Arial"/>
                <a:sym typeface="Arial"/>
              </a:defRPr>
            </a:lvl2pPr>
            <a:lvl3pPr marL="0" marR="0" lvl="2" indent="0" algn="r" rtl="0">
              <a:spcBef>
                <a:spcPts val="0"/>
              </a:spcBef>
              <a:buNone/>
              <a:defRPr sz="1600" b="0" i="0" u="none" strike="noStrike" cap="none">
                <a:solidFill>
                  <a:srgbClr val="1C7DDB"/>
                </a:solidFill>
                <a:latin typeface="Arial"/>
                <a:ea typeface="Arial"/>
                <a:cs typeface="Arial"/>
                <a:sym typeface="Arial"/>
              </a:defRPr>
            </a:lvl3pPr>
            <a:lvl4pPr marL="0" marR="0" lvl="3" indent="0" algn="r" rtl="0">
              <a:spcBef>
                <a:spcPts val="0"/>
              </a:spcBef>
              <a:buNone/>
              <a:defRPr sz="1600" b="0" i="0" u="none" strike="noStrike" cap="none">
                <a:solidFill>
                  <a:srgbClr val="1C7DDB"/>
                </a:solidFill>
                <a:latin typeface="Arial"/>
                <a:ea typeface="Arial"/>
                <a:cs typeface="Arial"/>
                <a:sym typeface="Arial"/>
              </a:defRPr>
            </a:lvl4pPr>
            <a:lvl5pPr marL="0" marR="0" lvl="4" indent="0" algn="r" rtl="0">
              <a:spcBef>
                <a:spcPts val="0"/>
              </a:spcBef>
              <a:buNone/>
              <a:defRPr sz="1600" b="0" i="0" u="none" strike="noStrike" cap="none">
                <a:solidFill>
                  <a:srgbClr val="1C7DDB"/>
                </a:solidFill>
                <a:latin typeface="Arial"/>
                <a:ea typeface="Arial"/>
                <a:cs typeface="Arial"/>
                <a:sym typeface="Arial"/>
              </a:defRPr>
            </a:lvl5pPr>
            <a:lvl6pPr marL="0" marR="0" lvl="5" indent="0" algn="r" rtl="0">
              <a:spcBef>
                <a:spcPts val="0"/>
              </a:spcBef>
              <a:buNone/>
              <a:defRPr sz="1600" b="0" i="0" u="none" strike="noStrike" cap="none">
                <a:solidFill>
                  <a:srgbClr val="1C7DDB"/>
                </a:solidFill>
                <a:latin typeface="Arial"/>
                <a:ea typeface="Arial"/>
                <a:cs typeface="Arial"/>
                <a:sym typeface="Arial"/>
              </a:defRPr>
            </a:lvl6pPr>
            <a:lvl7pPr marL="0" marR="0" lvl="6" indent="0" algn="r" rtl="0">
              <a:spcBef>
                <a:spcPts val="0"/>
              </a:spcBef>
              <a:buNone/>
              <a:defRPr sz="1600" b="0" i="0" u="none" strike="noStrike" cap="none">
                <a:solidFill>
                  <a:srgbClr val="1C7DDB"/>
                </a:solidFill>
                <a:latin typeface="Arial"/>
                <a:ea typeface="Arial"/>
                <a:cs typeface="Arial"/>
                <a:sym typeface="Arial"/>
              </a:defRPr>
            </a:lvl7pPr>
            <a:lvl8pPr marL="0" marR="0" lvl="7" indent="0" algn="r" rtl="0">
              <a:spcBef>
                <a:spcPts val="0"/>
              </a:spcBef>
              <a:buNone/>
              <a:defRPr sz="1600" b="0" i="0" u="none" strike="noStrike" cap="none">
                <a:solidFill>
                  <a:srgbClr val="1C7DDB"/>
                </a:solidFill>
                <a:latin typeface="Arial"/>
                <a:ea typeface="Arial"/>
                <a:cs typeface="Arial"/>
                <a:sym typeface="Arial"/>
              </a:defRPr>
            </a:lvl8pPr>
            <a:lvl9pPr marL="0" marR="0" lvl="8" indent="0" algn="r" rtl="0">
              <a:spcBef>
                <a:spcPts val="0"/>
              </a:spcBef>
              <a:buNone/>
              <a:defRPr sz="1600" b="0" i="0" u="none" strike="noStrike" cap="none">
                <a:solidFill>
                  <a:srgbClr val="1C7DD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hyperlink" Target="https://ptr.inc/onshore-power-supply-gaining-popularity-in-european-ports/" TargetMode="External"/><Relationship Id="rId2" Type="http://schemas.openxmlformats.org/officeDocument/2006/relationships/notesSlide" Target="../notesSlides/notesSlide28.xml"/><Relationship Id="rId1" Type="http://schemas.openxmlformats.org/officeDocument/2006/relationships/slideLayout" Target="../slideLayouts/slideLayout16.xml"/><Relationship Id="rId5" Type="http://schemas.openxmlformats.org/officeDocument/2006/relationships/hyperlink" Target="https://commission.europa.eu/strategy-and-policy/priorities-2019-2024/european-green-deal_en" TargetMode="External"/><Relationship Id="rId4" Type="http://schemas.openxmlformats.org/officeDocument/2006/relationships/hyperlink" Target="https://www.marketsandmarkets.com/Market-Reports/shore-power-market-34338697.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www.energy-charts.info/charts/installed_power/chart.htm?l=en&amp;c=DE&amp;chartColumnSorting=ascending&amp;year=2021&amp;partsum=1"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eia.gov/energyexplained/electricity/electricity-in-the-us-generation-capacity-and-sales.ph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Renewable_energy_in_Germany"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www.cleanenergywire.org/factsheets/germanys-energy-consumption-and-power-mix-charts" TargetMode="External"/><Relationship Id="rId5" Type="http://schemas.openxmlformats.org/officeDocument/2006/relationships/hyperlink" Target="https://www.statista.com/statistics/220174/total-us-electricity-net-generation-by-fuel/?gad_source=1&amp;gclid=Cj0KCQiAz8GuBhCxARIsAOpzk8xEqPcsK7fLQi6lJniXPGp8_5mOD0ImmaEjp5scgAcgAKztYt8aYjAaAsHWEALw_wcB" TargetMode="External"/><Relationship Id="rId4" Type="http://schemas.openxmlformats.org/officeDocument/2006/relationships/hyperlink" Target="https://www.eia.gov/energyexplained/electricity/electricity-in-the-us-generation-capacity-and-sales.ph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www.cleanenergywire.org/factsheets/germanys-energy-consumption-and-power-mix-charts" TargetMode="External"/><Relationship Id="rId3" Type="http://schemas.openxmlformats.org/officeDocument/2006/relationships/hyperlink" Target="https://en.wikipedia.org/wiki/Electricity_sector_in_Germany" TargetMode="External"/><Relationship Id="rId7" Type="http://schemas.openxmlformats.org/officeDocument/2006/relationships/hyperlink" Target="https://www.ise.fraunhofer.de/en/press-media/press-releases/2023/german-net-power-generation-in-first-half-of-2023-renewable-energy-share-of-57-percent.html#:~:text=Hydropower%20produced%209.3%20TWh%20in,131%20TWh%20a%20year%20earlier"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www.statista.com/statistics/220174/total-us-electricity-net-generation-by-fuel/?gad_source=1&amp;gclid=Cj0KCQiAz8GuBhCxARIsAOpzk8xEqPcsK7fLQi6lJniXPGp8_5mOD0ImmaEjp5scgAcgAKztYt8aYjAaAsHWEALw_wcB" TargetMode="External"/><Relationship Id="rId5" Type="http://schemas.openxmlformats.org/officeDocument/2006/relationships/hyperlink" Target="https://www.eia.gov/energyexplained/electricity/electricity-in-the-us-generation-capacity-and-sales.php" TargetMode="External"/><Relationship Id="rId4" Type="http://schemas.openxmlformats.org/officeDocument/2006/relationships/hyperlink" Target="https://en.wikipedia.org/wiki/Solar_power_in_German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65000" b="-8000"/>
          </a:stretch>
        </a:blipFill>
        <a:effectLst/>
      </p:bgPr>
    </p:bg>
    <p:spTree>
      <p:nvGrpSpPr>
        <p:cNvPr id="1" name="Shape 116"/>
        <p:cNvGrpSpPr/>
        <p:nvPr/>
      </p:nvGrpSpPr>
      <p:grpSpPr>
        <a:xfrm>
          <a:off x="0" y="0"/>
          <a:ext cx="0" cy="0"/>
          <a:chOff x="0" y="0"/>
          <a:chExt cx="0" cy="0"/>
        </a:xfrm>
      </p:grpSpPr>
      <p:sp>
        <p:nvSpPr>
          <p:cNvPr id="117" name="Google Shape;117;p1"/>
          <p:cNvSpPr txBox="1"/>
          <p:nvPr/>
        </p:nvSpPr>
        <p:spPr>
          <a:xfrm>
            <a:off x="580029" y="3861403"/>
            <a:ext cx="5166566"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chemeClr val="lt2"/>
                </a:solidFill>
                <a:latin typeface="Algerian"/>
                <a:ea typeface="Algerian"/>
                <a:cs typeface="Algerian"/>
                <a:sym typeface="Algerian"/>
              </a:rPr>
              <a:t>Abdullah </a:t>
            </a:r>
            <a:r>
              <a:rPr lang="en-US" sz="2800" b="1" i="0" u="none" strike="noStrike" cap="none" dirty="0" err="1">
                <a:solidFill>
                  <a:schemeClr val="lt2"/>
                </a:solidFill>
                <a:latin typeface="Algerian"/>
                <a:ea typeface="Algerian"/>
                <a:cs typeface="Algerian"/>
                <a:sym typeface="Algerian"/>
              </a:rPr>
              <a:t>Zunorain</a:t>
            </a:r>
            <a:endParaRPr sz="2800" b="1" dirty="0">
              <a:solidFill>
                <a:schemeClr val="lt2"/>
              </a:solidFill>
              <a:latin typeface="Algerian"/>
              <a:ea typeface="Algerian"/>
              <a:cs typeface="Algerian"/>
              <a:sym typeface="Algerian"/>
            </a:endParaRPr>
          </a:p>
          <a:p>
            <a:pPr marL="0" marR="0" lvl="0" indent="0" algn="l" rtl="0">
              <a:spcBef>
                <a:spcPts val="0"/>
              </a:spcBef>
              <a:spcAft>
                <a:spcPts val="0"/>
              </a:spcAft>
              <a:buNone/>
            </a:pPr>
            <a:endParaRPr sz="1800" b="1" dirty="0">
              <a:solidFill>
                <a:schemeClr val="lt2"/>
              </a:solidFill>
              <a:latin typeface="Algerian"/>
              <a:ea typeface="Algerian"/>
              <a:cs typeface="Algerian"/>
              <a:sym typeface="Algerian"/>
            </a:endParaRPr>
          </a:p>
          <a:p>
            <a:pPr marL="0" marR="0" lvl="0" indent="0" algn="l" rtl="0">
              <a:spcBef>
                <a:spcPts val="0"/>
              </a:spcBef>
              <a:spcAft>
                <a:spcPts val="0"/>
              </a:spcAft>
              <a:buNone/>
            </a:pPr>
            <a:r>
              <a:rPr lang="en-US" sz="1800" b="1" dirty="0" smtClean="0">
                <a:solidFill>
                  <a:schemeClr val="accent1"/>
                </a:solidFill>
              </a:rPr>
              <a:t>18 Feb </a:t>
            </a:r>
            <a:r>
              <a:rPr lang="en-US" sz="1800" b="1" dirty="0" smtClean="0">
                <a:solidFill>
                  <a:schemeClr val="accent1"/>
                </a:solidFill>
                <a:latin typeface="Arial"/>
                <a:ea typeface="Arial"/>
                <a:cs typeface="Arial"/>
                <a:sym typeface="Arial"/>
              </a:rPr>
              <a:t>2024</a:t>
            </a:r>
            <a:endParaRPr sz="1800" b="1" dirty="0">
              <a:solidFill>
                <a:schemeClr val="accent1"/>
              </a:solidFill>
              <a:latin typeface="Arial"/>
              <a:ea typeface="Arial"/>
              <a:cs typeface="Arial"/>
              <a:sym typeface="Arial"/>
            </a:endParaRPr>
          </a:p>
        </p:txBody>
      </p:sp>
      <p:sp>
        <p:nvSpPr>
          <p:cNvPr id="118" name="Google Shape;118;p1"/>
          <p:cNvSpPr txBox="1"/>
          <p:nvPr/>
        </p:nvSpPr>
        <p:spPr>
          <a:xfrm>
            <a:off x="285860" y="1012527"/>
            <a:ext cx="1168640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chemeClr val="bg1"/>
                </a:solidFill>
                <a:latin typeface="Times New Roman"/>
                <a:ea typeface="Times New Roman"/>
                <a:cs typeface="Times New Roman"/>
                <a:sym typeface="Times New Roman"/>
              </a:rPr>
              <a:t>Overview of Power Grids of Germany and USA</a:t>
            </a:r>
            <a:endParaRPr sz="4400" b="1" dirty="0">
              <a:solidFill>
                <a:schemeClr val="bg1"/>
              </a:solidFill>
              <a:latin typeface="Times New Roman"/>
              <a:ea typeface="Times New Roman"/>
              <a:cs typeface="Times New Roman"/>
              <a:sym typeface="Times New Roman"/>
            </a:endParaRPr>
          </a:p>
        </p:txBody>
      </p:sp>
      <p:sp>
        <p:nvSpPr>
          <p:cNvPr id="119" name="Google Shape;119;p1"/>
          <p:cNvSpPr txBox="1"/>
          <p:nvPr/>
        </p:nvSpPr>
        <p:spPr>
          <a:xfrm>
            <a:off x="5548899" y="2398493"/>
            <a:ext cx="642336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dirty="0">
                <a:solidFill>
                  <a:srgbClr val="FFFF00"/>
                </a:solidFill>
                <a:effectLst>
                  <a:outerShdw blurRad="38100" dist="38100" dir="2700000" algn="tl">
                    <a:srgbClr val="000000">
                      <a:alpha val="43137"/>
                    </a:srgbClr>
                  </a:outerShdw>
                </a:effectLst>
                <a:latin typeface="Times New Roman"/>
                <a:ea typeface="Times New Roman"/>
                <a:cs typeface="Times New Roman"/>
                <a:sym typeface="Times New Roman"/>
              </a:rPr>
              <a:t>Energy Generation, Transmission &amp; Distribution</a:t>
            </a:r>
            <a:endParaRPr sz="2400" b="1" i="1" dirty="0">
              <a:solidFill>
                <a:srgbClr val="FFFF00"/>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86"/>
        <p:cNvGrpSpPr/>
        <p:nvPr/>
      </p:nvGrpSpPr>
      <p:grpSpPr>
        <a:xfrm>
          <a:off x="0" y="0"/>
          <a:ext cx="0" cy="0"/>
          <a:chOff x="0" y="0"/>
          <a:chExt cx="0" cy="0"/>
        </a:xfrm>
      </p:grpSpPr>
      <p:sp>
        <p:nvSpPr>
          <p:cNvPr id="188" name="Google Shape;188;p10"/>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Collection – Germany Energy Production</a:t>
            </a:r>
            <a:endParaRPr sz="4000">
              <a:solidFill>
                <a:srgbClr val="0B49CB"/>
              </a:solidFill>
              <a:latin typeface="Arial"/>
              <a:ea typeface="Arial"/>
              <a:cs typeface="Arial"/>
              <a:sym typeface="Arial"/>
            </a:endParaRPr>
          </a:p>
        </p:txBody>
      </p:sp>
      <p:graphicFrame>
        <p:nvGraphicFramePr>
          <p:cNvPr id="189" name="Google Shape;189;p10"/>
          <p:cNvGraphicFramePr/>
          <p:nvPr/>
        </p:nvGraphicFramePr>
        <p:xfrm>
          <a:off x="770011" y="1496031"/>
          <a:ext cx="10687961" cy="49311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93"/>
        <p:cNvGrpSpPr/>
        <p:nvPr/>
      </p:nvGrpSpPr>
      <p:grpSpPr>
        <a:xfrm>
          <a:off x="0" y="0"/>
          <a:ext cx="0" cy="0"/>
          <a:chOff x="0" y="0"/>
          <a:chExt cx="0" cy="0"/>
        </a:xfrm>
      </p:grpSpPr>
      <p:sp>
        <p:nvSpPr>
          <p:cNvPr id="195" name="Google Shape;195;p11"/>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05493"/>
              </a:buClr>
              <a:buSzPct val="100000"/>
              <a:buFont typeface="IBM Plex Mono SemiBold"/>
              <a:buNone/>
            </a:pPr>
            <a:endParaRPr sz="4000">
              <a:solidFill>
                <a:srgbClr val="1C7DDB"/>
              </a:solidFill>
              <a:latin typeface="Arial"/>
              <a:ea typeface="Arial"/>
              <a:cs typeface="Arial"/>
              <a:sym typeface="Arial"/>
            </a:endParaRPr>
          </a:p>
        </p:txBody>
      </p:sp>
      <p:sp>
        <p:nvSpPr>
          <p:cNvPr id="196" name="Google Shape;196;p11"/>
          <p:cNvSpPr txBox="1"/>
          <p:nvPr/>
        </p:nvSpPr>
        <p:spPr>
          <a:xfrm>
            <a:off x="922411" y="6910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Collection – USA Energy Production</a:t>
            </a:r>
            <a:endParaRPr sz="4000">
              <a:solidFill>
                <a:srgbClr val="0B49CB"/>
              </a:solidFill>
              <a:latin typeface="IBM Plex Mono SemiBold"/>
              <a:ea typeface="IBM Plex Mono SemiBold"/>
              <a:cs typeface="IBM Plex Mono SemiBold"/>
              <a:sym typeface="IBM Plex Mono SemiBold"/>
            </a:endParaRPr>
          </a:p>
        </p:txBody>
      </p:sp>
      <p:graphicFrame>
        <p:nvGraphicFramePr>
          <p:cNvPr id="197" name="Google Shape;197;p11"/>
          <p:cNvGraphicFramePr/>
          <p:nvPr/>
        </p:nvGraphicFramePr>
        <p:xfrm>
          <a:off x="770010" y="1544780"/>
          <a:ext cx="10687961" cy="45583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01"/>
        <p:cNvGrpSpPr/>
        <p:nvPr/>
      </p:nvGrpSpPr>
      <p:grpSpPr>
        <a:xfrm>
          <a:off x="0" y="0"/>
          <a:ext cx="0" cy="0"/>
          <a:chOff x="0" y="0"/>
          <a:chExt cx="0" cy="0"/>
        </a:xfrm>
      </p:grpSpPr>
      <p:sp>
        <p:nvSpPr>
          <p:cNvPr id="203" name="Google Shape;203;p12"/>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TSOs/ISOs and DSOs in Germany and the USA</a:t>
            </a:r>
            <a:endParaRPr sz="4000">
              <a:solidFill>
                <a:srgbClr val="0B49CB"/>
              </a:solidFill>
              <a:latin typeface="Arial"/>
              <a:ea typeface="Arial"/>
              <a:cs typeface="Arial"/>
              <a:sym typeface="Arial"/>
            </a:endParaRPr>
          </a:p>
        </p:txBody>
      </p:sp>
      <p:graphicFrame>
        <p:nvGraphicFramePr>
          <p:cNvPr id="204" name="Google Shape;204;p12"/>
          <p:cNvGraphicFramePr/>
          <p:nvPr/>
        </p:nvGraphicFramePr>
        <p:xfrm>
          <a:off x="770011" y="1856047"/>
          <a:ext cx="10372900" cy="3731780"/>
        </p:xfrm>
        <a:graphic>
          <a:graphicData uri="http://schemas.openxmlformats.org/drawingml/2006/table">
            <a:tbl>
              <a:tblPr>
                <a:noFill/>
                <a:tableStyleId>{39CA075B-2DB7-42B6-BEDC-569ED71D3B1D}</a:tableStyleId>
              </a:tblPr>
              <a:tblGrid>
                <a:gridCol w="2593225"/>
                <a:gridCol w="2593225"/>
                <a:gridCol w="2593225"/>
                <a:gridCol w="2593225"/>
              </a:tblGrid>
              <a:tr h="1002175">
                <a:tc>
                  <a:txBody>
                    <a:bodyPr/>
                    <a:lstStyle/>
                    <a:p>
                      <a:pPr marL="0" marR="0" lvl="0" indent="0" algn="l" rtl="0">
                        <a:spcBef>
                          <a:spcPts val="0"/>
                        </a:spcBef>
                        <a:spcAft>
                          <a:spcPts val="0"/>
                        </a:spcAft>
                        <a:buNone/>
                      </a:pPr>
                      <a:r>
                        <a:rPr lang="en-US" sz="3600" b="1" u="none" strike="noStrike" cap="none">
                          <a:latin typeface="Calibri"/>
                          <a:ea typeface="Calibri"/>
                          <a:cs typeface="Calibri"/>
                          <a:sym typeface="Calibri"/>
                        </a:rPr>
                        <a:t>Country</a:t>
                      </a:r>
                      <a:endParaRPr sz="3600" b="1"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3600" b="1" u="none" strike="noStrike" cap="none">
                          <a:latin typeface="Calibri"/>
                          <a:ea typeface="Calibri"/>
                          <a:cs typeface="Calibri"/>
                          <a:sym typeface="Calibri"/>
                        </a:rPr>
                        <a:t>Number of TSOs/ISOs</a:t>
                      </a:r>
                      <a:endParaRPr sz="3600" b="1"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3600" b="1" u="none" strike="noStrike" cap="none">
                          <a:latin typeface="Calibri"/>
                          <a:ea typeface="Calibri"/>
                          <a:cs typeface="Calibri"/>
                          <a:sym typeface="Calibri"/>
                        </a:rPr>
                        <a:t>Number of DSOs</a:t>
                      </a:r>
                      <a:endParaRPr sz="3600" b="1"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l" rtl="0">
                        <a:spcBef>
                          <a:spcPts val="0"/>
                        </a:spcBef>
                        <a:spcAft>
                          <a:spcPts val="0"/>
                        </a:spcAft>
                        <a:buNone/>
                      </a:pPr>
                      <a:r>
                        <a:rPr lang="en-US" sz="3600" b="1" u="none" strike="noStrike" cap="none">
                          <a:latin typeface="Calibri"/>
                          <a:ea typeface="Calibri"/>
                          <a:cs typeface="Calibri"/>
                          <a:sym typeface="Calibri"/>
                        </a:rPr>
                        <a:t>Example TSO(s)</a:t>
                      </a:r>
                      <a:endParaRPr sz="3600" b="1" i="0" u="none" strike="noStrike" cap="none">
                        <a:solidFill>
                          <a:srgbClr val="000000"/>
                        </a:solidFill>
                        <a:latin typeface="Calibri"/>
                        <a:ea typeface="Calibri"/>
                        <a:cs typeface="Calibri"/>
                        <a:sym typeface="Calibri"/>
                      </a:endParaRPr>
                    </a:p>
                  </a:txBody>
                  <a:tcPr marL="6350" marR="6350" marT="6350" marB="0" anchor="ctr"/>
                </a:tc>
              </a:tr>
              <a:tr h="644250">
                <a:tc>
                  <a:txBody>
                    <a:bodyPr/>
                    <a:lstStyle/>
                    <a:p>
                      <a:pPr marL="0" marR="0" lvl="0" indent="0" algn="l" rtl="0">
                        <a:spcBef>
                          <a:spcPts val="0"/>
                        </a:spcBef>
                        <a:spcAft>
                          <a:spcPts val="0"/>
                        </a:spcAft>
                        <a:buNone/>
                      </a:pPr>
                      <a:r>
                        <a:rPr lang="en-US" sz="2800" u="none" strike="noStrike" cap="none"/>
                        <a:t>Germany</a:t>
                      </a:r>
                      <a:endParaRPr sz="2800" b="1"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2800" u="none" strike="noStrike" cap="none"/>
                        <a:t>1   </a:t>
                      </a:r>
                      <a:endParaRPr sz="2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2800" u="none" strike="noStrike" cap="none"/>
                        <a:t>~800</a:t>
                      </a:r>
                      <a:endParaRPr sz="2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2800" u="none" strike="noStrike" cap="none"/>
                        <a:t>TransnetBW</a:t>
                      </a:r>
                      <a:endParaRPr sz="2800" b="0" i="0" u="none" strike="noStrike" cap="none">
                        <a:solidFill>
                          <a:srgbClr val="000000"/>
                        </a:solidFill>
                        <a:latin typeface="Arial"/>
                        <a:ea typeface="Arial"/>
                        <a:cs typeface="Arial"/>
                        <a:sym typeface="Arial"/>
                      </a:endParaRPr>
                    </a:p>
                  </a:txBody>
                  <a:tcPr marL="6350" marR="6350" marT="6350" marB="0" anchor="b"/>
                </a:tc>
              </a:tr>
              <a:tr h="1983900">
                <a:tc>
                  <a:txBody>
                    <a:bodyPr/>
                    <a:lstStyle/>
                    <a:p>
                      <a:pPr marL="0" marR="0" lvl="0" indent="0" algn="l" rtl="0">
                        <a:spcBef>
                          <a:spcPts val="0"/>
                        </a:spcBef>
                        <a:spcAft>
                          <a:spcPts val="0"/>
                        </a:spcAft>
                        <a:buNone/>
                      </a:pPr>
                      <a:r>
                        <a:rPr lang="en-US" sz="2800" u="none" strike="noStrike" cap="none"/>
                        <a:t>USA</a:t>
                      </a:r>
                      <a:endParaRPr sz="2800" b="1"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2800" u="none" strike="noStrike" cap="none"/>
                        <a:t>3</a:t>
                      </a:r>
                      <a:endParaRPr sz="2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2800" u="none" strike="noStrike" cap="none"/>
                        <a:t>~3,500</a:t>
                      </a:r>
                      <a:endParaRPr sz="2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2800" u="none" strike="noStrike" cap="none"/>
                        <a:t>PJM Interconnection, SPP, California ISO</a:t>
                      </a:r>
                      <a:endParaRPr sz="2800" b="0" i="0" u="none" strike="noStrike" cap="none">
                        <a:solidFill>
                          <a:srgbClr val="000000"/>
                        </a:solidFill>
                        <a:latin typeface="Arial"/>
                        <a:ea typeface="Arial"/>
                        <a:cs typeface="Arial"/>
                        <a:sym typeface="Arial"/>
                      </a:endParaRPr>
                    </a:p>
                  </a:txBody>
                  <a:tcPr marL="6350" marR="6350" marT="6350" marB="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08"/>
        <p:cNvGrpSpPr/>
        <p:nvPr/>
      </p:nvGrpSpPr>
      <p:grpSpPr>
        <a:xfrm>
          <a:off x="0" y="0"/>
          <a:ext cx="0" cy="0"/>
          <a:chOff x="0" y="0"/>
          <a:chExt cx="0" cy="0"/>
        </a:xfrm>
      </p:grpSpPr>
      <p:sp>
        <p:nvSpPr>
          <p:cNvPr id="210" name="Google Shape;210;p13"/>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62500" lnSpcReduction="20000"/>
          </a:bodyPr>
          <a:lstStyle/>
          <a:p>
            <a:pPr marL="0" marR="0" lvl="0" indent="0" algn="l" rtl="0">
              <a:lnSpc>
                <a:spcPct val="90000"/>
              </a:lnSpc>
              <a:spcBef>
                <a:spcPts val="0"/>
              </a:spcBef>
              <a:spcAft>
                <a:spcPts val="0"/>
              </a:spcAft>
              <a:buClr>
                <a:srgbClr val="0B49CB"/>
              </a:buClr>
              <a:buSzPct val="100000"/>
              <a:buFont typeface="Arial"/>
              <a:buNone/>
            </a:pPr>
            <a:r>
              <a:rPr lang="en-US" sz="4000" b="1">
                <a:solidFill>
                  <a:srgbClr val="0B49CB"/>
                </a:solidFill>
                <a:latin typeface="Arial"/>
                <a:ea typeface="Arial"/>
                <a:cs typeface="Arial"/>
                <a:sym typeface="Arial"/>
              </a:rPr>
              <a:t>Names and Roles of stakeholders/regulators in Germany and USA</a:t>
            </a:r>
            <a:endParaRPr sz="4000" b="1">
              <a:solidFill>
                <a:srgbClr val="0B49CB"/>
              </a:solidFill>
              <a:latin typeface="Arial"/>
              <a:ea typeface="Arial"/>
              <a:cs typeface="Arial"/>
              <a:sym typeface="Arial"/>
            </a:endParaRPr>
          </a:p>
        </p:txBody>
      </p:sp>
      <p:graphicFrame>
        <p:nvGraphicFramePr>
          <p:cNvPr id="211" name="Google Shape;211;p13"/>
          <p:cNvGraphicFramePr/>
          <p:nvPr/>
        </p:nvGraphicFramePr>
        <p:xfrm>
          <a:off x="946297" y="1594884"/>
          <a:ext cx="10632575" cy="4563300"/>
        </p:xfrm>
        <a:graphic>
          <a:graphicData uri="http://schemas.openxmlformats.org/drawingml/2006/table">
            <a:tbl>
              <a:tblPr>
                <a:noFill/>
                <a:tableStyleId>{39CA075B-2DB7-42B6-BEDC-569ED71D3B1D}</a:tableStyleId>
              </a:tblPr>
              <a:tblGrid>
                <a:gridCol w="2030825"/>
                <a:gridCol w="4774025"/>
                <a:gridCol w="3827725"/>
              </a:tblGrid>
              <a:tr h="358850">
                <a:tc>
                  <a:txBody>
                    <a:bodyPr/>
                    <a:lstStyle/>
                    <a:p>
                      <a:pPr marL="0" marR="0" lvl="0" indent="0" algn="l" rtl="0">
                        <a:spcBef>
                          <a:spcPts val="0"/>
                        </a:spcBef>
                        <a:spcAft>
                          <a:spcPts val="0"/>
                        </a:spcAft>
                        <a:buNone/>
                      </a:pPr>
                      <a:r>
                        <a:rPr lang="en-US" sz="4000" b="1" u="none" strike="noStrike" cap="none"/>
                        <a:t>Country</a:t>
                      </a:r>
                      <a:endParaRPr sz="40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4000" b="1" u="none" strike="noStrike" cap="none"/>
                        <a:t>Regulator</a:t>
                      </a:r>
                      <a:endParaRPr sz="40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4000" b="1" u="none" strike="noStrike" cap="none"/>
                        <a:t>Stakeholders</a:t>
                      </a:r>
                      <a:endParaRPr sz="4000" b="1" i="0" u="none" strike="noStrike" cap="none">
                        <a:solidFill>
                          <a:srgbClr val="093D93"/>
                        </a:solidFill>
                        <a:latin typeface="Arial"/>
                        <a:ea typeface="Arial"/>
                        <a:cs typeface="Arial"/>
                        <a:sym typeface="Arial"/>
                      </a:endParaRPr>
                    </a:p>
                  </a:txBody>
                  <a:tcPr marL="6350" marR="6350" marT="6350" marB="0" anchor="b"/>
                </a:tc>
              </a:tr>
              <a:tr h="358850">
                <a:tc>
                  <a:txBody>
                    <a:bodyPr/>
                    <a:lstStyle/>
                    <a:p>
                      <a:pPr marL="0" marR="0" lvl="0" indent="0" algn="ctr" rtl="0">
                        <a:spcBef>
                          <a:spcPts val="0"/>
                        </a:spcBef>
                        <a:spcAft>
                          <a:spcPts val="0"/>
                        </a:spcAft>
                        <a:buNone/>
                      </a:pPr>
                      <a:r>
                        <a:rPr lang="en-US" sz="1800" u="none" strike="noStrike" cap="none"/>
                        <a:t>Germany</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1800" u="none" strike="noStrike" cap="none"/>
                        <a:t>Federal Network Agency (BNetzA)</a:t>
                      </a:r>
                      <a:endParaRPr sz="1800" b="0" i="0" u="none" strike="noStrike" cap="none">
                        <a:solidFill>
                          <a:srgbClr val="1F1F1F"/>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TSOs</a:t>
                      </a:r>
                      <a:endParaRPr sz="1800" b="0" i="0" u="none" strike="noStrike" cap="none">
                        <a:solidFill>
                          <a:srgbClr val="000000"/>
                        </a:solidFill>
                        <a:latin typeface="Arial"/>
                        <a:ea typeface="Arial"/>
                        <a:cs typeface="Arial"/>
                        <a:sym typeface="Arial"/>
                      </a:endParaRPr>
                    </a:p>
                  </a:txBody>
                  <a:tcPr marL="6350" marR="6350" marT="6350" marB="0" anchor="b"/>
                </a:tc>
              </a:tr>
              <a:tr h="358850">
                <a:tc>
                  <a:txBody>
                    <a:bodyPr/>
                    <a:lstStyle/>
                    <a:p>
                      <a:pPr marL="0" marR="0" lvl="0" indent="0" algn="ctr"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1800" u="none" strike="noStrike" cap="none"/>
                        <a:t> </a:t>
                      </a:r>
                      <a:endParaRPr sz="1800" b="0" i="0" u="none" strike="noStrike" cap="none">
                        <a:solidFill>
                          <a:srgbClr val="1F1F1F"/>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DSOs</a:t>
                      </a:r>
                      <a:endParaRPr sz="1800" b="0" i="0" u="none" strike="noStrike" cap="none">
                        <a:solidFill>
                          <a:srgbClr val="000000"/>
                        </a:solidFill>
                        <a:latin typeface="Arial"/>
                        <a:ea typeface="Arial"/>
                        <a:cs typeface="Arial"/>
                        <a:sym typeface="Arial"/>
                      </a:endParaRPr>
                    </a:p>
                  </a:txBody>
                  <a:tcPr marL="6350" marR="6350" marT="6350" marB="0" anchor="b"/>
                </a:tc>
              </a:tr>
              <a:tr h="358850">
                <a:tc>
                  <a:txBody>
                    <a:bodyPr/>
                    <a:lstStyle/>
                    <a:p>
                      <a:pPr marL="0" marR="0" lvl="0" indent="0" algn="ctr"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1800" u="none" strike="noStrike" cap="none"/>
                        <a:t> </a:t>
                      </a:r>
                      <a:endParaRPr sz="1800" b="0" i="0" u="none" strike="noStrike" cap="none">
                        <a:solidFill>
                          <a:srgbClr val="1F1F1F"/>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energy generators</a:t>
                      </a:r>
                      <a:endParaRPr sz="1800" b="0" i="0" u="none" strike="noStrike" cap="none">
                        <a:solidFill>
                          <a:srgbClr val="000000"/>
                        </a:solidFill>
                        <a:latin typeface="Arial"/>
                        <a:ea typeface="Arial"/>
                        <a:cs typeface="Arial"/>
                        <a:sym typeface="Arial"/>
                      </a:endParaRPr>
                    </a:p>
                  </a:txBody>
                  <a:tcPr marL="6350" marR="6350" marT="6350" marB="0" anchor="b"/>
                </a:tc>
              </a:tr>
              <a:tr h="358850">
                <a:tc>
                  <a:txBody>
                    <a:bodyPr/>
                    <a:lstStyle/>
                    <a:p>
                      <a:pPr marL="0" marR="0" lvl="0" indent="0" algn="ctr"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1800" u="none" strike="noStrike" cap="none"/>
                        <a:t> </a:t>
                      </a:r>
                      <a:endParaRPr sz="1800" b="0" i="0" u="none" strike="noStrike" cap="none">
                        <a:solidFill>
                          <a:srgbClr val="1F1F1F"/>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Consumers</a:t>
                      </a:r>
                      <a:endParaRPr sz="1800" b="0" i="0" u="none" strike="noStrike" cap="none">
                        <a:solidFill>
                          <a:srgbClr val="000000"/>
                        </a:solidFill>
                        <a:latin typeface="Arial"/>
                        <a:ea typeface="Arial"/>
                        <a:cs typeface="Arial"/>
                        <a:sym typeface="Arial"/>
                      </a:endParaRPr>
                    </a:p>
                  </a:txBody>
                  <a:tcPr marL="6350" marR="6350" marT="6350" marB="0" anchor="b"/>
                </a:tc>
              </a:tr>
              <a:tr h="358850">
                <a:tc>
                  <a:txBody>
                    <a:bodyPr/>
                    <a:lstStyle/>
                    <a:p>
                      <a:pPr marL="0" marR="0" lvl="0" indent="0" algn="ctr"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1800" u="none" strike="noStrike" cap="none"/>
                        <a:t> </a:t>
                      </a:r>
                      <a:endParaRPr sz="1800" b="0" i="0" u="none" strike="noStrike" cap="none">
                        <a:solidFill>
                          <a:srgbClr val="1F1F1F"/>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Industry associations</a:t>
                      </a:r>
                      <a:endParaRPr sz="1800" b="0" i="0" u="none" strike="noStrike" cap="none">
                        <a:solidFill>
                          <a:srgbClr val="000000"/>
                        </a:solidFill>
                        <a:latin typeface="Arial"/>
                        <a:ea typeface="Arial"/>
                        <a:cs typeface="Arial"/>
                        <a:sym typeface="Arial"/>
                      </a:endParaRPr>
                    </a:p>
                  </a:txBody>
                  <a:tcPr marL="6350" marR="6350" marT="6350" marB="0" anchor="b"/>
                </a:tc>
              </a:tr>
              <a:tr h="358850">
                <a:tc>
                  <a:txBody>
                    <a:bodyPr/>
                    <a:lstStyle/>
                    <a:p>
                      <a:pPr marL="0" marR="0" lvl="0" indent="0" algn="ctr" rtl="0">
                        <a:spcBef>
                          <a:spcPts val="0"/>
                        </a:spcBef>
                        <a:spcAft>
                          <a:spcPts val="0"/>
                        </a:spcAft>
                        <a:buNone/>
                      </a:pPr>
                      <a:r>
                        <a:rPr lang="en-US" sz="1800" u="none" strike="noStrike" cap="none"/>
                        <a:t>USA</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1800" u="none" strike="noStrike" cap="none"/>
                        <a:t>Federal Energy Regulatory Commission (FERC)</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TSOs</a:t>
                      </a:r>
                      <a:endParaRPr sz="1800" b="0" i="0" u="none" strike="noStrike" cap="none">
                        <a:solidFill>
                          <a:srgbClr val="1F1F1F"/>
                        </a:solidFill>
                        <a:latin typeface="Arial"/>
                        <a:ea typeface="Arial"/>
                        <a:cs typeface="Arial"/>
                        <a:sym typeface="Arial"/>
                      </a:endParaRPr>
                    </a:p>
                  </a:txBody>
                  <a:tcPr marL="6350" marR="6350" marT="6350" marB="0" anchor="b"/>
                </a:tc>
              </a:tr>
              <a:tr h="358850">
                <a:tc>
                  <a:txBody>
                    <a:bodyPr/>
                    <a:lstStyle/>
                    <a:p>
                      <a:pPr marL="0" marR="0" lvl="0" indent="0" algn="ctr"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1800" u="none" strike="noStrike" cap="none"/>
                        <a:t>state Public Utility Commissions (PUCs)</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ISOs</a:t>
                      </a:r>
                      <a:endParaRPr sz="1800" b="0" i="0" u="none" strike="noStrike" cap="none">
                        <a:solidFill>
                          <a:srgbClr val="000000"/>
                        </a:solidFill>
                        <a:latin typeface="Arial"/>
                        <a:ea typeface="Arial"/>
                        <a:cs typeface="Arial"/>
                        <a:sym typeface="Arial"/>
                      </a:endParaRPr>
                    </a:p>
                  </a:txBody>
                  <a:tcPr marL="6350" marR="6350" marT="6350" marB="0" anchor="b"/>
                </a:tc>
              </a:tr>
              <a:tr h="358850">
                <a:tc>
                  <a:txBody>
                    <a:bodyPr/>
                    <a:lstStyle/>
                    <a:p>
                      <a:pPr marL="0" marR="0" lvl="0" indent="0" algn="ctr"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ctr" rtl="0">
                        <a:spcBef>
                          <a:spcPts val="0"/>
                        </a:spcBef>
                        <a:spcAft>
                          <a:spcPts val="0"/>
                        </a:spcAft>
                        <a:buNone/>
                      </a:pPr>
                      <a:r>
                        <a:rPr lang="en-US" sz="1800" u="none" strike="noStrike" cap="none"/>
                        <a:t> </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DSOs</a:t>
                      </a:r>
                      <a:endParaRPr sz="1800" b="0" i="0" u="none" strike="noStrike" cap="none">
                        <a:solidFill>
                          <a:srgbClr val="000000"/>
                        </a:solidFill>
                        <a:latin typeface="Arial"/>
                        <a:ea typeface="Arial"/>
                        <a:cs typeface="Arial"/>
                        <a:sym typeface="Arial"/>
                      </a:endParaRPr>
                    </a:p>
                  </a:txBody>
                  <a:tcPr marL="6350" marR="6350" marT="6350" marB="0" anchor="b"/>
                </a:tc>
              </a:tr>
              <a:tr h="358850">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 </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energy generators</a:t>
                      </a:r>
                      <a:endParaRPr sz="1800" b="0" i="0" u="none" strike="noStrike" cap="none">
                        <a:solidFill>
                          <a:srgbClr val="000000"/>
                        </a:solidFill>
                        <a:latin typeface="Arial"/>
                        <a:ea typeface="Arial"/>
                        <a:cs typeface="Arial"/>
                        <a:sym typeface="Arial"/>
                      </a:endParaRPr>
                    </a:p>
                  </a:txBody>
                  <a:tcPr marL="6350" marR="6350" marT="6350" marB="0" anchor="b"/>
                </a:tc>
              </a:tr>
              <a:tr h="358850">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 </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consumers</a:t>
                      </a:r>
                      <a:endParaRPr sz="1800" b="0" i="0" u="none" strike="noStrike" cap="none">
                        <a:solidFill>
                          <a:srgbClr val="000000"/>
                        </a:solidFill>
                        <a:latin typeface="Arial"/>
                        <a:ea typeface="Arial"/>
                        <a:cs typeface="Arial"/>
                        <a:sym typeface="Arial"/>
                      </a:endParaRPr>
                    </a:p>
                  </a:txBody>
                  <a:tcPr marL="6350" marR="6350" marT="6350" marB="0" anchor="b"/>
                </a:tc>
              </a:tr>
              <a:tr h="358850">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 </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Industry associations</a:t>
                      </a:r>
                      <a:endParaRPr sz="1800" b="0" i="0" u="none" strike="noStrike" cap="none">
                        <a:solidFill>
                          <a:srgbClr val="000000"/>
                        </a:solidFill>
                        <a:latin typeface="Arial"/>
                        <a:ea typeface="Arial"/>
                        <a:cs typeface="Arial"/>
                        <a:sym typeface="Arial"/>
                      </a:endParaRPr>
                    </a:p>
                  </a:txBody>
                  <a:tcPr marL="6350" marR="6350" marT="6350" marB="0"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15"/>
        <p:cNvGrpSpPr/>
        <p:nvPr/>
      </p:nvGrpSpPr>
      <p:grpSpPr>
        <a:xfrm>
          <a:off x="0" y="0"/>
          <a:ext cx="0" cy="0"/>
          <a:chOff x="0" y="0"/>
          <a:chExt cx="0" cy="0"/>
        </a:xfrm>
      </p:grpSpPr>
      <p:sp>
        <p:nvSpPr>
          <p:cNvPr id="217" name="Google Shape;217;p14"/>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Final Tables</a:t>
            </a:r>
            <a:endParaRPr sz="4000">
              <a:solidFill>
                <a:srgbClr val="0B49CB"/>
              </a:solidFill>
              <a:latin typeface="IBM Plex Mono SemiBold"/>
              <a:ea typeface="IBM Plex Mono SemiBold"/>
              <a:cs typeface="IBM Plex Mono SemiBold"/>
              <a:sym typeface="IBM Plex Mono SemiBold"/>
            </a:endParaRPr>
          </a:p>
        </p:txBody>
      </p:sp>
      <p:graphicFrame>
        <p:nvGraphicFramePr>
          <p:cNvPr id="218" name="Google Shape;218;p14"/>
          <p:cNvGraphicFramePr/>
          <p:nvPr/>
        </p:nvGraphicFramePr>
        <p:xfrm>
          <a:off x="770011" y="1562986"/>
          <a:ext cx="9782025" cy="4361805"/>
        </p:xfrm>
        <a:graphic>
          <a:graphicData uri="http://schemas.openxmlformats.org/drawingml/2006/table">
            <a:tbl>
              <a:tblPr>
                <a:noFill/>
                <a:tableStyleId>{39CA075B-2DB7-42B6-BEDC-569ED71D3B1D}</a:tableStyleId>
              </a:tblPr>
              <a:tblGrid>
                <a:gridCol w="1574100"/>
                <a:gridCol w="1731525"/>
                <a:gridCol w="1079400"/>
                <a:gridCol w="1079400"/>
                <a:gridCol w="1079400"/>
                <a:gridCol w="1079400"/>
                <a:gridCol w="1079400"/>
                <a:gridCol w="1079400"/>
              </a:tblGrid>
              <a:tr h="423950">
                <a:tc>
                  <a:txBody>
                    <a:bodyPr/>
                    <a:lstStyle/>
                    <a:p>
                      <a:pPr marL="0" marR="0" lvl="0" indent="0" algn="l" rtl="0">
                        <a:spcBef>
                          <a:spcPts val="0"/>
                        </a:spcBef>
                        <a:spcAft>
                          <a:spcPts val="0"/>
                        </a:spcAft>
                        <a:buNone/>
                      </a:pPr>
                      <a:r>
                        <a:rPr lang="en-US" sz="2400" b="1" u="none" strike="noStrike" cap="none"/>
                        <a:t>Country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solidFill>
                            <a:schemeClr val="dk1"/>
                          </a:solidFill>
                        </a:rPr>
                        <a:t>Technology </a:t>
                      </a:r>
                      <a:endParaRPr sz="2400" b="1" i="0" u="none" strike="noStrike" cap="none">
                        <a:solidFill>
                          <a:schemeClr val="dk1"/>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t>2016 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t>2017 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t>2018 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t>2019 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t>2020 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t>2021 </a:t>
                      </a:r>
                      <a:endParaRPr sz="2400" b="1" i="0" u="none" strike="noStrike" cap="none">
                        <a:solidFill>
                          <a:srgbClr val="222222"/>
                        </a:solidFill>
                        <a:latin typeface="Arial"/>
                        <a:ea typeface="Arial"/>
                        <a:cs typeface="Arial"/>
                        <a:sym typeface="Arial"/>
                      </a:endParaRPr>
                    </a:p>
                  </a:txBody>
                  <a:tcPr marL="6350" marR="6350" marT="6350" marB="0" anchor="ctr"/>
                </a:tc>
              </a:tr>
              <a:tr h="403075">
                <a:tc>
                  <a:txBody>
                    <a:bodyPr/>
                    <a:lstStyle/>
                    <a:p>
                      <a:pPr marL="0" marR="0" lvl="0" indent="0" algn="l" rtl="0">
                        <a:spcBef>
                          <a:spcPts val="0"/>
                        </a:spcBef>
                        <a:spcAft>
                          <a:spcPts val="0"/>
                        </a:spcAft>
                        <a:buNone/>
                      </a:pPr>
                      <a:r>
                        <a:rPr lang="en-US" sz="2400" b="1" u="none" strike="noStrike" cap="none">
                          <a:solidFill>
                            <a:srgbClr val="385623"/>
                          </a:solidFill>
                        </a:rPr>
                        <a:t>Germany</a:t>
                      </a:r>
                      <a:r>
                        <a:rPr lang="en-US" sz="2400" b="1" u="none" strike="noStrike" cap="none"/>
                        <a:t>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solidFill>
                            <a:schemeClr val="accent6"/>
                          </a:solidFill>
                        </a:rPr>
                        <a:t>Coal </a:t>
                      </a:r>
                      <a:endParaRPr sz="2400" b="1" i="0" u="none" strike="noStrike" cap="none">
                        <a:solidFill>
                          <a:schemeClr val="accent6"/>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27.44</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24.04</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23.82</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22.67</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23.74</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19.04</a:t>
                      </a:r>
                      <a:endParaRPr sz="2400" b="0" i="0" u="none" strike="noStrike" cap="none">
                        <a:solidFill>
                          <a:srgbClr val="222222"/>
                        </a:solidFill>
                        <a:latin typeface="Arial"/>
                        <a:ea typeface="Arial"/>
                        <a:cs typeface="Arial"/>
                        <a:sym typeface="Arial"/>
                      </a:endParaRPr>
                    </a:p>
                  </a:txBody>
                  <a:tcPr marL="6350" marR="6350" marT="6350" marB="0" anchor="ctr"/>
                </a:tc>
              </a:tr>
              <a:tr h="403075">
                <a:tc>
                  <a:txBody>
                    <a:bodyPr/>
                    <a:lstStyle/>
                    <a:p>
                      <a:pPr marL="0" marR="0" lvl="0" indent="0" algn="l" rtl="0">
                        <a:spcBef>
                          <a:spcPts val="0"/>
                        </a:spcBef>
                        <a:spcAft>
                          <a:spcPts val="0"/>
                        </a:spcAft>
                        <a:buNone/>
                      </a:pPr>
                      <a:r>
                        <a:rPr lang="en-US" sz="2400" b="1" u="none" strike="noStrike" cap="none"/>
                        <a:t>USA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solidFill>
                            <a:schemeClr val="accent6"/>
                          </a:solidFill>
                        </a:rPr>
                        <a:t>Coal </a:t>
                      </a:r>
                      <a:endParaRPr sz="2400" b="1" i="0" u="none" strike="noStrike" cap="none">
                        <a:solidFill>
                          <a:schemeClr val="accent6"/>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1239.2</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1205.8</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1149.5</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964.96</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773.39</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897.89</a:t>
                      </a:r>
                      <a:endParaRPr sz="2400" b="0" i="0" u="none" strike="noStrike" cap="none">
                        <a:solidFill>
                          <a:srgbClr val="222222"/>
                        </a:solidFill>
                        <a:latin typeface="Arial"/>
                        <a:ea typeface="Arial"/>
                        <a:cs typeface="Arial"/>
                        <a:sym typeface="Arial"/>
                      </a:endParaRPr>
                    </a:p>
                  </a:txBody>
                  <a:tcPr marL="6350" marR="6350" marT="6350" marB="0" anchor="ctr"/>
                </a:tc>
              </a:tr>
              <a:tr h="403075">
                <a:tc>
                  <a:txBody>
                    <a:bodyPr/>
                    <a:lstStyle/>
                    <a:p>
                      <a:pPr marL="0" marR="0" lvl="0" indent="0" algn="l" rtl="0">
                        <a:spcBef>
                          <a:spcPts val="0"/>
                        </a:spcBef>
                        <a:spcAft>
                          <a:spcPts val="0"/>
                        </a:spcAft>
                        <a:buNone/>
                      </a:pPr>
                      <a:r>
                        <a:rPr lang="en-US" sz="2400" b="1" u="none" strike="noStrike" cap="none">
                          <a:solidFill>
                            <a:srgbClr val="385623"/>
                          </a:solidFill>
                        </a:rPr>
                        <a:t>Germany</a:t>
                      </a:r>
                      <a:r>
                        <a:rPr lang="en-US" sz="2400" b="1" u="none" strike="noStrike" cap="none"/>
                        <a:t>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solidFill>
                            <a:srgbClr val="7F7F7F"/>
                          </a:solidFill>
                        </a:rPr>
                        <a:t>Hydro </a:t>
                      </a:r>
                      <a:endParaRPr sz="2400" b="1" i="0" u="none" strike="noStrike" cap="none">
                        <a:solidFill>
                          <a:srgbClr val="7F7F7F"/>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3.95</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3.8</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3.85</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4.94</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4.94</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4.94</a:t>
                      </a:r>
                      <a:endParaRPr sz="2400" b="0" i="0" u="none" strike="noStrike" cap="none">
                        <a:solidFill>
                          <a:srgbClr val="222222"/>
                        </a:solidFill>
                        <a:latin typeface="Arial"/>
                        <a:ea typeface="Arial"/>
                        <a:cs typeface="Arial"/>
                        <a:sym typeface="Arial"/>
                      </a:endParaRPr>
                    </a:p>
                  </a:txBody>
                  <a:tcPr marL="6350" marR="6350" marT="6350" marB="0" anchor="ctr"/>
                </a:tc>
              </a:tr>
              <a:tr h="203275">
                <a:tc>
                  <a:txBody>
                    <a:bodyPr/>
                    <a:lstStyle/>
                    <a:p>
                      <a:pPr marL="0" marR="0" lvl="0" indent="0" algn="l" rtl="0">
                        <a:spcBef>
                          <a:spcPts val="0"/>
                        </a:spcBef>
                        <a:spcAft>
                          <a:spcPts val="0"/>
                        </a:spcAft>
                        <a:buNone/>
                      </a:pPr>
                      <a:r>
                        <a:rPr lang="en-US" sz="2400" b="1" u="none" strike="noStrike" cap="none"/>
                        <a:t>USA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solidFill>
                            <a:srgbClr val="7F7F7F"/>
                          </a:solidFill>
                        </a:rPr>
                        <a:t>Hydro </a:t>
                      </a:r>
                      <a:endParaRPr sz="2400" b="1" i="0" u="none" strike="noStrike" cap="none">
                        <a:solidFill>
                          <a:srgbClr val="7F7F7F"/>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268</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300</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292</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288</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285</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252</a:t>
                      </a:r>
                      <a:endParaRPr sz="2400" b="0" i="0" u="none" strike="noStrike" cap="none">
                        <a:solidFill>
                          <a:srgbClr val="222222"/>
                        </a:solidFill>
                        <a:latin typeface="Arial"/>
                        <a:ea typeface="Arial"/>
                        <a:cs typeface="Arial"/>
                        <a:sym typeface="Arial"/>
                      </a:endParaRPr>
                    </a:p>
                  </a:txBody>
                  <a:tcPr marL="6350" marR="6350" marT="6350" marB="0" anchor="ctr"/>
                </a:tc>
              </a:tr>
              <a:tr h="403075">
                <a:tc>
                  <a:txBody>
                    <a:bodyPr/>
                    <a:lstStyle/>
                    <a:p>
                      <a:pPr marL="0" marR="0" lvl="0" indent="0" algn="l" rtl="0">
                        <a:spcBef>
                          <a:spcPts val="0"/>
                        </a:spcBef>
                        <a:spcAft>
                          <a:spcPts val="0"/>
                        </a:spcAft>
                        <a:buNone/>
                      </a:pPr>
                      <a:r>
                        <a:rPr lang="en-US" sz="2400" b="1" u="none" strike="noStrike" cap="none"/>
                        <a:t>Germany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solidFill>
                            <a:schemeClr val="accent4"/>
                          </a:solidFill>
                        </a:rPr>
                        <a:t>Nuclear </a:t>
                      </a:r>
                      <a:endParaRPr sz="2400" b="1" i="0" u="none" strike="noStrike" cap="none">
                        <a:solidFill>
                          <a:schemeClr val="accent4"/>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10.8</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10.8</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9.52</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9.52</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8.11</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4.06</a:t>
                      </a:r>
                      <a:endParaRPr sz="2400" b="0" i="0" u="none" strike="noStrike" cap="none">
                        <a:solidFill>
                          <a:srgbClr val="222222"/>
                        </a:solidFill>
                        <a:latin typeface="Arial"/>
                        <a:ea typeface="Arial"/>
                        <a:cs typeface="Arial"/>
                        <a:sym typeface="Arial"/>
                      </a:endParaRPr>
                    </a:p>
                  </a:txBody>
                  <a:tcPr marL="6350" marR="6350" marT="6350" marB="0" anchor="ctr"/>
                </a:tc>
              </a:tr>
              <a:tr h="403075">
                <a:tc>
                  <a:txBody>
                    <a:bodyPr/>
                    <a:lstStyle/>
                    <a:p>
                      <a:pPr marL="0" marR="0" lvl="0" indent="0" algn="l" rtl="0">
                        <a:spcBef>
                          <a:spcPts val="0"/>
                        </a:spcBef>
                        <a:spcAft>
                          <a:spcPts val="0"/>
                        </a:spcAft>
                        <a:buNone/>
                      </a:pPr>
                      <a:r>
                        <a:rPr lang="en-US" sz="2400" b="1" u="none" strike="noStrike" cap="none"/>
                        <a:t>USA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solidFill>
                            <a:schemeClr val="accent4"/>
                          </a:solidFill>
                        </a:rPr>
                        <a:t>Nuclear </a:t>
                      </a:r>
                      <a:endParaRPr sz="2400" b="1" i="0" u="none" strike="noStrike" cap="none">
                        <a:solidFill>
                          <a:schemeClr val="accent4"/>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805.69</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804.95</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807.08</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809.41</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789.88</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778.19</a:t>
                      </a:r>
                      <a:endParaRPr sz="2400" b="0" i="0" u="none" strike="noStrike" cap="none">
                        <a:solidFill>
                          <a:srgbClr val="222222"/>
                        </a:solidFill>
                        <a:latin typeface="Arial"/>
                        <a:ea typeface="Arial"/>
                        <a:cs typeface="Arial"/>
                        <a:sym typeface="Arial"/>
                      </a:endParaRPr>
                    </a:p>
                  </a:txBody>
                  <a:tcPr marL="6350" marR="6350" marT="6350" marB="0" anchor="ctr"/>
                </a:tc>
              </a:tr>
              <a:tr h="403075">
                <a:tc>
                  <a:txBody>
                    <a:bodyPr/>
                    <a:lstStyle/>
                    <a:p>
                      <a:pPr marL="0" marR="0" lvl="0" indent="0" algn="l" rtl="0">
                        <a:spcBef>
                          <a:spcPts val="0"/>
                        </a:spcBef>
                        <a:spcAft>
                          <a:spcPts val="0"/>
                        </a:spcAft>
                        <a:buNone/>
                      </a:pPr>
                      <a:r>
                        <a:rPr lang="en-US" sz="2400" b="1" u="none" strike="noStrike" cap="none">
                          <a:solidFill>
                            <a:srgbClr val="385623"/>
                          </a:solidFill>
                        </a:rPr>
                        <a:t>Germany </a:t>
                      </a:r>
                      <a:endParaRPr sz="2400" b="1" i="0" u="none" strike="noStrike" cap="none">
                        <a:solidFill>
                          <a:srgbClr val="385623"/>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solidFill>
                            <a:schemeClr val="accent5"/>
                          </a:solidFill>
                        </a:rPr>
                        <a:t>Solar </a:t>
                      </a:r>
                      <a:endParaRPr sz="2400" b="1" i="0" u="none" strike="noStrike" cap="none">
                        <a:solidFill>
                          <a:schemeClr val="accent5"/>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40.68</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42.29</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45.31</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48.86</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54.36</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60.08</a:t>
                      </a:r>
                      <a:endParaRPr sz="2400" b="0" i="0" u="none" strike="noStrike" cap="none">
                        <a:solidFill>
                          <a:srgbClr val="222222"/>
                        </a:solidFill>
                        <a:latin typeface="Arial"/>
                        <a:ea typeface="Arial"/>
                        <a:cs typeface="Arial"/>
                        <a:sym typeface="Arial"/>
                      </a:endParaRPr>
                    </a:p>
                  </a:txBody>
                  <a:tcPr marL="6350" marR="6350" marT="6350" marB="0" anchor="ctr"/>
                </a:tc>
              </a:tr>
              <a:tr h="203275">
                <a:tc>
                  <a:txBody>
                    <a:bodyPr/>
                    <a:lstStyle/>
                    <a:p>
                      <a:pPr marL="0" marR="0" lvl="0" indent="0" algn="l" rtl="0">
                        <a:spcBef>
                          <a:spcPts val="0"/>
                        </a:spcBef>
                        <a:spcAft>
                          <a:spcPts val="0"/>
                        </a:spcAft>
                        <a:buNone/>
                      </a:pPr>
                      <a:r>
                        <a:rPr lang="en-US" sz="2400" b="1" u="none" strike="noStrike" cap="none"/>
                        <a:t>USA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solidFill>
                            <a:schemeClr val="accent5"/>
                          </a:solidFill>
                        </a:rPr>
                        <a:t>Solar </a:t>
                      </a:r>
                      <a:endParaRPr sz="2400" b="1" i="0" u="none" strike="noStrike" cap="none">
                        <a:solidFill>
                          <a:schemeClr val="accent5"/>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36</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53</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64</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72</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89</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115</a:t>
                      </a:r>
                      <a:endParaRPr sz="2400" b="0" i="0" u="none" strike="noStrike" cap="none">
                        <a:solidFill>
                          <a:srgbClr val="222222"/>
                        </a:solidFill>
                        <a:latin typeface="Arial"/>
                        <a:ea typeface="Arial"/>
                        <a:cs typeface="Arial"/>
                        <a:sym typeface="Arial"/>
                      </a:endParaRPr>
                    </a:p>
                  </a:txBody>
                  <a:tcPr marL="6350" marR="6350" marT="6350" marB="0" anchor="ctr"/>
                </a:tc>
              </a:tr>
              <a:tr h="403075">
                <a:tc>
                  <a:txBody>
                    <a:bodyPr/>
                    <a:lstStyle/>
                    <a:p>
                      <a:pPr marL="0" marR="0" lvl="0" indent="0" algn="l" rtl="0">
                        <a:spcBef>
                          <a:spcPts val="0"/>
                        </a:spcBef>
                        <a:spcAft>
                          <a:spcPts val="0"/>
                        </a:spcAft>
                        <a:buNone/>
                      </a:pPr>
                      <a:r>
                        <a:rPr lang="en-US" sz="2400" b="1" u="none" strike="noStrike" cap="none">
                          <a:solidFill>
                            <a:srgbClr val="385623"/>
                          </a:solidFill>
                        </a:rPr>
                        <a:t>Germany </a:t>
                      </a:r>
                      <a:endParaRPr sz="2400" b="1" i="0" u="none" strike="noStrike" cap="none">
                        <a:solidFill>
                          <a:srgbClr val="385623"/>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solidFill>
                            <a:srgbClr val="C00000"/>
                          </a:solidFill>
                        </a:rPr>
                        <a:t>Wind </a:t>
                      </a:r>
                      <a:endParaRPr sz="2400" b="1" i="0" u="none" strike="noStrike" cap="none">
                        <a:solidFill>
                          <a:srgbClr val="C00000"/>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45.28</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50.17</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52.45</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53.19</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54.25</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55.88</a:t>
                      </a:r>
                      <a:endParaRPr sz="2400" b="0" i="0" u="none" strike="noStrike" cap="none">
                        <a:solidFill>
                          <a:srgbClr val="222222"/>
                        </a:solidFill>
                        <a:latin typeface="Arial"/>
                        <a:ea typeface="Arial"/>
                        <a:cs typeface="Arial"/>
                        <a:sym typeface="Arial"/>
                      </a:endParaRPr>
                    </a:p>
                  </a:txBody>
                  <a:tcPr marL="6350" marR="6350" marT="6350" marB="0" anchor="ctr"/>
                </a:tc>
              </a:tr>
              <a:tr h="203275">
                <a:tc>
                  <a:txBody>
                    <a:bodyPr/>
                    <a:lstStyle/>
                    <a:p>
                      <a:pPr marL="0" marR="0" lvl="0" indent="0" algn="l" rtl="0">
                        <a:spcBef>
                          <a:spcPts val="0"/>
                        </a:spcBef>
                        <a:spcAft>
                          <a:spcPts val="0"/>
                        </a:spcAft>
                        <a:buNone/>
                      </a:pPr>
                      <a:r>
                        <a:rPr lang="en-US" sz="2400" b="1" u="none" strike="noStrike" cap="none"/>
                        <a:t>USA </a:t>
                      </a:r>
                      <a:endParaRPr sz="2400" b="1"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en-US" sz="2400" b="1" u="none" strike="noStrike" cap="none">
                          <a:solidFill>
                            <a:srgbClr val="C00000"/>
                          </a:solidFill>
                        </a:rPr>
                        <a:t>Wind </a:t>
                      </a:r>
                      <a:endParaRPr sz="2400" b="1" i="0" u="none" strike="noStrike" cap="none">
                        <a:solidFill>
                          <a:srgbClr val="C00000"/>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227</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254</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273</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296</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338</a:t>
                      </a:r>
                      <a:endParaRPr sz="2400" b="0" i="0" u="none" strike="noStrike" cap="none">
                        <a:solidFill>
                          <a:srgbClr val="222222"/>
                        </a:solidFill>
                        <a:latin typeface="Arial"/>
                        <a:ea typeface="Arial"/>
                        <a:cs typeface="Arial"/>
                        <a:sym typeface="Arial"/>
                      </a:endParaRPr>
                    </a:p>
                  </a:txBody>
                  <a:tcPr marL="6350" marR="6350" marT="6350" marB="0" anchor="ctr"/>
                </a:tc>
                <a:tc>
                  <a:txBody>
                    <a:bodyPr/>
                    <a:lstStyle/>
                    <a:p>
                      <a:pPr marL="0" marR="0" lvl="0" indent="0" algn="r" rtl="0">
                        <a:spcBef>
                          <a:spcPts val="0"/>
                        </a:spcBef>
                        <a:spcAft>
                          <a:spcPts val="0"/>
                        </a:spcAft>
                        <a:buNone/>
                      </a:pPr>
                      <a:r>
                        <a:rPr lang="en-US" sz="2400" u="none" strike="noStrike" cap="none"/>
                        <a:t>378</a:t>
                      </a:r>
                      <a:endParaRPr sz="2400" b="0" i="0" u="none" strike="noStrike" cap="none">
                        <a:solidFill>
                          <a:srgbClr val="222222"/>
                        </a:solidFill>
                        <a:latin typeface="Arial"/>
                        <a:ea typeface="Arial"/>
                        <a:cs typeface="Arial"/>
                        <a:sym typeface="Arial"/>
                      </a:endParaRPr>
                    </a:p>
                  </a:txBody>
                  <a:tcPr marL="6350" marR="6350" marT="6350" marB="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22"/>
        <p:cNvGrpSpPr/>
        <p:nvPr/>
      </p:nvGrpSpPr>
      <p:grpSpPr>
        <a:xfrm>
          <a:off x="0" y="0"/>
          <a:ext cx="0" cy="0"/>
          <a:chOff x="0" y="0"/>
          <a:chExt cx="0" cy="0"/>
        </a:xfrm>
      </p:grpSpPr>
      <p:sp>
        <p:nvSpPr>
          <p:cNvPr id="224" name="Google Shape;224;p15"/>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Visualization – Germany &amp; USA</a:t>
            </a:r>
            <a:endParaRPr sz="4000">
              <a:solidFill>
                <a:srgbClr val="0B49CB"/>
              </a:solidFill>
              <a:latin typeface="IBM Plex Mono SemiBold"/>
              <a:ea typeface="IBM Plex Mono SemiBold"/>
              <a:cs typeface="IBM Plex Mono SemiBold"/>
              <a:sym typeface="IBM Plex Mono SemiBold"/>
            </a:endParaRPr>
          </a:p>
        </p:txBody>
      </p:sp>
      <p:graphicFrame>
        <p:nvGraphicFramePr>
          <p:cNvPr id="225" name="Google Shape;225;p15"/>
          <p:cNvGraphicFramePr/>
          <p:nvPr/>
        </p:nvGraphicFramePr>
        <p:xfrm>
          <a:off x="518208" y="1594883"/>
          <a:ext cx="5733736" cy="42211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6" name="Google Shape;226;p15"/>
          <p:cNvGraphicFramePr/>
          <p:nvPr/>
        </p:nvGraphicFramePr>
        <p:xfrm>
          <a:off x="6496493" y="1579489"/>
          <a:ext cx="5263117" cy="42365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30"/>
        <p:cNvGrpSpPr/>
        <p:nvPr/>
      </p:nvGrpSpPr>
      <p:grpSpPr>
        <a:xfrm>
          <a:off x="0" y="0"/>
          <a:ext cx="0" cy="0"/>
          <a:chOff x="0" y="0"/>
          <a:chExt cx="0" cy="0"/>
        </a:xfrm>
      </p:grpSpPr>
      <p:sp>
        <p:nvSpPr>
          <p:cNvPr id="232" name="Google Shape;232;p16"/>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USA vs. Germany </a:t>
            </a:r>
            <a:endParaRPr sz="4000">
              <a:solidFill>
                <a:srgbClr val="0B49CB"/>
              </a:solidFill>
              <a:latin typeface="Arial"/>
              <a:ea typeface="Arial"/>
              <a:cs typeface="Arial"/>
              <a:sym typeface="Arial"/>
            </a:endParaRPr>
          </a:p>
        </p:txBody>
      </p:sp>
      <p:graphicFrame>
        <p:nvGraphicFramePr>
          <p:cNvPr id="233" name="Google Shape;233;p16"/>
          <p:cNvGraphicFramePr/>
          <p:nvPr/>
        </p:nvGraphicFramePr>
        <p:xfrm>
          <a:off x="770011" y="1529889"/>
          <a:ext cx="9920177" cy="469650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37"/>
        <p:cNvGrpSpPr/>
        <p:nvPr/>
      </p:nvGrpSpPr>
      <p:grpSpPr>
        <a:xfrm>
          <a:off x="0" y="0"/>
          <a:ext cx="0" cy="0"/>
          <a:chOff x="0" y="0"/>
          <a:chExt cx="0" cy="0"/>
        </a:xfrm>
      </p:grpSpPr>
      <p:sp>
        <p:nvSpPr>
          <p:cNvPr id="239" name="Google Shape;239;p17"/>
          <p:cNvSpPr txBox="1"/>
          <p:nvPr/>
        </p:nvSpPr>
        <p:spPr>
          <a:xfrm>
            <a:off x="770011" y="538650"/>
            <a:ext cx="10515600" cy="54904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B49CB"/>
              </a:buClr>
              <a:buSzPts val="2400"/>
              <a:buFont typeface="Calibri"/>
              <a:buNone/>
            </a:pPr>
            <a:r>
              <a:rPr lang="en-US" sz="2400" b="1">
                <a:solidFill>
                  <a:srgbClr val="0B49CB"/>
                </a:solidFill>
                <a:latin typeface="Calibri"/>
                <a:ea typeface="Calibri"/>
                <a:cs typeface="Calibri"/>
                <a:sym typeface="Calibri"/>
              </a:rPr>
              <a:t>Analysis of Energy Generation Technologies between Germany and USA </a:t>
            </a:r>
            <a:endParaRPr sz="2400" b="1">
              <a:solidFill>
                <a:srgbClr val="0B49CB"/>
              </a:solidFill>
              <a:latin typeface="Calibri"/>
              <a:ea typeface="Calibri"/>
              <a:cs typeface="Calibri"/>
              <a:sym typeface="Calibri"/>
            </a:endParaRPr>
          </a:p>
          <a:p>
            <a:pPr marL="0" marR="0" lvl="0" indent="0" algn="l" rtl="0">
              <a:lnSpc>
                <a:spcPct val="90000"/>
              </a:lnSpc>
              <a:spcBef>
                <a:spcPts val="0"/>
              </a:spcBef>
              <a:spcAft>
                <a:spcPts val="0"/>
              </a:spcAft>
              <a:buClr>
                <a:srgbClr val="0B49CB"/>
              </a:buClr>
              <a:buSzPts val="2400"/>
              <a:buFont typeface="Calibri"/>
              <a:buNone/>
            </a:pPr>
            <a:r>
              <a:rPr lang="en-US" sz="2400" b="1">
                <a:solidFill>
                  <a:srgbClr val="0B49CB"/>
                </a:solidFill>
                <a:latin typeface="Calibri"/>
                <a:ea typeface="Calibri"/>
                <a:cs typeface="Calibri"/>
                <a:sym typeface="Calibri"/>
              </a:rPr>
              <a:t>(2016-2021)</a:t>
            </a:r>
            <a:endParaRPr sz="2400" b="1">
              <a:solidFill>
                <a:srgbClr val="0B49CB"/>
              </a:solidFill>
              <a:latin typeface="Calibri"/>
              <a:ea typeface="Calibri"/>
              <a:cs typeface="Calibri"/>
              <a:sym typeface="Calibri"/>
            </a:endParaRPr>
          </a:p>
        </p:txBody>
      </p:sp>
      <p:sp>
        <p:nvSpPr>
          <p:cNvPr id="240" name="Google Shape;240;p17"/>
          <p:cNvSpPr txBox="1"/>
          <p:nvPr/>
        </p:nvSpPr>
        <p:spPr>
          <a:xfrm>
            <a:off x="669852" y="1623563"/>
            <a:ext cx="10615760"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1. Coal</a:t>
            </a:r>
            <a:r>
              <a:rPr lang="en-US" sz="1600">
                <a:solidFill>
                  <a:schemeClr val="dk1"/>
                </a:solidFill>
                <a:latin typeface="Calibri"/>
                <a:ea typeface="Calibri"/>
                <a:cs typeface="Calibri"/>
                <a:sym typeface="Calibri"/>
              </a:rPr>
              <a:t>:</a:t>
            </a:r>
            <a:endParaRPr/>
          </a:p>
          <a:p>
            <a:pPr marL="742950" marR="0" lvl="1" indent="-285750" algn="l" rtl="0">
              <a:spcBef>
                <a:spcPts val="0"/>
              </a:spcBef>
              <a:spcAft>
                <a:spcPts val="0"/>
              </a:spcAft>
              <a:buClr>
                <a:srgbClr val="C00000"/>
              </a:buClr>
              <a:buSzPts val="1600"/>
              <a:buFont typeface="Arial"/>
              <a:buChar char="•"/>
            </a:pPr>
            <a:r>
              <a:rPr lang="en-US" sz="1600" b="0" i="0" u="none" strike="noStrike" cap="none">
                <a:solidFill>
                  <a:srgbClr val="C00000"/>
                </a:solidFill>
                <a:latin typeface="Calibri"/>
                <a:ea typeface="Calibri"/>
                <a:cs typeface="Calibri"/>
                <a:sym typeface="Calibri"/>
              </a:rPr>
              <a:t>Germany</a:t>
            </a:r>
            <a:r>
              <a:rPr lang="en-US" sz="1600" b="0" i="0" u="none" strike="noStrike" cap="none">
                <a:solidFill>
                  <a:schemeClr val="dk1"/>
                </a:solidFill>
                <a:latin typeface="Calibri"/>
                <a:ea typeface="Calibri"/>
                <a:cs typeface="Calibri"/>
                <a:sym typeface="Calibri"/>
              </a:rPr>
              <a:t>: Coal generation capacity decreased from 27.44 GW in 2016 to 19.04 GW in 2021.</a:t>
            </a:r>
            <a:endParaRPr/>
          </a:p>
          <a:p>
            <a:pPr marL="742950" marR="0" lvl="1" indent="-285750" algn="l" rtl="0">
              <a:spcBef>
                <a:spcPts val="0"/>
              </a:spcBef>
              <a:spcAft>
                <a:spcPts val="0"/>
              </a:spcAft>
              <a:buClr>
                <a:srgbClr val="00B050"/>
              </a:buClr>
              <a:buSzPts val="1600"/>
              <a:buFont typeface="Arial"/>
              <a:buChar char="•"/>
            </a:pPr>
            <a:r>
              <a:rPr lang="en-US" sz="1600" b="0" i="0" u="none" strike="noStrike" cap="none">
                <a:solidFill>
                  <a:srgbClr val="00B050"/>
                </a:solidFill>
                <a:latin typeface="Calibri"/>
                <a:ea typeface="Calibri"/>
                <a:cs typeface="Calibri"/>
                <a:sym typeface="Calibri"/>
              </a:rPr>
              <a:t>USA</a:t>
            </a:r>
            <a:r>
              <a:rPr lang="en-US" sz="1600" b="0" i="0" u="none" strike="noStrike" cap="none">
                <a:solidFill>
                  <a:schemeClr val="dk1"/>
                </a:solidFill>
                <a:latin typeface="Calibri"/>
                <a:ea typeface="Calibri"/>
                <a:cs typeface="Calibri"/>
                <a:sym typeface="Calibri"/>
              </a:rPr>
              <a:t>: Coal generation capacity exhibited a fluctuating trend, decreasing from 1239.15 GW in 2016 to 897.89 GW in 2021.</a:t>
            </a:r>
            <a:endParaRPr/>
          </a:p>
          <a:p>
            <a:pPr marL="457200" marR="0" lvl="1"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Germany's reduction in coal capacity was more significant compared to the USA, indicating a stronger shift away from coal-based generation.</a:t>
            </a:r>
            <a:endParaRPr/>
          </a:p>
        </p:txBody>
      </p:sp>
      <p:sp>
        <p:nvSpPr>
          <p:cNvPr id="241" name="Google Shape;241;p17"/>
          <p:cNvSpPr/>
          <p:nvPr/>
        </p:nvSpPr>
        <p:spPr>
          <a:xfrm>
            <a:off x="669852" y="3332573"/>
            <a:ext cx="1078812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D0D0D"/>
                </a:solidFill>
                <a:latin typeface="Calibri"/>
                <a:ea typeface="Calibri"/>
                <a:cs typeface="Calibri"/>
                <a:sym typeface="Calibri"/>
              </a:rPr>
              <a:t>2. Hydro</a:t>
            </a:r>
            <a:r>
              <a:rPr lang="en-US" sz="1600" b="1">
                <a:solidFill>
                  <a:srgbClr val="0D0D0D"/>
                </a:solidFill>
                <a:latin typeface="Arial"/>
                <a:ea typeface="Arial"/>
                <a:cs typeface="Arial"/>
                <a:sym typeface="Arial"/>
              </a:rPr>
              <a:t>:</a:t>
            </a:r>
            <a:endParaRPr/>
          </a:p>
          <a:p>
            <a:pPr marL="742950" marR="0" lvl="1" indent="-285750" algn="l" rtl="0">
              <a:spcBef>
                <a:spcPts val="0"/>
              </a:spcBef>
              <a:spcAft>
                <a:spcPts val="0"/>
              </a:spcAft>
              <a:buClr>
                <a:srgbClr val="C00000"/>
              </a:buClr>
              <a:buSzPts val="1600"/>
              <a:buFont typeface="Arial"/>
              <a:buChar char="•"/>
            </a:pPr>
            <a:r>
              <a:rPr lang="en-US" sz="1600" b="0" i="0" u="none" strike="noStrike" cap="none">
                <a:solidFill>
                  <a:srgbClr val="C00000"/>
                </a:solidFill>
                <a:latin typeface="Arial"/>
                <a:ea typeface="Arial"/>
                <a:cs typeface="Arial"/>
                <a:sym typeface="Arial"/>
              </a:rPr>
              <a:t>Germany</a:t>
            </a:r>
            <a:r>
              <a:rPr lang="en-US" sz="1600" b="0" i="0" u="none" strike="noStrike" cap="none">
                <a:solidFill>
                  <a:srgbClr val="0D0D0D"/>
                </a:solidFill>
                <a:latin typeface="Arial"/>
                <a:ea typeface="Arial"/>
                <a:cs typeface="Arial"/>
                <a:sym typeface="Arial"/>
              </a:rPr>
              <a:t>: Hydro generation capacity remained relatively stable around 3.8-4.94 GW throughout the period.</a:t>
            </a:r>
            <a:endParaRPr/>
          </a:p>
          <a:p>
            <a:pPr marL="742950" marR="0" lvl="1" indent="-285750" algn="l" rtl="0">
              <a:spcBef>
                <a:spcPts val="0"/>
              </a:spcBef>
              <a:spcAft>
                <a:spcPts val="0"/>
              </a:spcAft>
              <a:buClr>
                <a:srgbClr val="00B050"/>
              </a:buClr>
              <a:buSzPts val="1600"/>
              <a:buFont typeface="Arial"/>
              <a:buChar char="•"/>
            </a:pPr>
            <a:r>
              <a:rPr lang="en-US" sz="1600" b="0" i="0" u="none" strike="noStrike" cap="none">
                <a:solidFill>
                  <a:srgbClr val="00B050"/>
                </a:solidFill>
                <a:latin typeface="Arial"/>
                <a:ea typeface="Arial"/>
                <a:cs typeface="Arial"/>
                <a:sym typeface="Arial"/>
              </a:rPr>
              <a:t>USA</a:t>
            </a:r>
            <a:r>
              <a:rPr lang="en-US" sz="1600" b="0" i="0" u="none" strike="noStrike" cap="none">
                <a:solidFill>
                  <a:srgbClr val="0D0D0D"/>
                </a:solidFill>
                <a:latin typeface="Arial"/>
                <a:ea typeface="Arial"/>
                <a:cs typeface="Arial"/>
                <a:sym typeface="Arial"/>
              </a:rPr>
              <a:t>: Hydro generation capacity fluctuated slightly, with a decrease from 268 GW in 2016 to 252 GW in 2021.</a:t>
            </a:r>
            <a:endParaRPr/>
          </a:p>
          <a:p>
            <a:pPr marL="0" marR="0" lvl="0" indent="0" algn="l" rtl="0">
              <a:spcBef>
                <a:spcPts val="0"/>
              </a:spcBef>
              <a:spcAft>
                <a:spcPts val="0"/>
              </a:spcAft>
              <a:buNone/>
            </a:pPr>
            <a:r>
              <a:rPr lang="en-US" sz="1600">
                <a:solidFill>
                  <a:srgbClr val="0D0D0D"/>
                </a:solidFill>
                <a:latin typeface="Arial"/>
                <a:ea typeface="Arial"/>
                <a:cs typeface="Arial"/>
                <a:sym typeface="Arial"/>
              </a:rPr>
              <a:t>Both countries maintained consistent hydro capacity levels, with Germany having a slight edge in stability.</a:t>
            </a:r>
            <a:endParaRPr sz="1600">
              <a:solidFill>
                <a:srgbClr val="0D0D0D"/>
              </a:solidFill>
              <a:latin typeface="Arial"/>
              <a:ea typeface="Arial"/>
              <a:cs typeface="Arial"/>
              <a:sym typeface="Arial"/>
            </a:endParaRPr>
          </a:p>
        </p:txBody>
      </p:sp>
      <p:sp>
        <p:nvSpPr>
          <p:cNvPr id="242" name="Google Shape;242;p17"/>
          <p:cNvSpPr/>
          <p:nvPr/>
        </p:nvSpPr>
        <p:spPr>
          <a:xfrm>
            <a:off x="669852" y="4624340"/>
            <a:ext cx="1087264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D0D0D"/>
                </a:solidFill>
                <a:latin typeface="Calibri"/>
                <a:ea typeface="Calibri"/>
                <a:cs typeface="Calibri"/>
                <a:sym typeface="Calibri"/>
              </a:rPr>
              <a:t>3. Nuclear</a:t>
            </a:r>
            <a:r>
              <a:rPr lang="en-US" sz="1600">
                <a:solidFill>
                  <a:srgbClr val="0D0D0D"/>
                </a:solidFill>
                <a:latin typeface="Arial"/>
                <a:ea typeface="Arial"/>
                <a:cs typeface="Arial"/>
                <a:sym typeface="Arial"/>
              </a:rPr>
              <a:t>:</a:t>
            </a:r>
            <a:endParaRPr/>
          </a:p>
          <a:p>
            <a:pPr marL="742950" marR="0" lvl="1" indent="-285750" algn="l" rtl="0">
              <a:spcBef>
                <a:spcPts val="0"/>
              </a:spcBef>
              <a:spcAft>
                <a:spcPts val="0"/>
              </a:spcAft>
              <a:buClr>
                <a:srgbClr val="C00000"/>
              </a:buClr>
              <a:buSzPts val="1600"/>
              <a:buFont typeface="Arial"/>
              <a:buChar char="•"/>
            </a:pPr>
            <a:r>
              <a:rPr lang="en-US" sz="1600" b="0" i="0" u="none" strike="noStrike" cap="none">
                <a:solidFill>
                  <a:srgbClr val="C00000"/>
                </a:solidFill>
                <a:latin typeface="Arial"/>
                <a:ea typeface="Arial"/>
                <a:cs typeface="Arial"/>
                <a:sym typeface="Arial"/>
              </a:rPr>
              <a:t>Germany</a:t>
            </a:r>
            <a:r>
              <a:rPr lang="en-US" sz="1600" b="0" i="0" u="none" strike="noStrike" cap="none">
                <a:solidFill>
                  <a:srgbClr val="0D0D0D"/>
                </a:solidFill>
                <a:latin typeface="Arial"/>
                <a:ea typeface="Arial"/>
                <a:cs typeface="Arial"/>
                <a:sym typeface="Arial"/>
              </a:rPr>
              <a:t>: Nuclear generation capacity declined significantly from 10.8 GW in 2016 to 4.06 GW in 2021.</a:t>
            </a:r>
            <a:endParaRPr/>
          </a:p>
          <a:p>
            <a:pPr marL="742950" marR="0" lvl="1" indent="-285750" algn="l" rtl="0">
              <a:spcBef>
                <a:spcPts val="0"/>
              </a:spcBef>
              <a:spcAft>
                <a:spcPts val="0"/>
              </a:spcAft>
              <a:buClr>
                <a:srgbClr val="00B050"/>
              </a:buClr>
              <a:buSzPts val="1600"/>
              <a:buFont typeface="Arial"/>
              <a:buChar char="•"/>
            </a:pPr>
            <a:r>
              <a:rPr lang="en-US" sz="1600" b="0" i="0" u="none" strike="noStrike" cap="none">
                <a:solidFill>
                  <a:srgbClr val="00B050"/>
                </a:solidFill>
                <a:latin typeface="Arial"/>
                <a:ea typeface="Arial"/>
                <a:cs typeface="Arial"/>
                <a:sym typeface="Arial"/>
              </a:rPr>
              <a:t>USA</a:t>
            </a:r>
            <a:r>
              <a:rPr lang="en-US" sz="1600" b="0" i="0" u="none" strike="noStrike" cap="none">
                <a:solidFill>
                  <a:srgbClr val="0D0D0D"/>
                </a:solidFill>
                <a:latin typeface="Arial"/>
                <a:ea typeface="Arial"/>
                <a:cs typeface="Arial"/>
                <a:sym typeface="Arial"/>
              </a:rPr>
              <a:t>: Nuclear capacity remained relatively stable, ranging from 778.19 GW to 805.69 GW during the period.</a:t>
            </a:r>
            <a:endParaRPr/>
          </a:p>
          <a:p>
            <a:pPr marL="0" marR="0" lvl="0" indent="0" algn="l" rtl="0">
              <a:spcBef>
                <a:spcPts val="0"/>
              </a:spcBef>
              <a:spcAft>
                <a:spcPts val="0"/>
              </a:spcAft>
              <a:buNone/>
            </a:pPr>
            <a:r>
              <a:rPr lang="en-US" sz="1600">
                <a:solidFill>
                  <a:srgbClr val="0D0D0D"/>
                </a:solidFill>
                <a:latin typeface="Arial"/>
                <a:ea typeface="Arial"/>
                <a:cs typeface="Arial"/>
                <a:sym typeface="Arial"/>
              </a:rPr>
              <a:t>Germany's nuclear capacity saw a drastic reduction, whereas the USA maintained a more consistent level of nuclear generation.</a:t>
            </a:r>
            <a:endParaRPr sz="1600" b="0" i="0">
              <a:solidFill>
                <a:srgbClr val="0D0D0D"/>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93013">
              <a:srgbClr val="2F5496"/>
            </a:gs>
            <a:gs pos="100000">
              <a:srgbClr val="C5D3ED"/>
            </a:gs>
          </a:gsLst>
          <a:lin ang="5400000" scaled="0"/>
        </a:gradFill>
        <a:effectLst/>
      </p:bgPr>
    </p:bg>
    <p:spTree>
      <p:nvGrpSpPr>
        <p:cNvPr id="1" name="Shape 247"/>
        <p:cNvGrpSpPr/>
        <p:nvPr/>
      </p:nvGrpSpPr>
      <p:grpSpPr>
        <a:xfrm>
          <a:off x="0" y="0"/>
          <a:ext cx="0" cy="0"/>
          <a:chOff x="0" y="0"/>
          <a:chExt cx="0" cy="0"/>
        </a:xfrm>
      </p:grpSpPr>
      <p:sp>
        <p:nvSpPr>
          <p:cNvPr id="249" name="Google Shape;249;p18"/>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Analysis…</a:t>
            </a:r>
            <a:endParaRPr sz="4000">
              <a:solidFill>
                <a:srgbClr val="0B49CB"/>
              </a:solidFill>
              <a:latin typeface="IBM Plex Mono SemiBold"/>
              <a:ea typeface="IBM Plex Mono SemiBold"/>
              <a:cs typeface="IBM Plex Mono SemiBold"/>
              <a:sym typeface="IBM Plex Mono SemiBold"/>
            </a:endParaRPr>
          </a:p>
        </p:txBody>
      </p:sp>
      <p:sp>
        <p:nvSpPr>
          <p:cNvPr id="250" name="Google Shape;250;p18"/>
          <p:cNvSpPr/>
          <p:nvPr/>
        </p:nvSpPr>
        <p:spPr>
          <a:xfrm>
            <a:off x="1227211" y="1625976"/>
            <a:ext cx="9873300" cy="1569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D0D0D"/>
                </a:solidFill>
                <a:latin typeface="Calibri"/>
                <a:ea typeface="Calibri"/>
                <a:cs typeface="Calibri"/>
                <a:sym typeface="Calibri"/>
              </a:rPr>
              <a:t>4. Solar</a:t>
            </a:r>
            <a:r>
              <a:rPr lang="en-US" sz="1600">
                <a:solidFill>
                  <a:srgbClr val="0D0D0D"/>
                </a:solidFill>
                <a:latin typeface="Arial"/>
                <a:ea typeface="Arial"/>
                <a:cs typeface="Arial"/>
                <a:sym typeface="Arial"/>
              </a:rPr>
              <a:t>:</a:t>
            </a:r>
            <a:endParaRPr sz="1600">
              <a:solidFill>
                <a:srgbClr val="0D0D0D"/>
              </a:solidFill>
              <a:latin typeface="Arial"/>
              <a:ea typeface="Arial"/>
              <a:cs typeface="Arial"/>
              <a:sym typeface="Arial"/>
            </a:endParaRPr>
          </a:p>
          <a:p>
            <a:pPr marL="742950" marR="0" lvl="1" indent="-285750" algn="l" rtl="0">
              <a:spcBef>
                <a:spcPts val="0"/>
              </a:spcBef>
              <a:spcAft>
                <a:spcPts val="0"/>
              </a:spcAft>
              <a:buClr>
                <a:srgbClr val="C00000"/>
              </a:buClr>
              <a:buSzPts val="1600"/>
              <a:buFont typeface="Arial"/>
              <a:buChar char="•"/>
            </a:pPr>
            <a:r>
              <a:rPr lang="en-US" sz="1600" b="0" i="0" u="none" strike="noStrike" cap="none">
                <a:solidFill>
                  <a:srgbClr val="C00000"/>
                </a:solidFill>
                <a:latin typeface="Arial"/>
                <a:ea typeface="Arial"/>
                <a:cs typeface="Arial"/>
                <a:sym typeface="Arial"/>
              </a:rPr>
              <a:t>Germany</a:t>
            </a:r>
            <a:r>
              <a:rPr lang="en-US" sz="1600" b="0" i="0" u="none" strike="noStrike" cap="none">
                <a:solidFill>
                  <a:srgbClr val="0D0D0D"/>
                </a:solidFill>
                <a:latin typeface="Arial"/>
                <a:ea typeface="Arial"/>
                <a:cs typeface="Arial"/>
                <a:sym typeface="Arial"/>
              </a:rPr>
              <a:t>: Solar generation capacity showed steady growth, increasing from 40.68 GW in 2016 to 60.08 GW in 2021.</a:t>
            </a:r>
            <a:endParaRPr/>
          </a:p>
          <a:p>
            <a:pPr marL="742950" marR="0" lvl="1" indent="-285750" algn="l" rtl="0">
              <a:spcBef>
                <a:spcPts val="0"/>
              </a:spcBef>
              <a:spcAft>
                <a:spcPts val="0"/>
              </a:spcAft>
              <a:buClr>
                <a:srgbClr val="00B050"/>
              </a:buClr>
              <a:buSzPts val="1600"/>
              <a:buFont typeface="Arial"/>
              <a:buChar char="•"/>
            </a:pPr>
            <a:r>
              <a:rPr lang="en-US" sz="1600" b="0" i="0" u="none" strike="noStrike" cap="none">
                <a:solidFill>
                  <a:srgbClr val="00B050"/>
                </a:solidFill>
                <a:latin typeface="Arial"/>
                <a:ea typeface="Arial"/>
                <a:cs typeface="Arial"/>
                <a:sym typeface="Arial"/>
              </a:rPr>
              <a:t>USA</a:t>
            </a:r>
            <a:r>
              <a:rPr lang="en-US" sz="1600" b="0" i="0" u="none" strike="noStrike" cap="none">
                <a:solidFill>
                  <a:srgbClr val="0D0D0D"/>
                </a:solidFill>
                <a:latin typeface="Arial"/>
                <a:ea typeface="Arial"/>
                <a:cs typeface="Arial"/>
                <a:sym typeface="Arial"/>
              </a:rPr>
              <a:t>: Solar capacity experienced substantial growth, rising from 36 GW in 2016 to 115 GW in 2021.</a:t>
            </a:r>
            <a:endParaRPr/>
          </a:p>
          <a:p>
            <a:pPr marL="0" marR="0" lvl="0" indent="0" algn="l" rtl="0">
              <a:spcBef>
                <a:spcPts val="0"/>
              </a:spcBef>
              <a:spcAft>
                <a:spcPts val="0"/>
              </a:spcAft>
              <a:buNone/>
            </a:pPr>
            <a:r>
              <a:rPr lang="en-US" sz="1600">
                <a:solidFill>
                  <a:srgbClr val="0D0D0D"/>
                </a:solidFill>
                <a:latin typeface="Arial"/>
                <a:ea typeface="Arial"/>
                <a:cs typeface="Arial"/>
                <a:sym typeface="Arial"/>
              </a:rPr>
              <a:t>Both countries witnessed significant growth in solar capacity, with the USA showing a more substantial increase over the period.</a:t>
            </a:r>
            <a:endParaRPr sz="1600" b="0" i="0">
              <a:solidFill>
                <a:srgbClr val="0D0D0D"/>
              </a:solidFill>
              <a:latin typeface="Arial"/>
              <a:ea typeface="Arial"/>
              <a:cs typeface="Arial"/>
              <a:sym typeface="Arial"/>
            </a:endParaRPr>
          </a:p>
        </p:txBody>
      </p:sp>
      <p:sp>
        <p:nvSpPr>
          <p:cNvPr id="251" name="Google Shape;251;p18"/>
          <p:cNvSpPr/>
          <p:nvPr/>
        </p:nvSpPr>
        <p:spPr>
          <a:xfrm>
            <a:off x="1227211" y="3393671"/>
            <a:ext cx="100584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D0D0D"/>
                </a:solidFill>
                <a:latin typeface="Calibri"/>
                <a:ea typeface="Calibri"/>
                <a:cs typeface="Calibri"/>
                <a:sym typeface="Calibri"/>
              </a:rPr>
              <a:t>5. Wind</a:t>
            </a:r>
            <a:r>
              <a:rPr lang="en-US" sz="1600">
                <a:solidFill>
                  <a:srgbClr val="0D0D0D"/>
                </a:solidFill>
                <a:latin typeface="Arial"/>
                <a:ea typeface="Arial"/>
                <a:cs typeface="Arial"/>
                <a:sym typeface="Arial"/>
              </a:rPr>
              <a:t>:</a:t>
            </a:r>
            <a:endParaRPr/>
          </a:p>
          <a:p>
            <a:pPr marL="742950" marR="0" lvl="1" indent="-285750" algn="l" rtl="0">
              <a:spcBef>
                <a:spcPts val="0"/>
              </a:spcBef>
              <a:spcAft>
                <a:spcPts val="0"/>
              </a:spcAft>
              <a:buClr>
                <a:srgbClr val="C00000"/>
              </a:buClr>
              <a:buSzPts val="1600"/>
              <a:buFont typeface="Arial"/>
              <a:buChar char="•"/>
            </a:pPr>
            <a:r>
              <a:rPr lang="en-US" sz="1600" b="0" i="0" u="none" strike="noStrike" cap="none">
                <a:solidFill>
                  <a:srgbClr val="C00000"/>
                </a:solidFill>
                <a:latin typeface="Arial"/>
                <a:ea typeface="Arial"/>
                <a:cs typeface="Arial"/>
                <a:sym typeface="Arial"/>
              </a:rPr>
              <a:t>Germany</a:t>
            </a:r>
            <a:r>
              <a:rPr lang="en-US" sz="1600" b="0" i="0" u="none" strike="noStrike" cap="none">
                <a:solidFill>
                  <a:srgbClr val="0D0D0D"/>
                </a:solidFill>
                <a:latin typeface="Arial"/>
                <a:ea typeface="Arial"/>
                <a:cs typeface="Arial"/>
                <a:sym typeface="Arial"/>
              </a:rPr>
              <a:t>: Wind generation capacity showed incremental growth, reaching 55.88 GW in 2021 from 45.28 GW in 2016.</a:t>
            </a:r>
            <a:endParaRPr/>
          </a:p>
          <a:p>
            <a:pPr marL="742950" marR="0" lvl="1" indent="-285750" algn="l" rtl="0">
              <a:spcBef>
                <a:spcPts val="0"/>
              </a:spcBef>
              <a:spcAft>
                <a:spcPts val="0"/>
              </a:spcAft>
              <a:buClr>
                <a:srgbClr val="00B050"/>
              </a:buClr>
              <a:buSzPts val="1600"/>
              <a:buFont typeface="Arial"/>
              <a:buChar char="•"/>
            </a:pPr>
            <a:r>
              <a:rPr lang="en-US" sz="1600" b="0" i="0" u="none" strike="noStrike" cap="none">
                <a:solidFill>
                  <a:srgbClr val="00B050"/>
                </a:solidFill>
                <a:latin typeface="Arial"/>
                <a:ea typeface="Arial"/>
                <a:cs typeface="Arial"/>
                <a:sym typeface="Arial"/>
              </a:rPr>
              <a:t>USA</a:t>
            </a:r>
            <a:r>
              <a:rPr lang="en-US" sz="1600" b="0" i="0" u="none" strike="noStrike" cap="none">
                <a:solidFill>
                  <a:srgbClr val="0D0D0D"/>
                </a:solidFill>
                <a:latin typeface="Arial"/>
                <a:ea typeface="Arial"/>
                <a:cs typeface="Arial"/>
                <a:sym typeface="Arial"/>
              </a:rPr>
              <a:t>: Wind capacity exhibited substantial growth, increasing from 227 GW in 2016 to 378 GW in 2021.</a:t>
            </a:r>
            <a:endParaRPr/>
          </a:p>
          <a:p>
            <a:pPr marL="0" marR="0" lvl="0" indent="0" algn="l" rtl="0">
              <a:spcBef>
                <a:spcPts val="0"/>
              </a:spcBef>
              <a:spcAft>
                <a:spcPts val="0"/>
              </a:spcAft>
              <a:buNone/>
            </a:pPr>
            <a:r>
              <a:rPr lang="en-US" sz="1600">
                <a:solidFill>
                  <a:srgbClr val="0D0D0D"/>
                </a:solidFill>
                <a:latin typeface="Arial"/>
                <a:ea typeface="Arial"/>
                <a:cs typeface="Arial"/>
                <a:sym typeface="Arial"/>
              </a:rPr>
              <a:t>Both countries experienced growth in wind capacity, with the USA showing a more rapid expansion compared to Germany.</a:t>
            </a:r>
            <a:endParaRPr sz="1600" b="0" i="0">
              <a:solidFill>
                <a:srgbClr val="0D0D0D"/>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55"/>
        <p:cNvGrpSpPr/>
        <p:nvPr/>
      </p:nvGrpSpPr>
      <p:grpSpPr>
        <a:xfrm>
          <a:off x="0" y="0"/>
          <a:ext cx="0" cy="0"/>
          <a:chOff x="0" y="0"/>
          <a:chExt cx="0" cy="0"/>
        </a:xfrm>
      </p:grpSpPr>
      <p:sp>
        <p:nvSpPr>
          <p:cNvPr id="256" name="Google Shape;256;p19"/>
          <p:cNvSpPr/>
          <p:nvPr/>
        </p:nvSpPr>
        <p:spPr>
          <a:xfrm>
            <a:off x="832104" y="1603308"/>
            <a:ext cx="10890504" cy="415498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D0D0D"/>
              </a:buClr>
              <a:buSzPts val="2400"/>
              <a:buFont typeface="Arial"/>
              <a:buChar char="•"/>
            </a:pPr>
            <a:r>
              <a:rPr lang="en-US" sz="2400">
                <a:solidFill>
                  <a:srgbClr val="0D0D0D"/>
                </a:solidFill>
                <a:latin typeface="Calibri"/>
                <a:ea typeface="Calibri"/>
                <a:cs typeface="Calibri"/>
                <a:sym typeface="Calibri"/>
              </a:rPr>
              <a:t>Germany demonstrated a shift towards renewable energy sources, particularly solar and wind, with significant reductions in coal and nuclear capacities.</a:t>
            </a:r>
            <a:endParaRPr/>
          </a:p>
          <a:p>
            <a:pPr marL="0" marR="0" lvl="0" indent="0" algn="l" rtl="0">
              <a:spcBef>
                <a:spcPts val="0"/>
              </a:spcBef>
              <a:spcAft>
                <a:spcPts val="0"/>
              </a:spcAft>
              <a:buClr>
                <a:schemeClr val="dk1"/>
              </a:buClr>
              <a:buSzPts val="2400"/>
              <a:buFont typeface="Arial"/>
              <a:buNone/>
            </a:pPr>
            <a:endParaRPr sz="2400">
              <a:solidFill>
                <a:srgbClr val="0D0D0D"/>
              </a:solidFill>
              <a:latin typeface="Calibri"/>
              <a:ea typeface="Calibri"/>
              <a:cs typeface="Calibri"/>
              <a:sym typeface="Calibri"/>
            </a:endParaRPr>
          </a:p>
          <a:p>
            <a:pPr marL="0" marR="0" lvl="0" indent="0" algn="l" rtl="0">
              <a:spcBef>
                <a:spcPts val="0"/>
              </a:spcBef>
              <a:spcAft>
                <a:spcPts val="0"/>
              </a:spcAft>
              <a:buClr>
                <a:schemeClr val="dk1"/>
              </a:buClr>
              <a:buSzPts val="2400"/>
              <a:buFont typeface="Arial"/>
              <a:buNone/>
            </a:pPr>
            <a:endParaRPr sz="2400">
              <a:solidFill>
                <a:srgbClr val="0D0D0D"/>
              </a:solidFill>
              <a:latin typeface="Calibri"/>
              <a:ea typeface="Calibri"/>
              <a:cs typeface="Calibri"/>
              <a:sym typeface="Calibri"/>
            </a:endParaRPr>
          </a:p>
          <a:p>
            <a:pPr marL="342900" marR="0" lvl="0" indent="-342900" algn="l" rtl="0">
              <a:spcBef>
                <a:spcPts val="0"/>
              </a:spcBef>
              <a:spcAft>
                <a:spcPts val="0"/>
              </a:spcAft>
              <a:buClr>
                <a:srgbClr val="0D0D0D"/>
              </a:buClr>
              <a:buSzPts val="2400"/>
              <a:buFont typeface="Arial"/>
              <a:buChar char="•"/>
            </a:pPr>
            <a:r>
              <a:rPr lang="en-US" sz="2400">
                <a:solidFill>
                  <a:srgbClr val="0D0D0D"/>
                </a:solidFill>
                <a:latin typeface="Calibri"/>
                <a:ea typeface="Calibri"/>
                <a:cs typeface="Calibri"/>
                <a:sym typeface="Calibri"/>
              </a:rPr>
              <a:t>In contrast, the USA also experienced growth in renewable energy, especially in solar and wind, but maintained a higher reliance on coal and nuclear generation throughout the period.</a:t>
            </a:r>
            <a:endParaRPr/>
          </a:p>
          <a:p>
            <a:pPr marL="0" marR="0" lvl="0" indent="0" algn="l" rtl="0">
              <a:spcBef>
                <a:spcPts val="0"/>
              </a:spcBef>
              <a:spcAft>
                <a:spcPts val="0"/>
              </a:spcAft>
              <a:buClr>
                <a:schemeClr val="dk1"/>
              </a:buClr>
              <a:buSzPts val="2400"/>
              <a:buFont typeface="Arial"/>
              <a:buNone/>
            </a:pPr>
            <a:endParaRPr sz="2400">
              <a:solidFill>
                <a:srgbClr val="0D0D0D"/>
              </a:solidFill>
              <a:latin typeface="Calibri"/>
              <a:ea typeface="Calibri"/>
              <a:cs typeface="Calibri"/>
              <a:sym typeface="Calibri"/>
            </a:endParaRPr>
          </a:p>
          <a:p>
            <a:pPr marL="0" marR="0" lvl="0" indent="0" algn="l" rtl="0">
              <a:spcBef>
                <a:spcPts val="0"/>
              </a:spcBef>
              <a:spcAft>
                <a:spcPts val="0"/>
              </a:spcAft>
              <a:buClr>
                <a:schemeClr val="dk1"/>
              </a:buClr>
              <a:buSzPts val="2400"/>
              <a:buFont typeface="Arial"/>
              <a:buNone/>
            </a:pPr>
            <a:endParaRPr sz="2400">
              <a:solidFill>
                <a:srgbClr val="0D0D0D"/>
              </a:solidFill>
              <a:latin typeface="Calibri"/>
              <a:ea typeface="Calibri"/>
              <a:cs typeface="Calibri"/>
              <a:sym typeface="Calibri"/>
            </a:endParaRPr>
          </a:p>
          <a:p>
            <a:pPr marL="342900" marR="0" lvl="0" indent="-342900" algn="l" rtl="0">
              <a:spcBef>
                <a:spcPts val="0"/>
              </a:spcBef>
              <a:spcAft>
                <a:spcPts val="0"/>
              </a:spcAft>
              <a:buClr>
                <a:srgbClr val="0D0D0D"/>
              </a:buClr>
              <a:buSzPts val="2400"/>
              <a:buFont typeface="Arial"/>
              <a:buChar char="•"/>
            </a:pPr>
            <a:r>
              <a:rPr lang="en-US" sz="2400">
                <a:solidFill>
                  <a:srgbClr val="0D0D0D"/>
                </a:solidFill>
                <a:latin typeface="Calibri"/>
                <a:ea typeface="Calibri"/>
                <a:cs typeface="Calibri"/>
                <a:sym typeface="Calibri"/>
              </a:rPr>
              <a:t>The data suggests that both countries are actively transitioning towards cleaner energy sources, albeit at different rates and with varying levels of success.</a:t>
            </a:r>
            <a:endParaRPr sz="2400" b="0" i="0">
              <a:solidFill>
                <a:srgbClr val="0D0D0D"/>
              </a:solidFill>
              <a:latin typeface="Calibri"/>
              <a:ea typeface="Calibri"/>
              <a:cs typeface="Calibri"/>
              <a:sym typeface="Calibri"/>
            </a:endParaRPr>
          </a:p>
        </p:txBody>
      </p:sp>
      <p:sp>
        <p:nvSpPr>
          <p:cNvPr id="257" name="Google Shape;257;p19"/>
          <p:cNvSpPr/>
          <p:nvPr/>
        </p:nvSpPr>
        <p:spPr>
          <a:xfrm>
            <a:off x="1296801" y="519201"/>
            <a:ext cx="419377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B49CB"/>
                </a:solidFill>
                <a:latin typeface="Arial"/>
                <a:ea typeface="Arial"/>
                <a:cs typeface="Arial"/>
                <a:sym typeface="Arial"/>
              </a:rPr>
              <a:t>Overall Comparison</a:t>
            </a:r>
            <a:r>
              <a:rPr lang="en-US" sz="3200">
                <a:solidFill>
                  <a:srgbClr val="0B49CB"/>
                </a:solidFill>
                <a:latin typeface="Arial"/>
                <a:ea typeface="Arial"/>
                <a:cs typeface="Arial"/>
                <a:sym typeface="Arial"/>
              </a:rPr>
              <a:t>:</a:t>
            </a:r>
            <a:endParaRPr sz="3200">
              <a:solidFill>
                <a:srgbClr val="0B49CB"/>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24"/>
        <p:cNvGrpSpPr/>
        <p:nvPr/>
      </p:nvGrpSpPr>
      <p:grpSpPr>
        <a:xfrm>
          <a:off x="0" y="0"/>
          <a:ext cx="0" cy="0"/>
          <a:chOff x="0" y="0"/>
          <a:chExt cx="0" cy="0"/>
        </a:xfrm>
      </p:grpSpPr>
      <p:sp>
        <p:nvSpPr>
          <p:cNvPr id="126" name="Google Shape;126;p2"/>
          <p:cNvSpPr txBox="1"/>
          <p:nvPr/>
        </p:nvSpPr>
        <p:spPr>
          <a:xfrm>
            <a:off x="958697" y="2113240"/>
            <a:ext cx="5167086" cy="3320824"/>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00000"/>
              </a:lnSpc>
              <a:spcBef>
                <a:spcPts val="0"/>
              </a:spcBef>
              <a:spcAft>
                <a:spcPts val="0"/>
              </a:spcAft>
              <a:buClr>
                <a:srgbClr val="292929"/>
              </a:buClr>
              <a:buSzPts val="2200"/>
              <a:buFont typeface="Arial"/>
              <a:buChar char="•"/>
            </a:pPr>
            <a:r>
              <a:rPr lang="en-US" sz="2200">
                <a:solidFill>
                  <a:srgbClr val="292929"/>
                </a:solidFill>
                <a:latin typeface="Arial"/>
                <a:ea typeface="Arial"/>
                <a:cs typeface="Arial"/>
                <a:sym typeface="Arial"/>
              </a:rPr>
              <a:t>Executive Summary</a:t>
            </a:r>
            <a:endParaRPr/>
          </a:p>
          <a:p>
            <a:pPr marL="228600" marR="0" lvl="0" indent="-228600" algn="l" rtl="0">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Introduction</a:t>
            </a:r>
            <a:endParaRPr/>
          </a:p>
          <a:p>
            <a:pPr marL="228600" marR="0" lvl="0" indent="-228600" algn="l" rtl="0">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Methodology</a:t>
            </a:r>
            <a:endParaRPr/>
          </a:p>
          <a:p>
            <a:pPr marL="228600" marR="0" lvl="0" indent="-228600" algn="l" rtl="0">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Results</a:t>
            </a:r>
            <a:endParaRPr/>
          </a:p>
          <a:p>
            <a:pPr marL="228600" marR="0" lvl="0" indent="-228600" algn="l" rtl="0">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Conclusion</a:t>
            </a:r>
            <a:endParaRPr/>
          </a:p>
          <a:p>
            <a:pPr marL="228600" marR="0" lvl="0" indent="-228600" algn="l" rtl="0">
              <a:lnSpc>
                <a:spcPct val="100000"/>
              </a:lnSpc>
              <a:spcBef>
                <a:spcPts val="1400"/>
              </a:spcBef>
              <a:spcAft>
                <a:spcPts val="0"/>
              </a:spcAft>
              <a:buClr>
                <a:srgbClr val="292929"/>
              </a:buClr>
              <a:buSzPts val="2200"/>
              <a:buFont typeface="Arial"/>
              <a:buChar char="•"/>
            </a:pPr>
            <a:r>
              <a:rPr lang="en-US" sz="2200">
                <a:solidFill>
                  <a:srgbClr val="292929"/>
                </a:solidFill>
                <a:latin typeface="Arial"/>
                <a:ea typeface="Arial"/>
                <a:cs typeface="Arial"/>
                <a:sym typeface="Arial"/>
              </a:rPr>
              <a:t>Appendix</a:t>
            </a:r>
            <a:endParaRPr/>
          </a:p>
        </p:txBody>
      </p:sp>
      <p:sp>
        <p:nvSpPr>
          <p:cNvPr id="127" name="Google Shape;127;p2"/>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61"/>
        <p:cNvGrpSpPr/>
        <p:nvPr/>
      </p:nvGrpSpPr>
      <p:grpSpPr>
        <a:xfrm>
          <a:off x="0" y="0"/>
          <a:ext cx="0" cy="0"/>
          <a:chOff x="0" y="0"/>
          <a:chExt cx="0" cy="0"/>
        </a:xfrm>
      </p:grpSpPr>
      <p:sp>
        <p:nvSpPr>
          <p:cNvPr id="262" name="Google Shape;262;p20"/>
          <p:cNvSpPr txBox="1"/>
          <p:nvPr/>
        </p:nvSpPr>
        <p:spPr>
          <a:xfrm>
            <a:off x="4411981" y="1800225"/>
            <a:ext cx="457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20"/>
          <p:cNvSpPr txBox="1"/>
          <p:nvPr/>
        </p:nvSpPr>
        <p:spPr>
          <a:xfrm>
            <a:off x="514350" y="1590675"/>
            <a:ext cx="11182349" cy="5047536"/>
          </a:xfrm>
          <a:prstGeom prst="rect">
            <a:avLst/>
          </a:prstGeom>
          <a:noFill/>
          <a:ln>
            <a:noFill/>
          </a:ln>
        </p:spPr>
        <p:txBody>
          <a:bodyPr spcFirstLastPara="1" wrap="square" lIns="91425" tIns="45700" rIns="91425" bIns="45700" anchor="t" anchorCtr="0">
            <a:spAutoFit/>
          </a:bodyPr>
          <a:lstStyle/>
          <a:p>
            <a:pPr marL="228600" marR="0" lvl="0" indent="-228600" algn="l" rtl="0">
              <a:spcBef>
                <a:spcPts val="0"/>
              </a:spcBef>
              <a:spcAft>
                <a:spcPts val="0"/>
              </a:spcAft>
              <a:buClr>
                <a:schemeClr val="dk1"/>
              </a:buClr>
              <a:buSzPts val="1400"/>
              <a:buFont typeface="Calibri"/>
              <a:buAutoNum type="arabicPeriod"/>
            </a:pPr>
            <a:r>
              <a:rPr lang="en-US" sz="1400" b="1">
                <a:solidFill>
                  <a:schemeClr val="dk1"/>
                </a:solidFill>
                <a:latin typeface="Calibri"/>
                <a:ea typeface="Calibri"/>
                <a:cs typeface="Calibri"/>
                <a:sym typeface="Calibri"/>
              </a:rPr>
              <a:t>Environmental Concerns: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Both Germany and the USA are responding to growing concerns about climate change and the need to reduce greenhouse gas emissions.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Transitioning to cleaner energy sources like wind and solar helps mitigate the environmental impact of power generation.</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chemeClr val="dk1"/>
                </a:solidFill>
                <a:latin typeface="Calibri"/>
                <a:ea typeface="Calibri"/>
                <a:cs typeface="Calibri"/>
                <a:sym typeface="Calibri"/>
              </a:rPr>
              <a:t>2. Policy Initiatives:</a:t>
            </a:r>
            <a:endParaRPr sz="14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Governments in both countries have implemented renewable energy targets and incentives to encourage the adoption of clean energy technologies.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Legislation such as the Renewable Energy Sources Act (EEG) in Germany and various state-level initiatives in the USA provide regulatory support for renewable energy development.</a:t>
            </a:r>
            <a:endParaRPr/>
          </a:p>
          <a:p>
            <a:pPr marL="0" marR="0" lvl="0" indent="0" algn="l" rtl="0">
              <a:spcBef>
                <a:spcPts val="0"/>
              </a:spcBef>
              <a:spcAft>
                <a:spcPts val="0"/>
              </a:spcAft>
              <a:buNone/>
            </a:pPr>
            <a:endParaRPr sz="1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chemeClr val="dk1"/>
                </a:solidFill>
                <a:latin typeface="Calibri"/>
                <a:ea typeface="Calibri"/>
                <a:cs typeface="Calibri"/>
                <a:sym typeface="Calibri"/>
              </a:rPr>
              <a:t>3. Economic Viability:</a:t>
            </a:r>
            <a:endParaRPr sz="14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Advancements in renewable energy technologies have led to significant cost reductions, making renewables increasingly competitive with conventional energy sources.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Investing in renewables offers long-term economic benefits, including job creation, energy independence, and reduced energy costs.</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chemeClr val="dk1"/>
                </a:solidFill>
                <a:latin typeface="Calibri"/>
                <a:ea typeface="Calibri"/>
                <a:cs typeface="Calibri"/>
                <a:sym typeface="Calibri"/>
              </a:rPr>
              <a:t>4. Energy Security:</a:t>
            </a:r>
            <a:endParaRPr sz="14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Diversifying the energy mix reduces dependence on imported fossil fuels, enhancing energy security and resilience.</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Both countries aim to strengthen their energy independence by relying more on domestic renewable resources.</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5. </a:t>
            </a:r>
            <a:r>
              <a:rPr lang="en-US" sz="1400" b="1">
                <a:solidFill>
                  <a:schemeClr val="dk1"/>
                </a:solidFill>
                <a:latin typeface="Calibri"/>
                <a:ea typeface="Calibri"/>
                <a:cs typeface="Calibri"/>
                <a:sym typeface="Calibri"/>
              </a:rPr>
              <a:t>Technological Innovation:</a:t>
            </a:r>
            <a:endParaRPr sz="14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Ongoing advancements in renewable energy technologies, energy storage, and grid management systems have made renewables more reliable and efficient.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Innovations such as smart grid technology enable better integration of renewable energy into the grid, improving system stability and flexibility.</a:t>
            </a:r>
            <a:endParaRPr/>
          </a:p>
        </p:txBody>
      </p:sp>
      <p:sp>
        <p:nvSpPr>
          <p:cNvPr id="264" name="Google Shape;264;p20"/>
          <p:cNvSpPr txBox="1"/>
          <p:nvPr/>
        </p:nvSpPr>
        <p:spPr>
          <a:xfrm>
            <a:off x="647700" y="808341"/>
            <a:ext cx="10287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Possible driving force and reason why countries like Germany and USA are changing their generation dynamics</a:t>
            </a:r>
            <a:endParaRPr sz="1800">
              <a:solidFill>
                <a:schemeClr val="dk1"/>
              </a:solidFill>
              <a:latin typeface="Calibri"/>
              <a:ea typeface="Calibri"/>
              <a:cs typeface="Calibri"/>
              <a:sym typeface="Calibri"/>
            </a:endParaRPr>
          </a:p>
        </p:txBody>
      </p:sp>
      <p:sp>
        <p:nvSpPr>
          <p:cNvPr id="265" name="Google Shape;265;p20"/>
          <p:cNvSpPr txBox="1"/>
          <p:nvPr/>
        </p:nvSpPr>
        <p:spPr>
          <a:xfrm>
            <a:off x="2243135" y="243421"/>
            <a:ext cx="849153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948CB"/>
                </a:solidFill>
                <a:latin typeface="Calibri"/>
                <a:ea typeface="Calibri"/>
                <a:cs typeface="Calibri"/>
                <a:sym typeface="Calibri"/>
              </a:rPr>
              <a:t>Possible Driving Force and Reasons:</a:t>
            </a:r>
            <a:endParaRPr sz="2400" b="1">
              <a:solidFill>
                <a:srgbClr val="0948CB"/>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69"/>
        <p:cNvGrpSpPr/>
        <p:nvPr/>
      </p:nvGrpSpPr>
      <p:grpSpPr>
        <a:xfrm>
          <a:off x="0" y="0"/>
          <a:ext cx="0" cy="0"/>
          <a:chOff x="0" y="0"/>
          <a:chExt cx="0" cy="0"/>
        </a:xfrm>
      </p:grpSpPr>
      <p:sp>
        <p:nvSpPr>
          <p:cNvPr id="270" name="Google Shape;270;p21"/>
          <p:cNvSpPr txBox="1"/>
          <p:nvPr/>
        </p:nvSpPr>
        <p:spPr>
          <a:xfrm>
            <a:off x="876299" y="1190625"/>
            <a:ext cx="10858501" cy="50167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C00000"/>
                </a:solidFill>
                <a:latin typeface="Calibri"/>
                <a:ea typeface="Calibri"/>
                <a:cs typeface="Calibri"/>
                <a:sym typeface="Calibri"/>
              </a:rPr>
              <a:t>Germany:</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Focus:</a:t>
            </a:r>
            <a:r>
              <a:rPr lang="en-US" sz="2000">
                <a:solidFill>
                  <a:schemeClr val="dk1"/>
                </a:solidFill>
                <a:latin typeface="Calibri"/>
                <a:ea typeface="Calibri"/>
                <a:cs typeface="Calibri"/>
                <a:sym typeface="Calibri"/>
              </a:rPr>
              <a:t> Offshore wind and solar integrated with buildings and infrastructure.</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Reasons:</a:t>
            </a:r>
            <a:endParaRPr sz="20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Vast coastline and favorable wind conditions for offshore wind.</a:t>
            </a:r>
            <a:endParaRPr/>
          </a:p>
          <a:p>
            <a:pPr marL="742950" marR="0" lvl="1"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High population density and existing infrastructure suitable for building-integrated solar.</a:t>
            </a:r>
            <a:endParaRPr/>
          </a:p>
          <a:p>
            <a:pPr marL="742950" marR="0" lvl="1"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Need for storage solutions to manage variability of renewables and ensure grid stability.</a:t>
            </a:r>
            <a:endParaRPr/>
          </a:p>
          <a:p>
            <a:pPr marL="742950" marR="0" lvl="1"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Hydrogen for long-term storage and decarbonizing other sectors like transportation.</a:t>
            </a:r>
            <a:endParaRPr/>
          </a:p>
          <a:p>
            <a:pPr marL="457200" marR="0" lvl="1"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rgbClr val="00B050"/>
                </a:solidFill>
                <a:latin typeface="Calibri"/>
                <a:ea typeface="Calibri"/>
                <a:cs typeface="Calibri"/>
                <a:sym typeface="Calibri"/>
              </a:rPr>
              <a:t>USA:</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Focus:</a:t>
            </a:r>
            <a:r>
              <a:rPr lang="en-US" sz="2000">
                <a:solidFill>
                  <a:schemeClr val="dk1"/>
                </a:solidFill>
                <a:latin typeface="Calibri"/>
                <a:ea typeface="Calibri"/>
                <a:cs typeface="Calibri"/>
                <a:sym typeface="Calibri"/>
              </a:rPr>
              <a:t> Onshore wind and diverse mix of solar (utility-scale and distributed).</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Reasons:</a:t>
            </a:r>
            <a:endParaRPr sz="20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Large landmass and diverse wind resources across the country.</a:t>
            </a:r>
            <a:endParaRPr/>
          </a:p>
          <a:p>
            <a:pPr marL="742950" marR="0" lvl="1"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Established infrastructure and expertise in utility-scale projects for both wind and solar.</a:t>
            </a:r>
            <a:endParaRPr/>
          </a:p>
          <a:p>
            <a:pPr marL="742950" marR="0" lvl="1"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Growing preference for distributed solar generation closer to consumption points.</a:t>
            </a:r>
            <a:endParaRPr/>
          </a:p>
          <a:p>
            <a:pPr marL="742950" marR="0" lvl="1"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Potential role for nuclear power depending on policy decisions and economic viability.</a:t>
            </a:r>
            <a:endParaRPr/>
          </a:p>
          <a:p>
            <a:pPr marL="742950" marR="0" lvl="1"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Carbon capture and storage as an option for emissions reduction from existing fossil fuel plants.</a:t>
            </a:r>
            <a:endParaRPr sz="2000" b="0" i="0" u="none" strike="noStrike" cap="none">
              <a:solidFill>
                <a:schemeClr val="dk1"/>
              </a:solidFill>
              <a:latin typeface="Calibri"/>
              <a:ea typeface="Calibri"/>
              <a:cs typeface="Calibri"/>
              <a:sym typeface="Calibri"/>
            </a:endParaRPr>
          </a:p>
        </p:txBody>
      </p:sp>
      <p:sp>
        <p:nvSpPr>
          <p:cNvPr id="271" name="Google Shape;271;p21"/>
          <p:cNvSpPr txBox="1"/>
          <p:nvPr/>
        </p:nvSpPr>
        <p:spPr>
          <a:xfrm>
            <a:off x="876299" y="352425"/>
            <a:ext cx="1068705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Q.)   In future, what will be the focus of both countries in terms of their preference among solar and wind energy and why? </a:t>
            </a:r>
            <a:endParaRPr sz="2000" b="1">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75"/>
        <p:cNvGrpSpPr/>
        <p:nvPr/>
      </p:nvGrpSpPr>
      <p:grpSpPr>
        <a:xfrm>
          <a:off x="0" y="0"/>
          <a:ext cx="0" cy="0"/>
          <a:chOff x="0" y="0"/>
          <a:chExt cx="0" cy="0"/>
        </a:xfrm>
      </p:grpSpPr>
      <p:sp>
        <p:nvSpPr>
          <p:cNvPr id="276" name="Google Shape;276;p22"/>
          <p:cNvSpPr txBox="1"/>
          <p:nvPr/>
        </p:nvSpPr>
        <p:spPr>
          <a:xfrm>
            <a:off x="400049" y="1428750"/>
            <a:ext cx="11706225"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1. Grid Stability Challenges: </a:t>
            </a:r>
            <a:r>
              <a:rPr lang="en-US" sz="2000">
                <a:solidFill>
                  <a:schemeClr val="dk1"/>
                </a:solidFill>
                <a:latin typeface="Calibri"/>
                <a:ea typeface="Calibri"/>
                <a:cs typeface="Calibri"/>
                <a:sym typeface="Calibri"/>
              </a:rPr>
              <a:t>Intermittent renewable sources like solar and wind can cause voltage and frequency fluctuations, challenging grid stability and reliability.</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2. Overloading of Transmission Lines:</a:t>
            </a:r>
            <a:r>
              <a:rPr lang="en-US" sz="2000">
                <a:solidFill>
                  <a:schemeClr val="dk1"/>
                </a:solidFill>
                <a:latin typeface="Calibri"/>
                <a:ea typeface="Calibri"/>
                <a:cs typeface="Calibri"/>
                <a:sym typeface="Calibri"/>
              </a:rPr>
              <a:t> The variability of renewable energy may strain existing transmission infrastructure, potentially leading to congestion and limitations in electricity transport capacity.</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3. Integration of Electromobility: </a:t>
            </a:r>
            <a:r>
              <a:rPr lang="en-US" sz="2000">
                <a:solidFill>
                  <a:schemeClr val="dk1"/>
                </a:solidFill>
                <a:latin typeface="Calibri"/>
                <a:ea typeface="Calibri"/>
                <a:cs typeface="Calibri"/>
                <a:sym typeface="Calibri"/>
              </a:rPr>
              <a:t>The widespread adoption of electric vehicles can create significant spikes in electricity demand, requiring careful planning to avoid grid congestion and distribution network strain.</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4. Need for Energy Storage and Microgrids: </a:t>
            </a:r>
            <a:r>
              <a:rPr lang="en-US" sz="2000">
                <a:solidFill>
                  <a:schemeClr val="dk1"/>
                </a:solidFill>
                <a:latin typeface="Calibri"/>
                <a:ea typeface="Calibri"/>
                <a:cs typeface="Calibri"/>
                <a:sym typeface="Calibri"/>
              </a:rPr>
              <a:t>Energy storage technologies and microgrids offer solutions to mitigate the impacts of renewable energy variability, providing backup power and localized resilience.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5. Regulatory and Policy Frameworks: </a:t>
            </a:r>
            <a:r>
              <a:rPr lang="en-US" sz="2000">
                <a:solidFill>
                  <a:schemeClr val="dk1"/>
                </a:solidFill>
                <a:latin typeface="Calibri"/>
                <a:ea typeface="Calibri"/>
                <a:cs typeface="Calibri"/>
                <a:sym typeface="Calibri"/>
              </a:rPr>
              <a:t>Clear regulations and policies are crucial to support the integration of renewables into the grid, ensuring compliance with technical standards and promoting grid stability and security.</a:t>
            </a:r>
            <a:endParaRPr/>
          </a:p>
        </p:txBody>
      </p:sp>
      <p:sp>
        <p:nvSpPr>
          <p:cNvPr id="277" name="Google Shape;277;p22"/>
          <p:cNvSpPr txBox="1"/>
          <p:nvPr/>
        </p:nvSpPr>
        <p:spPr>
          <a:xfrm>
            <a:off x="400049" y="219075"/>
            <a:ext cx="1143952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Q.) What possible consequences this changing generation landscape might have on the grids of Germany and US and what can be done to mitigate these impacts? </a:t>
            </a:r>
            <a:endParaRPr sz="2000" b="1">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81"/>
        <p:cNvGrpSpPr/>
        <p:nvPr/>
      </p:nvGrpSpPr>
      <p:grpSpPr>
        <a:xfrm>
          <a:off x="0" y="0"/>
          <a:ext cx="0" cy="0"/>
          <a:chOff x="0" y="0"/>
          <a:chExt cx="0" cy="0"/>
        </a:xfrm>
      </p:grpSpPr>
      <p:sp>
        <p:nvSpPr>
          <p:cNvPr id="282" name="Google Shape;282;p23"/>
          <p:cNvSpPr txBox="1"/>
          <p:nvPr/>
        </p:nvSpPr>
        <p:spPr>
          <a:xfrm>
            <a:off x="966787" y="1466850"/>
            <a:ext cx="6619875" cy="415498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Pumped Hydroelectric Storage</a:t>
            </a:r>
            <a:endParaRPr/>
          </a:p>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Compressed Air Energy Storage (CAES)</a:t>
            </a:r>
            <a:endParaRPr/>
          </a:p>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Lithium-ion Batteries</a:t>
            </a:r>
            <a:endParaRPr/>
          </a:p>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Redox Flow Batteries</a:t>
            </a:r>
            <a:endParaRPr/>
          </a:p>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Sodium-Sulfur Batteries</a:t>
            </a:r>
            <a:endParaRPr/>
          </a:p>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Lead-Acid Batteries</a:t>
            </a:r>
            <a:endParaRPr/>
          </a:p>
        </p:txBody>
      </p:sp>
      <p:sp>
        <p:nvSpPr>
          <p:cNvPr id="283" name="Google Shape;283;p23"/>
          <p:cNvSpPr txBox="1"/>
          <p:nvPr/>
        </p:nvSpPr>
        <p:spPr>
          <a:xfrm>
            <a:off x="966787" y="447675"/>
            <a:ext cx="78105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948CB"/>
                </a:solidFill>
                <a:latin typeface="Calibri"/>
                <a:ea typeface="Calibri"/>
                <a:cs typeface="Calibri"/>
                <a:sym typeface="Calibri"/>
              </a:rPr>
              <a:t>Energy Storage System Technologies Used in Germany:</a:t>
            </a:r>
            <a:endParaRPr sz="2400" b="1">
              <a:solidFill>
                <a:srgbClr val="0948CB"/>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87"/>
        <p:cNvGrpSpPr/>
        <p:nvPr/>
      </p:nvGrpSpPr>
      <p:grpSpPr>
        <a:xfrm>
          <a:off x="0" y="0"/>
          <a:ext cx="0" cy="0"/>
          <a:chOff x="0" y="0"/>
          <a:chExt cx="0" cy="0"/>
        </a:xfrm>
      </p:grpSpPr>
      <p:sp>
        <p:nvSpPr>
          <p:cNvPr id="288" name="Google Shape;288;p24"/>
          <p:cNvSpPr txBox="1"/>
          <p:nvPr/>
        </p:nvSpPr>
        <p:spPr>
          <a:xfrm>
            <a:off x="876298" y="1533525"/>
            <a:ext cx="10344151"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Mechanical (PHS):</a:t>
            </a: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Grid balancing:</a:t>
            </a:r>
            <a:r>
              <a:rPr lang="en-US" sz="2000">
                <a:solidFill>
                  <a:schemeClr val="dk1"/>
                </a:solidFill>
                <a:latin typeface="Calibri"/>
                <a:ea typeface="Calibri"/>
                <a:cs typeface="Calibri"/>
                <a:sym typeface="Calibri"/>
              </a:rPr>
              <a:t> Stabilizing fluctuations from renewables and regulating grid frequency.</a:t>
            </a:r>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Long-duration storage:</a:t>
            </a:r>
            <a:r>
              <a:rPr lang="en-US" sz="2000">
                <a:solidFill>
                  <a:schemeClr val="dk1"/>
                </a:solidFill>
                <a:latin typeface="Calibri"/>
                <a:ea typeface="Calibri"/>
                <a:cs typeface="Calibri"/>
                <a:sym typeface="Calibri"/>
              </a:rPr>
              <a:t> Providing backup power during extended outages.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Electrochemical (Li-ion):</a:t>
            </a: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Grid balancing:</a:t>
            </a:r>
            <a:r>
              <a:rPr lang="en-US" sz="2000">
                <a:solidFill>
                  <a:schemeClr val="dk1"/>
                </a:solidFill>
                <a:latin typeface="Calibri"/>
                <a:ea typeface="Calibri"/>
                <a:cs typeface="Calibri"/>
                <a:sym typeface="Calibri"/>
              </a:rPr>
              <a:t> Fast response for short-term fluctuations.</a:t>
            </a:r>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Residential self-consumption:</a:t>
            </a:r>
            <a:r>
              <a:rPr lang="en-US" sz="2000">
                <a:solidFill>
                  <a:schemeClr val="dk1"/>
                </a:solidFill>
                <a:latin typeface="Calibri"/>
                <a:ea typeface="Calibri"/>
                <a:cs typeface="Calibri"/>
                <a:sym typeface="Calibri"/>
              </a:rPr>
              <a:t> Storing excess solar energy for later use.</a:t>
            </a:r>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EV charging:</a:t>
            </a:r>
            <a:r>
              <a:rPr lang="en-US" sz="2000">
                <a:solidFill>
                  <a:schemeClr val="dk1"/>
                </a:solidFill>
                <a:latin typeface="Calibri"/>
                <a:ea typeface="Calibri"/>
                <a:cs typeface="Calibri"/>
                <a:sym typeface="Calibri"/>
              </a:rPr>
              <a:t> Providing peak power for charging stations.</a:t>
            </a:r>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Industrial applications:</a:t>
            </a:r>
            <a:r>
              <a:rPr lang="en-US" sz="2000">
                <a:solidFill>
                  <a:schemeClr val="dk1"/>
                </a:solidFill>
                <a:latin typeface="Calibri"/>
                <a:ea typeface="Calibri"/>
                <a:cs typeface="Calibri"/>
                <a:sym typeface="Calibri"/>
              </a:rPr>
              <a:t> Smoothing energy demand and facilitating renewable integration.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Future Potential:</a:t>
            </a: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Redox Flow Batteries:</a:t>
            </a:r>
            <a:r>
              <a:rPr lang="en-US" sz="2000">
                <a:solidFill>
                  <a:schemeClr val="dk1"/>
                </a:solidFill>
                <a:latin typeface="Calibri"/>
                <a:ea typeface="Calibri"/>
                <a:cs typeface="Calibri"/>
                <a:sym typeface="Calibri"/>
              </a:rPr>
              <a:t> Large-scale grid storage and long-duration backup.</a:t>
            </a:r>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Sodium-sulfur Batteries:</a:t>
            </a:r>
            <a:r>
              <a:rPr lang="en-US" sz="2000">
                <a:solidFill>
                  <a:schemeClr val="dk1"/>
                </a:solidFill>
                <a:latin typeface="Calibri"/>
                <a:ea typeface="Calibri"/>
                <a:cs typeface="Calibri"/>
                <a:sym typeface="Calibri"/>
              </a:rPr>
              <a:t> Niche applications like industrial peak shaving.</a:t>
            </a:r>
            <a:endParaRPr/>
          </a:p>
          <a:p>
            <a:pPr marL="285750" marR="0" lvl="0" indent="-285750" algn="l" rtl="0">
              <a:spcBef>
                <a:spcPts val="0"/>
              </a:spcBef>
              <a:spcAft>
                <a:spcPts val="0"/>
              </a:spcAft>
              <a:buClr>
                <a:schemeClr val="dk1"/>
              </a:buClr>
              <a:buSzPts val="2000"/>
              <a:buFont typeface="Arial"/>
              <a:buChar char="•"/>
            </a:pPr>
            <a:r>
              <a:rPr lang="en-US" sz="2000" b="1">
                <a:solidFill>
                  <a:schemeClr val="dk1"/>
                </a:solidFill>
                <a:latin typeface="Calibri"/>
                <a:ea typeface="Calibri"/>
                <a:cs typeface="Calibri"/>
                <a:sym typeface="Calibri"/>
              </a:rPr>
              <a:t>Novel Technologies:</a:t>
            </a:r>
            <a:r>
              <a:rPr lang="en-US" sz="2000">
                <a:solidFill>
                  <a:schemeClr val="dk1"/>
                </a:solidFill>
                <a:latin typeface="Calibri"/>
                <a:ea typeface="Calibri"/>
                <a:cs typeface="Calibri"/>
                <a:sym typeface="Calibri"/>
              </a:rPr>
              <a:t> Exploring options like flywheels and hydrogen storage.</a:t>
            </a:r>
            <a:endParaRPr/>
          </a:p>
        </p:txBody>
      </p:sp>
      <p:sp>
        <p:nvSpPr>
          <p:cNvPr id="289" name="Google Shape;289;p24"/>
          <p:cNvSpPr txBox="1"/>
          <p:nvPr/>
        </p:nvSpPr>
        <p:spPr>
          <a:xfrm>
            <a:off x="876299" y="514350"/>
            <a:ext cx="912495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948CB"/>
                </a:solidFill>
                <a:latin typeface="Calibri"/>
                <a:ea typeface="Calibri"/>
                <a:cs typeface="Calibri"/>
                <a:sym typeface="Calibri"/>
              </a:rPr>
              <a:t>Applications of Energy Storage Systems in Germany:</a:t>
            </a:r>
            <a:endParaRPr sz="2400" b="1">
              <a:solidFill>
                <a:srgbClr val="0948CB"/>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93"/>
        <p:cNvGrpSpPr/>
        <p:nvPr/>
      </p:nvGrpSpPr>
      <p:grpSpPr>
        <a:xfrm>
          <a:off x="0" y="0"/>
          <a:ext cx="0" cy="0"/>
          <a:chOff x="0" y="0"/>
          <a:chExt cx="0" cy="0"/>
        </a:xfrm>
      </p:grpSpPr>
      <p:sp>
        <p:nvSpPr>
          <p:cNvPr id="294" name="Google Shape;294;p25"/>
          <p:cNvSpPr txBox="1"/>
          <p:nvPr/>
        </p:nvSpPr>
        <p:spPr>
          <a:xfrm>
            <a:off x="371095" y="941058"/>
            <a:ext cx="11406378"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Technologies: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Pumped Hydroelectric Storage (PHS):</a:t>
            </a:r>
            <a:r>
              <a:rPr lang="en-US" sz="1800">
                <a:solidFill>
                  <a:schemeClr val="dk1"/>
                </a:solidFill>
                <a:latin typeface="Calibri"/>
                <a:ea typeface="Calibri"/>
                <a:cs typeface="Calibri"/>
                <a:sym typeface="Calibri"/>
              </a:rPr>
              <a:t> Over 95% dominance, primarily for large-scale grid balancing and long-duration storage.</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Lithium-ion batteries (Li-ion):</a:t>
            </a:r>
            <a:r>
              <a:rPr lang="en-US" sz="1800">
                <a:solidFill>
                  <a:schemeClr val="dk1"/>
                </a:solidFill>
                <a:latin typeface="Calibri"/>
                <a:ea typeface="Calibri"/>
                <a:cs typeface="Calibri"/>
                <a:sym typeface="Calibri"/>
              </a:rPr>
              <a:t> Rapidly growing, used for grid balancing, residential self-consumption, EV charging, and industrial applications.</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Other technologies (Redox Flow, Sodium-sulfur):</a:t>
            </a:r>
            <a:r>
              <a:rPr lang="en-US" sz="1800">
                <a:solidFill>
                  <a:schemeClr val="dk1"/>
                </a:solidFill>
                <a:latin typeface="Calibri"/>
                <a:ea typeface="Calibri"/>
                <a:cs typeface="Calibri"/>
                <a:sym typeface="Calibri"/>
              </a:rPr>
              <a:t> Very limited presence, niche applications only.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Applications: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Grid Balancing:</a:t>
            </a:r>
            <a:r>
              <a:rPr lang="en-US" sz="1800">
                <a:solidFill>
                  <a:schemeClr val="dk1"/>
                </a:solidFill>
                <a:latin typeface="Calibri"/>
                <a:ea typeface="Calibri"/>
                <a:cs typeface="Calibri"/>
                <a:sym typeface="Calibri"/>
              </a:rPr>
              <a:t> PHS and Li-ion dominate, balancing short- and long-term fluctuations while maintaining grid stability.</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Residential Self-Consumption:</a:t>
            </a:r>
            <a:r>
              <a:rPr lang="en-US" sz="1800">
                <a:solidFill>
                  <a:schemeClr val="dk1"/>
                </a:solidFill>
                <a:latin typeface="Calibri"/>
                <a:ea typeface="Calibri"/>
                <a:cs typeface="Calibri"/>
                <a:sym typeface="Calibri"/>
              </a:rPr>
              <a:t> Li-ion batteries store excess solar power for later use in homes.</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Industrial Applications:</a:t>
            </a:r>
            <a:r>
              <a:rPr lang="en-US" sz="1800">
                <a:solidFill>
                  <a:schemeClr val="dk1"/>
                </a:solidFill>
                <a:latin typeface="Calibri"/>
                <a:ea typeface="Calibri"/>
                <a:cs typeface="Calibri"/>
                <a:sym typeface="Calibri"/>
              </a:rPr>
              <a:t> Li-ion batteries aid in smoothing demand peaks and integrating renewable energy into industrial processes.</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EV Charging:</a:t>
            </a:r>
            <a:r>
              <a:rPr lang="en-US" sz="1800">
                <a:solidFill>
                  <a:schemeClr val="dk1"/>
                </a:solidFill>
                <a:latin typeface="Calibri"/>
                <a:ea typeface="Calibri"/>
                <a:cs typeface="Calibri"/>
                <a:sym typeface="Calibri"/>
              </a:rPr>
              <a:t> Li-ion batteries provide peak power for fast charging stations.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Key Points: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PHS remains dominant for large-scale storage due to its mature technology and high capacity.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Li-ion batteries are rapidly gaining share due to versatility and cost decreases.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Other technologies are still in development but hold potential for long-duration storage.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Grid balancing and residential self-consumption are primary applications, with industrial and EV charging gaining traction.</a:t>
            </a:r>
            <a:endParaRPr sz="1800">
              <a:solidFill>
                <a:schemeClr val="dk1"/>
              </a:solidFill>
              <a:latin typeface="Calibri"/>
              <a:ea typeface="Calibri"/>
              <a:cs typeface="Calibri"/>
              <a:sym typeface="Calibri"/>
            </a:endParaRPr>
          </a:p>
        </p:txBody>
      </p:sp>
      <p:sp>
        <p:nvSpPr>
          <p:cNvPr id="295" name="Google Shape;295;p25"/>
          <p:cNvSpPr txBox="1"/>
          <p:nvPr/>
        </p:nvSpPr>
        <p:spPr>
          <a:xfrm>
            <a:off x="590550" y="342900"/>
            <a:ext cx="744855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948CB"/>
                </a:solidFill>
                <a:latin typeface="Calibri"/>
                <a:ea typeface="Calibri"/>
                <a:cs typeface="Calibri"/>
                <a:sym typeface="Calibri"/>
              </a:rPr>
              <a:t>Split of Storage Technologies and Applications in Germany (2021):</a:t>
            </a:r>
            <a:endParaRPr/>
          </a:p>
          <a:p>
            <a:pPr marL="0" marR="0" lvl="0" indent="0" algn="l" rtl="0">
              <a:spcBef>
                <a:spcPts val="0"/>
              </a:spcBef>
              <a:spcAft>
                <a:spcPts val="0"/>
              </a:spcAft>
              <a:buNone/>
            </a:pPr>
            <a:endParaRPr sz="2000">
              <a:solidFill>
                <a:srgbClr val="0948CB"/>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299"/>
        <p:cNvGrpSpPr/>
        <p:nvPr/>
      </p:nvGrpSpPr>
      <p:grpSpPr>
        <a:xfrm>
          <a:off x="0" y="0"/>
          <a:ext cx="0" cy="0"/>
          <a:chOff x="0" y="0"/>
          <a:chExt cx="0" cy="0"/>
        </a:xfrm>
      </p:grpSpPr>
      <p:sp>
        <p:nvSpPr>
          <p:cNvPr id="300" name="Google Shape;300;p26"/>
          <p:cNvSpPr txBox="1"/>
          <p:nvPr/>
        </p:nvSpPr>
        <p:spPr>
          <a:xfrm>
            <a:off x="533400" y="989409"/>
            <a:ext cx="11020425"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Types: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High Voltage Shore Connection (HVSC):</a:t>
            </a:r>
            <a:endParaRPr sz="18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Most common, connects directly to high voltage grids (11kV-33kV).</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Complex &amp; expensive installation requiring major port infrastructure upgrades.</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High voltage cables demand specialized handling and safety measures.</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Medium Voltage Shore Connection (MVSC):</a:t>
            </a:r>
            <a:endParaRPr sz="18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Similar to HVSC but uses medium voltage grids (3kV-6kV) for cost-performance balance.</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Requires infrastructure upgrades, but less extensive than HVSC.</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Medium voltage expertise and safety procedures needed.</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Low Voltage Shore Connection (LVSC):</a:t>
            </a:r>
            <a:endParaRPr sz="18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Simplest option, connects directly to low voltage grids (400V-690V) commonly available in ports.</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Easy installation often using existing infrastructure.</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Lower voltage simplifies handling, but limited power capacity.</a:t>
            </a:r>
            <a:endParaRPr/>
          </a:p>
          <a:p>
            <a:pPr marL="742950" marR="0" lvl="1"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Additional Considerations: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Frequency:</a:t>
            </a:r>
            <a:r>
              <a:rPr lang="en-US" sz="1800">
                <a:solidFill>
                  <a:schemeClr val="dk1"/>
                </a:solidFill>
                <a:latin typeface="Calibri"/>
                <a:ea typeface="Calibri"/>
                <a:cs typeface="Calibri"/>
                <a:sym typeface="Calibri"/>
              </a:rPr>
              <a:t> Some ships may require frequency conversion systems to match shore grid frequency (50Hz or 60Hz).</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Standards:</a:t>
            </a:r>
            <a:r>
              <a:rPr lang="en-US" sz="1800">
                <a:solidFill>
                  <a:schemeClr val="dk1"/>
                </a:solidFill>
                <a:latin typeface="Calibri"/>
                <a:ea typeface="Calibri"/>
                <a:cs typeface="Calibri"/>
                <a:sym typeface="Calibri"/>
              </a:rPr>
              <a:t> Complying with international standards like IEC 80005-1 is crucial for safety and interoperability.</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Automation:</a:t>
            </a:r>
            <a:r>
              <a:rPr lang="en-US" sz="1800">
                <a:solidFill>
                  <a:schemeClr val="dk1"/>
                </a:solidFill>
                <a:latin typeface="Calibri"/>
                <a:ea typeface="Calibri"/>
                <a:cs typeface="Calibri"/>
                <a:sym typeface="Calibri"/>
              </a:rPr>
              <a:t> Advanced systems integrate seamlessly with ship and port power management for efficient operation.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26"/>
          <p:cNvSpPr txBox="1"/>
          <p:nvPr/>
        </p:nvSpPr>
        <p:spPr>
          <a:xfrm>
            <a:off x="533400" y="289887"/>
            <a:ext cx="805815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948CB"/>
                </a:solidFill>
                <a:latin typeface="Calibri"/>
                <a:ea typeface="Calibri"/>
                <a:cs typeface="Calibri"/>
                <a:sym typeface="Calibri"/>
              </a:rPr>
              <a:t>Shore-to-Ship Power Systems: Types &amp; Differences</a:t>
            </a:r>
            <a:endParaRPr sz="2400" b="1">
              <a:solidFill>
                <a:srgbClr val="0948CB"/>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305"/>
        <p:cNvGrpSpPr/>
        <p:nvPr/>
      </p:nvGrpSpPr>
      <p:grpSpPr>
        <a:xfrm>
          <a:off x="0" y="0"/>
          <a:ext cx="0" cy="0"/>
          <a:chOff x="0" y="0"/>
          <a:chExt cx="0" cy="0"/>
        </a:xfrm>
      </p:grpSpPr>
      <p:sp>
        <p:nvSpPr>
          <p:cNvPr id="306" name="Google Shape;306;p27"/>
          <p:cNvSpPr txBox="1"/>
          <p:nvPr/>
        </p:nvSpPr>
        <p:spPr>
          <a:xfrm>
            <a:off x="890587" y="971370"/>
            <a:ext cx="1053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While the entire European continent is seeing an increase in shore power adoption, certain countries stand out as clear leaders due to their proactive policies, favorable infrastructure, and strong market drivers. Here are the top 5, backed by data and explanations:</a:t>
            </a:r>
            <a:endParaRPr sz="1400">
              <a:solidFill>
                <a:schemeClr val="dk1"/>
              </a:solidFill>
              <a:latin typeface="Calibri"/>
              <a:ea typeface="Calibri"/>
              <a:cs typeface="Calibri"/>
              <a:sym typeface="Calibri"/>
            </a:endParaRPr>
          </a:p>
        </p:txBody>
      </p:sp>
      <p:sp>
        <p:nvSpPr>
          <p:cNvPr id="307" name="Google Shape;307;p27"/>
          <p:cNvSpPr txBox="1"/>
          <p:nvPr/>
        </p:nvSpPr>
        <p:spPr>
          <a:xfrm>
            <a:off x="809625" y="376564"/>
            <a:ext cx="848677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948CB"/>
                </a:solidFill>
                <a:latin typeface="Calibri"/>
                <a:ea typeface="Calibri"/>
                <a:cs typeface="Calibri"/>
                <a:sym typeface="Calibri"/>
              </a:rPr>
              <a:t>Top 5 European Countries Leading in Shore Power Deployment:</a:t>
            </a:r>
            <a:endParaRPr sz="2000" b="1">
              <a:solidFill>
                <a:srgbClr val="0948CB"/>
              </a:solidFill>
              <a:latin typeface="Calibri"/>
              <a:ea typeface="Calibri"/>
              <a:cs typeface="Calibri"/>
              <a:sym typeface="Calibri"/>
            </a:endParaRPr>
          </a:p>
        </p:txBody>
      </p:sp>
      <p:sp>
        <p:nvSpPr>
          <p:cNvPr id="308" name="Google Shape;308;p27"/>
          <p:cNvSpPr txBox="1"/>
          <p:nvPr/>
        </p:nvSpPr>
        <p:spPr>
          <a:xfrm>
            <a:off x="809625" y="1507476"/>
            <a:ext cx="832485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Norway:</a:t>
            </a:r>
            <a:endParaRPr sz="18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1" i="0" u="none" strike="noStrike" cap="none">
                <a:solidFill>
                  <a:schemeClr val="dk1"/>
                </a:solidFill>
                <a:latin typeface="Calibri"/>
                <a:ea typeface="Calibri"/>
                <a:cs typeface="Calibri"/>
                <a:sym typeface="Calibri"/>
              </a:rPr>
              <a:t>Data:</a:t>
            </a:r>
            <a:r>
              <a:rPr lang="en-US" sz="1800" b="0" i="0" u="none" strike="noStrike" cap="none">
                <a:solidFill>
                  <a:schemeClr val="dk1"/>
                </a:solidFill>
                <a:latin typeface="Calibri"/>
                <a:ea typeface="Calibri"/>
                <a:cs typeface="Calibri"/>
                <a:sym typeface="Calibri"/>
              </a:rPr>
              <a:t> Over 50 ports offer shore power, highest installed base in Europe.</a:t>
            </a:r>
            <a:endParaRPr/>
          </a:p>
          <a:p>
            <a:pPr marL="742950" marR="0" lvl="1" indent="-285750" algn="l" rtl="0">
              <a:spcBef>
                <a:spcPts val="0"/>
              </a:spcBef>
              <a:spcAft>
                <a:spcPts val="0"/>
              </a:spcAft>
              <a:buClr>
                <a:schemeClr val="dk1"/>
              </a:buClr>
              <a:buSzPts val="1800"/>
              <a:buFont typeface="Arial"/>
              <a:buChar char="•"/>
            </a:pPr>
            <a:r>
              <a:rPr lang="en-US" sz="1800" b="1" i="0" u="none" strike="noStrike" cap="none">
                <a:solidFill>
                  <a:schemeClr val="dk1"/>
                </a:solidFill>
                <a:latin typeface="Calibri"/>
                <a:ea typeface="Calibri"/>
                <a:cs typeface="Calibri"/>
                <a:sym typeface="Calibri"/>
              </a:rPr>
              <a:t>Market Drivers:</a:t>
            </a:r>
            <a:r>
              <a:rPr lang="en-US" sz="1800" b="0" i="0" u="none" strike="noStrike" cap="none">
                <a:solidFill>
                  <a:schemeClr val="dk1"/>
                </a:solidFill>
                <a:latin typeface="Calibri"/>
                <a:ea typeface="Calibri"/>
                <a:cs typeface="Calibri"/>
                <a:sym typeface="Calibri"/>
              </a:rPr>
              <a:t> Government grants, ambitious decarbonization targets, focus on maritime industries.</a:t>
            </a:r>
            <a:endParaRPr/>
          </a:p>
          <a:p>
            <a:pPr marL="742950" marR="0" lvl="1" indent="-285750" algn="l" rtl="0">
              <a:spcBef>
                <a:spcPts val="0"/>
              </a:spcBef>
              <a:spcAft>
                <a:spcPts val="0"/>
              </a:spcAft>
              <a:buClr>
                <a:schemeClr val="dk1"/>
              </a:buClr>
              <a:buSzPts val="1800"/>
              <a:buFont typeface="Arial"/>
              <a:buChar char="•"/>
            </a:pPr>
            <a:r>
              <a:rPr lang="en-US" sz="1800" b="1" i="0" u="none" strike="noStrike" cap="none">
                <a:solidFill>
                  <a:schemeClr val="dk1"/>
                </a:solidFill>
                <a:latin typeface="Calibri"/>
                <a:ea typeface="Calibri"/>
                <a:cs typeface="Calibri"/>
                <a:sym typeface="Calibri"/>
              </a:rPr>
              <a:t>Examples:</a:t>
            </a:r>
            <a:r>
              <a:rPr lang="en-US" sz="1800" b="0" i="0" u="none" strike="noStrike" cap="none">
                <a:solidFill>
                  <a:schemeClr val="dk1"/>
                </a:solidFill>
                <a:latin typeface="Calibri"/>
                <a:ea typeface="Calibri"/>
                <a:cs typeface="Calibri"/>
                <a:sym typeface="Calibri"/>
              </a:rPr>
              <a:t> Oslo, Bergen, Kristiansand - high penetration of electric ferries and cruise ships.</a:t>
            </a:r>
            <a:endParaRPr sz="1800" b="0" i="0" u="none" strike="noStrike" cap="none">
              <a:solidFill>
                <a:schemeClr val="dk1"/>
              </a:solidFill>
              <a:latin typeface="Calibri"/>
              <a:ea typeface="Calibri"/>
              <a:cs typeface="Calibri"/>
              <a:sym typeface="Calibri"/>
            </a:endParaRPr>
          </a:p>
        </p:txBody>
      </p:sp>
      <p:sp>
        <p:nvSpPr>
          <p:cNvPr id="309" name="Google Shape;309;p27"/>
          <p:cNvSpPr txBox="1"/>
          <p:nvPr/>
        </p:nvSpPr>
        <p:spPr>
          <a:xfrm>
            <a:off x="890587" y="3471352"/>
            <a:ext cx="1026795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Sweden:</a:t>
            </a:r>
            <a:endParaRPr sz="18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1" i="0" u="none" strike="noStrike" cap="none">
                <a:solidFill>
                  <a:schemeClr val="dk1"/>
                </a:solidFill>
                <a:latin typeface="Calibri"/>
                <a:ea typeface="Calibri"/>
                <a:cs typeface="Calibri"/>
                <a:sym typeface="Calibri"/>
              </a:rPr>
              <a:t>Data:</a:t>
            </a:r>
            <a:r>
              <a:rPr lang="en-US" sz="1800" b="0" i="0" u="none" strike="noStrike" cap="none">
                <a:solidFill>
                  <a:schemeClr val="dk1"/>
                </a:solidFill>
                <a:latin typeface="Calibri"/>
                <a:ea typeface="Calibri"/>
                <a:cs typeface="Calibri"/>
                <a:sym typeface="Calibri"/>
              </a:rPr>
              <a:t> Pioneered shore power in 2000, 5 major ports with diverse facilities.</a:t>
            </a:r>
            <a:endParaRPr/>
          </a:p>
          <a:p>
            <a:pPr marL="742950" marR="0" lvl="1" indent="-285750" algn="l" rtl="0">
              <a:spcBef>
                <a:spcPts val="0"/>
              </a:spcBef>
              <a:spcAft>
                <a:spcPts val="0"/>
              </a:spcAft>
              <a:buClr>
                <a:schemeClr val="dk1"/>
              </a:buClr>
              <a:buSzPts val="1800"/>
              <a:buFont typeface="Arial"/>
              <a:buChar char="•"/>
            </a:pPr>
            <a:r>
              <a:rPr lang="en-US" sz="1800" b="1" i="0" u="none" strike="noStrike" cap="none">
                <a:solidFill>
                  <a:schemeClr val="dk1"/>
                </a:solidFill>
                <a:latin typeface="Calibri"/>
                <a:ea typeface="Calibri"/>
                <a:cs typeface="Calibri"/>
                <a:sym typeface="Calibri"/>
              </a:rPr>
              <a:t>Market Drivers:</a:t>
            </a:r>
            <a:r>
              <a:rPr lang="en-US" sz="1800" b="0" i="0" u="none" strike="noStrike" cap="none">
                <a:solidFill>
                  <a:schemeClr val="dk1"/>
                </a:solidFill>
                <a:latin typeface="Calibri"/>
                <a:ea typeface="Calibri"/>
                <a:cs typeface="Calibri"/>
                <a:sym typeface="Calibri"/>
              </a:rPr>
              <a:t> Green Deal initiatives, EU funding, strong environmental awareness.</a:t>
            </a:r>
            <a:endParaRPr/>
          </a:p>
          <a:p>
            <a:pPr marL="742950" marR="0" lvl="1" indent="-285750" algn="l" rtl="0">
              <a:spcBef>
                <a:spcPts val="0"/>
              </a:spcBef>
              <a:spcAft>
                <a:spcPts val="0"/>
              </a:spcAft>
              <a:buClr>
                <a:schemeClr val="dk1"/>
              </a:buClr>
              <a:buSzPts val="1800"/>
              <a:buFont typeface="Arial"/>
              <a:buChar char="•"/>
            </a:pPr>
            <a:r>
              <a:rPr lang="en-US" sz="1800" b="1" i="0" u="none" strike="noStrike" cap="none">
                <a:solidFill>
                  <a:schemeClr val="dk1"/>
                </a:solidFill>
                <a:latin typeface="Calibri"/>
                <a:ea typeface="Calibri"/>
                <a:cs typeface="Calibri"/>
                <a:sym typeface="Calibri"/>
              </a:rPr>
              <a:t>Examples:</a:t>
            </a:r>
            <a:r>
              <a:rPr lang="en-US" sz="1800" b="0" i="0" u="none" strike="noStrike" cap="none">
                <a:solidFill>
                  <a:schemeClr val="dk1"/>
                </a:solidFill>
                <a:latin typeface="Calibri"/>
                <a:ea typeface="Calibri"/>
                <a:cs typeface="Calibri"/>
                <a:sym typeface="Calibri"/>
              </a:rPr>
              <a:t> Gothenburg, Stockholm - aiming for fossil-free energy in ports by 2025.</a:t>
            </a:r>
            <a:endParaRPr sz="1800" b="0" i="0" u="none" strike="noStrike" cap="none">
              <a:solidFill>
                <a:schemeClr val="dk1"/>
              </a:solidFill>
              <a:latin typeface="Calibri"/>
              <a:ea typeface="Calibri"/>
              <a:cs typeface="Calibri"/>
              <a:sym typeface="Calibri"/>
            </a:endParaRPr>
          </a:p>
        </p:txBody>
      </p:sp>
      <p:sp>
        <p:nvSpPr>
          <p:cNvPr id="310" name="Google Shape;310;p27"/>
          <p:cNvSpPr txBox="1"/>
          <p:nvPr/>
        </p:nvSpPr>
        <p:spPr>
          <a:xfrm>
            <a:off x="890587" y="4881231"/>
            <a:ext cx="912495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Germany:</a:t>
            </a:r>
            <a:endParaRPr sz="18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1" i="0" u="none" strike="noStrike" cap="none">
                <a:solidFill>
                  <a:schemeClr val="dk1"/>
                </a:solidFill>
                <a:latin typeface="Calibri"/>
                <a:ea typeface="Calibri"/>
                <a:cs typeface="Calibri"/>
                <a:sym typeface="Calibri"/>
              </a:rPr>
              <a:t>Data:</a:t>
            </a:r>
            <a:r>
              <a:rPr lang="en-US" sz="1800" b="0" i="0" u="none" strike="noStrike" cap="none">
                <a:solidFill>
                  <a:schemeClr val="dk1"/>
                </a:solidFill>
                <a:latin typeface="Calibri"/>
                <a:ea typeface="Calibri"/>
                <a:cs typeface="Calibri"/>
                <a:sym typeface="Calibri"/>
              </a:rPr>
              <a:t> Significant growth, several ports with high-voltage connections for large vessels.</a:t>
            </a:r>
            <a:endParaRPr/>
          </a:p>
          <a:p>
            <a:pPr marL="742950" marR="0" lvl="1" indent="-285750" algn="l" rtl="0">
              <a:spcBef>
                <a:spcPts val="0"/>
              </a:spcBef>
              <a:spcAft>
                <a:spcPts val="0"/>
              </a:spcAft>
              <a:buClr>
                <a:schemeClr val="dk1"/>
              </a:buClr>
              <a:buSzPts val="1800"/>
              <a:buFont typeface="Arial"/>
              <a:buChar char="•"/>
            </a:pPr>
            <a:r>
              <a:rPr lang="en-US" sz="1800" b="1" i="0" u="none" strike="noStrike" cap="none">
                <a:solidFill>
                  <a:schemeClr val="dk1"/>
                </a:solidFill>
                <a:latin typeface="Calibri"/>
                <a:ea typeface="Calibri"/>
                <a:cs typeface="Calibri"/>
                <a:sym typeface="Calibri"/>
              </a:rPr>
              <a:t>Market Drivers:</a:t>
            </a:r>
            <a:r>
              <a:rPr lang="en-US" sz="1800" b="0" i="0" u="none" strike="noStrike" cap="none">
                <a:solidFill>
                  <a:schemeClr val="dk1"/>
                </a:solidFill>
                <a:latin typeface="Calibri"/>
                <a:ea typeface="Calibri"/>
                <a:cs typeface="Calibri"/>
                <a:sym typeface="Calibri"/>
              </a:rPr>
              <a:t> Renewable energy focus, emissions reduction goals, port competitiveness.</a:t>
            </a:r>
            <a:endParaRPr/>
          </a:p>
          <a:p>
            <a:pPr marL="742950" marR="0" lvl="1" indent="-285750" algn="l" rtl="0">
              <a:spcBef>
                <a:spcPts val="0"/>
              </a:spcBef>
              <a:spcAft>
                <a:spcPts val="0"/>
              </a:spcAft>
              <a:buClr>
                <a:schemeClr val="dk1"/>
              </a:buClr>
              <a:buSzPts val="1800"/>
              <a:buFont typeface="Arial"/>
              <a:buChar char="•"/>
            </a:pPr>
            <a:r>
              <a:rPr lang="en-US" sz="1800" b="1" i="0" u="none" strike="noStrike" cap="none">
                <a:solidFill>
                  <a:schemeClr val="dk1"/>
                </a:solidFill>
                <a:latin typeface="Calibri"/>
                <a:ea typeface="Calibri"/>
                <a:cs typeface="Calibri"/>
                <a:sym typeface="Calibri"/>
              </a:rPr>
              <a:t>Examples:</a:t>
            </a:r>
            <a:r>
              <a:rPr lang="en-US" sz="1800" b="0" i="0" u="none" strike="noStrike" cap="none">
                <a:solidFill>
                  <a:schemeClr val="dk1"/>
                </a:solidFill>
                <a:latin typeface="Calibri"/>
                <a:ea typeface="Calibri"/>
                <a:cs typeface="Calibri"/>
                <a:sym typeface="Calibri"/>
              </a:rPr>
              <a:t> Hamburg, Bremerhaven - major investments in infrastructure upgrades.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314"/>
        <p:cNvGrpSpPr/>
        <p:nvPr/>
      </p:nvGrpSpPr>
      <p:grpSpPr>
        <a:xfrm>
          <a:off x="0" y="0"/>
          <a:ext cx="0" cy="0"/>
          <a:chOff x="0" y="0"/>
          <a:chExt cx="0" cy="0"/>
        </a:xfrm>
      </p:grpSpPr>
      <p:sp>
        <p:nvSpPr>
          <p:cNvPr id="315" name="Google Shape;315;p28"/>
          <p:cNvSpPr txBox="1"/>
          <p:nvPr/>
        </p:nvSpPr>
        <p:spPr>
          <a:xfrm>
            <a:off x="876299" y="810578"/>
            <a:ext cx="1090612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France:</a:t>
            </a:r>
            <a:endParaRPr sz="16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Data:</a:t>
            </a:r>
            <a:r>
              <a:rPr lang="en-US" sz="1600" b="0" i="0" u="none" strike="noStrike" cap="none">
                <a:solidFill>
                  <a:schemeClr val="dk1"/>
                </a:solidFill>
                <a:latin typeface="Calibri"/>
                <a:ea typeface="Calibri"/>
                <a:cs typeface="Calibri"/>
                <a:sym typeface="Calibri"/>
              </a:rPr>
              <a:t> Increasing investment, national plan targeting major ports for shore power rollout.</a:t>
            </a:r>
            <a:endParaRPr/>
          </a:p>
          <a:p>
            <a:pPr marL="742950" marR="0" lvl="1" indent="-285750" algn="l" rtl="0">
              <a:spcBef>
                <a:spcPts val="0"/>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Market Drivers:</a:t>
            </a:r>
            <a:r>
              <a:rPr lang="en-US" sz="1600" b="0" i="0" u="none" strike="noStrike" cap="none">
                <a:solidFill>
                  <a:schemeClr val="dk1"/>
                </a:solidFill>
                <a:latin typeface="Calibri"/>
                <a:ea typeface="Calibri"/>
                <a:cs typeface="Calibri"/>
                <a:sym typeface="Calibri"/>
              </a:rPr>
              <a:t> EU regulations, port modernization plans, growing LNG market.</a:t>
            </a:r>
            <a:endParaRPr/>
          </a:p>
          <a:p>
            <a:pPr marL="742950" marR="0" lvl="1" indent="-285750" algn="l" rtl="0">
              <a:spcBef>
                <a:spcPts val="0"/>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Examples:</a:t>
            </a:r>
            <a:r>
              <a:rPr lang="en-US" sz="1600" b="0" i="0" u="none" strike="noStrike" cap="none">
                <a:solidFill>
                  <a:schemeClr val="dk1"/>
                </a:solidFill>
                <a:latin typeface="Calibri"/>
                <a:ea typeface="Calibri"/>
                <a:cs typeface="Calibri"/>
                <a:sym typeface="Calibri"/>
              </a:rPr>
              <a:t> Marseille, Le Havre - key strategic ports implementing shore power facilities.</a:t>
            </a:r>
            <a:endParaRPr sz="1600" b="0" i="0" u="none" strike="noStrike" cap="none">
              <a:solidFill>
                <a:schemeClr val="dk1"/>
              </a:solidFill>
              <a:latin typeface="Calibri"/>
              <a:ea typeface="Calibri"/>
              <a:cs typeface="Calibri"/>
              <a:sym typeface="Calibri"/>
            </a:endParaRPr>
          </a:p>
        </p:txBody>
      </p:sp>
      <p:sp>
        <p:nvSpPr>
          <p:cNvPr id="316" name="Google Shape;316;p28"/>
          <p:cNvSpPr txBox="1"/>
          <p:nvPr/>
        </p:nvSpPr>
        <p:spPr>
          <a:xfrm>
            <a:off x="876299" y="1923663"/>
            <a:ext cx="10496551"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Italy:</a:t>
            </a:r>
            <a:endParaRPr sz="16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Data:</a:t>
            </a:r>
            <a:r>
              <a:rPr lang="en-US" sz="1600" b="0" i="0" u="none" strike="noStrike" cap="none">
                <a:solidFill>
                  <a:schemeClr val="dk1"/>
                </a:solidFill>
                <a:latin typeface="Calibri"/>
                <a:ea typeface="Calibri"/>
                <a:cs typeface="Calibri"/>
                <a:sym typeface="Calibri"/>
              </a:rPr>
              <a:t> Expanding rapidly, focus on cruise and ferry ports in major tourist destinations.</a:t>
            </a:r>
            <a:endParaRPr/>
          </a:p>
          <a:p>
            <a:pPr marL="742950" marR="0" lvl="1" indent="-285750" algn="l" rtl="0">
              <a:spcBef>
                <a:spcPts val="0"/>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Market Drivers:</a:t>
            </a:r>
            <a:r>
              <a:rPr lang="en-US" sz="1600" b="0" i="0" u="none" strike="noStrike" cap="none">
                <a:solidFill>
                  <a:schemeClr val="dk1"/>
                </a:solidFill>
                <a:latin typeface="Calibri"/>
                <a:ea typeface="Calibri"/>
                <a:cs typeface="Calibri"/>
                <a:sym typeface="Calibri"/>
              </a:rPr>
              <a:t> Cruise industry pressure, port modernization projects, EU funding support.</a:t>
            </a:r>
            <a:endParaRPr/>
          </a:p>
          <a:p>
            <a:pPr marL="742950" marR="0" lvl="1" indent="-285750" algn="l" rtl="0">
              <a:spcBef>
                <a:spcPts val="0"/>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Examples:</a:t>
            </a:r>
            <a:r>
              <a:rPr lang="en-US" sz="1600" b="0" i="0" u="none" strike="noStrike" cap="none">
                <a:solidFill>
                  <a:schemeClr val="dk1"/>
                </a:solidFill>
                <a:latin typeface="Calibri"/>
                <a:ea typeface="Calibri"/>
                <a:cs typeface="Calibri"/>
                <a:sym typeface="Calibri"/>
              </a:rPr>
              <a:t> Venice, Civitavecchia - significant investments in shore power infrastructure.</a:t>
            </a:r>
            <a:endParaRPr sz="1600" b="0" i="0" u="none" strike="noStrike" cap="none">
              <a:solidFill>
                <a:schemeClr val="dk1"/>
              </a:solidFill>
              <a:latin typeface="Calibri"/>
              <a:ea typeface="Calibri"/>
              <a:cs typeface="Calibri"/>
              <a:sym typeface="Calibri"/>
            </a:endParaRPr>
          </a:p>
        </p:txBody>
      </p:sp>
      <p:sp>
        <p:nvSpPr>
          <p:cNvPr id="317" name="Google Shape;317;p28"/>
          <p:cNvSpPr txBox="1"/>
          <p:nvPr/>
        </p:nvSpPr>
        <p:spPr>
          <a:xfrm>
            <a:off x="600075" y="410468"/>
            <a:ext cx="216217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948CB"/>
                </a:solidFill>
                <a:latin typeface="Calibri"/>
                <a:ea typeface="Calibri"/>
                <a:cs typeface="Calibri"/>
                <a:sym typeface="Calibri"/>
              </a:rPr>
              <a:t>Continue..</a:t>
            </a:r>
            <a:endParaRPr sz="2000" b="1">
              <a:solidFill>
                <a:srgbClr val="0948CB"/>
              </a:solidFill>
              <a:latin typeface="Calibri"/>
              <a:ea typeface="Calibri"/>
              <a:cs typeface="Calibri"/>
              <a:sym typeface="Calibri"/>
            </a:endParaRPr>
          </a:p>
        </p:txBody>
      </p:sp>
      <p:sp>
        <p:nvSpPr>
          <p:cNvPr id="318" name="Google Shape;318;p28"/>
          <p:cNvSpPr txBox="1"/>
          <p:nvPr/>
        </p:nvSpPr>
        <p:spPr>
          <a:xfrm>
            <a:off x="876299" y="3042463"/>
            <a:ext cx="11058526"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Explanation:</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This list reflects the current situation (around February 2024) and the ranking can change based on future developments.</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Other countries like Denmark, Finland, and the Netherlands are also actively pursuing shore power deployment.</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Key market drivers include regulatory requirements, environmental concerns, economic benefits, and advancements in technology.</a:t>
            </a:r>
            <a:endParaRPr sz="1600">
              <a:solidFill>
                <a:schemeClr val="dk1"/>
              </a:solidFill>
              <a:latin typeface="Calibri"/>
              <a:ea typeface="Calibri"/>
              <a:cs typeface="Calibri"/>
              <a:sym typeface="Calibri"/>
            </a:endParaRPr>
          </a:p>
        </p:txBody>
      </p:sp>
      <p:sp>
        <p:nvSpPr>
          <p:cNvPr id="319" name="Google Shape;319;p28"/>
          <p:cNvSpPr txBox="1"/>
          <p:nvPr/>
        </p:nvSpPr>
        <p:spPr>
          <a:xfrm>
            <a:off x="876299" y="4639685"/>
            <a:ext cx="10829926"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Sources: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PTR Inc. Reports: </a:t>
            </a:r>
            <a:r>
              <a:rPr lang="en-US" sz="1800" u="sng">
                <a:solidFill>
                  <a:schemeClr val="dk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https://ptr.inc/onshore-power-supply-gaining-popularity-in-european-ports/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MarketsandMarkets: </a:t>
            </a:r>
            <a:r>
              <a:rPr lang="en-US" sz="1800" u="sng">
                <a:solidFill>
                  <a:schemeClr val="dk1"/>
                </a:solidFill>
                <a:latin typeface="Calibri"/>
                <a:ea typeface="Calibri"/>
                <a:cs typeface="Calibri"/>
                <a:sym typeface="Calibr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https://www.marketsandmarkets.com/Market-Reports/shore-power-market-34338697.html</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European Commission: </a:t>
            </a:r>
            <a:r>
              <a:rPr lang="en-US" sz="1800" u="sng">
                <a:solidFill>
                  <a:schemeClr val="dk1"/>
                </a:solidFill>
                <a:latin typeface="Calibri"/>
                <a:ea typeface="Calibri"/>
                <a:cs typeface="Calibri"/>
                <a:sym typeface="Calibri"/>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https://commission.europa.eu/strategy-and-policy/priorities-2019-2024/european-green-deal_en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93013">
              <a:srgbClr val="2F5496"/>
            </a:gs>
            <a:gs pos="100000">
              <a:srgbClr val="C5D3ED"/>
            </a:gs>
          </a:gsLst>
          <a:lin ang="5400000" scaled="0"/>
        </a:gradFill>
        <a:effectLst/>
      </p:bgPr>
    </p:bg>
    <p:spTree>
      <p:nvGrpSpPr>
        <p:cNvPr id="1" name="Shape 323"/>
        <p:cNvGrpSpPr/>
        <p:nvPr/>
      </p:nvGrpSpPr>
      <p:grpSpPr>
        <a:xfrm>
          <a:off x="0" y="0"/>
          <a:ext cx="0" cy="0"/>
          <a:chOff x="0" y="0"/>
          <a:chExt cx="0" cy="0"/>
        </a:xfrm>
      </p:grpSpPr>
      <p:sp>
        <p:nvSpPr>
          <p:cNvPr id="324" name="Google Shape;324;p29"/>
          <p:cNvSpPr txBox="1"/>
          <p:nvPr/>
        </p:nvSpPr>
        <p:spPr>
          <a:xfrm>
            <a:off x="3905250" y="2333625"/>
            <a:ext cx="523875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b="1">
                <a:solidFill>
                  <a:srgbClr val="00B050"/>
                </a:solidFill>
                <a:latin typeface="Times New Roman"/>
                <a:ea typeface="Times New Roman"/>
                <a:cs typeface="Times New Roman"/>
                <a:sym typeface="Times New Roman"/>
              </a:rPr>
              <a:t>Thanks</a:t>
            </a:r>
            <a:endParaRPr sz="8000" b="1">
              <a:solidFill>
                <a:srgbClr val="00B050"/>
              </a:solidFill>
              <a:latin typeface="Times New Roman"/>
              <a:ea typeface="Times New Roman"/>
              <a:cs typeface="Times New Roman"/>
              <a:sym typeface="Times New Roman"/>
            </a:endParaRPr>
          </a:p>
        </p:txBody>
      </p:sp>
      <p:sp>
        <p:nvSpPr>
          <p:cNvPr id="2" name="Footer Placeholder 1"/>
          <p:cNvSpPr>
            <a:spLocks noGrp="1"/>
          </p:cNvSpPr>
          <p:nvPr>
            <p:ph type="ftr" idx="11"/>
          </p:nvPr>
        </p:nvSpPr>
        <p:spPr/>
        <p:txBody>
          <a:bodyPr/>
          <a:lstStyle/>
          <a:p>
            <a:r>
              <a:rPr lang="en-US" smtClean="0"/>
              <a:t>United States VS Germany Energy Production Analysis</a:t>
            </a:r>
            <a:endParaRPr lang="en-US"/>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31"/>
        <p:cNvGrpSpPr/>
        <p:nvPr/>
      </p:nvGrpSpPr>
      <p:grpSpPr>
        <a:xfrm>
          <a:off x="0" y="0"/>
          <a:ext cx="0" cy="0"/>
          <a:chOff x="0" y="0"/>
          <a:chExt cx="0" cy="0"/>
        </a:xfrm>
      </p:grpSpPr>
      <p:sp>
        <p:nvSpPr>
          <p:cNvPr id="133" name="Google Shape;133;p3"/>
          <p:cNvSpPr txBox="1"/>
          <p:nvPr/>
        </p:nvSpPr>
        <p:spPr>
          <a:xfrm>
            <a:off x="1235350" y="2684972"/>
            <a:ext cx="4017889" cy="1039909"/>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70C0"/>
              </a:buClr>
              <a:buSzPts val="2200"/>
              <a:buFont typeface="Arial"/>
              <a:buNone/>
            </a:pPr>
            <a:endParaRPr sz="2200">
              <a:solidFill>
                <a:srgbClr val="292929"/>
              </a:solidFill>
              <a:latin typeface="Arial"/>
              <a:ea typeface="Arial"/>
              <a:cs typeface="Arial"/>
              <a:sym typeface="Arial"/>
            </a:endParaRPr>
          </a:p>
        </p:txBody>
      </p:sp>
      <p:sp>
        <p:nvSpPr>
          <p:cNvPr id="134" name="Google Shape;134;p3"/>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Executive Summary</a:t>
            </a:r>
            <a:endParaRPr sz="4000">
              <a:solidFill>
                <a:srgbClr val="0B49CB"/>
              </a:solidFill>
              <a:latin typeface="IBM Plex Mono SemiBold"/>
              <a:ea typeface="IBM Plex Mono SemiBold"/>
              <a:cs typeface="IBM Plex Mono SemiBold"/>
              <a:sym typeface="IBM Plex Mono SemiBold"/>
            </a:endParaRPr>
          </a:p>
        </p:txBody>
      </p:sp>
      <p:sp>
        <p:nvSpPr>
          <p:cNvPr id="135" name="Google Shape;135;p3"/>
          <p:cNvSpPr txBox="1"/>
          <p:nvPr/>
        </p:nvSpPr>
        <p:spPr>
          <a:xfrm>
            <a:off x="223284" y="1791931"/>
            <a:ext cx="11717079"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Research Design</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I did collected the data (generation capacity (GW) of Germany and USA) from various online websites.</a:t>
            </a:r>
            <a:endParaRPr/>
          </a:p>
          <a:p>
            <a:pPr marL="457200" marR="0" lvl="1" indent="0" algn="l" rtl="0">
              <a:spcBef>
                <a:spcPts val="0"/>
              </a:spcBef>
              <a:spcAft>
                <a:spcPts val="0"/>
              </a:spcAft>
              <a:buNone/>
            </a:pPr>
            <a:r>
              <a:rPr lang="en-US" sz="1800" b="0" i="1" u="sng" strike="noStrike" cap="none">
                <a:solidFill>
                  <a:schemeClr val="dk1"/>
                </a:solidFill>
                <a:latin typeface="Calibri"/>
                <a:ea typeface="Calibri"/>
                <a:cs typeface="Calibri"/>
                <a:sym typeface="Calibri"/>
              </a:rPr>
              <a:t>For Germany</a:t>
            </a:r>
            <a:r>
              <a:rPr lang="en-US" sz="1800" b="0" i="0" u="none" strike="noStrike" cap="none">
                <a:solidFill>
                  <a:schemeClr val="dk1"/>
                </a:solidFill>
                <a:latin typeface="Calibri"/>
                <a:ea typeface="Calibri"/>
                <a:cs typeface="Calibri"/>
                <a:sym typeface="Calibri"/>
              </a:rPr>
              <a:t>: 1.  </a:t>
            </a:r>
            <a:r>
              <a:rPr lang="en-US" sz="1800" b="0" i="0" u="sng" strike="noStrike" cap="none">
                <a:solidFill>
                  <a:schemeClr val="dk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https://www.energy-charts.info/charts/installed_power/chart.htm?l=en&amp;c=DE&amp;chartColumnSorting=ascending&amp;year=2021&amp;partsum=1</a:t>
            </a: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2. </a:t>
            </a:r>
            <a:r>
              <a:rPr lang="en-US" sz="1800" b="0" i="0" u="sng" strike="noStrike" cap="none">
                <a:solidFill>
                  <a:schemeClr val="dk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https://www.energy-charts.info/charts/installed_power/chart.htm?l=en&amp;c=DE&amp;chartColumnSorting=ascending&amp;year=2021&amp;partsum=1</a:t>
            </a: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1" u="sng" strike="noStrike" cap="none">
                <a:solidFill>
                  <a:schemeClr val="dk1"/>
                </a:solidFill>
                <a:latin typeface="Calibri"/>
                <a:ea typeface="Calibri"/>
                <a:cs typeface="Calibri"/>
                <a:sym typeface="Calibri"/>
              </a:rPr>
              <a:t>For USA: </a:t>
            </a:r>
            <a:r>
              <a:rPr lang="en-US" sz="1800" b="0" i="0" u="none" strike="noStrike" cap="none">
                <a:solidFill>
                  <a:schemeClr val="dk1"/>
                </a:solidFill>
                <a:latin typeface="Calibri"/>
                <a:ea typeface="Calibri"/>
                <a:cs typeface="Calibri"/>
                <a:sym typeface="Calibri"/>
              </a:rPr>
              <a:t> </a:t>
            </a:r>
            <a:r>
              <a:rPr lang="en-US" sz="1800" b="0" i="0" u="sng" strike="noStrike" cap="none">
                <a:solidFill>
                  <a:schemeClr val="dk1"/>
                </a:solidFill>
                <a:latin typeface="Calibri"/>
                <a:ea typeface="Calibri"/>
                <a:cs typeface="Calibri"/>
                <a:sym typeface="Calibr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https://www.eia.gov/energyexplained/electricity/electricity-in-the-us-generation-capacity-and-sales.php</a:t>
            </a:r>
            <a:endParaRPr sz="1800" b="0" i="0" u="none" strike="noStrike" cap="none">
              <a:solidFill>
                <a:schemeClr val="dk1"/>
              </a:solidFill>
              <a:latin typeface="Calibri"/>
              <a:ea typeface="Calibri"/>
              <a:cs typeface="Calibri"/>
              <a:sym typeface="Calibri"/>
            </a:endParaRPr>
          </a:p>
        </p:txBody>
      </p:sp>
      <p:sp>
        <p:nvSpPr>
          <p:cNvPr id="136" name="Google Shape;136;p3"/>
          <p:cNvSpPr txBox="1"/>
          <p:nvPr/>
        </p:nvSpPr>
        <p:spPr>
          <a:xfrm>
            <a:off x="223284" y="4662061"/>
            <a:ext cx="11717079"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Then I used excel to find the best approach for data analysis and comparision of both countries, for that I did data cleaning, webscrapping upto some extend in google sheet and then I structured the data.</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At the end I did data visualization for comparative analysis.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40"/>
        <p:cNvGrpSpPr/>
        <p:nvPr/>
      </p:nvGrpSpPr>
      <p:grpSpPr>
        <a:xfrm>
          <a:off x="0" y="0"/>
          <a:ext cx="0" cy="0"/>
          <a:chOff x="0" y="0"/>
          <a:chExt cx="0" cy="0"/>
        </a:xfrm>
      </p:grpSpPr>
      <p:sp>
        <p:nvSpPr>
          <p:cNvPr id="142" name="Google Shape;142;p4"/>
          <p:cNvSpPr txBox="1"/>
          <p:nvPr/>
        </p:nvSpPr>
        <p:spPr>
          <a:xfrm>
            <a:off x="828068" y="538650"/>
            <a:ext cx="10530114"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Introduction</a:t>
            </a:r>
            <a:endParaRPr sz="4000">
              <a:solidFill>
                <a:srgbClr val="0B49CB"/>
              </a:solidFill>
              <a:latin typeface="IBM Plex Mono SemiBold"/>
              <a:ea typeface="IBM Plex Mono SemiBold"/>
              <a:cs typeface="IBM Plex Mono SemiBold"/>
              <a:sym typeface="IBM Plex Mono SemiBold"/>
            </a:endParaRPr>
          </a:p>
        </p:txBody>
      </p:sp>
      <p:sp>
        <p:nvSpPr>
          <p:cNvPr id="143" name="Google Shape;143;p4"/>
          <p:cNvSpPr txBox="1"/>
          <p:nvPr/>
        </p:nvSpPr>
        <p:spPr>
          <a:xfrm>
            <a:off x="828068" y="1979142"/>
            <a:ext cx="5660840" cy="1898424"/>
          </a:xfrm>
          <a:prstGeom prst="rect">
            <a:avLst/>
          </a:prstGeom>
          <a:noFill/>
          <a:ln>
            <a:noFill/>
          </a:ln>
        </p:spPr>
        <p:txBody>
          <a:bodyPr spcFirstLastPara="1" wrap="square" lIns="91425" tIns="45700" rIns="91425" bIns="45700" anchor="t" anchorCtr="0">
            <a:normAutofit/>
          </a:bodyPr>
          <a:lstStyle/>
          <a:p>
            <a:pPr marL="228600" marR="0" lvl="0" indent="-88900" algn="l" rtl="0">
              <a:lnSpc>
                <a:spcPct val="90000"/>
              </a:lnSpc>
              <a:spcBef>
                <a:spcPts val="0"/>
              </a:spcBef>
              <a:spcAft>
                <a:spcPts val="0"/>
              </a:spcAft>
              <a:buClr>
                <a:srgbClr val="0070C0"/>
              </a:buClr>
              <a:buSzPts val="2200"/>
              <a:buFont typeface="Arial"/>
              <a:buNone/>
            </a:pPr>
            <a:endParaRPr sz="2200">
              <a:solidFill>
                <a:srgbClr val="292929"/>
              </a:solidFill>
              <a:latin typeface="Arial"/>
              <a:ea typeface="Arial"/>
              <a:cs typeface="Arial"/>
              <a:sym typeface="Arial"/>
            </a:endParaRPr>
          </a:p>
        </p:txBody>
      </p:sp>
      <p:sp>
        <p:nvSpPr>
          <p:cNvPr id="144" name="Google Shape;144;p4"/>
          <p:cNvSpPr txBox="1"/>
          <p:nvPr/>
        </p:nvSpPr>
        <p:spPr>
          <a:xfrm>
            <a:off x="854768" y="1530359"/>
            <a:ext cx="6504601"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E4E79"/>
              </a:buClr>
              <a:buSzPts val="1800"/>
              <a:buFont typeface="Arial"/>
              <a:buChar char="•"/>
            </a:pPr>
            <a:r>
              <a:rPr lang="en-US" sz="1800" b="1" i="1">
                <a:solidFill>
                  <a:srgbClr val="1E4E79"/>
                </a:solidFill>
                <a:latin typeface="Calibri"/>
                <a:ea typeface="Calibri"/>
                <a:cs typeface="Calibri"/>
                <a:sym typeface="Calibri"/>
              </a:rPr>
              <a:t>An Overview of generation capacity (GW) of Germany and USA</a:t>
            </a:r>
            <a:endParaRPr sz="1800" b="1" i="1">
              <a:solidFill>
                <a:srgbClr val="1E4E79"/>
              </a:solidFill>
              <a:latin typeface="Calibri"/>
              <a:ea typeface="Calibri"/>
              <a:cs typeface="Calibri"/>
              <a:sym typeface="Calibri"/>
            </a:endParaRPr>
          </a:p>
        </p:txBody>
      </p:sp>
      <p:sp>
        <p:nvSpPr>
          <p:cNvPr id="145" name="Google Shape;145;p4"/>
          <p:cNvSpPr/>
          <p:nvPr/>
        </p:nvSpPr>
        <p:spPr>
          <a:xfrm>
            <a:off x="828068" y="2189690"/>
            <a:ext cx="60960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D0D0D"/>
                </a:solidFill>
                <a:latin typeface="Arial"/>
                <a:ea typeface="Arial"/>
                <a:cs typeface="Arial"/>
                <a:sym typeface="Arial"/>
              </a:rPr>
              <a:t>Total Generation Capacity</a:t>
            </a:r>
            <a:r>
              <a:rPr lang="en-US" sz="1800">
                <a:solidFill>
                  <a:srgbClr val="0D0D0D"/>
                </a:solidFill>
                <a:latin typeface="Arial"/>
                <a:ea typeface="Arial"/>
                <a:cs typeface="Arial"/>
                <a:sym typeface="Arial"/>
              </a:rPr>
              <a:t>: Germany and the USA are among the leading countries in terms of total generation capacity.</a:t>
            </a:r>
            <a:endParaRPr/>
          </a:p>
          <a:p>
            <a:pPr marL="0" marR="0" lvl="0" indent="0" algn="l" rtl="0">
              <a:spcBef>
                <a:spcPts val="0"/>
              </a:spcBef>
              <a:spcAft>
                <a:spcPts val="0"/>
              </a:spcAft>
              <a:buNone/>
            </a:pPr>
            <a:r>
              <a:rPr lang="en-US" sz="1800">
                <a:solidFill>
                  <a:schemeClr val="accent6"/>
                </a:solidFill>
                <a:latin typeface="Arial"/>
                <a:ea typeface="Arial"/>
                <a:cs typeface="Arial"/>
                <a:sym typeface="Arial"/>
              </a:rPr>
              <a:t>Germany: </a:t>
            </a:r>
            <a:r>
              <a:rPr lang="en-US" sz="1800">
                <a:solidFill>
                  <a:schemeClr val="accent6"/>
                </a:solidFill>
                <a:latin typeface="Calibri"/>
                <a:ea typeface="Calibri"/>
                <a:cs typeface="Calibri"/>
                <a:sym typeface="Calibri"/>
              </a:rPr>
              <a:t>211.31 GW </a:t>
            </a:r>
            <a:endParaRPr sz="1800">
              <a:solidFill>
                <a:schemeClr val="accent6"/>
              </a:solidFill>
              <a:latin typeface="Arial"/>
              <a:ea typeface="Arial"/>
              <a:cs typeface="Arial"/>
              <a:sym typeface="Arial"/>
            </a:endParaRPr>
          </a:p>
          <a:p>
            <a:pPr marL="0" marR="0" lvl="0" indent="0" algn="l" rtl="0">
              <a:spcBef>
                <a:spcPts val="0"/>
              </a:spcBef>
              <a:spcAft>
                <a:spcPts val="0"/>
              </a:spcAft>
              <a:buNone/>
            </a:pPr>
            <a:r>
              <a:rPr lang="en-US" sz="1800">
                <a:solidFill>
                  <a:schemeClr val="accent6"/>
                </a:solidFill>
                <a:latin typeface="Arial"/>
                <a:ea typeface="Arial"/>
                <a:cs typeface="Arial"/>
                <a:sym typeface="Arial"/>
              </a:rPr>
              <a:t>USA: </a:t>
            </a:r>
            <a:r>
              <a:rPr lang="en-US" sz="1800">
                <a:solidFill>
                  <a:schemeClr val="accent6"/>
                </a:solidFill>
                <a:latin typeface="Calibri"/>
                <a:ea typeface="Calibri"/>
                <a:cs typeface="Calibri"/>
                <a:sym typeface="Calibri"/>
              </a:rPr>
              <a:t>1.3 million </a:t>
            </a:r>
            <a:r>
              <a:rPr lang="en-US" sz="1800">
                <a:solidFill>
                  <a:schemeClr val="accent6"/>
                </a:solidFill>
                <a:latin typeface="Arial"/>
                <a:ea typeface="Arial"/>
                <a:cs typeface="Arial"/>
                <a:sym typeface="Arial"/>
              </a:rPr>
              <a:t>GW</a:t>
            </a:r>
            <a:endParaRPr sz="1800" b="0" i="0">
              <a:solidFill>
                <a:schemeClr val="accent6"/>
              </a:solidFill>
              <a:latin typeface="Arial"/>
              <a:ea typeface="Arial"/>
              <a:cs typeface="Arial"/>
              <a:sym typeface="Arial"/>
            </a:endParaRPr>
          </a:p>
        </p:txBody>
      </p:sp>
      <p:sp>
        <p:nvSpPr>
          <p:cNvPr id="146" name="Google Shape;146;p4"/>
          <p:cNvSpPr/>
          <p:nvPr/>
        </p:nvSpPr>
        <p:spPr>
          <a:xfrm>
            <a:off x="854767" y="3844399"/>
            <a:ext cx="10245623"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E4E79"/>
              </a:buClr>
              <a:buSzPts val="1800"/>
              <a:buFont typeface="Arial"/>
              <a:buChar char="•"/>
            </a:pPr>
            <a:r>
              <a:rPr lang="en-US" sz="1800" b="1" i="1">
                <a:solidFill>
                  <a:srgbClr val="1E4E79"/>
                </a:solidFill>
                <a:latin typeface="Calibri"/>
                <a:ea typeface="Calibri"/>
                <a:cs typeface="Calibri"/>
                <a:sym typeface="Calibri"/>
              </a:rPr>
              <a:t>Number of TSOs/ISOs and DSOs in Germany and the USA. Share the names of TSOs of both countries?</a:t>
            </a:r>
            <a:endParaRPr sz="1800" b="1" i="1">
              <a:solidFill>
                <a:srgbClr val="1E4E79"/>
              </a:solidFill>
              <a:latin typeface="Calibri"/>
              <a:ea typeface="Calibri"/>
              <a:cs typeface="Calibri"/>
              <a:sym typeface="Calibri"/>
            </a:endParaRPr>
          </a:p>
        </p:txBody>
      </p:sp>
      <p:graphicFrame>
        <p:nvGraphicFramePr>
          <p:cNvPr id="147" name="Google Shape;147;p4"/>
          <p:cNvGraphicFramePr/>
          <p:nvPr/>
        </p:nvGraphicFramePr>
        <p:xfrm>
          <a:off x="854766" y="4391111"/>
          <a:ext cx="9490700" cy="1767325"/>
        </p:xfrm>
        <a:graphic>
          <a:graphicData uri="http://schemas.openxmlformats.org/drawingml/2006/table">
            <a:tbl>
              <a:tblPr>
                <a:noFill/>
                <a:tableStyleId>{39CA075B-2DB7-42B6-BEDC-569ED71D3B1D}</a:tableStyleId>
              </a:tblPr>
              <a:tblGrid>
                <a:gridCol w="2372675"/>
                <a:gridCol w="2372675"/>
                <a:gridCol w="2372675"/>
                <a:gridCol w="2372675"/>
              </a:tblGrid>
              <a:tr h="487875">
                <a:tc>
                  <a:txBody>
                    <a:bodyPr/>
                    <a:lstStyle/>
                    <a:p>
                      <a:pPr marL="0" marR="0" lvl="0" indent="0" algn="l" rtl="0">
                        <a:spcBef>
                          <a:spcPts val="0"/>
                        </a:spcBef>
                        <a:spcAft>
                          <a:spcPts val="0"/>
                        </a:spcAft>
                        <a:buNone/>
                      </a:pPr>
                      <a:r>
                        <a:rPr lang="en-US" sz="1400" b="1" u="none" strike="noStrike" cap="none">
                          <a:solidFill>
                            <a:schemeClr val="dk1"/>
                          </a:solidFill>
                        </a:rPr>
                        <a:t>Country</a:t>
                      </a:r>
                      <a:endParaRPr sz="1400" b="1" i="0" u="none" strike="noStrike" cap="none">
                        <a:solidFill>
                          <a:schemeClr val="dk1"/>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400" b="1" u="none" strike="noStrike" cap="none">
                          <a:solidFill>
                            <a:schemeClr val="dk1"/>
                          </a:solidFill>
                        </a:rPr>
                        <a:t>Number of TSOs/ISOs</a:t>
                      </a:r>
                      <a:endParaRPr sz="1400" b="1" i="0" u="none" strike="noStrike" cap="none">
                        <a:solidFill>
                          <a:schemeClr val="dk1"/>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400" b="1" u="none" strike="noStrike" cap="none">
                          <a:solidFill>
                            <a:schemeClr val="dk1"/>
                          </a:solidFill>
                        </a:rPr>
                        <a:t>Number of DSOs</a:t>
                      </a:r>
                      <a:endParaRPr sz="1400" b="1" i="0" u="none" strike="noStrike" cap="none">
                        <a:solidFill>
                          <a:schemeClr val="dk1"/>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400" b="1" u="none" strike="noStrike" cap="none">
                          <a:solidFill>
                            <a:schemeClr val="dk1"/>
                          </a:solidFill>
                        </a:rPr>
                        <a:t>Example TSO(s)</a:t>
                      </a:r>
                      <a:endParaRPr sz="1400" b="1" i="0" u="none" strike="noStrike" cap="none">
                        <a:solidFill>
                          <a:schemeClr val="dk1"/>
                        </a:solidFill>
                        <a:latin typeface="Arial"/>
                        <a:ea typeface="Arial"/>
                        <a:cs typeface="Arial"/>
                        <a:sym typeface="Arial"/>
                      </a:endParaRPr>
                    </a:p>
                  </a:txBody>
                  <a:tcPr marL="6350" marR="6350" marT="6350" marB="0" anchor="ctr"/>
                </a:tc>
              </a:tr>
              <a:tr h="313650">
                <a:tc>
                  <a:txBody>
                    <a:bodyPr/>
                    <a:lstStyle/>
                    <a:p>
                      <a:pPr marL="0" marR="0" lvl="0" indent="0" algn="l" rtl="0">
                        <a:spcBef>
                          <a:spcPts val="0"/>
                        </a:spcBef>
                        <a:spcAft>
                          <a:spcPts val="0"/>
                        </a:spcAft>
                        <a:buNone/>
                      </a:pPr>
                      <a:r>
                        <a:rPr lang="en-US" sz="1800" u="none" strike="noStrike" cap="none"/>
                        <a:t>Germany</a:t>
                      </a:r>
                      <a:endParaRPr sz="1800" b="1"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r" rtl="0">
                        <a:spcBef>
                          <a:spcPts val="0"/>
                        </a:spcBef>
                        <a:spcAft>
                          <a:spcPts val="0"/>
                        </a:spcAft>
                        <a:buNone/>
                      </a:pPr>
                      <a:r>
                        <a:rPr lang="en-US" sz="1800" u="none" strike="noStrike" cap="none"/>
                        <a:t>1</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~800</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TransnetBW</a:t>
                      </a:r>
                      <a:endParaRPr sz="1800" b="0" i="0" u="none" strike="noStrike" cap="none">
                        <a:solidFill>
                          <a:srgbClr val="000000"/>
                        </a:solidFill>
                        <a:latin typeface="Arial"/>
                        <a:ea typeface="Arial"/>
                        <a:cs typeface="Arial"/>
                        <a:sym typeface="Arial"/>
                      </a:endParaRPr>
                    </a:p>
                  </a:txBody>
                  <a:tcPr marL="6350" marR="6350" marT="6350" marB="0" anchor="b"/>
                </a:tc>
              </a:tr>
              <a:tr h="965800">
                <a:tc>
                  <a:txBody>
                    <a:bodyPr/>
                    <a:lstStyle/>
                    <a:p>
                      <a:pPr marL="0" marR="0" lvl="0" indent="0" algn="l" rtl="0">
                        <a:spcBef>
                          <a:spcPts val="0"/>
                        </a:spcBef>
                        <a:spcAft>
                          <a:spcPts val="0"/>
                        </a:spcAft>
                        <a:buNone/>
                      </a:pPr>
                      <a:r>
                        <a:rPr lang="en-US" sz="1800" u="none" strike="noStrike" cap="none"/>
                        <a:t>USA</a:t>
                      </a:r>
                      <a:endParaRPr sz="1800" b="1"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r" rtl="0">
                        <a:spcBef>
                          <a:spcPts val="0"/>
                        </a:spcBef>
                        <a:spcAft>
                          <a:spcPts val="0"/>
                        </a:spcAft>
                        <a:buNone/>
                      </a:pPr>
                      <a:r>
                        <a:rPr lang="en-US" sz="1800" u="none" strike="noStrike" cap="none"/>
                        <a:t>3</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~3,500</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PJM Interconnection, SPP, California ISO</a:t>
                      </a:r>
                      <a:endParaRPr sz="1800" b="0" i="0" u="none" strike="noStrike" cap="none">
                        <a:solidFill>
                          <a:srgbClr val="000000"/>
                        </a:solidFill>
                        <a:latin typeface="Arial"/>
                        <a:ea typeface="Arial"/>
                        <a:cs typeface="Arial"/>
                        <a:sym typeface="Arial"/>
                      </a:endParaRPr>
                    </a:p>
                  </a:txBody>
                  <a:tcPr marL="6350" marR="6350" marT="6350" marB="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51"/>
        <p:cNvGrpSpPr/>
        <p:nvPr/>
      </p:nvGrpSpPr>
      <p:grpSpPr>
        <a:xfrm>
          <a:off x="0" y="0"/>
          <a:ext cx="0" cy="0"/>
          <a:chOff x="0" y="0"/>
          <a:chExt cx="0" cy="0"/>
        </a:xfrm>
      </p:grpSpPr>
      <p:sp>
        <p:nvSpPr>
          <p:cNvPr id="152" name="Google Shape;152;p5"/>
          <p:cNvSpPr/>
          <p:nvPr/>
        </p:nvSpPr>
        <p:spPr>
          <a:xfrm>
            <a:off x="623777" y="408547"/>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D0D0D"/>
                </a:solidFill>
                <a:latin typeface="Arial"/>
                <a:ea typeface="Arial"/>
                <a:cs typeface="Arial"/>
                <a:sym typeface="Arial"/>
              </a:rPr>
              <a:t>Relevant Stakeholders/Regulators</a:t>
            </a:r>
            <a:r>
              <a:rPr lang="en-US" sz="1800">
                <a:solidFill>
                  <a:srgbClr val="0D0D0D"/>
                </a:solidFill>
                <a:latin typeface="Arial"/>
                <a:ea typeface="Arial"/>
                <a:cs typeface="Arial"/>
                <a:sym typeface="Arial"/>
              </a:rPr>
              <a:t>:</a:t>
            </a:r>
            <a:endParaRPr sz="1800">
              <a:solidFill>
                <a:srgbClr val="0D0D0D"/>
              </a:solidFill>
              <a:latin typeface="Arial"/>
              <a:ea typeface="Arial"/>
              <a:cs typeface="Arial"/>
              <a:sym typeface="Arial"/>
            </a:endParaRPr>
          </a:p>
        </p:txBody>
      </p:sp>
      <p:sp>
        <p:nvSpPr>
          <p:cNvPr id="153" name="Google Shape;153;p5"/>
          <p:cNvSpPr/>
          <p:nvPr/>
        </p:nvSpPr>
        <p:spPr>
          <a:xfrm>
            <a:off x="836425" y="1217656"/>
            <a:ext cx="102639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Names and roles of relevant stakeholders/regulators in Germany and USA power grid?</a:t>
            </a:r>
            <a:endParaRPr/>
          </a:p>
        </p:txBody>
      </p:sp>
      <p:graphicFrame>
        <p:nvGraphicFramePr>
          <p:cNvPr id="154" name="Google Shape;154;p5"/>
          <p:cNvGraphicFramePr/>
          <p:nvPr/>
        </p:nvGraphicFramePr>
        <p:xfrm>
          <a:off x="687573" y="1873399"/>
          <a:ext cx="10870000" cy="3368040"/>
        </p:xfrm>
        <a:graphic>
          <a:graphicData uri="http://schemas.openxmlformats.org/drawingml/2006/table">
            <a:tbl>
              <a:tblPr>
                <a:noFill/>
                <a:tableStyleId>{39CA075B-2DB7-42B6-BEDC-569ED71D3B1D}</a:tableStyleId>
              </a:tblPr>
              <a:tblGrid>
                <a:gridCol w="1180450"/>
                <a:gridCol w="5447425"/>
                <a:gridCol w="4242125"/>
              </a:tblGrid>
              <a:tr h="247025">
                <a:tc>
                  <a:txBody>
                    <a:bodyPr/>
                    <a:lstStyle/>
                    <a:p>
                      <a:pPr marL="0" marR="0" lvl="0" indent="0" algn="l" rtl="0">
                        <a:spcBef>
                          <a:spcPts val="0"/>
                        </a:spcBef>
                        <a:spcAft>
                          <a:spcPts val="0"/>
                        </a:spcAft>
                        <a:buNone/>
                      </a:pPr>
                      <a:r>
                        <a:rPr lang="en-US" sz="1800" b="1" u="none" strike="noStrike" cap="none"/>
                        <a:t>Country</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b="1" u="none" strike="noStrike" cap="none"/>
                        <a:t>Regulator</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b="1" u="none" strike="noStrike" cap="none"/>
                        <a:t>Stakeholders</a:t>
                      </a:r>
                      <a:endParaRPr sz="1800" b="1" i="0" u="none" strike="noStrike" cap="none">
                        <a:solidFill>
                          <a:srgbClr val="093D93"/>
                        </a:solidFill>
                        <a:latin typeface="Arial"/>
                        <a:ea typeface="Arial"/>
                        <a:cs typeface="Arial"/>
                        <a:sym typeface="Arial"/>
                      </a:endParaRPr>
                    </a:p>
                  </a:txBody>
                  <a:tcPr marL="6350" marR="6350" marT="6350" marB="0" anchor="b"/>
                </a:tc>
              </a:tr>
              <a:tr h="247025">
                <a:tc>
                  <a:txBody>
                    <a:bodyPr/>
                    <a:lstStyle/>
                    <a:p>
                      <a:pPr marL="0" marR="0" lvl="0" indent="0" algn="l" rtl="0">
                        <a:spcBef>
                          <a:spcPts val="0"/>
                        </a:spcBef>
                        <a:spcAft>
                          <a:spcPts val="0"/>
                        </a:spcAft>
                        <a:buNone/>
                      </a:pPr>
                      <a:r>
                        <a:rPr lang="en-US" sz="1800" u="none" strike="noStrike" cap="none"/>
                        <a:t>Germany</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Federal Network Agency (BNetzA)</a:t>
                      </a:r>
                      <a:endParaRPr sz="1800" b="0" i="0" u="none" strike="noStrike" cap="none">
                        <a:solidFill>
                          <a:srgbClr val="1F1F1F"/>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TSOs</a:t>
                      </a:r>
                      <a:endParaRPr sz="1800" b="0" i="0" u="none" strike="noStrike" cap="none">
                        <a:solidFill>
                          <a:srgbClr val="000000"/>
                        </a:solidFill>
                        <a:latin typeface="Arial"/>
                        <a:ea typeface="Arial"/>
                        <a:cs typeface="Arial"/>
                        <a:sym typeface="Arial"/>
                      </a:endParaRPr>
                    </a:p>
                  </a:txBody>
                  <a:tcPr marL="6350" marR="6350" marT="6350" marB="0" anchor="b"/>
                </a:tc>
              </a:tr>
              <a:tr h="247025">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 </a:t>
                      </a:r>
                      <a:endParaRPr sz="1800" b="0" i="0" u="none" strike="noStrike" cap="none">
                        <a:solidFill>
                          <a:srgbClr val="1F1F1F"/>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DSOs</a:t>
                      </a:r>
                      <a:endParaRPr sz="1800" b="0" i="0" u="none" strike="noStrike" cap="none">
                        <a:solidFill>
                          <a:srgbClr val="000000"/>
                        </a:solidFill>
                        <a:latin typeface="Arial"/>
                        <a:ea typeface="Arial"/>
                        <a:cs typeface="Arial"/>
                        <a:sym typeface="Arial"/>
                      </a:endParaRPr>
                    </a:p>
                  </a:txBody>
                  <a:tcPr marL="6350" marR="6350" marT="6350" marB="0" anchor="b"/>
                </a:tc>
              </a:tr>
              <a:tr h="247025">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 </a:t>
                      </a:r>
                      <a:endParaRPr sz="1800" b="0" i="0" u="none" strike="noStrike" cap="none">
                        <a:solidFill>
                          <a:srgbClr val="1F1F1F"/>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energy generators</a:t>
                      </a:r>
                      <a:endParaRPr sz="1800" b="0" i="0" u="none" strike="noStrike" cap="none">
                        <a:solidFill>
                          <a:srgbClr val="000000"/>
                        </a:solidFill>
                        <a:latin typeface="Arial"/>
                        <a:ea typeface="Arial"/>
                        <a:cs typeface="Arial"/>
                        <a:sym typeface="Arial"/>
                      </a:endParaRPr>
                    </a:p>
                  </a:txBody>
                  <a:tcPr marL="6350" marR="6350" marT="6350" marB="0" anchor="b"/>
                </a:tc>
              </a:tr>
              <a:tr h="247025">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 </a:t>
                      </a:r>
                      <a:endParaRPr sz="1800" b="0" i="0" u="none" strike="noStrike" cap="none">
                        <a:solidFill>
                          <a:srgbClr val="1F1F1F"/>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Consumers</a:t>
                      </a:r>
                      <a:endParaRPr sz="1800" b="0" i="0" u="none" strike="noStrike" cap="none">
                        <a:solidFill>
                          <a:srgbClr val="000000"/>
                        </a:solidFill>
                        <a:latin typeface="Arial"/>
                        <a:ea typeface="Arial"/>
                        <a:cs typeface="Arial"/>
                        <a:sym typeface="Arial"/>
                      </a:endParaRPr>
                    </a:p>
                  </a:txBody>
                  <a:tcPr marL="6350" marR="6350" marT="6350" marB="0" anchor="b"/>
                </a:tc>
              </a:tr>
              <a:tr h="247025">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 </a:t>
                      </a:r>
                      <a:endParaRPr sz="1800" b="0" i="0" u="none" strike="noStrike" cap="none">
                        <a:solidFill>
                          <a:srgbClr val="1F1F1F"/>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Industry associations</a:t>
                      </a:r>
                      <a:endParaRPr sz="1800" b="0" i="0" u="none" strike="noStrike" cap="none">
                        <a:solidFill>
                          <a:srgbClr val="000000"/>
                        </a:solidFill>
                        <a:latin typeface="Arial"/>
                        <a:ea typeface="Arial"/>
                        <a:cs typeface="Arial"/>
                        <a:sym typeface="Arial"/>
                      </a:endParaRPr>
                    </a:p>
                  </a:txBody>
                  <a:tcPr marL="6350" marR="6350" marT="6350" marB="0" anchor="b"/>
                </a:tc>
              </a:tr>
              <a:tr h="247025">
                <a:tc>
                  <a:txBody>
                    <a:bodyPr/>
                    <a:lstStyle/>
                    <a:p>
                      <a:pPr marL="0" marR="0" lvl="0" indent="0" algn="l" rtl="0">
                        <a:spcBef>
                          <a:spcPts val="0"/>
                        </a:spcBef>
                        <a:spcAft>
                          <a:spcPts val="0"/>
                        </a:spcAft>
                        <a:buNone/>
                      </a:pPr>
                      <a:r>
                        <a:rPr lang="en-US" sz="1800" u="none" strike="noStrike" cap="none"/>
                        <a:t>USA</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Federal Energy Regulatory Commission (FERC)</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TSOs</a:t>
                      </a:r>
                      <a:endParaRPr sz="1800" b="0" i="0" u="none" strike="noStrike" cap="none">
                        <a:solidFill>
                          <a:srgbClr val="1F1F1F"/>
                        </a:solidFill>
                        <a:latin typeface="Arial"/>
                        <a:ea typeface="Arial"/>
                        <a:cs typeface="Arial"/>
                        <a:sym typeface="Arial"/>
                      </a:endParaRPr>
                    </a:p>
                  </a:txBody>
                  <a:tcPr marL="6350" marR="6350" marT="6350" marB="0" anchor="b"/>
                </a:tc>
              </a:tr>
              <a:tr h="247025">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state Public Utility Commissions (PUCs)</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ISOs</a:t>
                      </a:r>
                      <a:endParaRPr sz="1800" b="0" i="0" u="none" strike="noStrike" cap="none">
                        <a:solidFill>
                          <a:srgbClr val="000000"/>
                        </a:solidFill>
                        <a:latin typeface="Arial"/>
                        <a:ea typeface="Arial"/>
                        <a:cs typeface="Arial"/>
                        <a:sym typeface="Arial"/>
                      </a:endParaRPr>
                    </a:p>
                  </a:txBody>
                  <a:tcPr marL="6350" marR="6350" marT="6350" marB="0" anchor="b"/>
                </a:tc>
              </a:tr>
              <a:tr h="247025">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 </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DSOs</a:t>
                      </a:r>
                      <a:endParaRPr sz="1800" b="0" i="0" u="none" strike="noStrike" cap="none">
                        <a:solidFill>
                          <a:srgbClr val="000000"/>
                        </a:solidFill>
                        <a:latin typeface="Arial"/>
                        <a:ea typeface="Arial"/>
                        <a:cs typeface="Arial"/>
                        <a:sym typeface="Arial"/>
                      </a:endParaRPr>
                    </a:p>
                  </a:txBody>
                  <a:tcPr marL="6350" marR="6350" marT="6350" marB="0" anchor="b"/>
                </a:tc>
              </a:tr>
              <a:tr h="247025">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 </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energy generators</a:t>
                      </a:r>
                      <a:endParaRPr sz="1800" b="0" i="0" u="none" strike="noStrike" cap="none">
                        <a:solidFill>
                          <a:srgbClr val="000000"/>
                        </a:solidFill>
                        <a:latin typeface="Arial"/>
                        <a:ea typeface="Arial"/>
                        <a:cs typeface="Arial"/>
                        <a:sym typeface="Arial"/>
                      </a:endParaRPr>
                    </a:p>
                  </a:txBody>
                  <a:tcPr marL="6350" marR="6350" marT="6350" marB="0" anchor="b"/>
                </a:tc>
              </a:tr>
              <a:tr h="247025">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 </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consumers</a:t>
                      </a:r>
                      <a:endParaRPr sz="1800" b="0" i="0" u="none" strike="noStrike" cap="none">
                        <a:solidFill>
                          <a:srgbClr val="000000"/>
                        </a:solidFill>
                        <a:latin typeface="Arial"/>
                        <a:ea typeface="Arial"/>
                        <a:cs typeface="Arial"/>
                        <a:sym typeface="Arial"/>
                      </a:endParaRPr>
                    </a:p>
                  </a:txBody>
                  <a:tcPr marL="6350" marR="6350" marT="6350" marB="0" anchor="b"/>
                </a:tc>
              </a:tr>
              <a:tr h="247025">
                <a:tc>
                  <a:txBody>
                    <a:bodyPr/>
                    <a:lstStyle/>
                    <a:p>
                      <a:pPr marL="0" marR="0" lvl="0" indent="0" algn="l" rtl="0">
                        <a:spcBef>
                          <a:spcPts val="0"/>
                        </a:spcBef>
                        <a:spcAft>
                          <a:spcPts val="0"/>
                        </a:spcAft>
                        <a:buNone/>
                      </a:pPr>
                      <a:r>
                        <a:rPr lang="en-US" sz="1800" u="none" strike="noStrike" cap="none"/>
                        <a:t> </a:t>
                      </a:r>
                      <a:endParaRPr sz="1800" b="1" i="0" u="none" strike="noStrike" cap="none">
                        <a:solidFill>
                          <a:srgbClr val="093D93"/>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 </a:t>
                      </a:r>
                      <a:endParaRPr sz="1800" b="0" i="0" u="none" strike="noStrike" cap="none">
                        <a:solidFill>
                          <a:srgbClr val="000000"/>
                        </a:solidFill>
                        <a:latin typeface="Arial"/>
                        <a:ea typeface="Arial"/>
                        <a:cs typeface="Arial"/>
                        <a:sym typeface="Arial"/>
                      </a:endParaRPr>
                    </a:p>
                  </a:txBody>
                  <a:tcPr marL="6350" marR="6350" marT="6350" marB="0" anchor="b"/>
                </a:tc>
                <a:tc>
                  <a:txBody>
                    <a:bodyPr/>
                    <a:lstStyle/>
                    <a:p>
                      <a:pPr marL="0" marR="0" lvl="0" indent="0" algn="l" rtl="0">
                        <a:spcBef>
                          <a:spcPts val="0"/>
                        </a:spcBef>
                        <a:spcAft>
                          <a:spcPts val="0"/>
                        </a:spcAft>
                        <a:buNone/>
                      </a:pPr>
                      <a:r>
                        <a:rPr lang="en-US" sz="1800" u="none" strike="noStrike" cap="none"/>
                        <a:t>Industry associations</a:t>
                      </a:r>
                      <a:endParaRPr sz="1800" b="0" i="0" u="none" strike="noStrike" cap="none">
                        <a:solidFill>
                          <a:srgbClr val="000000"/>
                        </a:solidFill>
                        <a:latin typeface="Arial"/>
                        <a:ea typeface="Arial"/>
                        <a:cs typeface="Arial"/>
                        <a:sym typeface="Arial"/>
                      </a:endParaRPr>
                    </a:p>
                  </a:txBody>
                  <a:tcPr marL="6350" marR="6350" marT="6350" marB="0" anchor="b"/>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58"/>
        <p:cNvGrpSpPr/>
        <p:nvPr/>
      </p:nvGrpSpPr>
      <p:grpSpPr>
        <a:xfrm>
          <a:off x="0" y="0"/>
          <a:ext cx="0" cy="0"/>
          <a:chOff x="0" y="0"/>
          <a:chExt cx="0" cy="0"/>
        </a:xfrm>
      </p:grpSpPr>
      <p:sp>
        <p:nvSpPr>
          <p:cNvPr id="161" name="Google Shape;161;p6"/>
          <p:cNvSpPr txBox="1"/>
          <p:nvPr/>
        </p:nvSpPr>
        <p:spPr>
          <a:xfrm>
            <a:off x="4359347" y="978732"/>
            <a:ext cx="306365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1E4E79"/>
                </a:solidFill>
                <a:latin typeface="Times New Roman"/>
                <a:ea typeface="Times New Roman"/>
                <a:cs typeface="Times New Roman"/>
                <a:sym typeface="Times New Roman"/>
              </a:rPr>
              <a:t>Methodology</a:t>
            </a:r>
            <a:endParaRPr sz="4000" b="1" dirty="0">
              <a:solidFill>
                <a:srgbClr val="1E4E79"/>
              </a:solidFill>
              <a:latin typeface="Times New Roman"/>
              <a:ea typeface="Times New Roman"/>
              <a:cs typeface="Times New Roman"/>
              <a:sym typeface="Times New Roman"/>
            </a:endParaRPr>
          </a:p>
        </p:txBody>
      </p:sp>
      <p:sp>
        <p:nvSpPr>
          <p:cNvPr id="2" name="Footer Placeholder 1"/>
          <p:cNvSpPr>
            <a:spLocks noGrp="1"/>
          </p:cNvSpPr>
          <p:nvPr>
            <p:ph type="ftr" idx="11"/>
          </p:nvPr>
        </p:nvSpPr>
        <p:spPr>
          <a:xfrm>
            <a:off x="3170033" y="1996106"/>
            <a:ext cx="5442285" cy="544964"/>
          </a:xfrm>
        </p:spPr>
        <p:txBody>
          <a:bodyPr/>
          <a:lstStyle/>
          <a:p>
            <a:r>
              <a:rPr lang="en-US" b="1" dirty="0" smtClean="0">
                <a:solidFill>
                  <a:schemeClr val="tx1">
                    <a:lumMod val="95000"/>
                    <a:lumOff val="5000"/>
                  </a:schemeClr>
                </a:solidFill>
                <a:effectLst>
                  <a:outerShdw blurRad="38100" dist="38100" dir="2700000" algn="tl">
                    <a:srgbClr val="000000">
                      <a:alpha val="43137"/>
                    </a:srgbClr>
                  </a:outerShdw>
                </a:effectLst>
                <a:latin typeface="Baskerville Old Face" panose="02020602080505020303" pitchFamily="18" charset="0"/>
              </a:rPr>
              <a:t>United States VS Germany Energy Production Analysis</a:t>
            </a:r>
            <a:endParaRPr lang="en-US" b="1" dirty="0">
              <a:solidFill>
                <a:schemeClr val="tx1">
                  <a:lumMod val="95000"/>
                  <a:lumOff val="5000"/>
                </a:schemeClr>
              </a:solidFill>
              <a:effectLst>
                <a:outerShdw blurRad="38100" dist="38100" dir="2700000" algn="tl">
                  <a:srgbClr val="000000">
                    <a:alpha val="43137"/>
                  </a:srgbClr>
                </a:outerShdw>
              </a:effectLst>
              <a:latin typeface="Baskerville Old Face" panose="020206020805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66"/>
        <p:cNvGrpSpPr/>
        <p:nvPr/>
      </p:nvGrpSpPr>
      <p:grpSpPr>
        <a:xfrm>
          <a:off x="0" y="0"/>
          <a:ext cx="0" cy="0"/>
          <a:chOff x="0" y="0"/>
          <a:chExt cx="0" cy="0"/>
        </a:xfrm>
      </p:grpSpPr>
      <p:sp>
        <p:nvSpPr>
          <p:cNvPr id="168" name="Google Shape;168;p7"/>
          <p:cNvSpPr txBox="1"/>
          <p:nvPr/>
        </p:nvSpPr>
        <p:spPr>
          <a:xfrm>
            <a:off x="546727" y="1385440"/>
            <a:ext cx="11553124" cy="547256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B49CB"/>
              </a:buClr>
              <a:buSzPts val="1600"/>
              <a:buFont typeface="Arial"/>
              <a:buNone/>
            </a:pPr>
            <a:r>
              <a:rPr lang="en-US" sz="1600" i="1">
                <a:solidFill>
                  <a:srgbClr val="0B49CB"/>
                </a:solidFill>
                <a:latin typeface="Arial"/>
                <a:ea typeface="Arial"/>
                <a:cs typeface="Arial"/>
                <a:sym typeface="Arial"/>
              </a:rPr>
              <a:t>Executive Summary</a:t>
            </a:r>
            <a:endParaRPr/>
          </a:p>
          <a:p>
            <a:pPr marL="0" marR="0" lvl="0" indent="0" algn="l" rtl="0">
              <a:lnSpc>
                <a:spcPct val="120000"/>
              </a:lnSpc>
              <a:spcBef>
                <a:spcPts val="1400"/>
              </a:spcBef>
              <a:spcAft>
                <a:spcPts val="0"/>
              </a:spcAft>
              <a:buClr>
                <a:srgbClr val="292929"/>
              </a:buClr>
              <a:buSzPts val="1400"/>
              <a:buFont typeface="Arial"/>
              <a:buNone/>
            </a:pPr>
            <a:r>
              <a:rPr lang="en-US" sz="1400" b="1">
                <a:solidFill>
                  <a:srgbClr val="292929"/>
                </a:solidFill>
                <a:latin typeface="Arial"/>
                <a:ea typeface="Arial"/>
                <a:cs typeface="Arial"/>
                <a:sym typeface="Arial"/>
              </a:rPr>
              <a:t>Data Collection Methodology:</a:t>
            </a:r>
            <a:endParaRPr/>
          </a:p>
          <a:p>
            <a:pPr marL="228600" marR="0" lvl="0" indent="-228600" algn="l" rtl="0">
              <a:lnSpc>
                <a:spcPct val="120000"/>
              </a:lnSpc>
              <a:spcBef>
                <a:spcPts val="140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 did search on official reports and publications from governmental agencies and energy organizations.</a:t>
            </a:r>
            <a:endParaRPr/>
          </a:p>
          <a:p>
            <a:pPr marL="228600" marR="0" lvl="0" indent="-228600" algn="l" rtl="0">
              <a:lnSpc>
                <a:spcPct val="120000"/>
              </a:lnSpc>
              <a:spcBef>
                <a:spcPts val="140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Review of academic papers, research articles, and studies related to power grids, energy generation, and transmission. </a:t>
            </a:r>
            <a:endParaRPr sz="1400">
              <a:solidFill>
                <a:schemeClr val="dk1"/>
              </a:solidFill>
              <a:latin typeface="Calibri"/>
              <a:ea typeface="Calibri"/>
              <a:cs typeface="Calibri"/>
              <a:sym typeface="Calibri"/>
            </a:endParaRPr>
          </a:p>
          <a:p>
            <a:pPr marL="228600" marR="0" lvl="0" indent="-228600" algn="l" rtl="0">
              <a:lnSpc>
                <a:spcPct val="120000"/>
              </a:lnSpc>
              <a:spcBef>
                <a:spcPts val="140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 did analysis of publicly available data from official websites of TSOs, DSOs, and energy regulatory bodies.</a:t>
            </a:r>
            <a:endParaRPr/>
          </a:p>
          <a:p>
            <a:pPr marL="228600" marR="0" lvl="0" indent="-228600" algn="l" rtl="0">
              <a:lnSpc>
                <a:spcPct val="120000"/>
              </a:lnSpc>
              <a:spcBef>
                <a:spcPts val="140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 also examinated industry reports and market analysis provided by reputable organizations.</a:t>
            </a:r>
            <a:endParaRPr sz="1400">
              <a:solidFill>
                <a:schemeClr val="dk1"/>
              </a:solidFill>
              <a:latin typeface="Calibri"/>
              <a:ea typeface="Calibri"/>
              <a:cs typeface="Calibri"/>
              <a:sym typeface="Calibri"/>
            </a:endParaRPr>
          </a:p>
          <a:p>
            <a:pPr marL="0" marR="0" lvl="0" indent="0" algn="l" rtl="0">
              <a:lnSpc>
                <a:spcPct val="120000"/>
              </a:lnSpc>
              <a:spcBef>
                <a:spcPts val="1400"/>
              </a:spcBef>
              <a:spcAft>
                <a:spcPts val="0"/>
              </a:spcAft>
              <a:buClr>
                <a:srgbClr val="292929"/>
              </a:buClr>
              <a:buSzPts val="1400"/>
              <a:buFont typeface="Arial"/>
              <a:buNone/>
            </a:pPr>
            <a:r>
              <a:rPr lang="en-US" sz="1400" b="1">
                <a:solidFill>
                  <a:srgbClr val="292929"/>
                </a:solidFill>
                <a:latin typeface="Arial"/>
                <a:ea typeface="Arial"/>
                <a:cs typeface="Arial"/>
                <a:sym typeface="Arial"/>
              </a:rPr>
              <a:t>Sources: </a:t>
            </a:r>
            <a:endParaRPr/>
          </a:p>
          <a:p>
            <a:pPr marL="228600" marR="0" lvl="0" indent="-228600" algn="l" rtl="0">
              <a:lnSpc>
                <a:spcPct val="120000"/>
              </a:lnSpc>
              <a:spcBef>
                <a:spcPts val="1400"/>
              </a:spcBef>
              <a:spcAft>
                <a:spcPts val="0"/>
              </a:spcAft>
              <a:buClr>
                <a:srgbClr val="292929"/>
              </a:buClr>
              <a:buSzPts val="1400"/>
              <a:buFont typeface="Arial"/>
              <a:buChar char="•"/>
            </a:pPr>
            <a:r>
              <a:rPr lang="en-US" sz="1400" u="sng">
                <a:solidFill>
                  <a:srgbClr val="292929"/>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https://en.wikipedia.org/wiki/Renewable_energy_in_Germany</a:t>
            </a:r>
            <a:endParaRPr sz="1400">
              <a:solidFill>
                <a:srgbClr val="292929"/>
              </a:solidFill>
              <a:latin typeface="Arial"/>
              <a:ea typeface="Arial"/>
              <a:cs typeface="Arial"/>
              <a:sym typeface="Arial"/>
            </a:endParaRPr>
          </a:p>
          <a:p>
            <a:pPr marL="228600" marR="0" lvl="0" indent="-228600" algn="l" rtl="0">
              <a:lnSpc>
                <a:spcPct val="120000"/>
              </a:lnSpc>
              <a:spcBef>
                <a:spcPts val="1400"/>
              </a:spcBef>
              <a:spcAft>
                <a:spcPts val="0"/>
              </a:spcAft>
              <a:buClr>
                <a:srgbClr val="292929"/>
              </a:buClr>
              <a:buSzPts val="1400"/>
              <a:buFont typeface="Arial"/>
              <a:buChar char="•"/>
            </a:pPr>
            <a:r>
              <a:rPr lang="en-US" sz="1400" u="sng">
                <a:solidFill>
                  <a:srgbClr val="292929"/>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https://www.eia.gov/energyexplained/electricity/electricity-in-the-us-generation-capacity-and-sales.php</a:t>
            </a:r>
            <a:endParaRPr sz="1400">
              <a:solidFill>
                <a:srgbClr val="292929"/>
              </a:solidFill>
              <a:latin typeface="Arial"/>
              <a:ea typeface="Arial"/>
              <a:cs typeface="Arial"/>
              <a:sym typeface="Arial"/>
            </a:endParaRPr>
          </a:p>
          <a:p>
            <a:pPr marL="228600" marR="0" lvl="0" indent="-228600" algn="l" rtl="0">
              <a:lnSpc>
                <a:spcPct val="120000"/>
              </a:lnSpc>
              <a:spcBef>
                <a:spcPts val="1400"/>
              </a:spcBef>
              <a:spcAft>
                <a:spcPts val="0"/>
              </a:spcAft>
              <a:buClr>
                <a:srgbClr val="292929"/>
              </a:buClr>
              <a:buSzPts val="1400"/>
              <a:buFont typeface="Arial"/>
              <a:buChar char="•"/>
            </a:pPr>
            <a:r>
              <a:rPr lang="en-US" sz="1400" u="sng">
                <a:solidFill>
                  <a:srgbClr val="292929"/>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https://www.statista.com/statistics/220174/total-us-electricity-net-generation-by-fuel/?gad_source=1&amp;gclid=Cj0KCQiAz8GuBhCxARIsAOpzk8xEqPcsK7fLQi6lJniXPGp8_5mOD0ImmaEjp5scgAcgAKztYt8aYjAaAsHWEALw_wcB</a:t>
            </a:r>
            <a:endParaRPr sz="1400">
              <a:solidFill>
                <a:srgbClr val="292929"/>
              </a:solidFill>
              <a:latin typeface="Arial"/>
              <a:ea typeface="Arial"/>
              <a:cs typeface="Arial"/>
              <a:sym typeface="Arial"/>
            </a:endParaRPr>
          </a:p>
          <a:p>
            <a:pPr marL="228600" marR="0" lvl="0" indent="-228600" algn="l" rtl="0">
              <a:lnSpc>
                <a:spcPct val="120000"/>
              </a:lnSpc>
              <a:spcBef>
                <a:spcPts val="1400"/>
              </a:spcBef>
              <a:spcAft>
                <a:spcPts val="0"/>
              </a:spcAft>
              <a:buClr>
                <a:srgbClr val="292929"/>
              </a:buClr>
              <a:buSzPts val="1400"/>
              <a:buFont typeface="Arial"/>
              <a:buChar char="•"/>
            </a:pPr>
            <a:r>
              <a:rPr lang="en-US" sz="1400" u="sng">
                <a:solidFill>
                  <a:srgbClr val="292929"/>
                </a:solidFill>
                <a:latin typeface="Arial"/>
                <a:ea typeface="Arial"/>
                <a:cs typeface="Arial"/>
                <a:sym typeface="Aria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https://www.cleanenergywire.org/factsheets/germanys-energy-consumption-and-power-mix-charts</a:t>
            </a:r>
            <a:endParaRPr sz="1400">
              <a:solidFill>
                <a:srgbClr val="292929"/>
              </a:solidFill>
              <a:latin typeface="Arial"/>
              <a:ea typeface="Arial"/>
              <a:cs typeface="Arial"/>
              <a:sym typeface="Arial"/>
            </a:endParaRPr>
          </a:p>
          <a:p>
            <a:pPr marL="0" marR="0" lvl="0" indent="0" algn="l" rtl="0">
              <a:lnSpc>
                <a:spcPct val="120000"/>
              </a:lnSpc>
              <a:spcBef>
                <a:spcPts val="1400"/>
              </a:spcBef>
              <a:spcAft>
                <a:spcPts val="0"/>
              </a:spcAft>
              <a:buClr>
                <a:srgbClr val="0070C0"/>
              </a:buClr>
              <a:buSzPts val="1400"/>
              <a:buFont typeface="Arial"/>
              <a:buNone/>
            </a:pPr>
            <a:endParaRPr sz="1400">
              <a:solidFill>
                <a:srgbClr val="292929"/>
              </a:solidFill>
              <a:latin typeface="Arial"/>
              <a:ea typeface="Arial"/>
              <a:cs typeface="Arial"/>
              <a:sym typeface="Arial"/>
            </a:endParaRPr>
          </a:p>
          <a:p>
            <a:pPr marL="228600" marR="0" lvl="0" indent="-139700" algn="l" rtl="0">
              <a:lnSpc>
                <a:spcPct val="120000"/>
              </a:lnSpc>
              <a:spcBef>
                <a:spcPts val="1400"/>
              </a:spcBef>
              <a:spcAft>
                <a:spcPts val="0"/>
              </a:spcAft>
              <a:buClr>
                <a:srgbClr val="0070C0"/>
              </a:buClr>
              <a:buSzPts val="1400"/>
              <a:buFont typeface="Arial"/>
              <a:buNone/>
            </a:pPr>
            <a:endParaRPr sz="1400">
              <a:solidFill>
                <a:srgbClr val="292929"/>
              </a:solidFill>
              <a:latin typeface="Arial"/>
              <a:ea typeface="Arial"/>
              <a:cs typeface="Arial"/>
              <a:sym typeface="Arial"/>
            </a:endParaRPr>
          </a:p>
        </p:txBody>
      </p:sp>
      <p:sp>
        <p:nvSpPr>
          <p:cNvPr id="169" name="Google Shape;169;p7"/>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Methodology</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73"/>
        <p:cNvGrpSpPr/>
        <p:nvPr/>
      </p:nvGrpSpPr>
      <p:grpSpPr>
        <a:xfrm>
          <a:off x="0" y="0"/>
          <a:ext cx="0" cy="0"/>
          <a:chOff x="0" y="0"/>
          <a:chExt cx="0" cy="0"/>
        </a:xfrm>
      </p:grpSpPr>
      <p:sp>
        <p:nvSpPr>
          <p:cNvPr id="175" name="Google Shape;175;p8"/>
          <p:cNvSpPr txBox="1">
            <a:spLocks noGrp="1"/>
          </p:cNvSpPr>
          <p:nvPr>
            <p:ph type="body" idx="4294967295"/>
          </p:nvPr>
        </p:nvSpPr>
        <p:spPr>
          <a:xfrm>
            <a:off x="770011" y="1671060"/>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1">
                <a:solidFill>
                  <a:schemeClr val="dk1"/>
                </a:solidFill>
                <a:latin typeface="Calibri"/>
                <a:ea typeface="Calibri"/>
                <a:cs typeface="Calibri"/>
                <a:sym typeface="Calibri"/>
              </a:rPr>
              <a:t>1. Initial Research Phase:</a:t>
            </a:r>
            <a:endParaRPr sz="1600" b="1">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Conducted extensive online research using search engines, AI platforms such as chatgpt etc to identify relevant sources of data.</a:t>
            </a:r>
            <a:endParaRPr sz="160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Explored various reputable websites, including governmental agencies, energy organizations, and academic institutions.</a:t>
            </a:r>
            <a:endParaRPr/>
          </a:p>
          <a:p>
            <a:pPr marL="228600" marR="0" lvl="0" indent="-127000" algn="l" rtl="0">
              <a:lnSpc>
                <a:spcPct val="90000"/>
              </a:lnSpc>
              <a:spcBef>
                <a:spcPts val="100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600"/>
              <a:buFont typeface="Arial"/>
              <a:buNone/>
            </a:pPr>
            <a:r>
              <a:rPr lang="en-US" sz="1600" b="1">
                <a:solidFill>
                  <a:schemeClr val="dk1"/>
                </a:solidFill>
                <a:latin typeface="Calibri"/>
                <a:ea typeface="Calibri"/>
                <a:cs typeface="Calibri"/>
                <a:sym typeface="Calibri"/>
              </a:rPr>
              <a:t>2. Selection of Data Sources:</a:t>
            </a:r>
            <a:endParaRPr sz="1600" b="1">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Identified key databases, reports, and research papers containing pertinent information on power grids, energy generation, and transmission.</a:t>
            </a:r>
            <a:endParaRPr/>
          </a:p>
          <a:p>
            <a:pPr marL="228600" marR="0" lvl="0" indent="-228600" algn="l" rtl="0">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Prioritized sources based on credibility, relevance, and availability of data.</a:t>
            </a:r>
            <a:endParaRPr/>
          </a:p>
          <a:p>
            <a:pPr marL="228600" marR="0" lvl="0" indent="-127000" algn="l" rtl="0">
              <a:lnSpc>
                <a:spcPct val="90000"/>
              </a:lnSpc>
              <a:spcBef>
                <a:spcPts val="100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600"/>
              <a:buFont typeface="Arial"/>
              <a:buNone/>
            </a:pPr>
            <a:r>
              <a:rPr lang="en-US" sz="1600" b="1">
                <a:solidFill>
                  <a:schemeClr val="dk1"/>
                </a:solidFill>
                <a:latin typeface="Calibri"/>
                <a:ea typeface="Calibri"/>
                <a:cs typeface="Calibri"/>
                <a:sym typeface="Calibri"/>
              </a:rPr>
              <a:t>3. Data Extraction and Collection:</a:t>
            </a:r>
            <a:endParaRPr sz="1600" b="1">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Extracted relevant data points from online sources, including tables, charts, and textual information(CSV, excel files etc).</a:t>
            </a:r>
            <a:endParaRPr sz="160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Utilized web scraping techniques in Google Sheets to extract structured data from websites and online databases.</a:t>
            </a:r>
            <a:endParaRPr/>
          </a:p>
          <a:p>
            <a:pPr marL="228600" marR="0" lvl="0" indent="-228600" algn="l" rtl="0">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Manually collected data from research articles, summaries, and official reports, ensuring accuracy and completeness.</a:t>
            </a:r>
            <a:endParaRPr sz="1600">
              <a:solidFill>
                <a:schemeClr val="dk1"/>
              </a:solidFill>
              <a:latin typeface="Calibri"/>
              <a:ea typeface="Calibri"/>
              <a:cs typeface="Calibri"/>
              <a:sym typeface="Calibri"/>
            </a:endParaRPr>
          </a:p>
        </p:txBody>
      </p:sp>
      <p:sp>
        <p:nvSpPr>
          <p:cNvPr id="176" name="Google Shape;176;p8"/>
          <p:cNvSpPr txBox="1"/>
          <p:nvPr/>
        </p:nvSpPr>
        <p:spPr>
          <a:xfrm>
            <a:off x="770011" y="538650"/>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Collection</a:t>
            </a:r>
            <a:endParaRPr sz="4000">
              <a:solidFill>
                <a:srgbClr val="0B49CB"/>
              </a:solidFill>
              <a:latin typeface="IBM Plex Mono SemiBold"/>
              <a:ea typeface="IBM Plex Mono SemiBold"/>
              <a:cs typeface="IBM Plex Mono SemiBold"/>
              <a:sym typeface="IBM Plex Mono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80"/>
        <p:cNvGrpSpPr/>
        <p:nvPr/>
      </p:nvGrpSpPr>
      <p:grpSpPr>
        <a:xfrm>
          <a:off x="0" y="0"/>
          <a:ext cx="0" cy="0"/>
          <a:chOff x="0" y="0"/>
          <a:chExt cx="0" cy="0"/>
        </a:xfrm>
      </p:grpSpPr>
      <p:sp>
        <p:nvSpPr>
          <p:cNvPr id="181" name="Google Shape;181;p9"/>
          <p:cNvSpPr/>
          <p:nvPr/>
        </p:nvSpPr>
        <p:spPr>
          <a:xfrm>
            <a:off x="326064" y="811253"/>
            <a:ext cx="11433546"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4. Data Preprocessing in Excel:</a:t>
            </a: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Transferred collected data into Microsoft Excel for organization and preprocessing.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Cleaned and formatted data to remove inconsistencies, errors, and duplicates.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5. Data Integration and Consolidation:</a:t>
            </a: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Integrated data sets from multiple sources into a unified Excel workbook.</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Consolidated data into relevant tables and spreadsheets based on thematic categories (e.g., generation capacity, transmission infrastructure, etc).</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6. Validation and Quality Assurance:</a:t>
            </a: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Cross-referenced data points with multiple sources to validate accuracy and consistency.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Conducted thorough quality checks to identify and rectify any discrepancies or anomalies in the data.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7. Documentation and Citation:</a:t>
            </a:r>
            <a:endParaRPr/>
          </a:p>
          <a:p>
            <a:pPr marL="285750" marR="0" lvl="0" indent="-285750" algn="l" rtl="0">
              <a:spcBef>
                <a:spcPts val="0"/>
              </a:spcBef>
              <a:spcAft>
                <a:spcPts val="0"/>
              </a:spcAft>
              <a:buClr>
                <a:schemeClr val="dk1"/>
              </a:buClr>
              <a:buSzPts val="1400"/>
              <a:buFont typeface="Arial"/>
              <a:buChar char="•"/>
            </a:pPr>
            <a:r>
              <a:rPr lang="en-US" sz="1400" u="sng">
                <a:solidFill>
                  <a:schemeClr val="dk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https://en.wikipedia.org/wiki/Electricity_sector_in_Germany</a:t>
            </a:r>
            <a:endParaRPr sz="14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Arial"/>
              <a:buChar char="•"/>
            </a:pPr>
            <a:r>
              <a:rPr lang="en-US" sz="1400" u="sng">
                <a:solidFill>
                  <a:schemeClr val="dk1"/>
                </a:solidFill>
                <a:latin typeface="Calibri"/>
                <a:ea typeface="Calibri"/>
                <a:cs typeface="Calibri"/>
                <a:sym typeface="Calibr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https://en.wikipedia.org/wiki/Solar_power_in_Germany</a:t>
            </a:r>
            <a:endParaRPr sz="14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Arial"/>
              <a:buChar char="•"/>
            </a:pPr>
            <a:r>
              <a:rPr lang="en-US" sz="1400" u="sng">
                <a:solidFill>
                  <a:schemeClr val="dk1"/>
                </a:solidFill>
                <a:latin typeface="Calibri"/>
                <a:ea typeface="Calibri"/>
                <a:cs typeface="Calibri"/>
                <a:sym typeface="Calibri"/>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https://www.energy-charts.info/charts/installed_power/chart.htm?l=en&amp;c=DE&amp;chartColumnSorting=ascending&amp;year=2021&amp;partsum=1</a:t>
            </a:r>
            <a:endParaRPr/>
          </a:p>
          <a:p>
            <a:pPr marL="285750" marR="0" lvl="0" indent="-285750" algn="l" rtl="0">
              <a:spcBef>
                <a:spcPts val="0"/>
              </a:spcBef>
              <a:spcAft>
                <a:spcPts val="0"/>
              </a:spcAft>
              <a:buClr>
                <a:schemeClr val="dk1"/>
              </a:buClr>
              <a:buSzPts val="1400"/>
              <a:buFont typeface="Arial"/>
              <a:buChar char="•"/>
            </a:pPr>
            <a:r>
              <a:rPr lang="en-US" sz="1400" u="sng">
                <a:solidFill>
                  <a:schemeClr val="dk1"/>
                </a:solidFill>
                <a:latin typeface="Calibri"/>
                <a:ea typeface="Calibri"/>
                <a:cs typeface="Calibri"/>
                <a:sym typeface="Calibri"/>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https://www.eia.gov/energyexplained/electricity/electricity-in-the-us-generation-capacity-and-sales.php</a:t>
            </a:r>
            <a:endParaRPr sz="14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Arial"/>
              <a:buChar char="•"/>
            </a:pPr>
            <a:r>
              <a:rPr lang="en-US" sz="1400" u="sng">
                <a:solidFill>
                  <a:schemeClr val="dk1"/>
                </a:solidFill>
                <a:latin typeface="Calibri"/>
                <a:ea typeface="Calibri"/>
                <a:cs typeface="Calibri"/>
                <a:sym typeface="Calibri"/>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https://www.statista.com/statistics/220174/total-us-electricity-net-generation-by-fuel/?gad_source=1&amp;gclid=Cj0KCQiAz8GuBhCxARIsAOpzk8xEqPcsK7fLQi6lJniXPGp8_5mOD0ImmaEjp5scgAcgAKztYt8aYjAaAsHWEALw_wcB</a:t>
            </a:r>
            <a:endParaRPr sz="14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Arial"/>
              <a:buChar char="•"/>
            </a:pPr>
            <a:r>
              <a:rPr lang="en-US" sz="1400" u="sng">
                <a:solidFill>
                  <a:schemeClr val="dk1"/>
                </a:solidFill>
                <a:latin typeface="Calibri"/>
                <a:ea typeface="Calibri"/>
                <a:cs typeface="Calibri"/>
                <a:sym typeface="Calibri"/>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https://www.ise.fraunhofer.de/en/press-media/press-releases/2023/german-net-power-generation-in-first-half-of-2023-renewable-energy-share-of-57-percent.html#:~:text=Hydropower%20produced%209.3%20TWh%20in,131%20TWh%20a%20year%20earlier</a:t>
            </a:r>
            <a:r>
              <a:rPr lang="en-US" sz="1400">
                <a:solidFill>
                  <a:schemeClr val="dk1"/>
                </a:solidFill>
                <a:latin typeface="Calibri"/>
                <a:ea typeface="Calibri"/>
                <a:cs typeface="Calibri"/>
                <a:sym typeface="Calibri"/>
              </a:rPr>
              <a:t>.</a:t>
            </a:r>
            <a:endParaRPr/>
          </a:p>
          <a:p>
            <a:pPr marL="285750" marR="0" lvl="0" indent="-285750" algn="l" rtl="0">
              <a:spcBef>
                <a:spcPts val="0"/>
              </a:spcBef>
              <a:spcAft>
                <a:spcPts val="0"/>
              </a:spcAft>
              <a:buClr>
                <a:schemeClr val="dk1"/>
              </a:buClr>
              <a:buSzPts val="1400"/>
              <a:buFont typeface="Arial"/>
              <a:buChar char="•"/>
            </a:pPr>
            <a:r>
              <a:rPr lang="en-US" sz="1400" u="sng">
                <a:solidFill>
                  <a:schemeClr val="dk1"/>
                </a:solidFill>
                <a:latin typeface="Calibri"/>
                <a:ea typeface="Calibri"/>
                <a:cs typeface="Calibri"/>
                <a:sym typeface="Calibri"/>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https://www.cleanenergywire.org/factsheets/germanys-energy-consumption-and-power-mix-charts</a:t>
            </a:r>
            <a:endParaRPr sz="140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p:txBody>
      </p:sp>
      <p:sp>
        <p:nvSpPr>
          <p:cNvPr id="182" name="Google Shape;182;p9"/>
          <p:cNvSpPr txBox="1"/>
          <p:nvPr/>
        </p:nvSpPr>
        <p:spPr>
          <a:xfrm>
            <a:off x="609598" y="283469"/>
            <a:ext cx="10515600" cy="549049"/>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rgbClr val="0B49CB"/>
              </a:buClr>
              <a:buSzPct val="100000"/>
              <a:buFont typeface="Arial"/>
              <a:buNone/>
            </a:pPr>
            <a:r>
              <a:rPr lang="en-US" sz="4000">
                <a:solidFill>
                  <a:srgbClr val="0B49CB"/>
                </a:solidFill>
                <a:latin typeface="Arial"/>
                <a:ea typeface="Arial"/>
                <a:cs typeface="Arial"/>
                <a:sym typeface="Arial"/>
              </a:rPr>
              <a:t>Data Collection</a:t>
            </a:r>
            <a:endParaRPr sz="4000">
              <a:solidFill>
                <a:srgbClr val="0B49C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7</TotalTime>
  <Words>1891</Words>
  <Application>Microsoft Office PowerPoint</Application>
  <PresentationFormat>Widescreen</PresentationFormat>
  <Paragraphs>463</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Noto Sans Symbols</vt:lpstr>
      <vt:lpstr>IBM Plex Mono SemiBold</vt:lpstr>
      <vt:lpstr>Baskerville Old Face</vt:lpstr>
      <vt:lpstr>Calibri</vt:lpstr>
      <vt:lpstr>Algerian</vt:lpstr>
      <vt:lpstr>Times New Roman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 Luo</dc:creator>
  <cp:lastModifiedBy>Microsoft account</cp:lastModifiedBy>
  <cp:revision>6</cp:revision>
  <dcterms:created xsi:type="dcterms:W3CDTF">2021-04-29T18:58:34Z</dcterms:created>
  <dcterms:modified xsi:type="dcterms:W3CDTF">2024-04-16T20:53:43Z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