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56" r:id="rId5"/>
    <p:sldId id="260" r:id="rId6"/>
    <p:sldId id="261" r:id="rId7"/>
    <p:sldId id="264" r:id="rId8"/>
    <p:sldId id="263"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6" d="100"/>
          <a:sy n="96" d="100"/>
        </p:scale>
        <p:origin x="1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12F180D-CE66-41A3-B6C0-057337CCE598}" type="doc">
      <dgm:prSet loTypeId="urn:microsoft.com/office/officeart/2005/8/layout/process2" loCatId="process" qsTypeId="urn:microsoft.com/office/officeart/2005/8/quickstyle/simple1" qsCatId="simple" csTypeId="urn:microsoft.com/office/officeart/2005/8/colors/colorful5" csCatId="colorful" phldr="1"/>
      <dgm:spPr/>
      <dgm:t>
        <a:bodyPr/>
        <a:lstStyle/>
        <a:p>
          <a:endParaRPr lang="en-US"/>
        </a:p>
      </dgm:t>
    </dgm:pt>
    <dgm:pt modelId="{302BB884-5FBF-46CA-9183-923890965127}">
      <dgm:prSet/>
      <dgm:spPr/>
      <dgm:t>
        <a:bodyPr/>
        <a:lstStyle/>
        <a:p>
          <a:r>
            <a:rPr lang="en-US" dirty="0"/>
            <a:t>Project Importance</a:t>
          </a:r>
        </a:p>
      </dgm:t>
    </dgm:pt>
    <dgm:pt modelId="{1230171C-14FD-4508-9558-EDDD27CED7A5}" type="parTrans" cxnId="{5FA4FF28-84F1-41AC-A541-D218EE6C9E03}">
      <dgm:prSet/>
      <dgm:spPr/>
      <dgm:t>
        <a:bodyPr/>
        <a:lstStyle/>
        <a:p>
          <a:endParaRPr lang="en-US"/>
        </a:p>
      </dgm:t>
    </dgm:pt>
    <dgm:pt modelId="{40C4A0B9-AFE3-4AE8-8F6B-FCE5BCC07A2B}" type="sibTrans" cxnId="{5FA4FF28-84F1-41AC-A541-D218EE6C9E03}">
      <dgm:prSet/>
      <dgm:spPr/>
      <dgm:t>
        <a:bodyPr/>
        <a:lstStyle/>
        <a:p>
          <a:endParaRPr lang="en-US"/>
        </a:p>
      </dgm:t>
    </dgm:pt>
    <dgm:pt modelId="{DDAAFCAE-255A-4003-A983-1580D7BB97B7}">
      <dgm:prSet/>
      <dgm:spPr/>
      <dgm:t>
        <a:bodyPr/>
        <a:lstStyle/>
        <a:p>
          <a:r>
            <a:rPr lang="en-US"/>
            <a:t>Fraudulent transactions pose a significant threat to financial institutions and their customers. Traditional rule-based systems are not effective in detecting new fraud patterns, and manual review processes are time-consuming and prone to errors. Therefore, there is a need for an automated fraud detection system that can quickly and accurately identify fraudulent transactions.</a:t>
          </a:r>
        </a:p>
      </dgm:t>
    </dgm:pt>
    <dgm:pt modelId="{5B312BCE-DECB-47CF-AD75-1737A3E56088}" type="parTrans" cxnId="{CD5E37F0-5DA9-406E-A016-D7242869605E}">
      <dgm:prSet/>
      <dgm:spPr/>
      <dgm:t>
        <a:bodyPr/>
        <a:lstStyle/>
        <a:p>
          <a:endParaRPr lang="en-US"/>
        </a:p>
      </dgm:t>
    </dgm:pt>
    <dgm:pt modelId="{3A308782-1744-4B90-A4B3-6C9C764BDC96}" type="sibTrans" cxnId="{CD5E37F0-5DA9-406E-A016-D7242869605E}">
      <dgm:prSet/>
      <dgm:spPr/>
      <dgm:t>
        <a:bodyPr/>
        <a:lstStyle/>
        <a:p>
          <a:endParaRPr lang="en-US"/>
        </a:p>
      </dgm:t>
    </dgm:pt>
    <dgm:pt modelId="{4034B512-323E-4406-B20A-5900FDF330DF}" type="pres">
      <dgm:prSet presAssocID="{E12F180D-CE66-41A3-B6C0-057337CCE598}" presName="linearFlow" presStyleCnt="0">
        <dgm:presLayoutVars>
          <dgm:resizeHandles val="exact"/>
        </dgm:presLayoutVars>
      </dgm:prSet>
      <dgm:spPr/>
    </dgm:pt>
    <dgm:pt modelId="{C63BF279-7391-4017-8B9F-FD6AE70C88B6}" type="pres">
      <dgm:prSet presAssocID="{302BB884-5FBF-46CA-9183-923890965127}" presName="node" presStyleLbl="node1" presStyleIdx="0" presStyleCnt="2">
        <dgm:presLayoutVars>
          <dgm:bulletEnabled val="1"/>
        </dgm:presLayoutVars>
      </dgm:prSet>
      <dgm:spPr/>
    </dgm:pt>
    <dgm:pt modelId="{22EBE920-F67A-448B-B6F2-39B9338D06D8}" type="pres">
      <dgm:prSet presAssocID="{40C4A0B9-AFE3-4AE8-8F6B-FCE5BCC07A2B}" presName="sibTrans" presStyleLbl="sibTrans2D1" presStyleIdx="0" presStyleCnt="1"/>
      <dgm:spPr/>
    </dgm:pt>
    <dgm:pt modelId="{0CD6F5B2-F3BD-41DB-9461-9962A6ED0418}" type="pres">
      <dgm:prSet presAssocID="{40C4A0B9-AFE3-4AE8-8F6B-FCE5BCC07A2B}" presName="connectorText" presStyleLbl="sibTrans2D1" presStyleIdx="0" presStyleCnt="1"/>
      <dgm:spPr/>
    </dgm:pt>
    <dgm:pt modelId="{43BBE237-DD86-4EED-ACE5-E02D9B7C8CC2}" type="pres">
      <dgm:prSet presAssocID="{DDAAFCAE-255A-4003-A983-1580D7BB97B7}" presName="node" presStyleLbl="node1" presStyleIdx="1" presStyleCnt="2">
        <dgm:presLayoutVars>
          <dgm:bulletEnabled val="1"/>
        </dgm:presLayoutVars>
      </dgm:prSet>
      <dgm:spPr/>
    </dgm:pt>
  </dgm:ptLst>
  <dgm:cxnLst>
    <dgm:cxn modelId="{3B517621-67FE-4B78-A378-7C0A6C2F344D}" type="presOf" srcId="{302BB884-5FBF-46CA-9183-923890965127}" destId="{C63BF279-7391-4017-8B9F-FD6AE70C88B6}" srcOrd="0" destOrd="0" presId="urn:microsoft.com/office/officeart/2005/8/layout/process2"/>
    <dgm:cxn modelId="{5FA4FF28-84F1-41AC-A541-D218EE6C9E03}" srcId="{E12F180D-CE66-41A3-B6C0-057337CCE598}" destId="{302BB884-5FBF-46CA-9183-923890965127}" srcOrd="0" destOrd="0" parTransId="{1230171C-14FD-4508-9558-EDDD27CED7A5}" sibTransId="{40C4A0B9-AFE3-4AE8-8F6B-FCE5BCC07A2B}"/>
    <dgm:cxn modelId="{1291823A-0F0D-4027-8DA7-E30512DB6940}" type="presOf" srcId="{40C4A0B9-AFE3-4AE8-8F6B-FCE5BCC07A2B}" destId="{0CD6F5B2-F3BD-41DB-9461-9962A6ED0418}" srcOrd="1" destOrd="0" presId="urn:microsoft.com/office/officeart/2005/8/layout/process2"/>
    <dgm:cxn modelId="{F0C52873-D34D-4D61-BBEC-89FCDD7B0E6C}" type="presOf" srcId="{40C4A0B9-AFE3-4AE8-8F6B-FCE5BCC07A2B}" destId="{22EBE920-F67A-448B-B6F2-39B9338D06D8}" srcOrd="0" destOrd="0" presId="urn:microsoft.com/office/officeart/2005/8/layout/process2"/>
    <dgm:cxn modelId="{CD5E37F0-5DA9-406E-A016-D7242869605E}" srcId="{E12F180D-CE66-41A3-B6C0-057337CCE598}" destId="{DDAAFCAE-255A-4003-A983-1580D7BB97B7}" srcOrd="1" destOrd="0" parTransId="{5B312BCE-DECB-47CF-AD75-1737A3E56088}" sibTransId="{3A308782-1744-4B90-A4B3-6C9C764BDC96}"/>
    <dgm:cxn modelId="{F51FB3F2-6722-4DAB-8546-0AAB8F562AA3}" type="presOf" srcId="{DDAAFCAE-255A-4003-A983-1580D7BB97B7}" destId="{43BBE237-DD86-4EED-ACE5-E02D9B7C8CC2}" srcOrd="0" destOrd="0" presId="urn:microsoft.com/office/officeart/2005/8/layout/process2"/>
    <dgm:cxn modelId="{3DC94BFD-6945-47C7-954A-969EC6909C4A}" type="presOf" srcId="{E12F180D-CE66-41A3-B6C0-057337CCE598}" destId="{4034B512-323E-4406-B20A-5900FDF330DF}" srcOrd="0" destOrd="0" presId="urn:microsoft.com/office/officeart/2005/8/layout/process2"/>
    <dgm:cxn modelId="{FBD0ABA4-32C9-4C31-87E5-15529335F215}" type="presParOf" srcId="{4034B512-323E-4406-B20A-5900FDF330DF}" destId="{C63BF279-7391-4017-8B9F-FD6AE70C88B6}" srcOrd="0" destOrd="0" presId="urn:microsoft.com/office/officeart/2005/8/layout/process2"/>
    <dgm:cxn modelId="{E8A62A7D-3174-4C59-8727-4D3450B8FB71}" type="presParOf" srcId="{4034B512-323E-4406-B20A-5900FDF330DF}" destId="{22EBE920-F67A-448B-B6F2-39B9338D06D8}" srcOrd="1" destOrd="0" presId="urn:microsoft.com/office/officeart/2005/8/layout/process2"/>
    <dgm:cxn modelId="{E57DAA81-3DED-41BC-AD1A-52C7EEA78B35}" type="presParOf" srcId="{22EBE920-F67A-448B-B6F2-39B9338D06D8}" destId="{0CD6F5B2-F3BD-41DB-9461-9962A6ED0418}" srcOrd="0" destOrd="0" presId="urn:microsoft.com/office/officeart/2005/8/layout/process2"/>
    <dgm:cxn modelId="{8348055C-8885-40B5-BDB2-E6306A9512C4}" type="presParOf" srcId="{4034B512-323E-4406-B20A-5900FDF330DF}" destId="{43BBE237-DD86-4EED-ACE5-E02D9B7C8CC2}" srcOrd="2"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DF350C-2681-4DB2-BEFB-B8B1281F504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5C5751B-B34F-4F27-84E0-75F64B111766}">
      <dgm:prSet/>
      <dgm:spPr/>
      <dgm:t>
        <a:bodyPr/>
        <a:lstStyle/>
        <a:p>
          <a:r>
            <a:rPr lang="en-US"/>
            <a:t>Data Division</a:t>
          </a:r>
        </a:p>
      </dgm:t>
    </dgm:pt>
    <dgm:pt modelId="{376B95A6-6846-4A24-93D5-CD75EEADABCC}" type="parTrans" cxnId="{B063C680-5B1A-436B-8C3C-CE7F17F5A9EB}">
      <dgm:prSet/>
      <dgm:spPr/>
      <dgm:t>
        <a:bodyPr/>
        <a:lstStyle/>
        <a:p>
          <a:endParaRPr lang="en-US"/>
        </a:p>
      </dgm:t>
    </dgm:pt>
    <dgm:pt modelId="{074691AA-8DDF-4394-9AAF-5E0E14FB15D7}" type="sibTrans" cxnId="{B063C680-5B1A-436B-8C3C-CE7F17F5A9EB}">
      <dgm:prSet/>
      <dgm:spPr/>
      <dgm:t>
        <a:bodyPr/>
        <a:lstStyle/>
        <a:p>
          <a:endParaRPr lang="en-US"/>
        </a:p>
      </dgm:t>
    </dgm:pt>
    <dgm:pt modelId="{B78B88DB-FAD3-4A5E-92C7-7A21B3E14E3E}">
      <dgm:prSet/>
      <dgm:spPr/>
      <dgm:t>
        <a:bodyPr/>
        <a:lstStyle/>
        <a:p>
          <a:r>
            <a:rPr lang="en-US"/>
            <a:t>Using the 1/3 data division method, we divided the original data set into two parts, one used for training and other is used for testing.</a:t>
          </a:r>
        </a:p>
      </dgm:t>
    </dgm:pt>
    <dgm:pt modelId="{D930F9AF-C72E-4FCB-8EA5-5503358D69F9}" type="parTrans" cxnId="{E0550636-7CEE-44C5-BA9B-BD47E8A1A0AD}">
      <dgm:prSet/>
      <dgm:spPr/>
      <dgm:t>
        <a:bodyPr/>
        <a:lstStyle/>
        <a:p>
          <a:endParaRPr lang="en-US"/>
        </a:p>
      </dgm:t>
    </dgm:pt>
    <dgm:pt modelId="{E0D56121-6218-438B-841B-C72A591F6D2A}" type="sibTrans" cxnId="{E0550636-7CEE-44C5-BA9B-BD47E8A1A0AD}">
      <dgm:prSet/>
      <dgm:spPr/>
      <dgm:t>
        <a:bodyPr/>
        <a:lstStyle/>
        <a:p>
          <a:endParaRPr lang="en-US"/>
        </a:p>
      </dgm:t>
    </dgm:pt>
    <dgm:pt modelId="{FF21C25B-16FB-4875-A608-DB353EB30F8A}">
      <dgm:prSet/>
      <dgm:spPr/>
      <dgm:t>
        <a:bodyPr/>
        <a:lstStyle/>
        <a:p>
          <a:r>
            <a:rPr lang="en-US"/>
            <a:t>Data set used for Training contains 215,259 records in the “Final Data Training.csv” file.</a:t>
          </a:r>
        </a:p>
      </dgm:t>
    </dgm:pt>
    <dgm:pt modelId="{9685AD2D-7A57-4526-B656-1485F9279325}" type="parTrans" cxnId="{E4FE0EA7-1E12-4425-A5E6-8CAE93311760}">
      <dgm:prSet/>
      <dgm:spPr/>
      <dgm:t>
        <a:bodyPr/>
        <a:lstStyle/>
        <a:p>
          <a:endParaRPr lang="en-US"/>
        </a:p>
      </dgm:t>
    </dgm:pt>
    <dgm:pt modelId="{BCE36B43-473C-4178-B421-2BC13753DE58}" type="sibTrans" cxnId="{E4FE0EA7-1E12-4425-A5E6-8CAE93311760}">
      <dgm:prSet/>
      <dgm:spPr/>
      <dgm:t>
        <a:bodyPr/>
        <a:lstStyle/>
        <a:p>
          <a:endParaRPr lang="en-US"/>
        </a:p>
      </dgm:t>
    </dgm:pt>
    <dgm:pt modelId="{88548B10-6AAA-4013-9269-C287F4BBF838}">
      <dgm:prSet/>
      <dgm:spPr/>
      <dgm:t>
        <a:bodyPr/>
        <a:lstStyle/>
        <a:p>
          <a:r>
            <a:rPr lang="en-US"/>
            <a:t>Data set used for Testing contains 92,254 records in the “Final Data Testing.csv” file.</a:t>
          </a:r>
        </a:p>
      </dgm:t>
    </dgm:pt>
    <dgm:pt modelId="{EE226B2C-39B0-406D-B54E-DC6A9A138538}" type="parTrans" cxnId="{36AD0C1C-DA26-4506-8085-3BECA1C4D2D1}">
      <dgm:prSet/>
      <dgm:spPr/>
      <dgm:t>
        <a:bodyPr/>
        <a:lstStyle/>
        <a:p>
          <a:endParaRPr lang="en-US"/>
        </a:p>
      </dgm:t>
    </dgm:pt>
    <dgm:pt modelId="{0F921F10-CDC6-4B1C-8DA4-610AB8DB7E1D}" type="sibTrans" cxnId="{36AD0C1C-DA26-4506-8085-3BECA1C4D2D1}">
      <dgm:prSet/>
      <dgm:spPr/>
      <dgm:t>
        <a:bodyPr/>
        <a:lstStyle/>
        <a:p>
          <a:endParaRPr lang="en-US"/>
        </a:p>
      </dgm:t>
    </dgm:pt>
    <dgm:pt modelId="{FA0B4C5A-71BF-4076-B021-F37788B3EA30}" type="pres">
      <dgm:prSet presAssocID="{CFDF350C-2681-4DB2-BEFB-B8B1281F5044}" presName="root" presStyleCnt="0">
        <dgm:presLayoutVars>
          <dgm:dir/>
          <dgm:resizeHandles val="exact"/>
        </dgm:presLayoutVars>
      </dgm:prSet>
      <dgm:spPr/>
    </dgm:pt>
    <dgm:pt modelId="{FC85AE19-3C99-4116-B465-DDFC774509A6}" type="pres">
      <dgm:prSet presAssocID="{25C5751B-B34F-4F27-84E0-75F64B111766}" presName="compNode" presStyleCnt="0"/>
      <dgm:spPr/>
    </dgm:pt>
    <dgm:pt modelId="{D3870BB3-DE5A-46E6-AF69-40B0E6B04A6A}" type="pres">
      <dgm:prSet presAssocID="{25C5751B-B34F-4F27-84E0-75F64B111766}" presName="bgRect" presStyleLbl="bgShp" presStyleIdx="0" presStyleCnt="4"/>
      <dgm:spPr/>
    </dgm:pt>
    <dgm:pt modelId="{0866C6FA-59EE-4955-845F-05F4A3A42AF5}" type="pres">
      <dgm:prSet presAssocID="{25C5751B-B34F-4F27-84E0-75F64B11176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CFBA7F05-3ED5-4270-BC90-4E5F3AFA7953}" type="pres">
      <dgm:prSet presAssocID="{25C5751B-B34F-4F27-84E0-75F64B111766}" presName="spaceRect" presStyleCnt="0"/>
      <dgm:spPr/>
    </dgm:pt>
    <dgm:pt modelId="{77DB38ED-2F34-4330-B5B7-D83E69096D13}" type="pres">
      <dgm:prSet presAssocID="{25C5751B-B34F-4F27-84E0-75F64B111766}" presName="parTx" presStyleLbl="revTx" presStyleIdx="0" presStyleCnt="4">
        <dgm:presLayoutVars>
          <dgm:chMax val="0"/>
          <dgm:chPref val="0"/>
        </dgm:presLayoutVars>
      </dgm:prSet>
      <dgm:spPr/>
    </dgm:pt>
    <dgm:pt modelId="{954FC38C-0F3C-4B07-A671-D3F1ABC034F2}" type="pres">
      <dgm:prSet presAssocID="{074691AA-8DDF-4394-9AAF-5E0E14FB15D7}" presName="sibTrans" presStyleCnt="0"/>
      <dgm:spPr/>
    </dgm:pt>
    <dgm:pt modelId="{635BFABD-4414-460C-AB3B-CAB1A25A9731}" type="pres">
      <dgm:prSet presAssocID="{B78B88DB-FAD3-4A5E-92C7-7A21B3E14E3E}" presName="compNode" presStyleCnt="0"/>
      <dgm:spPr/>
    </dgm:pt>
    <dgm:pt modelId="{CC043D65-0E32-4FCB-A06E-67D3220E1EA2}" type="pres">
      <dgm:prSet presAssocID="{B78B88DB-FAD3-4A5E-92C7-7A21B3E14E3E}" presName="bgRect" presStyleLbl="bgShp" presStyleIdx="1" presStyleCnt="4"/>
      <dgm:spPr/>
    </dgm:pt>
    <dgm:pt modelId="{919CC393-1527-4BD3-9542-5106F0CD8EA0}" type="pres">
      <dgm:prSet presAssocID="{B78B88DB-FAD3-4A5E-92C7-7A21B3E14E3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592BCBA4-7A8A-4532-BA21-ED18D51CC8C6}" type="pres">
      <dgm:prSet presAssocID="{B78B88DB-FAD3-4A5E-92C7-7A21B3E14E3E}" presName="spaceRect" presStyleCnt="0"/>
      <dgm:spPr/>
    </dgm:pt>
    <dgm:pt modelId="{15471C0E-772D-4212-9753-281D9E350F38}" type="pres">
      <dgm:prSet presAssocID="{B78B88DB-FAD3-4A5E-92C7-7A21B3E14E3E}" presName="parTx" presStyleLbl="revTx" presStyleIdx="1" presStyleCnt="4">
        <dgm:presLayoutVars>
          <dgm:chMax val="0"/>
          <dgm:chPref val="0"/>
        </dgm:presLayoutVars>
      </dgm:prSet>
      <dgm:spPr/>
    </dgm:pt>
    <dgm:pt modelId="{44C4C961-9F2F-40CF-9226-2B8142CA9392}" type="pres">
      <dgm:prSet presAssocID="{E0D56121-6218-438B-841B-C72A591F6D2A}" presName="sibTrans" presStyleCnt="0"/>
      <dgm:spPr/>
    </dgm:pt>
    <dgm:pt modelId="{4788A669-74AF-4DEE-BFCF-2F750FCB7D1A}" type="pres">
      <dgm:prSet presAssocID="{FF21C25B-16FB-4875-A608-DB353EB30F8A}" presName="compNode" presStyleCnt="0"/>
      <dgm:spPr/>
    </dgm:pt>
    <dgm:pt modelId="{6AC9B31A-1AD9-46FD-BAA4-7A2A7920F13B}" type="pres">
      <dgm:prSet presAssocID="{FF21C25B-16FB-4875-A608-DB353EB30F8A}" presName="bgRect" presStyleLbl="bgShp" presStyleIdx="2" presStyleCnt="4"/>
      <dgm:spPr/>
    </dgm:pt>
    <dgm:pt modelId="{06980F0D-EC79-4C8C-97FB-15B657F66A72}" type="pres">
      <dgm:prSet presAssocID="{FF21C25B-16FB-4875-A608-DB353EB30F8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B06302A4-E172-4EB6-A385-0998964D7076}" type="pres">
      <dgm:prSet presAssocID="{FF21C25B-16FB-4875-A608-DB353EB30F8A}" presName="spaceRect" presStyleCnt="0"/>
      <dgm:spPr/>
    </dgm:pt>
    <dgm:pt modelId="{EC2C3079-696D-4D22-A4A7-31B39AAD681D}" type="pres">
      <dgm:prSet presAssocID="{FF21C25B-16FB-4875-A608-DB353EB30F8A}" presName="parTx" presStyleLbl="revTx" presStyleIdx="2" presStyleCnt="4">
        <dgm:presLayoutVars>
          <dgm:chMax val="0"/>
          <dgm:chPref val="0"/>
        </dgm:presLayoutVars>
      </dgm:prSet>
      <dgm:spPr/>
    </dgm:pt>
    <dgm:pt modelId="{D8FBF794-F179-423A-86B9-F1C024B3743E}" type="pres">
      <dgm:prSet presAssocID="{BCE36B43-473C-4178-B421-2BC13753DE58}" presName="sibTrans" presStyleCnt="0"/>
      <dgm:spPr/>
    </dgm:pt>
    <dgm:pt modelId="{872F0B0A-3746-4529-BFEC-1C18E241171A}" type="pres">
      <dgm:prSet presAssocID="{88548B10-6AAA-4013-9269-C287F4BBF838}" presName="compNode" presStyleCnt="0"/>
      <dgm:spPr/>
    </dgm:pt>
    <dgm:pt modelId="{815C678B-F768-49AC-AA20-BB11A4ABA2A5}" type="pres">
      <dgm:prSet presAssocID="{88548B10-6AAA-4013-9269-C287F4BBF838}" presName="bgRect" presStyleLbl="bgShp" presStyleIdx="3" presStyleCnt="4"/>
      <dgm:spPr/>
    </dgm:pt>
    <dgm:pt modelId="{0953E90D-F154-4362-A7C8-EB938DDF196B}" type="pres">
      <dgm:prSet presAssocID="{88548B10-6AAA-4013-9269-C287F4BBF83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erver"/>
        </a:ext>
      </dgm:extLst>
    </dgm:pt>
    <dgm:pt modelId="{C12055FD-BC07-49E8-8753-C8E858687E43}" type="pres">
      <dgm:prSet presAssocID="{88548B10-6AAA-4013-9269-C287F4BBF838}" presName="spaceRect" presStyleCnt="0"/>
      <dgm:spPr/>
    </dgm:pt>
    <dgm:pt modelId="{45E750F9-1ABF-4081-A154-B2EE9F14244D}" type="pres">
      <dgm:prSet presAssocID="{88548B10-6AAA-4013-9269-C287F4BBF838}" presName="parTx" presStyleLbl="revTx" presStyleIdx="3" presStyleCnt="4">
        <dgm:presLayoutVars>
          <dgm:chMax val="0"/>
          <dgm:chPref val="0"/>
        </dgm:presLayoutVars>
      </dgm:prSet>
      <dgm:spPr/>
    </dgm:pt>
  </dgm:ptLst>
  <dgm:cxnLst>
    <dgm:cxn modelId="{36AD0C1C-DA26-4506-8085-3BECA1C4D2D1}" srcId="{CFDF350C-2681-4DB2-BEFB-B8B1281F5044}" destId="{88548B10-6AAA-4013-9269-C287F4BBF838}" srcOrd="3" destOrd="0" parTransId="{EE226B2C-39B0-406D-B54E-DC6A9A138538}" sibTransId="{0F921F10-CDC6-4B1C-8DA4-610AB8DB7E1D}"/>
    <dgm:cxn modelId="{2E78A032-9986-4A85-A7C4-8B51FC956B86}" type="presOf" srcId="{88548B10-6AAA-4013-9269-C287F4BBF838}" destId="{45E750F9-1ABF-4081-A154-B2EE9F14244D}" srcOrd="0" destOrd="0" presId="urn:microsoft.com/office/officeart/2018/2/layout/IconVerticalSolidList"/>
    <dgm:cxn modelId="{E0550636-7CEE-44C5-BA9B-BD47E8A1A0AD}" srcId="{CFDF350C-2681-4DB2-BEFB-B8B1281F5044}" destId="{B78B88DB-FAD3-4A5E-92C7-7A21B3E14E3E}" srcOrd="1" destOrd="0" parTransId="{D930F9AF-C72E-4FCB-8EA5-5503358D69F9}" sibTransId="{E0D56121-6218-438B-841B-C72A591F6D2A}"/>
    <dgm:cxn modelId="{F059D548-7638-4C0D-88E5-E000CCE6F355}" type="presOf" srcId="{B78B88DB-FAD3-4A5E-92C7-7A21B3E14E3E}" destId="{15471C0E-772D-4212-9753-281D9E350F38}" srcOrd="0" destOrd="0" presId="urn:microsoft.com/office/officeart/2018/2/layout/IconVerticalSolidList"/>
    <dgm:cxn modelId="{07F4DD52-2503-4EDA-8794-7AB0154D8C68}" type="presOf" srcId="{CFDF350C-2681-4DB2-BEFB-B8B1281F5044}" destId="{FA0B4C5A-71BF-4076-B021-F37788B3EA30}" srcOrd="0" destOrd="0" presId="urn:microsoft.com/office/officeart/2018/2/layout/IconVerticalSolidList"/>
    <dgm:cxn modelId="{B063C680-5B1A-436B-8C3C-CE7F17F5A9EB}" srcId="{CFDF350C-2681-4DB2-BEFB-B8B1281F5044}" destId="{25C5751B-B34F-4F27-84E0-75F64B111766}" srcOrd="0" destOrd="0" parTransId="{376B95A6-6846-4A24-93D5-CD75EEADABCC}" sibTransId="{074691AA-8DDF-4394-9AAF-5E0E14FB15D7}"/>
    <dgm:cxn modelId="{32160B84-790D-4F49-B3DF-F971BE16FEA1}" type="presOf" srcId="{25C5751B-B34F-4F27-84E0-75F64B111766}" destId="{77DB38ED-2F34-4330-B5B7-D83E69096D13}" srcOrd="0" destOrd="0" presId="urn:microsoft.com/office/officeart/2018/2/layout/IconVerticalSolidList"/>
    <dgm:cxn modelId="{E4FE0EA7-1E12-4425-A5E6-8CAE93311760}" srcId="{CFDF350C-2681-4DB2-BEFB-B8B1281F5044}" destId="{FF21C25B-16FB-4875-A608-DB353EB30F8A}" srcOrd="2" destOrd="0" parTransId="{9685AD2D-7A57-4526-B656-1485F9279325}" sibTransId="{BCE36B43-473C-4178-B421-2BC13753DE58}"/>
    <dgm:cxn modelId="{FCF606F0-604A-4ED9-945C-723CC2798D5A}" type="presOf" srcId="{FF21C25B-16FB-4875-A608-DB353EB30F8A}" destId="{EC2C3079-696D-4D22-A4A7-31B39AAD681D}" srcOrd="0" destOrd="0" presId="urn:microsoft.com/office/officeart/2018/2/layout/IconVerticalSolidList"/>
    <dgm:cxn modelId="{062EB845-93F4-4043-9884-9BFB51A47DE9}" type="presParOf" srcId="{FA0B4C5A-71BF-4076-B021-F37788B3EA30}" destId="{FC85AE19-3C99-4116-B465-DDFC774509A6}" srcOrd="0" destOrd="0" presId="urn:microsoft.com/office/officeart/2018/2/layout/IconVerticalSolidList"/>
    <dgm:cxn modelId="{1D308DC8-9DD2-4CAE-B5D8-FCBBC97F8C77}" type="presParOf" srcId="{FC85AE19-3C99-4116-B465-DDFC774509A6}" destId="{D3870BB3-DE5A-46E6-AF69-40B0E6B04A6A}" srcOrd="0" destOrd="0" presId="urn:microsoft.com/office/officeart/2018/2/layout/IconVerticalSolidList"/>
    <dgm:cxn modelId="{698374AB-4929-4560-B0F4-8AFD0BAFF8DA}" type="presParOf" srcId="{FC85AE19-3C99-4116-B465-DDFC774509A6}" destId="{0866C6FA-59EE-4955-845F-05F4A3A42AF5}" srcOrd="1" destOrd="0" presId="urn:microsoft.com/office/officeart/2018/2/layout/IconVerticalSolidList"/>
    <dgm:cxn modelId="{31A7BF1A-8BA4-4477-B74B-6DC17B9BE55C}" type="presParOf" srcId="{FC85AE19-3C99-4116-B465-DDFC774509A6}" destId="{CFBA7F05-3ED5-4270-BC90-4E5F3AFA7953}" srcOrd="2" destOrd="0" presId="urn:microsoft.com/office/officeart/2018/2/layout/IconVerticalSolidList"/>
    <dgm:cxn modelId="{2E053FE4-1957-44A9-8F47-7D96FBD5911B}" type="presParOf" srcId="{FC85AE19-3C99-4116-B465-DDFC774509A6}" destId="{77DB38ED-2F34-4330-B5B7-D83E69096D13}" srcOrd="3" destOrd="0" presId="urn:microsoft.com/office/officeart/2018/2/layout/IconVerticalSolidList"/>
    <dgm:cxn modelId="{1B226CE8-E234-4C26-AAD3-30B43582CA4B}" type="presParOf" srcId="{FA0B4C5A-71BF-4076-B021-F37788B3EA30}" destId="{954FC38C-0F3C-4B07-A671-D3F1ABC034F2}" srcOrd="1" destOrd="0" presId="urn:microsoft.com/office/officeart/2018/2/layout/IconVerticalSolidList"/>
    <dgm:cxn modelId="{B0E29A71-D184-413A-9B16-9863D9AC7AEB}" type="presParOf" srcId="{FA0B4C5A-71BF-4076-B021-F37788B3EA30}" destId="{635BFABD-4414-460C-AB3B-CAB1A25A9731}" srcOrd="2" destOrd="0" presId="urn:microsoft.com/office/officeart/2018/2/layout/IconVerticalSolidList"/>
    <dgm:cxn modelId="{0BD7203E-C55F-4597-BCD2-E5210EBF07D9}" type="presParOf" srcId="{635BFABD-4414-460C-AB3B-CAB1A25A9731}" destId="{CC043D65-0E32-4FCB-A06E-67D3220E1EA2}" srcOrd="0" destOrd="0" presId="urn:microsoft.com/office/officeart/2018/2/layout/IconVerticalSolidList"/>
    <dgm:cxn modelId="{4C29963C-C9D3-4585-B04F-32B940F16C7D}" type="presParOf" srcId="{635BFABD-4414-460C-AB3B-CAB1A25A9731}" destId="{919CC393-1527-4BD3-9542-5106F0CD8EA0}" srcOrd="1" destOrd="0" presId="urn:microsoft.com/office/officeart/2018/2/layout/IconVerticalSolidList"/>
    <dgm:cxn modelId="{89998FD5-E42F-49F3-9350-456AFED2F39E}" type="presParOf" srcId="{635BFABD-4414-460C-AB3B-CAB1A25A9731}" destId="{592BCBA4-7A8A-4532-BA21-ED18D51CC8C6}" srcOrd="2" destOrd="0" presId="urn:microsoft.com/office/officeart/2018/2/layout/IconVerticalSolidList"/>
    <dgm:cxn modelId="{A0E85750-2E5B-4853-9BFE-10057FBDFAA7}" type="presParOf" srcId="{635BFABD-4414-460C-AB3B-CAB1A25A9731}" destId="{15471C0E-772D-4212-9753-281D9E350F38}" srcOrd="3" destOrd="0" presId="urn:microsoft.com/office/officeart/2018/2/layout/IconVerticalSolidList"/>
    <dgm:cxn modelId="{0D45BC1A-DFD4-4C02-9DD7-A4741D347A2B}" type="presParOf" srcId="{FA0B4C5A-71BF-4076-B021-F37788B3EA30}" destId="{44C4C961-9F2F-40CF-9226-2B8142CA9392}" srcOrd="3" destOrd="0" presId="urn:microsoft.com/office/officeart/2018/2/layout/IconVerticalSolidList"/>
    <dgm:cxn modelId="{3D3F1C6B-0D0F-4273-8D22-FC419F4E4617}" type="presParOf" srcId="{FA0B4C5A-71BF-4076-B021-F37788B3EA30}" destId="{4788A669-74AF-4DEE-BFCF-2F750FCB7D1A}" srcOrd="4" destOrd="0" presId="urn:microsoft.com/office/officeart/2018/2/layout/IconVerticalSolidList"/>
    <dgm:cxn modelId="{6BD038DD-26F4-46AB-BAB1-38ABDF4344FC}" type="presParOf" srcId="{4788A669-74AF-4DEE-BFCF-2F750FCB7D1A}" destId="{6AC9B31A-1AD9-46FD-BAA4-7A2A7920F13B}" srcOrd="0" destOrd="0" presId="urn:microsoft.com/office/officeart/2018/2/layout/IconVerticalSolidList"/>
    <dgm:cxn modelId="{EBB92540-CAF1-4748-9F45-7A06C9523D30}" type="presParOf" srcId="{4788A669-74AF-4DEE-BFCF-2F750FCB7D1A}" destId="{06980F0D-EC79-4C8C-97FB-15B657F66A72}" srcOrd="1" destOrd="0" presId="urn:microsoft.com/office/officeart/2018/2/layout/IconVerticalSolidList"/>
    <dgm:cxn modelId="{3619DDFB-C620-40F1-9776-BA581A0A6F33}" type="presParOf" srcId="{4788A669-74AF-4DEE-BFCF-2F750FCB7D1A}" destId="{B06302A4-E172-4EB6-A385-0998964D7076}" srcOrd="2" destOrd="0" presId="urn:microsoft.com/office/officeart/2018/2/layout/IconVerticalSolidList"/>
    <dgm:cxn modelId="{C237A1AE-8302-469B-9A89-3B3681769F8C}" type="presParOf" srcId="{4788A669-74AF-4DEE-BFCF-2F750FCB7D1A}" destId="{EC2C3079-696D-4D22-A4A7-31B39AAD681D}" srcOrd="3" destOrd="0" presId="urn:microsoft.com/office/officeart/2018/2/layout/IconVerticalSolidList"/>
    <dgm:cxn modelId="{821B47C0-D90B-4241-82C9-73AE1235BE90}" type="presParOf" srcId="{FA0B4C5A-71BF-4076-B021-F37788B3EA30}" destId="{D8FBF794-F179-423A-86B9-F1C024B3743E}" srcOrd="5" destOrd="0" presId="urn:microsoft.com/office/officeart/2018/2/layout/IconVerticalSolidList"/>
    <dgm:cxn modelId="{6F8505A8-DD69-453D-A1F5-8A10CF1933D4}" type="presParOf" srcId="{FA0B4C5A-71BF-4076-B021-F37788B3EA30}" destId="{872F0B0A-3746-4529-BFEC-1C18E241171A}" srcOrd="6" destOrd="0" presId="urn:microsoft.com/office/officeart/2018/2/layout/IconVerticalSolidList"/>
    <dgm:cxn modelId="{43EA5B14-A4B4-4F5C-B6F3-B3F477C65DB1}" type="presParOf" srcId="{872F0B0A-3746-4529-BFEC-1C18E241171A}" destId="{815C678B-F768-49AC-AA20-BB11A4ABA2A5}" srcOrd="0" destOrd="0" presId="urn:microsoft.com/office/officeart/2018/2/layout/IconVerticalSolidList"/>
    <dgm:cxn modelId="{CAF93CD1-C505-41A9-8E8D-FFD08DFECECF}" type="presParOf" srcId="{872F0B0A-3746-4529-BFEC-1C18E241171A}" destId="{0953E90D-F154-4362-A7C8-EB938DDF196B}" srcOrd="1" destOrd="0" presId="urn:microsoft.com/office/officeart/2018/2/layout/IconVerticalSolidList"/>
    <dgm:cxn modelId="{D486C0B0-AC8E-462B-96BC-E52BA8C438A3}" type="presParOf" srcId="{872F0B0A-3746-4529-BFEC-1C18E241171A}" destId="{C12055FD-BC07-49E8-8753-C8E858687E43}" srcOrd="2" destOrd="0" presId="urn:microsoft.com/office/officeart/2018/2/layout/IconVerticalSolidList"/>
    <dgm:cxn modelId="{EE2F80BA-4A06-4FCB-A9BA-93BE1CE2BAD6}" type="presParOf" srcId="{872F0B0A-3746-4529-BFEC-1C18E241171A}" destId="{45E750F9-1ABF-4081-A154-B2EE9F14244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3BF279-7391-4017-8B9F-FD6AE70C88B6}">
      <dsp:nvSpPr>
        <dsp:cNvPr id="0" name=""/>
        <dsp:cNvSpPr/>
      </dsp:nvSpPr>
      <dsp:spPr>
        <a:xfrm>
          <a:off x="81177" y="640"/>
          <a:ext cx="6228919" cy="209816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Project Importance</a:t>
          </a:r>
        </a:p>
      </dsp:txBody>
      <dsp:txXfrm>
        <a:off x="142630" y="62093"/>
        <a:ext cx="6106013" cy="1975256"/>
      </dsp:txXfrm>
    </dsp:sp>
    <dsp:sp modelId="{22EBE920-F67A-448B-B6F2-39B9338D06D8}">
      <dsp:nvSpPr>
        <dsp:cNvPr id="0" name=""/>
        <dsp:cNvSpPr/>
      </dsp:nvSpPr>
      <dsp:spPr>
        <a:xfrm rot="5400000">
          <a:off x="2802232" y="2151256"/>
          <a:ext cx="786810" cy="944173"/>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2912386" y="2229938"/>
        <a:ext cx="566503" cy="550767"/>
      </dsp:txXfrm>
    </dsp:sp>
    <dsp:sp modelId="{43BBE237-DD86-4EED-ACE5-E02D9B7C8CC2}">
      <dsp:nvSpPr>
        <dsp:cNvPr id="0" name=""/>
        <dsp:cNvSpPr/>
      </dsp:nvSpPr>
      <dsp:spPr>
        <a:xfrm>
          <a:off x="81177" y="3147884"/>
          <a:ext cx="6228919" cy="2098162"/>
        </a:xfrm>
        <a:prstGeom prst="roundRect">
          <a:avLst>
            <a:gd name="adj" fmla="val 10000"/>
          </a:avLst>
        </a:prstGeom>
        <a:solidFill>
          <a:schemeClr val="accent5">
            <a:hueOff val="2438425"/>
            <a:satOff val="-19443"/>
            <a:lumOff val="-1470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Fraudulent transactions pose a significant threat to financial institutions and their customers. Traditional rule-based systems are not effective in detecting new fraud patterns, and manual review processes are time-consuming and prone to errors. Therefore, there is a need for an automated fraud detection system that can quickly and accurately identify fraudulent transactions.</a:t>
          </a:r>
        </a:p>
      </dsp:txBody>
      <dsp:txXfrm>
        <a:off x="142630" y="3209337"/>
        <a:ext cx="6106013" cy="19752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870BB3-DE5A-46E6-AF69-40B0E6B04A6A}">
      <dsp:nvSpPr>
        <dsp:cNvPr id="0" name=""/>
        <dsp:cNvSpPr/>
      </dsp:nvSpPr>
      <dsp:spPr>
        <a:xfrm>
          <a:off x="0" y="2177"/>
          <a:ext cx="6391275" cy="110364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66C6FA-59EE-4955-845F-05F4A3A42AF5}">
      <dsp:nvSpPr>
        <dsp:cNvPr id="0" name=""/>
        <dsp:cNvSpPr/>
      </dsp:nvSpPr>
      <dsp:spPr>
        <a:xfrm>
          <a:off x="333853" y="250498"/>
          <a:ext cx="607006" cy="6070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7DB38ED-2F34-4330-B5B7-D83E69096D13}">
      <dsp:nvSpPr>
        <dsp:cNvPr id="0" name=""/>
        <dsp:cNvSpPr/>
      </dsp:nvSpPr>
      <dsp:spPr>
        <a:xfrm>
          <a:off x="1274714" y="2177"/>
          <a:ext cx="5116560"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711200">
            <a:lnSpc>
              <a:spcPct val="90000"/>
            </a:lnSpc>
            <a:spcBef>
              <a:spcPct val="0"/>
            </a:spcBef>
            <a:spcAft>
              <a:spcPct val="35000"/>
            </a:spcAft>
            <a:buNone/>
          </a:pPr>
          <a:r>
            <a:rPr lang="en-US" sz="1600" kern="1200"/>
            <a:t>Data Division</a:t>
          </a:r>
        </a:p>
      </dsp:txBody>
      <dsp:txXfrm>
        <a:off x="1274714" y="2177"/>
        <a:ext cx="5116560" cy="1103648"/>
      </dsp:txXfrm>
    </dsp:sp>
    <dsp:sp modelId="{CC043D65-0E32-4FCB-A06E-67D3220E1EA2}">
      <dsp:nvSpPr>
        <dsp:cNvPr id="0" name=""/>
        <dsp:cNvSpPr/>
      </dsp:nvSpPr>
      <dsp:spPr>
        <a:xfrm>
          <a:off x="0" y="1381738"/>
          <a:ext cx="6391275" cy="110364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9CC393-1527-4BD3-9542-5106F0CD8EA0}">
      <dsp:nvSpPr>
        <dsp:cNvPr id="0" name=""/>
        <dsp:cNvSpPr/>
      </dsp:nvSpPr>
      <dsp:spPr>
        <a:xfrm>
          <a:off x="333853" y="1630059"/>
          <a:ext cx="607006" cy="6070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5471C0E-772D-4212-9753-281D9E350F38}">
      <dsp:nvSpPr>
        <dsp:cNvPr id="0" name=""/>
        <dsp:cNvSpPr/>
      </dsp:nvSpPr>
      <dsp:spPr>
        <a:xfrm>
          <a:off x="1274714" y="1381738"/>
          <a:ext cx="5116560"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711200">
            <a:lnSpc>
              <a:spcPct val="90000"/>
            </a:lnSpc>
            <a:spcBef>
              <a:spcPct val="0"/>
            </a:spcBef>
            <a:spcAft>
              <a:spcPct val="35000"/>
            </a:spcAft>
            <a:buNone/>
          </a:pPr>
          <a:r>
            <a:rPr lang="en-US" sz="1600" kern="1200"/>
            <a:t>Using the 1/3 data division method, we divided the original data set into two parts, one used for training and other is used for testing.</a:t>
          </a:r>
        </a:p>
      </dsp:txBody>
      <dsp:txXfrm>
        <a:off x="1274714" y="1381738"/>
        <a:ext cx="5116560" cy="1103648"/>
      </dsp:txXfrm>
    </dsp:sp>
    <dsp:sp modelId="{6AC9B31A-1AD9-46FD-BAA4-7A2A7920F13B}">
      <dsp:nvSpPr>
        <dsp:cNvPr id="0" name=""/>
        <dsp:cNvSpPr/>
      </dsp:nvSpPr>
      <dsp:spPr>
        <a:xfrm>
          <a:off x="0" y="2761299"/>
          <a:ext cx="6391275" cy="110364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980F0D-EC79-4C8C-97FB-15B657F66A72}">
      <dsp:nvSpPr>
        <dsp:cNvPr id="0" name=""/>
        <dsp:cNvSpPr/>
      </dsp:nvSpPr>
      <dsp:spPr>
        <a:xfrm>
          <a:off x="333853" y="3009620"/>
          <a:ext cx="607006" cy="6070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C2C3079-696D-4D22-A4A7-31B39AAD681D}">
      <dsp:nvSpPr>
        <dsp:cNvPr id="0" name=""/>
        <dsp:cNvSpPr/>
      </dsp:nvSpPr>
      <dsp:spPr>
        <a:xfrm>
          <a:off x="1274714" y="2761299"/>
          <a:ext cx="5116560"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711200">
            <a:lnSpc>
              <a:spcPct val="90000"/>
            </a:lnSpc>
            <a:spcBef>
              <a:spcPct val="0"/>
            </a:spcBef>
            <a:spcAft>
              <a:spcPct val="35000"/>
            </a:spcAft>
            <a:buNone/>
          </a:pPr>
          <a:r>
            <a:rPr lang="en-US" sz="1600" kern="1200"/>
            <a:t>Data set used for Training contains 215,259 records in the “Final Data Training.csv” file.</a:t>
          </a:r>
        </a:p>
      </dsp:txBody>
      <dsp:txXfrm>
        <a:off x="1274714" y="2761299"/>
        <a:ext cx="5116560" cy="1103648"/>
      </dsp:txXfrm>
    </dsp:sp>
    <dsp:sp modelId="{815C678B-F768-49AC-AA20-BB11A4ABA2A5}">
      <dsp:nvSpPr>
        <dsp:cNvPr id="0" name=""/>
        <dsp:cNvSpPr/>
      </dsp:nvSpPr>
      <dsp:spPr>
        <a:xfrm>
          <a:off x="0" y="4140860"/>
          <a:ext cx="6391275" cy="110364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53E90D-F154-4362-A7C8-EB938DDF196B}">
      <dsp:nvSpPr>
        <dsp:cNvPr id="0" name=""/>
        <dsp:cNvSpPr/>
      </dsp:nvSpPr>
      <dsp:spPr>
        <a:xfrm>
          <a:off x="333853" y="4389181"/>
          <a:ext cx="607006" cy="60700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5E750F9-1ABF-4081-A154-B2EE9F14244D}">
      <dsp:nvSpPr>
        <dsp:cNvPr id="0" name=""/>
        <dsp:cNvSpPr/>
      </dsp:nvSpPr>
      <dsp:spPr>
        <a:xfrm>
          <a:off x="1274714" y="4140860"/>
          <a:ext cx="5116560"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711200">
            <a:lnSpc>
              <a:spcPct val="90000"/>
            </a:lnSpc>
            <a:spcBef>
              <a:spcPct val="0"/>
            </a:spcBef>
            <a:spcAft>
              <a:spcPct val="35000"/>
            </a:spcAft>
            <a:buNone/>
          </a:pPr>
          <a:r>
            <a:rPr lang="en-US" sz="1600" kern="1200"/>
            <a:t>Data set used for Testing contains 92,254 records in the “Final Data Testing.csv” file.</a:t>
          </a:r>
        </a:p>
      </dsp:txBody>
      <dsp:txXfrm>
        <a:off x="1274714" y="4140860"/>
        <a:ext cx="5116560" cy="1103648"/>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FC30DA6-ED43-40C8-B406-7802E2DE398A}" type="datetimeFigureOut">
              <a:rPr lang="en-US" smtClean="0"/>
              <a:t>5/9/2023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78F2F62-EB69-465B-8023-23EEEFA9B3BD}" type="slidenum">
              <a:rPr lang="en-US" smtClean="0"/>
              <a:t>‹#›</a:t>
            </a:fld>
            <a:endParaRPr lang="en-US"/>
          </a:p>
        </p:txBody>
      </p:sp>
    </p:spTree>
    <p:extLst>
      <p:ext uri="{BB962C8B-B14F-4D97-AF65-F5344CB8AC3E}">
        <p14:creationId xmlns:p14="http://schemas.microsoft.com/office/powerpoint/2010/main" val="1849242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C30DA6-ED43-40C8-B406-7802E2DE398A}" type="datetimeFigureOut">
              <a:rPr lang="en-US" smtClean="0"/>
              <a:t>5/9/2023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78F2F62-EB69-465B-8023-23EEEFA9B3BD}" type="slidenum">
              <a:rPr lang="en-US" smtClean="0"/>
              <a:t>‹#›</a:t>
            </a:fld>
            <a:endParaRPr lang="en-US"/>
          </a:p>
        </p:txBody>
      </p:sp>
    </p:spTree>
    <p:extLst>
      <p:ext uri="{BB962C8B-B14F-4D97-AF65-F5344CB8AC3E}">
        <p14:creationId xmlns:p14="http://schemas.microsoft.com/office/powerpoint/2010/main" val="281225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FC30DA6-ED43-40C8-B406-7802E2DE398A}"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78F2F62-EB69-465B-8023-23EEEFA9B3BD}" type="slidenum">
              <a:rPr lang="en-US" smtClean="0"/>
              <a:t>‹#›</a:t>
            </a:fld>
            <a:endParaRPr lang="en-US"/>
          </a:p>
        </p:txBody>
      </p:sp>
    </p:spTree>
    <p:extLst>
      <p:ext uri="{BB962C8B-B14F-4D97-AF65-F5344CB8AC3E}">
        <p14:creationId xmlns:p14="http://schemas.microsoft.com/office/powerpoint/2010/main" val="9776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FC30DA6-ED43-40C8-B406-7802E2DE398A}"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78F2F62-EB69-465B-8023-23EEEFA9B3BD}" type="slidenum">
              <a:rPr lang="en-US" smtClean="0"/>
              <a:t>‹#›</a:t>
            </a:fld>
            <a:endParaRPr lang="en-US"/>
          </a:p>
        </p:txBody>
      </p:sp>
    </p:spTree>
    <p:extLst>
      <p:ext uri="{BB962C8B-B14F-4D97-AF65-F5344CB8AC3E}">
        <p14:creationId xmlns:p14="http://schemas.microsoft.com/office/powerpoint/2010/main" val="1753919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C30DA6-ED43-40C8-B406-7802E2DE398A}"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78F2F62-EB69-465B-8023-23EEEFA9B3BD}" type="slidenum">
              <a:rPr lang="en-US" smtClean="0"/>
              <a:t>‹#›</a:t>
            </a:fld>
            <a:endParaRPr lang="en-US"/>
          </a:p>
        </p:txBody>
      </p:sp>
    </p:spTree>
    <p:extLst>
      <p:ext uri="{BB962C8B-B14F-4D97-AF65-F5344CB8AC3E}">
        <p14:creationId xmlns:p14="http://schemas.microsoft.com/office/powerpoint/2010/main" val="1940448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FC30DA6-ED43-40C8-B406-7802E2DE398A}" type="datetimeFigureOut">
              <a:rPr lang="en-US" smtClean="0"/>
              <a:t>5/9/2023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8F2F62-EB69-465B-8023-23EEEFA9B3BD}" type="slidenum">
              <a:rPr lang="en-US" smtClean="0"/>
              <a:t>‹#›</a:t>
            </a:fld>
            <a:endParaRPr lang="en-US"/>
          </a:p>
        </p:txBody>
      </p:sp>
    </p:spTree>
    <p:extLst>
      <p:ext uri="{BB962C8B-B14F-4D97-AF65-F5344CB8AC3E}">
        <p14:creationId xmlns:p14="http://schemas.microsoft.com/office/powerpoint/2010/main" val="39941464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FC30DA6-ED43-40C8-B406-7802E2DE398A}" type="datetimeFigureOut">
              <a:rPr lang="en-US" smtClean="0"/>
              <a:t>5/9/2023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678F2F62-EB69-465B-8023-23EEEFA9B3BD}" type="slidenum">
              <a:rPr lang="en-US" smtClean="0"/>
              <a:t>‹#›</a:t>
            </a:fld>
            <a:endParaRPr lang="en-US"/>
          </a:p>
        </p:txBody>
      </p:sp>
    </p:spTree>
    <p:extLst>
      <p:ext uri="{BB962C8B-B14F-4D97-AF65-F5344CB8AC3E}">
        <p14:creationId xmlns:p14="http://schemas.microsoft.com/office/powerpoint/2010/main" val="1170082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FC30DA6-ED43-40C8-B406-7802E2DE398A}"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8F2F62-EB69-465B-8023-23EEEFA9B3BD}" type="slidenum">
              <a:rPr lang="en-US" smtClean="0"/>
              <a:t>‹#›</a:t>
            </a:fld>
            <a:endParaRPr lang="en-US"/>
          </a:p>
        </p:txBody>
      </p:sp>
    </p:spTree>
    <p:extLst>
      <p:ext uri="{BB962C8B-B14F-4D97-AF65-F5344CB8AC3E}">
        <p14:creationId xmlns:p14="http://schemas.microsoft.com/office/powerpoint/2010/main" val="10871948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FC30DA6-ED43-40C8-B406-7802E2DE398A}"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78F2F62-EB69-465B-8023-23EEEFA9B3BD}" type="slidenum">
              <a:rPr lang="en-US" smtClean="0"/>
              <a:t>‹#›</a:t>
            </a:fld>
            <a:endParaRPr lang="en-US"/>
          </a:p>
        </p:txBody>
      </p:sp>
    </p:spTree>
    <p:extLst>
      <p:ext uri="{BB962C8B-B14F-4D97-AF65-F5344CB8AC3E}">
        <p14:creationId xmlns:p14="http://schemas.microsoft.com/office/powerpoint/2010/main" val="766693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C30DA6-ED43-40C8-B406-7802E2DE398A}"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8F2F62-EB69-465B-8023-23EEEFA9B3BD}" type="slidenum">
              <a:rPr lang="en-US" smtClean="0"/>
              <a:t>‹#›</a:t>
            </a:fld>
            <a:endParaRPr lang="en-US"/>
          </a:p>
        </p:txBody>
      </p:sp>
    </p:spTree>
    <p:extLst>
      <p:ext uri="{BB962C8B-B14F-4D97-AF65-F5344CB8AC3E}">
        <p14:creationId xmlns:p14="http://schemas.microsoft.com/office/powerpoint/2010/main" val="1882651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C30DA6-ED43-40C8-B406-7802E2DE398A}"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78F2F62-EB69-465B-8023-23EEEFA9B3BD}" type="slidenum">
              <a:rPr lang="en-US" smtClean="0"/>
              <a:t>‹#›</a:t>
            </a:fld>
            <a:endParaRPr lang="en-US"/>
          </a:p>
        </p:txBody>
      </p:sp>
    </p:spTree>
    <p:extLst>
      <p:ext uri="{BB962C8B-B14F-4D97-AF65-F5344CB8AC3E}">
        <p14:creationId xmlns:p14="http://schemas.microsoft.com/office/powerpoint/2010/main" val="3537690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C30DA6-ED43-40C8-B406-7802E2DE398A}" type="datetimeFigureOut">
              <a:rPr lang="en-US" smtClean="0"/>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8F2F62-EB69-465B-8023-23EEEFA9B3BD}" type="slidenum">
              <a:rPr lang="en-US" smtClean="0"/>
              <a:t>‹#›</a:t>
            </a:fld>
            <a:endParaRPr lang="en-US"/>
          </a:p>
        </p:txBody>
      </p:sp>
    </p:spTree>
    <p:extLst>
      <p:ext uri="{BB962C8B-B14F-4D97-AF65-F5344CB8AC3E}">
        <p14:creationId xmlns:p14="http://schemas.microsoft.com/office/powerpoint/2010/main" val="160270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C30DA6-ED43-40C8-B406-7802E2DE398A}" type="datetimeFigureOut">
              <a:rPr lang="en-US" smtClean="0"/>
              <a:t>5/9/2023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8F2F62-EB69-465B-8023-23EEEFA9B3BD}" type="slidenum">
              <a:rPr lang="en-US" smtClean="0"/>
              <a:t>‹#›</a:t>
            </a:fld>
            <a:endParaRPr lang="en-US"/>
          </a:p>
        </p:txBody>
      </p:sp>
    </p:spTree>
    <p:extLst>
      <p:ext uri="{BB962C8B-B14F-4D97-AF65-F5344CB8AC3E}">
        <p14:creationId xmlns:p14="http://schemas.microsoft.com/office/powerpoint/2010/main" val="1280917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C30DA6-ED43-40C8-B406-7802E2DE398A}" type="datetimeFigureOut">
              <a:rPr lang="en-US" smtClean="0"/>
              <a:t>5/9/2023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8F2F62-EB69-465B-8023-23EEEFA9B3BD}" type="slidenum">
              <a:rPr lang="en-US" smtClean="0"/>
              <a:t>‹#›</a:t>
            </a:fld>
            <a:endParaRPr lang="en-US"/>
          </a:p>
        </p:txBody>
      </p:sp>
    </p:spTree>
    <p:extLst>
      <p:ext uri="{BB962C8B-B14F-4D97-AF65-F5344CB8AC3E}">
        <p14:creationId xmlns:p14="http://schemas.microsoft.com/office/powerpoint/2010/main" val="2705478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C30DA6-ED43-40C8-B406-7802E2DE398A}" type="datetimeFigureOut">
              <a:rPr lang="en-US" smtClean="0"/>
              <a:t>5/9/2023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78F2F62-EB69-465B-8023-23EEEFA9B3BD}" type="slidenum">
              <a:rPr lang="en-US" smtClean="0"/>
              <a:t>‹#›</a:t>
            </a:fld>
            <a:endParaRPr lang="en-US"/>
          </a:p>
        </p:txBody>
      </p:sp>
    </p:spTree>
    <p:extLst>
      <p:ext uri="{BB962C8B-B14F-4D97-AF65-F5344CB8AC3E}">
        <p14:creationId xmlns:p14="http://schemas.microsoft.com/office/powerpoint/2010/main" val="3839390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C30DA6-ED43-40C8-B406-7802E2DE398A}" type="datetimeFigureOut">
              <a:rPr lang="en-US" smtClean="0"/>
              <a:t>5/9/2023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78F2F62-EB69-465B-8023-23EEEFA9B3BD}" type="slidenum">
              <a:rPr lang="en-US" smtClean="0"/>
              <a:t>‹#›</a:t>
            </a:fld>
            <a:endParaRPr lang="en-US"/>
          </a:p>
        </p:txBody>
      </p:sp>
    </p:spTree>
    <p:extLst>
      <p:ext uri="{BB962C8B-B14F-4D97-AF65-F5344CB8AC3E}">
        <p14:creationId xmlns:p14="http://schemas.microsoft.com/office/powerpoint/2010/main" val="992368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C30DA6-ED43-40C8-B406-7802E2DE398A}" type="datetimeFigureOut">
              <a:rPr lang="en-US" smtClean="0"/>
              <a:t>5/9/2023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78F2F62-EB69-465B-8023-23EEEFA9B3BD}" type="slidenum">
              <a:rPr lang="en-US" smtClean="0"/>
              <a:t>‹#›</a:t>
            </a:fld>
            <a:endParaRPr lang="en-US"/>
          </a:p>
        </p:txBody>
      </p:sp>
    </p:spTree>
    <p:extLst>
      <p:ext uri="{BB962C8B-B14F-4D97-AF65-F5344CB8AC3E}">
        <p14:creationId xmlns:p14="http://schemas.microsoft.com/office/powerpoint/2010/main" val="2878086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FC30DA6-ED43-40C8-B406-7802E2DE398A}" type="datetimeFigureOut">
              <a:rPr lang="en-US" smtClean="0"/>
              <a:t>5/9/2023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78F2F62-EB69-465B-8023-23EEEFA9B3BD}" type="slidenum">
              <a:rPr lang="en-US" smtClean="0"/>
              <a:t>‹#›</a:t>
            </a:fld>
            <a:endParaRPr lang="en-US"/>
          </a:p>
        </p:txBody>
      </p:sp>
    </p:spTree>
    <p:extLst>
      <p:ext uri="{BB962C8B-B14F-4D97-AF65-F5344CB8AC3E}">
        <p14:creationId xmlns:p14="http://schemas.microsoft.com/office/powerpoint/2010/main" val="33321158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10C9632-BB6F-48EE-AB65-501878BA5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7"/>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33" name="Freeform: Shape 32">
            <a:extLst>
              <a:ext uri="{FF2B5EF4-FFF2-40B4-BE49-F238E27FC236}">
                <a16:creationId xmlns:a16="http://schemas.microsoft.com/office/drawing/2014/main" id="{4EC8AAB6-953B-4D29-9967-3C44D06BB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35" name="Freeform 5">
            <a:extLst>
              <a:ext uri="{FF2B5EF4-FFF2-40B4-BE49-F238E27FC236}">
                <a16:creationId xmlns:a16="http://schemas.microsoft.com/office/drawing/2014/main" id="{C89ED458-2326-40DC-9C7B-1A717B655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pic>
        <p:nvPicPr>
          <p:cNvPr id="5" name="Picture 4">
            <a:extLst>
              <a:ext uri="{FF2B5EF4-FFF2-40B4-BE49-F238E27FC236}">
                <a16:creationId xmlns:a16="http://schemas.microsoft.com/office/drawing/2014/main" id="{F1CBC7EA-0629-5679-FDD8-060696250B70}"/>
              </a:ext>
            </a:extLst>
          </p:cNvPr>
          <p:cNvPicPr>
            <a:picLocks noChangeAspect="1"/>
          </p:cNvPicPr>
          <p:nvPr/>
        </p:nvPicPr>
        <p:blipFill rotWithShape="1">
          <a:blip r:embed="rId2"/>
          <a:srcRect r="31527" b="2"/>
          <a:stretch/>
        </p:blipFill>
        <p:spPr>
          <a:xfrm>
            <a:off x="5194607" y="803751"/>
            <a:ext cx="6391533" cy="5250498"/>
          </a:xfrm>
          <a:prstGeom prst="rect">
            <a:avLst/>
          </a:prstGeom>
        </p:spPr>
      </p:pic>
      <p:sp>
        <p:nvSpPr>
          <p:cNvPr id="37" name="Rectangle 36">
            <a:extLst>
              <a:ext uri="{FF2B5EF4-FFF2-40B4-BE49-F238E27FC236}">
                <a16:creationId xmlns:a16="http://schemas.microsoft.com/office/drawing/2014/main" id="{6F9D1DE6-E368-4F07-85F9-D5B767477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9" name="Oval 38">
            <a:extLst>
              <a:ext uri="{FF2B5EF4-FFF2-40B4-BE49-F238E27FC236}">
                <a16:creationId xmlns:a16="http://schemas.microsoft.com/office/drawing/2014/main" id="{F63B1F66-4ACE-4A01-8ADF-F175A9C35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1" name="Oval 40">
            <a:extLst>
              <a:ext uri="{FF2B5EF4-FFF2-40B4-BE49-F238E27FC236}">
                <a16:creationId xmlns:a16="http://schemas.microsoft.com/office/drawing/2014/main" id="{CF8448ED-9332-4A9B-8CAB-B1985E596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39FD586-5FCA-EF98-FCBA-18064EE3AD34}"/>
              </a:ext>
            </a:extLst>
          </p:cNvPr>
          <p:cNvSpPr>
            <a:spLocks noGrp="1"/>
          </p:cNvSpPr>
          <p:nvPr>
            <p:ph idx="1"/>
          </p:nvPr>
        </p:nvSpPr>
        <p:spPr>
          <a:xfrm>
            <a:off x="976565" y="1008857"/>
            <a:ext cx="3133726" cy="3898900"/>
          </a:xfrm>
        </p:spPr>
        <p:txBody>
          <a:bodyPr>
            <a:normAutofit/>
          </a:bodyPr>
          <a:lstStyle/>
          <a:p>
            <a:pPr marL="0" indent="0">
              <a:lnSpc>
                <a:spcPct val="90000"/>
              </a:lnSpc>
              <a:buNone/>
            </a:pPr>
            <a:endParaRPr lang="en-US" dirty="0">
              <a:solidFill>
                <a:schemeClr val="tx1"/>
              </a:solidFill>
            </a:endParaRPr>
          </a:p>
          <a:p>
            <a:pPr marL="0" indent="0">
              <a:lnSpc>
                <a:spcPct val="90000"/>
              </a:lnSpc>
              <a:buNone/>
            </a:pPr>
            <a:endParaRPr lang="en-US" dirty="0">
              <a:solidFill>
                <a:schemeClr val="tx1"/>
              </a:solidFill>
            </a:endParaRPr>
          </a:p>
          <a:p>
            <a:pPr marL="0" indent="0">
              <a:lnSpc>
                <a:spcPct val="90000"/>
              </a:lnSpc>
              <a:buNone/>
            </a:pPr>
            <a:endParaRPr lang="en-US" dirty="0">
              <a:solidFill>
                <a:schemeClr val="tx1"/>
              </a:solidFill>
            </a:endParaRPr>
          </a:p>
          <a:p>
            <a:pPr marL="0" indent="0">
              <a:lnSpc>
                <a:spcPct val="90000"/>
              </a:lnSpc>
              <a:buNone/>
            </a:pPr>
            <a:r>
              <a:rPr lang="en-US" dirty="0">
                <a:solidFill>
                  <a:schemeClr val="tx1"/>
                </a:solidFill>
              </a:rPr>
              <a:t>AI PROJECT</a:t>
            </a:r>
          </a:p>
          <a:p>
            <a:pPr marL="0" indent="0">
              <a:lnSpc>
                <a:spcPct val="90000"/>
              </a:lnSpc>
              <a:buNone/>
            </a:pPr>
            <a:endParaRPr lang="en-US" dirty="0">
              <a:solidFill>
                <a:schemeClr val="tx1"/>
              </a:solidFill>
            </a:endParaRPr>
          </a:p>
          <a:p>
            <a:pPr marL="0" indent="0">
              <a:lnSpc>
                <a:spcPct val="90000"/>
              </a:lnSpc>
              <a:buNone/>
            </a:pPr>
            <a:r>
              <a:rPr lang="en-US" dirty="0">
                <a:solidFill>
                  <a:schemeClr val="tx1"/>
                </a:solidFill>
              </a:rPr>
              <a:t>FRAUD DETECTION</a:t>
            </a:r>
          </a:p>
          <a:p>
            <a:pPr marL="0" indent="0">
              <a:lnSpc>
                <a:spcPct val="90000"/>
              </a:lnSpc>
              <a:buNone/>
            </a:pPr>
            <a:endParaRPr lang="en-US" dirty="0">
              <a:solidFill>
                <a:schemeClr val="tx1"/>
              </a:solidFill>
            </a:endParaRPr>
          </a:p>
          <a:p>
            <a:pPr marL="0" indent="0">
              <a:lnSpc>
                <a:spcPct val="90000"/>
              </a:lnSpc>
              <a:buNone/>
            </a:pPr>
            <a:r>
              <a:rPr lang="en-US" dirty="0">
                <a:solidFill>
                  <a:schemeClr val="tx1"/>
                </a:solidFill>
              </a:rPr>
              <a:t>Created by:</a:t>
            </a:r>
          </a:p>
          <a:p>
            <a:pPr marL="0" indent="0">
              <a:lnSpc>
                <a:spcPct val="90000"/>
              </a:lnSpc>
              <a:buNone/>
            </a:pPr>
            <a:r>
              <a:rPr lang="en-US" dirty="0">
                <a:solidFill>
                  <a:schemeClr val="tx1"/>
                </a:solidFill>
              </a:rPr>
              <a:t>Abdullah Maqsood</a:t>
            </a:r>
          </a:p>
          <a:p>
            <a:pPr marL="0" indent="0">
              <a:lnSpc>
                <a:spcPct val="90000"/>
              </a:lnSpc>
              <a:buNone/>
            </a:pPr>
            <a:r>
              <a:rPr lang="en-US" dirty="0">
                <a:solidFill>
                  <a:schemeClr val="tx1"/>
                </a:solidFill>
              </a:rPr>
              <a:t>Aqib Mahmood</a:t>
            </a:r>
          </a:p>
        </p:txBody>
      </p:sp>
      <p:sp>
        <p:nvSpPr>
          <p:cNvPr id="43" name="Freeform 5">
            <a:extLst>
              <a:ext uri="{FF2B5EF4-FFF2-40B4-BE49-F238E27FC236}">
                <a16:creationId xmlns:a16="http://schemas.microsoft.com/office/drawing/2014/main" id="{ED3A2261-1C75-40FF-8CD6-18C5900C1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345951891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Shape 11">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4"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pic>
        <p:nvPicPr>
          <p:cNvPr id="5" name="Picture 4" descr="A picture containing text, screenshot, font&#10;&#10;Description automatically generated">
            <a:extLst>
              <a:ext uri="{FF2B5EF4-FFF2-40B4-BE49-F238E27FC236}">
                <a16:creationId xmlns:a16="http://schemas.microsoft.com/office/drawing/2014/main" id="{6429F6C6-A33A-1916-9379-934EEBE318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4607" y="821712"/>
            <a:ext cx="6391533" cy="5214575"/>
          </a:xfrm>
          <a:prstGeom prst="rect">
            <a:avLst/>
          </a:prstGeom>
        </p:spPr>
      </p:pic>
      <p:sp>
        <p:nvSpPr>
          <p:cNvPr id="16" name="Rectangle 15">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303FE6F-AAE0-7E0A-FF16-086E209AC363}"/>
              </a:ext>
            </a:extLst>
          </p:cNvPr>
          <p:cNvSpPr>
            <a:spLocks noGrp="1"/>
          </p:cNvSpPr>
          <p:nvPr>
            <p:ph idx="1"/>
          </p:nvPr>
        </p:nvSpPr>
        <p:spPr>
          <a:xfrm>
            <a:off x="676275" y="821712"/>
            <a:ext cx="3612406" cy="5198088"/>
          </a:xfrm>
        </p:spPr>
        <p:txBody>
          <a:bodyPr>
            <a:normAutofit/>
          </a:bodyPr>
          <a:lstStyle/>
          <a:p>
            <a:pPr marL="0" indent="0">
              <a:lnSpc>
                <a:spcPct val="90000"/>
              </a:lnSpc>
              <a:buNone/>
            </a:pPr>
            <a:r>
              <a:rPr lang="en-US" sz="1400" dirty="0">
                <a:solidFill>
                  <a:srgbClr val="FFFFFF"/>
                </a:solidFill>
              </a:rPr>
              <a:t>Testing Our Model</a:t>
            </a:r>
          </a:p>
          <a:p>
            <a:pPr>
              <a:lnSpc>
                <a:spcPct val="90000"/>
              </a:lnSpc>
            </a:pPr>
            <a:r>
              <a:rPr lang="en-US" sz="1400" dirty="0">
                <a:solidFill>
                  <a:srgbClr val="FFFFFF"/>
                </a:solidFill>
              </a:rPr>
              <a:t>For testing we will load the decision tree from ‘</a:t>
            </a:r>
            <a:r>
              <a:rPr lang="en-US" sz="1400" dirty="0" err="1">
                <a:solidFill>
                  <a:srgbClr val="FFFFFF"/>
                </a:solidFill>
              </a:rPr>
              <a:t>decision_tree.joblib</a:t>
            </a:r>
            <a:r>
              <a:rPr lang="en-US" sz="1400" dirty="0">
                <a:solidFill>
                  <a:srgbClr val="FFFFFF"/>
                </a:solidFill>
              </a:rPr>
              <a:t>’ file and then also load the ‘Final Data Testing.csv’ file. In this csv file we contain the different integer value of attribute of Credit and Income, so we must place specific value in their relative groups.  </a:t>
            </a:r>
          </a:p>
          <a:p>
            <a:pPr>
              <a:lnSpc>
                <a:spcPct val="90000"/>
              </a:lnSpc>
            </a:pPr>
            <a:r>
              <a:rPr lang="en-US" sz="1400" dirty="0">
                <a:solidFill>
                  <a:srgbClr val="FFFFFF"/>
                </a:solidFill>
              </a:rPr>
              <a:t>Predict the value , after taking the input from user, using predict function.</a:t>
            </a:r>
          </a:p>
          <a:p>
            <a:pPr>
              <a:lnSpc>
                <a:spcPct val="90000"/>
              </a:lnSpc>
            </a:pPr>
            <a:r>
              <a:rPr lang="en-US" sz="1400" dirty="0">
                <a:solidFill>
                  <a:srgbClr val="FFFFFF"/>
                </a:solidFill>
              </a:rPr>
              <a:t>After Prediction we are maintaining the Confusion matrix in order to find the accuracy when all the data is tested.</a:t>
            </a:r>
          </a:p>
          <a:p>
            <a:pPr>
              <a:lnSpc>
                <a:spcPct val="90000"/>
              </a:lnSpc>
            </a:pPr>
            <a:r>
              <a:rPr lang="en-US" sz="1400" dirty="0">
                <a:solidFill>
                  <a:srgbClr val="FFFFFF"/>
                </a:solidFill>
              </a:rPr>
              <a:t>The accuracy on our test data is 92%.</a:t>
            </a:r>
          </a:p>
          <a:p>
            <a:pPr marL="0" indent="0">
              <a:lnSpc>
                <a:spcPct val="90000"/>
              </a:lnSpc>
              <a:buNone/>
            </a:pPr>
            <a:endParaRPr lang="en-US" sz="1100" dirty="0">
              <a:solidFill>
                <a:srgbClr val="FFFFFF"/>
              </a:solidFill>
            </a:endParaRPr>
          </a:p>
        </p:txBody>
      </p:sp>
      <p:sp>
        <p:nvSpPr>
          <p:cNvPr id="22"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313754948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Shape 13">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1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24FAF814-EAE2-880C-F621-3F0B73C031A3}"/>
              </a:ext>
            </a:extLst>
          </p:cNvPr>
          <p:cNvSpPr>
            <a:spLocks noGrp="1"/>
          </p:cNvSpPr>
          <p:nvPr>
            <p:ph type="title"/>
          </p:nvPr>
        </p:nvSpPr>
        <p:spPr>
          <a:xfrm>
            <a:off x="994087" y="1130603"/>
            <a:ext cx="3342442" cy="4596794"/>
          </a:xfrm>
        </p:spPr>
        <p:txBody>
          <a:bodyPr anchor="ctr">
            <a:normAutofit/>
          </a:bodyPr>
          <a:lstStyle/>
          <a:p>
            <a:r>
              <a:rPr lang="en-US" sz="3200">
                <a:solidFill>
                  <a:srgbClr val="EBEBEB"/>
                </a:solidFill>
              </a:rPr>
              <a:t>Conclusion</a:t>
            </a:r>
          </a:p>
        </p:txBody>
      </p:sp>
      <p:sp>
        <p:nvSpPr>
          <p:cNvPr id="3" name="Content Placeholder 2">
            <a:extLst>
              <a:ext uri="{FF2B5EF4-FFF2-40B4-BE49-F238E27FC236}">
                <a16:creationId xmlns:a16="http://schemas.microsoft.com/office/drawing/2014/main" id="{E159A7C5-EB0D-7994-A182-E398002438D3}"/>
              </a:ext>
            </a:extLst>
          </p:cNvPr>
          <p:cNvSpPr>
            <a:spLocks noGrp="1"/>
          </p:cNvSpPr>
          <p:nvPr>
            <p:ph idx="1"/>
          </p:nvPr>
        </p:nvSpPr>
        <p:spPr>
          <a:xfrm>
            <a:off x="5290077" y="437513"/>
            <a:ext cx="5502614" cy="5954325"/>
          </a:xfrm>
        </p:spPr>
        <p:txBody>
          <a:bodyPr anchor="ctr">
            <a:normAutofit/>
          </a:bodyPr>
          <a:lstStyle/>
          <a:p>
            <a:r>
              <a:rPr lang="en-US" sz="2000" dirty="0">
                <a:latin typeface="Söhne"/>
              </a:rPr>
              <a:t>W</a:t>
            </a:r>
            <a:r>
              <a:rPr lang="en-US" sz="2000" b="0" i="0" dirty="0">
                <a:effectLst/>
                <a:latin typeface="Söhne"/>
              </a:rPr>
              <a:t>e successfully developed and evaluated a fraud detection algorithm utilizing decision trees. The model used a dataset from Kaggle.com and partitioned it into training and testing sets. By establishing classes for income and credit attribute intervals, the model effectively identified patterns related to fraud. Trained on the 2/3 partition, the model was saved for convenient deployment. Testing on the remaining 1/3 partition resulted in a 0.92 accuracy score, as determined by the confusion matrix. This project demonstrates the efficacy of decision trees in fraud detection and lays the groundwork for future advancements and refinements.</a:t>
            </a:r>
            <a:endParaRPr lang="en-US" sz="2000" dirty="0"/>
          </a:p>
        </p:txBody>
      </p:sp>
    </p:spTree>
    <p:extLst>
      <p:ext uri="{BB962C8B-B14F-4D97-AF65-F5344CB8AC3E}">
        <p14:creationId xmlns:p14="http://schemas.microsoft.com/office/powerpoint/2010/main" val="3184736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8ABDB68-E3D5-448E-97D3-06FFEF6801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B8DD7FEB-D9F3-4F5B-982C-36B0664D0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4" name="Freeform 5">
            <a:extLst>
              <a:ext uri="{FF2B5EF4-FFF2-40B4-BE49-F238E27FC236}">
                <a16:creationId xmlns:a16="http://schemas.microsoft.com/office/drawing/2014/main" id="{96BA11E4-0636-4FA9-A836-2A4FB1764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6" name="Freeform: Shape 15">
            <a:extLst>
              <a:ext uri="{FF2B5EF4-FFF2-40B4-BE49-F238E27FC236}">
                <a16:creationId xmlns:a16="http://schemas.microsoft.com/office/drawing/2014/main" id="{5681882E-BDD0-4311-AF62-E801962852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pic>
        <p:nvPicPr>
          <p:cNvPr id="7" name="Graphic 6" descr="Person with Idea">
            <a:extLst>
              <a:ext uri="{FF2B5EF4-FFF2-40B4-BE49-F238E27FC236}">
                <a16:creationId xmlns:a16="http://schemas.microsoft.com/office/drawing/2014/main" id="{CB9C5C0B-2E90-8E9D-F709-5AF8003829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18226" y="1375132"/>
            <a:ext cx="4125317" cy="4125317"/>
          </a:xfrm>
          <a:prstGeom prst="rect">
            <a:avLst/>
          </a:prstGeom>
        </p:spPr>
      </p:pic>
      <p:sp>
        <p:nvSpPr>
          <p:cNvPr id="18" name="Rectangle 17">
            <a:extLst>
              <a:ext uri="{FF2B5EF4-FFF2-40B4-BE49-F238E27FC236}">
                <a16:creationId xmlns:a16="http://schemas.microsoft.com/office/drawing/2014/main" id="{EADD3260-4BDA-459B-A162-5E1B897E38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283DA7DD-CA37-4ED7-8710-48E56B063B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B92F2E3C-66CD-4DEB-BA14-2A5912B65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8CFA51B-4B1D-50C3-534D-279C3EA90E10}"/>
              </a:ext>
            </a:extLst>
          </p:cNvPr>
          <p:cNvSpPr>
            <a:spLocks noGrp="1"/>
          </p:cNvSpPr>
          <p:nvPr>
            <p:ph idx="1"/>
          </p:nvPr>
        </p:nvSpPr>
        <p:spPr>
          <a:xfrm>
            <a:off x="600918" y="1941657"/>
            <a:ext cx="6072776" cy="3811740"/>
          </a:xfrm>
        </p:spPr>
        <p:txBody>
          <a:bodyPr anchor="ctr">
            <a:normAutofit lnSpcReduction="10000"/>
          </a:bodyPr>
          <a:lstStyle/>
          <a:p>
            <a:pPr marL="0" indent="0">
              <a:lnSpc>
                <a:spcPct val="90000"/>
              </a:lnSpc>
              <a:buNone/>
            </a:pPr>
            <a:r>
              <a:rPr lang="en-US" sz="1700" dirty="0">
                <a:solidFill>
                  <a:srgbClr val="FFFFFF"/>
                </a:solidFill>
              </a:rPr>
              <a:t>Project IDEA:</a:t>
            </a:r>
          </a:p>
          <a:p>
            <a:pPr marL="0" indent="0">
              <a:lnSpc>
                <a:spcPct val="90000"/>
              </a:lnSpc>
              <a:buNone/>
            </a:pPr>
            <a:endParaRPr lang="en-US" sz="1700" dirty="0">
              <a:solidFill>
                <a:srgbClr val="FFFFFF"/>
              </a:solidFill>
            </a:endParaRPr>
          </a:p>
          <a:p>
            <a:pPr marL="0" indent="0">
              <a:lnSpc>
                <a:spcPct val="90000"/>
              </a:lnSpc>
              <a:buNone/>
            </a:pPr>
            <a:r>
              <a:rPr lang="en-US" sz="1700" dirty="0">
                <a:solidFill>
                  <a:srgbClr val="FFFFFF"/>
                </a:solidFill>
              </a:rPr>
              <a:t>In this project, we propose a fraud detection system that uses decision trees, a popular machine learning classification technique learned in the course. The project aims to address the real-world problem of fraud detection in financial transactions, which is a significant concern for banks and financial institutions. The system will use decision trees to analyze and classify transactions as fraudulent or non-fraudulent based on various features such as Loan Type, Income Type, Credit amount and other relevant information. The proposed system will be challenging and innovative enough to demonstrate our understanding of the concepts learned in the course.</a:t>
            </a:r>
          </a:p>
        </p:txBody>
      </p:sp>
    </p:spTree>
    <p:extLst>
      <p:ext uri="{BB962C8B-B14F-4D97-AF65-F5344CB8AC3E}">
        <p14:creationId xmlns:p14="http://schemas.microsoft.com/office/powerpoint/2010/main" val="204891522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1" name="Rectangle 20">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Oval 21">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6"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7"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9" name="Rectangle 28">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16" name="Content Placeholder 2">
            <a:extLst>
              <a:ext uri="{FF2B5EF4-FFF2-40B4-BE49-F238E27FC236}">
                <a16:creationId xmlns:a16="http://schemas.microsoft.com/office/drawing/2014/main" id="{A0E34336-0D5E-7B80-789C-6859E245D7D9}"/>
              </a:ext>
            </a:extLst>
          </p:cNvPr>
          <p:cNvGraphicFramePr>
            <a:graphicFrameLocks noGrp="1"/>
          </p:cNvGraphicFramePr>
          <p:nvPr>
            <p:ph idx="1"/>
            <p:extLst>
              <p:ext uri="{D42A27DB-BD31-4B8C-83A1-F6EECF244321}">
                <p14:modId xmlns:p14="http://schemas.microsoft.com/office/powerpoint/2010/main" val="2863753000"/>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02431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D202F4D-9705-FF4E-536B-C5AB4086AE15}"/>
              </a:ext>
            </a:extLst>
          </p:cNvPr>
          <p:cNvSpPr>
            <a:spLocks noGrp="1"/>
          </p:cNvSpPr>
          <p:nvPr>
            <p:ph type="subTitle" idx="1"/>
          </p:nvPr>
        </p:nvSpPr>
        <p:spPr>
          <a:xfrm>
            <a:off x="7023731" y="1000125"/>
            <a:ext cx="4519340" cy="5213862"/>
          </a:xfrm>
        </p:spPr>
        <p:txBody>
          <a:bodyPr>
            <a:normAutofit/>
          </a:bodyPr>
          <a:lstStyle/>
          <a:p>
            <a:pPr lvl="1">
              <a:lnSpc>
                <a:spcPct val="90000"/>
              </a:lnSpc>
            </a:pPr>
            <a:r>
              <a:rPr lang="en-US" sz="900" dirty="0"/>
              <a:t>Data Collection</a:t>
            </a:r>
          </a:p>
          <a:p>
            <a:pPr marL="342900" indent="-342900">
              <a:lnSpc>
                <a:spcPct val="90000"/>
              </a:lnSpc>
              <a:buFont typeface="Arial" panose="020B0604020202020204" pitchFamily="34" charset="0"/>
              <a:buChar char="•"/>
            </a:pPr>
            <a:endParaRPr lang="en-US" sz="900" dirty="0"/>
          </a:p>
          <a:p>
            <a:pPr marL="342900" indent="-342900">
              <a:lnSpc>
                <a:spcPct val="90000"/>
              </a:lnSpc>
              <a:buFont typeface="Arial" panose="020B0604020202020204" pitchFamily="34" charset="0"/>
              <a:buChar char="•"/>
            </a:pPr>
            <a:r>
              <a:rPr lang="en-US" sz="2000" dirty="0"/>
              <a:t>Data set taken from “Kaggle.com” and this is a csv file named as “Final Data.csv”</a:t>
            </a:r>
          </a:p>
          <a:p>
            <a:pPr marL="342900" indent="-342900">
              <a:lnSpc>
                <a:spcPct val="90000"/>
              </a:lnSpc>
              <a:buFont typeface="Arial" panose="020B0604020202020204" pitchFamily="34" charset="0"/>
              <a:buChar char="•"/>
            </a:pPr>
            <a:r>
              <a:rPr lang="en-US" sz="2000" dirty="0"/>
              <a:t>Total Records= 307,512 records</a:t>
            </a:r>
          </a:p>
          <a:p>
            <a:pPr marL="342900" indent="-342900">
              <a:lnSpc>
                <a:spcPct val="90000"/>
              </a:lnSpc>
              <a:buFont typeface="Arial" panose="020B0604020202020204" pitchFamily="34" charset="0"/>
              <a:buChar char="•"/>
            </a:pPr>
            <a:r>
              <a:rPr lang="en-US" sz="2000" dirty="0"/>
              <a:t>Total Attributes = 11 Attributes</a:t>
            </a:r>
          </a:p>
          <a:p>
            <a:pPr marL="342900" indent="-342900">
              <a:lnSpc>
                <a:spcPct val="90000"/>
              </a:lnSpc>
              <a:buFont typeface="Arial" panose="020B0604020202020204" pitchFamily="34" charset="0"/>
              <a:buChar char="•"/>
            </a:pPr>
            <a:r>
              <a:rPr lang="en-US" sz="2000" dirty="0"/>
              <a:t>Fraud is a Class Attribute</a:t>
            </a:r>
          </a:p>
          <a:p>
            <a:pPr marL="342900" indent="-342900">
              <a:lnSpc>
                <a:spcPct val="90000"/>
              </a:lnSpc>
              <a:buFont typeface="Arial" panose="020B0604020202020204" pitchFamily="34" charset="0"/>
              <a:buChar char="•"/>
            </a:pPr>
            <a:endParaRPr lang="en-US" sz="900" dirty="0"/>
          </a:p>
          <a:p>
            <a:pPr>
              <a:lnSpc>
                <a:spcPct val="90000"/>
              </a:lnSpc>
            </a:pPr>
            <a:endParaRPr lang="en-US" sz="900" dirty="0"/>
          </a:p>
        </p:txBody>
      </p:sp>
      <p:grpSp>
        <p:nvGrpSpPr>
          <p:cNvPr id="10" name="Group 9">
            <a:extLst>
              <a:ext uri="{FF2B5EF4-FFF2-40B4-BE49-F238E27FC236}">
                <a16:creationId xmlns:a16="http://schemas.microsoft.com/office/drawing/2014/main" id="{7E2D86BB-893F-471B-AD66-50E01777C0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3" y="396837"/>
            <a:ext cx="6451503" cy="6058999"/>
            <a:chOff x="423333" y="396837"/>
            <a:chExt cx="6451503" cy="6058999"/>
          </a:xfrm>
        </p:grpSpPr>
        <p:sp>
          <p:nvSpPr>
            <p:cNvPr id="11" name="Rectangle 10">
              <a:extLst>
                <a:ext uri="{FF2B5EF4-FFF2-40B4-BE49-F238E27FC236}">
                  <a16:creationId xmlns:a16="http://schemas.microsoft.com/office/drawing/2014/main" id="{61E3F80D-79C6-468A-83E4-3FEA58556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3" y="402165"/>
              <a:ext cx="522933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5">
              <a:extLst>
                <a:ext uri="{FF2B5EF4-FFF2-40B4-BE49-F238E27FC236}">
                  <a16:creationId xmlns:a16="http://schemas.microsoft.com/office/drawing/2014/main" id="{009504C1-96CE-44B4-8DF0-613CF9D1D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3161515"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a:extLst>
                <a:ext uri="{FF2B5EF4-FFF2-40B4-BE49-F238E27FC236}">
                  <a16:creationId xmlns:a16="http://schemas.microsoft.com/office/drawing/2014/main" id="{1F299836-4C10-4395-B386-C0FA537C4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5004670"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5" name="Picture 4" descr="A screenshot of a computer&#10;&#10;Description automatically generated with low confidence">
            <a:extLst>
              <a:ext uri="{FF2B5EF4-FFF2-40B4-BE49-F238E27FC236}">
                <a16:creationId xmlns:a16="http://schemas.microsoft.com/office/drawing/2014/main" id="{78570321-8674-F418-668F-3C0971615F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849" y="2362200"/>
            <a:ext cx="6136401" cy="2914650"/>
          </a:xfrm>
          <a:prstGeom prst="rect">
            <a:avLst/>
          </a:prstGeom>
        </p:spPr>
      </p:pic>
    </p:spTree>
    <p:extLst>
      <p:ext uri="{BB962C8B-B14F-4D97-AF65-F5344CB8AC3E}">
        <p14:creationId xmlns:p14="http://schemas.microsoft.com/office/powerpoint/2010/main" val="2902616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7" name="Rectangle 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9"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8" name="Rectangle 1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76F01FF9-DFA3-755D-944E-7A0EF8A9B341}"/>
              </a:ext>
            </a:extLst>
          </p:cNvPr>
          <p:cNvGraphicFramePr>
            <a:graphicFrameLocks noGrp="1"/>
          </p:cNvGraphicFramePr>
          <p:nvPr>
            <p:ph idx="1"/>
            <p:extLst>
              <p:ext uri="{D42A27DB-BD31-4B8C-83A1-F6EECF244321}">
                <p14:modId xmlns:p14="http://schemas.microsoft.com/office/powerpoint/2010/main" val="3102987994"/>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29388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10C9632-BB6F-48EE-AB65-501878BA5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7"/>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3" name="Freeform: Shape 12">
            <a:extLst>
              <a:ext uri="{FF2B5EF4-FFF2-40B4-BE49-F238E27FC236}">
                <a16:creationId xmlns:a16="http://schemas.microsoft.com/office/drawing/2014/main" id="{4EC8AAB6-953B-4D29-9967-3C44D06BB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5" name="Freeform 5">
            <a:extLst>
              <a:ext uri="{FF2B5EF4-FFF2-40B4-BE49-F238E27FC236}">
                <a16:creationId xmlns:a16="http://schemas.microsoft.com/office/drawing/2014/main" id="{C89ED458-2326-40DC-9C7B-1A717B655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pic>
        <p:nvPicPr>
          <p:cNvPr id="6" name="Picture 5" descr="A screenshot of a computer program&#10;&#10;Description automatically generated with medium confidence">
            <a:extLst>
              <a:ext uri="{FF2B5EF4-FFF2-40B4-BE49-F238E27FC236}">
                <a16:creationId xmlns:a16="http://schemas.microsoft.com/office/drawing/2014/main" id="{C4CC0638-AF74-B20D-AF0D-D63C7159CC68}"/>
              </a:ext>
            </a:extLst>
          </p:cNvPr>
          <p:cNvPicPr>
            <a:picLocks noChangeAspect="1"/>
          </p:cNvPicPr>
          <p:nvPr/>
        </p:nvPicPr>
        <p:blipFill rotWithShape="1">
          <a:blip r:embed="rId2">
            <a:extLst>
              <a:ext uri="{28A0092B-C50C-407E-A947-70E740481C1C}">
                <a14:useLocalDpi xmlns:a14="http://schemas.microsoft.com/office/drawing/2010/main" val="0"/>
              </a:ext>
            </a:extLst>
          </a:blip>
          <a:srcRect t="2293" r="1" b="2187"/>
          <a:stretch/>
        </p:blipFill>
        <p:spPr>
          <a:xfrm>
            <a:off x="5194607" y="803751"/>
            <a:ext cx="6391533" cy="5250498"/>
          </a:xfrm>
          <a:prstGeom prst="rect">
            <a:avLst/>
          </a:prstGeom>
        </p:spPr>
      </p:pic>
      <p:sp>
        <p:nvSpPr>
          <p:cNvPr id="17" name="Rectangle 16">
            <a:extLst>
              <a:ext uri="{FF2B5EF4-FFF2-40B4-BE49-F238E27FC236}">
                <a16:creationId xmlns:a16="http://schemas.microsoft.com/office/drawing/2014/main" id="{6F9D1DE6-E368-4F07-85F9-D5B767477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9" name="Oval 18">
            <a:extLst>
              <a:ext uri="{FF2B5EF4-FFF2-40B4-BE49-F238E27FC236}">
                <a16:creationId xmlns:a16="http://schemas.microsoft.com/office/drawing/2014/main" id="{F63B1F66-4ACE-4A01-8ADF-F175A9C35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a:extLst>
              <a:ext uri="{FF2B5EF4-FFF2-40B4-BE49-F238E27FC236}">
                <a16:creationId xmlns:a16="http://schemas.microsoft.com/office/drawing/2014/main" id="{CF8448ED-9332-4A9B-8CAB-B1985E596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72F21EC-CCC0-0FCA-1372-E5DDA744B0DB}"/>
              </a:ext>
            </a:extLst>
          </p:cNvPr>
          <p:cNvSpPr>
            <a:spLocks noGrp="1"/>
          </p:cNvSpPr>
          <p:nvPr>
            <p:ph idx="1"/>
          </p:nvPr>
        </p:nvSpPr>
        <p:spPr>
          <a:xfrm>
            <a:off x="1154955" y="2120900"/>
            <a:ext cx="3133726" cy="3898900"/>
          </a:xfrm>
        </p:spPr>
        <p:txBody>
          <a:bodyPr>
            <a:normAutofit/>
          </a:bodyPr>
          <a:lstStyle/>
          <a:p>
            <a:pPr marL="0" indent="0">
              <a:lnSpc>
                <a:spcPct val="90000"/>
              </a:lnSpc>
              <a:buNone/>
            </a:pPr>
            <a:r>
              <a:rPr lang="en-US" sz="1500" dirty="0">
                <a:solidFill>
                  <a:schemeClr val="tx1"/>
                </a:solidFill>
              </a:rPr>
              <a:t>Data Division Code</a:t>
            </a:r>
          </a:p>
          <a:p>
            <a:pPr marL="0" indent="0">
              <a:lnSpc>
                <a:spcPct val="90000"/>
              </a:lnSpc>
              <a:buNone/>
            </a:pPr>
            <a:endParaRPr lang="en-US" sz="1500" dirty="0">
              <a:solidFill>
                <a:schemeClr val="tx1"/>
              </a:solidFill>
            </a:endParaRPr>
          </a:p>
          <a:p>
            <a:pPr marL="0" indent="0">
              <a:lnSpc>
                <a:spcPct val="90000"/>
              </a:lnSpc>
              <a:buNone/>
            </a:pPr>
            <a:r>
              <a:rPr lang="en-US" sz="1500" dirty="0">
                <a:solidFill>
                  <a:schemeClr val="tx1"/>
                </a:solidFill>
              </a:rPr>
              <a:t>We have written a code for Data Division to divide the original data into Testing and Training data.</a:t>
            </a:r>
          </a:p>
          <a:p>
            <a:pPr>
              <a:lnSpc>
                <a:spcPct val="90000"/>
              </a:lnSpc>
            </a:pPr>
            <a:endParaRPr lang="en-US" sz="1500" dirty="0">
              <a:solidFill>
                <a:schemeClr val="tx1"/>
              </a:solidFill>
            </a:endParaRPr>
          </a:p>
          <a:p>
            <a:pPr>
              <a:lnSpc>
                <a:spcPct val="90000"/>
              </a:lnSpc>
            </a:pPr>
            <a:r>
              <a:rPr lang="en-US" sz="1500" dirty="0">
                <a:solidFill>
                  <a:schemeClr val="tx1"/>
                </a:solidFill>
              </a:rPr>
              <a:t>It takes filename as input.</a:t>
            </a:r>
          </a:p>
          <a:p>
            <a:pPr>
              <a:lnSpc>
                <a:spcPct val="90000"/>
              </a:lnSpc>
            </a:pPr>
            <a:r>
              <a:rPr lang="en-US" sz="1500" dirty="0">
                <a:solidFill>
                  <a:schemeClr val="tx1"/>
                </a:solidFill>
              </a:rPr>
              <a:t>Read the data from original file and divide data set in two parts.</a:t>
            </a:r>
          </a:p>
          <a:p>
            <a:pPr>
              <a:lnSpc>
                <a:spcPct val="90000"/>
              </a:lnSpc>
            </a:pPr>
            <a:r>
              <a:rPr lang="en-US" sz="1500" dirty="0">
                <a:solidFill>
                  <a:schemeClr val="tx1"/>
                </a:solidFill>
              </a:rPr>
              <a:t>The divided data is stored in separate csv files.</a:t>
            </a:r>
          </a:p>
        </p:txBody>
      </p:sp>
      <p:sp>
        <p:nvSpPr>
          <p:cNvPr id="23" name="Freeform 5">
            <a:extLst>
              <a:ext uri="{FF2B5EF4-FFF2-40B4-BE49-F238E27FC236}">
                <a16:creationId xmlns:a16="http://schemas.microsoft.com/office/drawing/2014/main" id="{ED3A2261-1C75-40FF-8CD6-18C5900C1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417242431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Shape 11">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7"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6" name="Rectangle 15">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E0C35DD-10A0-B0BD-D5BE-03460B2AF9A5}"/>
              </a:ext>
            </a:extLst>
          </p:cNvPr>
          <p:cNvSpPr>
            <a:spLocks noGrp="1"/>
          </p:cNvSpPr>
          <p:nvPr>
            <p:ph idx="1"/>
          </p:nvPr>
        </p:nvSpPr>
        <p:spPr>
          <a:xfrm>
            <a:off x="651846" y="644525"/>
            <a:ext cx="3702488" cy="5422900"/>
          </a:xfrm>
        </p:spPr>
        <p:txBody>
          <a:bodyPr>
            <a:normAutofit/>
          </a:bodyPr>
          <a:lstStyle/>
          <a:p>
            <a:pPr marL="0" indent="0">
              <a:lnSpc>
                <a:spcPct val="90000"/>
              </a:lnSpc>
              <a:buNone/>
            </a:pPr>
            <a:r>
              <a:rPr lang="en-US" sz="1400" dirty="0">
                <a:solidFill>
                  <a:srgbClr val="FFFFFF"/>
                </a:solidFill>
              </a:rPr>
              <a:t>Data Processing</a:t>
            </a:r>
          </a:p>
          <a:p>
            <a:pPr>
              <a:lnSpc>
                <a:spcPct val="90000"/>
              </a:lnSpc>
            </a:pPr>
            <a:r>
              <a:rPr lang="en-US" sz="1400" dirty="0">
                <a:solidFill>
                  <a:srgbClr val="FFFFFF"/>
                </a:solidFill>
              </a:rPr>
              <a:t>At this point we analyze that Income and Credit attribute have different values and when Decision Tree is made it will have a separate node for each value of Income and Credit that will increase space and time complexity of the algorithm. </a:t>
            </a:r>
          </a:p>
          <a:p>
            <a:pPr>
              <a:lnSpc>
                <a:spcPct val="90000"/>
              </a:lnSpc>
            </a:pPr>
            <a:r>
              <a:rPr lang="en-US" sz="1400" dirty="0">
                <a:solidFill>
                  <a:srgbClr val="FFFFFF"/>
                </a:solidFill>
              </a:rPr>
              <a:t>We wrote a script that can assign each value in the Income and Credit attributes to their respective groups.</a:t>
            </a:r>
          </a:p>
          <a:p>
            <a:pPr>
              <a:lnSpc>
                <a:spcPct val="90000"/>
              </a:lnSpc>
            </a:pPr>
            <a:r>
              <a:rPr lang="en-US" sz="1400" dirty="0">
                <a:solidFill>
                  <a:srgbClr val="FFFFFF"/>
                </a:solidFill>
              </a:rPr>
              <a:t>It will first find the max and min value of the Income or Credit column and then find difference and divide it with the number of groups.</a:t>
            </a:r>
          </a:p>
          <a:p>
            <a:pPr>
              <a:lnSpc>
                <a:spcPct val="90000"/>
              </a:lnSpc>
            </a:pPr>
            <a:r>
              <a:rPr lang="en-US" sz="1400" dirty="0">
                <a:solidFill>
                  <a:srgbClr val="FFFFFF"/>
                </a:solidFill>
              </a:rPr>
              <a:t>In Income we have a set of groups {A, B, C, D, E} and in Credit we have a set of groups {L, M, N, O, P}.</a:t>
            </a:r>
          </a:p>
          <a:p>
            <a:pPr>
              <a:lnSpc>
                <a:spcPct val="90000"/>
              </a:lnSpc>
            </a:pPr>
            <a:r>
              <a:rPr lang="en-US" sz="1400" dirty="0">
                <a:solidFill>
                  <a:srgbClr val="FFFFFF"/>
                </a:solidFill>
              </a:rPr>
              <a:t>This csv file is stored as ‘Final Data Trained’.</a:t>
            </a:r>
          </a:p>
          <a:p>
            <a:pPr>
              <a:lnSpc>
                <a:spcPct val="90000"/>
              </a:lnSpc>
            </a:pPr>
            <a:r>
              <a:rPr lang="en-US" sz="1400" dirty="0">
                <a:solidFill>
                  <a:srgbClr val="FFFFFF"/>
                </a:solidFill>
              </a:rPr>
              <a:t>Code implemented in ‘Training.py’.</a:t>
            </a:r>
          </a:p>
          <a:p>
            <a:pPr marL="0" indent="0">
              <a:lnSpc>
                <a:spcPct val="90000"/>
              </a:lnSpc>
              <a:buNone/>
            </a:pPr>
            <a:endParaRPr lang="en-US" sz="900" dirty="0">
              <a:solidFill>
                <a:srgbClr val="FFFFFF"/>
              </a:solidFill>
            </a:endParaRPr>
          </a:p>
          <a:p>
            <a:pPr marL="0" indent="0">
              <a:lnSpc>
                <a:spcPct val="90000"/>
              </a:lnSpc>
              <a:buNone/>
            </a:pPr>
            <a:endParaRPr lang="en-US" sz="900" dirty="0">
              <a:solidFill>
                <a:srgbClr val="FFFFFF"/>
              </a:solidFill>
            </a:endParaRPr>
          </a:p>
        </p:txBody>
      </p:sp>
      <p:sp>
        <p:nvSpPr>
          <p:cNvPr id="22"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pic>
        <p:nvPicPr>
          <p:cNvPr id="2" name="Picture 1" descr="A screenshot of a document&#10;&#10;Description automatically generated with low confidence">
            <a:extLst>
              <a:ext uri="{FF2B5EF4-FFF2-40B4-BE49-F238E27FC236}">
                <a16:creationId xmlns:a16="http://schemas.microsoft.com/office/drawing/2014/main" id="{8AE0485F-4495-8C0F-3426-C52BAF6E2511}"/>
              </a:ext>
            </a:extLst>
          </p:cNvPr>
          <p:cNvPicPr>
            <a:picLocks noChangeAspect="1"/>
          </p:cNvPicPr>
          <p:nvPr/>
        </p:nvPicPr>
        <p:blipFill rotWithShape="1">
          <a:blip r:embed="rId2">
            <a:extLst>
              <a:ext uri="{28A0092B-C50C-407E-A947-70E740481C1C}">
                <a14:useLocalDpi xmlns:a14="http://schemas.microsoft.com/office/drawing/2010/main" val="0"/>
              </a:ext>
            </a:extLst>
          </a:blip>
          <a:srcRect l="-181" t="14102" r="181"/>
          <a:stretch/>
        </p:blipFill>
        <p:spPr>
          <a:xfrm>
            <a:off x="5097982" y="1829833"/>
            <a:ext cx="7010935" cy="3252409"/>
          </a:xfrm>
          <a:prstGeom prst="rect">
            <a:avLst/>
          </a:prstGeom>
        </p:spPr>
      </p:pic>
    </p:spTree>
    <p:extLst>
      <p:ext uri="{BB962C8B-B14F-4D97-AF65-F5344CB8AC3E}">
        <p14:creationId xmlns:p14="http://schemas.microsoft.com/office/powerpoint/2010/main" val="17907050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3" name="Freeform: Shape 12">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5"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pic>
        <p:nvPicPr>
          <p:cNvPr id="6" name="Picture 5" descr="A screen shot of a computer program&#10;&#10;Description automatically generated with low confidence">
            <a:extLst>
              <a:ext uri="{FF2B5EF4-FFF2-40B4-BE49-F238E27FC236}">
                <a16:creationId xmlns:a16="http://schemas.microsoft.com/office/drawing/2014/main" id="{35D4719F-41F9-1A96-78D6-DDDAAF0A0E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4607" y="1791169"/>
            <a:ext cx="6391533" cy="3275661"/>
          </a:xfrm>
          <a:prstGeom prst="rect">
            <a:avLst/>
          </a:prstGeom>
        </p:spPr>
      </p:pic>
      <p:sp>
        <p:nvSpPr>
          <p:cNvPr id="17" name="Rectangle 16">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9" name="Oval 18">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5938564-AF15-CB24-9B31-9DB1A5A44BB8}"/>
              </a:ext>
            </a:extLst>
          </p:cNvPr>
          <p:cNvSpPr>
            <a:spLocks noGrp="1"/>
          </p:cNvSpPr>
          <p:nvPr>
            <p:ph idx="1"/>
          </p:nvPr>
        </p:nvSpPr>
        <p:spPr>
          <a:xfrm>
            <a:off x="1154955" y="2120900"/>
            <a:ext cx="3133726" cy="3898900"/>
          </a:xfrm>
        </p:spPr>
        <p:txBody>
          <a:bodyPr>
            <a:normAutofit/>
          </a:bodyPr>
          <a:lstStyle/>
          <a:p>
            <a:pPr marL="0" indent="0">
              <a:lnSpc>
                <a:spcPct val="90000"/>
              </a:lnSpc>
              <a:buNone/>
            </a:pPr>
            <a:r>
              <a:rPr lang="en-US">
                <a:solidFill>
                  <a:srgbClr val="FFFFFF"/>
                </a:solidFill>
              </a:rPr>
              <a:t>Training Our Model</a:t>
            </a:r>
          </a:p>
          <a:p>
            <a:pPr>
              <a:lnSpc>
                <a:spcPct val="90000"/>
              </a:lnSpc>
            </a:pPr>
            <a:r>
              <a:rPr lang="en-US">
                <a:solidFill>
                  <a:srgbClr val="FFFFFF"/>
                </a:solidFill>
              </a:rPr>
              <a:t>We will read the data from the ‘Final Data Trained.csv’ file and then will make the decision tree.</a:t>
            </a:r>
          </a:p>
          <a:p>
            <a:pPr>
              <a:lnSpc>
                <a:spcPct val="90000"/>
              </a:lnSpc>
            </a:pPr>
            <a:r>
              <a:rPr lang="en-US">
                <a:solidFill>
                  <a:srgbClr val="FFFFFF"/>
                </a:solidFill>
              </a:rPr>
              <a:t>The following function is used to create the decision Tree with the help of entropy function as well as information gain function.</a:t>
            </a:r>
          </a:p>
          <a:p>
            <a:pPr>
              <a:lnSpc>
                <a:spcPct val="90000"/>
              </a:lnSpc>
            </a:pPr>
            <a:endParaRPr lang="en-US">
              <a:solidFill>
                <a:srgbClr val="FFFFFF"/>
              </a:solidFill>
            </a:endParaRPr>
          </a:p>
          <a:p>
            <a:pPr marL="0" indent="0">
              <a:lnSpc>
                <a:spcPct val="90000"/>
              </a:lnSpc>
              <a:buNone/>
            </a:pPr>
            <a:endParaRPr lang="en-US">
              <a:solidFill>
                <a:srgbClr val="FFFFFF"/>
              </a:solidFill>
            </a:endParaRPr>
          </a:p>
          <a:p>
            <a:pPr marL="0" indent="0">
              <a:lnSpc>
                <a:spcPct val="90000"/>
              </a:lnSpc>
              <a:buNone/>
            </a:pPr>
            <a:endParaRPr lang="en-US">
              <a:solidFill>
                <a:srgbClr val="FFFFFF"/>
              </a:solidFill>
            </a:endParaRPr>
          </a:p>
        </p:txBody>
      </p:sp>
      <p:sp>
        <p:nvSpPr>
          <p:cNvPr id="23"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233087464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Shape 11">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4"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pic>
        <p:nvPicPr>
          <p:cNvPr id="5" name="Picture 4" descr="A screen shot of a computer code&#10;&#10;Description automatically generated with low confidence">
            <a:extLst>
              <a:ext uri="{FF2B5EF4-FFF2-40B4-BE49-F238E27FC236}">
                <a16:creationId xmlns:a16="http://schemas.microsoft.com/office/drawing/2014/main" id="{BE350D0E-45F3-1EEF-7CAA-9033B4EC1C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4607" y="1950958"/>
            <a:ext cx="6391533" cy="2956083"/>
          </a:xfrm>
          <a:prstGeom prst="rect">
            <a:avLst/>
          </a:prstGeom>
        </p:spPr>
      </p:pic>
      <p:sp>
        <p:nvSpPr>
          <p:cNvPr id="16" name="Rectangle 15">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B0D11CFE-015F-CA16-9B0E-9BA1D5A0ED16}"/>
              </a:ext>
            </a:extLst>
          </p:cNvPr>
          <p:cNvSpPr>
            <a:spLocks noGrp="1"/>
          </p:cNvSpPr>
          <p:nvPr>
            <p:ph idx="1"/>
          </p:nvPr>
        </p:nvSpPr>
        <p:spPr>
          <a:xfrm>
            <a:off x="651846" y="945356"/>
            <a:ext cx="3362236" cy="4655343"/>
          </a:xfrm>
        </p:spPr>
        <p:txBody>
          <a:bodyPr>
            <a:noAutofit/>
          </a:bodyPr>
          <a:lstStyle/>
          <a:p>
            <a:pPr>
              <a:lnSpc>
                <a:spcPct val="90000"/>
              </a:lnSpc>
            </a:pPr>
            <a:r>
              <a:rPr lang="en-US" dirty="0">
                <a:solidFill>
                  <a:srgbClr val="FFFFFF"/>
                </a:solidFill>
              </a:rPr>
              <a:t>The first function is used to calculate the entropy value and the second function is used to calculate the Information gain.</a:t>
            </a:r>
          </a:p>
          <a:p>
            <a:pPr>
              <a:lnSpc>
                <a:spcPct val="90000"/>
              </a:lnSpc>
            </a:pPr>
            <a:r>
              <a:rPr lang="en-US" dirty="0">
                <a:solidFill>
                  <a:srgbClr val="FFFFFF"/>
                </a:solidFill>
              </a:rPr>
              <a:t>After the Decision Tree is made so store in the file named as ‘</a:t>
            </a:r>
            <a:r>
              <a:rPr lang="en-US" dirty="0" err="1">
                <a:solidFill>
                  <a:srgbClr val="FFFFFF"/>
                </a:solidFill>
              </a:rPr>
              <a:t>decision_tree.joblib</a:t>
            </a:r>
            <a:r>
              <a:rPr lang="en-US" dirty="0">
                <a:solidFill>
                  <a:srgbClr val="FFFFFF"/>
                </a:solidFill>
              </a:rPr>
              <a:t>’, this is done so that Training is done is once and then testing can be done on the basis of this decision tree.</a:t>
            </a:r>
          </a:p>
        </p:txBody>
      </p:sp>
      <p:sp>
        <p:nvSpPr>
          <p:cNvPr id="22"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3327641952"/>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249</TotalTime>
  <Words>819</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Söhne</vt:lpstr>
      <vt:lpstr>Wingdings 3</vt:lpstr>
      <vt:lpstr>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Aqib Mahmood</dc:creator>
  <cp:lastModifiedBy>Abdullah Maqsood</cp:lastModifiedBy>
  <cp:revision>4</cp:revision>
  <dcterms:created xsi:type="dcterms:W3CDTF">2023-05-04T17:07:07Z</dcterms:created>
  <dcterms:modified xsi:type="dcterms:W3CDTF">2023-05-09T10:03:17Z</dcterms:modified>
</cp:coreProperties>
</file>