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13"/>
  </p:notesMasterIdLst>
  <p:sldIdLst>
    <p:sldId id="256" r:id="rId3"/>
    <p:sldId id="259" r:id="rId4"/>
    <p:sldId id="263" r:id="rId5"/>
    <p:sldId id="262" r:id="rId6"/>
    <p:sldId id="277" r:id="rId7"/>
    <p:sldId id="264" r:id="rId8"/>
    <p:sldId id="279" r:id="rId9"/>
    <p:sldId id="280" r:id="rId10"/>
    <p:sldId id="293" r:id="rId11"/>
    <p:sldId id="291" r:id="rId12"/>
  </p:sldIdLst>
  <p:sldSz cx="9144000" cy="5143500" type="screen16x9"/>
  <p:notesSz cx="6858000" cy="9144000"/>
  <p:embeddedFontLs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DM Sans Medium" pitchFamily="2" charset="0"/>
      <p:regular r:id="rId18"/>
      <p:italic r:id="rId19"/>
    </p:embeddedFont>
    <p:embeddedFont>
      <p:font typeface="Nunito Light" pitchFamily="2" charset="0"/>
      <p:regular r:id="rId20"/>
      <p:italic r:id="rId21"/>
    </p:embeddedFont>
    <p:embeddedFont>
      <p:font typeface="Outfit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8D1649-E3AF-45FA-B106-A8FD2B21B462}">
  <a:tblStyle styleId="{188D1649-E3AF-45FA-B106-A8FD2B21B4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61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706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70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64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9" name="Google Shape;29;p5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184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10800000" flipH="1">
              <a:off x="-125473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10800000" flipH="1">
              <a:off x="-125483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10800000" flipH="1">
              <a:off x="8424002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10800000" flipH="1">
              <a:off x="8423992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5364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516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635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3003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3463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1534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047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1825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270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111" name="Google Shape;111;p15"/>
            <p:cNvSpPr/>
            <p:nvPr/>
          </p:nvSpPr>
          <p:spPr>
            <a:xfrm>
              <a:off x="-1254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53513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10800000" flipH="1">
              <a:off x="-528348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rot="10800000" flipH="1">
              <a:off x="-125483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1883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122" name="Google Shape;122;p16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7397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548808" y="-584898"/>
            <a:ext cx="10241610" cy="6168779"/>
            <a:chOff x="-548808" y="-584898"/>
            <a:chExt cx="10241610" cy="6168779"/>
          </a:xfrm>
        </p:grpSpPr>
        <p:sp>
          <p:nvSpPr>
            <p:cNvPr id="133" name="Google Shape;133;p17"/>
            <p:cNvSpPr/>
            <p:nvPr/>
          </p:nvSpPr>
          <p:spPr>
            <a:xfrm>
              <a:off x="293877" y="46157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rot="10800000" flipH="1">
              <a:off x="-129123" y="44966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rot="10800000" flipH="1">
              <a:off x="-548808" y="4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85192" y="-58489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36936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18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146" name="Google Shape;146;p18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" name="Google Shape;153;p18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4881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rot="10800000" flipH="1">
              <a:off x="534577" y="46792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rot="10800000" flipH="1">
              <a:off x="-125483" y="-4286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>
            <a:spLocks noGrp="1"/>
          </p:cNvSpPr>
          <p:nvPr>
            <p:ph type="pic" idx="2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87936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69" name="Google Shape;169;p20"/>
            <p:cNvSpPr/>
            <p:nvPr/>
          </p:nvSpPr>
          <p:spPr>
            <a:xfrm>
              <a:off x="-125473" y="4453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125483" y="3996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430767" y="468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1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5619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39699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93" name="Google Shape;193;p22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58116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rot="10800000" flipH="1">
              <a:off x="-528348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rot="10800000" flipH="1">
              <a:off x="-125483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0757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rot="10800000" flipH="1">
              <a:off x="927364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rot="10800000" flipH="1">
              <a:off x="273054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2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3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4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57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7620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10800000" flipH="1">
              <a:off x="-512036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rot="10800000" flipH="1">
              <a:off x="295217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2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3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4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5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6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6344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rot="10800000" flipH="1">
              <a:off x="-118698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rot="10800000" flipH="1">
              <a:off x="-519458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1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2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3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4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5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6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7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8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8256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1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2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3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5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6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7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8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9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3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subTitle" idx="14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ubTitle" idx="15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5527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title" hasCustomPrompt="1"/>
          </p:nvPr>
        </p:nvSpPr>
        <p:spPr>
          <a:xfrm>
            <a:off x="4351975" y="638350"/>
            <a:ext cx="4078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>
            <a:spLocks noGrp="1"/>
          </p:cNvSpPr>
          <p:nvPr>
            <p:ph type="subTitle" idx="1"/>
          </p:nvPr>
        </p:nvSpPr>
        <p:spPr>
          <a:xfrm>
            <a:off x="4351975" y="1327275"/>
            <a:ext cx="40788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title" idx="2" hasCustomPrompt="1"/>
          </p:nvPr>
        </p:nvSpPr>
        <p:spPr>
          <a:xfrm>
            <a:off x="4351975" y="1990612"/>
            <a:ext cx="4078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9"/>
          <p:cNvSpPr txBox="1">
            <a:spLocks noGrp="1"/>
          </p:cNvSpPr>
          <p:nvPr>
            <p:ph type="subTitle" idx="3"/>
          </p:nvPr>
        </p:nvSpPr>
        <p:spPr>
          <a:xfrm>
            <a:off x="4351975" y="2679529"/>
            <a:ext cx="40788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title" idx="4" hasCustomPrompt="1"/>
          </p:nvPr>
        </p:nvSpPr>
        <p:spPr>
          <a:xfrm>
            <a:off x="4351975" y="3342874"/>
            <a:ext cx="4078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9"/>
          <p:cNvSpPr txBox="1">
            <a:spLocks noGrp="1"/>
          </p:cNvSpPr>
          <p:nvPr>
            <p:ph type="subTitle" idx="5"/>
          </p:nvPr>
        </p:nvSpPr>
        <p:spPr>
          <a:xfrm>
            <a:off x="4351975" y="4031799"/>
            <a:ext cx="40788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23586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71542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511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908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555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607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709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35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33.xml"/><Relationship Id="rId3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7" r:id="rId4"/>
    <p:sldLayoutId id="2147483678" r:id="rId5"/>
    <p:sldLayoutId id="214748368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70852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3" r:id="rId29"/>
    <p:sldLayoutId id="2147483714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Pothole Detection Using Convolutional Neural Networks</a:t>
            </a:r>
            <a:br>
              <a:rPr lang="en" b="1" dirty="0"/>
            </a:br>
            <a:endParaRPr sz="4800" dirty="0"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24F2B67-CBAD-89FF-20E9-E1F883628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3541599"/>
            <a:ext cx="4160700" cy="1164215"/>
          </a:xfrm>
        </p:spPr>
        <p:txBody>
          <a:bodyPr/>
          <a:lstStyle/>
          <a:p>
            <a:r>
              <a:rPr lang="en-US" sz="1600" i="0" dirty="0" err="1">
                <a:effectLst/>
                <a:latin typeface="Outfit" panose="020B0604020202020204" charset="0"/>
              </a:rPr>
              <a:t>Alrasheed</a:t>
            </a:r>
            <a:r>
              <a:rPr lang="en-US" sz="1600" i="0" dirty="0">
                <a:effectLst/>
                <a:latin typeface="Outfit" panose="020B0604020202020204" charset="0"/>
              </a:rPr>
              <a:t> Khalid</a:t>
            </a:r>
          </a:p>
          <a:p>
            <a:r>
              <a:rPr lang="en-US" sz="1600" dirty="0">
                <a:latin typeface="Outfit" panose="020B0604020202020204" charset="0"/>
              </a:rPr>
              <a:t>Abdulrahman </a:t>
            </a:r>
            <a:r>
              <a:rPr lang="en-US" sz="1600" dirty="0" err="1">
                <a:latin typeface="Outfit" panose="020B0604020202020204" charset="0"/>
              </a:rPr>
              <a:t>Alothman</a:t>
            </a:r>
            <a:endParaRPr lang="en-US" sz="1600" i="0" dirty="0">
              <a:effectLst/>
              <a:latin typeface="Outfit" panose="020B0604020202020204" charset="0"/>
            </a:endParaRPr>
          </a:p>
          <a:p>
            <a:r>
              <a:rPr lang="en-US" sz="16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Outfit" panose="020B0604020202020204" charset="0"/>
              </a:rPr>
              <a:t>Hamad </a:t>
            </a:r>
            <a:r>
              <a:rPr lang="en-US" sz="160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Outfit" panose="020B0604020202020204" charset="0"/>
              </a:rPr>
              <a:t>Aljumah</a:t>
            </a:r>
            <a:endParaRPr lang="en-US" sz="1600" i="0" dirty="0">
              <a:solidFill>
                <a:schemeClr val="tx1"/>
              </a:solidFill>
              <a:effectLst/>
              <a:highlight>
                <a:srgbClr val="FFFFFF"/>
              </a:highlight>
              <a:latin typeface="Outfit" panose="020B0604020202020204" charset="0"/>
            </a:endParaRP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Outfit" panose="020B0604020202020204" charset="0"/>
              </a:rPr>
              <a:t>Abdulaziz </a:t>
            </a:r>
            <a:r>
              <a:rPr lang="en-US" sz="1600" dirty="0" err="1">
                <a:solidFill>
                  <a:schemeClr val="tx1"/>
                </a:solidFill>
                <a:highlight>
                  <a:srgbClr val="FFFFFF"/>
                </a:highlight>
                <a:latin typeface="Outfit" panose="020B0604020202020204" charset="0"/>
              </a:rPr>
              <a:t>Alosayl</a:t>
            </a:r>
            <a:endParaRPr lang="en-US" sz="1600" i="0" dirty="0">
              <a:solidFill>
                <a:schemeClr val="tx1"/>
              </a:solidFill>
              <a:effectLst/>
              <a:highlight>
                <a:srgbClr val="FFFFFF"/>
              </a:highlight>
              <a:latin typeface="Outfit" panose="020B0604020202020204" charset="0"/>
            </a:endParaRPr>
          </a:p>
          <a:p>
            <a:endParaRPr lang="ar-S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05" name="Google Shape;405;p3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968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Thank you for your attention and interest in this presentation.</a:t>
            </a:r>
            <a:endParaRPr lang="en-US" sz="1800" dirty="0"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grpSp>
        <p:nvGrpSpPr>
          <p:cNvPr id="406" name="Google Shape;406;p39"/>
          <p:cNvGrpSpPr/>
          <p:nvPr/>
        </p:nvGrpSpPr>
        <p:grpSpPr>
          <a:xfrm>
            <a:off x="-541907" y="-622274"/>
            <a:ext cx="4136119" cy="6091167"/>
            <a:chOff x="-541907" y="-622274"/>
            <a:chExt cx="4136119" cy="6091167"/>
          </a:xfrm>
        </p:grpSpPr>
        <p:sp>
          <p:nvSpPr>
            <p:cNvPr id="407" name="Google Shape;407;p39"/>
            <p:cNvSpPr/>
            <p:nvPr/>
          </p:nvSpPr>
          <p:spPr>
            <a:xfrm rot="10800000">
              <a:off x="84193" y="4041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 rot="10800000">
              <a:off x="993581" y="4569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 rot="10800000">
              <a:off x="2040588" y="96213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 rot="10800000">
              <a:off x="-541907" y="9621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 flipH="1">
              <a:off x="993584" y="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 flipH="1">
              <a:off x="713235" y="227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421473" y="17788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1611716" y="147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 flipH="1">
              <a:off x="2597873" y="-62227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1260177" y="26512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2180770" y="-1382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 rot="10800000">
              <a:off x="1759176" y="40451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 rot="10800000">
              <a:off x="2367643" y="26512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503546" y="35577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 rot="10800000">
              <a:off x="1759170" y="450077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-125473" y="5394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 flipH="1">
              <a:off x="2755502" y="3194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424" name="Google Shape;424;p39"/>
          <p:cNvCxnSpPr/>
          <p:nvPr/>
        </p:nvCxnSpPr>
        <p:spPr>
          <a:xfrm>
            <a:off x="3967400" y="1655488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>
            <a:spLocks noGrp="1"/>
          </p:cNvSpPr>
          <p:nvPr>
            <p:ph type="title"/>
          </p:nvPr>
        </p:nvSpPr>
        <p:spPr>
          <a:xfrm>
            <a:off x="3862974" y="1655500"/>
            <a:ext cx="5087737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405" name="Google Shape;405;p3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5196832" cy="1502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Outfit" panose="020B0604020202020204" charset="0"/>
              </a:rPr>
              <a:t>Objective</a:t>
            </a:r>
            <a:r>
              <a:rPr lang="en-US" dirty="0">
                <a:latin typeface="Outfit" panose="020B0604020202020204" charset="0"/>
              </a:rPr>
              <a:t>: Detect potholes from images using a Convolutional Neural Network (CNN).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Outfi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Outfit" panose="020B0604020202020204" charset="0"/>
              </a:rPr>
              <a:t>Dataset</a:t>
            </a:r>
            <a:r>
              <a:rPr lang="en-US" dirty="0">
                <a:latin typeface="Outfit" panose="020B0604020202020204" charset="0"/>
              </a:rPr>
              <a:t>: Pothole Detection Dataset from Kaggle.</a:t>
            </a:r>
          </a:p>
        </p:txBody>
      </p:sp>
      <p:grpSp>
        <p:nvGrpSpPr>
          <p:cNvPr id="406" name="Google Shape;406;p39"/>
          <p:cNvGrpSpPr/>
          <p:nvPr/>
        </p:nvGrpSpPr>
        <p:grpSpPr>
          <a:xfrm>
            <a:off x="-541907" y="-622274"/>
            <a:ext cx="4136119" cy="6091167"/>
            <a:chOff x="-541907" y="-622274"/>
            <a:chExt cx="4136119" cy="6091167"/>
          </a:xfrm>
        </p:grpSpPr>
        <p:sp>
          <p:nvSpPr>
            <p:cNvPr id="407" name="Google Shape;407;p39"/>
            <p:cNvSpPr/>
            <p:nvPr/>
          </p:nvSpPr>
          <p:spPr>
            <a:xfrm rot="10800000">
              <a:off x="84193" y="4041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 rot="10800000">
              <a:off x="993581" y="4569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 rot="10800000">
              <a:off x="2040588" y="96213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 rot="10800000">
              <a:off x="-541907" y="9621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 flipH="1">
              <a:off x="993584" y="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 flipH="1">
              <a:off x="713235" y="227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421473" y="17788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1611716" y="147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 flipH="1">
              <a:off x="2597873" y="-62227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1260177" y="26512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2180770" y="-1382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 rot="10800000">
              <a:off x="1759176" y="40451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 rot="10800000">
              <a:off x="2367643" y="26512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503546" y="35577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 rot="10800000">
              <a:off x="1759170" y="450077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-125473" y="5394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 flipH="1">
              <a:off x="2755502" y="3194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4" name="Google Shape;424;p39"/>
          <p:cNvCxnSpPr/>
          <p:nvPr/>
        </p:nvCxnSpPr>
        <p:spPr>
          <a:xfrm>
            <a:off x="3967400" y="1655488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Overview</a:t>
            </a:r>
            <a:endParaRPr dirty="0"/>
          </a:p>
        </p:txBody>
      </p:sp>
      <p:sp>
        <p:nvSpPr>
          <p:cNvPr id="488" name="Google Shape;488;p43"/>
          <p:cNvSpPr txBox="1">
            <a:spLocks noGrp="1"/>
          </p:cNvSpPr>
          <p:nvPr>
            <p:ph type="subTitle" idx="1"/>
          </p:nvPr>
        </p:nvSpPr>
        <p:spPr>
          <a:xfrm>
            <a:off x="5036669" y="2329493"/>
            <a:ext cx="3426974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b="1" dirty="0"/>
              <a:t>Techniques Used</a:t>
            </a:r>
            <a:r>
              <a:rPr lang="en-US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Crop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Greyscale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Horizontal and vertical Flips</a:t>
            </a:r>
          </a:p>
        </p:txBody>
      </p:sp>
      <p:sp>
        <p:nvSpPr>
          <p:cNvPr id="489" name="Google Shape;489;p43"/>
          <p:cNvSpPr txBox="1">
            <a:spLocks noGrp="1"/>
          </p:cNvSpPr>
          <p:nvPr>
            <p:ph type="subTitle" idx="2"/>
          </p:nvPr>
        </p:nvSpPr>
        <p:spPr>
          <a:xfrm>
            <a:off x="1464082" y="2299757"/>
            <a:ext cx="2844000" cy="2175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 Dataset of images with and without potholes.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Data Split</a:t>
            </a:r>
            <a:r>
              <a:rPr lang="en-US" dirty="0"/>
              <a:t>: Training (70%) and Validation (15%) and Testing (15%).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Image Dimensions</a:t>
            </a:r>
            <a:r>
              <a:rPr lang="en-US" dirty="0"/>
              <a:t>: 256 x 256 pixels.</a:t>
            </a:r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3"/>
          </p:nvPr>
        </p:nvSpPr>
        <p:spPr>
          <a:xfrm>
            <a:off x="1293099" y="1604909"/>
            <a:ext cx="3226865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Dataset Overview</a:t>
            </a:r>
          </a:p>
        </p:txBody>
      </p:sp>
      <p:sp>
        <p:nvSpPr>
          <p:cNvPr id="491" name="Google Shape;491;p43"/>
          <p:cNvSpPr txBox="1">
            <a:spLocks noGrp="1"/>
          </p:cNvSpPr>
          <p:nvPr>
            <p:ph type="subTitle" idx="4"/>
          </p:nvPr>
        </p:nvSpPr>
        <p:spPr>
          <a:xfrm>
            <a:off x="4821091" y="1627212"/>
            <a:ext cx="3226864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Data Augmentation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1082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During Data Collection</a:t>
            </a:r>
            <a:endParaRPr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720000" y="1806497"/>
            <a:ext cx="4294800" cy="1979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buSzPts val="1100"/>
            </a:pPr>
            <a:r>
              <a:rPr lang="en-US" dirty="0"/>
              <a:t>Find a dataset that aligns with the project goals and objectives.</a:t>
            </a:r>
          </a:p>
          <a:p>
            <a:pPr marL="342900" indent="-342900">
              <a:lnSpc>
                <a:spcPct val="100000"/>
              </a:lnSpc>
              <a:buSzPts val="1100"/>
            </a:pPr>
            <a:endParaRPr lang="en-US" dirty="0"/>
          </a:p>
          <a:p>
            <a:pPr marL="342900" indent="-342900">
              <a:lnSpc>
                <a:spcPct val="100000"/>
              </a:lnSpc>
              <a:buSzPts val="1100"/>
            </a:pPr>
            <a:r>
              <a:rPr lang="en-US" dirty="0"/>
              <a:t>Verify that the dataset is large enough and of sufficient quality to effectively train the model.</a:t>
            </a:r>
          </a:p>
          <a:p>
            <a:pPr marL="342900" indent="-342900">
              <a:buSzPts val="1100"/>
            </a:pPr>
            <a:endParaRPr lang="en-US" sz="1200" dirty="0"/>
          </a:p>
          <a:p>
            <a:pPr marL="0" indent="0">
              <a:buSzPts val="1100"/>
              <a:buNone/>
            </a:pPr>
            <a:endParaRPr lang="en-US" sz="1200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1082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Choosing the Model Architecture</a:t>
            </a:r>
            <a:endParaRPr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720000" y="1806497"/>
            <a:ext cx="4294800" cy="1979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buSzPts val="1100"/>
            </a:pPr>
            <a:r>
              <a:rPr lang="en-US" dirty="0"/>
              <a:t>We selected Convolutional Neural Networks (CNNs) because they excellent at image classification tasks.</a:t>
            </a:r>
          </a:p>
          <a:p>
            <a:pPr marL="342900" indent="-342900">
              <a:lnSpc>
                <a:spcPct val="100000"/>
              </a:lnSpc>
              <a:buSzPts val="1100"/>
            </a:pPr>
            <a:endParaRPr lang="en-US" dirty="0"/>
          </a:p>
          <a:p>
            <a:pPr marL="342900" indent="-342900">
              <a:lnSpc>
                <a:spcPct val="100000"/>
              </a:lnSpc>
              <a:buSzPts val="1100"/>
            </a:pPr>
            <a:r>
              <a:rPr lang="en-US" dirty="0"/>
              <a:t>CNNs effectively capture features in images, which is crucial for high performance in this context.</a:t>
            </a:r>
          </a:p>
          <a:p>
            <a:pPr marL="0" indent="0">
              <a:buSzPts val="1100"/>
              <a:buNone/>
            </a:pPr>
            <a:endParaRPr lang="en-US" sz="1200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589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Architecture &amp; Training</a:t>
            </a:r>
            <a:endParaRPr dirty="0"/>
          </a:p>
        </p:txBody>
      </p:sp>
      <p:sp>
        <p:nvSpPr>
          <p:cNvPr id="504" name="Google Shape;504;p44"/>
          <p:cNvSpPr txBox="1">
            <a:spLocks noGrp="1"/>
          </p:cNvSpPr>
          <p:nvPr>
            <p:ph type="subTitle" idx="1"/>
          </p:nvPr>
        </p:nvSpPr>
        <p:spPr>
          <a:xfrm>
            <a:off x="881224" y="1884365"/>
            <a:ext cx="2546725" cy="3148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dirty="0"/>
              <a:t>:</a:t>
            </a:r>
            <a:r>
              <a:rPr lang="en-US" sz="1200" b="1" dirty="0"/>
              <a:t>Conv2D</a:t>
            </a:r>
            <a:r>
              <a:rPr lang="en-US" sz="1200" dirty="0"/>
              <a:t>: 32 filters, 3x3 kernel, L2=0.001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/>
              <a:t>MaxPooling2D</a:t>
            </a:r>
            <a:r>
              <a:rPr lang="en-US" sz="1200" dirty="0"/>
              <a:t>: 2x2 pool size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/>
              <a:t>Conv2D</a:t>
            </a:r>
            <a:r>
              <a:rPr lang="en-US" sz="1200" dirty="0"/>
              <a:t>: 64 filters, 3x3 kernel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/>
              <a:t>MaxPooling2D</a:t>
            </a:r>
            <a:r>
              <a:rPr lang="en-US" sz="1200" dirty="0"/>
              <a:t>: 2x2 pool size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/>
              <a:t>Flatten</a:t>
            </a:r>
            <a:endParaRPr lang="en-US" sz="1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/>
              <a:t>Dense</a:t>
            </a:r>
            <a:r>
              <a:rPr lang="en-US" sz="1200" dirty="0"/>
              <a:t>: 128 units, </a:t>
            </a:r>
            <a:r>
              <a:rPr lang="en-US" sz="1200" dirty="0" err="1"/>
              <a:t>ReLU</a:t>
            </a:r>
            <a:r>
              <a:rPr lang="en-US" sz="1200" dirty="0"/>
              <a:t> activation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/>
              <a:t>Dense</a:t>
            </a:r>
            <a:r>
              <a:rPr lang="en-US" sz="1200" dirty="0"/>
              <a:t>: 1 unit, Sigmoid activation</a:t>
            </a:r>
          </a:p>
        </p:txBody>
      </p:sp>
      <p:sp>
        <p:nvSpPr>
          <p:cNvPr id="505" name="Google Shape;505;p44"/>
          <p:cNvSpPr txBox="1">
            <a:spLocks noGrp="1"/>
          </p:cNvSpPr>
          <p:nvPr>
            <p:ph type="subTitle" idx="2"/>
          </p:nvPr>
        </p:nvSpPr>
        <p:spPr>
          <a:xfrm>
            <a:off x="3427950" y="1914102"/>
            <a:ext cx="2288100" cy="3066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11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    </a:t>
            </a:r>
            <a:r>
              <a:rPr lang="en-US" sz="1200" b="1" dirty="0"/>
              <a:t>Optimizer</a:t>
            </a:r>
            <a:r>
              <a:rPr lang="en-US" sz="1200" dirty="0"/>
              <a:t>: Adam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/>
              <a:t>Loss Function</a:t>
            </a:r>
            <a:r>
              <a:rPr lang="en-US" sz="1200" dirty="0"/>
              <a:t>: Binary </a:t>
            </a:r>
            <a:r>
              <a:rPr lang="en-US" sz="1200" dirty="0" err="1"/>
              <a:t>Crossentropy</a:t>
            </a:r>
            <a:endParaRPr lang="en-US" sz="1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/>
              <a:t>Metrics</a:t>
            </a:r>
            <a:r>
              <a:rPr lang="en-US" sz="1200" dirty="0"/>
              <a:t>: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/>
              <a:t>Epochs</a:t>
            </a:r>
            <a:r>
              <a:rPr lang="en-US" sz="1200" dirty="0"/>
              <a:t>: 20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/>
              <a:t>Early Stopping</a:t>
            </a:r>
            <a:r>
              <a:rPr lang="en-US" sz="1200" dirty="0"/>
              <a:t>: Monitors validation loss with a patience of 5 epochs</a:t>
            </a:r>
          </a:p>
        </p:txBody>
      </p:sp>
      <p:sp>
        <p:nvSpPr>
          <p:cNvPr id="506" name="Google Shape;506;p44"/>
          <p:cNvSpPr txBox="1">
            <a:spLocks noGrp="1"/>
          </p:cNvSpPr>
          <p:nvPr>
            <p:ph type="subTitle" idx="3"/>
          </p:nvPr>
        </p:nvSpPr>
        <p:spPr>
          <a:xfrm>
            <a:off x="5974700" y="1914102"/>
            <a:ext cx="2288100" cy="2784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Training Accuracy</a:t>
            </a:r>
            <a:r>
              <a:rPr lang="en-US" sz="1200" dirty="0"/>
              <a:t>: Up to ~97%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Validation Accuracy</a:t>
            </a:r>
            <a:r>
              <a:rPr lang="en-US" sz="1200" dirty="0"/>
              <a:t>: Up to ~91%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Testing Accuracy: </a:t>
            </a:r>
            <a:r>
              <a:rPr lang="en-US" sz="1200" dirty="0"/>
              <a:t>Up to ~92%</a:t>
            </a:r>
          </a:p>
        </p:txBody>
      </p:sp>
      <p:sp>
        <p:nvSpPr>
          <p:cNvPr id="507" name="Google Shape;507;p44"/>
          <p:cNvSpPr txBox="1">
            <a:spLocks noGrp="1"/>
          </p:cNvSpPr>
          <p:nvPr>
            <p:ph type="subTitle" idx="4"/>
          </p:nvPr>
        </p:nvSpPr>
        <p:spPr>
          <a:xfrm>
            <a:off x="881225" y="1209496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400" b="1" dirty="0"/>
              <a:t>Architecture</a:t>
            </a:r>
          </a:p>
        </p:txBody>
      </p:sp>
      <p:sp>
        <p:nvSpPr>
          <p:cNvPr id="508" name="Google Shape;508;p44"/>
          <p:cNvSpPr txBox="1">
            <a:spLocks noGrp="1"/>
          </p:cNvSpPr>
          <p:nvPr>
            <p:ph type="subTitle" idx="5"/>
          </p:nvPr>
        </p:nvSpPr>
        <p:spPr>
          <a:xfrm>
            <a:off x="3360235" y="1224365"/>
            <a:ext cx="2614442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Training Details</a:t>
            </a:r>
            <a:endParaRPr dirty="0"/>
          </a:p>
        </p:txBody>
      </p:sp>
      <p:sp>
        <p:nvSpPr>
          <p:cNvPr id="509" name="Google Shape;509;p44"/>
          <p:cNvSpPr txBox="1">
            <a:spLocks noGrp="1"/>
          </p:cNvSpPr>
          <p:nvPr>
            <p:ph type="subTitle" idx="6"/>
          </p:nvPr>
        </p:nvSpPr>
        <p:spPr>
          <a:xfrm>
            <a:off x="5974700" y="1231800"/>
            <a:ext cx="2478988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Results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214569"/>
            <a:ext cx="5549700" cy="1082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Impact of Storing Data in a Database</a:t>
            </a:r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720000" y="1457093"/>
            <a:ext cx="4294800" cy="3553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Centralized Data Management:</a:t>
            </a:r>
            <a:r>
              <a:rPr lang="en-US" sz="1300" dirty="0"/>
              <a:t> Organized data handling with easy querying and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Scalability:</a:t>
            </a:r>
            <a:r>
              <a:rPr lang="en-US" sz="1300" dirty="0"/>
              <a:t> Efficient handling of large data volumes.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Flexibility:</a:t>
            </a:r>
            <a:r>
              <a:rPr lang="en-US" sz="1300" dirty="0"/>
              <a:t> Simplified data sorting, retrieval, and preprocessing.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Data Consistency:</a:t>
            </a:r>
            <a:r>
              <a:rPr lang="en-US" sz="1300" dirty="0"/>
              <a:t> Reduced errors and improved training data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Ease of Data Retrieval:</a:t>
            </a:r>
            <a:r>
              <a:rPr lang="en-US" sz="1300" dirty="0"/>
              <a:t> Simplified creation of training, validation, and test sets.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139700" indent="0">
              <a:buNone/>
            </a:pPr>
            <a:r>
              <a:rPr lang="en-US" sz="1300" b="1" dirty="0"/>
              <a:t>Impact on Workflow:</a:t>
            </a:r>
            <a:endParaRPr lang="en-US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Enhanced data access and team collaboration.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Streamlined preprocessing and maintenance.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Future-proofed the project for scalability.</a:t>
            </a:r>
          </a:p>
          <a:p>
            <a:pPr marL="342900" indent="-342900">
              <a:buSzPts val="1100"/>
            </a:pPr>
            <a:endParaRPr lang="en-US" sz="1200" dirty="0"/>
          </a:p>
          <a:p>
            <a:pPr marL="0" indent="0">
              <a:buSzPts val="1100"/>
              <a:buNone/>
            </a:pPr>
            <a:endParaRPr lang="en-US" sz="1200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833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757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Extensions</a:t>
            </a:r>
            <a:endParaRPr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720000" y="1330712"/>
            <a:ext cx="4294800" cy="2646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buSzPts val="1100"/>
            </a:pPr>
            <a:r>
              <a:rPr lang="en-US" b="1" dirty="0"/>
              <a:t>Classify Pothole Risk Levels</a:t>
            </a:r>
            <a:r>
              <a:rPr lang="en-US" dirty="0"/>
              <a:t>: Develop the model to categorize pothole risk into multiple levels based on severity.</a:t>
            </a:r>
          </a:p>
          <a:p>
            <a:pPr marL="342900" indent="-342900">
              <a:lnSpc>
                <a:spcPct val="100000"/>
              </a:lnSpc>
              <a:buSzPts val="1100"/>
            </a:pPr>
            <a:endParaRPr lang="en-US" dirty="0"/>
          </a:p>
          <a:p>
            <a:pPr marL="342900" indent="-342900">
              <a:lnSpc>
                <a:spcPct val="100000"/>
              </a:lnSpc>
              <a:buSzPts val="1100"/>
            </a:pPr>
            <a:r>
              <a:rPr lang="en-US" b="1" dirty="0"/>
              <a:t>Assess Road Condition</a:t>
            </a:r>
            <a:r>
              <a:rPr lang="en-US" dirty="0"/>
              <a:t>: Evaluate whether the road requires maintenance by detecting and analyzing cracks on the surface.</a:t>
            </a:r>
          </a:p>
          <a:p>
            <a:pPr marL="342900" indent="-342900">
              <a:lnSpc>
                <a:spcPct val="100000"/>
              </a:lnSpc>
              <a:buSzPts val="1100"/>
            </a:pPr>
            <a:endParaRPr lang="en-US" dirty="0"/>
          </a:p>
          <a:p>
            <a:pPr marL="342900" indent="-342900">
              <a:lnSpc>
                <a:spcPct val="100000"/>
              </a:lnSpc>
              <a:buSzPts val="1100"/>
            </a:pPr>
            <a:r>
              <a:rPr lang="en-US" b="1" dirty="0"/>
              <a:t>Identify Fallen Car Parts</a:t>
            </a:r>
            <a:r>
              <a:rPr lang="en-US" dirty="0"/>
              <a:t>: Detect and locate any automotive components that have fallen onto the road.</a:t>
            </a:r>
          </a:p>
          <a:p>
            <a:pPr marL="342900" indent="-342900">
              <a:lnSpc>
                <a:spcPct val="100000"/>
              </a:lnSpc>
              <a:buSzPts val="1100"/>
            </a:pPr>
            <a:endParaRPr lang="en-US" sz="1200" dirty="0"/>
          </a:p>
          <a:p>
            <a:pPr marL="342900" indent="-342900">
              <a:lnSpc>
                <a:spcPct val="100000"/>
              </a:lnSpc>
              <a:buSzPts val="1100"/>
            </a:pPr>
            <a:r>
              <a:rPr lang="en-US" b="1" dirty="0"/>
              <a:t>automated Maintenance Systems: </a:t>
            </a:r>
            <a:r>
              <a:rPr lang="en-US" sz="1200" dirty="0"/>
              <a:t>Explore potential applications in automated road maintenance and management systems</a:t>
            </a:r>
          </a:p>
        </p:txBody>
      </p:sp>
      <p:grpSp>
        <p:nvGrpSpPr>
          <p:cNvPr id="464" name="Google Shape;464;p4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21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757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720000" y="1211768"/>
            <a:ext cx="4663442" cy="3605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Successful CNN Development:</a:t>
            </a:r>
            <a:r>
              <a:rPr lang="en-US" sz="1300" dirty="0"/>
              <a:t> Developed a Convolutional Neural Network (CNN) to detect potholes from road images with high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Strong Model Performance:</a:t>
            </a:r>
            <a:r>
              <a:rPr lang="en-US" sz="1300" dirty="0"/>
              <a:t> The model demonstrated effective identification of potholes, showcasing the power of deep learning for this application.</a:t>
            </a:r>
          </a:p>
          <a:p>
            <a:pPr marL="0" indent="0">
              <a:lnSpc>
                <a:spcPct val="100000"/>
              </a:lnSpc>
              <a:buSzPts val="1100"/>
              <a:buNone/>
            </a:pPr>
            <a:endParaRPr lang="en-US" sz="1200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00993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479</Words>
  <Application>Microsoft Office PowerPoint</Application>
  <PresentationFormat>On-screen Show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Outfit</vt:lpstr>
      <vt:lpstr>DM Sans</vt:lpstr>
      <vt:lpstr>Arial</vt:lpstr>
      <vt:lpstr>Nunito Light</vt:lpstr>
      <vt:lpstr>DM Sans Medium</vt:lpstr>
      <vt:lpstr>Data Collection and Analysis - Master of Science in Community Health and Prevention Research by Slidesgo</vt:lpstr>
      <vt:lpstr>1_Data Collection and Analysis - Master of Science in Community Health and Prevention Research by Slidesgo</vt:lpstr>
      <vt:lpstr>Pothole Detection Using Convolutional Neural Networks </vt:lpstr>
      <vt:lpstr>Introduction</vt:lpstr>
      <vt:lpstr>Dataset Overview</vt:lpstr>
      <vt:lpstr>Challenges During Data Collection</vt:lpstr>
      <vt:lpstr>Choosing the Model Architecture</vt:lpstr>
      <vt:lpstr>Model Architecture &amp; Training</vt:lpstr>
      <vt:lpstr>Impact of Storing Data in a Database</vt:lpstr>
      <vt:lpstr>Future Extensions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عبدالعزيز سليمان بن علي العصيل</cp:lastModifiedBy>
  <cp:revision>7</cp:revision>
  <dcterms:modified xsi:type="dcterms:W3CDTF">2024-08-15T06:44:32Z</dcterms:modified>
</cp:coreProperties>
</file>