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7"/>
  </p:notesMasterIdLst>
  <p:handoutMasterIdLst>
    <p:handoutMasterId r:id="rId28"/>
  </p:handoutMasterIdLst>
  <p:sldIdLst>
    <p:sldId id="301" r:id="rId5"/>
    <p:sldId id="262" r:id="rId6"/>
    <p:sldId id="327" r:id="rId7"/>
    <p:sldId id="276" r:id="rId8"/>
    <p:sldId id="277" r:id="rId9"/>
    <p:sldId id="278" r:id="rId10"/>
    <p:sldId id="332" r:id="rId11"/>
    <p:sldId id="324" r:id="rId12"/>
    <p:sldId id="325" r:id="rId13"/>
    <p:sldId id="318" r:id="rId14"/>
    <p:sldId id="322" r:id="rId15"/>
    <p:sldId id="323" r:id="rId16"/>
    <p:sldId id="320" r:id="rId17"/>
    <p:sldId id="331" r:id="rId18"/>
    <p:sldId id="329" r:id="rId19"/>
    <p:sldId id="310" r:id="rId20"/>
    <p:sldId id="330" r:id="rId21"/>
    <p:sldId id="311" r:id="rId22"/>
    <p:sldId id="312" r:id="rId23"/>
    <p:sldId id="313" r:id="rId24"/>
    <p:sldId id="314" r:id="rId25"/>
    <p:sldId id="32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89BE48-A4C8-4344-BFE8-F4D51CF2B9C7}" v="505" dt="2019-09-05T09:59:09.7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52" autoAdjust="0"/>
  </p:normalViewPr>
  <p:slideViewPr>
    <p:cSldViewPr snapToGrid="0" showGuides="1">
      <p:cViewPr varScale="1">
        <p:scale>
          <a:sx n="74" d="100"/>
          <a:sy n="74" d="100"/>
        </p:scale>
        <p:origin x="576" y="90"/>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F866C9-4A03-4AD4-8E51-2BAE1EB6D173}" type="doc">
      <dgm:prSet loTypeId="urn:microsoft.com/office/officeart/2018/2/layout/IconLabelList" loCatId="icon" qsTypeId="urn:microsoft.com/office/officeart/2005/8/quickstyle/simple5" qsCatId="simple" csTypeId="urn:microsoft.com/office/officeart/2018/5/colors/Iconchunking_neutralbg_colorful1" csCatId="colorful" phldr="1"/>
      <dgm:spPr/>
      <dgm:t>
        <a:bodyPr/>
        <a:lstStyle/>
        <a:p>
          <a:endParaRPr lang="en-US"/>
        </a:p>
      </dgm:t>
    </dgm:pt>
    <dgm:pt modelId="{BEC2E38C-B9EA-4AC4-87C3-18C259F9401A}">
      <dgm:prSet/>
      <dgm:spPr/>
      <dgm:t>
        <a:bodyPr/>
        <a:lstStyle/>
        <a:p>
          <a:pPr>
            <a:lnSpc>
              <a:spcPct val="100000"/>
            </a:lnSpc>
          </a:pPr>
          <a:r>
            <a:rPr lang="en-US" noProof="0" dirty="0"/>
            <a:t>Improved Consumer Experience</a:t>
          </a:r>
        </a:p>
      </dgm:t>
    </dgm:pt>
    <dgm:pt modelId="{56633E21-2D4F-4D35-A163-AA05ACDE458F}" type="parTrans" cxnId="{34B04A36-AFEA-4CD1-A11B-8FBE8A73338B}">
      <dgm:prSet/>
      <dgm:spPr/>
      <dgm:t>
        <a:bodyPr/>
        <a:lstStyle/>
        <a:p>
          <a:endParaRPr lang="en-US" sz="2100" noProof="0" dirty="0"/>
        </a:p>
      </dgm:t>
    </dgm:pt>
    <dgm:pt modelId="{257D8D46-D708-441A-9A94-08C16FB98397}" type="sibTrans" cxnId="{34B04A36-AFEA-4CD1-A11B-8FBE8A73338B}">
      <dgm:prSet/>
      <dgm:spPr/>
      <dgm:t>
        <a:bodyPr/>
        <a:lstStyle/>
        <a:p>
          <a:endParaRPr lang="en-US" noProof="0"/>
        </a:p>
      </dgm:t>
    </dgm:pt>
    <dgm:pt modelId="{6C7ABDD8-2116-4572-BFF1-942DE135219B}">
      <dgm:prSet/>
      <dgm:spPr/>
      <dgm:t>
        <a:bodyPr/>
        <a:lstStyle/>
        <a:p>
          <a:pPr>
            <a:lnSpc>
              <a:spcPct val="100000"/>
            </a:lnSpc>
          </a:pPr>
          <a:r>
            <a:rPr lang="en-US" noProof="0" dirty="0"/>
            <a:t>Better Strategic Decisions</a:t>
          </a:r>
        </a:p>
      </dgm:t>
    </dgm:pt>
    <dgm:pt modelId="{616469A4-BE2A-4C29-8A52-AB6BAF651012}" type="parTrans" cxnId="{0675954C-3CB5-402E-8880-DDA68CDDB758}">
      <dgm:prSet/>
      <dgm:spPr/>
      <dgm:t>
        <a:bodyPr/>
        <a:lstStyle/>
        <a:p>
          <a:endParaRPr lang="en-US" sz="2100" noProof="0" dirty="0"/>
        </a:p>
      </dgm:t>
    </dgm:pt>
    <dgm:pt modelId="{59BC6248-0FAC-49D0-8357-FB965100BBEE}" type="sibTrans" cxnId="{0675954C-3CB5-402E-8880-DDA68CDDB758}">
      <dgm:prSet/>
      <dgm:spPr/>
      <dgm:t>
        <a:bodyPr/>
        <a:lstStyle/>
        <a:p>
          <a:endParaRPr lang="en-US" noProof="0"/>
        </a:p>
      </dgm:t>
    </dgm:pt>
    <dgm:pt modelId="{44509D9E-58EE-4039-82A1-2A79116ACC93}">
      <dgm:prSet/>
      <dgm:spPr/>
      <dgm:t>
        <a:bodyPr/>
        <a:lstStyle/>
        <a:p>
          <a:pPr>
            <a:lnSpc>
              <a:spcPct val="100000"/>
            </a:lnSpc>
          </a:pPr>
          <a:r>
            <a:rPr lang="en-US" noProof="0" dirty="0"/>
            <a:t>Sales Prediction and Demand Forecasting</a:t>
          </a:r>
        </a:p>
      </dgm:t>
    </dgm:pt>
    <dgm:pt modelId="{5C426BE0-998E-4D28-8838-1C847BD83830}" type="parTrans" cxnId="{E0D91B55-A7CF-4FF4-B08D-DBE20AF8C2FE}">
      <dgm:prSet/>
      <dgm:spPr/>
      <dgm:t>
        <a:bodyPr/>
        <a:lstStyle/>
        <a:p>
          <a:endParaRPr lang="en-US" sz="2100" noProof="0" dirty="0"/>
        </a:p>
      </dgm:t>
    </dgm:pt>
    <dgm:pt modelId="{35B7AB1F-21FF-4FAC-BC26-4D944FC0050D}" type="sibTrans" cxnId="{E0D91B55-A7CF-4FF4-B08D-DBE20AF8C2FE}">
      <dgm:prSet/>
      <dgm:spPr/>
      <dgm:t>
        <a:bodyPr/>
        <a:lstStyle/>
        <a:p>
          <a:endParaRPr lang="en-US" noProof="0"/>
        </a:p>
      </dgm:t>
    </dgm:pt>
    <dgm:pt modelId="{731CB9B8-9C9E-4777-B5E5-0C650C1CF671}" type="pres">
      <dgm:prSet presAssocID="{1AF866C9-4A03-4AD4-8E51-2BAE1EB6D173}" presName="root" presStyleCnt="0">
        <dgm:presLayoutVars>
          <dgm:dir/>
          <dgm:resizeHandles val="exact"/>
        </dgm:presLayoutVars>
      </dgm:prSet>
      <dgm:spPr/>
      <dgm:t>
        <a:bodyPr/>
        <a:lstStyle/>
        <a:p>
          <a:endParaRPr lang="en-US"/>
        </a:p>
      </dgm:t>
    </dgm:pt>
    <dgm:pt modelId="{0F838767-051F-4A41-B5BD-34FB3C75F12B}" type="pres">
      <dgm:prSet presAssocID="{BEC2E38C-B9EA-4AC4-87C3-18C259F9401A}" presName="compNode" presStyleCnt="0"/>
      <dgm:spPr/>
    </dgm:pt>
    <dgm:pt modelId="{5A075809-8C75-4E04-803F-AFF163039B65}" type="pres">
      <dgm:prSet presAssocID="{BEC2E38C-B9EA-4AC4-87C3-18C259F9401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t>
        <a:bodyPr/>
        <a:lstStyle/>
        <a:p>
          <a:endParaRPr lang="en-US"/>
        </a:p>
      </dgm:t>
      <dgm:extLst>
        <a:ext uri="{E40237B7-FDA0-4F09-8148-C483321AD2D9}">
          <dgm14:cNvPr xmlns:dgm14="http://schemas.microsoft.com/office/drawing/2010/diagram" id="0" name="" descr="User"/>
        </a:ext>
      </dgm:extLst>
    </dgm:pt>
    <dgm:pt modelId="{61FEAC64-1B83-4E3A-AA87-4304788BDB55}" type="pres">
      <dgm:prSet presAssocID="{BEC2E38C-B9EA-4AC4-87C3-18C259F9401A}" presName="spaceRect" presStyleCnt="0"/>
      <dgm:spPr/>
    </dgm:pt>
    <dgm:pt modelId="{E15304F6-1159-42A1-9C34-3730AFDDA2CD}" type="pres">
      <dgm:prSet presAssocID="{BEC2E38C-B9EA-4AC4-87C3-18C259F9401A}" presName="textRect" presStyleLbl="revTx" presStyleIdx="0" presStyleCnt="3">
        <dgm:presLayoutVars>
          <dgm:chMax val="1"/>
          <dgm:chPref val="1"/>
        </dgm:presLayoutVars>
      </dgm:prSet>
      <dgm:spPr/>
      <dgm:t>
        <a:bodyPr/>
        <a:lstStyle/>
        <a:p>
          <a:endParaRPr lang="en-US"/>
        </a:p>
      </dgm:t>
    </dgm:pt>
    <dgm:pt modelId="{5EF07DF1-4052-44A1-A0AF-0A363D6B0630}" type="pres">
      <dgm:prSet presAssocID="{257D8D46-D708-441A-9A94-08C16FB98397}" presName="sibTrans" presStyleCnt="0"/>
      <dgm:spPr/>
    </dgm:pt>
    <dgm:pt modelId="{076BEFD0-E9ED-4E7F-9673-6E011B5A08E2}" type="pres">
      <dgm:prSet presAssocID="{6C7ABDD8-2116-4572-BFF1-942DE135219B}" presName="compNode" presStyleCnt="0"/>
      <dgm:spPr/>
    </dgm:pt>
    <dgm:pt modelId="{149365D4-02F1-45AD-91FD-EDDC4F0E9A67}" type="pres">
      <dgm:prSet presAssocID="{6C7ABDD8-2116-4572-BFF1-942DE135219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t>
        <a:bodyPr/>
        <a:lstStyle/>
        <a:p>
          <a:endParaRPr lang="en-US"/>
        </a:p>
      </dgm:t>
      <dgm:extLst>
        <a:ext uri="{E40237B7-FDA0-4F09-8148-C483321AD2D9}">
          <dgm14:cNvPr xmlns:dgm14="http://schemas.microsoft.com/office/drawing/2010/diagram" id="0" name="" descr="Podium"/>
        </a:ext>
      </dgm:extLst>
    </dgm:pt>
    <dgm:pt modelId="{447A0DDA-36E4-40AA-925D-E48F6CE3CB04}" type="pres">
      <dgm:prSet presAssocID="{6C7ABDD8-2116-4572-BFF1-942DE135219B}" presName="spaceRect" presStyleCnt="0"/>
      <dgm:spPr/>
    </dgm:pt>
    <dgm:pt modelId="{4BFFB028-C0D7-44EE-803C-2FE7CB0A5632}" type="pres">
      <dgm:prSet presAssocID="{6C7ABDD8-2116-4572-BFF1-942DE135219B}" presName="textRect" presStyleLbl="revTx" presStyleIdx="1" presStyleCnt="3">
        <dgm:presLayoutVars>
          <dgm:chMax val="1"/>
          <dgm:chPref val="1"/>
        </dgm:presLayoutVars>
      </dgm:prSet>
      <dgm:spPr/>
      <dgm:t>
        <a:bodyPr/>
        <a:lstStyle/>
        <a:p>
          <a:endParaRPr lang="en-US"/>
        </a:p>
      </dgm:t>
    </dgm:pt>
    <dgm:pt modelId="{BD707A12-FF25-4CE0-97F9-4B4B6BAF0972}" type="pres">
      <dgm:prSet presAssocID="{59BC6248-0FAC-49D0-8357-FB965100BBEE}" presName="sibTrans" presStyleCnt="0"/>
      <dgm:spPr/>
    </dgm:pt>
    <dgm:pt modelId="{5CC278AE-9618-4F63-A36B-DABFF003969D}" type="pres">
      <dgm:prSet presAssocID="{44509D9E-58EE-4039-82A1-2A79116ACC93}" presName="compNode" presStyleCnt="0"/>
      <dgm:spPr/>
    </dgm:pt>
    <dgm:pt modelId="{72D006BC-B9B3-458C-9768-07D20D6CD37A}" type="pres">
      <dgm:prSet presAssocID="{44509D9E-58EE-4039-82A1-2A79116ACC9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dgm:spPr>
      <dgm:t>
        <a:bodyPr/>
        <a:lstStyle/>
        <a:p>
          <a:endParaRPr lang="en-US"/>
        </a:p>
      </dgm:t>
      <dgm:extLst>
        <a:ext uri="{E40237B7-FDA0-4F09-8148-C483321AD2D9}">
          <dgm14:cNvPr xmlns:dgm14="http://schemas.microsoft.com/office/drawing/2010/diagram" id="0" name="" descr="Upward trend"/>
        </a:ext>
      </dgm:extLst>
    </dgm:pt>
    <dgm:pt modelId="{E1CA841E-18DE-4CC2-894E-42813BF3A61C}" type="pres">
      <dgm:prSet presAssocID="{44509D9E-58EE-4039-82A1-2A79116ACC93}" presName="spaceRect" presStyleCnt="0"/>
      <dgm:spPr/>
    </dgm:pt>
    <dgm:pt modelId="{7A8D41E0-D064-4F64-B2E2-37349575417C}" type="pres">
      <dgm:prSet presAssocID="{44509D9E-58EE-4039-82A1-2A79116ACC93}" presName="textRect" presStyleLbl="revTx" presStyleIdx="2" presStyleCnt="3">
        <dgm:presLayoutVars>
          <dgm:chMax val="1"/>
          <dgm:chPref val="1"/>
        </dgm:presLayoutVars>
      </dgm:prSet>
      <dgm:spPr/>
      <dgm:t>
        <a:bodyPr/>
        <a:lstStyle/>
        <a:p>
          <a:endParaRPr lang="en-US"/>
        </a:p>
      </dgm:t>
    </dgm:pt>
  </dgm:ptLst>
  <dgm:cxnLst>
    <dgm:cxn modelId="{72D9BD25-E96B-4410-A062-9484C5CE02DA}" type="presOf" srcId="{1AF866C9-4A03-4AD4-8E51-2BAE1EB6D173}" destId="{731CB9B8-9C9E-4777-B5E5-0C650C1CF671}" srcOrd="0" destOrd="0" presId="urn:microsoft.com/office/officeart/2018/2/layout/IconLabelList"/>
    <dgm:cxn modelId="{E0D91B55-A7CF-4FF4-B08D-DBE20AF8C2FE}" srcId="{1AF866C9-4A03-4AD4-8E51-2BAE1EB6D173}" destId="{44509D9E-58EE-4039-82A1-2A79116ACC93}" srcOrd="2" destOrd="0" parTransId="{5C426BE0-998E-4D28-8838-1C847BD83830}" sibTransId="{35B7AB1F-21FF-4FAC-BC26-4D944FC0050D}"/>
    <dgm:cxn modelId="{27509A94-55FC-46A0-A9A6-A22BC85E8597}" type="presOf" srcId="{6C7ABDD8-2116-4572-BFF1-942DE135219B}" destId="{4BFFB028-C0D7-44EE-803C-2FE7CB0A5632}" srcOrd="0" destOrd="0" presId="urn:microsoft.com/office/officeart/2018/2/layout/IconLabelList"/>
    <dgm:cxn modelId="{34B04A36-AFEA-4CD1-A11B-8FBE8A73338B}" srcId="{1AF866C9-4A03-4AD4-8E51-2BAE1EB6D173}" destId="{BEC2E38C-B9EA-4AC4-87C3-18C259F9401A}" srcOrd="0" destOrd="0" parTransId="{56633E21-2D4F-4D35-A163-AA05ACDE458F}" sibTransId="{257D8D46-D708-441A-9A94-08C16FB98397}"/>
    <dgm:cxn modelId="{0675954C-3CB5-402E-8880-DDA68CDDB758}" srcId="{1AF866C9-4A03-4AD4-8E51-2BAE1EB6D173}" destId="{6C7ABDD8-2116-4572-BFF1-942DE135219B}" srcOrd="1" destOrd="0" parTransId="{616469A4-BE2A-4C29-8A52-AB6BAF651012}" sibTransId="{59BC6248-0FAC-49D0-8357-FB965100BBEE}"/>
    <dgm:cxn modelId="{2FC20AD0-E211-4DAB-A7E2-76FB18A84C4C}" type="presOf" srcId="{BEC2E38C-B9EA-4AC4-87C3-18C259F9401A}" destId="{E15304F6-1159-42A1-9C34-3730AFDDA2CD}" srcOrd="0" destOrd="0" presId="urn:microsoft.com/office/officeart/2018/2/layout/IconLabelList"/>
    <dgm:cxn modelId="{5A02ECB6-7367-493F-9D45-440E8F6BA283}" type="presOf" srcId="{44509D9E-58EE-4039-82A1-2A79116ACC93}" destId="{7A8D41E0-D064-4F64-B2E2-37349575417C}" srcOrd="0" destOrd="0" presId="urn:microsoft.com/office/officeart/2018/2/layout/IconLabelList"/>
    <dgm:cxn modelId="{1DAC79F4-86A2-4FF2-973C-E58AD2F0F8A9}" type="presParOf" srcId="{731CB9B8-9C9E-4777-B5E5-0C650C1CF671}" destId="{0F838767-051F-4A41-B5BD-34FB3C75F12B}" srcOrd="0" destOrd="0" presId="urn:microsoft.com/office/officeart/2018/2/layout/IconLabelList"/>
    <dgm:cxn modelId="{C7E8690E-516D-4499-BDF5-191A25F02037}" type="presParOf" srcId="{0F838767-051F-4A41-B5BD-34FB3C75F12B}" destId="{5A075809-8C75-4E04-803F-AFF163039B65}" srcOrd="0" destOrd="0" presId="urn:microsoft.com/office/officeart/2018/2/layout/IconLabelList"/>
    <dgm:cxn modelId="{9A5CBF75-80AD-4A7D-97A2-4D65DA7FC8AD}" type="presParOf" srcId="{0F838767-051F-4A41-B5BD-34FB3C75F12B}" destId="{61FEAC64-1B83-4E3A-AA87-4304788BDB55}" srcOrd="1" destOrd="0" presId="urn:microsoft.com/office/officeart/2018/2/layout/IconLabelList"/>
    <dgm:cxn modelId="{5E64FA2A-8C48-4725-82DB-EBF6A2443D54}" type="presParOf" srcId="{0F838767-051F-4A41-B5BD-34FB3C75F12B}" destId="{E15304F6-1159-42A1-9C34-3730AFDDA2CD}" srcOrd="2" destOrd="0" presId="urn:microsoft.com/office/officeart/2018/2/layout/IconLabelList"/>
    <dgm:cxn modelId="{BE88A013-45F8-4A54-AB05-45FD35ADC38F}" type="presParOf" srcId="{731CB9B8-9C9E-4777-B5E5-0C650C1CF671}" destId="{5EF07DF1-4052-44A1-A0AF-0A363D6B0630}" srcOrd="1" destOrd="0" presId="urn:microsoft.com/office/officeart/2018/2/layout/IconLabelList"/>
    <dgm:cxn modelId="{9AC2D573-1C38-45BC-8067-16F43F77C5C0}" type="presParOf" srcId="{731CB9B8-9C9E-4777-B5E5-0C650C1CF671}" destId="{076BEFD0-E9ED-4E7F-9673-6E011B5A08E2}" srcOrd="2" destOrd="0" presId="urn:microsoft.com/office/officeart/2018/2/layout/IconLabelList"/>
    <dgm:cxn modelId="{B194EC7C-050A-4B04-A866-3DAB87F9E173}" type="presParOf" srcId="{076BEFD0-E9ED-4E7F-9673-6E011B5A08E2}" destId="{149365D4-02F1-45AD-91FD-EDDC4F0E9A67}" srcOrd="0" destOrd="0" presId="urn:microsoft.com/office/officeart/2018/2/layout/IconLabelList"/>
    <dgm:cxn modelId="{33789C51-F098-4835-AC2F-FAF87397EF84}" type="presParOf" srcId="{076BEFD0-E9ED-4E7F-9673-6E011B5A08E2}" destId="{447A0DDA-36E4-40AA-925D-E48F6CE3CB04}" srcOrd="1" destOrd="0" presId="urn:microsoft.com/office/officeart/2018/2/layout/IconLabelList"/>
    <dgm:cxn modelId="{255FDD29-5710-4FC9-863C-C220C7442AE7}" type="presParOf" srcId="{076BEFD0-E9ED-4E7F-9673-6E011B5A08E2}" destId="{4BFFB028-C0D7-44EE-803C-2FE7CB0A5632}" srcOrd="2" destOrd="0" presId="urn:microsoft.com/office/officeart/2018/2/layout/IconLabelList"/>
    <dgm:cxn modelId="{731028BA-21F4-4D07-8496-65CB56591CE5}" type="presParOf" srcId="{731CB9B8-9C9E-4777-B5E5-0C650C1CF671}" destId="{BD707A12-FF25-4CE0-97F9-4B4B6BAF0972}" srcOrd="3" destOrd="0" presId="urn:microsoft.com/office/officeart/2018/2/layout/IconLabelList"/>
    <dgm:cxn modelId="{154AD7BE-B962-4212-9F3B-E5F9DB8DDE7D}" type="presParOf" srcId="{731CB9B8-9C9E-4777-B5E5-0C650C1CF671}" destId="{5CC278AE-9618-4F63-A36B-DABFF003969D}" srcOrd="4" destOrd="0" presId="urn:microsoft.com/office/officeart/2018/2/layout/IconLabelList"/>
    <dgm:cxn modelId="{4E79B4FC-C1F5-4F20-9EF8-4F94FD2D8A6D}" type="presParOf" srcId="{5CC278AE-9618-4F63-A36B-DABFF003969D}" destId="{72D006BC-B9B3-458C-9768-07D20D6CD37A}" srcOrd="0" destOrd="0" presId="urn:microsoft.com/office/officeart/2018/2/layout/IconLabelList"/>
    <dgm:cxn modelId="{A5C54848-9E78-49FD-9EF1-C095038B5AD4}" type="presParOf" srcId="{5CC278AE-9618-4F63-A36B-DABFF003969D}" destId="{E1CA841E-18DE-4CC2-894E-42813BF3A61C}" srcOrd="1" destOrd="0" presId="urn:microsoft.com/office/officeart/2018/2/layout/IconLabelList"/>
    <dgm:cxn modelId="{7E8EA5BF-02CC-41C2-A7CF-B153778365B6}" type="presParOf" srcId="{5CC278AE-9618-4F63-A36B-DABFF003969D}" destId="{7A8D41E0-D064-4F64-B2E2-37349575417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75809-8C75-4E04-803F-AFF163039B65}">
      <dsp:nvSpPr>
        <dsp:cNvPr id="0" name=""/>
        <dsp:cNvSpPr/>
      </dsp:nvSpPr>
      <dsp:spPr>
        <a:xfrm>
          <a:off x="938418" y="401284"/>
          <a:ext cx="1449604" cy="14496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15304F6-1159-42A1-9C34-3730AFDDA2CD}">
      <dsp:nvSpPr>
        <dsp:cNvPr id="0" name=""/>
        <dsp:cNvSpPr/>
      </dsp:nvSpPr>
      <dsp:spPr>
        <a:xfrm>
          <a:off x="52549" y="2233845"/>
          <a:ext cx="322134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933450">
            <a:lnSpc>
              <a:spcPct val="100000"/>
            </a:lnSpc>
            <a:spcBef>
              <a:spcPct val="0"/>
            </a:spcBef>
            <a:spcAft>
              <a:spcPct val="35000"/>
            </a:spcAft>
          </a:pPr>
          <a:r>
            <a:rPr lang="en-US" sz="2100" kern="1200" noProof="0" dirty="0"/>
            <a:t>Improved Consumer Experience</a:t>
          </a:r>
        </a:p>
      </dsp:txBody>
      <dsp:txXfrm>
        <a:off x="52549" y="2233845"/>
        <a:ext cx="3221343" cy="720000"/>
      </dsp:txXfrm>
    </dsp:sp>
    <dsp:sp modelId="{149365D4-02F1-45AD-91FD-EDDC4F0E9A67}">
      <dsp:nvSpPr>
        <dsp:cNvPr id="0" name=""/>
        <dsp:cNvSpPr/>
      </dsp:nvSpPr>
      <dsp:spPr>
        <a:xfrm>
          <a:off x="4723497" y="401284"/>
          <a:ext cx="1449604" cy="14496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BFFB028-C0D7-44EE-803C-2FE7CB0A5632}">
      <dsp:nvSpPr>
        <dsp:cNvPr id="0" name=""/>
        <dsp:cNvSpPr/>
      </dsp:nvSpPr>
      <dsp:spPr>
        <a:xfrm>
          <a:off x="3837628" y="2233845"/>
          <a:ext cx="322134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933450">
            <a:lnSpc>
              <a:spcPct val="100000"/>
            </a:lnSpc>
            <a:spcBef>
              <a:spcPct val="0"/>
            </a:spcBef>
            <a:spcAft>
              <a:spcPct val="35000"/>
            </a:spcAft>
          </a:pPr>
          <a:r>
            <a:rPr lang="en-US" sz="2100" kern="1200" noProof="0" dirty="0"/>
            <a:t>Better Strategic Decisions</a:t>
          </a:r>
        </a:p>
      </dsp:txBody>
      <dsp:txXfrm>
        <a:off x="3837628" y="2233845"/>
        <a:ext cx="3221343" cy="720000"/>
      </dsp:txXfrm>
    </dsp:sp>
    <dsp:sp modelId="{72D006BC-B9B3-458C-9768-07D20D6CD37A}">
      <dsp:nvSpPr>
        <dsp:cNvPr id="0" name=""/>
        <dsp:cNvSpPr/>
      </dsp:nvSpPr>
      <dsp:spPr>
        <a:xfrm>
          <a:off x="8508576" y="401284"/>
          <a:ext cx="1449604" cy="14496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A8D41E0-D064-4F64-B2E2-37349575417C}">
      <dsp:nvSpPr>
        <dsp:cNvPr id="0" name=""/>
        <dsp:cNvSpPr/>
      </dsp:nvSpPr>
      <dsp:spPr>
        <a:xfrm>
          <a:off x="7622707" y="2233845"/>
          <a:ext cx="322134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933450">
            <a:lnSpc>
              <a:spcPct val="100000"/>
            </a:lnSpc>
            <a:spcBef>
              <a:spcPct val="0"/>
            </a:spcBef>
            <a:spcAft>
              <a:spcPct val="35000"/>
            </a:spcAft>
          </a:pPr>
          <a:r>
            <a:rPr lang="en-US" sz="2100" kern="1200" noProof="0" dirty="0"/>
            <a:t>Sales Prediction and Demand Forecasting</a:t>
          </a:r>
        </a:p>
      </dsp:txBody>
      <dsp:txXfrm>
        <a:off x="7622707" y="2233845"/>
        <a:ext cx="3221343"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05-Sep-19</a:t>
            </a:fld>
            <a:endParaRPr lang="en-US" dirty="0"/>
          </a:p>
        </p:txBody>
      </p:sp>
      <p:sp>
        <p:nvSpPr>
          <p:cNvPr id="4" name="Footer Placeholder 3">
            <a:extLst>
              <a:ext uri="{FF2B5EF4-FFF2-40B4-BE49-F238E27FC236}">
                <a16:creationId xmlns:a16="http://schemas.microsoft.com/office/drawing/2014/main" xmlns=""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05-Sep-19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2</a:t>
            </a:fld>
            <a:endParaRPr lang="en-US" dirty="0"/>
          </a:p>
        </p:txBody>
      </p:sp>
    </p:spTree>
    <p:extLst>
      <p:ext uri="{BB962C8B-B14F-4D97-AF65-F5344CB8AC3E}">
        <p14:creationId xmlns:p14="http://schemas.microsoft.com/office/powerpoint/2010/main" val="2389412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2872623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1534877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1582058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2840279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3244263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3</a:t>
            </a:fld>
            <a:endParaRPr lang="en-US" dirty="0"/>
          </a:p>
        </p:txBody>
      </p:sp>
    </p:spTree>
    <p:extLst>
      <p:ext uri="{BB962C8B-B14F-4D97-AF65-F5344CB8AC3E}">
        <p14:creationId xmlns:p14="http://schemas.microsoft.com/office/powerpoint/2010/main" val="423185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279916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28780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30584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1961894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1FBEFBAF-82E9-49AD-B2CF-7D154E024431}"/>
              </a:ext>
            </a:extLst>
          </p:cNvPr>
          <p:cNvSpPr>
            <a:spLocks noGrp="1"/>
          </p:cNvSpPr>
          <p:nvPr>
            <p:ph type="dt" sz="half" idx="10"/>
          </p:nvPr>
        </p:nvSpPr>
        <p:spPr/>
        <p:txBody>
          <a:bodyPr/>
          <a:lstStyle/>
          <a:p>
            <a:fld id="{40DA1498-92C7-4E4B-8045-C9195F453964}" type="datetimeFigureOut">
              <a:rPr lang="en-US" smtClean="0"/>
              <a:t>05-Sep-19</a:t>
            </a:fld>
            <a:endParaRPr lang="en-US" dirty="0"/>
          </a:p>
        </p:txBody>
      </p:sp>
      <p:sp>
        <p:nvSpPr>
          <p:cNvPr id="5" name="Footer Placeholder 4">
            <a:extLst>
              <a:ext uri="{FF2B5EF4-FFF2-40B4-BE49-F238E27FC236}">
                <a16:creationId xmlns:a16="http://schemas.microsoft.com/office/drawing/2014/main" xmlns=""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6FFA8DA-0E31-4CA6-BBFC-2467AAD1D30B}"/>
              </a:ext>
            </a:extLst>
          </p:cNvPr>
          <p:cNvSpPr>
            <a:spLocks noGrp="1"/>
          </p:cNvSpPr>
          <p:nvPr>
            <p:ph type="dt" sz="half" idx="10"/>
          </p:nvPr>
        </p:nvSpPr>
        <p:spPr/>
        <p:txBody>
          <a:bodyPr/>
          <a:lstStyle/>
          <a:p>
            <a:fld id="{40DA1498-92C7-4E4B-8045-C9195F453964}" type="datetimeFigureOut">
              <a:rPr lang="en-US" smtClean="0"/>
              <a:t>05-Sep-19</a:t>
            </a:fld>
            <a:endParaRPr lang="en-US" dirty="0"/>
          </a:p>
        </p:txBody>
      </p:sp>
      <p:sp>
        <p:nvSpPr>
          <p:cNvPr id="5" name="Footer Placeholder 4">
            <a:extLst>
              <a:ext uri="{FF2B5EF4-FFF2-40B4-BE49-F238E27FC236}">
                <a16:creationId xmlns:a16="http://schemas.microsoft.com/office/drawing/2014/main" xmlns=""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0EEA9C5-552A-48A1-AB54-ED54209B3B48}"/>
              </a:ext>
            </a:extLst>
          </p:cNvPr>
          <p:cNvSpPr>
            <a:spLocks noGrp="1"/>
          </p:cNvSpPr>
          <p:nvPr>
            <p:ph type="dt" sz="half" idx="10"/>
          </p:nvPr>
        </p:nvSpPr>
        <p:spPr/>
        <p:txBody>
          <a:bodyPr/>
          <a:lstStyle/>
          <a:p>
            <a:fld id="{40DA1498-92C7-4E4B-8045-C9195F453964}" type="datetimeFigureOut">
              <a:rPr lang="en-US" smtClean="0"/>
              <a:t>05-Sep-19</a:t>
            </a:fld>
            <a:endParaRPr lang="en-US" dirty="0"/>
          </a:p>
        </p:txBody>
      </p:sp>
      <p:sp>
        <p:nvSpPr>
          <p:cNvPr id="5" name="Footer Placeholder 4">
            <a:extLst>
              <a:ext uri="{FF2B5EF4-FFF2-40B4-BE49-F238E27FC236}">
                <a16:creationId xmlns:a16="http://schemas.microsoft.com/office/drawing/2014/main" xmlns=""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890ED7CE-A9D2-4D19-B978-56BFB74E657C}"/>
              </a:ext>
            </a:extLst>
          </p:cNvPr>
          <p:cNvSpPr>
            <a:spLocks noGrp="1"/>
          </p:cNvSpPr>
          <p:nvPr>
            <p:ph type="pic" sz="quarter" idx="14" hasCustomPrompt="1"/>
          </p:nvPr>
        </p:nvSpPr>
        <p:spPr>
          <a:xfrm>
            <a:off x="0" y="0"/>
            <a:ext cx="11771313" cy="619125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xmlns=""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6" name="Title 1">
            <a:extLst>
              <a:ext uri="{FF2B5EF4-FFF2-40B4-BE49-F238E27FC236}">
                <a16:creationId xmlns:a16="http://schemas.microsoft.com/office/drawing/2014/main" xmlns="" id="{BBC3BEE7-44AC-45BC-B4E7-93E3454EB83C}"/>
              </a:ext>
            </a:extLst>
          </p:cNvPr>
          <p:cNvSpPr>
            <a:spLocks noGrp="1"/>
          </p:cNvSpPr>
          <p:nvPr>
            <p:ph type="ctrTitle" hasCustomPrompt="1"/>
          </p:nvPr>
        </p:nvSpPr>
        <p:spPr>
          <a:xfrm>
            <a:off x="420687" y="5066452"/>
            <a:ext cx="4459766" cy="539345"/>
          </a:xfrm>
          <a:prstGeom prst="roundRect">
            <a:avLst>
              <a:gd name="adj" fmla="val 10086"/>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108000" rIns="180000" bIns="0" anchor="t"/>
          <a:lstStyle>
            <a:lvl1pPr algn="l">
              <a:lnSpc>
                <a:spcPct val="100000"/>
              </a:lnSpc>
              <a:defRPr sz="1800" b="0" spc="0">
                <a:solidFill>
                  <a:schemeClr val="bg1">
                    <a:lumMod val="95000"/>
                  </a:schemeClr>
                </a:solidFill>
                <a:latin typeface="+mn-lt"/>
              </a:defRPr>
            </a:lvl1pPr>
          </a:lstStyle>
          <a:p>
            <a:r>
              <a:rPr lang="en-US" noProof="0"/>
              <a:t>Enter your caption</a:t>
            </a:r>
          </a:p>
        </p:txBody>
      </p:sp>
    </p:spTree>
    <p:extLst>
      <p:ext uri="{BB962C8B-B14F-4D97-AF65-F5344CB8AC3E}">
        <p14:creationId xmlns:p14="http://schemas.microsoft.com/office/powerpoint/2010/main" val="933005711"/>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xmlns=""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45042013"/>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xmlns=""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Picture Placeholder 7">
            <a:extLst>
              <a:ext uri="{FF2B5EF4-FFF2-40B4-BE49-F238E27FC236}">
                <a16:creationId xmlns:a16="http://schemas.microsoft.com/office/drawing/2014/main" xmlns=""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9" name="Picture Placeholder 8">
            <a:extLst>
              <a:ext uri="{FF2B5EF4-FFF2-40B4-BE49-F238E27FC236}">
                <a16:creationId xmlns:a16="http://schemas.microsoft.com/office/drawing/2014/main" xmlns=""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Tree>
    <p:extLst>
      <p:ext uri="{BB962C8B-B14F-4D97-AF65-F5344CB8AC3E}">
        <p14:creationId xmlns:p14="http://schemas.microsoft.com/office/powerpoint/2010/main" val="3210087726"/>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Photo 2">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xmlns=""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xmlns=""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1660729"/>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Sub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xmlns=""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Slide Number Placeholder 5">
            <a:extLst>
              <a:ext uri="{FF2B5EF4-FFF2-40B4-BE49-F238E27FC236}">
                <a16:creationId xmlns:a16="http://schemas.microsoft.com/office/drawing/2014/main" xmlns="" id="{7A47F3D0-41FC-4430-9F9E-1F78A18D65F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Footer Placeholder 6">
            <a:extLst>
              <a:ext uri="{FF2B5EF4-FFF2-40B4-BE49-F238E27FC236}">
                <a16:creationId xmlns:a16="http://schemas.microsoft.com/office/drawing/2014/main" xmlns="" id="{2ED798F6-1F12-46CE-9AFD-CC66555A191D}"/>
              </a:ext>
            </a:extLst>
          </p:cNvPr>
          <p:cNvSpPr>
            <a:spLocks noGrp="1"/>
          </p:cNvSpPr>
          <p:nvPr>
            <p:ph type="ftr" sz="quarter" idx="34"/>
          </p:nvPr>
        </p:nvSpPr>
        <p:spPr/>
        <p:txBody>
          <a:bodyPr/>
          <a:lstStyle/>
          <a:p>
            <a:r>
              <a:rPr lang="en-US" noProof="0" dirty="0"/>
              <a:t>Add a footer</a:t>
            </a:r>
          </a:p>
        </p:txBody>
      </p:sp>
    </p:spTree>
    <p:extLst>
      <p:ext uri="{BB962C8B-B14F-4D97-AF65-F5344CB8AC3E}">
        <p14:creationId xmlns:p14="http://schemas.microsoft.com/office/powerpoint/2010/main" val="244192372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CB06063-A112-49AB-80C8-504D99ECD771}"/>
              </a:ext>
            </a:extLst>
          </p:cNvPr>
          <p:cNvSpPr>
            <a:spLocks noGrp="1"/>
          </p:cNvSpPr>
          <p:nvPr>
            <p:ph type="dt" sz="half" idx="10"/>
          </p:nvPr>
        </p:nvSpPr>
        <p:spPr/>
        <p:txBody>
          <a:bodyPr/>
          <a:lstStyle/>
          <a:p>
            <a:fld id="{40DA1498-92C7-4E4B-8045-C9195F453964}" type="datetimeFigureOut">
              <a:rPr lang="en-US" smtClean="0"/>
              <a:t>05-Sep-19</a:t>
            </a:fld>
            <a:endParaRPr lang="en-US" dirty="0"/>
          </a:p>
        </p:txBody>
      </p:sp>
      <p:sp>
        <p:nvSpPr>
          <p:cNvPr id="5" name="Footer Placeholder 4">
            <a:extLst>
              <a:ext uri="{FF2B5EF4-FFF2-40B4-BE49-F238E27FC236}">
                <a16:creationId xmlns:a16="http://schemas.microsoft.com/office/drawing/2014/main" xmlns=""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D5FF82DB-B518-40FD-8A66-44B874C055FB}"/>
              </a:ext>
            </a:extLst>
          </p:cNvPr>
          <p:cNvSpPr>
            <a:spLocks noGrp="1"/>
          </p:cNvSpPr>
          <p:nvPr>
            <p:ph type="dt" sz="half" idx="10"/>
          </p:nvPr>
        </p:nvSpPr>
        <p:spPr/>
        <p:txBody>
          <a:bodyPr/>
          <a:lstStyle/>
          <a:p>
            <a:fld id="{40DA1498-92C7-4E4B-8045-C9195F453964}" type="datetimeFigureOut">
              <a:rPr lang="en-US" smtClean="0"/>
              <a:t>05-Sep-19</a:t>
            </a:fld>
            <a:endParaRPr lang="en-US" dirty="0"/>
          </a:p>
        </p:txBody>
      </p:sp>
      <p:sp>
        <p:nvSpPr>
          <p:cNvPr id="5" name="Footer Placeholder 4">
            <a:extLst>
              <a:ext uri="{FF2B5EF4-FFF2-40B4-BE49-F238E27FC236}">
                <a16:creationId xmlns:a16="http://schemas.microsoft.com/office/drawing/2014/main" xmlns=""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85108EDC-3863-43B9-93C7-37465DC73B28}"/>
              </a:ext>
            </a:extLst>
          </p:cNvPr>
          <p:cNvSpPr>
            <a:spLocks noGrp="1"/>
          </p:cNvSpPr>
          <p:nvPr>
            <p:ph type="dt" sz="half" idx="10"/>
          </p:nvPr>
        </p:nvSpPr>
        <p:spPr/>
        <p:txBody>
          <a:bodyPr/>
          <a:lstStyle/>
          <a:p>
            <a:fld id="{40DA1498-92C7-4E4B-8045-C9195F453964}" type="datetimeFigureOut">
              <a:rPr lang="en-US" smtClean="0"/>
              <a:t>05-Sep-19</a:t>
            </a:fld>
            <a:endParaRPr lang="en-US" dirty="0"/>
          </a:p>
        </p:txBody>
      </p:sp>
      <p:sp>
        <p:nvSpPr>
          <p:cNvPr id="6" name="Footer Placeholder 5">
            <a:extLst>
              <a:ext uri="{FF2B5EF4-FFF2-40B4-BE49-F238E27FC236}">
                <a16:creationId xmlns:a16="http://schemas.microsoft.com/office/drawing/2014/main" xmlns=""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6E80206F-8846-425C-A56E-16FFBA442014}"/>
              </a:ext>
            </a:extLst>
          </p:cNvPr>
          <p:cNvSpPr>
            <a:spLocks noGrp="1"/>
          </p:cNvSpPr>
          <p:nvPr>
            <p:ph type="dt" sz="half" idx="10"/>
          </p:nvPr>
        </p:nvSpPr>
        <p:spPr/>
        <p:txBody>
          <a:bodyPr/>
          <a:lstStyle/>
          <a:p>
            <a:fld id="{40DA1498-92C7-4E4B-8045-C9195F453964}" type="datetimeFigureOut">
              <a:rPr lang="en-US" smtClean="0"/>
              <a:t>05-Sep-19</a:t>
            </a:fld>
            <a:endParaRPr lang="en-US" dirty="0"/>
          </a:p>
        </p:txBody>
      </p:sp>
      <p:sp>
        <p:nvSpPr>
          <p:cNvPr id="8" name="Footer Placeholder 7">
            <a:extLst>
              <a:ext uri="{FF2B5EF4-FFF2-40B4-BE49-F238E27FC236}">
                <a16:creationId xmlns:a16="http://schemas.microsoft.com/office/drawing/2014/main" xmlns=""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2FEF9592-AA3C-4CF8-A5DB-4D010195A438}"/>
              </a:ext>
            </a:extLst>
          </p:cNvPr>
          <p:cNvSpPr>
            <a:spLocks noGrp="1"/>
          </p:cNvSpPr>
          <p:nvPr>
            <p:ph type="dt" sz="half" idx="10"/>
          </p:nvPr>
        </p:nvSpPr>
        <p:spPr/>
        <p:txBody>
          <a:bodyPr/>
          <a:lstStyle/>
          <a:p>
            <a:fld id="{40DA1498-92C7-4E4B-8045-C9195F453964}" type="datetimeFigureOut">
              <a:rPr lang="en-US" smtClean="0"/>
              <a:t>05-Sep-19</a:t>
            </a:fld>
            <a:endParaRPr lang="en-US" dirty="0"/>
          </a:p>
        </p:txBody>
      </p:sp>
      <p:sp>
        <p:nvSpPr>
          <p:cNvPr id="4" name="Footer Placeholder 3">
            <a:extLst>
              <a:ext uri="{FF2B5EF4-FFF2-40B4-BE49-F238E27FC236}">
                <a16:creationId xmlns:a16="http://schemas.microsoft.com/office/drawing/2014/main" xmlns=""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EA599B4-6AB2-4190-82B5-7667EE1E922A}"/>
              </a:ext>
            </a:extLst>
          </p:cNvPr>
          <p:cNvSpPr>
            <a:spLocks noGrp="1"/>
          </p:cNvSpPr>
          <p:nvPr>
            <p:ph type="dt" sz="half" idx="10"/>
          </p:nvPr>
        </p:nvSpPr>
        <p:spPr/>
        <p:txBody>
          <a:bodyPr/>
          <a:lstStyle/>
          <a:p>
            <a:fld id="{40DA1498-92C7-4E4B-8045-C9195F453964}" type="datetimeFigureOut">
              <a:rPr lang="en-US" smtClean="0"/>
              <a:t>05-Sep-19</a:t>
            </a:fld>
            <a:endParaRPr lang="en-US" dirty="0"/>
          </a:p>
        </p:txBody>
      </p:sp>
      <p:sp>
        <p:nvSpPr>
          <p:cNvPr id="3" name="Footer Placeholder 2">
            <a:extLst>
              <a:ext uri="{FF2B5EF4-FFF2-40B4-BE49-F238E27FC236}">
                <a16:creationId xmlns:a16="http://schemas.microsoft.com/office/drawing/2014/main" xmlns=""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180DD20-7A20-4574-98A4-427795876739}"/>
              </a:ext>
            </a:extLst>
          </p:cNvPr>
          <p:cNvSpPr>
            <a:spLocks noGrp="1"/>
          </p:cNvSpPr>
          <p:nvPr>
            <p:ph type="dt" sz="half" idx="10"/>
          </p:nvPr>
        </p:nvSpPr>
        <p:spPr/>
        <p:txBody>
          <a:bodyPr/>
          <a:lstStyle/>
          <a:p>
            <a:fld id="{40DA1498-92C7-4E4B-8045-C9195F453964}" type="datetimeFigureOut">
              <a:rPr lang="en-US" smtClean="0"/>
              <a:t>05-Sep-19</a:t>
            </a:fld>
            <a:endParaRPr lang="en-US" dirty="0"/>
          </a:p>
        </p:txBody>
      </p:sp>
      <p:sp>
        <p:nvSpPr>
          <p:cNvPr id="6" name="Footer Placeholder 5">
            <a:extLst>
              <a:ext uri="{FF2B5EF4-FFF2-40B4-BE49-F238E27FC236}">
                <a16:creationId xmlns:a16="http://schemas.microsoft.com/office/drawing/2014/main" xmlns=""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C3C3F7B-A4C8-4F9D-8165-BC5186EA0929}"/>
              </a:ext>
            </a:extLst>
          </p:cNvPr>
          <p:cNvSpPr>
            <a:spLocks noGrp="1"/>
          </p:cNvSpPr>
          <p:nvPr>
            <p:ph type="dt" sz="half" idx="10"/>
          </p:nvPr>
        </p:nvSpPr>
        <p:spPr/>
        <p:txBody>
          <a:bodyPr/>
          <a:lstStyle/>
          <a:p>
            <a:fld id="{40DA1498-92C7-4E4B-8045-C9195F453964}" type="datetimeFigureOut">
              <a:rPr lang="en-US" smtClean="0"/>
              <a:t>05-Sep-19</a:t>
            </a:fld>
            <a:endParaRPr lang="en-US" dirty="0"/>
          </a:p>
        </p:txBody>
      </p:sp>
      <p:sp>
        <p:nvSpPr>
          <p:cNvPr id="6" name="Footer Placeholder 5">
            <a:extLst>
              <a:ext uri="{FF2B5EF4-FFF2-40B4-BE49-F238E27FC236}">
                <a16:creationId xmlns:a16="http://schemas.microsoft.com/office/drawing/2014/main" xmlns=""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05-Sep-19</a:t>
            </a:fld>
            <a:endParaRPr lang="en-US" dirty="0"/>
          </a:p>
        </p:txBody>
      </p:sp>
      <p:sp>
        <p:nvSpPr>
          <p:cNvPr id="5" name="Footer Placeholder 4">
            <a:extLst>
              <a:ext uri="{FF2B5EF4-FFF2-40B4-BE49-F238E27FC236}">
                <a16:creationId xmlns:a16="http://schemas.microsoft.com/office/drawing/2014/main" xmlns=""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datahack.analyticsvidhya.com/contest/practice-problem-big-mart-sales-iii/"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468" r="2468"/>
          <a:stretch>
            <a:fillRect/>
          </a:stretch>
        </p:blipFill>
        <p:spPr>
          <a:xfrm>
            <a:off x="1" y="-177421"/>
            <a:ext cx="12192000" cy="6980829"/>
          </a:xfrm>
        </p:spPr>
      </p:pic>
      <p:sp>
        <p:nvSpPr>
          <p:cNvPr id="7" name="TextBox 6">
            <a:extLst>
              <a:ext uri="{FF2B5EF4-FFF2-40B4-BE49-F238E27FC236}">
                <a16:creationId xmlns:a16="http://schemas.microsoft.com/office/drawing/2014/main" xmlns="" id="{03888866-542D-43D4-BFE1-045D36351922}"/>
              </a:ext>
              <a:ext uri="{C183D7F6-B498-43B3-948B-1728B52AA6E4}">
                <adec:decorative xmlns:adec="http://schemas.microsoft.com/office/drawing/2017/decorative" xmlns="" val="1"/>
              </a:ext>
            </a:extLst>
          </p:cNvPr>
          <p:cNvSpPr txBox="1">
            <a:spLocks/>
          </p:cNvSpPr>
          <p:nvPr/>
        </p:nvSpPr>
        <p:spPr>
          <a:xfrm flipH="1">
            <a:off x="-6" y="4544362"/>
            <a:ext cx="691517" cy="1456249"/>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4" name="Title 3"/>
          <p:cNvSpPr>
            <a:spLocks noGrp="1"/>
          </p:cNvSpPr>
          <p:nvPr>
            <p:ph type="ctrTitle"/>
          </p:nvPr>
        </p:nvSpPr>
        <p:spPr>
          <a:xfrm>
            <a:off x="430966" y="4741468"/>
            <a:ext cx="7290633" cy="1084003"/>
          </a:xfrm>
        </p:spPr>
        <p:txBody>
          <a:bodyPr/>
          <a:lstStyle/>
          <a:p>
            <a:r>
              <a:rPr lang="en-US" sz="2800" b="1" dirty="0">
                <a:effectLst>
                  <a:outerShdw blurRad="38100" dist="38100" dir="2700000" algn="tl">
                    <a:srgbClr val="000000">
                      <a:alpha val="43137"/>
                    </a:srgbClr>
                  </a:outerShdw>
                </a:effectLst>
                <a:latin typeface="Adobe Garamond Pro Bold" panose="02020702060506020403" pitchFamily="18" charset="0"/>
              </a:rPr>
              <a:t> ANALYTICS ON RETAIL INDUSTRY - </a:t>
            </a:r>
            <a:br>
              <a:rPr lang="en-US" sz="2800" b="1" dirty="0">
                <a:effectLst>
                  <a:outerShdw blurRad="38100" dist="38100" dir="2700000" algn="tl">
                    <a:srgbClr val="000000">
                      <a:alpha val="43137"/>
                    </a:srgbClr>
                  </a:outerShdw>
                </a:effectLst>
                <a:latin typeface="Adobe Garamond Pro Bold" panose="02020702060506020403" pitchFamily="18" charset="0"/>
              </a:rPr>
            </a:br>
            <a:r>
              <a:rPr lang="en-US" sz="2800" b="1" dirty="0">
                <a:effectLst>
                  <a:outerShdw blurRad="38100" dist="38100" dir="2700000" algn="tl">
                    <a:srgbClr val="000000">
                      <a:alpha val="43137"/>
                    </a:srgbClr>
                  </a:outerShdw>
                </a:effectLst>
                <a:latin typeface="Adobe Garamond Pro Bold" panose="02020702060506020403" pitchFamily="18" charset="0"/>
              </a:rPr>
              <a:t>Sales predictor for Big Mart</a:t>
            </a:r>
          </a:p>
        </p:txBody>
      </p:sp>
      <p:sp>
        <p:nvSpPr>
          <p:cNvPr id="8" name="Isosceles Triangle 7">
            <a:extLst>
              <a:ext uri="{FF2B5EF4-FFF2-40B4-BE49-F238E27FC236}">
                <a16:creationId xmlns:a16="http://schemas.microsoft.com/office/drawing/2014/main" xmlns="" id="{667AA2A8-C66E-4F4C-A6E7-E7ABCE7E9EC3}"/>
              </a:ext>
              <a:ext uri="{C183D7F6-B498-43B3-948B-1728B52AA6E4}">
                <adec:decorative xmlns:adec="http://schemas.microsoft.com/office/drawing/2017/decorative" xmlns="" val="1"/>
              </a:ext>
            </a:extLst>
          </p:cNvPr>
          <p:cNvSpPr/>
          <p:nvPr/>
        </p:nvSpPr>
        <p:spPr>
          <a:xfrm rot="10800000" flipH="1">
            <a:off x="475547" y="5799563"/>
            <a:ext cx="225306" cy="201048"/>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9">
            <a:extLst>
              <a:ext uri="{FF2B5EF4-FFF2-40B4-BE49-F238E27FC236}">
                <a16:creationId xmlns:a16="http://schemas.microsoft.com/office/drawing/2014/main" xmlns="" id="{ABF5B12D-6F10-4377-9094-B3E79ECB1B94}"/>
              </a:ext>
              <a:ext uri="{C183D7F6-B498-43B3-948B-1728B52AA6E4}">
                <adec:decorative xmlns:adec="http://schemas.microsoft.com/office/drawing/2017/decorative" xmlns="" val="1"/>
              </a:ext>
            </a:extLst>
          </p:cNvPr>
          <p:cNvSpPr/>
          <p:nvPr/>
        </p:nvSpPr>
        <p:spPr>
          <a:xfrm rot="10800000" flipH="1" flipV="1">
            <a:off x="459052" y="4554283"/>
            <a:ext cx="258295" cy="177264"/>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ptagon 10"/>
          <p:cNvSpPr/>
          <p:nvPr/>
        </p:nvSpPr>
        <p:spPr>
          <a:xfrm>
            <a:off x="4330382" y="1305499"/>
            <a:ext cx="3052489" cy="2627872"/>
          </a:xfrm>
          <a:prstGeom prst="heptagon">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descr="Icon of chart. ">
            <a:extLst>
              <a:ext uri="{FF2B5EF4-FFF2-40B4-BE49-F238E27FC236}">
                <a16:creationId xmlns:a16="http://schemas.microsoft.com/office/drawing/2014/main" xmlns="" id="{5BF6CABA-4A00-4B4B-B209-447927F8C50D}"/>
              </a:ext>
            </a:extLst>
          </p:cNvPr>
          <p:cNvGrpSpPr/>
          <p:nvPr/>
        </p:nvGrpSpPr>
        <p:grpSpPr>
          <a:xfrm>
            <a:off x="7137892" y="4923611"/>
            <a:ext cx="489958" cy="492680"/>
            <a:chOff x="2025650" y="4786313"/>
            <a:chExt cx="285750" cy="287338"/>
          </a:xfrm>
          <a:solidFill>
            <a:schemeClr val="bg1"/>
          </a:solidFill>
        </p:grpSpPr>
        <p:sp>
          <p:nvSpPr>
            <p:cNvPr id="12" name="Freeform 565">
              <a:extLst>
                <a:ext uri="{FF2B5EF4-FFF2-40B4-BE49-F238E27FC236}">
                  <a16:creationId xmlns:a16="http://schemas.microsoft.com/office/drawing/2014/main" xmlns="" id="{EEB00EB1-FB05-4B8B-B6E3-DA1D8B793B54}"/>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566">
              <a:extLst>
                <a:ext uri="{FF2B5EF4-FFF2-40B4-BE49-F238E27FC236}">
                  <a16:creationId xmlns:a16="http://schemas.microsoft.com/office/drawing/2014/main" xmlns="" id="{682F4FB2-9D32-41CE-BEDE-715C6337FF48}"/>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39616383"/>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4673A57-8C07-453C-8611-1D99E8CDE141}"/>
              </a:ext>
              <a:ext uri="{C183D7F6-B498-43B3-948B-1728B52AA6E4}">
                <adec:decorative xmlns:adec="http://schemas.microsoft.com/office/drawing/2017/decorative" xmlns="" val="1"/>
              </a:ext>
            </a:extLst>
          </p:cNvPr>
          <p:cNvSpPr/>
          <p:nvPr/>
        </p:nvSpPr>
        <p:spPr>
          <a:xfrm>
            <a:off x="0" y="990601"/>
            <a:ext cx="12192000" cy="40260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8" name="Picture 2">
            <a:extLst>
              <a:ext uri="{FF2B5EF4-FFF2-40B4-BE49-F238E27FC236}">
                <a16:creationId xmlns:a16="http://schemas.microsoft.com/office/drawing/2014/main" xmlns="" id="{06B39F57-5E1F-434D-BC2F-C430420FFC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2" y="990599"/>
            <a:ext cx="10473575" cy="402601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9376012" y="522898"/>
            <a:ext cx="281598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How Old is the Retail Outlet?</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278414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xmlns="" id="{69F7E025-DDEC-4748-AAE9-9FA2A4BF1E49}"/>
              </a:ext>
            </a:extLst>
          </p:cNvPr>
          <p:cNvSpPr/>
          <p:nvPr/>
        </p:nvSpPr>
        <p:spPr>
          <a:xfrm>
            <a:off x="838203" y="5115112"/>
            <a:ext cx="10473575" cy="243656"/>
          </a:xfrm>
          <a:prstGeom prst="rect">
            <a:avLst/>
          </a:prstGeom>
        </p:spPr>
        <p:txBody>
          <a:bodyPr wrap="square" lIns="0" tIns="0" rIns="0" bIns="0" anchor="t">
            <a:spAutoFit/>
          </a:bodyPr>
          <a:lstStyle/>
          <a:p>
            <a:pPr marL="285750" indent="-285750">
              <a:lnSpc>
                <a:spcPts val="1900"/>
              </a:lnSpc>
              <a:buFontTx/>
              <a:buChar char="-"/>
            </a:pPr>
            <a:r>
              <a:rPr lang="en-US" dirty="0">
                <a:latin typeface="+mj-lt"/>
                <a:cs typeface="Segoe UI" panose="020B0502040204020203" pitchFamily="34" charset="0"/>
              </a:rPr>
              <a:t>Establishment year has no significant influence on Outlet Sales</a:t>
            </a:r>
          </a:p>
        </p:txBody>
      </p:sp>
    </p:spTree>
    <p:extLst>
      <p:ext uri="{BB962C8B-B14F-4D97-AF65-F5344CB8AC3E}">
        <p14:creationId xmlns:p14="http://schemas.microsoft.com/office/powerpoint/2010/main" val="2971597031"/>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4673A57-8C07-453C-8611-1D99E8CDE141}"/>
              </a:ext>
              <a:ext uri="{C183D7F6-B498-43B3-948B-1728B52AA6E4}">
                <adec:decorative xmlns:adec="http://schemas.microsoft.com/office/drawing/2017/decorative" xmlns="" val="1"/>
              </a:ext>
            </a:extLst>
          </p:cNvPr>
          <p:cNvSpPr/>
          <p:nvPr/>
        </p:nvSpPr>
        <p:spPr>
          <a:xfrm>
            <a:off x="0" y="1003853"/>
            <a:ext cx="12192000" cy="40260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9952383" y="522898"/>
            <a:ext cx="223961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221311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xmlns="" id="{69F7E025-DDEC-4748-AAE9-9FA2A4BF1E49}"/>
              </a:ext>
            </a:extLst>
          </p:cNvPr>
          <p:cNvSpPr/>
          <p:nvPr/>
        </p:nvSpPr>
        <p:spPr>
          <a:xfrm>
            <a:off x="838203" y="5115112"/>
            <a:ext cx="9458736" cy="487313"/>
          </a:xfrm>
          <a:prstGeom prst="rect">
            <a:avLst/>
          </a:prstGeom>
        </p:spPr>
        <p:txBody>
          <a:bodyPr wrap="square" lIns="0" tIns="0" rIns="0" bIns="0" anchor="t">
            <a:spAutoFit/>
          </a:bodyPr>
          <a:lstStyle/>
          <a:p>
            <a:pPr>
              <a:lnSpc>
                <a:spcPts val="1900"/>
              </a:lnSpc>
            </a:pPr>
            <a:r>
              <a:rPr lang="en-US" dirty="0">
                <a:latin typeface="+mj-lt"/>
                <a:cs typeface="Segoe UI" panose="020B0502040204020203" pitchFamily="34" charset="0"/>
              </a:rPr>
              <a:t>-  Size of the outlet has not significantly influenced Outlet Sales for Medium sized and High sized outlets</a:t>
            </a:r>
          </a:p>
        </p:txBody>
      </p:sp>
      <p:pic>
        <p:nvPicPr>
          <p:cNvPr id="1026" name="Picture 2">
            <a:extLst>
              <a:ext uri="{FF2B5EF4-FFF2-40B4-BE49-F238E27FC236}">
                <a16:creationId xmlns:a16="http://schemas.microsoft.com/office/drawing/2014/main" xmlns="" id="{F5F053FF-52AD-4A8A-96E5-83D4EFA5A3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225" y="990601"/>
            <a:ext cx="8591550" cy="402601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xmlns="" id="{BB87D9FC-E09F-405B-BDB0-F9BBDC82087F}"/>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How does Size of Outlet influence Sales</a:t>
            </a:r>
            <a:endParaRPr lang="en-US" sz="2800" dirty="0">
              <a:solidFill>
                <a:schemeClr val="tx1">
                  <a:lumMod val="75000"/>
                  <a:lumOff val="25000"/>
                </a:schemeClr>
              </a:solidFill>
            </a:endParaRPr>
          </a:p>
        </p:txBody>
      </p:sp>
    </p:spTree>
    <p:extLst>
      <p:ext uri="{BB962C8B-B14F-4D97-AF65-F5344CB8AC3E}">
        <p14:creationId xmlns:p14="http://schemas.microsoft.com/office/powerpoint/2010/main" val="2969441925"/>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4673A57-8C07-453C-8611-1D99E8CDE141}"/>
              </a:ext>
              <a:ext uri="{C183D7F6-B498-43B3-948B-1728B52AA6E4}">
                <adec:decorative xmlns:adec="http://schemas.microsoft.com/office/drawing/2017/decorative" xmlns="" val="1"/>
              </a:ext>
            </a:extLst>
          </p:cNvPr>
          <p:cNvSpPr/>
          <p:nvPr/>
        </p:nvSpPr>
        <p:spPr>
          <a:xfrm>
            <a:off x="0" y="990601"/>
            <a:ext cx="12192000" cy="40260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a:extLst>
              <a:ext uri="{FF2B5EF4-FFF2-40B4-BE49-F238E27FC236}">
                <a16:creationId xmlns:a16="http://schemas.microsoft.com/office/drawing/2014/main" xmlns="" id="{2DE20649-1977-4D2B-91BE-3566F4B4C8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225" y="990601"/>
            <a:ext cx="8591550" cy="402601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9952383" y="522898"/>
            <a:ext cx="223961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Consumer Purchase trends across Locations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221311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xmlns="" id="{69F7E025-DDEC-4748-AAE9-9FA2A4BF1E49}"/>
              </a:ext>
            </a:extLst>
          </p:cNvPr>
          <p:cNvSpPr/>
          <p:nvPr/>
        </p:nvSpPr>
        <p:spPr>
          <a:xfrm>
            <a:off x="838203" y="5115112"/>
            <a:ext cx="9458736" cy="730969"/>
          </a:xfrm>
          <a:prstGeom prst="rect">
            <a:avLst/>
          </a:prstGeom>
        </p:spPr>
        <p:txBody>
          <a:bodyPr wrap="square" lIns="0" tIns="0" rIns="0" bIns="0" anchor="t">
            <a:spAutoFit/>
          </a:bodyPr>
          <a:lstStyle/>
          <a:p>
            <a:pPr marL="285750" indent="-285750">
              <a:lnSpc>
                <a:spcPts val="1900"/>
              </a:lnSpc>
              <a:buFontTx/>
              <a:buChar char="-"/>
            </a:pPr>
            <a:r>
              <a:rPr lang="en-US" dirty="0">
                <a:latin typeface="+mj-lt"/>
                <a:cs typeface="Segoe UI" panose="020B0502040204020203" pitchFamily="34" charset="0"/>
              </a:rPr>
              <a:t>Tier2 consumers tend to contribute to more Sales compared to Tier1 and Tier3</a:t>
            </a:r>
          </a:p>
          <a:p>
            <a:pPr marL="285750" indent="-285750">
              <a:lnSpc>
                <a:spcPts val="1900"/>
              </a:lnSpc>
              <a:buFontTx/>
              <a:buChar char="-"/>
            </a:pPr>
            <a:r>
              <a:rPr lang="en-US" dirty="0">
                <a:latin typeface="+mj-lt"/>
                <a:cs typeface="Segoe UI" panose="020B0502040204020203" pitchFamily="34" charset="0"/>
              </a:rPr>
              <a:t>Consumers from all the considered locations tend to spend more on Food products</a:t>
            </a:r>
          </a:p>
        </p:txBody>
      </p:sp>
    </p:spTree>
    <p:extLst>
      <p:ext uri="{BB962C8B-B14F-4D97-AF65-F5344CB8AC3E}">
        <p14:creationId xmlns:p14="http://schemas.microsoft.com/office/powerpoint/2010/main" val="409925319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4673A57-8C07-453C-8611-1D99E8CDE141}"/>
              </a:ext>
              <a:ext uri="{C183D7F6-B498-43B3-948B-1728B52AA6E4}">
                <adec:decorative xmlns:adec="http://schemas.microsoft.com/office/drawing/2017/decorative" xmlns="" val="1"/>
              </a:ext>
            </a:extLst>
          </p:cNvPr>
          <p:cNvSpPr/>
          <p:nvPr/>
        </p:nvSpPr>
        <p:spPr>
          <a:xfrm>
            <a:off x="0" y="990601"/>
            <a:ext cx="12192000" cy="40260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xmlns="" id="{455008C9-1EA2-4A8F-A646-7300D70636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524" y="990601"/>
            <a:ext cx="10500952" cy="4026010"/>
          </a:xfrm>
          <a:prstGeom prst="rect">
            <a:avLst/>
          </a:prstGeom>
        </p:spPr>
      </p:pic>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9376012" y="522898"/>
            <a:ext cx="281598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Products Visibility in the Retail Outlet</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278414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xmlns="" id="{69F7E025-DDEC-4748-AAE9-9FA2A4BF1E49}"/>
              </a:ext>
            </a:extLst>
          </p:cNvPr>
          <p:cNvSpPr/>
          <p:nvPr/>
        </p:nvSpPr>
        <p:spPr>
          <a:xfrm>
            <a:off x="838203" y="5115113"/>
            <a:ext cx="10508273" cy="730969"/>
          </a:xfrm>
          <a:prstGeom prst="rect">
            <a:avLst/>
          </a:prstGeom>
        </p:spPr>
        <p:txBody>
          <a:bodyPr wrap="square" lIns="0" tIns="0" rIns="0" bIns="0" anchor="t">
            <a:spAutoFit/>
          </a:bodyPr>
          <a:lstStyle/>
          <a:p>
            <a:pPr marL="285750" indent="-285750">
              <a:lnSpc>
                <a:spcPts val="1900"/>
              </a:lnSpc>
              <a:buFontTx/>
              <a:buChar char="-"/>
            </a:pPr>
            <a:r>
              <a:rPr lang="en-US" dirty="0">
                <a:latin typeface="+mj-lt"/>
                <a:cs typeface="Segoe UI" panose="020B0502040204020203" pitchFamily="34" charset="0"/>
              </a:rPr>
              <a:t>Food items are made easily available to customers</a:t>
            </a:r>
          </a:p>
          <a:p>
            <a:pPr marL="285750" lvl="0" indent="-285750">
              <a:lnSpc>
                <a:spcPts val="1900"/>
              </a:lnSpc>
              <a:buFontTx/>
              <a:buChar char="-"/>
            </a:pPr>
            <a:r>
              <a:rPr lang="en-US" dirty="0">
                <a:latin typeface="Century Gothic"/>
                <a:cs typeface="Segoe UI" panose="020B0502040204020203" pitchFamily="34" charset="0"/>
              </a:rPr>
              <a:t>Item Visibility has not influenced the Sales</a:t>
            </a:r>
            <a:endParaRPr lang="en-US" dirty="0">
              <a:latin typeface="+mj-lt"/>
              <a:cs typeface="Segoe UI" panose="020B0502040204020203" pitchFamily="34" charset="0"/>
            </a:endParaRPr>
          </a:p>
          <a:p>
            <a:pPr marL="285750" indent="-285750">
              <a:lnSpc>
                <a:spcPts val="1900"/>
              </a:lnSpc>
              <a:buFontTx/>
              <a:buChar char="-"/>
            </a:pPr>
            <a:r>
              <a:rPr lang="en-US" dirty="0">
                <a:latin typeface="+mj-lt"/>
                <a:cs typeface="Segoe UI" panose="020B0502040204020203" pitchFamily="34" charset="0"/>
              </a:rPr>
              <a:t>Increase in visibility above 0.2 has been adversely effecting Sales</a:t>
            </a:r>
          </a:p>
        </p:txBody>
      </p:sp>
      <p:cxnSp>
        <p:nvCxnSpPr>
          <p:cNvPr id="13" name="Straight Connector 12">
            <a:extLst>
              <a:ext uri="{FF2B5EF4-FFF2-40B4-BE49-F238E27FC236}">
                <a16:creationId xmlns:a16="http://schemas.microsoft.com/office/drawing/2014/main" xmlns="" id="{06AFF146-39AA-48A7-BF91-118D81B738CA}"/>
              </a:ext>
              <a:ext uri="{C183D7F6-B498-43B3-948B-1728B52AA6E4}">
                <adec:decorative xmlns:adec="http://schemas.microsoft.com/office/drawing/2017/decorative" xmlns="" val="1"/>
              </a:ext>
            </a:extLst>
          </p:cNvPr>
          <p:cNvCxnSpPr>
            <a:cxnSpLocks/>
          </p:cNvCxnSpPr>
          <p:nvPr/>
        </p:nvCxnSpPr>
        <p:spPr>
          <a:xfrm>
            <a:off x="9376012" y="509646"/>
            <a:ext cx="281598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5328676"/>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4673A57-8C07-453C-8611-1D99E8CDE141}"/>
              </a:ext>
              <a:ext uri="{C183D7F6-B498-43B3-948B-1728B52AA6E4}">
                <adec:decorative xmlns:adec="http://schemas.microsoft.com/office/drawing/2017/decorative" xmlns="" val="1"/>
              </a:ext>
            </a:extLst>
          </p:cNvPr>
          <p:cNvSpPr/>
          <p:nvPr/>
        </p:nvSpPr>
        <p:spPr>
          <a:xfrm>
            <a:off x="0" y="990601"/>
            <a:ext cx="12192000" cy="40260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218" name="Picture 2">
            <a:extLst>
              <a:ext uri="{FF2B5EF4-FFF2-40B4-BE49-F238E27FC236}">
                <a16:creationId xmlns:a16="http://schemas.microsoft.com/office/drawing/2014/main" xmlns="" id="{CC6E7547-8D57-4207-830B-B447A0228F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524" y="990601"/>
            <a:ext cx="10500952" cy="402601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9376012" y="522898"/>
            <a:ext cx="281598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Products Price in the Retail Outlet</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278414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xmlns="" id="{69F7E025-DDEC-4748-AAE9-9FA2A4BF1E49}"/>
              </a:ext>
            </a:extLst>
          </p:cNvPr>
          <p:cNvSpPr/>
          <p:nvPr/>
        </p:nvSpPr>
        <p:spPr>
          <a:xfrm>
            <a:off x="838203" y="5115113"/>
            <a:ext cx="10508273" cy="243656"/>
          </a:xfrm>
          <a:prstGeom prst="rect">
            <a:avLst/>
          </a:prstGeom>
        </p:spPr>
        <p:txBody>
          <a:bodyPr wrap="square" lIns="0" tIns="0" rIns="0" bIns="0" anchor="t">
            <a:spAutoFit/>
          </a:bodyPr>
          <a:lstStyle/>
          <a:p>
            <a:pPr marL="285750" indent="-285750">
              <a:lnSpc>
                <a:spcPts val="1900"/>
              </a:lnSpc>
              <a:buFontTx/>
              <a:buChar char="-"/>
            </a:pPr>
            <a:r>
              <a:rPr lang="en-US" dirty="0">
                <a:latin typeface="+mj-lt"/>
                <a:cs typeface="Segoe UI" panose="020B0502040204020203" pitchFamily="34" charset="0"/>
              </a:rPr>
              <a:t>Customers in Tier3 are making more purchases irrespective of higher prices</a:t>
            </a:r>
          </a:p>
        </p:txBody>
      </p:sp>
      <p:cxnSp>
        <p:nvCxnSpPr>
          <p:cNvPr id="13" name="Straight Connector 12">
            <a:extLst>
              <a:ext uri="{FF2B5EF4-FFF2-40B4-BE49-F238E27FC236}">
                <a16:creationId xmlns:a16="http://schemas.microsoft.com/office/drawing/2014/main" xmlns="" id="{06AFF146-39AA-48A7-BF91-118D81B738CA}"/>
              </a:ext>
              <a:ext uri="{C183D7F6-B498-43B3-948B-1728B52AA6E4}">
                <adec:decorative xmlns:adec="http://schemas.microsoft.com/office/drawing/2017/decorative" xmlns="" val="1"/>
              </a:ext>
            </a:extLst>
          </p:cNvPr>
          <p:cNvCxnSpPr>
            <a:cxnSpLocks/>
          </p:cNvCxnSpPr>
          <p:nvPr/>
        </p:nvCxnSpPr>
        <p:spPr>
          <a:xfrm>
            <a:off x="9376012" y="509646"/>
            <a:ext cx="281598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833479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4673A57-8C07-453C-8611-1D99E8CDE141}"/>
              </a:ext>
              <a:ext uri="{C183D7F6-B498-43B3-948B-1728B52AA6E4}">
                <adec:decorative xmlns:adec="http://schemas.microsoft.com/office/drawing/2017/decorative" xmlns="" val="1"/>
              </a:ext>
            </a:extLst>
          </p:cNvPr>
          <p:cNvSpPr/>
          <p:nvPr/>
        </p:nvSpPr>
        <p:spPr>
          <a:xfrm>
            <a:off x="0" y="990600"/>
            <a:ext cx="12192000" cy="48554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9376012" y="522898"/>
            <a:ext cx="281598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278414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xmlns="" id="{69F7E025-DDEC-4748-AAE9-9FA2A4BF1E49}"/>
              </a:ext>
            </a:extLst>
          </p:cNvPr>
          <p:cNvSpPr/>
          <p:nvPr/>
        </p:nvSpPr>
        <p:spPr>
          <a:xfrm>
            <a:off x="6621336" y="1271991"/>
            <a:ext cx="5033602" cy="730969"/>
          </a:xfrm>
          <a:prstGeom prst="rect">
            <a:avLst/>
          </a:prstGeom>
        </p:spPr>
        <p:txBody>
          <a:bodyPr wrap="square" lIns="0" tIns="0" rIns="0" bIns="0" anchor="t">
            <a:spAutoFit/>
          </a:bodyPr>
          <a:lstStyle/>
          <a:p>
            <a:pPr marL="285750" indent="-285750">
              <a:lnSpc>
                <a:spcPts val="1900"/>
              </a:lnSpc>
              <a:buFontTx/>
              <a:buChar char="-"/>
            </a:pPr>
            <a:r>
              <a:rPr lang="en-US" dirty="0">
                <a:latin typeface="+mj-lt"/>
                <a:cs typeface="Segoe UI" panose="020B0502040204020203" pitchFamily="34" charset="0"/>
              </a:rPr>
              <a:t>It is quite clear that there is no significant correlation between </a:t>
            </a:r>
            <a:r>
              <a:rPr lang="en-US" dirty="0">
                <a:cs typeface="Segoe UI" panose="020B0502040204020203" pitchFamily="34" charset="0"/>
              </a:rPr>
              <a:t>Sales of </a:t>
            </a:r>
            <a:r>
              <a:rPr lang="en-US" dirty="0">
                <a:latin typeface="+mj-lt"/>
                <a:cs typeface="Segoe UI" panose="020B0502040204020203" pitchFamily="34" charset="0"/>
              </a:rPr>
              <a:t>Outlet and between Other Attributes</a:t>
            </a:r>
          </a:p>
        </p:txBody>
      </p:sp>
      <p:cxnSp>
        <p:nvCxnSpPr>
          <p:cNvPr id="13" name="Straight Connector 12">
            <a:extLst>
              <a:ext uri="{FF2B5EF4-FFF2-40B4-BE49-F238E27FC236}">
                <a16:creationId xmlns:a16="http://schemas.microsoft.com/office/drawing/2014/main" xmlns="" id="{06AFF146-39AA-48A7-BF91-118D81B738CA}"/>
              </a:ext>
              <a:ext uri="{C183D7F6-B498-43B3-948B-1728B52AA6E4}">
                <adec:decorative xmlns:adec="http://schemas.microsoft.com/office/drawing/2017/decorative" xmlns="" val="1"/>
              </a:ext>
            </a:extLst>
          </p:cNvPr>
          <p:cNvCxnSpPr>
            <a:cxnSpLocks/>
          </p:cNvCxnSpPr>
          <p:nvPr/>
        </p:nvCxnSpPr>
        <p:spPr>
          <a:xfrm>
            <a:off x="9376012" y="509646"/>
            <a:ext cx="281598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xmlns="" id="{FA32B877-C236-4D23-B5A9-5E34911F0B55}"/>
              </a:ext>
            </a:extLst>
          </p:cNvPr>
          <p:cNvSpPr txBox="1">
            <a:spLocks/>
          </p:cNvSpPr>
          <p:nvPr/>
        </p:nvSpPr>
        <p:spPr>
          <a:xfrm>
            <a:off x="228600" y="177248"/>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pic>
        <p:nvPicPr>
          <p:cNvPr id="7170" name="Picture 2">
            <a:extLst>
              <a:ext uri="{FF2B5EF4-FFF2-40B4-BE49-F238E27FC236}">
                <a16:creationId xmlns:a16="http://schemas.microsoft.com/office/drawing/2014/main" xmlns="" id="{F01AFD9B-F7AC-47F4-9900-874074DA9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524" y="952845"/>
            <a:ext cx="5467350" cy="4726895"/>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xmlns="" id="{3DDB0A11-DBB0-4C04-820B-220ED536EB40}"/>
              </a:ext>
            </a:extLst>
          </p:cNvPr>
          <p:cNvSpPr txBox="1">
            <a:spLocks/>
          </p:cNvSpPr>
          <p:nvPr/>
        </p:nvSpPr>
        <p:spPr>
          <a:xfrm>
            <a:off x="196755" y="121847"/>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Understanding correlation between Numerical Factors</a:t>
            </a:r>
            <a:endParaRPr lang="en-US" sz="2800" dirty="0">
              <a:solidFill>
                <a:schemeClr val="tx1">
                  <a:lumMod val="75000"/>
                  <a:lumOff val="25000"/>
                </a:schemeClr>
              </a:solidFill>
            </a:endParaRPr>
          </a:p>
        </p:txBody>
      </p:sp>
    </p:spTree>
    <p:extLst>
      <p:ext uri="{BB962C8B-B14F-4D97-AF65-F5344CB8AC3E}">
        <p14:creationId xmlns:p14="http://schemas.microsoft.com/office/powerpoint/2010/main" val="4200641183"/>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33"/>
          </p:nvPr>
        </p:nvSpPr>
        <p:spPr/>
        <p:txBody>
          <a:bodyPr/>
          <a:lstStyle/>
          <a:p>
            <a:fld id="{19B51A1E-902D-48AF-9020-955120F399B6}" type="slidenum">
              <a:rPr lang="en-US" noProof="0" smtClean="0"/>
              <a:pPr/>
              <a:t>16</a:t>
            </a:fld>
            <a:endParaRPr lang="en-US" noProof="0" dirty="0"/>
          </a:p>
        </p:txBody>
      </p:sp>
      <p:cxnSp>
        <p:nvCxnSpPr>
          <p:cNvPr id="8" name="Straight Connector 7">
            <a:extLst>
              <a:ext uri="{FF2B5EF4-FFF2-40B4-BE49-F238E27FC236}">
                <a16:creationId xmlns:a16="http://schemas.microsoft.com/office/drawing/2014/main" xmlns="" id="{91FAC73D-C6FC-4362-908F-B454C72949A3}"/>
              </a:ext>
              <a:ext uri="{C183D7F6-B498-43B3-948B-1728B52AA6E4}">
                <adec:decorative xmlns:adec="http://schemas.microsoft.com/office/drawing/2017/decorative" xmlns="" val="1"/>
              </a:ext>
            </a:extLst>
          </p:cNvPr>
          <p:cNvCxnSpPr>
            <a:cxnSpLocks/>
          </p:cNvCxnSpPr>
          <p:nvPr/>
        </p:nvCxnSpPr>
        <p:spPr>
          <a:xfrm>
            <a:off x="0" y="522898"/>
            <a:ext cx="278414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7D414A49-91F1-446E-95F9-D93EE7D8C215}"/>
              </a:ext>
              <a:ext uri="{C183D7F6-B498-43B3-948B-1728B52AA6E4}">
                <adec:decorative xmlns:adec="http://schemas.microsoft.com/office/drawing/2017/decorative" xmlns="" val="1"/>
              </a:ext>
            </a:extLst>
          </p:cNvPr>
          <p:cNvCxnSpPr>
            <a:cxnSpLocks/>
          </p:cNvCxnSpPr>
          <p:nvPr/>
        </p:nvCxnSpPr>
        <p:spPr>
          <a:xfrm>
            <a:off x="9376012" y="509646"/>
            <a:ext cx="281598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xmlns="" id="{AC559D33-7429-4073-B5B5-C0EE7B0BF3AF}"/>
              </a:ext>
            </a:extLst>
          </p:cNvPr>
          <p:cNvSpPr txBox="1">
            <a:spLocks/>
          </p:cNvSpPr>
          <p:nvPr/>
        </p:nvSpPr>
        <p:spPr>
          <a:xfrm>
            <a:off x="196755" y="121847"/>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Understanding Categorical Factors</a:t>
            </a:r>
            <a:endParaRPr lang="en-US" sz="2800" dirty="0">
              <a:solidFill>
                <a:schemeClr val="tx1">
                  <a:lumMod val="75000"/>
                  <a:lumOff val="25000"/>
                </a:schemeClr>
              </a:solidFill>
            </a:endParaRPr>
          </a:p>
        </p:txBody>
      </p:sp>
      <p:pic>
        <p:nvPicPr>
          <p:cNvPr id="8194" name="Picture 2">
            <a:extLst>
              <a:ext uri="{FF2B5EF4-FFF2-40B4-BE49-F238E27FC236}">
                <a16:creationId xmlns:a16="http://schemas.microsoft.com/office/drawing/2014/main" xmlns="" id="{48F818E1-74AF-48B4-885A-B9CA5BA881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90" y="889822"/>
            <a:ext cx="5008080" cy="289684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xmlns="" id="{A233A969-0532-4685-B571-E41C0D96A9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790" y="3799920"/>
            <a:ext cx="5008080" cy="301093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xmlns="" id="{F590897F-99F7-489A-90E3-A607A93D1A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9265" y="889822"/>
            <a:ext cx="5286374" cy="2910098"/>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xmlns="" id="{1B0AF06F-AC9B-4334-9D5B-F7043E1A72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2043" y="3786665"/>
            <a:ext cx="5093596" cy="2910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816398"/>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5500" b="5500"/>
          <a:stretch>
            <a:fillRect/>
          </a:stretch>
        </p:blipFill>
        <p:spPr>
          <a:xfrm>
            <a:off x="6721033" y="1096484"/>
            <a:ext cx="4904790" cy="4333769"/>
          </a:xfrm>
          <a:prstGeom prst="rect">
            <a:avLst/>
          </a:prstGeom>
          <a:ln>
            <a:noFill/>
          </a:ln>
          <a:effectLst>
            <a:softEdge rad="112500"/>
          </a:effectLst>
        </p:spPr>
      </p:pic>
      <p:sp>
        <p:nvSpPr>
          <p:cNvPr id="5" name="Content Placeholder 4"/>
          <p:cNvSpPr>
            <a:spLocks noGrp="1"/>
          </p:cNvSpPr>
          <p:nvPr>
            <p:ph sz="half" idx="1"/>
          </p:nvPr>
        </p:nvSpPr>
        <p:spPr>
          <a:xfrm>
            <a:off x="432000" y="1427747"/>
            <a:ext cx="6434021" cy="4764253"/>
          </a:xfrm>
        </p:spPr>
        <p:txBody>
          <a:bodyPr/>
          <a:lstStyle/>
          <a:p>
            <a:r>
              <a:rPr lang="en-IN" sz="2400" b="1" dirty="0">
                <a:solidFill>
                  <a:schemeClr val="tx1"/>
                </a:solidFill>
                <a:cs typeface="Times New Roman" panose="02020603050405020304" pitchFamily="18" charset="0"/>
              </a:rPr>
              <a:t>Simple linear regression</a:t>
            </a:r>
            <a:r>
              <a:rPr lang="en-IN" sz="2400" dirty="0">
                <a:solidFill>
                  <a:schemeClr val="tx1"/>
                </a:solidFill>
                <a:cs typeface="Times New Roman" panose="02020603050405020304" pitchFamily="18" charset="0"/>
              </a:rPr>
              <a:t> is useful for finding relationship between two continuous variables. One is predictor or independent variable and other is response or dependent variable.</a:t>
            </a:r>
          </a:p>
          <a:p>
            <a:endParaRPr lang="en-IN" sz="2400" dirty="0">
              <a:solidFill>
                <a:schemeClr val="tx1"/>
              </a:solidFill>
              <a:cs typeface="Times New Roman" panose="02020603050405020304" pitchFamily="18" charset="0"/>
            </a:endParaRPr>
          </a:p>
          <a:p>
            <a:r>
              <a:rPr lang="en-IN" sz="2400" dirty="0">
                <a:solidFill>
                  <a:schemeClr val="tx1"/>
                </a:solidFill>
                <a:cs typeface="Times New Roman" panose="02020603050405020304" pitchFamily="18" charset="0"/>
              </a:rPr>
              <a:t>Ridge</a:t>
            </a:r>
          </a:p>
          <a:p>
            <a:r>
              <a:rPr lang="en-IN" sz="2400" dirty="0">
                <a:solidFill>
                  <a:schemeClr val="tx1"/>
                </a:solidFill>
                <a:cs typeface="Times New Roman" panose="02020603050405020304" pitchFamily="18" charset="0"/>
              </a:rPr>
              <a:t>Lasso</a:t>
            </a:r>
          </a:p>
          <a:p>
            <a:r>
              <a:rPr lang="en-IN" sz="2400" dirty="0">
                <a:solidFill>
                  <a:schemeClr val="tx1"/>
                </a:solidFill>
                <a:cs typeface="Times New Roman" panose="02020603050405020304" pitchFamily="18" charset="0"/>
              </a:rPr>
              <a:t>Recursive Feature Elimination(RFE)</a:t>
            </a:r>
          </a:p>
        </p:txBody>
      </p:sp>
      <p:sp>
        <p:nvSpPr>
          <p:cNvPr id="6" name="Slide Number Placeholder 5"/>
          <p:cNvSpPr>
            <a:spLocks noGrp="1"/>
          </p:cNvSpPr>
          <p:nvPr>
            <p:ph type="sldNum" sz="quarter" idx="33"/>
          </p:nvPr>
        </p:nvSpPr>
        <p:spPr/>
        <p:txBody>
          <a:bodyPr/>
          <a:lstStyle/>
          <a:p>
            <a:fld id="{19B51A1E-902D-48AF-9020-955120F399B6}" type="slidenum">
              <a:rPr lang="en-US" noProof="0" smtClean="0"/>
              <a:pPr/>
              <a:t>17</a:t>
            </a:fld>
            <a:endParaRPr lang="en-US" noProof="0" dirty="0"/>
          </a:p>
        </p:txBody>
      </p:sp>
      <p:cxnSp>
        <p:nvCxnSpPr>
          <p:cNvPr id="8" name="Straight Connector 7">
            <a:extLst>
              <a:ext uri="{FF2B5EF4-FFF2-40B4-BE49-F238E27FC236}">
                <a16:creationId xmlns:a16="http://schemas.microsoft.com/office/drawing/2014/main" xmlns="" id="{91FAC73D-C6FC-4362-908F-B454C72949A3}"/>
              </a:ext>
              <a:ext uri="{C183D7F6-B498-43B3-948B-1728B52AA6E4}">
                <adec:decorative xmlns:adec="http://schemas.microsoft.com/office/drawing/2017/decorative" xmlns="" val="1"/>
              </a:ext>
            </a:extLst>
          </p:cNvPr>
          <p:cNvCxnSpPr>
            <a:cxnSpLocks/>
          </p:cNvCxnSpPr>
          <p:nvPr/>
        </p:nvCxnSpPr>
        <p:spPr>
          <a:xfrm>
            <a:off x="0" y="522898"/>
            <a:ext cx="278414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7D414A49-91F1-446E-95F9-D93EE7D8C215}"/>
              </a:ext>
              <a:ext uri="{C183D7F6-B498-43B3-948B-1728B52AA6E4}">
                <adec:decorative xmlns:adec="http://schemas.microsoft.com/office/drawing/2017/decorative" xmlns="" val="1"/>
              </a:ext>
            </a:extLst>
          </p:cNvPr>
          <p:cNvCxnSpPr>
            <a:cxnSpLocks/>
          </p:cNvCxnSpPr>
          <p:nvPr/>
        </p:nvCxnSpPr>
        <p:spPr>
          <a:xfrm>
            <a:off x="9376012" y="509646"/>
            <a:ext cx="281598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xmlns="" id="{C43E83B0-5BB4-48CA-9029-EF9140D8449A}"/>
              </a:ext>
            </a:extLst>
          </p:cNvPr>
          <p:cNvSpPr txBox="1">
            <a:spLocks/>
          </p:cNvSpPr>
          <p:nvPr/>
        </p:nvSpPr>
        <p:spPr>
          <a:xfrm>
            <a:off x="228600" y="163996"/>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t>Linear Regression</a:t>
            </a:r>
            <a:endParaRPr lang="en-US" sz="2800" b="1" dirty="0">
              <a:solidFill>
                <a:schemeClr val="tx1">
                  <a:lumMod val="75000"/>
                  <a:lumOff val="25000"/>
                </a:schemeClr>
              </a:solidFill>
            </a:endParaRPr>
          </a:p>
        </p:txBody>
      </p:sp>
    </p:spTree>
    <p:extLst>
      <p:ext uri="{BB962C8B-B14F-4D97-AF65-F5344CB8AC3E}">
        <p14:creationId xmlns:p14="http://schemas.microsoft.com/office/powerpoint/2010/main" val="1965048522"/>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04218" y="2661581"/>
            <a:ext cx="3144837" cy="2514141"/>
          </a:xfrm>
        </p:spPr>
      </p:pic>
      <p:sp>
        <p:nvSpPr>
          <p:cNvPr id="5" name="Content Placeholder 4"/>
          <p:cNvSpPr>
            <a:spLocks noGrp="1"/>
          </p:cNvSpPr>
          <p:nvPr>
            <p:ph sz="half" idx="1"/>
          </p:nvPr>
        </p:nvSpPr>
        <p:spPr/>
        <p:txBody>
          <a:bodyPr/>
          <a:lstStyle/>
          <a:p>
            <a:r>
              <a:rPr lang="en-IN" sz="2400" dirty="0">
                <a:solidFill>
                  <a:schemeClr val="tx1"/>
                </a:solidFill>
                <a:cs typeface="Times New Roman" panose="02020603050405020304" pitchFamily="18" charset="0"/>
              </a:rPr>
              <a:t>Here the RFE validation r2 score is very less, hence we are not considering this while building our model.</a:t>
            </a:r>
          </a:p>
          <a:p>
            <a:r>
              <a:rPr lang="en-IN" sz="2400" dirty="0">
                <a:solidFill>
                  <a:schemeClr val="tx1"/>
                </a:solidFill>
                <a:cs typeface="Times New Roman" panose="02020603050405020304" pitchFamily="18" charset="0"/>
              </a:rPr>
              <a:t>RIDGE and LASSO are performing quite good compared to RFE. Hence we retain LASSO for model building.</a:t>
            </a:r>
          </a:p>
          <a:p>
            <a:r>
              <a:rPr lang="en-IN" sz="2400" dirty="0">
                <a:solidFill>
                  <a:schemeClr val="tx1"/>
                </a:solidFill>
                <a:cs typeface="Times New Roman" panose="02020603050405020304" pitchFamily="18" charset="0"/>
              </a:rPr>
              <a:t>The reason we retain only LASSO is if the </a:t>
            </a:r>
            <a:r>
              <a:rPr lang="el-GR" sz="2400" dirty="0">
                <a:solidFill>
                  <a:schemeClr val="tx1"/>
                </a:solidFill>
                <a:cs typeface="Times New Roman" panose="02020603050405020304" pitchFamily="18" charset="0"/>
              </a:rPr>
              <a:t>β</a:t>
            </a:r>
            <a:r>
              <a:rPr lang="en-IN" sz="2400" dirty="0">
                <a:solidFill>
                  <a:schemeClr val="tx1"/>
                </a:solidFill>
                <a:cs typeface="Times New Roman" panose="02020603050405020304" pitchFamily="18" charset="0"/>
              </a:rPr>
              <a:t> coefficients are not relevant it will set them to zero whereas RIDGE will not get rid of irrelevant features but rather minimize their impact on the trained model.</a:t>
            </a:r>
          </a:p>
        </p:txBody>
      </p:sp>
      <p:sp>
        <p:nvSpPr>
          <p:cNvPr id="6" name="Slide Number Placeholder 5"/>
          <p:cNvSpPr>
            <a:spLocks noGrp="1"/>
          </p:cNvSpPr>
          <p:nvPr>
            <p:ph type="sldNum" sz="quarter" idx="33"/>
          </p:nvPr>
        </p:nvSpPr>
        <p:spPr/>
        <p:txBody>
          <a:bodyPr/>
          <a:lstStyle/>
          <a:p>
            <a:fld id="{19B51A1E-902D-48AF-9020-955120F399B6}" type="slidenum">
              <a:rPr lang="en-US" noProof="0" smtClean="0"/>
              <a:pPr/>
              <a:t>18</a:t>
            </a:fld>
            <a:endParaRPr lang="en-US" noProof="0" dirty="0"/>
          </a:p>
        </p:txBody>
      </p:sp>
      <p:pic>
        <p:nvPicPr>
          <p:cNvPr id="11" name="Picture Placeholder 8"/>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8618324" y="1245678"/>
            <a:ext cx="3073826" cy="2514141"/>
          </a:xfrm>
        </p:spPr>
      </p:pic>
      <p:pic>
        <p:nvPicPr>
          <p:cNvPr id="12" name="Picture Placeholder 8"/>
          <p:cNvPicPr>
            <a:picLocks noGrp="1" noChangeAspect="1"/>
          </p:cNvPicPr>
          <p:nvPr>
            <p:ph type="pic" sz="quarter" idx="14"/>
          </p:nvPr>
        </p:nvPicPr>
        <p:blipFill>
          <a:blip r:embed="rId4">
            <a:extLst>
              <a:ext uri="{28A0092B-C50C-407E-A947-70E740481C1C}">
                <a14:useLocalDpi xmlns:a14="http://schemas.microsoft.com/office/drawing/2010/main" val="0"/>
              </a:ext>
            </a:extLst>
          </a:blip>
          <a:stretch>
            <a:fillRect/>
          </a:stretch>
        </p:blipFill>
        <p:spPr>
          <a:xfrm>
            <a:off x="8582819" y="4104703"/>
            <a:ext cx="3144837" cy="2382943"/>
          </a:xfrm>
        </p:spPr>
      </p:pic>
      <p:sp>
        <p:nvSpPr>
          <p:cNvPr id="13" name="TextBox 12"/>
          <p:cNvSpPr txBox="1"/>
          <p:nvPr/>
        </p:nvSpPr>
        <p:spPr>
          <a:xfrm>
            <a:off x="7190343" y="2076806"/>
            <a:ext cx="972586" cy="584775"/>
          </a:xfrm>
          <a:prstGeom prst="rect">
            <a:avLst/>
          </a:prstGeom>
          <a:noFill/>
        </p:spPr>
        <p:txBody>
          <a:bodyPr wrap="square" rtlCol="0">
            <a:spAutoFit/>
          </a:bodyPr>
          <a:lstStyle/>
          <a:p>
            <a:pPr algn="ctr"/>
            <a:r>
              <a:rPr lang="en-IN" sz="3200" b="1" dirty="0"/>
              <a:t>RFE</a:t>
            </a:r>
          </a:p>
        </p:txBody>
      </p:sp>
      <p:sp>
        <p:nvSpPr>
          <p:cNvPr id="14" name="TextBox 13"/>
          <p:cNvSpPr txBox="1"/>
          <p:nvPr/>
        </p:nvSpPr>
        <p:spPr>
          <a:xfrm>
            <a:off x="9312153" y="660903"/>
            <a:ext cx="1686167" cy="584775"/>
          </a:xfrm>
          <a:prstGeom prst="rect">
            <a:avLst/>
          </a:prstGeom>
          <a:noFill/>
        </p:spPr>
        <p:txBody>
          <a:bodyPr wrap="square" rtlCol="0">
            <a:spAutoFit/>
          </a:bodyPr>
          <a:lstStyle/>
          <a:p>
            <a:pPr algn="ctr"/>
            <a:r>
              <a:rPr lang="en-IN" sz="3200" b="1" dirty="0"/>
              <a:t>RIDGE</a:t>
            </a:r>
          </a:p>
        </p:txBody>
      </p:sp>
      <p:sp>
        <p:nvSpPr>
          <p:cNvPr id="15" name="TextBox 14"/>
          <p:cNvSpPr txBox="1"/>
          <p:nvPr/>
        </p:nvSpPr>
        <p:spPr>
          <a:xfrm>
            <a:off x="9240837" y="3664512"/>
            <a:ext cx="1828800" cy="584775"/>
          </a:xfrm>
          <a:prstGeom prst="rect">
            <a:avLst/>
          </a:prstGeom>
          <a:noFill/>
        </p:spPr>
        <p:txBody>
          <a:bodyPr wrap="square" rtlCol="0">
            <a:spAutoFit/>
          </a:bodyPr>
          <a:lstStyle/>
          <a:p>
            <a:pPr algn="ctr"/>
            <a:r>
              <a:rPr lang="en-IN" sz="3200" b="1" dirty="0"/>
              <a:t>LASSO</a:t>
            </a:r>
          </a:p>
        </p:txBody>
      </p:sp>
      <p:cxnSp>
        <p:nvCxnSpPr>
          <p:cNvPr id="16" name="Straight Connector 15">
            <a:extLst>
              <a:ext uri="{FF2B5EF4-FFF2-40B4-BE49-F238E27FC236}">
                <a16:creationId xmlns:a16="http://schemas.microsoft.com/office/drawing/2014/main" xmlns="" id="{17D3F34B-5DA9-4956-8EBD-3268481FFFFD}"/>
              </a:ext>
              <a:ext uri="{C183D7F6-B498-43B3-948B-1728B52AA6E4}">
                <adec:decorative xmlns:adec="http://schemas.microsoft.com/office/drawing/2017/decorative" xmlns="" val="1"/>
              </a:ext>
            </a:extLst>
          </p:cNvPr>
          <p:cNvCxnSpPr>
            <a:cxnSpLocks/>
          </p:cNvCxnSpPr>
          <p:nvPr/>
        </p:nvCxnSpPr>
        <p:spPr>
          <a:xfrm>
            <a:off x="0" y="522898"/>
            <a:ext cx="278414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4A2D8BF3-7629-4060-9868-479F4F447FD4}"/>
              </a:ext>
              <a:ext uri="{C183D7F6-B498-43B3-948B-1728B52AA6E4}">
                <adec:decorative xmlns:adec="http://schemas.microsoft.com/office/drawing/2017/decorative" xmlns="" val="1"/>
              </a:ext>
            </a:extLst>
          </p:cNvPr>
          <p:cNvCxnSpPr>
            <a:cxnSpLocks/>
          </p:cNvCxnSpPr>
          <p:nvPr/>
        </p:nvCxnSpPr>
        <p:spPr>
          <a:xfrm>
            <a:off x="9376012" y="509646"/>
            <a:ext cx="281598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xmlns="" id="{BCC07998-9EFE-4B82-8824-C4A2D77D185F}"/>
              </a:ext>
            </a:extLst>
          </p:cNvPr>
          <p:cNvSpPr txBox="1">
            <a:spLocks/>
          </p:cNvSpPr>
          <p:nvPr/>
        </p:nvSpPr>
        <p:spPr>
          <a:xfrm>
            <a:off x="228600" y="163996"/>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t>Linear Regression</a:t>
            </a:r>
            <a:endParaRPr lang="en-US" sz="2800" b="1" dirty="0">
              <a:solidFill>
                <a:schemeClr val="tx1">
                  <a:lumMod val="75000"/>
                  <a:lumOff val="25000"/>
                </a:schemeClr>
              </a:solidFill>
            </a:endParaRPr>
          </a:p>
        </p:txBody>
      </p:sp>
    </p:spTree>
    <p:extLst>
      <p:ext uri="{BB962C8B-B14F-4D97-AF65-F5344CB8AC3E}">
        <p14:creationId xmlns:p14="http://schemas.microsoft.com/office/powerpoint/2010/main" val="1218065913"/>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3905" r="3905"/>
          <a:stretch>
            <a:fillRect/>
          </a:stretch>
        </p:blipFill>
        <p:spPr>
          <a:xfrm>
            <a:off x="7630312" y="725161"/>
            <a:ext cx="3110173" cy="27478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Content Placeholder 8"/>
          <p:cNvPicPr>
            <a:picLocks noGrp="1" noChangeAspect="1"/>
          </p:cNvPicPr>
          <p:nvPr>
            <p:ph sz="half" idx="1"/>
          </p:nvPr>
        </p:nvPicPr>
        <p:blipFill rotWithShape="1">
          <a:blip r:embed="rId3" cstate="print">
            <a:extLst>
              <a:ext uri="{28A0092B-C50C-407E-A947-70E740481C1C}">
                <a14:useLocalDpi xmlns:a14="http://schemas.microsoft.com/office/drawing/2010/main" val="0"/>
              </a:ext>
            </a:extLst>
          </a:blip>
          <a:srcRect l="6766" t="7422"/>
          <a:stretch/>
        </p:blipFill>
        <p:spPr>
          <a:xfrm>
            <a:off x="3321612" y="0"/>
            <a:ext cx="1240077" cy="1249907"/>
          </a:xfrm>
          <a:prstGeom prst="rect">
            <a:avLst/>
          </a:prstGeom>
          <a:ln>
            <a:noFill/>
          </a:ln>
          <a:effectLst>
            <a:softEdge rad="112500"/>
          </a:effectLst>
        </p:spPr>
      </p:pic>
      <p:sp>
        <p:nvSpPr>
          <p:cNvPr id="6" name="Slide Number Placeholder 5"/>
          <p:cNvSpPr>
            <a:spLocks noGrp="1"/>
          </p:cNvSpPr>
          <p:nvPr>
            <p:ph type="sldNum" sz="quarter" idx="33"/>
          </p:nvPr>
        </p:nvSpPr>
        <p:spPr/>
        <p:txBody>
          <a:bodyPr/>
          <a:lstStyle/>
          <a:p>
            <a:fld id="{19B51A1E-902D-48AF-9020-955120F399B6}" type="slidenum">
              <a:rPr lang="en-US" noProof="0" smtClean="0"/>
              <a:pPr/>
              <a:t>19</a:t>
            </a:fld>
            <a:endParaRPr lang="en-US" noProof="0" dirty="0"/>
          </a:p>
        </p:txBody>
      </p:sp>
      <p:pic>
        <p:nvPicPr>
          <p:cNvPr id="8" name="Picture Placeholder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0312" y="3951958"/>
            <a:ext cx="3210528" cy="24728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p:cNvSpPr txBox="1"/>
          <p:nvPr/>
        </p:nvSpPr>
        <p:spPr>
          <a:xfrm>
            <a:off x="263046" y="1603332"/>
            <a:ext cx="5924812" cy="4893647"/>
          </a:xfrm>
          <a:prstGeom prst="rect">
            <a:avLst/>
          </a:prstGeom>
          <a:noFill/>
        </p:spPr>
        <p:txBody>
          <a:bodyPr wrap="square" rtlCol="0">
            <a:spAutoFit/>
          </a:bodyPr>
          <a:lstStyle/>
          <a:p>
            <a:pPr marL="285750" indent="-285750">
              <a:buFont typeface="Arial" panose="020B0604020202020204" pitchFamily="34" charset="0"/>
              <a:buChar char="•"/>
            </a:pPr>
            <a:r>
              <a:rPr lang="en-IN" sz="2400" dirty="0">
                <a:cs typeface="Times New Roman" panose="02020603050405020304" pitchFamily="18" charset="0"/>
              </a:rPr>
              <a:t>Decision Tree is used to build the model.</a:t>
            </a:r>
          </a:p>
          <a:p>
            <a:endParaRPr lang="en-IN" sz="2400" dirty="0">
              <a:cs typeface="Times New Roman" panose="02020603050405020304" pitchFamily="18" charset="0"/>
            </a:endParaRPr>
          </a:p>
          <a:p>
            <a:pPr marL="285750" indent="-285750">
              <a:buFont typeface="Arial" panose="020B0604020202020204" pitchFamily="34" charset="0"/>
              <a:buChar char="•"/>
            </a:pPr>
            <a:r>
              <a:rPr lang="en-IN" sz="2400" dirty="0">
                <a:cs typeface="Times New Roman" panose="02020603050405020304" pitchFamily="18" charset="0"/>
              </a:rPr>
              <a:t>Two models are build, one is without GridSearchCV and the other is with GridSearchCV.</a:t>
            </a:r>
          </a:p>
          <a:p>
            <a:endParaRPr lang="en-IN" sz="2400" dirty="0">
              <a:cs typeface="Times New Roman" panose="02020603050405020304" pitchFamily="18" charset="0"/>
            </a:endParaRPr>
          </a:p>
          <a:p>
            <a:pPr marL="285750" indent="-285750">
              <a:buFont typeface="Arial" panose="020B0604020202020204" pitchFamily="34" charset="0"/>
              <a:buChar char="•"/>
            </a:pPr>
            <a:r>
              <a:rPr lang="en-IN" sz="2400" dirty="0">
                <a:cs typeface="Times New Roman" panose="02020603050405020304" pitchFamily="18" charset="0"/>
              </a:rPr>
              <a:t> AS the GridSearchCV method picks the optimal parameter from the grid search and uses it with the estimator selected by us, r2 score is high for this.</a:t>
            </a:r>
          </a:p>
          <a:p>
            <a:endParaRPr lang="en-IN" sz="2400" dirty="0">
              <a:cs typeface="Times New Roman" panose="02020603050405020304" pitchFamily="18" charset="0"/>
            </a:endParaRPr>
          </a:p>
          <a:p>
            <a:pPr marL="285750" indent="-285750">
              <a:buFont typeface="Arial" panose="020B0604020202020204" pitchFamily="34" charset="0"/>
              <a:buChar char="•"/>
            </a:pPr>
            <a:r>
              <a:rPr lang="en-IN" sz="2400" dirty="0">
                <a:cs typeface="Times New Roman" panose="02020603050405020304" pitchFamily="18" charset="0"/>
              </a:rPr>
              <a:t>Hence we use Decision Tree along with GridSearchCV for model building.</a:t>
            </a:r>
          </a:p>
        </p:txBody>
      </p:sp>
      <p:sp>
        <p:nvSpPr>
          <p:cNvPr id="13" name="Rectangle 12"/>
          <p:cNvSpPr/>
          <p:nvPr/>
        </p:nvSpPr>
        <p:spPr>
          <a:xfrm>
            <a:off x="7211763" y="3424518"/>
            <a:ext cx="3629077" cy="523220"/>
          </a:xfrm>
          <a:prstGeom prst="rect">
            <a:avLst/>
          </a:prstGeom>
          <a:noFill/>
        </p:spPr>
        <p:txBody>
          <a:bodyPr wrap="square" lIns="91440" tIns="45720" rIns="91440" bIns="45720">
            <a:spAutoFit/>
          </a:bodyPr>
          <a:lstStyle/>
          <a:p>
            <a:pPr algn="ctr"/>
            <a:r>
              <a:rPr lang="en-US" sz="2800" b="0" cap="none" spc="0" dirty="0">
                <a:ln w="0"/>
                <a:effectLst/>
                <a:latin typeface="Arial Narrow" panose="020B0606020202030204" pitchFamily="34" charset="0"/>
              </a:rPr>
              <a:t>Decision Tree</a:t>
            </a:r>
          </a:p>
        </p:txBody>
      </p:sp>
      <p:sp>
        <p:nvSpPr>
          <p:cNvPr id="14" name="TextBox 13"/>
          <p:cNvSpPr txBox="1"/>
          <p:nvPr/>
        </p:nvSpPr>
        <p:spPr>
          <a:xfrm>
            <a:off x="7630312" y="6503683"/>
            <a:ext cx="3858017" cy="400110"/>
          </a:xfrm>
          <a:prstGeom prst="rect">
            <a:avLst/>
          </a:prstGeom>
          <a:noFill/>
        </p:spPr>
        <p:txBody>
          <a:bodyPr wrap="square" rtlCol="0">
            <a:spAutoFit/>
          </a:bodyPr>
          <a:lstStyle/>
          <a:p>
            <a:r>
              <a:rPr lang="en-IN" sz="2000" dirty="0">
                <a:latin typeface="Arial Narrow" panose="020B0606020202030204" pitchFamily="34" charset="0"/>
              </a:rPr>
              <a:t>Decision Tree with GridSearchCV</a:t>
            </a:r>
          </a:p>
        </p:txBody>
      </p:sp>
      <p:cxnSp>
        <p:nvCxnSpPr>
          <p:cNvPr id="12" name="Straight Connector 11">
            <a:extLst>
              <a:ext uri="{FF2B5EF4-FFF2-40B4-BE49-F238E27FC236}">
                <a16:creationId xmlns:a16="http://schemas.microsoft.com/office/drawing/2014/main" xmlns="" id="{1395B33C-D520-41B2-8233-3F3A66393625}"/>
              </a:ext>
              <a:ext uri="{C183D7F6-B498-43B3-948B-1728B52AA6E4}">
                <adec:decorative xmlns:adec="http://schemas.microsoft.com/office/drawing/2017/decorative" xmlns="" val="1"/>
              </a:ext>
            </a:extLst>
          </p:cNvPr>
          <p:cNvCxnSpPr>
            <a:cxnSpLocks/>
          </p:cNvCxnSpPr>
          <p:nvPr/>
        </p:nvCxnSpPr>
        <p:spPr>
          <a:xfrm>
            <a:off x="0" y="522898"/>
            <a:ext cx="278414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BF0087CE-A007-46CF-BB8C-62F3FD95B6AB}"/>
              </a:ext>
              <a:ext uri="{C183D7F6-B498-43B3-948B-1728B52AA6E4}">
                <adec:decorative xmlns:adec="http://schemas.microsoft.com/office/drawing/2017/decorative" xmlns="" val="1"/>
              </a:ext>
            </a:extLst>
          </p:cNvPr>
          <p:cNvCxnSpPr>
            <a:cxnSpLocks/>
          </p:cNvCxnSpPr>
          <p:nvPr/>
        </p:nvCxnSpPr>
        <p:spPr>
          <a:xfrm>
            <a:off x="9376012" y="509646"/>
            <a:ext cx="281598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xmlns="" id="{A87573C5-D9B9-4C99-BBF1-EF03976286D9}"/>
              </a:ext>
            </a:extLst>
          </p:cNvPr>
          <p:cNvSpPr txBox="1">
            <a:spLocks/>
          </p:cNvSpPr>
          <p:nvPr/>
        </p:nvSpPr>
        <p:spPr>
          <a:xfrm>
            <a:off x="0" y="202172"/>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t>Decision Tree</a:t>
            </a:r>
            <a:endParaRPr lang="en-US" sz="2800" b="1" dirty="0">
              <a:solidFill>
                <a:schemeClr val="tx1">
                  <a:lumMod val="75000"/>
                  <a:lumOff val="25000"/>
                </a:schemeClr>
              </a:solidFill>
            </a:endParaRPr>
          </a:p>
        </p:txBody>
      </p:sp>
    </p:spTree>
    <p:extLst>
      <p:ext uri="{BB962C8B-B14F-4D97-AF65-F5344CB8AC3E}">
        <p14:creationId xmlns:p14="http://schemas.microsoft.com/office/powerpoint/2010/main" val="1897063873"/>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66B21972-25DC-4CD7-BEFB-0AF91967F6A0}"/>
              </a:ext>
              <a:ext uri="{C183D7F6-B498-43B3-948B-1728B52AA6E4}">
                <adec:decorative xmlns:adec="http://schemas.microsoft.com/office/drawing/2017/decorative" xmlns="" val="1"/>
              </a:ext>
            </a:extLst>
          </p:cNvPr>
          <p:cNvCxnSpPr>
            <a:cxnSpLocks/>
          </p:cNvCxnSpPr>
          <p:nvPr/>
        </p:nvCxnSpPr>
        <p:spPr>
          <a:xfrm>
            <a:off x="9157648" y="660870"/>
            <a:ext cx="303435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xmlns="" id="{E8289BEE-4D0B-47E3-B947-345B3B3385B9}"/>
              </a:ext>
            </a:extLst>
          </p:cNvPr>
          <p:cNvSpPr txBox="1">
            <a:spLocks/>
          </p:cNvSpPr>
          <p:nvPr/>
        </p:nvSpPr>
        <p:spPr>
          <a:xfrm>
            <a:off x="0" y="327547"/>
            <a:ext cx="121920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Retail Industry</a:t>
            </a:r>
            <a:endParaRPr lang="en-US" sz="2800" dirty="0"/>
          </a:p>
        </p:txBody>
      </p:sp>
      <p:cxnSp>
        <p:nvCxnSpPr>
          <p:cNvPr id="9" name="Straight Connector 8">
            <a:extLst>
              <a:ext uri="{FF2B5EF4-FFF2-40B4-BE49-F238E27FC236}">
                <a16:creationId xmlns:a16="http://schemas.microsoft.com/office/drawing/2014/main" xmlns="" id="{76E1CA66-C19E-4BAF-9CE4-227DEB90C312}"/>
              </a:ext>
              <a:ext uri="{C183D7F6-B498-43B3-948B-1728B52AA6E4}">
                <adec:decorative xmlns:adec="http://schemas.microsoft.com/office/drawing/2017/decorative" xmlns="" val="1"/>
              </a:ext>
            </a:extLst>
          </p:cNvPr>
          <p:cNvCxnSpPr>
            <a:cxnSpLocks/>
          </p:cNvCxnSpPr>
          <p:nvPr/>
        </p:nvCxnSpPr>
        <p:spPr>
          <a:xfrm flipV="1">
            <a:off x="0" y="642938"/>
            <a:ext cx="3002507" cy="279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xmlns="" id="{D0730D6A-CCA5-46A0-A111-F1C65A6D9DE4}"/>
              </a:ext>
            </a:extLst>
          </p:cNvPr>
          <p:cNvSpPr txBox="1">
            <a:spLocks/>
          </p:cNvSpPr>
          <p:nvPr/>
        </p:nvSpPr>
        <p:spPr>
          <a:xfrm>
            <a:off x="224468" y="1012751"/>
            <a:ext cx="11725742" cy="10785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Font typeface="Arial" panose="020B0604020202020204" pitchFamily="34" charset="0"/>
              <a:buNone/>
            </a:pPr>
            <a:r>
              <a:rPr lang="en-US" sz="2400" dirty="0">
                <a:cs typeface="Times New Roman" panose="02020603050405020304" pitchFamily="18" charset="0"/>
              </a:rPr>
              <a:t>Retail is the sale of goods to end users by the purchaser. Manufacturers sell large quantities of products to retailers, and retailers attempt to sell those same quantities of products to consumers. It is basically the sale of goods and services from individuals or businesses to the end user.</a:t>
            </a:r>
          </a:p>
        </p:txBody>
      </p:sp>
      <p:sp>
        <p:nvSpPr>
          <p:cNvPr id="13" name="Rectangle 12">
            <a:extLst>
              <a:ext uri="{FF2B5EF4-FFF2-40B4-BE49-F238E27FC236}">
                <a16:creationId xmlns:a16="http://schemas.microsoft.com/office/drawing/2014/main" xmlns="" id="{EB968AE9-AC27-47BC-9DE8-7551BDBFC87C}"/>
              </a:ext>
            </a:extLst>
          </p:cNvPr>
          <p:cNvSpPr/>
          <p:nvPr/>
        </p:nvSpPr>
        <p:spPr>
          <a:xfrm>
            <a:off x="4410502" y="2695439"/>
            <a:ext cx="2442949" cy="614149"/>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b="1" dirty="0">
                <a:cs typeface="Times New Roman" panose="02020603050405020304" pitchFamily="18" charset="0"/>
              </a:rPr>
              <a:t>RETAIL INDUSTRY</a:t>
            </a:r>
          </a:p>
        </p:txBody>
      </p:sp>
      <p:sp>
        <p:nvSpPr>
          <p:cNvPr id="14" name="Rectangle 13">
            <a:extLst>
              <a:ext uri="{FF2B5EF4-FFF2-40B4-BE49-F238E27FC236}">
                <a16:creationId xmlns:a16="http://schemas.microsoft.com/office/drawing/2014/main" xmlns="" id="{64A06AAF-C754-4F57-9CFC-CDABF8342C1B}"/>
              </a:ext>
            </a:extLst>
          </p:cNvPr>
          <p:cNvSpPr/>
          <p:nvPr/>
        </p:nvSpPr>
        <p:spPr>
          <a:xfrm>
            <a:off x="1360797" y="3452887"/>
            <a:ext cx="2442949" cy="6141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cs typeface="Times New Roman" panose="02020603050405020304" pitchFamily="18" charset="0"/>
              </a:rPr>
              <a:t>ORGANIZED</a:t>
            </a:r>
          </a:p>
        </p:txBody>
      </p:sp>
      <p:sp>
        <p:nvSpPr>
          <p:cNvPr id="15" name="Rectangle 14">
            <a:extLst>
              <a:ext uri="{FF2B5EF4-FFF2-40B4-BE49-F238E27FC236}">
                <a16:creationId xmlns:a16="http://schemas.microsoft.com/office/drawing/2014/main" xmlns="" id="{8D02F942-A703-4B7F-B55E-735AAF553A5B}"/>
              </a:ext>
            </a:extLst>
          </p:cNvPr>
          <p:cNvSpPr/>
          <p:nvPr/>
        </p:nvSpPr>
        <p:spPr>
          <a:xfrm>
            <a:off x="7670043" y="3452887"/>
            <a:ext cx="2442949" cy="6141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cs typeface="Times New Roman" panose="02020603050405020304" pitchFamily="18" charset="0"/>
              </a:rPr>
              <a:t>UNORGANIZED</a:t>
            </a:r>
          </a:p>
        </p:txBody>
      </p:sp>
      <p:sp>
        <p:nvSpPr>
          <p:cNvPr id="16" name="Rectangle 15">
            <a:extLst>
              <a:ext uri="{FF2B5EF4-FFF2-40B4-BE49-F238E27FC236}">
                <a16:creationId xmlns:a16="http://schemas.microsoft.com/office/drawing/2014/main" xmlns="" id="{FC985F8B-FD66-4042-B242-00420751D0A1}"/>
              </a:ext>
            </a:extLst>
          </p:cNvPr>
          <p:cNvSpPr/>
          <p:nvPr/>
        </p:nvSpPr>
        <p:spPr>
          <a:xfrm>
            <a:off x="4410502" y="4067036"/>
            <a:ext cx="2442949" cy="6141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cs typeface="Times New Roman" panose="02020603050405020304" pitchFamily="18" charset="0"/>
              </a:rPr>
              <a:t>TYPES OF RETAIL INDUSTRY</a:t>
            </a:r>
          </a:p>
        </p:txBody>
      </p:sp>
      <p:sp>
        <p:nvSpPr>
          <p:cNvPr id="17" name="Rounded Rectangle 10">
            <a:extLst>
              <a:ext uri="{FF2B5EF4-FFF2-40B4-BE49-F238E27FC236}">
                <a16:creationId xmlns:a16="http://schemas.microsoft.com/office/drawing/2014/main" xmlns="" id="{AD478D61-3A35-40F5-8E4C-BCC1D26364A5}"/>
              </a:ext>
            </a:extLst>
          </p:cNvPr>
          <p:cNvSpPr/>
          <p:nvPr/>
        </p:nvSpPr>
        <p:spPr>
          <a:xfrm>
            <a:off x="3305033" y="4851773"/>
            <a:ext cx="4653886" cy="1876567"/>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cs typeface="Times New Roman" panose="02020603050405020304" pitchFamily="18" charset="0"/>
              </a:rPr>
              <a:t>Departmental Stores</a:t>
            </a:r>
          </a:p>
          <a:p>
            <a:pPr algn="ctr"/>
            <a:r>
              <a:rPr lang="en-US" b="1" dirty="0">
                <a:cs typeface="Times New Roman" panose="02020603050405020304" pitchFamily="18" charset="0"/>
              </a:rPr>
              <a:t>Super Markets</a:t>
            </a:r>
            <a:br>
              <a:rPr lang="en-US" b="1" dirty="0">
                <a:cs typeface="Times New Roman" panose="02020603050405020304" pitchFamily="18" charset="0"/>
              </a:rPr>
            </a:br>
            <a:r>
              <a:rPr lang="en-US" b="1" dirty="0">
                <a:cs typeface="Times New Roman" panose="02020603050405020304" pitchFamily="18" charset="0"/>
              </a:rPr>
              <a:t>E-</a:t>
            </a:r>
            <a:r>
              <a:rPr lang="en-US" b="1" dirty="0" err="1">
                <a:cs typeface="Times New Roman" panose="02020603050405020304" pitchFamily="18" charset="0"/>
              </a:rPr>
              <a:t>Tailer</a:t>
            </a:r>
            <a:r>
              <a:rPr lang="en-US" b="1" dirty="0">
                <a:cs typeface="Times New Roman" panose="02020603050405020304" pitchFamily="18" charset="0"/>
              </a:rPr>
              <a:t/>
            </a:r>
            <a:br>
              <a:rPr lang="en-US" b="1" dirty="0">
                <a:cs typeface="Times New Roman" panose="02020603050405020304" pitchFamily="18" charset="0"/>
              </a:rPr>
            </a:br>
            <a:r>
              <a:rPr lang="en-US" b="1" dirty="0">
                <a:cs typeface="Times New Roman" panose="02020603050405020304" pitchFamily="18" charset="0"/>
              </a:rPr>
              <a:t>Malls</a:t>
            </a:r>
          </a:p>
          <a:p>
            <a:pPr algn="ctr"/>
            <a:r>
              <a:rPr lang="en-US" b="1" dirty="0">
                <a:cs typeface="Times New Roman" panose="02020603050405020304" pitchFamily="18" charset="0"/>
              </a:rPr>
              <a:t>General Stores</a:t>
            </a:r>
          </a:p>
        </p:txBody>
      </p:sp>
      <p:cxnSp>
        <p:nvCxnSpPr>
          <p:cNvPr id="18" name="Straight Connector 17">
            <a:extLst>
              <a:ext uri="{FF2B5EF4-FFF2-40B4-BE49-F238E27FC236}">
                <a16:creationId xmlns:a16="http://schemas.microsoft.com/office/drawing/2014/main" xmlns="" id="{FBF908F4-5243-4640-9276-6B149F9EA9A9}"/>
              </a:ext>
            </a:extLst>
          </p:cNvPr>
          <p:cNvCxnSpPr>
            <a:stCxn id="13" idx="1"/>
          </p:cNvCxnSpPr>
          <p:nvPr/>
        </p:nvCxnSpPr>
        <p:spPr>
          <a:xfrm flipH="1" flipV="1">
            <a:off x="2333767" y="3002513"/>
            <a:ext cx="2076735" cy="1"/>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xmlns="" id="{C67D52EF-8B7F-4E06-BB70-C3E1E9B3586B}"/>
              </a:ext>
            </a:extLst>
          </p:cNvPr>
          <p:cNvCxnSpPr/>
          <p:nvPr/>
        </p:nvCxnSpPr>
        <p:spPr>
          <a:xfrm flipH="1" flipV="1">
            <a:off x="6853451" y="3002513"/>
            <a:ext cx="2076735" cy="1"/>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xmlns="" id="{3A53A5BB-F975-4B36-969C-ECFB864A3EFB}"/>
              </a:ext>
            </a:extLst>
          </p:cNvPr>
          <p:cNvCxnSpPr/>
          <p:nvPr/>
        </p:nvCxnSpPr>
        <p:spPr>
          <a:xfrm>
            <a:off x="2333767" y="3002513"/>
            <a:ext cx="0" cy="4503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xmlns="" id="{B91C3F12-1810-4F12-A11F-E1BF99C6A480}"/>
              </a:ext>
            </a:extLst>
          </p:cNvPr>
          <p:cNvCxnSpPr/>
          <p:nvPr/>
        </p:nvCxnSpPr>
        <p:spPr>
          <a:xfrm>
            <a:off x="8930186" y="2995688"/>
            <a:ext cx="0" cy="4503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02586818"/>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940250" y="4086355"/>
            <a:ext cx="3340699" cy="23556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Content Placeholder 8"/>
          <p:cNvPicPr>
            <a:picLocks noGrp="1" noChangeAspect="1"/>
          </p:cNvPicPr>
          <p:nvPr>
            <p:ph sz="half" idx="1"/>
          </p:nvPr>
        </p:nvPicPr>
        <p:blipFill rotWithShape="1">
          <a:blip r:embed="rId3" cstate="print">
            <a:extLst>
              <a:ext uri="{28A0092B-C50C-407E-A947-70E740481C1C}">
                <a14:useLocalDpi xmlns:a14="http://schemas.microsoft.com/office/drawing/2010/main" val="0"/>
              </a:ext>
            </a:extLst>
          </a:blip>
          <a:srcRect l="6384" t="4439" r="5061" b="11638"/>
          <a:stretch/>
        </p:blipFill>
        <p:spPr>
          <a:xfrm>
            <a:off x="3070997" y="-10184"/>
            <a:ext cx="1315233" cy="1039660"/>
          </a:xfrm>
          <a:prstGeom prst="rect">
            <a:avLst/>
          </a:prstGeom>
          <a:ln>
            <a:noFill/>
          </a:ln>
          <a:effectLst>
            <a:softEdge rad="112500"/>
          </a:effectLst>
        </p:spPr>
      </p:pic>
      <p:sp>
        <p:nvSpPr>
          <p:cNvPr id="6" name="Slide Number Placeholder 5"/>
          <p:cNvSpPr>
            <a:spLocks noGrp="1"/>
          </p:cNvSpPr>
          <p:nvPr>
            <p:ph type="sldNum" sz="quarter" idx="33"/>
          </p:nvPr>
        </p:nvSpPr>
        <p:spPr/>
        <p:txBody>
          <a:bodyPr/>
          <a:lstStyle/>
          <a:p>
            <a:fld id="{19B51A1E-902D-48AF-9020-955120F399B6}" type="slidenum">
              <a:rPr lang="en-US" noProof="0" smtClean="0"/>
              <a:pPr/>
              <a:t>20</a:t>
            </a:fld>
            <a:endParaRPr lang="en-US" noProof="0" dirty="0"/>
          </a:p>
        </p:txBody>
      </p:sp>
      <p:pic>
        <p:nvPicPr>
          <p:cNvPr id="8" name="Picture Placeholder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7867" y="802326"/>
            <a:ext cx="3506933" cy="25953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p:cNvSpPr txBox="1"/>
          <p:nvPr/>
        </p:nvSpPr>
        <p:spPr>
          <a:xfrm>
            <a:off x="237995" y="1578279"/>
            <a:ext cx="5666005" cy="4524315"/>
          </a:xfrm>
          <a:prstGeom prst="rect">
            <a:avLst/>
          </a:prstGeom>
          <a:noFill/>
        </p:spPr>
        <p:txBody>
          <a:bodyPr wrap="square" rtlCol="0">
            <a:spAutoFit/>
          </a:bodyPr>
          <a:lstStyle/>
          <a:p>
            <a:pPr marL="285750" indent="-285750">
              <a:buFont typeface="Arial" panose="020B0604020202020204" pitchFamily="34" charset="0"/>
              <a:buChar char="•"/>
            </a:pPr>
            <a:r>
              <a:rPr lang="en-IN" sz="2400" dirty="0">
                <a:cs typeface="Times New Roman" panose="02020603050405020304" pitchFamily="18" charset="0"/>
              </a:rPr>
              <a:t>Random Forest is used for modelling.</a:t>
            </a:r>
          </a:p>
          <a:p>
            <a:pPr marL="285750" indent="-285750">
              <a:buFont typeface="Arial" panose="020B0604020202020204" pitchFamily="34" charset="0"/>
              <a:buChar char="•"/>
            </a:pPr>
            <a:r>
              <a:rPr lang="en-IN" sz="2400" dirty="0">
                <a:cs typeface="Times New Roman" panose="02020603050405020304" pitchFamily="18" charset="0"/>
              </a:rPr>
              <a:t>Two models are build, one is without GridSearchCV and the other is with GridSearchCV.</a:t>
            </a:r>
          </a:p>
          <a:p>
            <a:pPr marL="285750" indent="-285750">
              <a:buFont typeface="Arial" panose="020B0604020202020204" pitchFamily="34" charset="0"/>
              <a:buChar char="•"/>
            </a:pPr>
            <a:r>
              <a:rPr lang="en-IN" sz="2400" dirty="0">
                <a:cs typeface="Times New Roman" panose="02020603050405020304" pitchFamily="18" charset="0"/>
              </a:rPr>
              <a:t>If we observe here, the model is performing very well on train data, but it is failing to perform the same with validation data.</a:t>
            </a:r>
          </a:p>
          <a:p>
            <a:pPr marL="285750" indent="-285750">
              <a:buFont typeface="Arial" panose="020B0604020202020204" pitchFamily="34" charset="0"/>
              <a:buChar char="•"/>
            </a:pPr>
            <a:r>
              <a:rPr lang="en-IN" sz="2400" dirty="0">
                <a:cs typeface="Times New Roman" panose="02020603050405020304" pitchFamily="18" charset="0"/>
              </a:rPr>
              <a:t>Such scenario is called Overfitting.</a:t>
            </a:r>
          </a:p>
          <a:p>
            <a:pPr marL="285750" indent="-285750">
              <a:buFont typeface="Arial" panose="020B0604020202020204" pitchFamily="34" charset="0"/>
              <a:buChar char="•"/>
            </a:pPr>
            <a:r>
              <a:rPr lang="en-IN" sz="2400" dirty="0">
                <a:cs typeface="Times New Roman" panose="02020603050405020304" pitchFamily="18" charset="0"/>
              </a:rPr>
              <a:t>Same with the case of GridSearchCV.</a:t>
            </a:r>
          </a:p>
          <a:p>
            <a:pPr marL="285750" indent="-285750">
              <a:buFont typeface="Arial" panose="020B0604020202020204" pitchFamily="34" charset="0"/>
              <a:buChar char="•"/>
            </a:pPr>
            <a:r>
              <a:rPr lang="en-IN" sz="2400" dirty="0">
                <a:cs typeface="Times New Roman" panose="02020603050405020304" pitchFamily="18" charset="0"/>
              </a:rPr>
              <a:t>Hence we wont consider Random Forest models in our model building.</a:t>
            </a:r>
          </a:p>
        </p:txBody>
      </p:sp>
      <p:sp>
        <p:nvSpPr>
          <p:cNvPr id="12" name="TextBox 11"/>
          <p:cNvSpPr txBox="1"/>
          <p:nvPr/>
        </p:nvSpPr>
        <p:spPr>
          <a:xfrm>
            <a:off x="8998180" y="3497069"/>
            <a:ext cx="2355620" cy="369332"/>
          </a:xfrm>
          <a:prstGeom prst="rect">
            <a:avLst/>
          </a:prstGeom>
          <a:noFill/>
        </p:spPr>
        <p:txBody>
          <a:bodyPr wrap="square" rtlCol="0">
            <a:spAutoFit/>
          </a:bodyPr>
          <a:lstStyle/>
          <a:p>
            <a:pPr algn="ctr"/>
            <a:r>
              <a:rPr lang="en-IN" dirty="0"/>
              <a:t>Random Forest</a:t>
            </a:r>
          </a:p>
        </p:txBody>
      </p:sp>
      <p:sp>
        <p:nvSpPr>
          <p:cNvPr id="14" name="TextBox 13"/>
          <p:cNvSpPr txBox="1"/>
          <p:nvPr/>
        </p:nvSpPr>
        <p:spPr>
          <a:xfrm>
            <a:off x="6951035" y="6500375"/>
            <a:ext cx="5110619" cy="646331"/>
          </a:xfrm>
          <a:prstGeom prst="rect">
            <a:avLst/>
          </a:prstGeom>
          <a:noFill/>
        </p:spPr>
        <p:txBody>
          <a:bodyPr wrap="square" rtlCol="0">
            <a:spAutoFit/>
          </a:bodyPr>
          <a:lstStyle/>
          <a:p>
            <a:r>
              <a:rPr lang="en-IN" dirty="0"/>
              <a:t>Random Forest with GridSearchCV</a:t>
            </a:r>
          </a:p>
          <a:p>
            <a:endParaRPr lang="en-IN" dirty="0"/>
          </a:p>
        </p:txBody>
      </p:sp>
      <p:cxnSp>
        <p:nvCxnSpPr>
          <p:cNvPr id="10" name="Straight Connector 9">
            <a:extLst>
              <a:ext uri="{FF2B5EF4-FFF2-40B4-BE49-F238E27FC236}">
                <a16:creationId xmlns:a16="http://schemas.microsoft.com/office/drawing/2014/main" xmlns="" id="{DFB52BF3-A951-41FC-911F-F8C8721F4B3E}"/>
              </a:ext>
              <a:ext uri="{C183D7F6-B498-43B3-948B-1728B52AA6E4}">
                <adec:decorative xmlns:adec="http://schemas.microsoft.com/office/drawing/2017/decorative" xmlns="" val="1"/>
              </a:ext>
            </a:extLst>
          </p:cNvPr>
          <p:cNvCxnSpPr>
            <a:cxnSpLocks/>
          </p:cNvCxnSpPr>
          <p:nvPr/>
        </p:nvCxnSpPr>
        <p:spPr>
          <a:xfrm>
            <a:off x="0" y="522898"/>
            <a:ext cx="278414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593153AD-3AB5-4247-9DC7-F2BFA1F837FA}"/>
              </a:ext>
              <a:ext uri="{C183D7F6-B498-43B3-948B-1728B52AA6E4}">
                <adec:decorative xmlns:adec="http://schemas.microsoft.com/office/drawing/2017/decorative" xmlns="" val="1"/>
              </a:ext>
            </a:extLst>
          </p:cNvPr>
          <p:cNvCxnSpPr>
            <a:cxnSpLocks/>
          </p:cNvCxnSpPr>
          <p:nvPr/>
        </p:nvCxnSpPr>
        <p:spPr>
          <a:xfrm>
            <a:off x="9376012" y="509646"/>
            <a:ext cx="281598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xmlns="" id="{D806C0DD-B145-43A2-A816-E51D26C794BE}"/>
              </a:ext>
            </a:extLst>
          </p:cNvPr>
          <p:cNvSpPr txBox="1">
            <a:spLocks/>
          </p:cNvSpPr>
          <p:nvPr/>
        </p:nvSpPr>
        <p:spPr>
          <a:xfrm>
            <a:off x="0" y="202172"/>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t>Random Forest</a:t>
            </a:r>
            <a:endParaRPr lang="en-US" sz="2800" b="1" dirty="0">
              <a:solidFill>
                <a:schemeClr val="tx1">
                  <a:lumMod val="75000"/>
                  <a:lumOff val="25000"/>
                </a:schemeClr>
              </a:solidFill>
            </a:endParaRPr>
          </a:p>
        </p:txBody>
      </p:sp>
    </p:spTree>
    <p:extLst>
      <p:ext uri="{BB962C8B-B14F-4D97-AF65-F5344CB8AC3E}">
        <p14:creationId xmlns:p14="http://schemas.microsoft.com/office/powerpoint/2010/main" val="3420296165"/>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36"/>
          </p:nvPr>
        </p:nvPicPr>
        <p:blipFill>
          <a:blip r:embed="rId2">
            <a:extLst>
              <a:ext uri="{28A0092B-C50C-407E-A947-70E740481C1C}">
                <a14:useLocalDpi xmlns:a14="http://schemas.microsoft.com/office/drawing/2010/main" val="0"/>
              </a:ext>
            </a:extLst>
          </a:blip>
          <a:stretch>
            <a:fillRect/>
          </a:stretch>
        </p:blipFill>
        <p:spPr>
          <a:xfrm>
            <a:off x="6282693" y="1121836"/>
            <a:ext cx="5511800" cy="4980541"/>
          </a:xfrm>
          <a:prstGeom prst="rect">
            <a:avLst/>
          </a:prstGeom>
          <a:ln w="88900" cap="sq" cmpd="thickThin">
            <a:solidFill>
              <a:srgbClr val="000000"/>
            </a:solidFill>
            <a:prstDash val="solid"/>
            <a:miter lim="800000"/>
          </a:ln>
          <a:effectLst>
            <a:innerShdw blurRad="76200">
              <a:srgbClr val="000000"/>
            </a:innerShdw>
          </a:effectLst>
        </p:spPr>
      </p:pic>
      <p:sp>
        <p:nvSpPr>
          <p:cNvPr id="5" name="Content Placeholder 4"/>
          <p:cNvSpPr>
            <a:spLocks noGrp="1"/>
          </p:cNvSpPr>
          <p:nvPr>
            <p:ph sz="half" idx="1"/>
          </p:nvPr>
        </p:nvSpPr>
        <p:spPr>
          <a:xfrm>
            <a:off x="437309" y="1121836"/>
            <a:ext cx="5472000" cy="4680434"/>
          </a:xfrm>
        </p:spPr>
        <p:txBody>
          <a:bodyPr/>
          <a:lstStyle/>
          <a:p>
            <a:r>
              <a:rPr lang="en-IN" sz="2400" dirty="0">
                <a:solidFill>
                  <a:schemeClr val="tx1"/>
                </a:solidFill>
                <a:cs typeface="Times New Roman" panose="02020603050405020304" pitchFamily="18" charset="0"/>
              </a:rPr>
              <a:t>From all the models, we choose Lasso and Decision Tree with GridSearchCV.</a:t>
            </a:r>
          </a:p>
          <a:p>
            <a:r>
              <a:rPr lang="en-IN" sz="2400" dirty="0">
                <a:solidFill>
                  <a:schemeClr val="tx1"/>
                </a:solidFill>
                <a:cs typeface="Times New Roman" panose="02020603050405020304" pitchFamily="18" charset="0"/>
              </a:rPr>
              <a:t>We will predict the sales using these models.</a:t>
            </a:r>
          </a:p>
          <a:p>
            <a:r>
              <a:rPr lang="en-IN" sz="2400" dirty="0">
                <a:solidFill>
                  <a:schemeClr val="tx1"/>
                </a:solidFill>
                <a:cs typeface="Times New Roman" panose="02020603050405020304" pitchFamily="18" charset="0"/>
              </a:rPr>
              <a:t>We will average the predicted sales that are predicted by these models and store it some variable.</a:t>
            </a:r>
          </a:p>
          <a:p>
            <a:r>
              <a:rPr lang="en-IN" sz="2400" dirty="0">
                <a:solidFill>
                  <a:schemeClr val="tx1"/>
                </a:solidFill>
                <a:cs typeface="Times New Roman" panose="02020603050405020304" pitchFamily="18" charset="0"/>
              </a:rPr>
              <a:t>We will add a column to our test dataset and feed these predicted values to that column. </a:t>
            </a:r>
          </a:p>
        </p:txBody>
      </p:sp>
      <p:sp>
        <p:nvSpPr>
          <p:cNvPr id="6" name="Slide Number Placeholder 5"/>
          <p:cNvSpPr>
            <a:spLocks noGrp="1"/>
          </p:cNvSpPr>
          <p:nvPr>
            <p:ph type="sldNum" sz="quarter" idx="33"/>
          </p:nvPr>
        </p:nvSpPr>
        <p:spPr/>
        <p:txBody>
          <a:bodyPr/>
          <a:lstStyle/>
          <a:p>
            <a:fld id="{19B51A1E-902D-48AF-9020-955120F399B6}" type="slidenum">
              <a:rPr lang="en-US" noProof="0" smtClean="0"/>
              <a:pPr/>
              <a:t>21</a:t>
            </a:fld>
            <a:endParaRPr lang="en-US" noProof="0" dirty="0"/>
          </a:p>
        </p:txBody>
      </p:sp>
      <p:cxnSp>
        <p:nvCxnSpPr>
          <p:cNvPr id="8" name="Straight Connector 7">
            <a:extLst>
              <a:ext uri="{FF2B5EF4-FFF2-40B4-BE49-F238E27FC236}">
                <a16:creationId xmlns:a16="http://schemas.microsoft.com/office/drawing/2014/main" xmlns="" id="{05D3829D-7EAC-4ADB-8509-50B2E14B2D7F}"/>
              </a:ext>
              <a:ext uri="{C183D7F6-B498-43B3-948B-1728B52AA6E4}">
                <adec:decorative xmlns:adec="http://schemas.microsoft.com/office/drawing/2017/decorative" xmlns="" val="1"/>
              </a:ext>
            </a:extLst>
          </p:cNvPr>
          <p:cNvCxnSpPr>
            <a:cxnSpLocks/>
          </p:cNvCxnSpPr>
          <p:nvPr/>
        </p:nvCxnSpPr>
        <p:spPr>
          <a:xfrm>
            <a:off x="0" y="522898"/>
            <a:ext cx="278414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A9F43613-3ABF-4FDF-924F-09A4E1374D40}"/>
              </a:ext>
              <a:ext uri="{C183D7F6-B498-43B3-948B-1728B52AA6E4}">
                <adec:decorative xmlns:adec="http://schemas.microsoft.com/office/drawing/2017/decorative" xmlns="" val="1"/>
              </a:ext>
            </a:extLst>
          </p:cNvPr>
          <p:cNvCxnSpPr>
            <a:cxnSpLocks/>
          </p:cNvCxnSpPr>
          <p:nvPr/>
        </p:nvCxnSpPr>
        <p:spPr>
          <a:xfrm>
            <a:off x="9376012" y="509646"/>
            <a:ext cx="281598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xmlns="" id="{FFA99AE0-12FB-4727-A963-398A42C87031}"/>
              </a:ext>
            </a:extLst>
          </p:cNvPr>
          <p:cNvSpPr txBox="1">
            <a:spLocks/>
          </p:cNvSpPr>
          <p:nvPr/>
        </p:nvSpPr>
        <p:spPr>
          <a:xfrm>
            <a:off x="0" y="202172"/>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t>Predictions</a:t>
            </a:r>
            <a:endParaRPr lang="en-US" sz="2800" b="1" dirty="0">
              <a:solidFill>
                <a:schemeClr val="tx1">
                  <a:lumMod val="75000"/>
                  <a:lumOff val="25000"/>
                </a:schemeClr>
              </a:solidFill>
            </a:endParaRPr>
          </a:p>
        </p:txBody>
      </p:sp>
    </p:spTree>
    <p:extLst>
      <p:ext uri="{BB962C8B-B14F-4D97-AF65-F5344CB8AC3E}">
        <p14:creationId xmlns:p14="http://schemas.microsoft.com/office/powerpoint/2010/main" val="1770959560"/>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33"/>
          </p:nvPr>
        </p:nvSpPr>
        <p:spPr/>
        <p:txBody>
          <a:bodyPr/>
          <a:lstStyle/>
          <a:p>
            <a:fld id="{19B51A1E-902D-48AF-9020-955120F399B6}" type="slidenum">
              <a:rPr lang="en-US" noProof="0" smtClean="0"/>
              <a:pPr/>
              <a:t>22</a:t>
            </a:fld>
            <a:endParaRPr lang="en-US" noProof="0" dirty="0"/>
          </a:p>
        </p:txBody>
      </p:sp>
      <p:cxnSp>
        <p:nvCxnSpPr>
          <p:cNvPr id="6" name="Straight Connector 5">
            <a:extLst>
              <a:ext uri="{FF2B5EF4-FFF2-40B4-BE49-F238E27FC236}">
                <a16:creationId xmlns:a16="http://schemas.microsoft.com/office/drawing/2014/main" xmlns="" id="{B01A1EA4-0318-4F12-8082-8395879B26F5}"/>
              </a:ext>
              <a:ext uri="{C183D7F6-B498-43B3-948B-1728B52AA6E4}">
                <adec:decorative xmlns:adec="http://schemas.microsoft.com/office/drawing/2017/decorative" xmlns="" val="1"/>
              </a:ext>
            </a:extLst>
          </p:cNvPr>
          <p:cNvCxnSpPr>
            <a:cxnSpLocks/>
          </p:cNvCxnSpPr>
          <p:nvPr/>
        </p:nvCxnSpPr>
        <p:spPr>
          <a:xfrm>
            <a:off x="0" y="522898"/>
            <a:ext cx="278414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A505AB19-7ACE-423E-BE56-A24003FE88B4}"/>
              </a:ext>
              <a:ext uri="{C183D7F6-B498-43B3-948B-1728B52AA6E4}">
                <adec:decorative xmlns:adec="http://schemas.microsoft.com/office/drawing/2017/decorative" xmlns="" val="1"/>
              </a:ext>
            </a:extLst>
          </p:cNvPr>
          <p:cNvCxnSpPr>
            <a:cxnSpLocks/>
          </p:cNvCxnSpPr>
          <p:nvPr/>
        </p:nvCxnSpPr>
        <p:spPr>
          <a:xfrm>
            <a:off x="9376012" y="509646"/>
            <a:ext cx="281598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xmlns="" id="{92249640-1BB5-4EF9-958C-C9916DEAFDAD}"/>
              </a:ext>
            </a:extLst>
          </p:cNvPr>
          <p:cNvSpPr txBox="1">
            <a:spLocks/>
          </p:cNvSpPr>
          <p:nvPr/>
        </p:nvSpPr>
        <p:spPr>
          <a:xfrm>
            <a:off x="1524000" y="2930403"/>
            <a:ext cx="9144000" cy="997196"/>
          </a:xfrm>
          <a:prstGeom prst="rect">
            <a:avLst/>
          </a:prstGeom>
        </p:spPr>
        <p:txBody>
          <a:bodyPr vert="horz" lIns="0" tIns="0" rIns="0" bIns="0" rtlCol="0" anchor="ctr">
            <a:spAutoFit/>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a:lstStyle>
          <a:p>
            <a:pPr algn="ctr"/>
            <a:r>
              <a:rPr lang="en-US" sz="7200" b="1" dirty="0">
                <a:solidFill>
                  <a:schemeClr val="tx1"/>
                </a:solidFill>
              </a:rPr>
              <a:t>Thank You!</a:t>
            </a:r>
            <a:endParaRPr lang="en-US" sz="7200" dirty="0">
              <a:solidFill>
                <a:schemeClr val="tx1"/>
              </a:solidFill>
            </a:endParaRPr>
          </a:p>
        </p:txBody>
      </p:sp>
    </p:spTree>
    <p:extLst>
      <p:ext uri="{BB962C8B-B14F-4D97-AF65-F5344CB8AC3E}">
        <p14:creationId xmlns:p14="http://schemas.microsoft.com/office/powerpoint/2010/main" val="1030310228"/>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descr="Icon Bullets">
            <a:extLst>
              <a:ext uri="{FF2B5EF4-FFF2-40B4-BE49-F238E27FC236}">
                <a16:creationId xmlns:a16="http://schemas.microsoft.com/office/drawing/2014/main" xmlns="" id="{ACE5AD74-04D5-49BC-88CF-B67398F8B46C}"/>
              </a:ext>
            </a:extLst>
          </p:cNvPr>
          <p:cNvGraphicFramePr>
            <a:graphicFrameLocks noGrp="1"/>
          </p:cNvGraphicFramePr>
          <p:nvPr>
            <p:ph idx="1"/>
            <p:extLst/>
          </p:nvPr>
        </p:nvGraphicFramePr>
        <p:xfrm>
          <a:off x="642938" y="1175202"/>
          <a:ext cx="10896600" cy="3355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Straight Connector 6">
            <a:extLst>
              <a:ext uri="{FF2B5EF4-FFF2-40B4-BE49-F238E27FC236}">
                <a16:creationId xmlns:a16="http://schemas.microsoft.com/office/drawing/2014/main" xmlns="" id="{66B21972-25DC-4CD7-BEFB-0AF91967F6A0}"/>
              </a:ext>
              <a:ext uri="{C183D7F6-B498-43B3-948B-1728B52AA6E4}">
                <adec:decorative xmlns:adec="http://schemas.microsoft.com/office/drawing/2017/decorative" xmlns="" val="1"/>
              </a:ext>
            </a:extLst>
          </p:cNvPr>
          <p:cNvCxnSpPr>
            <a:cxnSpLocks/>
          </p:cNvCxnSpPr>
          <p:nvPr/>
        </p:nvCxnSpPr>
        <p:spPr>
          <a:xfrm>
            <a:off x="9157648" y="660870"/>
            <a:ext cx="303435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xmlns="" id="{E8289BEE-4D0B-47E3-B947-345B3B3385B9}"/>
              </a:ext>
            </a:extLst>
          </p:cNvPr>
          <p:cNvSpPr txBox="1">
            <a:spLocks/>
          </p:cNvSpPr>
          <p:nvPr/>
        </p:nvSpPr>
        <p:spPr>
          <a:xfrm>
            <a:off x="0" y="327547"/>
            <a:ext cx="121920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Role of Analytics in Retail Industry</a:t>
            </a:r>
            <a:endParaRPr lang="en-US" sz="2800" dirty="0">
              <a:solidFill>
                <a:schemeClr val="tx1">
                  <a:lumMod val="75000"/>
                  <a:lumOff val="25000"/>
                </a:schemeClr>
              </a:solidFill>
            </a:endParaRPr>
          </a:p>
        </p:txBody>
      </p:sp>
      <p:cxnSp>
        <p:nvCxnSpPr>
          <p:cNvPr id="9" name="Straight Connector 8">
            <a:extLst>
              <a:ext uri="{FF2B5EF4-FFF2-40B4-BE49-F238E27FC236}">
                <a16:creationId xmlns:a16="http://schemas.microsoft.com/office/drawing/2014/main" xmlns="" id="{76E1CA66-C19E-4BAF-9CE4-227DEB90C312}"/>
              </a:ext>
              <a:ext uri="{C183D7F6-B498-43B3-948B-1728B52AA6E4}">
                <adec:decorative xmlns:adec="http://schemas.microsoft.com/office/drawing/2017/decorative" xmlns="" val="1"/>
              </a:ext>
            </a:extLst>
          </p:cNvPr>
          <p:cNvCxnSpPr>
            <a:cxnSpLocks/>
          </p:cNvCxnSpPr>
          <p:nvPr/>
        </p:nvCxnSpPr>
        <p:spPr>
          <a:xfrm flipV="1">
            <a:off x="0" y="642938"/>
            <a:ext cx="3002507" cy="279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xmlns="" id="{60A51F05-2D30-49FA-86A5-3A3DE0DD5A7A}"/>
              </a:ext>
            </a:extLst>
          </p:cNvPr>
          <p:cNvSpPr txBox="1">
            <a:spLocks/>
          </p:cNvSpPr>
          <p:nvPr/>
        </p:nvSpPr>
        <p:spPr>
          <a:xfrm>
            <a:off x="642938" y="4792660"/>
            <a:ext cx="10661166" cy="8901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500" b="1" dirty="0">
                <a:latin typeface="+mn-lt"/>
              </a:rPr>
              <a:t>Problem Statement : </a:t>
            </a:r>
          </a:p>
          <a:p>
            <a:r>
              <a:rPr lang="en-US" sz="2400" dirty="0">
                <a:latin typeface="+mn-lt"/>
                <a:cs typeface="Times New Roman" panose="02020603050405020304" pitchFamily="18" charset="0"/>
              </a:rPr>
              <a:t>Our objective is to predict out the sales of each product at a particular store.</a:t>
            </a:r>
            <a:endParaRPr lang="en-US" sz="2400" b="1" dirty="0">
              <a:latin typeface="+mn-lt"/>
            </a:endParaRPr>
          </a:p>
        </p:txBody>
      </p:sp>
    </p:spTree>
    <p:extLst>
      <p:ext uri="{BB962C8B-B14F-4D97-AF65-F5344CB8AC3E}">
        <p14:creationId xmlns:p14="http://schemas.microsoft.com/office/powerpoint/2010/main" val="415815095"/>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xmlns="" id="{364CFD90-D0E1-4BC3-9D8B-7503E2632C39}"/>
              </a:ext>
              <a:ext uri="{C183D7F6-B498-43B3-948B-1728B52AA6E4}">
                <adec:decorative xmlns:adec="http://schemas.microsoft.com/office/drawing/2017/decorative" xmlns=""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E3ECCC05-FF78-40FA-84FF-172821D8B58A}"/>
              </a:ext>
              <a:ext uri="{C183D7F6-B498-43B3-948B-1728B52AA6E4}">
                <adec:decorative xmlns:adec="http://schemas.microsoft.com/office/drawing/2017/decorative" xmlns="" val="1"/>
              </a:ext>
            </a:extLst>
          </p:cNvPr>
          <p:cNvSpPr/>
          <p:nvPr/>
        </p:nvSpPr>
        <p:spPr>
          <a:xfrm>
            <a:off x="5153405" y="2759075"/>
            <a:ext cx="1885189" cy="18923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Objective</a:t>
            </a:r>
          </a:p>
        </p:txBody>
      </p:sp>
      <p:sp>
        <p:nvSpPr>
          <p:cNvPr id="16" name="Rectangle: Rounded Corners 15">
            <a:extLst>
              <a:ext uri="{FF2B5EF4-FFF2-40B4-BE49-F238E27FC236}">
                <a16:creationId xmlns:a16="http://schemas.microsoft.com/office/drawing/2014/main" xmlns="" id="{D6178536-4D8A-4FF2-BBDC-4B3E7E0FCF26}"/>
              </a:ext>
              <a:ext uri="{C183D7F6-B498-43B3-948B-1728B52AA6E4}">
                <adec:decorative xmlns:adec="http://schemas.microsoft.com/office/drawing/2017/decorative" xmlns=""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Collection of Data</a:t>
            </a:r>
          </a:p>
        </p:txBody>
      </p:sp>
      <p:sp>
        <p:nvSpPr>
          <p:cNvPr id="15" name="Oval 14">
            <a:extLst>
              <a:ext uri="{FF2B5EF4-FFF2-40B4-BE49-F238E27FC236}">
                <a16:creationId xmlns:a16="http://schemas.microsoft.com/office/drawing/2014/main" xmlns="" id="{416F1356-9015-4B5C-9C64-3C1D963E5F59}"/>
              </a:ext>
              <a:ext uri="{C183D7F6-B498-43B3-948B-1728B52AA6E4}">
                <adec:decorative xmlns:adec="http://schemas.microsoft.com/office/drawing/2017/decorative" xmlns=""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a:t>
            </a:r>
          </a:p>
        </p:txBody>
      </p:sp>
      <p:sp>
        <p:nvSpPr>
          <p:cNvPr id="19" name="Rectangle: Rounded Corners 18">
            <a:extLst>
              <a:ext uri="{FF2B5EF4-FFF2-40B4-BE49-F238E27FC236}">
                <a16:creationId xmlns:a16="http://schemas.microsoft.com/office/drawing/2014/main" xmlns="" id="{EB7F2E37-0ACF-4E8A-9C1D-EC5B65BA2906}"/>
              </a:ext>
              <a:ext uri="{C183D7F6-B498-43B3-948B-1728B52AA6E4}">
                <adec:decorative xmlns:adec="http://schemas.microsoft.com/office/drawing/2017/decorative" xmlns=""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Understand Problem Statement</a:t>
            </a:r>
          </a:p>
        </p:txBody>
      </p:sp>
      <p:sp>
        <p:nvSpPr>
          <p:cNvPr id="20" name="Oval 19">
            <a:extLst>
              <a:ext uri="{FF2B5EF4-FFF2-40B4-BE49-F238E27FC236}">
                <a16:creationId xmlns:a16="http://schemas.microsoft.com/office/drawing/2014/main" xmlns="" id="{88F812F5-70AF-4FBD-80D9-D59B3C456D5E}"/>
              </a:ext>
              <a:ext uri="{C183D7F6-B498-43B3-948B-1728B52AA6E4}">
                <adec:decorative xmlns:adec="http://schemas.microsoft.com/office/drawing/2017/decorative" xmlns=""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21" name="Rectangle: Rounded Corners 20">
            <a:extLst>
              <a:ext uri="{FF2B5EF4-FFF2-40B4-BE49-F238E27FC236}">
                <a16:creationId xmlns:a16="http://schemas.microsoft.com/office/drawing/2014/main" xmlns="" id="{952C5002-7E64-4069-ACA0-6876E54A9B46}"/>
              </a:ext>
              <a:ext uri="{C183D7F6-B498-43B3-948B-1728B52AA6E4}">
                <adec:decorative xmlns:adec="http://schemas.microsoft.com/office/drawing/2017/decorative" xmlns=""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Understand Data</a:t>
            </a:r>
          </a:p>
        </p:txBody>
      </p:sp>
      <p:sp>
        <p:nvSpPr>
          <p:cNvPr id="22" name="Oval 21">
            <a:extLst>
              <a:ext uri="{FF2B5EF4-FFF2-40B4-BE49-F238E27FC236}">
                <a16:creationId xmlns:a16="http://schemas.microsoft.com/office/drawing/2014/main" xmlns="" id="{A49C5F3A-6F0D-4A0F-AE6E-92F342C22ACD}"/>
              </a:ext>
              <a:ext uri="{C183D7F6-B498-43B3-948B-1728B52AA6E4}">
                <adec:decorative xmlns:adec="http://schemas.microsoft.com/office/drawing/2017/decorative" xmlns=""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sp>
        <p:nvSpPr>
          <p:cNvPr id="25" name="Rectangle: Rounded Corners 24">
            <a:extLst>
              <a:ext uri="{FF2B5EF4-FFF2-40B4-BE49-F238E27FC236}">
                <a16:creationId xmlns:a16="http://schemas.microsoft.com/office/drawing/2014/main" xmlns="" id="{94A75A79-A67A-4A23-8588-7FC5EB9A5183}"/>
              </a:ext>
              <a:ext uri="{C183D7F6-B498-43B3-948B-1728B52AA6E4}">
                <adec:decorative xmlns:adec="http://schemas.microsoft.com/office/drawing/2017/decorative" xmlns=""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Recommendation</a:t>
            </a:r>
            <a:endParaRPr lang="en-US" sz="1600" b="1" dirty="0"/>
          </a:p>
        </p:txBody>
      </p:sp>
      <p:sp>
        <p:nvSpPr>
          <p:cNvPr id="26" name="Oval 25">
            <a:extLst>
              <a:ext uri="{FF2B5EF4-FFF2-40B4-BE49-F238E27FC236}">
                <a16:creationId xmlns:a16="http://schemas.microsoft.com/office/drawing/2014/main" xmlns="" id="{BBC62739-FA35-49F8-8929-743B31F55A69}"/>
              </a:ext>
              <a:ext uri="{C183D7F6-B498-43B3-948B-1728B52AA6E4}">
                <adec:decorative xmlns:adec="http://schemas.microsoft.com/office/drawing/2017/decorative" xmlns=""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6</a:t>
            </a:r>
          </a:p>
        </p:txBody>
      </p:sp>
      <p:sp>
        <p:nvSpPr>
          <p:cNvPr id="27" name="Rectangle: Rounded Corners 26">
            <a:extLst>
              <a:ext uri="{FF2B5EF4-FFF2-40B4-BE49-F238E27FC236}">
                <a16:creationId xmlns:a16="http://schemas.microsoft.com/office/drawing/2014/main" xmlns="" id="{71BB375D-5EE6-4428-9817-2C7DB6B94332}"/>
              </a:ext>
              <a:ext uri="{C183D7F6-B498-43B3-948B-1728B52AA6E4}">
                <adec:decorative xmlns:adec="http://schemas.microsoft.com/office/drawing/2017/decorative" xmlns=""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Prediction</a:t>
            </a:r>
          </a:p>
        </p:txBody>
      </p:sp>
      <p:sp>
        <p:nvSpPr>
          <p:cNvPr id="28" name="Oval 27">
            <a:extLst>
              <a:ext uri="{FF2B5EF4-FFF2-40B4-BE49-F238E27FC236}">
                <a16:creationId xmlns:a16="http://schemas.microsoft.com/office/drawing/2014/main" xmlns="" id="{B3A511B7-C7F3-4107-9962-1E10D2E087DD}"/>
              </a:ext>
              <a:ext uri="{C183D7F6-B498-43B3-948B-1728B52AA6E4}">
                <adec:decorative xmlns:adec="http://schemas.microsoft.com/office/drawing/2017/decorative" xmlns=""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5</a:t>
            </a:r>
          </a:p>
        </p:txBody>
      </p:sp>
      <p:sp>
        <p:nvSpPr>
          <p:cNvPr id="29" name="Rectangle: Rounded Corners 28">
            <a:extLst>
              <a:ext uri="{FF2B5EF4-FFF2-40B4-BE49-F238E27FC236}">
                <a16:creationId xmlns:a16="http://schemas.microsoft.com/office/drawing/2014/main" xmlns="" id="{D4D7D4B6-62C2-45AB-89A5-3A41DA021FD2}"/>
              </a:ext>
              <a:ext uri="{C183D7F6-B498-43B3-948B-1728B52AA6E4}">
                <adec:decorative xmlns:adec="http://schemas.microsoft.com/office/drawing/2017/decorative" xmlns=""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Perform Machine </a:t>
            </a:r>
          </a:p>
          <a:p>
            <a:pPr algn="ctr"/>
            <a:r>
              <a:rPr lang="en-US" sz="2000" b="1" dirty="0"/>
              <a:t>Learning Algorithms</a:t>
            </a:r>
          </a:p>
        </p:txBody>
      </p:sp>
      <p:sp>
        <p:nvSpPr>
          <p:cNvPr id="30" name="Oval 29">
            <a:extLst>
              <a:ext uri="{FF2B5EF4-FFF2-40B4-BE49-F238E27FC236}">
                <a16:creationId xmlns:a16="http://schemas.microsoft.com/office/drawing/2014/main" xmlns="" id="{83902602-D4BC-4D44-AC14-BB55A86C5D06}"/>
              </a:ext>
              <a:ext uri="{C183D7F6-B498-43B3-948B-1728B52AA6E4}">
                <adec:decorative xmlns:adec="http://schemas.microsoft.com/office/drawing/2017/decorative" xmlns=""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Tree>
    <p:extLst>
      <p:ext uri="{BB962C8B-B14F-4D97-AF65-F5344CB8AC3E}">
        <p14:creationId xmlns:p14="http://schemas.microsoft.com/office/powerpoint/2010/main" val="3299715198"/>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xmlns=""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Framework</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xmlns="" id="{5B804E9F-B6B5-41F9-9B63-9AF435FDC2B7}"/>
              </a:ext>
              <a:ext uri="{C183D7F6-B498-43B3-948B-1728B52AA6E4}">
                <adec:decorative xmlns:adec="http://schemas.microsoft.com/office/drawing/2017/decorative" xmlns=""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xmlns="" id="{0092C447-C8E1-4B12-B012-E6D21CBB1FBE}"/>
              </a:ext>
              <a:ext uri="{C183D7F6-B498-43B3-948B-1728B52AA6E4}">
                <adec:decorative xmlns:adec="http://schemas.microsoft.com/office/drawing/2017/decorative" xmlns=""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xmlns="" id="{7E139379-1914-4446-8D6D-984A47041A54}"/>
              </a:ext>
              <a:ext uri="{C183D7F6-B498-43B3-948B-1728B52AA6E4}">
                <adec:decorative xmlns:adec="http://schemas.microsoft.com/office/drawing/2017/decorative" xmlns="" val="1"/>
              </a:ext>
            </a:extLst>
          </p:cNvPr>
          <p:cNvSpPr/>
          <p:nvPr/>
        </p:nvSpPr>
        <p:spPr>
          <a:xfrm rot="5400000">
            <a:off x="3927930" y="2673358"/>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xmlns="" id="{F79B51BB-1B30-4ED8-B26D-21EE8BC675B2}"/>
              </a:ext>
              <a:ext uri="{C183D7F6-B498-43B3-948B-1728B52AA6E4}">
                <adec:decorative xmlns:adec="http://schemas.microsoft.com/office/drawing/2017/decorative" xmlns=""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xmlns="" id="{89DA262E-0502-4E65-8ABA-E063880EAC4C}"/>
              </a:ext>
              <a:ext uri="{C183D7F6-B498-43B3-948B-1728B52AA6E4}">
                <adec:decorative xmlns:adec="http://schemas.microsoft.com/office/drawing/2017/decorative" xmlns="" val="1"/>
              </a:ext>
            </a:extLst>
          </p:cNvPr>
          <p:cNvSpPr/>
          <p:nvPr/>
        </p:nvSpPr>
        <p:spPr>
          <a:xfrm rot="5400000">
            <a:off x="8263685" y="2673358"/>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xmlns="" id="{3F19BFA5-D0CA-4CF0-8499-504D956B6563}"/>
              </a:ext>
            </a:extLst>
          </p:cNvPr>
          <p:cNvSpPr/>
          <p:nvPr/>
        </p:nvSpPr>
        <p:spPr>
          <a:xfrm>
            <a:off x="1076604" y="2886560"/>
            <a:ext cx="1371600" cy="246221"/>
          </a:xfrm>
          <a:prstGeom prst="rect">
            <a:avLst/>
          </a:prstGeom>
        </p:spPr>
        <p:txBody>
          <a:bodyPr wrap="square" lIns="0" tIns="0" rIns="0" bIns="0">
            <a:spAutoFit/>
          </a:bodyPr>
          <a:lstStyle/>
          <a:p>
            <a:pPr algn="ctr"/>
            <a:r>
              <a:rPr lang="en-US" sz="1600" b="1" dirty="0">
                <a:solidFill>
                  <a:schemeClr val="bg1"/>
                </a:solidFill>
              </a:rPr>
              <a:t>Collecting Data</a:t>
            </a:r>
          </a:p>
        </p:txBody>
      </p:sp>
      <p:sp>
        <p:nvSpPr>
          <p:cNvPr id="47" name="Rectangle 46">
            <a:extLst>
              <a:ext uri="{FF2B5EF4-FFF2-40B4-BE49-F238E27FC236}">
                <a16:creationId xmlns:a16="http://schemas.microsoft.com/office/drawing/2014/main" xmlns="" id="{1751D31D-3535-411D-8BAC-95CCC90AB185}"/>
              </a:ext>
            </a:extLst>
          </p:cNvPr>
          <p:cNvSpPr/>
          <p:nvPr/>
        </p:nvSpPr>
        <p:spPr>
          <a:xfrm>
            <a:off x="3026176" y="2886560"/>
            <a:ext cx="1806047" cy="246221"/>
          </a:xfrm>
          <a:prstGeom prst="rect">
            <a:avLst/>
          </a:prstGeom>
        </p:spPr>
        <p:txBody>
          <a:bodyPr wrap="square" lIns="0" tIns="0" rIns="0" bIns="0">
            <a:spAutoFit/>
          </a:bodyPr>
          <a:lstStyle/>
          <a:p>
            <a:pPr algn="ctr"/>
            <a:r>
              <a:rPr lang="en-US" sz="1600" b="1" dirty="0">
                <a:solidFill>
                  <a:schemeClr val="bg1"/>
                </a:solidFill>
              </a:rPr>
              <a:t>Data Preprocessing</a:t>
            </a:r>
          </a:p>
        </p:txBody>
      </p:sp>
      <p:sp>
        <p:nvSpPr>
          <p:cNvPr id="48" name="Rectangle 47">
            <a:extLst>
              <a:ext uri="{FF2B5EF4-FFF2-40B4-BE49-F238E27FC236}">
                <a16:creationId xmlns:a16="http://schemas.microsoft.com/office/drawing/2014/main" xmlns="" id="{FA4D735A-8F75-4E2A-8F1A-CC303B0718BA}"/>
              </a:ext>
            </a:extLst>
          </p:cNvPr>
          <p:cNvSpPr/>
          <p:nvPr/>
        </p:nvSpPr>
        <p:spPr>
          <a:xfrm>
            <a:off x="5315088" y="2885112"/>
            <a:ext cx="1561822" cy="246221"/>
          </a:xfrm>
          <a:prstGeom prst="rect">
            <a:avLst/>
          </a:prstGeom>
        </p:spPr>
        <p:txBody>
          <a:bodyPr wrap="square" lIns="0" tIns="0" rIns="0" bIns="0">
            <a:spAutoFit/>
          </a:bodyPr>
          <a:lstStyle/>
          <a:p>
            <a:pPr algn="ctr"/>
            <a:r>
              <a:rPr lang="en-US" sz="1600" b="1" dirty="0">
                <a:solidFill>
                  <a:schemeClr val="bg1"/>
                </a:solidFill>
              </a:rPr>
              <a:t>Data Exploration</a:t>
            </a:r>
          </a:p>
        </p:txBody>
      </p:sp>
      <p:sp>
        <p:nvSpPr>
          <p:cNvPr id="49" name="Rectangle 48">
            <a:extLst>
              <a:ext uri="{FF2B5EF4-FFF2-40B4-BE49-F238E27FC236}">
                <a16:creationId xmlns:a16="http://schemas.microsoft.com/office/drawing/2014/main" xmlns="" id="{54AB9282-0505-49EB-AABF-998083225E3A}"/>
              </a:ext>
            </a:extLst>
          </p:cNvPr>
          <p:cNvSpPr/>
          <p:nvPr/>
        </p:nvSpPr>
        <p:spPr>
          <a:xfrm>
            <a:off x="7577000" y="2886560"/>
            <a:ext cx="1371600" cy="246221"/>
          </a:xfrm>
          <a:prstGeom prst="rect">
            <a:avLst/>
          </a:prstGeom>
        </p:spPr>
        <p:txBody>
          <a:bodyPr wrap="square" lIns="0" tIns="0" rIns="0" bIns="0">
            <a:spAutoFit/>
          </a:bodyPr>
          <a:lstStyle/>
          <a:p>
            <a:pPr algn="ctr"/>
            <a:r>
              <a:rPr lang="en-US" sz="1600" b="1" dirty="0">
                <a:solidFill>
                  <a:schemeClr val="bg1"/>
                </a:solidFill>
              </a:rPr>
              <a:t>Model Building</a:t>
            </a:r>
          </a:p>
        </p:txBody>
      </p:sp>
      <p:sp>
        <p:nvSpPr>
          <p:cNvPr id="50" name="Rectangle 49">
            <a:extLst>
              <a:ext uri="{FF2B5EF4-FFF2-40B4-BE49-F238E27FC236}">
                <a16:creationId xmlns:a16="http://schemas.microsoft.com/office/drawing/2014/main" xmlns="" id="{D668C4B5-BCEC-465A-ADA5-6A054B15F7A3}"/>
              </a:ext>
            </a:extLst>
          </p:cNvPr>
          <p:cNvSpPr/>
          <p:nvPr/>
        </p:nvSpPr>
        <p:spPr>
          <a:xfrm>
            <a:off x="9745956" y="2886560"/>
            <a:ext cx="1371600" cy="246221"/>
          </a:xfrm>
          <a:prstGeom prst="rect">
            <a:avLst/>
          </a:prstGeom>
        </p:spPr>
        <p:txBody>
          <a:bodyPr wrap="square" lIns="0" tIns="0" rIns="0" bIns="0">
            <a:spAutoFit/>
          </a:bodyPr>
          <a:lstStyle/>
          <a:p>
            <a:pPr algn="ctr"/>
            <a:r>
              <a:rPr lang="en-US" sz="1600" b="1" dirty="0">
                <a:solidFill>
                  <a:schemeClr val="bg1"/>
                </a:solidFill>
              </a:rPr>
              <a:t>Interpreting</a:t>
            </a:r>
          </a:p>
        </p:txBody>
      </p:sp>
      <p:sp>
        <p:nvSpPr>
          <p:cNvPr id="51" name="Rectangle 50">
            <a:extLst>
              <a:ext uri="{FF2B5EF4-FFF2-40B4-BE49-F238E27FC236}">
                <a16:creationId xmlns:a16="http://schemas.microsoft.com/office/drawing/2014/main" xmlns="" id="{8AA18108-5B8B-4147-84A7-D30A16BEC4EA}"/>
              </a:ext>
            </a:extLst>
          </p:cNvPr>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Data sets are extracted from Analytics Vidhya</a:t>
            </a:r>
          </a:p>
          <a:p>
            <a:pPr algn="ctr">
              <a:lnSpc>
                <a:spcPts val="1900"/>
              </a:lnSpc>
            </a:pPr>
            <a:r>
              <a:rPr lang="en-US" sz="1400" dirty="0">
                <a:hlinkClick r:id="rId3"/>
              </a:rPr>
              <a:t>https://datahack.analyticsvidhya.com/contest/practice-problem-big-mart-sales-iii/</a:t>
            </a:r>
            <a:endParaRPr lang="en-US" sz="1400" dirty="0">
              <a:solidFill>
                <a:schemeClr val="bg1"/>
              </a:solidFill>
              <a:cs typeface="Segoe UI" panose="020B0502040204020203" pitchFamily="34" charset="0"/>
            </a:endParaRPr>
          </a:p>
        </p:txBody>
      </p:sp>
      <p:sp>
        <p:nvSpPr>
          <p:cNvPr id="52" name="Rectangle 51">
            <a:extLst>
              <a:ext uri="{FF2B5EF4-FFF2-40B4-BE49-F238E27FC236}">
                <a16:creationId xmlns:a16="http://schemas.microsoft.com/office/drawing/2014/main" xmlns="" id="{A8534162-B6E2-4579-9DAD-AD8DE07459BC}"/>
              </a:ext>
            </a:extLst>
          </p:cNvPr>
          <p:cNvSpPr/>
          <p:nvPr/>
        </p:nvSpPr>
        <p:spPr>
          <a:xfrm>
            <a:off x="2904701" y="3653603"/>
            <a:ext cx="2044686"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Imputation of Missing Data</a:t>
            </a:r>
          </a:p>
          <a:p>
            <a:pPr algn="ctr">
              <a:lnSpc>
                <a:spcPts val="1900"/>
              </a:lnSpc>
            </a:pPr>
            <a:endParaRPr lang="en-US" sz="1400" dirty="0">
              <a:solidFill>
                <a:schemeClr val="bg1"/>
              </a:solidFill>
              <a:cs typeface="Segoe UI" panose="020B0502040204020203" pitchFamily="34" charset="0"/>
            </a:endParaRPr>
          </a:p>
          <a:p>
            <a:pPr algn="ctr">
              <a:lnSpc>
                <a:spcPts val="1900"/>
              </a:lnSpc>
            </a:pPr>
            <a:r>
              <a:rPr lang="en-US" sz="1400" dirty="0">
                <a:solidFill>
                  <a:schemeClr val="bg1"/>
                </a:solidFill>
                <a:cs typeface="Segoe UI" panose="020B0502040204020203" pitchFamily="34" charset="0"/>
              </a:rPr>
              <a:t>Rectifying the irregularities</a:t>
            </a:r>
          </a:p>
          <a:p>
            <a:pPr algn="ctr">
              <a:lnSpc>
                <a:spcPts val="1900"/>
              </a:lnSpc>
            </a:pPr>
            <a:endParaRPr lang="en-US" sz="1400" dirty="0">
              <a:solidFill>
                <a:schemeClr val="bg1"/>
              </a:solidFill>
              <a:cs typeface="Segoe UI" panose="020B0502040204020203" pitchFamily="34" charset="0"/>
            </a:endParaRPr>
          </a:p>
          <a:p>
            <a:pPr algn="ctr">
              <a:lnSpc>
                <a:spcPts val="1900"/>
              </a:lnSpc>
            </a:pPr>
            <a:r>
              <a:rPr lang="en-US" sz="1400" dirty="0">
                <a:solidFill>
                  <a:schemeClr val="bg1"/>
                </a:solidFill>
                <a:cs typeface="Segoe UI" panose="020B0502040204020203" pitchFamily="34" charset="0"/>
              </a:rPr>
              <a:t>Feature Engineering </a:t>
            </a:r>
          </a:p>
          <a:p>
            <a:pPr algn="ctr">
              <a:lnSpc>
                <a:spcPts val="1900"/>
              </a:lnSpc>
            </a:pPr>
            <a:endParaRPr lang="en-US" sz="1400" dirty="0">
              <a:solidFill>
                <a:schemeClr val="bg1"/>
              </a:solidFill>
              <a:cs typeface="Segoe UI" panose="020B0502040204020203" pitchFamily="34" charset="0"/>
            </a:endParaRPr>
          </a:p>
        </p:txBody>
      </p:sp>
      <p:sp>
        <p:nvSpPr>
          <p:cNvPr id="53" name="Rectangle 52">
            <a:extLst>
              <a:ext uri="{FF2B5EF4-FFF2-40B4-BE49-F238E27FC236}">
                <a16:creationId xmlns:a16="http://schemas.microsoft.com/office/drawing/2014/main" xmlns="" id="{E1535E1C-6EBC-45D8-BCE1-D5B947A61FB6}"/>
              </a:ext>
            </a:extLst>
          </p:cNvPr>
          <p:cNvSpPr/>
          <p:nvPr/>
        </p:nvSpPr>
        <p:spPr>
          <a:xfrm>
            <a:off x="5219979" y="3653603"/>
            <a:ext cx="1752042" cy="22339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Understanding patterns</a:t>
            </a:r>
          </a:p>
        </p:txBody>
      </p:sp>
      <p:sp>
        <p:nvSpPr>
          <p:cNvPr id="54" name="Rectangle 53">
            <a:extLst>
              <a:ext uri="{FF2B5EF4-FFF2-40B4-BE49-F238E27FC236}">
                <a16:creationId xmlns:a16="http://schemas.microsoft.com/office/drawing/2014/main" xmlns=""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Supervised Learning Algorithms</a:t>
            </a:r>
          </a:p>
          <a:p>
            <a:pPr algn="ctr">
              <a:lnSpc>
                <a:spcPts val="1900"/>
              </a:lnSpc>
            </a:pPr>
            <a:endParaRPr lang="en-US" sz="1400" dirty="0">
              <a:solidFill>
                <a:schemeClr val="bg1"/>
              </a:solidFill>
              <a:cs typeface="Segoe UI" panose="020B0502040204020203" pitchFamily="34" charset="0"/>
            </a:endParaRPr>
          </a:p>
          <a:p>
            <a:pPr algn="ctr">
              <a:lnSpc>
                <a:spcPts val="1900"/>
              </a:lnSpc>
            </a:pPr>
            <a:r>
              <a:rPr lang="en-US" sz="1400" dirty="0">
                <a:solidFill>
                  <a:schemeClr val="bg1"/>
                </a:solidFill>
                <a:cs typeface="Segoe UI" panose="020B0502040204020203" pitchFamily="34" charset="0"/>
              </a:rPr>
              <a:t>Regression</a:t>
            </a:r>
          </a:p>
          <a:p>
            <a:pPr algn="ctr">
              <a:lnSpc>
                <a:spcPts val="1900"/>
              </a:lnSpc>
            </a:pPr>
            <a:endParaRPr lang="en-US" sz="1400" dirty="0">
              <a:solidFill>
                <a:schemeClr val="bg1"/>
              </a:solidFill>
              <a:cs typeface="Segoe UI" panose="020B0502040204020203" pitchFamily="34" charset="0"/>
            </a:endParaRPr>
          </a:p>
          <a:p>
            <a:pPr algn="ctr">
              <a:lnSpc>
                <a:spcPts val="1900"/>
              </a:lnSpc>
            </a:pPr>
            <a:r>
              <a:rPr lang="en-US" sz="1400" dirty="0">
                <a:solidFill>
                  <a:schemeClr val="bg1"/>
                </a:solidFill>
                <a:cs typeface="Segoe UI" panose="020B0502040204020203" pitchFamily="34" charset="0"/>
              </a:rPr>
              <a:t>Decision Tree</a:t>
            </a:r>
          </a:p>
        </p:txBody>
      </p:sp>
      <p:sp>
        <p:nvSpPr>
          <p:cNvPr id="55" name="Rectangle 54">
            <a:extLst>
              <a:ext uri="{FF2B5EF4-FFF2-40B4-BE49-F238E27FC236}">
                <a16:creationId xmlns:a16="http://schemas.microsoft.com/office/drawing/2014/main" xmlns="" id="{5BCD242F-9A97-473E-8E17-3F6C3C75CE68}"/>
              </a:ext>
            </a:extLst>
          </p:cNvPr>
          <p:cNvSpPr/>
          <p:nvPr/>
        </p:nvSpPr>
        <p:spPr>
          <a:xfrm>
            <a:off x="9555735"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Ensemble Technique</a:t>
            </a:r>
          </a:p>
          <a:p>
            <a:pPr algn="ctr">
              <a:lnSpc>
                <a:spcPts val="1900"/>
              </a:lnSpc>
            </a:pPr>
            <a:endParaRPr lang="en-US" sz="1400" dirty="0">
              <a:solidFill>
                <a:schemeClr val="bg1"/>
              </a:solidFill>
              <a:cs typeface="Segoe UI" panose="020B0502040204020203" pitchFamily="34" charset="0"/>
            </a:endParaRPr>
          </a:p>
          <a:p>
            <a:pPr algn="ctr">
              <a:lnSpc>
                <a:spcPts val="1900"/>
              </a:lnSpc>
            </a:pPr>
            <a:r>
              <a:rPr lang="en-US" sz="1400" dirty="0">
                <a:solidFill>
                  <a:schemeClr val="bg1"/>
                </a:solidFill>
                <a:cs typeface="Segoe UI" panose="020B0502040204020203" pitchFamily="34" charset="0"/>
              </a:rPr>
              <a:t>Prediction</a:t>
            </a:r>
          </a:p>
        </p:txBody>
      </p:sp>
      <p:sp>
        <p:nvSpPr>
          <p:cNvPr id="56" name="Freeform 4197" descr="Icon of shopping cart.">
            <a:extLst>
              <a:ext uri="{FF2B5EF4-FFF2-40B4-BE49-F238E27FC236}">
                <a16:creationId xmlns:a16="http://schemas.microsoft.com/office/drawing/2014/main" xmlns=""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xmlns=""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xmlns=""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xmlns=""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xmlns=""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xmlns=""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xmlns=""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xmlns=""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xmlns=""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xmlns=""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xmlns=""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xmlns=""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xmlns=""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xmlns=""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xmlns=""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xmlns=""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xmlns=""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2256913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Rectangle 113">
            <a:extLst>
              <a:ext uri="{FF2B5EF4-FFF2-40B4-BE49-F238E27FC236}">
                <a16:creationId xmlns:a16="http://schemas.microsoft.com/office/drawing/2014/main" xmlns="" id="{CC82255C-53F0-4B1F-81C4-795A595A36C5}"/>
              </a:ext>
            </a:extLst>
          </p:cNvPr>
          <p:cNvSpPr/>
          <p:nvPr/>
        </p:nvSpPr>
        <p:spPr>
          <a:xfrm>
            <a:off x="8159425" y="4944983"/>
            <a:ext cx="1371600" cy="246221"/>
          </a:xfrm>
          <a:prstGeom prst="rect">
            <a:avLst/>
          </a:prstGeom>
        </p:spPr>
        <p:txBody>
          <a:bodyPr wrap="square" lIns="0" tIns="0" rIns="0" bIns="0" anchor="ctr">
            <a:spAutoFit/>
          </a:bodyPr>
          <a:lstStyle/>
          <a:p>
            <a:pPr algn="ctr"/>
            <a:r>
              <a:rPr lang="en-US" sz="1600" dirty="0"/>
              <a:t>Numerical</a:t>
            </a:r>
          </a:p>
        </p:txBody>
      </p:sp>
      <p:cxnSp>
        <p:nvCxnSpPr>
          <p:cNvPr id="105" name="Straight Arrow Connector 104">
            <a:extLst>
              <a:ext uri="{FF2B5EF4-FFF2-40B4-BE49-F238E27FC236}">
                <a16:creationId xmlns:a16="http://schemas.microsoft.com/office/drawing/2014/main" xmlns="" id="{D1FDA12B-6B8A-427C-BD39-1DD554016B0E}"/>
              </a:ext>
              <a:ext uri="{C183D7F6-B498-43B3-948B-1728B52AA6E4}">
                <adec:decorative xmlns:adec="http://schemas.microsoft.com/office/drawing/2017/decorative" xmlns="" val="1"/>
              </a:ext>
            </a:extLst>
          </p:cNvPr>
          <p:cNvCxnSpPr>
            <a:cxnSpLocks/>
          </p:cNvCxnSpPr>
          <p:nvPr/>
        </p:nvCxnSpPr>
        <p:spPr>
          <a:xfrm>
            <a:off x="2271070" y="3042451"/>
            <a:ext cx="798512" cy="0"/>
          </a:xfrm>
          <a:prstGeom prst="straightConnector1">
            <a:avLst/>
          </a:prstGeom>
          <a:ln w="22225">
            <a:solidFill>
              <a:schemeClr val="tx2"/>
            </a:solidFill>
            <a:tailEnd type="arrow"/>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xmlns="" id="{78C71AAC-D0D2-4BBF-B302-54163A284EC6}"/>
              </a:ext>
              <a:ext uri="{C183D7F6-B498-43B3-948B-1728B52AA6E4}">
                <adec:decorative xmlns:adec="http://schemas.microsoft.com/office/drawing/2017/decorative" xmlns="" val="1"/>
              </a:ext>
            </a:extLst>
          </p:cNvPr>
          <p:cNvCxnSpPr>
            <a:cxnSpLocks/>
          </p:cNvCxnSpPr>
          <p:nvPr/>
        </p:nvCxnSpPr>
        <p:spPr>
          <a:xfrm>
            <a:off x="3230185" y="876355"/>
            <a:ext cx="12700" cy="5257800"/>
          </a:xfrm>
          <a:prstGeom prst="bentConnector3">
            <a:avLst>
              <a:gd name="adj1" fmla="val 1800000"/>
            </a:avLst>
          </a:prstGeom>
          <a:ln w="22225">
            <a:solidFill>
              <a:schemeClr val="tx2"/>
            </a:solidFill>
          </a:ln>
          <a:scene3d>
            <a:camera prst="orthographicFront">
              <a:rot lat="0" lon="0" rev="5400000"/>
            </a:camera>
            <a:lightRig rig="threePt" dir="t"/>
          </a:scene3d>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xmlns="" id="{61AAA85B-D8C7-43BE-844A-625265015123}"/>
              </a:ext>
              <a:ext uri="{C183D7F6-B498-43B3-948B-1728B52AA6E4}">
                <adec:decorative xmlns:adec="http://schemas.microsoft.com/office/drawing/2017/decorative" xmlns="" val="1"/>
              </a:ext>
            </a:extLst>
          </p:cNvPr>
          <p:cNvCxnSpPr>
            <a:cxnSpLocks/>
          </p:cNvCxnSpPr>
          <p:nvPr/>
        </p:nvCxnSpPr>
        <p:spPr>
          <a:xfrm>
            <a:off x="9160936" y="3040179"/>
            <a:ext cx="798512" cy="0"/>
          </a:xfrm>
          <a:prstGeom prst="straightConnector1">
            <a:avLst/>
          </a:prstGeom>
          <a:ln w="22225">
            <a:solidFill>
              <a:schemeClr val="tx2"/>
            </a:solidFill>
            <a:tailEnd type="arrow"/>
          </a:ln>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cxnSp>
      <p:sp>
        <p:nvSpPr>
          <p:cNvPr id="7" name="Title 6" hidden="1">
            <a:extLst>
              <a:ext uri="{FF2B5EF4-FFF2-40B4-BE49-F238E27FC236}">
                <a16:creationId xmlns:a16="http://schemas.microsoft.com/office/drawing/2014/main" xmlns=""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Retail Dataset</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xmlns="" id="{9F23A462-D581-4451-A275-D8FA412E142C}"/>
              </a:ext>
              <a:ext uri="{C183D7F6-B498-43B3-948B-1728B52AA6E4}">
                <adec:decorative xmlns:adec="http://schemas.microsoft.com/office/drawing/2017/decorative" xmlns="" val="1"/>
              </a:ext>
            </a:extLst>
          </p:cNvPr>
          <p:cNvSpPr/>
          <p:nvPr/>
        </p:nvSpPr>
        <p:spPr>
          <a:xfrm>
            <a:off x="178406" y="3616185"/>
            <a:ext cx="1195416" cy="121512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5" name="Oval 74">
            <a:extLst>
              <a:ext uri="{FF2B5EF4-FFF2-40B4-BE49-F238E27FC236}">
                <a16:creationId xmlns:a16="http://schemas.microsoft.com/office/drawing/2014/main" xmlns="" id="{355211EE-8286-42CD-A4AF-EDD1186B28A3}"/>
              </a:ext>
              <a:ext uri="{C183D7F6-B498-43B3-948B-1728B52AA6E4}">
                <adec:decorative xmlns:adec="http://schemas.microsoft.com/office/drawing/2017/decorative" xmlns="" val="1"/>
              </a:ext>
            </a:extLst>
          </p:cNvPr>
          <p:cNvSpPr/>
          <p:nvPr/>
        </p:nvSpPr>
        <p:spPr>
          <a:xfrm>
            <a:off x="8235564" y="3616185"/>
            <a:ext cx="1195417" cy="1215122"/>
          </a:xfrm>
          <a:prstGeom prst="ellipse">
            <a:avLst/>
          </a:prstGeom>
          <a:solidFill>
            <a:schemeClr val="accent4"/>
          </a:solidFill>
          <a:ln>
            <a:noFill/>
          </a:ln>
          <a:scene3d>
            <a:camera prst="orthographicFront">
              <a:rot lat="0" lon="0" rev="16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8" name="Straight Arrow Connector 77">
            <a:extLst>
              <a:ext uri="{FF2B5EF4-FFF2-40B4-BE49-F238E27FC236}">
                <a16:creationId xmlns:a16="http://schemas.microsoft.com/office/drawing/2014/main" xmlns="" id="{91394D4E-BC7A-418D-B233-6C374456AEAE}"/>
              </a:ext>
              <a:ext uri="{C183D7F6-B498-43B3-948B-1728B52AA6E4}">
                <adec:decorative xmlns:adec="http://schemas.microsoft.com/office/drawing/2017/decorative" xmlns="" val="1"/>
              </a:ext>
            </a:extLst>
          </p:cNvPr>
          <p:cNvCxnSpPr>
            <a:cxnSpLocks/>
          </p:cNvCxnSpPr>
          <p:nvPr/>
        </p:nvCxnSpPr>
        <p:spPr>
          <a:xfrm flipV="1">
            <a:off x="5942405" y="843265"/>
            <a:ext cx="274320" cy="13261"/>
          </a:xfrm>
          <a:prstGeom prst="straightConnector1">
            <a:avLst/>
          </a:prstGeom>
          <a:ln w="22225">
            <a:solidFill>
              <a:schemeClr val="tx2"/>
            </a:solidFill>
            <a:tailEnd type="arrow"/>
          </a:ln>
          <a:scene3d>
            <a:camera prst="orthographicFront">
              <a:rot lat="0" lon="0" rev="16020000"/>
            </a:camera>
            <a:lightRig rig="threePt" dir="t"/>
          </a:scene3d>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xmlns="" id="{6BEBF752-C33D-4EC4-8210-F7B1D3A10097}"/>
              </a:ext>
            </a:extLst>
          </p:cNvPr>
          <p:cNvSpPr/>
          <p:nvPr/>
        </p:nvSpPr>
        <p:spPr>
          <a:xfrm>
            <a:off x="82569" y="4116836"/>
            <a:ext cx="1371600" cy="246221"/>
          </a:xfrm>
          <a:prstGeom prst="rect">
            <a:avLst/>
          </a:prstGeom>
        </p:spPr>
        <p:txBody>
          <a:bodyPr wrap="square" lIns="0" tIns="0" rIns="0" bIns="0" anchor="ctr">
            <a:spAutoFit/>
          </a:bodyPr>
          <a:lstStyle/>
          <a:p>
            <a:pPr algn="ctr"/>
            <a:r>
              <a:rPr lang="en-US" sz="1600" dirty="0">
                <a:solidFill>
                  <a:schemeClr val="bg1"/>
                </a:solidFill>
              </a:rPr>
              <a:t>Display Area</a:t>
            </a:r>
          </a:p>
        </p:txBody>
      </p:sp>
      <p:cxnSp>
        <p:nvCxnSpPr>
          <p:cNvPr id="56" name="Connector: Elbow 55">
            <a:extLst>
              <a:ext uri="{FF2B5EF4-FFF2-40B4-BE49-F238E27FC236}">
                <a16:creationId xmlns:a16="http://schemas.microsoft.com/office/drawing/2014/main" xmlns="" id="{B2666159-45B0-4327-80D5-D58B85CCD76F}"/>
              </a:ext>
              <a:ext uri="{C183D7F6-B498-43B3-948B-1728B52AA6E4}">
                <adec:decorative xmlns:adec="http://schemas.microsoft.com/office/drawing/2017/decorative" xmlns="" val="1"/>
              </a:ext>
            </a:extLst>
          </p:cNvPr>
          <p:cNvCxnSpPr>
            <a:cxnSpLocks/>
          </p:cNvCxnSpPr>
          <p:nvPr/>
        </p:nvCxnSpPr>
        <p:spPr>
          <a:xfrm>
            <a:off x="6028914" y="-2371832"/>
            <a:ext cx="12700" cy="6858000"/>
          </a:xfrm>
          <a:prstGeom prst="bentConnector3">
            <a:avLst>
              <a:gd name="adj1" fmla="val 1800000"/>
            </a:avLst>
          </a:prstGeom>
          <a:ln w="22225">
            <a:solidFill>
              <a:schemeClr val="tx2"/>
            </a:solidFill>
          </a:ln>
          <a:scene3d>
            <a:camera prst="orthographicFront">
              <a:rot lat="0" lon="0" rev="5400000"/>
            </a:camera>
            <a:lightRig rig="threePt" dir="t"/>
          </a:scene3d>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xmlns="" id="{F3E7F066-CAE5-4BE5-980B-43B9B0D35740}"/>
              </a:ext>
              <a:ext uri="{C183D7F6-B498-43B3-948B-1728B52AA6E4}">
                <adec:decorative xmlns:adec="http://schemas.microsoft.com/office/drawing/2017/decorative" xmlns="" val="1"/>
              </a:ext>
            </a:extLst>
          </p:cNvPr>
          <p:cNvCxnSpPr>
            <a:cxnSpLocks/>
          </p:cNvCxnSpPr>
          <p:nvPr/>
        </p:nvCxnSpPr>
        <p:spPr>
          <a:xfrm>
            <a:off x="9345330" y="1558747"/>
            <a:ext cx="12700" cy="3886200"/>
          </a:xfrm>
          <a:prstGeom prst="bentConnector3">
            <a:avLst>
              <a:gd name="adj1" fmla="val 1800000"/>
            </a:avLst>
          </a:prstGeom>
          <a:ln w="22225">
            <a:solidFill>
              <a:schemeClr val="tx2"/>
            </a:solidFill>
          </a:ln>
          <a:scene3d>
            <a:camera prst="orthographicFront">
              <a:rot lat="0" lon="0" rev="5400000"/>
            </a:camera>
            <a:lightRig rig="threePt" dir="t"/>
          </a:scene3d>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xmlns="" id="{0A2EF797-7E23-46A8-A9DB-5701334B56C7}"/>
              </a:ext>
              <a:ext uri="{C183D7F6-B498-43B3-948B-1728B52AA6E4}">
                <adec:decorative xmlns:adec="http://schemas.microsoft.com/office/drawing/2017/decorative" xmlns="" val="1"/>
              </a:ext>
            </a:extLst>
          </p:cNvPr>
          <p:cNvSpPr/>
          <p:nvPr/>
        </p:nvSpPr>
        <p:spPr>
          <a:xfrm>
            <a:off x="1471209" y="3616184"/>
            <a:ext cx="1195416" cy="121512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6" name="Rectangle 65">
            <a:extLst>
              <a:ext uri="{FF2B5EF4-FFF2-40B4-BE49-F238E27FC236}">
                <a16:creationId xmlns:a16="http://schemas.microsoft.com/office/drawing/2014/main" xmlns="" id="{B2523C3A-9591-4785-908E-2A9054CC5727}"/>
              </a:ext>
            </a:extLst>
          </p:cNvPr>
          <p:cNvSpPr/>
          <p:nvPr/>
        </p:nvSpPr>
        <p:spPr>
          <a:xfrm>
            <a:off x="1375372" y="3993724"/>
            <a:ext cx="1371600" cy="492443"/>
          </a:xfrm>
          <a:prstGeom prst="rect">
            <a:avLst/>
          </a:prstGeom>
        </p:spPr>
        <p:txBody>
          <a:bodyPr wrap="square" lIns="0" tIns="0" rIns="0" bIns="0" anchor="ctr">
            <a:spAutoFit/>
          </a:bodyPr>
          <a:lstStyle/>
          <a:p>
            <a:pPr algn="ctr"/>
            <a:r>
              <a:rPr lang="en-US" sz="1600" dirty="0">
                <a:solidFill>
                  <a:schemeClr val="bg1"/>
                </a:solidFill>
              </a:rPr>
              <a:t>Product Category</a:t>
            </a:r>
          </a:p>
        </p:txBody>
      </p:sp>
      <p:sp>
        <p:nvSpPr>
          <p:cNvPr id="67" name="Oval 66">
            <a:extLst>
              <a:ext uri="{FF2B5EF4-FFF2-40B4-BE49-F238E27FC236}">
                <a16:creationId xmlns:a16="http://schemas.microsoft.com/office/drawing/2014/main" xmlns="" id="{CEA16B3F-886E-4A19-A88C-21C3C908A96F}"/>
              </a:ext>
              <a:ext uri="{C183D7F6-B498-43B3-948B-1728B52AA6E4}">
                <adec:decorative xmlns:adec="http://schemas.microsoft.com/office/drawing/2017/decorative" xmlns="" val="1"/>
              </a:ext>
            </a:extLst>
          </p:cNvPr>
          <p:cNvSpPr/>
          <p:nvPr/>
        </p:nvSpPr>
        <p:spPr>
          <a:xfrm>
            <a:off x="2756557" y="3606590"/>
            <a:ext cx="1195416" cy="121512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8" name="Rectangle 67">
            <a:extLst>
              <a:ext uri="{FF2B5EF4-FFF2-40B4-BE49-F238E27FC236}">
                <a16:creationId xmlns:a16="http://schemas.microsoft.com/office/drawing/2014/main" xmlns="" id="{70CFBC1C-61FB-4C97-AD38-F203F9E33680}"/>
              </a:ext>
            </a:extLst>
          </p:cNvPr>
          <p:cNvSpPr/>
          <p:nvPr/>
        </p:nvSpPr>
        <p:spPr>
          <a:xfrm>
            <a:off x="2660720" y="4107241"/>
            <a:ext cx="1371600" cy="246221"/>
          </a:xfrm>
          <a:prstGeom prst="rect">
            <a:avLst/>
          </a:prstGeom>
        </p:spPr>
        <p:txBody>
          <a:bodyPr wrap="square" lIns="0" tIns="0" rIns="0" bIns="0" anchor="ctr">
            <a:spAutoFit/>
          </a:bodyPr>
          <a:lstStyle/>
          <a:p>
            <a:pPr algn="ctr"/>
            <a:r>
              <a:rPr lang="en-US" sz="1600" dirty="0">
                <a:solidFill>
                  <a:schemeClr val="bg1"/>
                </a:solidFill>
              </a:rPr>
              <a:t>Product Price</a:t>
            </a:r>
          </a:p>
        </p:txBody>
      </p:sp>
      <p:sp>
        <p:nvSpPr>
          <p:cNvPr id="69" name="Oval 68">
            <a:extLst>
              <a:ext uri="{FF2B5EF4-FFF2-40B4-BE49-F238E27FC236}">
                <a16:creationId xmlns:a16="http://schemas.microsoft.com/office/drawing/2014/main" xmlns="" id="{9794F7D5-F331-45E3-A80A-7A11060CF6BE}"/>
              </a:ext>
              <a:ext uri="{C183D7F6-B498-43B3-948B-1728B52AA6E4}">
                <adec:decorative xmlns:adec="http://schemas.microsoft.com/office/drawing/2017/decorative" xmlns="" val="1"/>
              </a:ext>
            </a:extLst>
          </p:cNvPr>
          <p:cNvSpPr/>
          <p:nvPr/>
        </p:nvSpPr>
        <p:spPr>
          <a:xfrm>
            <a:off x="5339297" y="3622679"/>
            <a:ext cx="1195416" cy="121512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0" name="Rectangle 69">
            <a:extLst>
              <a:ext uri="{FF2B5EF4-FFF2-40B4-BE49-F238E27FC236}">
                <a16:creationId xmlns:a16="http://schemas.microsoft.com/office/drawing/2014/main" xmlns="" id="{6939B667-6111-4711-BA07-AAFDBB81F18F}"/>
              </a:ext>
            </a:extLst>
          </p:cNvPr>
          <p:cNvSpPr/>
          <p:nvPr/>
        </p:nvSpPr>
        <p:spPr>
          <a:xfrm>
            <a:off x="5243460" y="4000219"/>
            <a:ext cx="1371600" cy="492443"/>
          </a:xfrm>
          <a:prstGeom prst="rect">
            <a:avLst/>
          </a:prstGeom>
        </p:spPr>
        <p:txBody>
          <a:bodyPr wrap="square" lIns="0" tIns="0" rIns="0" bIns="0" anchor="ctr">
            <a:spAutoFit/>
          </a:bodyPr>
          <a:lstStyle/>
          <a:p>
            <a:pPr algn="ctr"/>
            <a:r>
              <a:rPr lang="en-US" sz="1600" dirty="0">
                <a:solidFill>
                  <a:schemeClr val="bg1"/>
                </a:solidFill>
              </a:rPr>
              <a:t>Product </a:t>
            </a:r>
          </a:p>
          <a:p>
            <a:pPr algn="ctr"/>
            <a:r>
              <a:rPr lang="en-US" sz="1600" dirty="0">
                <a:solidFill>
                  <a:schemeClr val="bg1"/>
                </a:solidFill>
              </a:rPr>
              <a:t>Weight</a:t>
            </a:r>
          </a:p>
        </p:txBody>
      </p:sp>
      <p:sp>
        <p:nvSpPr>
          <p:cNvPr id="71" name="Oval 70">
            <a:extLst>
              <a:ext uri="{FF2B5EF4-FFF2-40B4-BE49-F238E27FC236}">
                <a16:creationId xmlns:a16="http://schemas.microsoft.com/office/drawing/2014/main" xmlns="" id="{AD3E4E0D-93B9-43FC-890D-9D85BE7C9622}"/>
              </a:ext>
              <a:ext uri="{C183D7F6-B498-43B3-948B-1728B52AA6E4}">
                <adec:decorative xmlns:adec="http://schemas.microsoft.com/office/drawing/2017/decorative" xmlns="" val="1"/>
              </a:ext>
            </a:extLst>
          </p:cNvPr>
          <p:cNvSpPr/>
          <p:nvPr/>
        </p:nvSpPr>
        <p:spPr>
          <a:xfrm>
            <a:off x="4051291" y="3622679"/>
            <a:ext cx="1195416" cy="121512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2" name="Rectangle 71">
            <a:extLst>
              <a:ext uri="{FF2B5EF4-FFF2-40B4-BE49-F238E27FC236}">
                <a16:creationId xmlns:a16="http://schemas.microsoft.com/office/drawing/2014/main" xmlns="" id="{B037BAAD-3554-487E-84EA-7AEFF2F5D19A}"/>
              </a:ext>
            </a:extLst>
          </p:cNvPr>
          <p:cNvSpPr/>
          <p:nvPr/>
        </p:nvSpPr>
        <p:spPr>
          <a:xfrm>
            <a:off x="3955454" y="4123330"/>
            <a:ext cx="1371600" cy="246221"/>
          </a:xfrm>
          <a:prstGeom prst="rect">
            <a:avLst/>
          </a:prstGeom>
        </p:spPr>
        <p:txBody>
          <a:bodyPr wrap="square" lIns="0" tIns="0" rIns="0" bIns="0" anchor="ctr">
            <a:spAutoFit/>
          </a:bodyPr>
          <a:lstStyle/>
          <a:p>
            <a:pPr algn="ctr"/>
            <a:r>
              <a:rPr lang="en-US" sz="1600" dirty="0">
                <a:solidFill>
                  <a:schemeClr val="bg1"/>
                </a:solidFill>
              </a:rPr>
              <a:t>Fat Content</a:t>
            </a:r>
          </a:p>
        </p:txBody>
      </p:sp>
      <p:sp>
        <p:nvSpPr>
          <p:cNvPr id="74" name="Rectangle 73">
            <a:extLst>
              <a:ext uri="{FF2B5EF4-FFF2-40B4-BE49-F238E27FC236}">
                <a16:creationId xmlns:a16="http://schemas.microsoft.com/office/drawing/2014/main" xmlns="" id="{DFA06327-8E2D-4324-866C-B8F22DF3C073}"/>
              </a:ext>
            </a:extLst>
          </p:cNvPr>
          <p:cNvSpPr/>
          <p:nvPr/>
        </p:nvSpPr>
        <p:spPr>
          <a:xfrm>
            <a:off x="8125032" y="4119108"/>
            <a:ext cx="1371600" cy="246221"/>
          </a:xfrm>
          <a:prstGeom prst="rect">
            <a:avLst/>
          </a:prstGeom>
        </p:spPr>
        <p:txBody>
          <a:bodyPr wrap="square" lIns="0" tIns="0" rIns="0" bIns="0" anchor="ctr">
            <a:spAutoFit/>
          </a:bodyPr>
          <a:lstStyle/>
          <a:p>
            <a:pPr algn="ctr"/>
            <a:r>
              <a:rPr lang="en-US" sz="1600" dirty="0">
                <a:solidFill>
                  <a:schemeClr val="bg1"/>
                </a:solidFill>
              </a:rPr>
              <a:t>Location</a:t>
            </a:r>
          </a:p>
        </p:txBody>
      </p:sp>
      <p:sp>
        <p:nvSpPr>
          <p:cNvPr id="95" name="Oval 94">
            <a:extLst>
              <a:ext uri="{FF2B5EF4-FFF2-40B4-BE49-F238E27FC236}">
                <a16:creationId xmlns:a16="http://schemas.microsoft.com/office/drawing/2014/main" xmlns="" id="{AED6D0A9-84C7-44EC-86EF-44A5F164C552}"/>
              </a:ext>
              <a:ext uri="{C183D7F6-B498-43B3-948B-1728B52AA6E4}">
                <adec:decorative xmlns:adec="http://schemas.microsoft.com/office/drawing/2017/decorative" xmlns="" val="1"/>
              </a:ext>
            </a:extLst>
          </p:cNvPr>
          <p:cNvSpPr/>
          <p:nvPr/>
        </p:nvSpPr>
        <p:spPr>
          <a:xfrm>
            <a:off x="9532759" y="3618457"/>
            <a:ext cx="1195417" cy="1215122"/>
          </a:xfrm>
          <a:prstGeom prst="ellipse">
            <a:avLst/>
          </a:prstGeom>
          <a:solidFill>
            <a:schemeClr val="accent4"/>
          </a:solidFill>
          <a:ln>
            <a:noFill/>
          </a:ln>
          <a:scene3d>
            <a:camera prst="orthographicFront">
              <a:rot lat="0" lon="0" rev="16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a:extLst>
              <a:ext uri="{FF2B5EF4-FFF2-40B4-BE49-F238E27FC236}">
                <a16:creationId xmlns:a16="http://schemas.microsoft.com/office/drawing/2014/main" xmlns="" id="{3DC6D231-0017-4CEA-A5E5-76078D69170C}"/>
              </a:ext>
            </a:extLst>
          </p:cNvPr>
          <p:cNvSpPr/>
          <p:nvPr/>
        </p:nvSpPr>
        <p:spPr>
          <a:xfrm>
            <a:off x="9422227" y="3998269"/>
            <a:ext cx="1371600" cy="492443"/>
          </a:xfrm>
          <a:prstGeom prst="rect">
            <a:avLst/>
          </a:prstGeom>
        </p:spPr>
        <p:txBody>
          <a:bodyPr wrap="square" lIns="0" tIns="0" rIns="0" bIns="0" anchor="ctr">
            <a:spAutoFit/>
          </a:bodyPr>
          <a:lstStyle/>
          <a:p>
            <a:pPr algn="ctr"/>
            <a:r>
              <a:rPr lang="en-US" sz="1600" dirty="0">
                <a:solidFill>
                  <a:schemeClr val="bg1"/>
                </a:solidFill>
              </a:rPr>
              <a:t>Year of Establishment</a:t>
            </a:r>
          </a:p>
        </p:txBody>
      </p:sp>
      <p:sp>
        <p:nvSpPr>
          <p:cNvPr id="97" name="Oval 96">
            <a:extLst>
              <a:ext uri="{FF2B5EF4-FFF2-40B4-BE49-F238E27FC236}">
                <a16:creationId xmlns:a16="http://schemas.microsoft.com/office/drawing/2014/main" xmlns="" id="{EA37DAC0-B77E-4F1F-8E3A-73CA15F26E83}"/>
              </a:ext>
              <a:ext uri="{C183D7F6-B498-43B3-948B-1728B52AA6E4}">
                <adec:decorative xmlns:adec="http://schemas.microsoft.com/office/drawing/2017/decorative" xmlns="" val="1"/>
              </a:ext>
            </a:extLst>
          </p:cNvPr>
          <p:cNvSpPr/>
          <p:nvPr/>
        </p:nvSpPr>
        <p:spPr>
          <a:xfrm>
            <a:off x="10831825" y="3616185"/>
            <a:ext cx="1195417" cy="1215122"/>
          </a:xfrm>
          <a:prstGeom prst="ellipse">
            <a:avLst/>
          </a:prstGeom>
          <a:solidFill>
            <a:schemeClr val="accent4"/>
          </a:solidFill>
          <a:ln>
            <a:noFill/>
          </a:ln>
          <a:scene3d>
            <a:camera prst="orthographicFront">
              <a:rot lat="0" lon="0" rev="16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97">
            <a:extLst>
              <a:ext uri="{FF2B5EF4-FFF2-40B4-BE49-F238E27FC236}">
                <a16:creationId xmlns:a16="http://schemas.microsoft.com/office/drawing/2014/main" xmlns="" id="{7CEC721C-C035-4DFA-AA18-182E8A504DEA}"/>
              </a:ext>
            </a:extLst>
          </p:cNvPr>
          <p:cNvSpPr/>
          <p:nvPr/>
        </p:nvSpPr>
        <p:spPr>
          <a:xfrm>
            <a:off x="10721293" y="4119108"/>
            <a:ext cx="1371600" cy="246221"/>
          </a:xfrm>
          <a:prstGeom prst="rect">
            <a:avLst/>
          </a:prstGeom>
        </p:spPr>
        <p:txBody>
          <a:bodyPr wrap="square" lIns="0" tIns="0" rIns="0" bIns="0" anchor="ctr">
            <a:spAutoFit/>
          </a:bodyPr>
          <a:lstStyle/>
          <a:p>
            <a:pPr algn="ctr"/>
            <a:r>
              <a:rPr lang="en-US" sz="1600" dirty="0">
                <a:solidFill>
                  <a:schemeClr val="bg1"/>
                </a:solidFill>
              </a:rPr>
              <a:t>Outlet Size</a:t>
            </a:r>
          </a:p>
        </p:txBody>
      </p:sp>
      <p:sp>
        <p:nvSpPr>
          <p:cNvPr id="99" name="Oval 98">
            <a:extLst>
              <a:ext uri="{FF2B5EF4-FFF2-40B4-BE49-F238E27FC236}">
                <a16:creationId xmlns:a16="http://schemas.microsoft.com/office/drawing/2014/main" xmlns="" id="{749FEC38-434A-497D-8CC1-F5893A7274FC}"/>
              </a:ext>
              <a:ext uri="{C183D7F6-B498-43B3-948B-1728B52AA6E4}">
                <adec:decorative xmlns:adec="http://schemas.microsoft.com/office/drawing/2017/decorative" xmlns="" val="1"/>
              </a:ext>
            </a:extLst>
          </p:cNvPr>
          <p:cNvSpPr/>
          <p:nvPr/>
        </p:nvSpPr>
        <p:spPr>
          <a:xfrm>
            <a:off x="6941299" y="3618458"/>
            <a:ext cx="1195417" cy="1215122"/>
          </a:xfrm>
          <a:prstGeom prst="ellipse">
            <a:avLst/>
          </a:prstGeom>
          <a:solidFill>
            <a:schemeClr val="accent4"/>
          </a:solidFill>
          <a:ln>
            <a:noFill/>
          </a:ln>
          <a:scene3d>
            <a:camera prst="orthographicFront">
              <a:rot lat="0" lon="0" rev="16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xmlns="" id="{048A682C-EE2D-457A-8FD8-959EBD1AA57B}"/>
              </a:ext>
            </a:extLst>
          </p:cNvPr>
          <p:cNvSpPr/>
          <p:nvPr/>
        </p:nvSpPr>
        <p:spPr>
          <a:xfrm>
            <a:off x="6830767" y="4121381"/>
            <a:ext cx="1371600" cy="246221"/>
          </a:xfrm>
          <a:prstGeom prst="rect">
            <a:avLst/>
          </a:prstGeom>
        </p:spPr>
        <p:txBody>
          <a:bodyPr wrap="square" lIns="0" tIns="0" rIns="0" bIns="0" anchor="ctr">
            <a:spAutoFit/>
          </a:bodyPr>
          <a:lstStyle/>
          <a:p>
            <a:pPr algn="ctr"/>
            <a:r>
              <a:rPr lang="en-US" sz="1600" dirty="0">
                <a:solidFill>
                  <a:schemeClr val="bg1"/>
                </a:solidFill>
              </a:rPr>
              <a:t>Outlet Type</a:t>
            </a:r>
          </a:p>
        </p:txBody>
      </p:sp>
      <p:sp>
        <p:nvSpPr>
          <p:cNvPr id="33" name="Oval 32">
            <a:extLst>
              <a:ext uri="{FF2B5EF4-FFF2-40B4-BE49-F238E27FC236}">
                <a16:creationId xmlns:a16="http://schemas.microsoft.com/office/drawing/2014/main" xmlns="" id="{E5434846-5F8B-4D18-ABB5-32FBEF05A365}"/>
              </a:ext>
            </a:extLst>
          </p:cNvPr>
          <p:cNvSpPr/>
          <p:nvPr/>
        </p:nvSpPr>
        <p:spPr>
          <a:xfrm>
            <a:off x="1964246" y="1184464"/>
            <a:ext cx="1501694" cy="1463204"/>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Product</a:t>
            </a:r>
          </a:p>
        </p:txBody>
      </p:sp>
      <p:sp>
        <p:nvSpPr>
          <p:cNvPr id="104" name="Oval 103">
            <a:extLst>
              <a:ext uri="{FF2B5EF4-FFF2-40B4-BE49-F238E27FC236}">
                <a16:creationId xmlns:a16="http://schemas.microsoft.com/office/drawing/2014/main" xmlns="" id="{EAA0B3BD-31D1-4D26-9DAD-92AF2E58D7BE}"/>
              </a:ext>
            </a:extLst>
          </p:cNvPr>
          <p:cNvSpPr/>
          <p:nvPr/>
        </p:nvSpPr>
        <p:spPr>
          <a:xfrm>
            <a:off x="8831361" y="1186736"/>
            <a:ext cx="1501694" cy="1463204"/>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Outlet</a:t>
            </a:r>
            <a:endParaRPr lang="en-US" b="1" dirty="0">
              <a:solidFill>
                <a:schemeClr val="bg1"/>
              </a:solidFill>
            </a:endParaRPr>
          </a:p>
        </p:txBody>
      </p:sp>
      <p:sp>
        <p:nvSpPr>
          <p:cNvPr id="106" name="Rectangle 105">
            <a:extLst>
              <a:ext uri="{FF2B5EF4-FFF2-40B4-BE49-F238E27FC236}">
                <a16:creationId xmlns:a16="http://schemas.microsoft.com/office/drawing/2014/main" xmlns="" id="{C998BF90-828E-4CB3-ACEA-2D9F5B5F6940}"/>
              </a:ext>
            </a:extLst>
          </p:cNvPr>
          <p:cNvSpPr/>
          <p:nvPr/>
        </p:nvSpPr>
        <p:spPr>
          <a:xfrm>
            <a:off x="84841" y="4951626"/>
            <a:ext cx="1371600" cy="246221"/>
          </a:xfrm>
          <a:prstGeom prst="rect">
            <a:avLst/>
          </a:prstGeom>
        </p:spPr>
        <p:txBody>
          <a:bodyPr wrap="square" lIns="0" tIns="0" rIns="0" bIns="0" anchor="ctr">
            <a:spAutoFit/>
          </a:bodyPr>
          <a:lstStyle/>
          <a:p>
            <a:pPr algn="ctr"/>
            <a:r>
              <a:rPr lang="en-US" sz="1600" dirty="0"/>
              <a:t>Numerical</a:t>
            </a:r>
          </a:p>
        </p:txBody>
      </p:sp>
      <p:sp>
        <p:nvSpPr>
          <p:cNvPr id="107" name="Rectangle 106">
            <a:extLst>
              <a:ext uri="{FF2B5EF4-FFF2-40B4-BE49-F238E27FC236}">
                <a16:creationId xmlns:a16="http://schemas.microsoft.com/office/drawing/2014/main" xmlns="" id="{987EE062-61D7-4C66-A7A9-7A3579615141}"/>
              </a:ext>
            </a:extLst>
          </p:cNvPr>
          <p:cNvSpPr/>
          <p:nvPr/>
        </p:nvSpPr>
        <p:spPr>
          <a:xfrm>
            <a:off x="1357312" y="4951626"/>
            <a:ext cx="1371600" cy="246221"/>
          </a:xfrm>
          <a:prstGeom prst="rect">
            <a:avLst/>
          </a:prstGeom>
        </p:spPr>
        <p:txBody>
          <a:bodyPr wrap="square" lIns="0" tIns="0" rIns="0" bIns="0" anchor="ctr">
            <a:spAutoFit/>
          </a:bodyPr>
          <a:lstStyle/>
          <a:p>
            <a:pPr algn="ctr"/>
            <a:r>
              <a:rPr lang="en-US" sz="1600" dirty="0"/>
              <a:t>Categorical</a:t>
            </a:r>
          </a:p>
        </p:txBody>
      </p:sp>
      <p:sp>
        <p:nvSpPr>
          <p:cNvPr id="108" name="Rectangle 107">
            <a:extLst>
              <a:ext uri="{FF2B5EF4-FFF2-40B4-BE49-F238E27FC236}">
                <a16:creationId xmlns:a16="http://schemas.microsoft.com/office/drawing/2014/main" xmlns="" id="{B6B5CA57-2A2A-44ED-8A8D-9FE85953E366}"/>
              </a:ext>
            </a:extLst>
          </p:cNvPr>
          <p:cNvSpPr/>
          <p:nvPr/>
        </p:nvSpPr>
        <p:spPr>
          <a:xfrm>
            <a:off x="2668465" y="4940436"/>
            <a:ext cx="1371600" cy="246221"/>
          </a:xfrm>
          <a:prstGeom prst="rect">
            <a:avLst/>
          </a:prstGeom>
        </p:spPr>
        <p:txBody>
          <a:bodyPr wrap="square" lIns="0" tIns="0" rIns="0" bIns="0" anchor="ctr">
            <a:spAutoFit/>
          </a:bodyPr>
          <a:lstStyle/>
          <a:p>
            <a:pPr algn="ctr"/>
            <a:r>
              <a:rPr lang="en-US" sz="1600" dirty="0"/>
              <a:t>Numerical</a:t>
            </a:r>
          </a:p>
        </p:txBody>
      </p:sp>
      <p:sp>
        <p:nvSpPr>
          <p:cNvPr id="109" name="Rectangle 108">
            <a:extLst>
              <a:ext uri="{FF2B5EF4-FFF2-40B4-BE49-F238E27FC236}">
                <a16:creationId xmlns:a16="http://schemas.microsoft.com/office/drawing/2014/main" xmlns="" id="{6C453C05-A15E-47AA-82DB-ADC3B316920A}"/>
              </a:ext>
            </a:extLst>
          </p:cNvPr>
          <p:cNvSpPr/>
          <p:nvPr/>
        </p:nvSpPr>
        <p:spPr>
          <a:xfrm>
            <a:off x="3994575" y="4942708"/>
            <a:ext cx="1371600" cy="246221"/>
          </a:xfrm>
          <a:prstGeom prst="rect">
            <a:avLst/>
          </a:prstGeom>
        </p:spPr>
        <p:txBody>
          <a:bodyPr wrap="square" lIns="0" tIns="0" rIns="0" bIns="0" anchor="ctr">
            <a:spAutoFit/>
          </a:bodyPr>
          <a:lstStyle/>
          <a:p>
            <a:pPr algn="ctr"/>
            <a:r>
              <a:rPr lang="en-US" sz="1600" dirty="0"/>
              <a:t>Categorical</a:t>
            </a:r>
          </a:p>
        </p:txBody>
      </p:sp>
      <p:sp>
        <p:nvSpPr>
          <p:cNvPr id="110" name="Rectangle 109">
            <a:extLst>
              <a:ext uri="{FF2B5EF4-FFF2-40B4-BE49-F238E27FC236}">
                <a16:creationId xmlns:a16="http://schemas.microsoft.com/office/drawing/2014/main" xmlns="" id="{14CF6884-43F1-4500-A27C-AB3D11308C26}"/>
              </a:ext>
            </a:extLst>
          </p:cNvPr>
          <p:cNvSpPr/>
          <p:nvPr/>
        </p:nvSpPr>
        <p:spPr>
          <a:xfrm>
            <a:off x="5236521" y="4942708"/>
            <a:ext cx="1371600" cy="246221"/>
          </a:xfrm>
          <a:prstGeom prst="rect">
            <a:avLst/>
          </a:prstGeom>
        </p:spPr>
        <p:txBody>
          <a:bodyPr wrap="square" lIns="0" tIns="0" rIns="0" bIns="0" anchor="ctr">
            <a:spAutoFit/>
          </a:bodyPr>
          <a:lstStyle/>
          <a:p>
            <a:pPr algn="ctr"/>
            <a:r>
              <a:rPr lang="en-US" sz="1600" dirty="0"/>
              <a:t>Numerical</a:t>
            </a:r>
          </a:p>
        </p:txBody>
      </p:sp>
      <p:sp>
        <p:nvSpPr>
          <p:cNvPr id="111" name="Rectangle 110">
            <a:extLst>
              <a:ext uri="{FF2B5EF4-FFF2-40B4-BE49-F238E27FC236}">
                <a16:creationId xmlns:a16="http://schemas.microsoft.com/office/drawing/2014/main" xmlns="" id="{A661AC55-37CE-4E94-8F5C-66F9C76BC9C8}"/>
              </a:ext>
            </a:extLst>
          </p:cNvPr>
          <p:cNvSpPr/>
          <p:nvPr/>
        </p:nvSpPr>
        <p:spPr>
          <a:xfrm>
            <a:off x="6887909" y="4942708"/>
            <a:ext cx="1371600" cy="246221"/>
          </a:xfrm>
          <a:prstGeom prst="rect">
            <a:avLst/>
          </a:prstGeom>
        </p:spPr>
        <p:txBody>
          <a:bodyPr wrap="square" lIns="0" tIns="0" rIns="0" bIns="0" anchor="ctr">
            <a:spAutoFit/>
          </a:bodyPr>
          <a:lstStyle/>
          <a:p>
            <a:pPr algn="ctr"/>
            <a:r>
              <a:rPr lang="en-US" sz="1600" dirty="0"/>
              <a:t>Categorical</a:t>
            </a:r>
          </a:p>
        </p:txBody>
      </p:sp>
      <p:sp>
        <p:nvSpPr>
          <p:cNvPr id="112" name="Rectangle 111">
            <a:extLst>
              <a:ext uri="{FF2B5EF4-FFF2-40B4-BE49-F238E27FC236}">
                <a16:creationId xmlns:a16="http://schemas.microsoft.com/office/drawing/2014/main" xmlns="" id="{078E7048-4604-4D39-9216-CC4205E9B48B}"/>
              </a:ext>
            </a:extLst>
          </p:cNvPr>
          <p:cNvSpPr/>
          <p:nvPr/>
        </p:nvSpPr>
        <p:spPr>
          <a:xfrm>
            <a:off x="10736588" y="4942709"/>
            <a:ext cx="1371600" cy="246221"/>
          </a:xfrm>
          <a:prstGeom prst="rect">
            <a:avLst/>
          </a:prstGeom>
        </p:spPr>
        <p:txBody>
          <a:bodyPr wrap="square" lIns="0" tIns="0" rIns="0" bIns="0" anchor="ctr">
            <a:spAutoFit/>
          </a:bodyPr>
          <a:lstStyle/>
          <a:p>
            <a:pPr algn="ctr"/>
            <a:r>
              <a:rPr lang="en-US" sz="1600" dirty="0"/>
              <a:t>Numerical</a:t>
            </a:r>
          </a:p>
        </p:txBody>
      </p:sp>
      <p:sp>
        <p:nvSpPr>
          <p:cNvPr id="113" name="Rectangle 112">
            <a:extLst>
              <a:ext uri="{FF2B5EF4-FFF2-40B4-BE49-F238E27FC236}">
                <a16:creationId xmlns:a16="http://schemas.microsoft.com/office/drawing/2014/main" xmlns="" id="{FA759CBC-9291-437E-905B-AB86AB0C4CBA}"/>
              </a:ext>
            </a:extLst>
          </p:cNvPr>
          <p:cNvSpPr/>
          <p:nvPr/>
        </p:nvSpPr>
        <p:spPr>
          <a:xfrm>
            <a:off x="9483260" y="4944981"/>
            <a:ext cx="1371600" cy="246221"/>
          </a:xfrm>
          <a:prstGeom prst="rect">
            <a:avLst/>
          </a:prstGeom>
        </p:spPr>
        <p:txBody>
          <a:bodyPr wrap="square" lIns="0" tIns="0" rIns="0" bIns="0" anchor="ctr">
            <a:spAutoFit/>
          </a:bodyPr>
          <a:lstStyle/>
          <a:p>
            <a:pPr algn="ctr"/>
            <a:r>
              <a:rPr lang="en-US" sz="1600" dirty="0"/>
              <a:t>Categorical</a:t>
            </a:r>
          </a:p>
        </p:txBody>
      </p:sp>
    </p:spTree>
    <p:extLst>
      <p:ext uri="{BB962C8B-B14F-4D97-AF65-F5344CB8AC3E}">
        <p14:creationId xmlns:p14="http://schemas.microsoft.com/office/powerpoint/2010/main" val="843768125"/>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xmlns=""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Retail Dataset</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1" name="Table 40"/>
          <p:cNvGraphicFramePr>
            <a:graphicFrameLocks noGrp="1"/>
          </p:cNvGraphicFramePr>
          <p:nvPr>
            <p:extLst>
              <p:ext uri="{D42A27DB-BD31-4B8C-83A1-F6EECF244321}">
                <p14:modId xmlns:p14="http://schemas.microsoft.com/office/powerpoint/2010/main" val="216077397"/>
              </p:ext>
            </p:extLst>
          </p:nvPr>
        </p:nvGraphicFramePr>
        <p:xfrm>
          <a:off x="228600" y="855297"/>
          <a:ext cx="11212773" cy="4697171"/>
        </p:xfrm>
        <a:graphic>
          <a:graphicData uri="http://schemas.openxmlformats.org/drawingml/2006/table">
            <a:tbl>
              <a:tblPr firstRow="1" bandRow="1" bandCol="1">
                <a:tableStyleId>{7E9639D4-E3E2-4D34-9284-5A2195B3D0D7}</a:tableStyleId>
              </a:tblPr>
              <a:tblGrid>
                <a:gridCol w="2778455"/>
                <a:gridCol w="8434318"/>
              </a:tblGrid>
              <a:tr h="360418">
                <a:tc>
                  <a:txBody>
                    <a:bodyPr/>
                    <a:lstStyle/>
                    <a:p>
                      <a:pPr algn="ctr"/>
                      <a:r>
                        <a:rPr lang="en-US" sz="1600" dirty="0" smtClean="0">
                          <a:latin typeface="Cambria" panose="02040503050406030204" pitchFamily="18" charset="0"/>
                          <a:ea typeface="Cambria" panose="02040503050406030204" pitchFamily="18" charset="0"/>
                        </a:rPr>
                        <a:t>VARIABLES</a:t>
                      </a:r>
                      <a:r>
                        <a:rPr lang="en-US" sz="1600" baseline="0" dirty="0" smtClean="0">
                          <a:latin typeface="Cambria" panose="02040503050406030204" pitchFamily="18" charset="0"/>
                          <a:ea typeface="Cambria" panose="02040503050406030204" pitchFamily="18" charset="0"/>
                        </a:rPr>
                        <a:t> </a:t>
                      </a:r>
                      <a:endParaRPr lang="en-US" sz="1600" b="1" dirty="0">
                        <a:latin typeface="Cambria" panose="02040503050406030204" pitchFamily="18" charset="0"/>
                        <a:ea typeface="Cambria" panose="02040503050406030204" pitchFamily="18" charset="0"/>
                      </a:endParaRPr>
                    </a:p>
                  </a:txBody>
                  <a:tcPr/>
                </a:tc>
                <a:tc>
                  <a:txBody>
                    <a:bodyPr/>
                    <a:lstStyle/>
                    <a:p>
                      <a:pPr algn="ctr"/>
                      <a:r>
                        <a:rPr lang="en-US" sz="1600" dirty="0" smtClean="0">
                          <a:latin typeface="Cambria" panose="02040503050406030204" pitchFamily="18" charset="0"/>
                          <a:ea typeface="Cambria" panose="02040503050406030204" pitchFamily="18" charset="0"/>
                        </a:rPr>
                        <a:t>DESCRIPTION</a:t>
                      </a:r>
                      <a:endParaRPr lang="en-US" sz="1600" b="1" dirty="0">
                        <a:latin typeface="Cambria" panose="02040503050406030204" pitchFamily="18" charset="0"/>
                        <a:ea typeface="Cambria" panose="02040503050406030204" pitchFamily="18" charset="0"/>
                      </a:endParaRPr>
                    </a:p>
                  </a:txBody>
                  <a:tcPr/>
                </a:tc>
              </a:tr>
              <a:tr h="360418">
                <a:tc>
                  <a:txBody>
                    <a:bodyPr/>
                    <a:lstStyle/>
                    <a:p>
                      <a:r>
                        <a:rPr lang="en-US" sz="1600" b="1" i="1" u="none" strike="noStrike" kern="1200" baseline="0" dirty="0" smtClean="0">
                          <a:latin typeface="Cambria" panose="02040503050406030204" pitchFamily="18" charset="0"/>
                          <a:ea typeface="Cambria" panose="02040503050406030204" pitchFamily="18" charset="0"/>
                        </a:rPr>
                        <a:t>Item_Identifier</a:t>
                      </a:r>
                      <a:endParaRPr lang="en-US" sz="1600" b="1" i="1" dirty="0">
                        <a:latin typeface="Cambria" panose="02040503050406030204" pitchFamily="18" charset="0"/>
                        <a:ea typeface="Cambria" panose="02040503050406030204" pitchFamily="18" charset="0"/>
                      </a:endParaRPr>
                    </a:p>
                  </a:txBody>
                  <a:tcPr/>
                </a:tc>
                <a:tc>
                  <a:txBody>
                    <a:bodyPr/>
                    <a:lstStyle/>
                    <a:p>
                      <a:r>
                        <a:rPr lang="en-US" sz="1600" u="none" strike="noStrike" kern="1200" baseline="0" dirty="0" smtClean="0">
                          <a:latin typeface="Cambria" panose="02040503050406030204" pitchFamily="18" charset="0"/>
                          <a:ea typeface="Cambria" panose="02040503050406030204" pitchFamily="18" charset="0"/>
                        </a:rPr>
                        <a:t>Unique Product ID</a:t>
                      </a:r>
                      <a:endParaRPr lang="en-US" sz="1600" dirty="0">
                        <a:latin typeface="Cambria" panose="02040503050406030204" pitchFamily="18" charset="0"/>
                        <a:ea typeface="Cambria" panose="02040503050406030204" pitchFamily="18" charset="0"/>
                      </a:endParaRPr>
                    </a:p>
                  </a:txBody>
                  <a:tcPr/>
                </a:tc>
              </a:tr>
              <a:tr h="360418">
                <a:tc>
                  <a:txBody>
                    <a:bodyPr/>
                    <a:lstStyle/>
                    <a:p>
                      <a:pPr marL="0" algn="l" defTabSz="914400" rtl="0" eaLnBrk="1" latinLnBrk="0" hangingPunct="1"/>
                      <a:r>
                        <a:rPr lang="en-US" sz="1600" b="1" i="1" u="none" strike="noStrike" kern="1200" baseline="0" dirty="0" smtClean="0">
                          <a:latin typeface="Cambria" panose="02040503050406030204" pitchFamily="18" charset="0"/>
                          <a:ea typeface="Cambria" panose="02040503050406030204" pitchFamily="18" charset="0"/>
                        </a:rPr>
                        <a:t>Item_Weight</a:t>
                      </a:r>
                      <a:endParaRPr lang="en-US" sz="1600" b="1" i="1" u="none" strike="noStrike" kern="1200" baseline="0" dirty="0">
                        <a:solidFill>
                          <a:schemeClr val="dk1"/>
                        </a:solidFill>
                        <a:latin typeface="Cambria" panose="02040503050406030204" pitchFamily="18" charset="0"/>
                        <a:ea typeface="Cambria" panose="02040503050406030204" pitchFamily="18" charset="0"/>
                        <a:cs typeface="+mn-cs"/>
                      </a:endParaRPr>
                    </a:p>
                  </a:txBody>
                  <a:tcPr/>
                </a:tc>
                <a:tc>
                  <a:txBody>
                    <a:bodyPr/>
                    <a:lstStyle/>
                    <a:p>
                      <a:pPr marL="0" algn="l" defTabSz="914400" rtl="0" eaLnBrk="1" latinLnBrk="0" hangingPunct="1"/>
                      <a:r>
                        <a:rPr lang="en-US" sz="1600" u="none" strike="noStrike" kern="1200" baseline="0" dirty="0" smtClean="0">
                          <a:latin typeface="Cambria" panose="02040503050406030204" pitchFamily="18" charset="0"/>
                          <a:ea typeface="Cambria" panose="02040503050406030204" pitchFamily="18" charset="0"/>
                        </a:rPr>
                        <a:t>Weight of product</a:t>
                      </a:r>
                      <a:endParaRPr lang="en-US" sz="1600" b="0" i="0" u="none" strike="noStrike" kern="1200" baseline="0" dirty="0">
                        <a:solidFill>
                          <a:schemeClr val="dk1"/>
                        </a:solidFill>
                        <a:latin typeface="Cambria" panose="02040503050406030204" pitchFamily="18" charset="0"/>
                        <a:ea typeface="Cambria" panose="02040503050406030204" pitchFamily="18" charset="0"/>
                        <a:cs typeface="+mn-cs"/>
                      </a:endParaRPr>
                    </a:p>
                  </a:txBody>
                  <a:tcPr/>
                </a:tc>
              </a:tr>
              <a:tr h="360418">
                <a:tc>
                  <a:txBody>
                    <a:bodyPr/>
                    <a:lstStyle/>
                    <a:p>
                      <a:pPr marL="0" algn="l" defTabSz="914400" rtl="0" eaLnBrk="1" latinLnBrk="0" hangingPunct="1"/>
                      <a:r>
                        <a:rPr lang="en-US" sz="1600" b="1" i="1" u="none" strike="noStrike" kern="1200" baseline="0" dirty="0" smtClean="0">
                          <a:latin typeface="Cambria" panose="02040503050406030204" pitchFamily="18" charset="0"/>
                          <a:ea typeface="Cambria" panose="02040503050406030204" pitchFamily="18" charset="0"/>
                        </a:rPr>
                        <a:t>Item_Fat_Content</a:t>
                      </a:r>
                      <a:endParaRPr lang="en-US" sz="1600" b="1" i="1" u="none" strike="noStrike" kern="1200" baseline="0" dirty="0">
                        <a:solidFill>
                          <a:schemeClr val="dk1"/>
                        </a:solidFill>
                        <a:latin typeface="Cambria" panose="02040503050406030204" pitchFamily="18" charset="0"/>
                        <a:ea typeface="Cambria" panose="02040503050406030204" pitchFamily="18" charset="0"/>
                        <a:cs typeface="+mn-cs"/>
                      </a:endParaRPr>
                    </a:p>
                  </a:txBody>
                  <a:tcPr/>
                </a:tc>
                <a:tc>
                  <a:txBody>
                    <a:bodyPr/>
                    <a:lstStyle/>
                    <a:p>
                      <a:pPr marL="0" algn="l" defTabSz="914400" rtl="0" eaLnBrk="1" latinLnBrk="0" hangingPunct="1"/>
                      <a:r>
                        <a:rPr lang="en-US" sz="1600" u="none" strike="noStrike" kern="1200" baseline="0" dirty="0" smtClean="0">
                          <a:latin typeface="Cambria" panose="02040503050406030204" pitchFamily="18" charset="0"/>
                          <a:ea typeface="Cambria" panose="02040503050406030204" pitchFamily="18" charset="0"/>
                        </a:rPr>
                        <a:t>Whether the product is low fat or not.</a:t>
                      </a:r>
                      <a:endParaRPr lang="en-US" sz="1600" b="0" i="0" u="none" strike="noStrike" kern="1200" baseline="0" dirty="0">
                        <a:solidFill>
                          <a:schemeClr val="dk1"/>
                        </a:solidFill>
                        <a:latin typeface="Cambria" panose="02040503050406030204" pitchFamily="18" charset="0"/>
                        <a:ea typeface="Cambria" panose="02040503050406030204" pitchFamily="18" charset="0"/>
                        <a:cs typeface="+mn-cs"/>
                      </a:endParaRPr>
                    </a:p>
                  </a:txBody>
                  <a:tcPr/>
                </a:tc>
              </a:tr>
              <a:tr h="360418">
                <a:tc>
                  <a:txBody>
                    <a:bodyPr/>
                    <a:lstStyle/>
                    <a:p>
                      <a:pPr marL="0" algn="l" defTabSz="914400" rtl="0" eaLnBrk="1" latinLnBrk="0" hangingPunct="1"/>
                      <a:r>
                        <a:rPr lang="en-US" sz="1600" b="1" i="1" u="none" strike="noStrike" kern="1200" baseline="0" dirty="0" smtClean="0">
                          <a:latin typeface="Cambria" panose="02040503050406030204" pitchFamily="18" charset="0"/>
                          <a:ea typeface="Cambria" panose="02040503050406030204" pitchFamily="18" charset="0"/>
                        </a:rPr>
                        <a:t>Item_Type</a:t>
                      </a:r>
                      <a:endParaRPr lang="en-US" sz="1600" b="1" i="1" u="none" strike="noStrike" kern="1200" baseline="0" dirty="0">
                        <a:solidFill>
                          <a:schemeClr val="dk1"/>
                        </a:solidFill>
                        <a:latin typeface="Cambria" panose="02040503050406030204" pitchFamily="18" charset="0"/>
                        <a:ea typeface="Cambria" panose="02040503050406030204" pitchFamily="18" charset="0"/>
                        <a:cs typeface="+mn-cs"/>
                      </a:endParaRPr>
                    </a:p>
                  </a:txBody>
                  <a:tcPr/>
                </a:tc>
                <a:tc>
                  <a:txBody>
                    <a:bodyPr/>
                    <a:lstStyle/>
                    <a:p>
                      <a:pPr marL="0" algn="l" defTabSz="914400" rtl="0" eaLnBrk="1" latinLnBrk="0" hangingPunct="1"/>
                      <a:r>
                        <a:rPr lang="en-US" sz="1600" u="none" strike="noStrike" kern="1200" baseline="0" dirty="0" smtClean="0">
                          <a:latin typeface="Cambria" panose="02040503050406030204" pitchFamily="18" charset="0"/>
                          <a:ea typeface="Cambria" panose="02040503050406030204" pitchFamily="18" charset="0"/>
                        </a:rPr>
                        <a:t>The category to which the product belongs.</a:t>
                      </a:r>
                      <a:endParaRPr lang="en-US" sz="1600" b="0" i="0" u="none" strike="noStrike" kern="1200" baseline="0" dirty="0">
                        <a:solidFill>
                          <a:schemeClr val="dk1"/>
                        </a:solidFill>
                        <a:latin typeface="Cambria" panose="02040503050406030204" pitchFamily="18" charset="0"/>
                        <a:ea typeface="Cambria" panose="02040503050406030204" pitchFamily="18" charset="0"/>
                        <a:cs typeface="+mn-cs"/>
                      </a:endParaRPr>
                    </a:p>
                  </a:txBody>
                  <a:tcPr/>
                </a:tc>
              </a:tr>
              <a:tr h="372155">
                <a:tc>
                  <a:txBody>
                    <a:bodyPr/>
                    <a:lstStyle/>
                    <a:p>
                      <a:pPr marL="0" algn="l" defTabSz="914400" rtl="0" eaLnBrk="1" latinLnBrk="0" hangingPunct="1"/>
                      <a:r>
                        <a:rPr lang="en-US" sz="1600" b="1" i="1" u="none" strike="noStrike" kern="1200" baseline="0" dirty="0" smtClean="0">
                          <a:latin typeface="Cambria" panose="02040503050406030204" pitchFamily="18" charset="0"/>
                          <a:ea typeface="Cambria" panose="02040503050406030204" pitchFamily="18" charset="0"/>
                        </a:rPr>
                        <a:t>Outlet_Identifier</a:t>
                      </a:r>
                      <a:endParaRPr lang="en-US" sz="1600" b="1" i="1" u="none" strike="noStrike" kern="1200" baseline="0" dirty="0">
                        <a:solidFill>
                          <a:schemeClr val="dk1"/>
                        </a:solidFill>
                        <a:latin typeface="Cambria" panose="02040503050406030204" pitchFamily="18" charset="0"/>
                        <a:ea typeface="Cambria" panose="02040503050406030204" pitchFamily="18" charset="0"/>
                        <a:cs typeface="+mn-cs"/>
                      </a:endParaRPr>
                    </a:p>
                  </a:txBody>
                  <a:tcPr/>
                </a:tc>
                <a:tc>
                  <a:txBody>
                    <a:bodyPr/>
                    <a:lstStyle/>
                    <a:p>
                      <a:pPr marL="0" algn="l" defTabSz="914400" rtl="0" eaLnBrk="1" latinLnBrk="0" hangingPunct="1"/>
                      <a:r>
                        <a:rPr lang="en-US" sz="1600" u="none" strike="noStrike" kern="1200" baseline="0" dirty="0" smtClean="0">
                          <a:latin typeface="Cambria" panose="02040503050406030204" pitchFamily="18" charset="0"/>
                          <a:ea typeface="Cambria" panose="02040503050406030204" pitchFamily="18" charset="0"/>
                        </a:rPr>
                        <a:t>Unique Store ID</a:t>
                      </a:r>
                      <a:endParaRPr lang="en-US" sz="1600" b="0" i="0" u="none" strike="noStrike" kern="1200" baseline="0" dirty="0">
                        <a:solidFill>
                          <a:schemeClr val="dk1"/>
                        </a:solidFill>
                        <a:latin typeface="Cambria" panose="02040503050406030204" pitchFamily="18" charset="0"/>
                        <a:ea typeface="Cambria" panose="02040503050406030204" pitchFamily="18" charset="0"/>
                        <a:cs typeface="+mn-cs"/>
                      </a:endParaRPr>
                    </a:p>
                  </a:txBody>
                  <a:tcPr/>
                </a:tc>
              </a:tr>
              <a:tr h="360418">
                <a:tc>
                  <a:txBody>
                    <a:bodyPr/>
                    <a:lstStyle/>
                    <a:p>
                      <a:pPr marL="0" algn="l" defTabSz="914400" rtl="0" eaLnBrk="1" latinLnBrk="0" hangingPunct="1"/>
                      <a:r>
                        <a:rPr lang="en-US" sz="1600" b="1" i="1" u="none" strike="noStrike" kern="1200" baseline="0" dirty="0" smtClean="0">
                          <a:latin typeface="Cambria" panose="02040503050406030204" pitchFamily="18" charset="0"/>
                          <a:ea typeface="Cambria" panose="02040503050406030204" pitchFamily="18" charset="0"/>
                        </a:rPr>
                        <a:t>Outlet_Size</a:t>
                      </a:r>
                      <a:endParaRPr lang="en-US" sz="1600" b="1" i="1" u="none" strike="noStrike" kern="1200" baseline="0" dirty="0">
                        <a:solidFill>
                          <a:schemeClr val="dk1"/>
                        </a:solidFill>
                        <a:latin typeface="Cambria" panose="02040503050406030204" pitchFamily="18" charset="0"/>
                        <a:ea typeface="Cambria" panose="02040503050406030204" pitchFamily="18" charset="0"/>
                        <a:cs typeface="+mn-cs"/>
                      </a:endParaRPr>
                    </a:p>
                  </a:txBody>
                  <a:tcPr/>
                </a:tc>
                <a:tc>
                  <a:txBody>
                    <a:bodyPr/>
                    <a:lstStyle/>
                    <a:p>
                      <a:pPr marL="0" algn="l" defTabSz="914400" rtl="0" eaLnBrk="1" latinLnBrk="0" hangingPunct="1"/>
                      <a:r>
                        <a:rPr lang="en-US" sz="1600" u="none" strike="noStrike" kern="1200" baseline="0" dirty="0" smtClean="0">
                          <a:latin typeface="Cambria" panose="02040503050406030204" pitchFamily="18" charset="0"/>
                          <a:ea typeface="Cambria" panose="02040503050406030204" pitchFamily="18" charset="0"/>
                        </a:rPr>
                        <a:t>The size of the store in terms of ground area covered.</a:t>
                      </a:r>
                      <a:endParaRPr lang="en-US" sz="1600" b="0" i="0" u="none" strike="noStrike" kern="1200" baseline="0" dirty="0">
                        <a:solidFill>
                          <a:schemeClr val="dk1"/>
                        </a:solidFill>
                        <a:latin typeface="Cambria" panose="02040503050406030204" pitchFamily="18" charset="0"/>
                        <a:ea typeface="Cambria" panose="02040503050406030204" pitchFamily="18" charset="0"/>
                        <a:cs typeface="+mn-cs"/>
                      </a:endParaRPr>
                    </a:p>
                  </a:txBody>
                  <a:tcPr/>
                </a:tc>
              </a:tr>
              <a:tr h="360418">
                <a:tc>
                  <a:txBody>
                    <a:bodyPr/>
                    <a:lstStyle/>
                    <a:p>
                      <a:pPr marL="0" algn="l" defTabSz="914400" rtl="0" eaLnBrk="1" latinLnBrk="0" hangingPunct="1"/>
                      <a:r>
                        <a:rPr lang="en-US" sz="1600" b="1" i="1" u="none" strike="noStrike" kern="1200" baseline="0" dirty="0" smtClean="0">
                          <a:latin typeface="Cambria" panose="02040503050406030204" pitchFamily="18" charset="0"/>
                          <a:ea typeface="Cambria" panose="02040503050406030204" pitchFamily="18" charset="0"/>
                        </a:rPr>
                        <a:t>Outlet_Location_Type</a:t>
                      </a:r>
                      <a:endParaRPr lang="en-US" sz="1600" b="1" i="1" u="none" strike="noStrike" kern="1200" baseline="0" dirty="0">
                        <a:solidFill>
                          <a:schemeClr val="dk1"/>
                        </a:solidFill>
                        <a:latin typeface="Cambria" panose="02040503050406030204" pitchFamily="18" charset="0"/>
                        <a:ea typeface="Cambria" panose="02040503050406030204" pitchFamily="18" charset="0"/>
                        <a:cs typeface="+mn-cs"/>
                      </a:endParaRPr>
                    </a:p>
                  </a:txBody>
                  <a:tcPr/>
                </a:tc>
                <a:tc>
                  <a:txBody>
                    <a:bodyPr/>
                    <a:lstStyle/>
                    <a:p>
                      <a:pPr marL="0" algn="l" defTabSz="914400" rtl="0" eaLnBrk="1" latinLnBrk="0" hangingPunct="1"/>
                      <a:r>
                        <a:rPr lang="en-US" sz="1600" u="none" strike="noStrike" kern="1200" baseline="0" dirty="0" smtClean="0">
                          <a:latin typeface="Cambria" panose="02040503050406030204" pitchFamily="18" charset="0"/>
                          <a:ea typeface="Cambria" panose="02040503050406030204" pitchFamily="18" charset="0"/>
                        </a:rPr>
                        <a:t>The type of city in which the store is located</a:t>
                      </a:r>
                      <a:endParaRPr lang="en-US" sz="1600" b="0" i="0" u="none" strike="noStrike" kern="1200" baseline="0" dirty="0">
                        <a:solidFill>
                          <a:schemeClr val="dk1"/>
                        </a:solidFill>
                        <a:latin typeface="Cambria" panose="02040503050406030204" pitchFamily="18" charset="0"/>
                        <a:ea typeface="Cambria" panose="02040503050406030204" pitchFamily="18" charset="0"/>
                        <a:cs typeface="+mn-cs"/>
                      </a:endParaRPr>
                    </a:p>
                  </a:txBody>
                  <a:tcPr/>
                </a:tc>
              </a:tr>
              <a:tr h="360418">
                <a:tc>
                  <a:txBody>
                    <a:bodyPr/>
                    <a:lstStyle/>
                    <a:p>
                      <a:pPr marL="0" algn="l" defTabSz="914400" rtl="0" eaLnBrk="1" latinLnBrk="0" hangingPunct="1"/>
                      <a:r>
                        <a:rPr lang="en-US" sz="1600" b="1" i="1" u="none" strike="noStrike" kern="1200" baseline="0" dirty="0" smtClean="0">
                          <a:latin typeface="Cambria" panose="02040503050406030204" pitchFamily="18" charset="0"/>
                          <a:ea typeface="Cambria" panose="02040503050406030204" pitchFamily="18" charset="0"/>
                        </a:rPr>
                        <a:t>Outlet_Type</a:t>
                      </a:r>
                      <a:endParaRPr lang="en-US" sz="1600" b="1" i="1" u="none" strike="noStrike" kern="1200" baseline="0" dirty="0">
                        <a:solidFill>
                          <a:schemeClr val="dk1"/>
                        </a:solidFill>
                        <a:latin typeface="Cambria" panose="02040503050406030204" pitchFamily="18" charset="0"/>
                        <a:ea typeface="Cambria" panose="02040503050406030204" pitchFamily="18" charset="0"/>
                        <a:cs typeface="+mn-cs"/>
                      </a:endParaRPr>
                    </a:p>
                  </a:txBody>
                  <a:tcPr/>
                </a:tc>
                <a:tc>
                  <a:txBody>
                    <a:bodyPr/>
                    <a:lstStyle/>
                    <a:p>
                      <a:pPr marL="0" algn="l" defTabSz="914400" rtl="0" eaLnBrk="1" latinLnBrk="0" hangingPunct="1"/>
                      <a:r>
                        <a:rPr lang="en-US" sz="1600" u="none" strike="noStrike" kern="1200" baseline="0" dirty="0" smtClean="0">
                          <a:latin typeface="Cambria" panose="02040503050406030204" pitchFamily="18" charset="0"/>
                          <a:ea typeface="Cambria" panose="02040503050406030204" pitchFamily="18" charset="0"/>
                        </a:rPr>
                        <a:t>Whether the outlet is just a grocery store or some sort of supermarket</a:t>
                      </a:r>
                      <a:endParaRPr lang="en-US" sz="1600" b="0" i="0" u="none" strike="noStrike" kern="1200" baseline="0" dirty="0" smtClean="0">
                        <a:solidFill>
                          <a:schemeClr val="dk1"/>
                        </a:solidFill>
                        <a:latin typeface="Cambria" panose="02040503050406030204" pitchFamily="18" charset="0"/>
                        <a:ea typeface="Cambria" panose="02040503050406030204" pitchFamily="18" charset="0"/>
                        <a:cs typeface="+mn-cs"/>
                      </a:endParaRPr>
                    </a:p>
                  </a:txBody>
                  <a:tcPr/>
                </a:tc>
              </a:tr>
              <a:tr h="360418">
                <a:tc>
                  <a:txBody>
                    <a:bodyPr/>
                    <a:lstStyle/>
                    <a:p>
                      <a:pPr marL="0" algn="l" defTabSz="914400" rtl="0" eaLnBrk="1" latinLnBrk="0" hangingPunct="1"/>
                      <a:r>
                        <a:rPr lang="en-US" sz="1600" b="1" i="1" u="none" strike="noStrike" kern="1200" baseline="0" dirty="0" smtClean="0">
                          <a:latin typeface="Cambria" panose="02040503050406030204" pitchFamily="18" charset="0"/>
                          <a:ea typeface="Cambria" panose="02040503050406030204" pitchFamily="18" charset="0"/>
                        </a:rPr>
                        <a:t>Item_Visibility</a:t>
                      </a:r>
                      <a:endParaRPr lang="en-US" sz="1600" b="1" i="1" u="none" strike="noStrike" kern="1200" baseline="0" dirty="0">
                        <a:solidFill>
                          <a:schemeClr val="dk1"/>
                        </a:solidFill>
                        <a:latin typeface="Cambria" panose="02040503050406030204" pitchFamily="18" charset="0"/>
                        <a:ea typeface="Cambria" panose="02040503050406030204" pitchFamily="18" charset="0"/>
                        <a:cs typeface="+mn-cs"/>
                      </a:endParaRPr>
                    </a:p>
                  </a:txBody>
                  <a:tcPr/>
                </a:tc>
                <a:tc>
                  <a:txBody>
                    <a:bodyPr/>
                    <a:lstStyle/>
                    <a:p>
                      <a:pPr marL="0" algn="l" defTabSz="914400" rtl="0" eaLnBrk="1" latinLnBrk="0" hangingPunct="1"/>
                      <a:r>
                        <a:rPr lang="en-US" sz="1600" u="none" strike="noStrike" kern="1200" baseline="0" dirty="0" smtClean="0">
                          <a:latin typeface="Cambria" panose="02040503050406030204" pitchFamily="18" charset="0"/>
                          <a:ea typeface="Cambria" panose="02040503050406030204" pitchFamily="18" charset="0"/>
                        </a:rPr>
                        <a:t>The % of total display area of all products in a store allocated to the particular product.</a:t>
                      </a:r>
                      <a:endParaRPr lang="en-US" sz="1600" b="0" i="0" u="none" strike="noStrike" kern="1200" baseline="0" dirty="0" smtClean="0">
                        <a:solidFill>
                          <a:schemeClr val="dk1"/>
                        </a:solidFill>
                        <a:latin typeface="Cambria" panose="02040503050406030204" pitchFamily="18" charset="0"/>
                        <a:ea typeface="Cambria" panose="02040503050406030204" pitchFamily="18" charset="0"/>
                        <a:cs typeface="+mn-cs"/>
                      </a:endParaRPr>
                    </a:p>
                  </a:txBody>
                  <a:tcPr/>
                </a:tc>
              </a:tr>
              <a:tr h="360418">
                <a:tc>
                  <a:txBody>
                    <a:bodyPr/>
                    <a:lstStyle/>
                    <a:p>
                      <a:pPr marL="0" algn="l" defTabSz="914400" rtl="0" eaLnBrk="1" latinLnBrk="0" hangingPunct="1"/>
                      <a:r>
                        <a:rPr lang="en-US" sz="1600" b="1" i="1" u="none" strike="noStrike" kern="1200" baseline="0" dirty="0" smtClean="0">
                          <a:latin typeface="Cambria" panose="02040503050406030204" pitchFamily="18" charset="0"/>
                          <a:ea typeface="Cambria" panose="02040503050406030204" pitchFamily="18" charset="0"/>
                        </a:rPr>
                        <a:t>Item_MRP</a:t>
                      </a:r>
                      <a:endParaRPr lang="en-US" sz="1600" b="1" i="1" u="none" strike="noStrike" kern="1200" baseline="0" dirty="0">
                        <a:solidFill>
                          <a:schemeClr val="dk1"/>
                        </a:solidFill>
                        <a:latin typeface="Cambria" panose="02040503050406030204" pitchFamily="18" charset="0"/>
                        <a:ea typeface="Cambria" panose="02040503050406030204" pitchFamily="18" charset="0"/>
                        <a:cs typeface="+mn-cs"/>
                      </a:endParaRPr>
                    </a:p>
                  </a:txBody>
                  <a:tcPr/>
                </a:tc>
                <a:tc>
                  <a:txBody>
                    <a:bodyPr/>
                    <a:lstStyle/>
                    <a:p>
                      <a:pPr marL="0" algn="l" defTabSz="914400" rtl="0" eaLnBrk="1" latinLnBrk="0" hangingPunct="1"/>
                      <a:r>
                        <a:rPr lang="en-US" sz="1600" u="none" strike="noStrike" kern="1200" baseline="0" dirty="0" smtClean="0">
                          <a:latin typeface="Cambria" panose="02040503050406030204" pitchFamily="18" charset="0"/>
                          <a:ea typeface="Cambria" panose="02040503050406030204" pitchFamily="18" charset="0"/>
                        </a:rPr>
                        <a:t>Maximum Retail Price of the product</a:t>
                      </a:r>
                      <a:endParaRPr lang="en-US" sz="1600" b="0" i="0" u="none" strike="noStrike" kern="1200" baseline="0" dirty="0" smtClean="0">
                        <a:solidFill>
                          <a:schemeClr val="dk1"/>
                        </a:solidFill>
                        <a:latin typeface="Cambria" panose="02040503050406030204" pitchFamily="18" charset="0"/>
                        <a:ea typeface="Cambria" panose="02040503050406030204" pitchFamily="18" charset="0"/>
                        <a:cs typeface="+mn-cs"/>
                      </a:endParaRPr>
                    </a:p>
                  </a:txBody>
                  <a:tcPr/>
                </a:tc>
              </a:tr>
              <a:tr h="360418">
                <a:tc>
                  <a:txBody>
                    <a:bodyPr/>
                    <a:lstStyle/>
                    <a:p>
                      <a:pPr marL="0" algn="l" defTabSz="914400" rtl="0" eaLnBrk="1" latinLnBrk="0" hangingPunct="1"/>
                      <a:r>
                        <a:rPr lang="en-US" sz="1600" b="1" i="1" u="none" strike="noStrike" kern="1200" baseline="0" dirty="0" smtClean="0">
                          <a:latin typeface="Cambria" panose="02040503050406030204" pitchFamily="18" charset="0"/>
                          <a:ea typeface="Cambria" panose="02040503050406030204" pitchFamily="18" charset="0"/>
                        </a:rPr>
                        <a:t>Outlet_Establishment_Year</a:t>
                      </a:r>
                      <a:endParaRPr lang="en-US" sz="1600" b="1" i="1" u="none" strike="noStrike" kern="1200" baseline="0" dirty="0">
                        <a:solidFill>
                          <a:schemeClr val="dk1"/>
                        </a:solidFill>
                        <a:latin typeface="Cambria" panose="02040503050406030204" pitchFamily="18" charset="0"/>
                        <a:ea typeface="Cambria" panose="02040503050406030204" pitchFamily="18" charset="0"/>
                        <a:cs typeface="+mn-cs"/>
                      </a:endParaRPr>
                    </a:p>
                  </a:txBody>
                  <a:tcPr/>
                </a:tc>
                <a:tc>
                  <a:txBody>
                    <a:bodyPr/>
                    <a:lstStyle/>
                    <a:p>
                      <a:pPr marL="0" algn="l" defTabSz="914400" rtl="0" eaLnBrk="1" latinLnBrk="0" hangingPunct="1"/>
                      <a:r>
                        <a:rPr lang="en-US" sz="1600" u="none" strike="noStrike" kern="1200" baseline="0" dirty="0" smtClean="0">
                          <a:latin typeface="Cambria" panose="02040503050406030204" pitchFamily="18" charset="0"/>
                          <a:ea typeface="Cambria" panose="02040503050406030204" pitchFamily="18" charset="0"/>
                        </a:rPr>
                        <a:t>The year in which store was established.</a:t>
                      </a:r>
                      <a:endParaRPr lang="en-US" sz="1600" b="0" i="0" u="none" strike="noStrike" kern="1200" baseline="0" dirty="0" smtClean="0">
                        <a:solidFill>
                          <a:schemeClr val="dk1"/>
                        </a:solidFill>
                        <a:latin typeface="Cambria" panose="02040503050406030204" pitchFamily="18" charset="0"/>
                        <a:ea typeface="Cambria" panose="02040503050406030204" pitchFamily="18" charset="0"/>
                        <a:cs typeface="+mn-cs"/>
                      </a:endParaRPr>
                    </a:p>
                  </a:txBody>
                  <a:tcPr/>
                </a:tc>
              </a:tr>
              <a:tr h="360418">
                <a:tc>
                  <a:txBody>
                    <a:bodyPr/>
                    <a:lstStyle/>
                    <a:p>
                      <a:pPr marL="0" algn="l" defTabSz="914400" rtl="0" eaLnBrk="1" latinLnBrk="0" hangingPunct="1"/>
                      <a:r>
                        <a:rPr lang="en-US" sz="1600" b="1" i="1" u="none" strike="noStrike" kern="1200" baseline="0" dirty="0" smtClean="0">
                          <a:latin typeface="Cambria" panose="02040503050406030204" pitchFamily="18" charset="0"/>
                          <a:ea typeface="Cambria" panose="02040503050406030204" pitchFamily="18" charset="0"/>
                        </a:rPr>
                        <a:t>Item_Outlet_Sales :</a:t>
                      </a:r>
                      <a:endParaRPr lang="en-US" sz="1600" b="1" i="1" u="none" strike="noStrike" kern="1200" baseline="0" dirty="0">
                        <a:solidFill>
                          <a:schemeClr val="dk1"/>
                        </a:solidFill>
                        <a:latin typeface="Cambria" panose="02040503050406030204" pitchFamily="18" charset="0"/>
                        <a:ea typeface="Cambria" panose="02040503050406030204" pitchFamily="18" charset="0"/>
                        <a:cs typeface="+mn-cs"/>
                      </a:endParaRPr>
                    </a:p>
                  </a:txBody>
                  <a:tcPr/>
                </a:tc>
                <a:tc>
                  <a:txBody>
                    <a:bodyPr/>
                    <a:lstStyle/>
                    <a:p>
                      <a:pPr marL="0" algn="l" defTabSz="914400" rtl="0" eaLnBrk="1" latinLnBrk="0" hangingPunct="1"/>
                      <a:r>
                        <a:rPr lang="en-US" sz="1600" u="none" strike="noStrike" kern="1200" baseline="0" dirty="0" smtClean="0">
                          <a:latin typeface="Cambria" panose="02040503050406030204" pitchFamily="18" charset="0"/>
                          <a:ea typeface="Cambria" panose="02040503050406030204" pitchFamily="18" charset="0"/>
                        </a:rPr>
                        <a:t>Sales of the product in the particular store. </a:t>
                      </a:r>
                      <a:r>
                        <a:rPr lang="en-US" sz="1600" b="1" u="none" strike="noStrike" kern="1200" baseline="0" dirty="0" smtClean="0">
                          <a:latin typeface="Cambria" panose="02040503050406030204" pitchFamily="18" charset="0"/>
                          <a:ea typeface="Cambria" panose="02040503050406030204" pitchFamily="18" charset="0"/>
                        </a:rPr>
                        <a:t>This is the variable to be predicted. </a:t>
                      </a:r>
                      <a:endParaRPr lang="en-US" sz="1600" b="1" i="0" u="none" strike="noStrike" kern="1200" baseline="0" dirty="0" smtClean="0">
                        <a:solidFill>
                          <a:schemeClr val="dk1"/>
                        </a:solidFill>
                        <a:latin typeface="Cambria" panose="02040503050406030204" pitchFamily="18" charset="0"/>
                        <a:ea typeface="Cambria" panose="02040503050406030204" pitchFamily="18" charset="0"/>
                        <a:cs typeface="+mn-cs"/>
                      </a:endParaRPr>
                    </a:p>
                  </a:txBody>
                  <a:tcPr/>
                </a:tc>
              </a:tr>
            </a:tbl>
          </a:graphicData>
        </a:graphic>
      </p:graphicFrame>
    </p:spTree>
    <p:extLst>
      <p:ext uri="{BB962C8B-B14F-4D97-AF65-F5344CB8AC3E}">
        <p14:creationId xmlns:p14="http://schemas.microsoft.com/office/powerpoint/2010/main" val="310766826"/>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xmlns=""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t>Data Pre-processing</a:t>
            </a:r>
            <a:endParaRPr lang="en-US" sz="2800" b="1"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2" name="Text Placeholder 3">
            <a:extLst>
              <a:ext uri="{FF2B5EF4-FFF2-40B4-BE49-F238E27FC236}">
                <a16:creationId xmlns:a16="http://schemas.microsoft.com/office/drawing/2014/main" xmlns="" id="{7F5D319E-3BF9-49A6-A8D1-182C1CF24053}"/>
              </a:ext>
            </a:extLst>
          </p:cNvPr>
          <p:cNvSpPr txBox="1">
            <a:spLocks/>
          </p:cNvSpPr>
          <p:nvPr/>
        </p:nvSpPr>
        <p:spPr>
          <a:xfrm>
            <a:off x="432000" y="1138385"/>
            <a:ext cx="5162888" cy="3779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IN" sz="2400" dirty="0"/>
              <a:t>Usually when ever we counter an id column, we drop it. But here we are generating  a column derived from it which is useful to categorize items.</a:t>
            </a:r>
          </a:p>
        </p:txBody>
      </p:sp>
      <p:pic>
        <p:nvPicPr>
          <p:cNvPr id="43" name="Content Placeholder 8">
            <a:extLst>
              <a:ext uri="{FF2B5EF4-FFF2-40B4-BE49-F238E27FC236}">
                <a16:creationId xmlns:a16="http://schemas.microsoft.com/office/drawing/2014/main" xmlns="" id="{2E13CC55-6F88-4E72-83B9-CE581452B3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00" y="2918049"/>
            <a:ext cx="5595701" cy="3417053"/>
          </a:xfrm>
          <a:prstGeom prst="rect">
            <a:avLst/>
          </a:prstGeom>
          <a:ln>
            <a:noFill/>
          </a:ln>
          <a:effectLst>
            <a:outerShdw blurRad="190500" algn="tl" rotWithShape="0">
              <a:srgbClr val="000000">
                <a:alpha val="70000"/>
              </a:srgbClr>
            </a:outerShdw>
          </a:effectLst>
        </p:spPr>
      </p:pic>
      <p:sp>
        <p:nvSpPr>
          <p:cNvPr id="44" name="Text Placeholder 5">
            <a:extLst>
              <a:ext uri="{FF2B5EF4-FFF2-40B4-BE49-F238E27FC236}">
                <a16:creationId xmlns:a16="http://schemas.microsoft.com/office/drawing/2014/main" xmlns="" id="{4398DFF5-F850-45D4-ABBE-8045BF6465C3}"/>
              </a:ext>
            </a:extLst>
          </p:cNvPr>
          <p:cNvSpPr txBox="1">
            <a:spLocks/>
          </p:cNvSpPr>
          <p:nvPr/>
        </p:nvSpPr>
        <p:spPr>
          <a:xfrm>
            <a:off x="6300000" y="1135909"/>
            <a:ext cx="5472000" cy="3587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IN" sz="2400" dirty="0"/>
              <a:t>Categorical and numerical columns are separated and null values of those columns are treated with mode and mean respectively.</a:t>
            </a:r>
          </a:p>
        </p:txBody>
      </p:sp>
      <p:pic>
        <p:nvPicPr>
          <p:cNvPr id="45" name="Picture 44">
            <a:extLst>
              <a:ext uri="{FF2B5EF4-FFF2-40B4-BE49-F238E27FC236}">
                <a16:creationId xmlns:a16="http://schemas.microsoft.com/office/drawing/2014/main" xmlns="" id="{C8FA75B2-3CFB-45B2-B116-27DDABCEDB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4786" y="2619215"/>
            <a:ext cx="4357378" cy="38591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3059542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xmlns=""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t>Data Pre-processing</a:t>
            </a:r>
            <a:endParaRPr lang="en-US" sz="2800" b="1"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0" name="Text Placeholder 3">
            <a:extLst>
              <a:ext uri="{FF2B5EF4-FFF2-40B4-BE49-F238E27FC236}">
                <a16:creationId xmlns:a16="http://schemas.microsoft.com/office/drawing/2014/main" xmlns="" id="{B61C3193-224D-4681-9EAD-9C1286398904}"/>
              </a:ext>
            </a:extLst>
          </p:cNvPr>
          <p:cNvSpPr txBox="1">
            <a:spLocks/>
          </p:cNvSpPr>
          <p:nvPr/>
        </p:nvSpPr>
        <p:spPr>
          <a:xfrm>
            <a:off x="432000" y="1082179"/>
            <a:ext cx="5472000" cy="360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IN" sz="2400" dirty="0"/>
              <a:t>There is a column in which there are different type of entries which means the same, so we are allocating one particular name to those different entries.</a:t>
            </a:r>
          </a:p>
        </p:txBody>
      </p:sp>
      <p:pic>
        <p:nvPicPr>
          <p:cNvPr id="12" name="Content Placeholder 8">
            <a:extLst>
              <a:ext uri="{FF2B5EF4-FFF2-40B4-BE49-F238E27FC236}">
                <a16:creationId xmlns:a16="http://schemas.microsoft.com/office/drawing/2014/main" xmlns="" id="{EC593A50-04F9-43BA-9C01-60766FE649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417" y="2972755"/>
            <a:ext cx="5125165" cy="35914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Text Placeholder 5">
            <a:extLst>
              <a:ext uri="{FF2B5EF4-FFF2-40B4-BE49-F238E27FC236}">
                <a16:creationId xmlns:a16="http://schemas.microsoft.com/office/drawing/2014/main" xmlns="" id="{823268C9-FF31-4ECA-9327-11BADA8EFBB9}"/>
              </a:ext>
            </a:extLst>
          </p:cNvPr>
          <p:cNvSpPr txBox="1">
            <a:spLocks/>
          </p:cNvSpPr>
          <p:nvPr/>
        </p:nvSpPr>
        <p:spPr>
          <a:xfrm>
            <a:off x="6288002" y="1082179"/>
            <a:ext cx="5472000" cy="3587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IN" sz="2400" dirty="0"/>
              <a:t>Converting categorical variables to dummy variables</a:t>
            </a:r>
          </a:p>
        </p:txBody>
      </p:sp>
      <p:pic>
        <p:nvPicPr>
          <p:cNvPr id="15" name="Picture 14">
            <a:extLst>
              <a:ext uri="{FF2B5EF4-FFF2-40B4-BE49-F238E27FC236}">
                <a16:creationId xmlns:a16="http://schemas.microsoft.com/office/drawing/2014/main" xmlns="" id="{47D947EA-03D3-4965-A6E4-0D9B623587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0886" y="2972755"/>
            <a:ext cx="5782514" cy="28102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49982140"/>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910</Words>
  <Application>Microsoft Office PowerPoint</Application>
  <PresentationFormat>Widescreen</PresentationFormat>
  <Paragraphs>196</Paragraphs>
  <Slides>22</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Adobe Garamond Pro Bold</vt:lpstr>
      <vt:lpstr>Arial</vt:lpstr>
      <vt:lpstr>Arial Narrow</vt:lpstr>
      <vt:lpstr>Calibri</vt:lpstr>
      <vt:lpstr>Cambria</vt:lpstr>
      <vt:lpstr>Century Gothic</vt:lpstr>
      <vt:lpstr>Segoe UI</vt:lpstr>
      <vt:lpstr>Segoe UI Light</vt:lpstr>
      <vt:lpstr>Times New Roman</vt:lpstr>
      <vt:lpstr>Office Theme</vt:lpstr>
      <vt:lpstr> ANALYTICS ON RETAIL INDUSTRY -  Sales predictor for Big Mart</vt:lpstr>
      <vt:lpstr>PowerPoint Presentation</vt:lpstr>
      <vt:lpstr>PowerPoint Presentation</vt:lpstr>
      <vt:lpstr>Project analysis slide 2</vt:lpstr>
      <vt:lpstr>Project analysis slide 3</vt:lpstr>
      <vt:lpstr>Project analysis slide 4</vt:lpstr>
      <vt:lpstr>Project analysis slide 4</vt:lpstr>
      <vt:lpstr>Project analysis slide 4</vt:lpstr>
      <vt:lpstr>Project analysis slide 4</vt:lpstr>
      <vt:lpstr>Project analysis slide 5</vt:lpstr>
      <vt:lpstr>Project analysis slide 5</vt:lpstr>
      <vt:lpstr>Project analysis slide 5</vt:lpstr>
      <vt:lpstr>Project analysis slide 5</vt:lpstr>
      <vt:lpstr>Project analysis slide 5</vt:lpstr>
      <vt:lpstr>Project analysis slide 5</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2019-09-04T18:25:59Z</dcterms:created>
  <dcterms:modified xsi:type="dcterms:W3CDTF">2019-09-05T10:22:11Z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