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1" r:id="rId5"/>
    <p:sldId id="258" r:id="rId6"/>
    <p:sldId id="260" r:id="rId7"/>
    <p:sldId id="263" r:id="rId8"/>
    <p:sldId id="272" r:id="rId9"/>
    <p:sldId id="273" r:id="rId10"/>
    <p:sldId id="274" r:id="rId11"/>
    <p:sldId id="276" r:id="rId12"/>
    <p:sldId id="293" r:id="rId13"/>
    <p:sldId id="277" r:id="rId14"/>
    <p:sldId id="278" r:id="rId15"/>
    <p:sldId id="289" r:id="rId16"/>
    <p:sldId id="294" r:id="rId17"/>
    <p:sldId id="295" r:id="rId18"/>
    <p:sldId id="296" r:id="rId19"/>
    <p:sldId id="271" r:id="rId20"/>
    <p:sldId id="288" r:id="rId21"/>
    <p:sldId id="291" r:id="rId22"/>
    <p:sldId id="292" r:id="rId23"/>
    <p:sldId id="290" r:id="rId24"/>
    <p:sldId id="297" r:id="rId25"/>
    <p:sldId id="298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2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Adj</a:t>
            </a:r>
            <a:r>
              <a:rPr lang="en-IN" baseline="0"/>
              <a:t> R2_Score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Train Adj_Score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Sheet1!$D$2:$D$5</c:f>
              <c:strCache>
                <c:ptCount val="4"/>
                <c:pt idx="0">
                  <c:v>LR</c:v>
                </c:pt>
                <c:pt idx="1">
                  <c:v>RF</c:v>
                </c:pt>
                <c:pt idx="2">
                  <c:v>GB</c:v>
                </c:pt>
                <c:pt idx="3">
                  <c:v>BG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0.73</c:v>
                </c:pt>
                <c:pt idx="1">
                  <c:v>0.97</c:v>
                </c:pt>
                <c:pt idx="2">
                  <c:v>0.89</c:v>
                </c:pt>
                <c:pt idx="3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8-41E6-B2C8-5F7C401EFB0D}"/>
            </c:ext>
          </c:extLst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Adj_R2_Score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Sheet1!$D$2:$D$5</c:f>
              <c:strCache>
                <c:ptCount val="4"/>
                <c:pt idx="0">
                  <c:v>LR</c:v>
                </c:pt>
                <c:pt idx="1">
                  <c:v>RF</c:v>
                </c:pt>
                <c:pt idx="2">
                  <c:v>GB</c:v>
                </c:pt>
                <c:pt idx="3">
                  <c:v>BG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0.73</c:v>
                </c:pt>
                <c:pt idx="1">
                  <c:v>0.84</c:v>
                </c:pt>
                <c:pt idx="2">
                  <c:v>0.85</c:v>
                </c:pt>
                <c:pt idx="3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E8-41E6-B2C8-5F7C401EF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872568"/>
        <c:axId val="498875128"/>
      </c:lineChart>
      <c:catAx>
        <c:axId val="49887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875128"/>
        <c:crosses val="autoZero"/>
        <c:auto val="1"/>
        <c:lblAlgn val="ctr"/>
        <c:lblOffset val="100"/>
        <c:noMultiLvlLbl val="0"/>
      </c:catAx>
      <c:valAx>
        <c:axId val="49887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87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RMSE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Train Adj_Score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Sheet2!$B$2:$B$5</c:f>
              <c:strCache>
                <c:ptCount val="4"/>
                <c:pt idx="0">
                  <c:v>LR</c:v>
                </c:pt>
                <c:pt idx="1">
                  <c:v>RF</c:v>
                </c:pt>
                <c:pt idx="2">
                  <c:v>GB</c:v>
                </c:pt>
                <c:pt idx="3">
                  <c:v>BG</c:v>
                </c:pt>
              </c:strCache>
            </c:strRef>
          </c:cat>
          <c:val>
            <c:numRef>
              <c:f>Sheet2!$C$2:$C$5</c:f>
              <c:numCache>
                <c:formatCode>General</c:formatCode>
                <c:ptCount val="4"/>
                <c:pt idx="0">
                  <c:v>192524</c:v>
                </c:pt>
                <c:pt idx="1">
                  <c:v>62063</c:v>
                </c:pt>
                <c:pt idx="2">
                  <c:v>121885</c:v>
                </c:pt>
                <c:pt idx="3">
                  <c:v>124689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62-4773-9751-9B919C554F6E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Adj_R2_Score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Sheet2!$B$2:$B$5</c:f>
              <c:strCache>
                <c:ptCount val="4"/>
                <c:pt idx="0">
                  <c:v>LR</c:v>
                </c:pt>
                <c:pt idx="1">
                  <c:v>RF</c:v>
                </c:pt>
                <c:pt idx="2">
                  <c:v>GB</c:v>
                </c:pt>
                <c:pt idx="3">
                  <c:v>BG</c:v>
                </c:pt>
              </c:strCache>
            </c:strRef>
          </c:cat>
          <c:val>
            <c:numRef>
              <c:f>Sheet2!$D$2:$D$5</c:f>
              <c:numCache>
                <c:formatCode>General</c:formatCode>
                <c:ptCount val="4"/>
                <c:pt idx="0">
                  <c:v>182010</c:v>
                </c:pt>
                <c:pt idx="1">
                  <c:v>142773</c:v>
                </c:pt>
                <c:pt idx="2">
                  <c:v>138587</c:v>
                </c:pt>
                <c:pt idx="3">
                  <c:v>137015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762-4773-9751-9B919C554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0656568"/>
        <c:axId val="450656888"/>
      </c:lineChart>
      <c:catAx>
        <c:axId val="450656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56888"/>
        <c:crosses val="autoZero"/>
        <c:auto val="1"/>
        <c:lblAlgn val="ctr"/>
        <c:lblOffset val="100"/>
        <c:noMultiLvlLbl val="0"/>
      </c:catAx>
      <c:valAx>
        <c:axId val="45065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56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41579177602801"/>
          <c:y val="0.90335593467483233"/>
          <c:w val="0.52116819772528433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 err="1"/>
              <a:t>Adj_Score</a:t>
            </a:r>
            <a:r>
              <a:rPr lang="en-IN" sz="1600" b="1" baseline="0" dirty="0"/>
              <a:t> Chart</a:t>
            </a:r>
            <a:endParaRPr lang="en-IN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Train R2_Score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Sheet1!$C$2:$C$5</c:f>
              <c:strCache>
                <c:ptCount val="4"/>
                <c:pt idx="0">
                  <c:v>LR</c:v>
                </c:pt>
                <c:pt idx="1">
                  <c:v>RF</c:v>
                </c:pt>
                <c:pt idx="2">
                  <c:v>GB</c:v>
                </c:pt>
                <c:pt idx="3">
                  <c:v>BG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0.72</c:v>
                </c:pt>
                <c:pt idx="1">
                  <c:v>0.97</c:v>
                </c:pt>
                <c:pt idx="2">
                  <c:v>0.89</c:v>
                </c:pt>
                <c:pt idx="3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FD-40C4-93EE-6410C40D0D58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Adj_Score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Sheet1!$C$2:$C$5</c:f>
              <c:strCache>
                <c:ptCount val="4"/>
                <c:pt idx="0">
                  <c:v>LR</c:v>
                </c:pt>
                <c:pt idx="1">
                  <c:v>RF</c:v>
                </c:pt>
                <c:pt idx="2">
                  <c:v>GB</c:v>
                </c:pt>
                <c:pt idx="3">
                  <c:v>BG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0.73</c:v>
                </c:pt>
                <c:pt idx="1">
                  <c:v>0.85</c:v>
                </c:pt>
                <c:pt idx="2">
                  <c:v>0.85</c:v>
                </c:pt>
                <c:pt idx="3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FD-40C4-93EE-6410C40D0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0926008"/>
        <c:axId val="480924728"/>
      </c:lineChart>
      <c:catAx>
        <c:axId val="48092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924728"/>
        <c:crosses val="autoZero"/>
        <c:auto val="1"/>
        <c:lblAlgn val="ctr"/>
        <c:lblOffset val="100"/>
        <c:noMultiLvlLbl val="0"/>
      </c:catAx>
      <c:valAx>
        <c:axId val="480924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926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/>
              <a:t>RMSE</a:t>
            </a:r>
            <a:r>
              <a:rPr lang="en-IN" sz="1600" b="1" baseline="0"/>
              <a:t> CHART</a:t>
            </a:r>
            <a:endParaRPr lang="en-IN" sz="1600" b="1"/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Sheet2!$C$4</c:f>
              <c:strCache>
                <c:ptCount val="1"/>
                <c:pt idx="0">
                  <c:v>Train RMSE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Sheet2!$B$5:$B$8</c:f>
              <c:strCache>
                <c:ptCount val="4"/>
                <c:pt idx="0">
                  <c:v>LR</c:v>
                </c:pt>
                <c:pt idx="1">
                  <c:v>RF</c:v>
                </c:pt>
                <c:pt idx="2">
                  <c:v>GB</c:v>
                </c:pt>
                <c:pt idx="3">
                  <c:v>BG</c:v>
                </c:pt>
              </c:strCache>
            </c:strRef>
          </c:cat>
          <c:val>
            <c:numRef>
              <c:f>Sheet2!$C$5:$C$8</c:f>
              <c:numCache>
                <c:formatCode>General</c:formatCode>
                <c:ptCount val="4"/>
                <c:pt idx="0">
                  <c:v>195161</c:v>
                </c:pt>
                <c:pt idx="1">
                  <c:v>58923</c:v>
                </c:pt>
                <c:pt idx="2">
                  <c:v>120611</c:v>
                </c:pt>
                <c:pt idx="3">
                  <c:v>121056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17-4946-B89C-AFE62E889197}"/>
            </c:ext>
          </c:extLst>
        </c:ser>
        <c:ser>
          <c:idx val="1"/>
          <c:order val="1"/>
          <c:tx>
            <c:strRef>
              <c:f>Sheet2!$D$4</c:f>
              <c:strCache>
                <c:ptCount val="1"/>
                <c:pt idx="0">
                  <c:v>Test RMSE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Sheet2!$B$5:$B$8</c:f>
              <c:strCache>
                <c:ptCount val="4"/>
                <c:pt idx="0">
                  <c:v>LR</c:v>
                </c:pt>
                <c:pt idx="1">
                  <c:v>RF</c:v>
                </c:pt>
                <c:pt idx="2">
                  <c:v>GB</c:v>
                </c:pt>
                <c:pt idx="3">
                  <c:v>BG</c:v>
                </c:pt>
              </c:strCache>
            </c:strRef>
          </c:cat>
          <c:val>
            <c:numRef>
              <c:f>Sheet2!$D$5:$D$8</c:f>
              <c:numCache>
                <c:formatCode>General</c:formatCode>
                <c:ptCount val="4"/>
                <c:pt idx="0">
                  <c:v>182957</c:v>
                </c:pt>
                <c:pt idx="1">
                  <c:v>138526</c:v>
                </c:pt>
                <c:pt idx="2">
                  <c:v>140933</c:v>
                </c:pt>
                <c:pt idx="3">
                  <c:v>137188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17-4946-B89C-AFE62E8891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2281200"/>
        <c:axId val="362278960"/>
      </c:lineChart>
      <c:catAx>
        <c:axId val="36228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278960"/>
        <c:crosses val="autoZero"/>
        <c:auto val="1"/>
        <c:lblAlgn val="ctr"/>
        <c:lblOffset val="100"/>
        <c:noMultiLvlLbl val="0"/>
      </c:catAx>
      <c:valAx>
        <c:axId val="3622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28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The above histogram plot indicates that the distribution of the Price exhibits</a:t>
            </a:r>
          </a:p>
          <a:p>
            <a:r>
              <a:rPr lang="en-US" dirty="0"/>
              <a:t>     a positive skewness (right skewed) and that the peakedness deviates from normal distribution. </a:t>
            </a:r>
          </a:p>
          <a:p>
            <a:r>
              <a:rPr lang="en-US" dirty="0"/>
              <a:t>     The skewness can be visualized by a probability plot of the Price against the quantiles </a:t>
            </a:r>
          </a:p>
          <a:p>
            <a:r>
              <a:rPr lang="en-US" dirty="0"/>
              <a:t>     of the normal  distribution.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4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2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23376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2" y="4070552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8980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23" y="761880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HOUSE PRICE </a:t>
            </a:r>
            <a:br>
              <a:rPr lang="en-US" dirty="0"/>
            </a:br>
            <a:r>
              <a:rPr lang="en-US" dirty="0"/>
              <a:t>   PREDICTION</a:t>
            </a:r>
            <a:br>
              <a:rPr lang="en-US" dirty="0"/>
            </a:br>
            <a:r>
              <a:rPr lang="en-US" sz="2000" b="1" dirty="0"/>
              <a:t>WASHINGTON DC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4531" y="4373950"/>
            <a:ext cx="4676974" cy="730043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b="1" dirty="0"/>
              <a:t>Mentored By: </a:t>
            </a:r>
            <a:r>
              <a:rPr lang="en-US" b="1" dirty="0" err="1"/>
              <a:t>Animesh</a:t>
            </a:r>
            <a:r>
              <a:rPr lang="en-US" b="1" dirty="0"/>
              <a:t> Tiwari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51159-FE62-4E42-95CD-8FB143D8706C}"/>
              </a:ext>
            </a:extLst>
          </p:cNvPr>
          <p:cNvSpPr txBox="1"/>
          <p:nvPr/>
        </p:nvSpPr>
        <p:spPr>
          <a:xfrm>
            <a:off x="6116492" y="2021449"/>
            <a:ext cx="3196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bg2"/>
                </a:solidFill>
              </a:rPr>
              <a:t>GROUP 3</a:t>
            </a:r>
          </a:p>
          <a:p>
            <a:pPr lvl="0">
              <a:buClr>
                <a:schemeClr val="lt1"/>
              </a:buClr>
              <a:buSzPts val="1400"/>
            </a:pPr>
            <a:endParaRPr lang="en-US" b="1" dirty="0">
              <a:solidFill>
                <a:schemeClr val="bg2"/>
              </a:solidFill>
            </a:endParaRPr>
          </a:p>
          <a:p>
            <a:pPr marL="457200" lvl="0" indent="-317500">
              <a:buSzPts val="1400"/>
              <a:buChar char="●"/>
            </a:pPr>
            <a:r>
              <a:rPr lang="en-US" b="1" dirty="0">
                <a:solidFill>
                  <a:schemeClr val="bg2"/>
                </a:solidFill>
              </a:rPr>
              <a:t>Asfia Hani</a:t>
            </a:r>
          </a:p>
          <a:p>
            <a:pPr marL="457200" lvl="0" indent="-317500">
              <a:buSzPts val="1400"/>
              <a:buChar char="●"/>
            </a:pPr>
            <a:r>
              <a:rPr lang="en-US" b="1" dirty="0">
                <a:solidFill>
                  <a:schemeClr val="bg2"/>
                </a:solidFill>
              </a:rPr>
              <a:t>Mahe Jabeen</a:t>
            </a:r>
          </a:p>
          <a:p>
            <a:pPr marL="457200" lvl="0" indent="-317500">
              <a:buSzPts val="1400"/>
              <a:buChar char="●"/>
            </a:pPr>
            <a:r>
              <a:rPr lang="en-US" b="1" dirty="0" err="1">
                <a:solidFill>
                  <a:schemeClr val="bg2"/>
                </a:solidFill>
              </a:rPr>
              <a:t>Hijam</a:t>
            </a:r>
            <a:r>
              <a:rPr lang="en-US" b="1" dirty="0">
                <a:solidFill>
                  <a:schemeClr val="bg2"/>
                </a:solidFill>
              </a:rPr>
              <a:t> Gyaneswar Singh</a:t>
            </a:r>
          </a:p>
          <a:p>
            <a:pPr marL="457200" lvl="0" indent="-317500">
              <a:buSzPts val="1400"/>
              <a:buChar char="●"/>
            </a:pPr>
            <a:r>
              <a:rPr lang="en-US" b="1" dirty="0">
                <a:solidFill>
                  <a:schemeClr val="bg2"/>
                </a:solidFill>
              </a:rPr>
              <a:t>Hitesh</a:t>
            </a:r>
          </a:p>
          <a:p>
            <a:pPr marL="457200" lvl="0" indent="-317500">
              <a:buSzPts val="1400"/>
              <a:buChar char="●"/>
            </a:pPr>
            <a:r>
              <a:rPr lang="en-US" b="1" dirty="0">
                <a:solidFill>
                  <a:schemeClr val="bg2"/>
                </a:solidFill>
              </a:rPr>
              <a:t>Arvind Goli</a:t>
            </a:r>
          </a:p>
        </p:txBody>
      </p:sp>
      <p:pic>
        <p:nvPicPr>
          <p:cNvPr id="6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19C-917F-481F-96CD-661FA9C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246" y="660902"/>
            <a:ext cx="4074058" cy="59243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Univariate Analysis for Continuous Variables</a:t>
            </a:r>
            <a:endParaRPr lang="en-IN" sz="2400" dirty="0"/>
          </a:p>
        </p:txBody>
      </p:sp>
      <p:pic>
        <p:nvPicPr>
          <p:cNvPr id="9" name="Google Shape;197;g647f7b36e8_2_17">
            <a:extLst>
              <a:ext uri="{FF2B5EF4-FFF2-40B4-BE49-F238E27FC236}">
                <a16:creationId xmlns:a16="http://schemas.microsoft.com/office/drawing/2014/main" id="{1448024C-7ECD-4AC1-984E-96D8245933A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3AC74-BF2F-4268-A277-BC9A3CFF4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105" y="1452460"/>
            <a:ext cx="6411295" cy="36910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9FD119-5581-4F7F-B1A0-E1247BFE4D57}"/>
              </a:ext>
            </a:extLst>
          </p:cNvPr>
          <p:cNvSpPr/>
          <p:nvPr/>
        </p:nvSpPr>
        <p:spPr>
          <a:xfrm>
            <a:off x="-142245" y="1657766"/>
            <a:ext cx="2438515" cy="130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23850" algn="just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sz="1000" b="1" dirty="0"/>
              <a:t>lot_measure,lot_measure15 like with continuous values do not exhibit normal distributions</a:t>
            </a:r>
            <a:r>
              <a:rPr lang="en-US" sz="900" b="1" dirty="0"/>
              <a:t>.</a:t>
            </a:r>
          </a:p>
          <a:p>
            <a:pPr marL="133350" algn="just">
              <a:lnSpc>
                <a:spcPct val="115000"/>
              </a:lnSpc>
              <a:buClr>
                <a:srgbClr val="233A44"/>
              </a:buClr>
              <a:buSzPts val="1500"/>
            </a:pPr>
            <a:endParaRPr lang="en-US" sz="900" b="1" dirty="0"/>
          </a:p>
          <a:p>
            <a:pPr marL="457200" indent="-323850" algn="just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sz="1000" b="1" dirty="0"/>
              <a:t>We will try to improve the skewness of these features in order to fit the dataset.</a:t>
            </a:r>
            <a:endParaRPr lang="en-US" sz="1000" b="1" dirty="0">
              <a:solidFill>
                <a:srgbClr val="233A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8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4DC9E762-A837-4235-B524-C2790D08EBF7}"/>
              </a:ext>
            </a:extLst>
          </p:cNvPr>
          <p:cNvSpPr txBox="1">
            <a:spLocks/>
          </p:cNvSpPr>
          <p:nvPr/>
        </p:nvSpPr>
        <p:spPr>
          <a:xfrm>
            <a:off x="389754" y="1510030"/>
            <a:ext cx="2315700" cy="4998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N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Categorical Description</a:t>
            </a:r>
          </a:p>
        </p:txBody>
      </p:sp>
      <p:sp>
        <p:nvSpPr>
          <p:cNvPr id="5" name="Google Shape;179;g647f7b36e8_1_31">
            <a:extLst>
              <a:ext uri="{FF2B5EF4-FFF2-40B4-BE49-F238E27FC236}">
                <a16:creationId xmlns:a16="http://schemas.microsoft.com/office/drawing/2014/main" id="{5726DECC-3B9C-4269-8392-106078554FD9}"/>
              </a:ext>
            </a:extLst>
          </p:cNvPr>
          <p:cNvSpPr txBox="1"/>
          <p:nvPr/>
        </p:nvSpPr>
        <p:spPr>
          <a:xfrm>
            <a:off x="-65353" y="1763348"/>
            <a:ext cx="2853000" cy="16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3350">
              <a:lnSpc>
                <a:spcPct val="115000"/>
              </a:lnSpc>
              <a:buClr>
                <a:srgbClr val="233A44"/>
              </a:buClr>
              <a:buSzPts val="1500"/>
            </a:pPr>
            <a:r>
              <a:rPr lang="en-US" sz="1500" dirty="0">
                <a:solidFill>
                  <a:srgbClr val="233A44"/>
                </a:solidFill>
              </a:rPr>
              <a:t>           </a:t>
            </a:r>
            <a:r>
              <a:rPr lang="en-US" sz="1500" dirty="0" err="1">
                <a:solidFill>
                  <a:srgbClr val="233A44"/>
                </a:solidFill>
              </a:rPr>
              <a:t>room_bed</a:t>
            </a:r>
            <a:r>
              <a:rPr lang="en-US" sz="1500" dirty="0">
                <a:solidFill>
                  <a:srgbClr val="233A44"/>
                </a:solidFill>
              </a:rPr>
              <a:t>: 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sz="1500" dirty="0">
                <a:solidFill>
                  <a:srgbClr val="233A44"/>
                </a:solidFill>
              </a:rPr>
              <a:t>   Minimum Bed : 0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sz="1500" dirty="0">
                <a:solidFill>
                  <a:srgbClr val="233A44"/>
                </a:solidFill>
              </a:rPr>
              <a:t>   Median Bed  : 3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sz="1500" dirty="0">
                <a:solidFill>
                  <a:srgbClr val="233A44"/>
                </a:solidFill>
              </a:rPr>
              <a:t>   Maximum Bed : 33</a:t>
            </a:r>
          </a:p>
          <a:p>
            <a:pPr marL="133350">
              <a:lnSpc>
                <a:spcPct val="115000"/>
              </a:lnSpc>
              <a:buClr>
                <a:srgbClr val="233A44"/>
              </a:buClr>
              <a:buSzPts val="1500"/>
            </a:pPr>
            <a:r>
              <a:rPr lang="en-US" sz="1500" dirty="0">
                <a:solidFill>
                  <a:srgbClr val="233A44"/>
                </a:solidFill>
              </a:rPr>
              <a:t> </a:t>
            </a:r>
            <a:endParaRPr sz="1200" b="1" dirty="0">
              <a:solidFill>
                <a:srgbClr val="3F3F3F"/>
              </a:solidFill>
            </a:endParaRPr>
          </a:p>
        </p:txBody>
      </p:sp>
      <p:pic>
        <p:nvPicPr>
          <p:cNvPr id="6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FA4FD8F-A1C1-4BF7-A446-07C5A775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87" y="461774"/>
            <a:ext cx="3625913" cy="83287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Univariate Analysis for Categorical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52A430-4B6A-44ED-BBA2-CBD544162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756" y="1424353"/>
            <a:ext cx="6612244" cy="37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93846-D5ED-42DD-B932-58B4C842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900"/>
            <a:ext cx="9248521" cy="3657600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F6202E8C-B27F-41BC-841C-4F651C2F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50" y="521293"/>
            <a:ext cx="3508049" cy="717846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Univariate Analysis for Categorical</a:t>
            </a:r>
          </a:p>
        </p:txBody>
      </p:sp>
      <p:pic>
        <p:nvPicPr>
          <p:cNvPr id="6" name="Google Shape;197;g647f7b36e8_2_17">
            <a:extLst>
              <a:ext uri="{FF2B5EF4-FFF2-40B4-BE49-F238E27FC236}">
                <a16:creationId xmlns:a16="http://schemas.microsoft.com/office/drawing/2014/main" id="{9C6E332B-4C95-4247-8315-FEBBEC2536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51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A2C8-4A21-4232-98D2-F17DD12D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378" y="552260"/>
            <a:ext cx="3222022" cy="669957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Bivariate Analysis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For </a:t>
            </a:r>
            <a:r>
              <a:rPr lang="en-IN" sz="2400" dirty="0" err="1">
                <a:solidFill>
                  <a:schemeClr val="bg1"/>
                </a:solidFill>
              </a:rPr>
              <a:t>Continuos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Google Shape;186;p28">
            <a:extLst>
              <a:ext uri="{FF2B5EF4-FFF2-40B4-BE49-F238E27FC236}">
                <a16:creationId xmlns:a16="http://schemas.microsoft.com/office/drawing/2014/main" id="{70DC12BB-E7D1-49F9-B218-EF911BAA6377}"/>
              </a:ext>
            </a:extLst>
          </p:cNvPr>
          <p:cNvSpPr txBox="1"/>
          <p:nvPr/>
        </p:nvSpPr>
        <p:spPr>
          <a:xfrm rot="10800000" flipV="1">
            <a:off x="162829" y="1566250"/>
            <a:ext cx="2592300" cy="4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640"/>
              </a:spcBef>
              <a:buClr>
                <a:srgbClr val="3F3F3F"/>
              </a:buClr>
              <a:buSzPts val="3200"/>
              <a:buFont typeface="Arial"/>
              <a:buNone/>
            </a:pPr>
            <a:r>
              <a:rPr lang="en-US" b="1" dirty="0">
                <a:solidFill>
                  <a:srgbClr val="4F81BD"/>
                </a:solidFill>
              </a:rPr>
              <a:t>Price Vs Continuous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F825C-D423-47A3-95D0-53040941CA33}"/>
              </a:ext>
            </a:extLst>
          </p:cNvPr>
          <p:cNvSpPr/>
          <p:nvPr/>
        </p:nvSpPr>
        <p:spPr>
          <a:xfrm>
            <a:off x="162829" y="2018924"/>
            <a:ext cx="24083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F3F3F"/>
                </a:solidFill>
              </a:rPr>
              <a:t>highly Correlated: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living_measure</a:t>
            </a:r>
            <a:r>
              <a:rPr lang="en-US" sz="1400" dirty="0">
                <a:solidFill>
                  <a:srgbClr val="3F3F3F"/>
                </a:solidFill>
              </a:rPr>
              <a:t>, 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>
                <a:solidFill>
                  <a:srgbClr val="3F3F3F"/>
                </a:solidFill>
              </a:rPr>
              <a:t>living_measure_15, </a:t>
            </a:r>
          </a:p>
          <a:p>
            <a:pPr marL="457200"/>
            <a:endParaRPr lang="en-US" sz="1400" b="1" dirty="0">
              <a:solidFill>
                <a:srgbClr val="3F3F3F"/>
              </a:solidFill>
            </a:endParaRPr>
          </a:p>
          <a:p>
            <a:r>
              <a:rPr lang="en-US" sz="1400" b="1" dirty="0">
                <a:solidFill>
                  <a:srgbClr val="3F3F3F"/>
                </a:solidFill>
              </a:rPr>
              <a:t>weakly Correlated: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ceil_measure</a:t>
            </a:r>
            <a:r>
              <a:rPr lang="en-US" sz="1400" dirty="0">
                <a:solidFill>
                  <a:srgbClr val="3F3F3F"/>
                </a:solidFill>
              </a:rPr>
              <a:t>,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Basement_measure</a:t>
            </a:r>
            <a:r>
              <a:rPr lang="en-US" sz="1400" dirty="0">
                <a:solidFill>
                  <a:srgbClr val="3F3F3F"/>
                </a:solidFill>
              </a:rPr>
              <a:t>,</a:t>
            </a:r>
          </a:p>
          <a:p>
            <a:endParaRPr lang="en-US" sz="1400" dirty="0">
              <a:solidFill>
                <a:srgbClr val="3F3F3F"/>
              </a:solidFill>
            </a:endParaRPr>
          </a:p>
          <a:p>
            <a:pPr>
              <a:buClr>
                <a:prstClr val="black"/>
              </a:buClr>
            </a:pPr>
            <a:r>
              <a:rPr lang="en-US" sz="1400" b="1" dirty="0">
                <a:solidFill>
                  <a:srgbClr val="3F3F3F"/>
                </a:solidFill>
              </a:rPr>
              <a:t>Not Correlated:</a:t>
            </a:r>
          </a:p>
          <a:p>
            <a:pPr marL="457200" indent="-317500">
              <a:buClr>
                <a:srgbClr val="3F3F3F"/>
              </a:buClr>
              <a:buSzPts val="1400"/>
              <a:buFontTx/>
              <a:buChar char="●"/>
            </a:pPr>
            <a:r>
              <a:rPr lang="en-US" sz="1400" dirty="0" err="1">
                <a:solidFill>
                  <a:srgbClr val="3F3F3F"/>
                </a:solidFill>
              </a:rPr>
              <a:t>lot_measure</a:t>
            </a:r>
            <a:endParaRPr lang="en-US" sz="14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400" dirty="0">
                <a:solidFill>
                  <a:srgbClr val="3F3F3F"/>
                </a:solidFill>
              </a:rPr>
              <a:t>lot_measure15</a:t>
            </a:r>
          </a:p>
        </p:txBody>
      </p:sp>
      <p:pic>
        <p:nvPicPr>
          <p:cNvPr id="8" name="Google Shape;197;g647f7b36e8_2_17">
            <a:extLst>
              <a:ext uri="{FF2B5EF4-FFF2-40B4-BE49-F238E27FC236}">
                <a16:creationId xmlns:a16="http://schemas.microsoft.com/office/drawing/2014/main" id="{5EAE5759-0275-4214-B4EA-DEBADB3186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77C6A-03ED-4DFA-B2F2-499242E4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907" y="1435693"/>
            <a:ext cx="6922093" cy="37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5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412B-2A2D-4FA4-90D5-D0DE0ABD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320" y="461775"/>
            <a:ext cx="2935479" cy="805710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Bivariate Analysis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For Categorical</a:t>
            </a:r>
            <a:endParaRPr lang="en-IN" sz="2400" dirty="0"/>
          </a:p>
        </p:txBody>
      </p:sp>
      <p:pic>
        <p:nvPicPr>
          <p:cNvPr id="4" name="Google Shape;196;g647f7b36e8_2_17">
            <a:extLst>
              <a:ext uri="{FF2B5EF4-FFF2-40B4-BE49-F238E27FC236}">
                <a16:creationId xmlns:a16="http://schemas.microsoft.com/office/drawing/2014/main" id="{DFF91A65-5C24-45AB-82E3-A700180743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225" y="1430448"/>
            <a:ext cx="6013575" cy="37397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4;g647f7b36e8_2_17">
            <a:extLst>
              <a:ext uri="{FF2B5EF4-FFF2-40B4-BE49-F238E27FC236}">
                <a16:creationId xmlns:a16="http://schemas.microsoft.com/office/drawing/2014/main" id="{F2417BE7-15A7-4959-9793-E1A5345C7E78}"/>
              </a:ext>
            </a:extLst>
          </p:cNvPr>
          <p:cNvSpPr txBox="1"/>
          <p:nvPr/>
        </p:nvSpPr>
        <p:spPr>
          <a:xfrm>
            <a:off x="226203" y="1350288"/>
            <a:ext cx="25923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640"/>
              </a:spcBef>
              <a:buClr>
                <a:srgbClr val="3F3F3F"/>
              </a:buClr>
              <a:buSzPts val="3200"/>
              <a:buFont typeface="Arial"/>
              <a:buNone/>
            </a:pPr>
            <a:r>
              <a:rPr lang="en-US" b="1">
                <a:solidFill>
                  <a:srgbClr val="4F81BD"/>
                </a:solidFill>
              </a:rPr>
              <a:t>Price Vs Categorical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Google Shape;195;g647f7b36e8_2_17">
            <a:extLst>
              <a:ext uri="{FF2B5EF4-FFF2-40B4-BE49-F238E27FC236}">
                <a16:creationId xmlns:a16="http://schemas.microsoft.com/office/drawing/2014/main" id="{9B166061-BF0F-48F8-80F6-AAD11202FC19}"/>
              </a:ext>
            </a:extLst>
          </p:cNvPr>
          <p:cNvSpPr txBox="1"/>
          <p:nvPr/>
        </p:nvSpPr>
        <p:spPr>
          <a:xfrm>
            <a:off x="226203" y="2040598"/>
            <a:ext cx="25923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quality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coast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 err="1">
                <a:solidFill>
                  <a:srgbClr val="3F3F3F"/>
                </a:solidFill>
              </a:rPr>
              <a:t>room_bath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furnished</a:t>
            </a:r>
            <a:endParaRPr sz="1200" dirty="0">
              <a:solidFill>
                <a:srgbClr val="3F3F3F"/>
              </a:solidFill>
            </a:endParaRPr>
          </a:p>
          <a:p>
            <a:pPr marL="457200"/>
            <a:endParaRPr sz="1200" b="1" dirty="0">
              <a:solidFill>
                <a:srgbClr val="3F3F3F"/>
              </a:solidFill>
            </a:endParaRPr>
          </a:p>
          <a:p>
            <a:r>
              <a:rPr lang="en-US" b="1" dirty="0">
                <a:solidFill>
                  <a:srgbClr val="3F3F3F"/>
                </a:solidFill>
              </a:rPr>
              <a:t>Weakly Correlated:</a:t>
            </a:r>
            <a:endParaRPr b="1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 err="1">
                <a:solidFill>
                  <a:srgbClr val="3F3F3F"/>
                </a:solidFill>
              </a:rPr>
              <a:t>room_bed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sight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condition</a:t>
            </a:r>
            <a:endParaRPr sz="1200" dirty="0">
              <a:solidFill>
                <a:srgbClr val="3F3F3F"/>
              </a:solidFill>
            </a:endParaRPr>
          </a:p>
          <a:p>
            <a:pPr marL="457200" indent="-304800">
              <a:buClr>
                <a:srgbClr val="3F3F3F"/>
              </a:buClr>
              <a:buSzPts val="1200"/>
              <a:buFontTx/>
              <a:buChar char="●"/>
            </a:pPr>
            <a:r>
              <a:rPr lang="en-US" sz="1200" dirty="0">
                <a:solidFill>
                  <a:srgbClr val="3F3F3F"/>
                </a:solidFill>
              </a:rPr>
              <a:t>ceil</a:t>
            </a:r>
            <a:endParaRPr sz="1200" dirty="0">
              <a:solidFill>
                <a:srgbClr val="3F3F3F"/>
              </a:solidFill>
            </a:endParaRPr>
          </a:p>
          <a:p>
            <a:endParaRPr sz="1200" dirty="0">
              <a:solidFill>
                <a:srgbClr val="3F3F3F"/>
              </a:solidFill>
            </a:endParaRPr>
          </a:p>
        </p:txBody>
      </p:sp>
      <p:pic>
        <p:nvPicPr>
          <p:cNvPr id="7" name="Google Shape;197;g647f7b36e8_2_17">
            <a:extLst>
              <a:ext uri="{FF2B5EF4-FFF2-40B4-BE49-F238E27FC236}">
                <a16:creationId xmlns:a16="http://schemas.microsoft.com/office/drawing/2014/main" id="{6E90C41E-0125-470E-9BBC-270CBB473B3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65A35-CDE4-41F5-BA1D-83D02971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706" y="1430448"/>
            <a:ext cx="6011177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0" t="7049" r="743"/>
          <a:stretch/>
        </p:blipFill>
        <p:spPr>
          <a:xfrm>
            <a:off x="0" y="700391"/>
            <a:ext cx="9144000" cy="4476376"/>
          </a:xfrm>
          <a:prstGeom prst="rect">
            <a:avLst/>
          </a:prstGeom>
        </p:spPr>
      </p:pic>
      <p:sp>
        <p:nvSpPr>
          <p:cNvPr id="7" name="Title 171"/>
          <p:cNvSpPr txBox="1">
            <a:spLocks/>
          </p:cNvSpPr>
          <p:nvPr/>
        </p:nvSpPr>
        <p:spPr>
          <a:xfrm>
            <a:off x="0" y="147657"/>
            <a:ext cx="6172200" cy="5527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GB" sz="2400" b="1" dirty="0">
                <a:solidFill>
                  <a:schemeClr val="tx2"/>
                </a:solidFill>
                <a:latin typeface="Calibri"/>
              </a:rPr>
              <a:t>Top and Bottom cities with respective House price</a:t>
            </a:r>
          </a:p>
        </p:txBody>
      </p:sp>
      <p:pic>
        <p:nvPicPr>
          <p:cNvPr id="4" name="Google Shape;197;g647f7b36e8_2_17">
            <a:extLst>
              <a:ext uri="{FF2B5EF4-FFF2-40B4-BE49-F238E27FC236}">
                <a16:creationId xmlns:a16="http://schemas.microsoft.com/office/drawing/2014/main" id="{DAAB33EF-C9EA-4AA1-8B20-FE68E5E4AE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23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36" t="6567" r="1074"/>
          <a:stretch/>
        </p:blipFill>
        <p:spPr>
          <a:xfrm>
            <a:off x="0" y="661480"/>
            <a:ext cx="9144000" cy="4482020"/>
          </a:xfrm>
          <a:prstGeom prst="rect">
            <a:avLst/>
          </a:prstGeom>
        </p:spPr>
      </p:pic>
      <p:sp>
        <p:nvSpPr>
          <p:cNvPr id="7" name="Title 171"/>
          <p:cNvSpPr txBox="1">
            <a:spLocks/>
          </p:cNvSpPr>
          <p:nvPr/>
        </p:nvSpPr>
        <p:spPr>
          <a:xfrm>
            <a:off x="53788" y="661480"/>
            <a:ext cx="6172200" cy="5527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GB" sz="2400" b="1" dirty="0">
                <a:solidFill>
                  <a:srgbClr val="1F497D"/>
                </a:solidFill>
                <a:latin typeface="Calibri"/>
              </a:rPr>
              <a:t>Regions Wise Map</a:t>
            </a:r>
          </a:p>
        </p:txBody>
      </p:sp>
      <p:pic>
        <p:nvPicPr>
          <p:cNvPr id="4" name="Google Shape;197;g647f7b36e8_2_17">
            <a:extLst>
              <a:ext uri="{FF2B5EF4-FFF2-40B4-BE49-F238E27FC236}">
                <a16:creationId xmlns:a16="http://schemas.microsoft.com/office/drawing/2014/main" id="{E912DCF6-BADA-4C0E-A6A6-06F10D8DB5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03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0" t="7154" r="1125" b="2977"/>
          <a:stretch/>
        </p:blipFill>
        <p:spPr>
          <a:xfrm>
            <a:off x="0" y="1025469"/>
            <a:ext cx="9144000" cy="4118031"/>
          </a:xfrm>
          <a:prstGeom prst="rect">
            <a:avLst/>
          </a:prstGeom>
        </p:spPr>
      </p:pic>
      <p:sp>
        <p:nvSpPr>
          <p:cNvPr id="3" name="Title 171"/>
          <p:cNvSpPr txBox="1">
            <a:spLocks/>
          </p:cNvSpPr>
          <p:nvPr/>
        </p:nvSpPr>
        <p:spPr>
          <a:xfrm>
            <a:off x="151468" y="1025470"/>
            <a:ext cx="6172200" cy="5527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/>
            <a:r>
              <a:rPr lang="en-GB" sz="2400" b="1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Region wise price percentage</a:t>
            </a:r>
          </a:p>
        </p:txBody>
      </p:sp>
      <p:pic>
        <p:nvPicPr>
          <p:cNvPr id="4" name="Google Shape;197;g647f7b36e8_2_17">
            <a:extLst>
              <a:ext uri="{FF2B5EF4-FFF2-40B4-BE49-F238E27FC236}">
                <a16:creationId xmlns:a16="http://schemas.microsoft.com/office/drawing/2014/main" id="{90E0F97C-EE40-4B83-BA59-4E981C0BB7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5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84" r="112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Google Shape;197;g647f7b36e8_2_17">
            <a:extLst>
              <a:ext uri="{FF2B5EF4-FFF2-40B4-BE49-F238E27FC236}">
                <a16:creationId xmlns:a16="http://schemas.microsoft.com/office/drawing/2014/main" id="{0448F0EC-0591-4F71-825E-8C087F736E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0475" y="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495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55" r="1653" b="8962"/>
          <a:stretch/>
        </p:blipFill>
        <p:spPr>
          <a:xfrm>
            <a:off x="1056033" y="1760707"/>
            <a:ext cx="6955604" cy="3298214"/>
          </a:xfr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792448" y="642491"/>
            <a:ext cx="8093365" cy="763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Outlier Treatment</a:t>
            </a:r>
          </a:p>
        </p:txBody>
      </p:sp>
      <p:pic>
        <p:nvPicPr>
          <p:cNvPr id="5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342417" y="1427386"/>
            <a:ext cx="5865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Multivariate Imputation using Chained Equations(MICE) – single iteration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72117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1296" y="406537"/>
            <a:ext cx="5594591" cy="72534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50884" y="1268361"/>
            <a:ext cx="5943289" cy="3420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About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Challenges &amp; Data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Outlier Treatment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Baseline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Ensemble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Feature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Business Recommendations</a:t>
            </a:r>
          </a:p>
        </p:txBody>
      </p:sp>
      <p:pic>
        <p:nvPicPr>
          <p:cNvPr id="6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92448" y="642491"/>
            <a:ext cx="8093365" cy="763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34" y="1512669"/>
            <a:ext cx="6401915" cy="3630831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950035" y="568428"/>
            <a:ext cx="8093365" cy="763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50034" y="535838"/>
            <a:ext cx="8093365" cy="763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1267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06609" y="1434268"/>
            <a:ext cx="2856216" cy="6617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u="sng" dirty="0"/>
              <a:t>Linear Regression Algorithm</a:t>
            </a:r>
          </a:p>
          <a:p>
            <a:pPr algn="ctr"/>
            <a:r>
              <a:rPr lang="en-US" sz="1400" dirty="0"/>
              <a:t>Adjusted R-square : 0.709</a:t>
            </a:r>
            <a:endParaRPr lang="en-IN" sz="14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05463" y="511847"/>
            <a:ext cx="8093365" cy="76352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Baseline Model</a:t>
            </a:r>
          </a:p>
        </p:txBody>
      </p:sp>
      <p:pic>
        <p:nvPicPr>
          <p:cNvPr id="10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31760" y="3020869"/>
            <a:ext cx="341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Goldfeld Quandt Test:  </a:t>
            </a:r>
          </a:p>
          <a:p>
            <a:r>
              <a:rPr lang="en-US" sz="1100" dirty="0"/>
              <a:t>Null Hypothesis: Error terms are homoscedastic</a:t>
            </a:r>
          </a:p>
          <a:p>
            <a:r>
              <a:rPr lang="en-US" sz="1100" dirty="0"/>
              <a:t>Alternative Hypothesis: Error terms are heteroscedastic.</a:t>
            </a:r>
            <a:endParaRPr lang="en-US" dirty="0"/>
          </a:p>
          <a:p>
            <a:r>
              <a:rPr lang="en-US" sz="1200" b="1" dirty="0"/>
              <a:t>p_val = 0.0386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74345" y="2997786"/>
            <a:ext cx="3506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u="sng" dirty="0" err="1"/>
              <a:t>Ljungbox</a:t>
            </a:r>
            <a:r>
              <a:rPr lang="en-IN" sz="1400" u="sng" dirty="0"/>
              <a:t> test:</a:t>
            </a:r>
            <a:r>
              <a:rPr lang="en-US" sz="1400" u="sng" dirty="0"/>
              <a:t> </a:t>
            </a:r>
          </a:p>
          <a:p>
            <a:r>
              <a:rPr lang="en-US" sz="1200" dirty="0"/>
              <a:t>Null Hypothesis: Autocorrelation is absent.</a:t>
            </a:r>
          </a:p>
          <a:p>
            <a:r>
              <a:rPr lang="en-US" sz="1200" dirty="0"/>
              <a:t>Alternative Hypothesis: Autocorrelation is present.</a:t>
            </a:r>
            <a:endParaRPr lang="en-US" sz="1400" b="1" dirty="0"/>
          </a:p>
          <a:p>
            <a:r>
              <a:rPr lang="en-US" sz="1200" b="1" dirty="0"/>
              <a:t>p_val = 0.18</a:t>
            </a:r>
            <a:endParaRPr lang="en-IN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1760" y="2651537"/>
            <a:ext cx="20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Homoscedasticity: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74345" y="2628454"/>
            <a:ext cx="20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Autocorrelation: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2868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06609" y="1434268"/>
            <a:ext cx="2856216" cy="6617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u="sng" dirty="0"/>
              <a:t>Linear Regression Algorithm</a:t>
            </a:r>
          </a:p>
          <a:p>
            <a:pPr algn="ctr"/>
            <a:r>
              <a:rPr lang="en-US" sz="1400" dirty="0"/>
              <a:t>Adjusted R-square : 0.709</a:t>
            </a:r>
            <a:endParaRPr lang="en-IN" sz="1400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05463" y="511847"/>
            <a:ext cx="8093365" cy="76352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Baseline Model</a:t>
            </a:r>
          </a:p>
        </p:txBody>
      </p:sp>
      <p:pic>
        <p:nvPicPr>
          <p:cNvPr id="10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2"/>
          <a:stretch/>
        </p:blipFill>
        <p:spPr>
          <a:xfrm>
            <a:off x="858991" y="2719235"/>
            <a:ext cx="2350373" cy="1924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5463" y="2188795"/>
            <a:ext cx="2372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Multicollinearity:</a:t>
            </a:r>
            <a:endParaRPr lang="en-IN" sz="1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649" y="2527349"/>
            <a:ext cx="3334988" cy="21209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52931" y="2188795"/>
            <a:ext cx="207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Normal Distribution: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0170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792448" y="642491"/>
            <a:ext cx="8093365" cy="763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950035" y="568428"/>
            <a:ext cx="8093365" cy="763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50034" y="535838"/>
            <a:ext cx="8093365" cy="76352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Ensemble Techniques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F81BD7B-0B96-46E9-8CDC-164DA68AE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092441"/>
              </p:ext>
            </p:extLst>
          </p:nvPr>
        </p:nvGraphicFramePr>
        <p:xfrm>
          <a:off x="424716" y="14800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6EB07B6-3370-4AF0-8E64-33AC9C2EF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78590"/>
              </p:ext>
            </p:extLst>
          </p:nvPr>
        </p:nvGraphicFramePr>
        <p:xfrm>
          <a:off x="4471399" y="15541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824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3ACF-959C-4CA9-B30E-F74D5C1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RFE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0A7DBD2-0D81-4266-B557-6C29C6F55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053825"/>
              </p:ext>
            </p:extLst>
          </p:nvPr>
        </p:nvGraphicFramePr>
        <p:xfrm>
          <a:off x="67235" y="16170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8393873-9A97-4118-9DC2-9A4B130BA88F}"/>
              </a:ext>
            </a:extLst>
          </p:cNvPr>
          <p:cNvGraphicFramePr>
            <a:graphicFrameLocks/>
          </p:cNvGraphicFramePr>
          <p:nvPr/>
        </p:nvGraphicFramePr>
        <p:xfrm>
          <a:off x="4504765" y="17245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Google Shape;197;g647f7b36e8_2_17">
            <a:extLst>
              <a:ext uri="{FF2B5EF4-FFF2-40B4-BE49-F238E27FC236}">
                <a16:creationId xmlns:a16="http://schemas.microsoft.com/office/drawing/2014/main" id="{F149233D-CC72-4FAF-BEA0-E0193F8E349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0475" y="-19559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32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2A2D-E347-47DC-803B-D5FB0BA7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17" y="722374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IN" dirty="0"/>
              <a:t>Business </a:t>
            </a:r>
            <a:br>
              <a:rPr lang="en-IN" dirty="0"/>
            </a:br>
            <a:r>
              <a:rPr lang="en-IN" dirty="0"/>
              <a:t>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03EF1-E52B-4ADF-AE4A-600F6729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1485899"/>
            <a:ext cx="7492316" cy="3502959"/>
          </a:xfrm>
        </p:spPr>
        <p:txBody>
          <a:bodyPr/>
          <a:lstStyle/>
          <a:p>
            <a:pPr algn="l"/>
            <a:r>
              <a:rPr lang="en-IN" dirty="0"/>
              <a:t>Living Measure: Most of the regression explained by this variable</a:t>
            </a:r>
          </a:p>
          <a:p>
            <a:pPr algn="l"/>
            <a:r>
              <a:rPr lang="en-IN" dirty="0"/>
              <a:t>Coast: Whether house is near to coast or not</a:t>
            </a:r>
          </a:p>
          <a:p>
            <a:pPr algn="l"/>
            <a:r>
              <a:rPr lang="en-IN" dirty="0"/>
              <a:t>Quality: Higher the quality and Higher price</a:t>
            </a:r>
          </a:p>
          <a:p>
            <a:pPr algn="l"/>
            <a:r>
              <a:rPr lang="en-IN" dirty="0"/>
              <a:t>Furnished: Furnished house having higher price </a:t>
            </a:r>
          </a:p>
        </p:txBody>
      </p:sp>
      <p:pic>
        <p:nvPicPr>
          <p:cNvPr id="5" name="Google Shape;197;g647f7b36e8_2_17">
            <a:extLst>
              <a:ext uri="{FF2B5EF4-FFF2-40B4-BE49-F238E27FC236}">
                <a16:creationId xmlns:a16="http://schemas.microsoft.com/office/drawing/2014/main" id="{DC641046-13FE-4BE6-9943-0ED1B222A38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0475" y="-1566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3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95" y="763524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74" y="1828799"/>
            <a:ext cx="8246070" cy="309567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8000"/>
            </a:pPr>
            <a:r>
              <a:rPr lang="en-US" sz="3100" dirty="0"/>
              <a:t>To build a prediction model to evaluate the price of a house with the given features.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68000"/>
              <a:buNone/>
            </a:pPr>
            <a:endParaRPr lang="en-US" sz="31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100" u="sng" dirty="0"/>
              <a:t>Business Importance: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100" dirty="0"/>
              <a:t>Traditional house price prediction is based on cost and sale price comparison, lacking of an accepted standard and a certification process. Therefore, the availability of a house price prediction model helps fill up an important information gap and improve the efficiency of the real estate market 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5C53-124E-48F4-B5B6-AD65BB53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196F-2B28-4A26-9A4C-07AFDB98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285750">
              <a:lnSpc>
                <a:spcPct val="150000"/>
              </a:lnSpc>
            </a:pPr>
            <a:r>
              <a:rPr lang="en-US" dirty="0"/>
              <a:t>This dataset contains house sale prices for the state of Washington, United States. It includes houses sold between May 2014 and May 2015.</a:t>
            </a:r>
          </a:p>
          <a:p>
            <a:pPr marL="514350" indent="-285750">
              <a:lnSpc>
                <a:spcPct val="150000"/>
              </a:lnSpc>
            </a:pPr>
            <a:r>
              <a:rPr lang="en-US" dirty="0"/>
              <a:t>There are 21613 records/rows with 23 columns/features of the houses.</a:t>
            </a:r>
          </a:p>
          <a:p>
            <a:pPr marL="514350" indent="-285750">
              <a:lnSpc>
                <a:spcPct val="150000"/>
              </a:lnSpc>
            </a:pPr>
            <a:r>
              <a:rPr lang="en-US" dirty="0"/>
              <a:t>The dataset is great for evaluating simple regression models.</a:t>
            </a:r>
          </a:p>
          <a:p>
            <a:endParaRPr lang="en-IN" dirty="0"/>
          </a:p>
        </p:txBody>
      </p:sp>
      <p:pic>
        <p:nvPicPr>
          <p:cNvPr id="4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48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5045" y="1500663"/>
            <a:ext cx="3573076" cy="479822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solidFill>
                  <a:schemeClr val="lt1"/>
                </a:solidFill>
              </a:rPr>
              <a:t>Dependent variable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dirty="0">
                <a:solidFill>
                  <a:schemeClr val="lt1"/>
                </a:solidFill>
              </a:rPr>
              <a:t>Dependent variable</a:t>
            </a:r>
            <a:endParaRPr lang="en-US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9600" dirty="0"/>
              <a:t>Dependent variable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-361533" y="2096004"/>
            <a:ext cx="4040188" cy="2276294"/>
          </a:xfrm>
        </p:spPr>
        <p:txBody>
          <a:bodyPr>
            <a:normAutofit/>
          </a:bodyPr>
          <a:lstStyle/>
          <a:p>
            <a:r>
              <a:rPr lang="en-US" sz="1800" dirty="0"/>
              <a:t>Price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dirty="0"/>
              <a:t>Independent variable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73899-580E-4B16-A908-A2328747A678}"/>
              </a:ext>
            </a:extLst>
          </p:cNvPr>
          <p:cNvSpPr txBox="1"/>
          <p:nvPr/>
        </p:nvSpPr>
        <p:spPr>
          <a:xfrm>
            <a:off x="5048410" y="599539"/>
            <a:ext cx="3665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Features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C27E4-6E51-4574-8BFD-3C6A45AD6DC4}"/>
              </a:ext>
            </a:extLst>
          </p:cNvPr>
          <p:cNvSpPr txBox="1"/>
          <p:nvPr/>
        </p:nvSpPr>
        <p:spPr>
          <a:xfrm>
            <a:off x="4710313" y="2096004"/>
            <a:ext cx="155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D6E06-E1E2-4062-BCF0-3B364FA60BD0}"/>
              </a:ext>
            </a:extLst>
          </p:cNvPr>
          <p:cNvSpPr txBox="1"/>
          <p:nvPr/>
        </p:nvSpPr>
        <p:spPr>
          <a:xfrm>
            <a:off x="7246044" y="2096502"/>
            <a:ext cx="146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48AFD-1890-4217-A4E0-63D84A93915E}"/>
              </a:ext>
            </a:extLst>
          </p:cNvPr>
          <p:cNvSpPr txBox="1"/>
          <p:nvPr/>
        </p:nvSpPr>
        <p:spPr>
          <a:xfrm>
            <a:off x="4068838" y="2465336"/>
            <a:ext cx="2201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buClr>
                <a:schemeClr val="lt1"/>
              </a:buClr>
              <a:buSzPts val="1200"/>
            </a:pPr>
            <a:r>
              <a:rPr lang="en-US" sz="1400" dirty="0"/>
              <a:t>        dayhour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living_measure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lot_measure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ceil_measure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basement_measure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yr_built</a:t>
            </a:r>
            <a:r>
              <a:rPr lang="en-US" sz="1400" dirty="0"/>
              <a:t> 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yr_renovated</a:t>
            </a:r>
            <a:endParaRPr lang="en-US" sz="1400" dirty="0"/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/>
              <a:t>lat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/>
              <a:t>long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/>
              <a:t>living_measure_15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/>
              <a:t>lot_measure_15</a:t>
            </a:r>
          </a:p>
          <a:p>
            <a:pPr marL="495300" lvl="0" indent="-342900">
              <a:buClr>
                <a:schemeClr val="lt1"/>
              </a:buClr>
              <a:buSzPts val="1200"/>
              <a:buFont typeface="+mj-lt"/>
              <a:buAutoNum type="arabicPeriod"/>
            </a:pPr>
            <a:r>
              <a:rPr lang="en-US" sz="1400" dirty="0" err="1"/>
              <a:t>total_area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D57F1-B12F-409A-97A5-9D3A98543B91}"/>
              </a:ext>
            </a:extLst>
          </p:cNvPr>
          <p:cNvSpPr txBox="1"/>
          <p:nvPr/>
        </p:nvSpPr>
        <p:spPr>
          <a:xfrm>
            <a:off x="6832216" y="2511502"/>
            <a:ext cx="1786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lvl="0">
              <a:buClr>
                <a:schemeClr val="lt1"/>
              </a:buClr>
              <a:buSzPts val="1200"/>
            </a:pPr>
            <a:r>
              <a:rPr lang="en-US" sz="1400" dirty="0"/>
              <a:t>       </a:t>
            </a:r>
            <a:r>
              <a:rPr lang="en-US" sz="1400" dirty="0" err="1"/>
              <a:t>room_bed</a:t>
            </a:r>
            <a:endParaRPr lang="en-US" sz="1400" dirty="0"/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 err="1"/>
              <a:t>room_bath</a:t>
            </a:r>
            <a:endParaRPr lang="en-US" sz="1400" dirty="0"/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ceil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coast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sight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condition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quality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zipcode</a:t>
            </a:r>
          </a:p>
          <a:p>
            <a:pPr marL="457200" lvl="0" indent="-304800">
              <a:buClr>
                <a:schemeClr val="lt1"/>
              </a:buClr>
              <a:buSzPts val="1200"/>
              <a:buChar char="●"/>
            </a:pPr>
            <a:r>
              <a:rPr lang="en-US" sz="1400" dirty="0"/>
              <a:t>furnished</a:t>
            </a:r>
          </a:p>
        </p:txBody>
      </p:sp>
      <p:pic>
        <p:nvPicPr>
          <p:cNvPr id="13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F42BA-D80C-456E-9478-28F62F00DD31}"/>
              </a:ext>
            </a:extLst>
          </p:cNvPr>
          <p:cNvSpPr txBox="1"/>
          <p:nvPr/>
        </p:nvSpPr>
        <p:spPr>
          <a:xfrm>
            <a:off x="4948316" y="656680"/>
            <a:ext cx="393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Interpretation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5CAA3-1675-49F8-9212-447E7D06FE99}"/>
              </a:ext>
            </a:extLst>
          </p:cNvPr>
          <p:cNvSpPr txBox="1"/>
          <p:nvPr/>
        </p:nvSpPr>
        <p:spPr>
          <a:xfrm>
            <a:off x="381000" y="1820333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features like ‘</a:t>
            </a:r>
            <a:r>
              <a:rPr lang="en-US" dirty="0" err="1"/>
              <a:t>room_bath</a:t>
            </a:r>
            <a:r>
              <a:rPr lang="en-US" dirty="0"/>
              <a:t>’ and ‘ceil’  in our data where the values were unusual, as shown below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A841-F7C1-4C08-ACB1-2C5BA215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3" y="2483705"/>
            <a:ext cx="1190624" cy="246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50620-CBCD-488A-98BB-641251B7614E}"/>
              </a:ext>
            </a:extLst>
          </p:cNvPr>
          <p:cNvSpPr txBox="1"/>
          <p:nvPr/>
        </p:nvSpPr>
        <p:spPr>
          <a:xfrm>
            <a:off x="2133600" y="2424091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So, the </a:t>
            </a:r>
            <a:r>
              <a:rPr lang="en-US" sz="1600" dirty="0" err="1"/>
              <a:t>bath_room</a:t>
            </a:r>
            <a:r>
              <a:rPr lang="en-US" sz="1600" dirty="0"/>
              <a:t> column is interpreted as</a:t>
            </a:r>
          </a:p>
          <a:p>
            <a:r>
              <a:rPr lang="en-US" sz="1600" dirty="0"/>
              <a:t>0.25 bath- toilet, no sink, no shower, no tub.</a:t>
            </a:r>
          </a:p>
          <a:p>
            <a:r>
              <a:rPr lang="en-US" sz="1600" dirty="0"/>
              <a:t>0.5 bath- sink, toilet, no shower, no tub</a:t>
            </a:r>
          </a:p>
          <a:p>
            <a:r>
              <a:rPr lang="en-US" sz="1600" dirty="0"/>
              <a:t>0.75 bath- sink, toilet, shower, no tub Full bath- everything,</a:t>
            </a:r>
          </a:p>
          <a:p>
            <a:r>
              <a:rPr lang="en-US" sz="1600" dirty="0"/>
              <a:t>E.g. 1.25 means one bathroom having only toilet</a:t>
            </a:r>
          </a:p>
          <a:p>
            <a:endParaRPr lang="en-US" sz="1600" dirty="0"/>
          </a:p>
          <a:p>
            <a:r>
              <a:rPr lang="en-US" sz="1600" dirty="0"/>
              <a:t>Similarly with the feature ceil, where .5 means it is a partially built floor, i.e. a pent house in the top.</a:t>
            </a:r>
          </a:p>
          <a:p>
            <a:endParaRPr lang="en-IN" sz="1600" dirty="0"/>
          </a:p>
        </p:txBody>
      </p:sp>
      <p:pic>
        <p:nvPicPr>
          <p:cNvPr id="7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A275-C71C-4FA1-B052-EA291E9E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303" y="552408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Challenges </a:t>
            </a:r>
            <a:br>
              <a:rPr lang="en-US" b="1" dirty="0"/>
            </a:br>
            <a:r>
              <a:rPr lang="en-US" b="1" dirty="0"/>
              <a:t>&amp; Preparation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B0FDC-3BDD-4E3B-B0E1-1552B6708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Challenges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E87C5-B8B0-419C-A099-65C428C4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1973059"/>
            <a:ext cx="4040188" cy="264003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900" dirty="0"/>
              <a:t>Data Cleaning : </a:t>
            </a:r>
          </a:p>
          <a:p>
            <a:pPr marL="0" indent="0" algn="l">
              <a:buNone/>
            </a:pPr>
            <a:r>
              <a:rPr lang="en-US" sz="1500" dirty="0"/>
              <a:t>Incorrect datatypes and formats.</a:t>
            </a:r>
          </a:p>
          <a:p>
            <a:pPr algn="l"/>
            <a:r>
              <a:rPr lang="en-US" sz="1900" dirty="0"/>
              <a:t>Outliers : </a:t>
            </a:r>
          </a:p>
          <a:p>
            <a:pPr marL="0" indent="0" algn="l">
              <a:buNone/>
            </a:pPr>
            <a:r>
              <a:rPr lang="en-US" sz="1500" dirty="0"/>
              <a:t>5.87% of  data has </a:t>
            </a:r>
            <a:r>
              <a:rPr lang="en-US" sz="1500" dirty="0" err="1"/>
              <a:t>atleast</a:t>
            </a:r>
            <a:r>
              <a:rPr lang="en-US" sz="1500" dirty="0"/>
              <a:t> one outlier in each row. The rows cannot be removed as the percentage is significant enough to cause data loss.</a:t>
            </a:r>
          </a:p>
          <a:p>
            <a:pPr marL="0" indent="0" algn="l">
              <a:buNone/>
            </a:pPr>
            <a:endParaRPr lang="en-US" sz="1300" dirty="0"/>
          </a:p>
          <a:p>
            <a:pPr algn="l"/>
            <a:r>
              <a:rPr lang="en-US" sz="1900" dirty="0"/>
              <a:t>Multicollinearity : </a:t>
            </a:r>
          </a:p>
          <a:p>
            <a:pPr marL="0" indent="0" algn="l">
              <a:buNone/>
            </a:pPr>
            <a:r>
              <a:rPr lang="en-US" sz="1500" dirty="0"/>
              <a:t>Presence of collinearity between different independent features.</a:t>
            </a:r>
          </a:p>
          <a:p>
            <a:pPr marL="0" indent="0" algn="l">
              <a:buNone/>
            </a:pPr>
            <a:r>
              <a:rPr lang="en-US" sz="1500" dirty="0"/>
              <a:t>Area measures are correlated.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F73F9-29DA-4D7B-AE78-25F3D2AFA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44C86-2FF1-403B-AAA2-AEAB44B60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7252" y="1973059"/>
            <a:ext cx="4041775" cy="3039207"/>
          </a:xfrm>
        </p:spPr>
        <p:txBody>
          <a:bodyPr>
            <a:normAutofit fontScale="85000" lnSpcReduction="20000"/>
          </a:bodyPr>
          <a:lstStyle/>
          <a:p>
            <a:pPr marL="495300" algn="l">
              <a:spcBef>
                <a:spcPts val="0"/>
              </a:spcBef>
              <a:buClr>
                <a:srgbClr val="3F3F3F"/>
              </a:buClr>
              <a:buSzPct val="110000"/>
            </a:pPr>
            <a:r>
              <a:rPr lang="en-US" sz="1900" dirty="0"/>
              <a:t>Data Transformation: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Updating the column </a:t>
            </a:r>
            <a:r>
              <a:rPr lang="en-US" sz="1500" b="1" dirty="0">
                <a:solidFill>
                  <a:srgbClr val="3F3F3F"/>
                </a:solidFill>
              </a:rPr>
              <a:t>dayhour</a:t>
            </a:r>
            <a:r>
              <a:rPr lang="en-US" sz="1500" dirty="0">
                <a:solidFill>
                  <a:srgbClr val="3F3F3F"/>
                </a:solidFill>
              </a:rPr>
              <a:t> to appropriate format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Changing the Datatype of Categorical columns to object.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Creating a age column of the house column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Creating new columns, region </a:t>
            </a:r>
            <a:r>
              <a:rPr lang="en-US" sz="1500">
                <a:solidFill>
                  <a:srgbClr val="3F3F3F"/>
                </a:solidFill>
              </a:rPr>
              <a:t>and city.</a:t>
            </a:r>
            <a:endParaRPr lang="en-US" sz="1500" dirty="0">
              <a:solidFill>
                <a:srgbClr val="3F3F3F"/>
              </a:solidFill>
            </a:endParaRP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endParaRPr lang="en-US" sz="1500" dirty="0">
              <a:solidFill>
                <a:srgbClr val="3F3F3F"/>
              </a:solidFill>
            </a:endParaRP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endParaRPr lang="en-US" sz="1400" dirty="0">
              <a:solidFill>
                <a:srgbClr val="3F3F3F"/>
              </a:solidFill>
            </a:endParaRPr>
          </a:p>
          <a:p>
            <a:pPr marL="457200" lvl="0" indent="-304800" algn="l">
              <a:spcBef>
                <a:spcPts val="0"/>
              </a:spcBef>
              <a:buClr>
                <a:srgbClr val="3F3F3F"/>
              </a:buClr>
              <a:buSzPts val="1200"/>
              <a:buChar char="●"/>
            </a:pPr>
            <a:r>
              <a:rPr lang="en-US" sz="1900" dirty="0"/>
              <a:t>Outlier Treatment: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Replacing the outliers with null.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r>
              <a:rPr lang="en-US" sz="1500" dirty="0">
                <a:solidFill>
                  <a:srgbClr val="3F3F3F"/>
                </a:solidFill>
              </a:rPr>
              <a:t>Imputing the null value using </a:t>
            </a:r>
            <a:r>
              <a:rPr lang="en-US" sz="1500" b="1" dirty="0">
                <a:solidFill>
                  <a:srgbClr val="3F3F3F"/>
                </a:solidFill>
              </a:rPr>
              <a:t>MICE </a:t>
            </a:r>
            <a:r>
              <a:rPr lang="en-US" sz="1500" dirty="0">
                <a:solidFill>
                  <a:srgbClr val="3F3F3F"/>
                </a:solidFill>
              </a:rPr>
              <a:t>(Multivariate imputation by chained equations).</a:t>
            </a:r>
          </a:p>
          <a:p>
            <a:pPr marL="152400" lvl="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endParaRPr lang="en-US" sz="2000" dirty="0"/>
          </a:p>
          <a:p>
            <a:pPr marL="495300" algn="l">
              <a:spcBef>
                <a:spcPts val="0"/>
              </a:spcBef>
              <a:buClr>
                <a:srgbClr val="3F3F3F"/>
              </a:buClr>
              <a:buSzPct val="110000"/>
            </a:pPr>
            <a:r>
              <a:rPr lang="en-US" sz="1900" dirty="0"/>
              <a:t>Feature Elimination:</a:t>
            </a:r>
          </a:p>
          <a:p>
            <a:pPr marL="152400" indent="0" algn="l">
              <a:spcBef>
                <a:spcPts val="0"/>
              </a:spcBef>
              <a:buClr>
                <a:srgbClr val="3F3F3F"/>
              </a:buClr>
              <a:buSzPct val="110000"/>
              <a:buNone/>
            </a:pPr>
            <a:r>
              <a:rPr lang="en-US" sz="1500" dirty="0">
                <a:solidFill>
                  <a:srgbClr val="3F3F3F"/>
                </a:solidFill>
              </a:rPr>
              <a:t>Feature elimination using </a:t>
            </a:r>
            <a:r>
              <a:rPr lang="en-US" sz="1500" b="1" dirty="0">
                <a:solidFill>
                  <a:srgbClr val="3F3F3F"/>
                </a:solidFill>
              </a:rPr>
              <a:t>RFE</a:t>
            </a:r>
            <a:r>
              <a:rPr lang="en-US" sz="1500" dirty="0">
                <a:solidFill>
                  <a:srgbClr val="3F3F3F"/>
                </a:solidFill>
              </a:rPr>
              <a:t> (Recursive Feature Elimination)</a:t>
            </a:r>
          </a:p>
          <a:p>
            <a:pPr marL="495300" algn="l">
              <a:spcBef>
                <a:spcPts val="0"/>
              </a:spcBef>
              <a:buClr>
                <a:srgbClr val="3F3F3F"/>
              </a:buClr>
              <a:buSzPct val="110000"/>
            </a:pPr>
            <a:endParaRPr lang="en-US" sz="2000" dirty="0"/>
          </a:p>
          <a:p>
            <a:pPr marL="457200" lvl="0" indent="-304800" algn="l">
              <a:spcBef>
                <a:spcPts val="0"/>
              </a:spcBef>
              <a:buClr>
                <a:srgbClr val="3F3F3F"/>
              </a:buClr>
              <a:buSzPts val="1200"/>
              <a:buChar char="●"/>
            </a:pPr>
            <a:endParaRPr lang="en-US" sz="2000" dirty="0"/>
          </a:p>
          <a:p>
            <a:pPr marL="152400" indent="0" algn="l">
              <a:spcBef>
                <a:spcPts val="0"/>
              </a:spcBef>
              <a:buClr>
                <a:srgbClr val="3F3F3F"/>
              </a:buClr>
              <a:buSzPts val="1200"/>
              <a:buNone/>
            </a:pPr>
            <a:endParaRPr lang="en-US" sz="1400" dirty="0">
              <a:solidFill>
                <a:srgbClr val="3F3F3F"/>
              </a:solidFill>
            </a:endParaRPr>
          </a:p>
          <a:p>
            <a:endParaRPr lang="en-IN" sz="2000" dirty="0"/>
          </a:p>
        </p:txBody>
      </p:sp>
      <p:pic>
        <p:nvPicPr>
          <p:cNvPr id="7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81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5699" y="1557197"/>
            <a:ext cx="3195872" cy="25133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9116" y="4001631"/>
            <a:ext cx="3388187" cy="74238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Our EDA objective will be to understand how the variables in this dataset relate to the sale price of a house</a:t>
            </a:r>
          </a:p>
        </p:txBody>
      </p:sp>
      <p:pic>
        <p:nvPicPr>
          <p:cNvPr id="5" name="Google Shape;197;g647f7b36e8_2_17">
            <a:extLst>
              <a:ext uri="{FF2B5EF4-FFF2-40B4-BE49-F238E27FC236}">
                <a16:creationId xmlns:a16="http://schemas.microsoft.com/office/drawing/2014/main" id="{0F6479C6-B2E7-48AA-BDDC-DCAA91B27B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875" y="125750"/>
            <a:ext cx="2063525" cy="33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63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909" y="579422"/>
            <a:ext cx="4005135" cy="75143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effectLst/>
              </a:rPr>
            </a:br>
            <a:r>
              <a:rPr lang="en-US" sz="2700" b="1" dirty="0">
                <a:effectLst/>
              </a:rPr>
              <a:t>Checking the Skewness of Target Variable</a:t>
            </a:r>
            <a:br>
              <a:rPr lang="en-US" sz="2700" b="1" dirty="0">
                <a:effectLst/>
              </a:rPr>
            </a:br>
            <a:endParaRPr 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039E9F-8699-447F-B5F8-E03C4087B224}"/>
              </a:ext>
            </a:extLst>
          </p:cNvPr>
          <p:cNvSpPr/>
          <p:nvPr/>
        </p:nvSpPr>
        <p:spPr>
          <a:xfrm>
            <a:off x="199176" y="3800753"/>
            <a:ext cx="2860895" cy="1029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dirty="0">
                <a:solidFill>
                  <a:srgbClr val="233A44"/>
                </a:solidFill>
              </a:rPr>
              <a:t>Min Price: $75,000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dirty="0">
                <a:solidFill>
                  <a:srgbClr val="233A44"/>
                </a:solidFill>
              </a:rPr>
              <a:t>Median Price:$450,000,</a:t>
            </a:r>
          </a:p>
          <a:p>
            <a:pPr marL="457200" indent="-323850">
              <a:lnSpc>
                <a:spcPct val="115000"/>
              </a:lnSpc>
              <a:buClr>
                <a:srgbClr val="233A44"/>
              </a:buClr>
              <a:buSzPts val="1500"/>
              <a:buFontTx/>
              <a:buChar char="●"/>
            </a:pPr>
            <a:r>
              <a:rPr lang="en-US" dirty="0">
                <a:solidFill>
                  <a:srgbClr val="233A44"/>
                </a:solidFill>
              </a:rPr>
              <a:t>Max Price: $7,700,000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EA3F2-7BD4-4526-AED4-C6026F7A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38" y="1702051"/>
            <a:ext cx="2360529" cy="1692999"/>
          </a:xfrm>
          <a:prstGeom prst="rect">
            <a:avLst/>
          </a:prstGeom>
        </p:spPr>
      </p:pic>
      <p:pic>
        <p:nvPicPr>
          <p:cNvPr id="8" name="Google Shape;197;g647f7b36e8_2_17">
            <a:extLst>
              <a:ext uri="{FF2B5EF4-FFF2-40B4-BE49-F238E27FC236}">
                <a16:creationId xmlns:a16="http://schemas.microsoft.com/office/drawing/2014/main" id="{57FFBD72-9F70-4A71-B0AF-EE306D23248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436" y="125750"/>
            <a:ext cx="2026964" cy="3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288B7-A1F4-4BFF-B1FF-30CD3D33B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732" y="1459372"/>
            <a:ext cx="6037268" cy="36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On-screen Show (16:9)</PresentationFormat>
  <Paragraphs>181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HOUSE PRICE     PREDICTION WASHINGTON DC </vt:lpstr>
      <vt:lpstr>Agenda</vt:lpstr>
      <vt:lpstr>Problem Statement </vt:lpstr>
      <vt:lpstr>About the dataset</vt:lpstr>
      <vt:lpstr> </vt:lpstr>
      <vt:lpstr>PowerPoint Presentation</vt:lpstr>
      <vt:lpstr>Data Challenges  &amp; Preparation</vt:lpstr>
      <vt:lpstr>Exploratory Data Analysis</vt:lpstr>
      <vt:lpstr> Checking the Skewness of Target Variable </vt:lpstr>
      <vt:lpstr>Univariate Analysis for Continuous Variables</vt:lpstr>
      <vt:lpstr>Univariate Analysis for Categorical</vt:lpstr>
      <vt:lpstr>Univariate Analysis for Categorical</vt:lpstr>
      <vt:lpstr>Bivariate Analysis For Continuos</vt:lpstr>
      <vt:lpstr>Bivariate Analysis For Categorical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 Model</vt:lpstr>
      <vt:lpstr>Baseline Model</vt:lpstr>
      <vt:lpstr>PowerPoint Presentation</vt:lpstr>
      <vt:lpstr>After RFE</vt:lpstr>
      <vt:lpstr>Business 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2019-11-14T05:19:18Z</dcterms:modified>
</cp:coreProperties>
</file>