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8"/>
  </p:notesMasterIdLst>
  <p:handoutMasterIdLst>
    <p:handoutMasterId r:id="rId29"/>
  </p:handout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56" r:id="rId14"/>
    <p:sldId id="257" r:id="rId15"/>
    <p:sldId id="261" r:id="rId16"/>
    <p:sldId id="266" r:id="rId17"/>
    <p:sldId id="267" r:id="rId18"/>
    <p:sldId id="262" r:id="rId19"/>
    <p:sldId id="263" r:id="rId20"/>
    <p:sldId id="264" r:id="rId21"/>
    <p:sldId id="268" r:id="rId22"/>
    <p:sldId id="265" r:id="rId23"/>
    <p:sldId id="269" r:id="rId24"/>
    <p:sldId id="270" r:id="rId25"/>
    <p:sldId id="271" r:id="rId26"/>
    <p:sldId id="273" r:id="rId27"/>
  </p:sldIdLst>
  <p:sldSz cx="9144000" cy="6858000" type="screen4x3"/>
  <p:notesSz cx="6858000" cy="9947275"/>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72" d="100"/>
          <a:sy n="72" d="100"/>
        </p:scale>
        <p:origin x="132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97364"/>
          </a:xfrm>
          <a:prstGeom prst="rect">
            <a:avLst/>
          </a:prstGeom>
        </p:spPr>
        <p:txBody>
          <a:bodyPr vert="horz" lIns="91440" tIns="45720" rIns="91440" bIns="45720" rtlCol="1"/>
          <a:lstStyle>
            <a:lvl1pPr algn="r">
              <a:defRPr sz="1200"/>
            </a:lvl1pPr>
          </a:lstStyle>
          <a:p>
            <a:endParaRPr lang="ar-SA"/>
          </a:p>
        </p:txBody>
      </p:sp>
      <p:sp>
        <p:nvSpPr>
          <p:cNvPr id="3" name="Date Placeholder 2"/>
          <p:cNvSpPr>
            <a:spLocks noGrp="1"/>
          </p:cNvSpPr>
          <p:nvPr>
            <p:ph type="dt" sz="quarter" idx="1"/>
          </p:nvPr>
        </p:nvSpPr>
        <p:spPr>
          <a:xfrm>
            <a:off x="1588" y="0"/>
            <a:ext cx="2971800" cy="497364"/>
          </a:xfrm>
          <a:prstGeom prst="rect">
            <a:avLst/>
          </a:prstGeom>
        </p:spPr>
        <p:txBody>
          <a:bodyPr vert="horz" lIns="91440" tIns="45720" rIns="91440" bIns="45720" rtlCol="1"/>
          <a:lstStyle>
            <a:lvl1pPr algn="l">
              <a:defRPr sz="1200"/>
            </a:lvl1pPr>
          </a:lstStyle>
          <a:p>
            <a:fld id="{69FB71F9-079D-43D7-AB58-7C761866A230}" type="datetimeFigureOut">
              <a:rPr lang="ar-SA" smtClean="0"/>
              <a:t>18/06/1442</a:t>
            </a:fld>
            <a:endParaRPr lang="ar-SA"/>
          </a:p>
        </p:txBody>
      </p:sp>
      <p:sp>
        <p:nvSpPr>
          <p:cNvPr id="4" name="Footer Placeholder 3"/>
          <p:cNvSpPr>
            <a:spLocks noGrp="1"/>
          </p:cNvSpPr>
          <p:nvPr>
            <p:ph type="ftr" sz="quarter" idx="2"/>
          </p:nvPr>
        </p:nvSpPr>
        <p:spPr>
          <a:xfrm>
            <a:off x="3886200" y="9448185"/>
            <a:ext cx="2971800" cy="497364"/>
          </a:xfrm>
          <a:prstGeom prst="rect">
            <a:avLst/>
          </a:prstGeom>
        </p:spPr>
        <p:txBody>
          <a:bodyPr vert="horz" lIns="91440" tIns="45720" rIns="91440" bIns="45720" rtlCol="1" anchor="b"/>
          <a:lstStyle>
            <a:lvl1pPr algn="r">
              <a:defRPr sz="1200"/>
            </a:lvl1pPr>
          </a:lstStyle>
          <a:p>
            <a:endParaRPr lang="ar-SA"/>
          </a:p>
        </p:txBody>
      </p:sp>
      <p:sp>
        <p:nvSpPr>
          <p:cNvPr id="5" name="Slide Number Placeholder 4"/>
          <p:cNvSpPr>
            <a:spLocks noGrp="1"/>
          </p:cNvSpPr>
          <p:nvPr>
            <p:ph type="sldNum" sz="quarter" idx="3"/>
          </p:nvPr>
        </p:nvSpPr>
        <p:spPr>
          <a:xfrm>
            <a:off x="1588" y="9448185"/>
            <a:ext cx="2971800" cy="497364"/>
          </a:xfrm>
          <a:prstGeom prst="rect">
            <a:avLst/>
          </a:prstGeom>
        </p:spPr>
        <p:txBody>
          <a:bodyPr vert="horz" lIns="91440" tIns="45720" rIns="91440" bIns="45720" rtlCol="1" anchor="b"/>
          <a:lstStyle>
            <a:lvl1pPr algn="l">
              <a:defRPr sz="1200"/>
            </a:lvl1pPr>
          </a:lstStyle>
          <a:p>
            <a:fld id="{829A76F8-7825-4F49-86A5-BD48EC24AC73}" type="slidenum">
              <a:rPr lang="ar-SA" smtClean="0"/>
              <a:t>‹#›</a:t>
            </a:fld>
            <a:endParaRPr lang="ar-SA"/>
          </a:p>
        </p:txBody>
      </p:sp>
    </p:spTree>
    <p:extLst>
      <p:ext uri="{BB962C8B-B14F-4D97-AF65-F5344CB8AC3E}">
        <p14:creationId xmlns:p14="http://schemas.microsoft.com/office/powerpoint/2010/main" val="722714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97364"/>
          </a:xfrm>
          <a:prstGeom prst="rect">
            <a:avLst/>
          </a:prstGeom>
        </p:spPr>
        <p:txBody>
          <a:bodyPr vert="horz" lIns="91440" tIns="45720" rIns="91440" bIns="45720" rtlCol="1"/>
          <a:lstStyle>
            <a:lvl1pPr algn="r">
              <a:defRPr sz="1200"/>
            </a:lvl1pPr>
          </a:lstStyle>
          <a:p>
            <a:endParaRPr lang="ar-SA"/>
          </a:p>
        </p:txBody>
      </p:sp>
      <p:sp>
        <p:nvSpPr>
          <p:cNvPr id="3" name="Date Placeholder 2"/>
          <p:cNvSpPr>
            <a:spLocks noGrp="1"/>
          </p:cNvSpPr>
          <p:nvPr>
            <p:ph type="dt" idx="1"/>
          </p:nvPr>
        </p:nvSpPr>
        <p:spPr>
          <a:xfrm>
            <a:off x="1588" y="0"/>
            <a:ext cx="2971800" cy="497364"/>
          </a:xfrm>
          <a:prstGeom prst="rect">
            <a:avLst/>
          </a:prstGeom>
        </p:spPr>
        <p:txBody>
          <a:bodyPr vert="horz" lIns="91440" tIns="45720" rIns="91440" bIns="45720" rtlCol="1"/>
          <a:lstStyle>
            <a:lvl1pPr algn="l">
              <a:defRPr sz="1200"/>
            </a:lvl1pPr>
          </a:lstStyle>
          <a:p>
            <a:fld id="{7540F204-BC78-4870-86BC-CA6691E15CCE}" type="datetimeFigureOut">
              <a:rPr lang="ar-SA" smtClean="0"/>
              <a:t>18/06/1442</a:t>
            </a:fld>
            <a:endParaRPr lang="ar-SA"/>
          </a:p>
        </p:txBody>
      </p:sp>
      <p:sp>
        <p:nvSpPr>
          <p:cNvPr id="4" name="Slide Image Placeholder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1" anchor="ctr"/>
          <a:lstStyle/>
          <a:p>
            <a:endParaRPr lang="ar-SA"/>
          </a:p>
        </p:txBody>
      </p:sp>
      <p:sp>
        <p:nvSpPr>
          <p:cNvPr id="5" name="Notes Placeholder 4"/>
          <p:cNvSpPr>
            <a:spLocks noGrp="1"/>
          </p:cNvSpPr>
          <p:nvPr>
            <p:ph type="body" sz="quarter" idx="3"/>
          </p:nvPr>
        </p:nvSpPr>
        <p:spPr>
          <a:xfrm>
            <a:off x="685800" y="4724956"/>
            <a:ext cx="5486400" cy="4476274"/>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Footer Placeholder 5"/>
          <p:cNvSpPr>
            <a:spLocks noGrp="1"/>
          </p:cNvSpPr>
          <p:nvPr>
            <p:ph type="ftr" sz="quarter" idx="4"/>
          </p:nvPr>
        </p:nvSpPr>
        <p:spPr>
          <a:xfrm>
            <a:off x="3886200" y="9448185"/>
            <a:ext cx="2971800" cy="497364"/>
          </a:xfrm>
          <a:prstGeom prst="rect">
            <a:avLst/>
          </a:prstGeom>
        </p:spPr>
        <p:txBody>
          <a:bodyPr vert="horz" lIns="91440" tIns="45720" rIns="91440" bIns="45720" rtlCol="1" anchor="b"/>
          <a:lstStyle>
            <a:lvl1pPr algn="r">
              <a:defRPr sz="1200"/>
            </a:lvl1pPr>
          </a:lstStyle>
          <a:p>
            <a:endParaRPr lang="ar-SA"/>
          </a:p>
        </p:txBody>
      </p:sp>
      <p:sp>
        <p:nvSpPr>
          <p:cNvPr id="7" name="Slide Number Placeholder 6"/>
          <p:cNvSpPr>
            <a:spLocks noGrp="1"/>
          </p:cNvSpPr>
          <p:nvPr>
            <p:ph type="sldNum" sz="quarter" idx="5"/>
          </p:nvPr>
        </p:nvSpPr>
        <p:spPr>
          <a:xfrm>
            <a:off x="1588" y="9448185"/>
            <a:ext cx="2971800" cy="497364"/>
          </a:xfrm>
          <a:prstGeom prst="rect">
            <a:avLst/>
          </a:prstGeom>
        </p:spPr>
        <p:txBody>
          <a:bodyPr vert="horz" lIns="91440" tIns="45720" rIns="91440" bIns="45720" rtlCol="1" anchor="b"/>
          <a:lstStyle>
            <a:lvl1pPr algn="l">
              <a:defRPr sz="1200"/>
            </a:lvl1pPr>
          </a:lstStyle>
          <a:p>
            <a:fld id="{F7B70970-E376-450A-9AEB-E318A1AB3B5A}" type="slidenum">
              <a:rPr lang="ar-SA" smtClean="0"/>
              <a:t>‹#›</a:t>
            </a:fld>
            <a:endParaRPr lang="ar-SA"/>
          </a:p>
        </p:txBody>
      </p:sp>
    </p:spTree>
    <p:extLst>
      <p:ext uri="{BB962C8B-B14F-4D97-AF65-F5344CB8AC3E}">
        <p14:creationId xmlns:p14="http://schemas.microsoft.com/office/powerpoint/2010/main" val="304533351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DA480C-41C3-4219-BED0-1216C1A87AE4}" type="slidenum">
              <a:rPr lang="zh-CN" altLang="en-US"/>
              <a:pPr/>
              <a:t>25</a:t>
            </a:fld>
            <a:endParaRPr lang="en-US" altLang="zh-CN"/>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9702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DA480C-41C3-4219-BED0-1216C1A87AE4}" type="slidenum">
              <a:rPr lang="zh-CN" altLang="en-US"/>
              <a:pPr/>
              <a:t>26</a:t>
            </a:fld>
            <a:endParaRPr lang="en-US" altLang="zh-CN"/>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337059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ar-S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ar-SA"/>
          </a:p>
        </p:txBody>
      </p:sp>
      <p:sp>
        <p:nvSpPr>
          <p:cNvPr id="4" name="Date Placeholder 3"/>
          <p:cNvSpPr>
            <a:spLocks noGrp="1"/>
          </p:cNvSpPr>
          <p:nvPr>
            <p:ph type="dt" sz="half" idx="10"/>
          </p:nvPr>
        </p:nvSpPr>
        <p:spPr/>
        <p:txBody>
          <a:bodyPr/>
          <a:lstStyle/>
          <a:p>
            <a:fld id="{AB7E8D50-3069-4F8A-8029-394CB5E92498}" type="datetimeFigureOut">
              <a:rPr lang="ar-SA" smtClean="0"/>
              <a:t>18/06/1442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9FCD404-C29E-4799-AF11-9E816990075A}" type="slidenum">
              <a:rPr lang="ar-SA" smtClean="0"/>
              <a:t>‹#›</a:t>
            </a:fld>
            <a:endParaRPr lang="ar-SA"/>
          </a:p>
        </p:txBody>
      </p:sp>
    </p:spTree>
    <p:extLst>
      <p:ext uri="{BB962C8B-B14F-4D97-AF65-F5344CB8AC3E}">
        <p14:creationId xmlns:p14="http://schemas.microsoft.com/office/powerpoint/2010/main" val="233139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AB7E8D50-3069-4F8A-8029-394CB5E92498}" type="datetimeFigureOut">
              <a:rPr lang="ar-SA" smtClean="0"/>
              <a:t>18/06/1442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9FCD404-C29E-4799-AF11-9E816990075A}" type="slidenum">
              <a:rPr lang="ar-SA" smtClean="0"/>
              <a:t>‹#›</a:t>
            </a:fld>
            <a:endParaRPr lang="ar-SA"/>
          </a:p>
        </p:txBody>
      </p:sp>
    </p:spTree>
    <p:extLst>
      <p:ext uri="{BB962C8B-B14F-4D97-AF65-F5344CB8AC3E}">
        <p14:creationId xmlns:p14="http://schemas.microsoft.com/office/powerpoint/2010/main" val="3709741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AB7E8D50-3069-4F8A-8029-394CB5E92498}" type="datetimeFigureOut">
              <a:rPr lang="ar-SA" smtClean="0"/>
              <a:t>18/06/1442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9FCD404-C29E-4799-AF11-9E816990075A}" type="slidenum">
              <a:rPr lang="ar-SA" smtClean="0"/>
              <a:t>‹#›</a:t>
            </a:fld>
            <a:endParaRPr lang="ar-SA"/>
          </a:p>
        </p:txBody>
      </p:sp>
    </p:spTree>
    <p:extLst>
      <p:ext uri="{BB962C8B-B14F-4D97-AF65-F5344CB8AC3E}">
        <p14:creationId xmlns:p14="http://schemas.microsoft.com/office/powerpoint/2010/main" val="687671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AB7E8D50-3069-4F8A-8029-394CB5E92498}" type="datetimeFigureOut">
              <a:rPr lang="ar-SA" smtClean="0"/>
              <a:t>18/06/1442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9FCD404-C29E-4799-AF11-9E816990075A}" type="slidenum">
              <a:rPr lang="ar-SA" smtClean="0"/>
              <a:t>‹#›</a:t>
            </a:fld>
            <a:endParaRPr lang="ar-SA"/>
          </a:p>
        </p:txBody>
      </p:sp>
    </p:spTree>
    <p:extLst>
      <p:ext uri="{BB962C8B-B14F-4D97-AF65-F5344CB8AC3E}">
        <p14:creationId xmlns:p14="http://schemas.microsoft.com/office/powerpoint/2010/main" val="134298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S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7E8D50-3069-4F8A-8029-394CB5E92498}" type="datetimeFigureOut">
              <a:rPr lang="ar-SA" smtClean="0"/>
              <a:t>18/06/1442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9FCD404-C29E-4799-AF11-9E816990075A}" type="slidenum">
              <a:rPr lang="ar-SA" smtClean="0"/>
              <a:t>‹#›</a:t>
            </a:fld>
            <a:endParaRPr lang="ar-SA"/>
          </a:p>
        </p:txBody>
      </p:sp>
    </p:spTree>
    <p:extLst>
      <p:ext uri="{BB962C8B-B14F-4D97-AF65-F5344CB8AC3E}">
        <p14:creationId xmlns:p14="http://schemas.microsoft.com/office/powerpoint/2010/main" val="3170534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Date Placeholder 4"/>
          <p:cNvSpPr>
            <a:spLocks noGrp="1"/>
          </p:cNvSpPr>
          <p:nvPr>
            <p:ph type="dt" sz="half" idx="10"/>
          </p:nvPr>
        </p:nvSpPr>
        <p:spPr/>
        <p:txBody>
          <a:bodyPr/>
          <a:lstStyle/>
          <a:p>
            <a:fld id="{AB7E8D50-3069-4F8A-8029-394CB5E92498}" type="datetimeFigureOut">
              <a:rPr lang="ar-SA" smtClean="0"/>
              <a:t>18/06/1442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29FCD404-C29E-4799-AF11-9E816990075A}" type="slidenum">
              <a:rPr lang="ar-SA" smtClean="0"/>
              <a:t>‹#›</a:t>
            </a:fld>
            <a:endParaRPr lang="ar-SA"/>
          </a:p>
        </p:txBody>
      </p:sp>
    </p:spTree>
    <p:extLst>
      <p:ext uri="{BB962C8B-B14F-4D97-AF65-F5344CB8AC3E}">
        <p14:creationId xmlns:p14="http://schemas.microsoft.com/office/powerpoint/2010/main" val="3175665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ar-S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Date Placeholder 6"/>
          <p:cNvSpPr>
            <a:spLocks noGrp="1"/>
          </p:cNvSpPr>
          <p:nvPr>
            <p:ph type="dt" sz="half" idx="10"/>
          </p:nvPr>
        </p:nvSpPr>
        <p:spPr/>
        <p:txBody>
          <a:bodyPr/>
          <a:lstStyle/>
          <a:p>
            <a:fld id="{AB7E8D50-3069-4F8A-8029-394CB5E92498}" type="datetimeFigureOut">
              <a:rPr lang="ar-SA" smtClean="0"/>
              <a:t>18/06/1442</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29FCD404-C29E-4799-AF11-9E816990075A}" type="slidenum">
              <a:rPr lang="ar-SA" smtClean="0"/>
              <a:t>‹#›</a:t>
            </a:fld>
            <a:endParaRPr lang="ar-SA"/>
          </a:p>
        </p:txBody>
      </p:sp>
    </p:spTree>
    <p:extLst>
      <p:ext uri="{BB962C8B-B14F-4D97-AF65-F5344CB8AC3E}">
        <p14:creationId xmlns:p14="http://schemas.microsoft.com/office/powerpoint/2010/main" val="222690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Date Placeholder 2"/>
          <p:cNvSpPr>
            <a:spLocks noGrp="1"/>
          </p:cNvSpPr>
          <p:nvPr>
            <p:ph type="dt" sz="half" idx="10"/>
          </p:nvPr>
        </p:nvSpPr>
        <p:spPr/>
        <p:txBody>
          <a:bodyPr/>
          <a:lstStyle/>
          <a:p>
            <a:fld id="{AB7E8D50-3069-4F8A-8029-394CB5E92498}" type="datetimeFigureOut">
              <a:rPr lang="ar-SA" smtClean="0"/>
              <a:t>18/06/1442</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29FCD404-C29E-4799-AF11-9E816990075A}" type="slidenum">
              <a:rPr lang="ar-SA" smtClean="0"/>
              <a:t>‹#›</a:t>
            </a:fld>
            <a:endParaRPr lang="ar-SA"/>
          </a:p>
        </p:txBody>
      </p:sp>
    </p:spTree>
    <p:extLst>
      <p:ext uri="{BB962C8B-B14F-4D97-AF65-F5344CB8AC3E}">
        <p14:creationId xmlns:p14="http://schemas.microsoft.com/office/powerpoint/2010/main" val="2420216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E8D50-3069-4F8A-8029-394CB5E92498}" type="datetimeFigureOut">
              <a:rPr lang="ar-SA" smtClean="0"/>
              <a:t>18/06/1442</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29FCD404-C29E-4799-AF11-9E816990075A}" type="slidenum">
              <a:rPr lang="ar-SA" smtClean="0"/>
              <a:t>‹#›</a:t>
            </a:fld>
            <a:endParaRPr lang="ar-SA"/>
          </a:p>
        </p:txBody>
      </p:sp>
    </p:spTree>
    <p:extLst>
      <p:ext uri="{BB962C8B-B14F-4D97-AF65-F5344CB8AC3E}">
        <p14:creationId xmlns:p14="http://schemas.microsoft.com/office/powerpoint/2010/main" val="2625524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ar-S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E8D50-3069-4F8A-8029-394CB5E92498}" type="datetimeFigureOut">
              <a:rPr lang="ar-SA" smtClean="0"/>
              <a:t>18/06/1442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29FCD404-C29E-4799-AF11-9E816990075A}" type="slidenum">
              <a:rPr lang="ar-SA" smtClean="0"/>
              <a:t>‹#›</a:t>
            </a:fld>
            <a:endParaRPr lang="ar-SA"/>
          </a:p>
        </p:txBody>
      </p:sp>
    </p:spTree>
    <p:extLst>
      <p:ext uri="{BB962C8B-B14F-4D97-AF65-F5344CB8AC3E}">
        <p14:creationId xmlns:p14="http://schemas.microsoft.com/office/powerpoint/2010/main" val="4155329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ar-S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E8D50-3069-4F8A-8029-394CB5E92498}" type="datetimeFigureOut">
              <a:rPr lang="ar-SA" smtClean="0"/>
              <a:t>18/06/1442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29FCD404-C29E-4799-AF11-9E816990075A}" type="slidenum">
              <a:rPr lang="ar-SA" smtClean="0"/>
              <a:t>‹#›</a:t>
            </a:fld>
            <a:endParaRPr lang="ar-SA"/>
          </a:p>
        </p:txBody>
      </p:sp>
    </p:spTree>
    <p:extLst>
      <p:ext uri="{BB962C8B-B14F-4D97-AF65-F5344CB8AC3E}">
        <p14:creationId xmlns:p14="http://schemas.microsoft.com/office/powerpoint/2010/main" val="28634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ar-S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B7E8D50-3069-4F8A-8029-394CB5E92498}" type="datetimeFigureOut">
              <a:rPr lang="ar-SA" smtClean="0"/>
              <a:t>18/06/1442</a:t>
            </a:fld>
            <a:endParaRPr lang="ar-S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9FCD404-C29E-4799-AF11-9E816990075A}" type="slidenum">
              <a:rPr lang="ar-SA" smtClean="0"/>
              <a:t>‹#›</a:t>
            </a:fld>
            <a:endParaRPr lang="ar-SA"/>
          </a:p>
        </p:txBody>
      </p:sp>
    </p:spTree>
    <p:extLst>
      <p:ext uri="{BB962C8B-B14F-4D97-AF65-F5344CB8AC3E}">
        <p14:creationId xmlns:p14="http://schemas.microsoft.com/office/powerpoint/2010/main" val="2330979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oleObject" Target="../embeddings/oleObject1.bin"/><Relationship Id="rId7" Type="http://schemas.openxmlformats.org/officeDocument/2006/relationships/image" Target="../media/image11.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Microsoft_Word_97_-_2003_Document1.doc"/><Relationship Id="rId5" Type="http://schemas.openxmlformats.org/officeDocument/2006/relationships/oleObject" Target="../embeddings/oleObject2.bin"/><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500" b="1" dirty="0" smtClean="0">
                <a:solidFill>
                  <a:srgbClr val="C00000"/>
                </a:solidFill>
              </a:rPr>
              <a:t>COURSE DESCRIPTION</a:t>
            </a:r>
            <a:endParaRPr lang="ar-SA" sz="5500" b="1" dirty="0">
              <a:solidFill>
                <a:srgbClr val="C00000"/>
              </a:solidFill>
            </a:endParaRPr>
          </a:p>
        </p:txBody>
      </p:sp>
      <p:cxnSp>
        <p:nvCxnSpPr>
          <p:cNvPr id="5" name="Straight Connector 4"/>
          <p:cNvCxnSpPr/>
          <p:nvPr/>
        </p:nvCxnSpPr>
        <p:spPr>
          <a:xfrm>
            <a:off x="1115616" y="3429000"/>
            <a:ext cx="6624736" cy="0"/>
          </a:xfrm>
          <a:prstGeom prst="line">
            <a:avLst/>
          </a:prstGeom>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009386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6200" y="620688"/>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8" name="Slide Number Placeholder 7"/>
          <p:cNvSpPr>
            <a:spLocks noGrp="1"/>
          </p:cNvSpPr>
          <p:nvPr>
            <p:ph type="sldNum" sz="quarter" idx="12"/>
          </p:nvPr>
        </p:nvSpPr>
        <p:spPr/>
        <p:txBody>
          <a:bodyPr/>
          <a:lstStyle/>
          <a:p>
            <a:fld id="{544F0B22-79BB-46DF-B02C-76A303B0F492}" type="slidenum">
              <a:rPr lang="en-US" smtClean="0"/>
              <a:t>10</a:t>
            </a:fld>
            <a:endParaRPr lang="en-US"/>
          </a:p>
        </p:txBody>
      </p:sp>
      <p:sp>
        <p:nvSpPr>
          <p:cNvPr id="12" name="Rectangle 11"/>
          <p:cNvSpPr/>
          <p:nvPr/>
        </p:nvSpPr>
        <p:spPr>
          <a:xfrm>
            <a:off x="228600" y="846142"/>
            <a:ext cx="8763000" cy="4131900"/>
          </a:xfrm>
          <a:prstGeom prst="rect">
            <a:avLst/>
          </a:prstGeom>
        </p:spPr>
        <p:txBody>
          <a:bodyPr wrap="square">
            <a:spAutoFit/>
          </a:bodyPr>
          <a:lstStyle/>
          <a:p>
            <a:pPr marL="457200" lvl="0" indent="-457200" algn="just" rtl="0">
              <a:lnSpc>
                <a:spcPct val="150000"/>
              </a:lnSpc>
              <a:buFont typeface="Arial" pitchFamily="34" charset="0"/>
              <a:buChar char="•"/>
            </a:pPr>
            <a:r>
              <a:rPr lang="en-US" sz="3500" b="1" dirty="0">
                <a:solidFill>
                  <a:srgbClr val="C00000"/>
                </a:solidFill>
              </a:rPr>
              <a:t>The algorithms we will study </a:t>
            </a:r>
            <a:r>
              <a:rPr lang="en-US" sz="3500" b="1" dirty="0" smtClean="0">
                <a:solidFill>
                  <a:srgbClr val="C00000"/>
                </a:solidFill>
              </a:rPr>
              <a:t>include:</a:t>
            </a:r>
          </a:p>
          <a:p>
            <a:pPr marL="914400" lvl="1" indent="-457200" algn="just" rtl="0">
              <a:lnSpc>
                <a:spcPct val="150000"/>
              </a:lnSpc>
              <a:buFont typeface="Arial" pitchFamily="34" charset="0"/>
              <a:buChar char="•"/>
            </a:pPr>
            <a:r>
              <a:rPr lang="en-US" sz="3500" dirty="0" smtClean="0"/>
              <a:t>content-based </a:t>
            </a:r>
            <a:r>
              <a:rPr lang="en-US" sz="3500" dirty="0"/>
              <a:t>filtering</a:t>
            </a:r>
            <a:r>
              <a:rPr lang="en-US" sz="3500" dirty="0" smtClean="0"/>
              <a:t>,</a:t>
            </a:r>
          </a:p>
          <a:p>
            <a:pPr marL="914400" lvl="1" indent="-457200" algn="just" rtl="0">
              <a:lnSpc>
                <a:spcPct val="150000"/>
              </a:lnSpc>
              <a:buFont typeface="Arial" pitchFamily="34" charset="0"/>
              <a:buChar char="•"/>
            </a:pPr>
            <a:r>
              <a:rPr lang="en-US" sz="3500" dirty="0" smtClean="0"/>
              <a:t>user-user </a:t>
            </a:r>
            <a:r>
              <a:rPr lang="en-US" sz="3500" dirty="0"/>
              <a:t>collaborative filtering</a:t>
            </a:r>
            <a:r>
              <a:rPr lang="en-US" sz="3500" dirty="0" smtClean="0"/>
              <a:t>,</a:t>
            </a:r>
          </a:p>
          <a:p>
            <a:pPr marL="914400" lvl="1" indent="-457200" algn="just" rtl="0">
              <a:lnSpc>
                <a:spcPct val="150000"/>
              </a:lnSpc>
              <a:buFont typeface="Arial" pitchFamily="34" charset="0"/>
              <a:buChar char="•"/>
            </a:pPr>
            <a:r>
              <a:rPr lang="en-US" sz="3500" dirty="0" smtClean="0"/>
              <a:t>item-item </a:t>
            </a:r>
            <a:r>
              <a:rPr lang="en-US" sz="3500" dirty="0"/>
              <a:t>collaborative filtering</a:t>
            </a:r>
            <a:r>
              <a:rPr lang="en-US" sz="3500" dirty="0" smtClean="0"/>
              <a:t>,</a:t>
            </a:r>
          </a:p>
          <a:p>
            <a:pPr marL="914400" lvl="1" indent="-457200" algn="just" rtl="0">
              <a:lnSpc>
                <a:spcPct val="150000"/>
              </a:lnSpc>
              <a:buFont typeface="Arial" pitchFamily="34" charset="0"/>
              <a:buChar char="•"/>
            </a:pPr>
            <a:r>
              <a:rPr lang="en-US" sz="3500" dirty="0" smtClean="0"/>
              <a:t>and others.</a:t>
            </a:r>
            <a:endParaRPr lang="en-US" sz="3500" dirty="0"/>
          </a:p>
        </p:txBody>
      </p:sp>
    </p:spTree>
    <p:extLst>
      <p:ext uri="{BB962C8B-B14F-4D97-AF65-F5344CB8AC3E}">
        <p14:creationId xmlns:p14="http://schemas.microsoft.com/office/powerpoint/2010/main" val="319443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1000"/>
                                        <p:tgtEl>
                                          <p:spTgt spid="12">
                                            <p:txEl>
                                              <p:pRg st="1" end="1"/>
                                            </p:txEl>
                                          </p:spTgt>
                                        </p:tgtEl>
                                      </p:cBhvr>
                                    </p:animEffect>
                                    <p:anim calcmode="lin" valueType="num">
                                      <p:cBhvr>
                                        <p:cTn id="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fade">
                                      <p:cBhvr>
                                        <p:cTn id="21" dur="1000"/>
                                        <p:tgtEl>
                                          <p:spTgt spid="12">
                                            <p:txEl>
                                              <p:pRg st="3" end="3"/>
                                            </p:txEl>
                                          </p:spTgt>
                                        </p:tgtEl>
                                      </p:cBhvr>
                                    </p:animEffect>
                                    <p:anim calcmode="lin" valueType="num">
                                      <p:cBhvr>
                                        <p:cTn id="22"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4" end="4"/>
                                            </p:txEl>
                                          </p:spTgt>
                                        </p:tgtEl>
                                        <p:attrNameLst>
                                          <p:attrName>style.visibility</p:attrName>
                                        </p:attrNameLst>
                                      </p:cBhvr>
                                      <p:to>
                                        <p:strVal val="visible"/>
                                      </p:to>
                                    </p:set>
                                    <p:animEffect transition="in" filter="fade">
                                      <p:cBhvr>
                                        <p:cTn id="28" dur="1000"/>
                                        <p:tgtEl>
                                          <p:spTgt spid="12">
                                            <p:txEl>
                                              <p:pRg st="4" end="4"/>
                                            </p:txEl>
                                          </p:spTgt>
                                        </p:tgtEl>
                                      </p:cBhvr>
                                    </p:animEffect>
                                    <p:anim calcmode="lin" valueType="num">
                                      <p:cBhvr>
                                        <p:cTn id="29"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6200" y="476672"/>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8" name="Slide Number Placeholder 7"/>
          <p:cNvSpPr>
            <a:spLocks noGrp="1"/>
          </p:cNvSpPr>
          <p:nvPr>
            <p:ph type="sldNum" sz="quarter" idx="12"/>
          </p:nvPr>
        </p:nvSpPr>
        <p:spPr/>
        <p:txBody>
          <a:bodyPr/>
          <a:lstStyle/>
          <a:p>
            <a:fld id="{544F0B22-79BB-46DF-B02C-76A303B0F492}" type="slidenum">
              <a:rPr lang="en-US" smtClean="0"/>
              <a:t>11</a:t>
            </a:fld>
            <a:endParaRPr lang="en-US"/>
          </a:p>
        </p:txBody>
      </p:sp>
      <p:sp>
        <p:nvSpPr>
          <p:cNvPr id="5" name="Rectangle 4"/>
          <p:cNvSpPr/>
          <p:nvPr/>
        </p:nvSpPr>
        <p:spPr>
          <a:xfrm>
            <a:off x="121096" y="692696"/>
            <a:ext cx="8915400" cy="692497"/>
          </a:xfrm>
          <a:prstGeom prst="rect">
            <a:avLst/>
          </a:prstGeom>
        </p:spPr>
        <p:txBody>
          <a:bodyPr wrap="square">
            <a:spAutoFit/>
          </a:bodyPr>
          <a:lstStyle/>
          <a:p>
            <a:pPr algn="l" rtl="0"/>
            <a:r>
              <a:rPr lang="en-US" sz="3900" b="1" i="1" dirty="0">
                <a:solidFill>
                  <a:srgbClr val="C00000"/>
                </a:solidFill>
              </a:rPr>
              <a:t>Grading:</a:t>
            </a:r>
            <a:endParaRPr lang="en-US" sz="3900" dirty="0">
              <a:solidFill>
                <a:srgbClr val="C00000"/>
              </a:solidFill>
            </a:endParaRPr>
          </a:p>
        </p:txBody>
      </p:sp>
      <p:graphicFrame>
        <p:nvGraphicFramePr>
          <p:cNvPr id="4" name="Table 3"/>
          <p:cNvGraphicFramePr>
            <a:graphicFrameLocks noGrp="1"/>
          </p:cNvGraphicFramePr>
          <p:nvPr>
            <p:extLst/>
          </p:nvPr>
        </p:nvGraphicFramePr>
        <p:xfrm>
          <a:off x="611560" y="1556792"/>
          <a:ext cx="7704857" cy="4104455"/>
        </p:xfrm>
        <a:graphic>
          <a:graphicData uri="http://schemas.openxmlformats.org/drawingml/2006/table">
            <a:tbl>
              <a:tblPr firstRow="1" firstCol="1" bandRow="1">
                <a:tableStyleId>{5A111915-BE36-4E01-A7E5-04B1672EAD32}</a:tableStyleId>
              </a:tblPr>
              <a:tblGrid>
                <a:gridCol w="2567683">
                  <a:extLst>
                    <a:ext uri="{9D8B030D-6E8A-4147-A177-3AD203B41FA5}">
                      <a16:colId xmlns:a16="http://schemas.microsoft.com/office/drawing/2014/main" xmlns="" val="20000"/>
                    </a:ext>
                  </a:extLst>
                </a:gridCol>
                <a:gridCol w="2568587">
                  <a:extLst>
                    <a:ext uri="{9D8B030D-6E8A-4147-A177-3AD203B41FA5}">
                      <a16:colId xmlns:a16="http://schemas.microsoft.com/office/drawing/2014/main" xmlns="" val="20001"/>
                    </a:ext>
                  </a:extLst>
                </a:gridCol>
                <a:gridCol w="2568587">
                  <a:extLst>
                    <a:ext uri="{9D8B030D-6E8A-4147-A177-3AD203B41FA5}">
                      <a16:colId xmlns:a16="http://schemas.microsoft.com/office/drawing/2014/main" xmlns="" val="20002"/>
                    </a:ext>
                  </a:extLst>
                </a:gridCol>
              </a:tblGrid>
              <a:tr h="820891">
                <a:tc>
                  <a:txBody>
                    <a:bodyPr/>
                    <a:lstStyle/>
                    <a:p>
                      <a:pPr algn="just" rtl="0">
                        <a:lnSpc>
                          <a:spcPct val="150000"/>
                        </a:lnSpc>
                        <a:spcAft>
                          <a:spcPts val="0"/>
                        </a:spcAft>
                      </a:pPr>
                      <a:r>
                        <a:rPr lang="en-US" sz="2500" dirty="0">
                          <a:effectLst/>
                        </a:rPr>
                        <a:t> </a:t>
                      </a:r>
                      <a:endParaRPr lang="en-US" sz="2500" b="1" dirty="0">
                        <a:effectLst/>
                        <a:latin typeface="Calibri"/>
                        <a:ea typeface="Calibri"/>
                        <a:cs typeface="Arial"/>
                      </a:endParaRPr>
                    </a:p>
                  </a:txBody>
                  <a:tcPr marL="68580" marR="68580" marT="0" marB="0"/>
                </a:tc>
                <a:tc>
                  <a:txBody>
                    <a:bodyPr/>
                    <a:lstStyle/>
                    <a:p>
                      <a:pPr algn="ctr" rtl="0">
                        <a:lnSpc>
                          <a:spcPct val="150000"/>
                        </a:lnSpc>
                        <a:spcAft>
                          <a:spcPts val="0"/>
                        </a:spcAft>
                      </a:pPr>
                      <a:r>
                        <a:rPr lang="en-US" sz="2500" b="1" dirty="0">
                          <a:solidFill>
                            <a:srgbClr val="FF0000"/>
                          </a:solidFill>
                          <a:effectLst/>
                        </a:rPr>
                        <a:t>Marks</a:t>
                      </a:r>
                      <a:endParaRPr lang="en-US" sz="2500" b="1" dirty="0">
                        <a:solidFill>
                          <a:srgbClr val="FF0000"/>
                        </a:solidFill>
                        <a:effectLst/>
                        <a:latin typeface="Calibri"/>
                        <a:ea typeface="Calibri"/>
                        <a:cs typeface="Arial"/>
                      </a:endParaRPr>
                    </a:p>
                  </a:txBody>
                  <a:tcPr marL="68580" marR="68580" marT="0" marB="0"/>
                </a:tc>
                <a:tc>
                  <a:txBody>
                    <a:bodyPr/>
                    <a:lstStyle/>
                    <a:p>
                      <a:pPr algn="ctr" rtl="0">
                        <a:lnSpc>
                          <a:spcPct val="150000"/>
                        </a:lnSpc>
                        <a:spcAft>
                          <a:spcPts val="0"/>
                        </a:spcAft>
                      </a:pPr>
                      <a:r>
                        <a:rPr lang="en-US" sz="2500" b="1">
                          <a:solidFill>
                            <a:srgbClr val="002060"/>
                          </a:solidFill>
                          <a:effectLst/>
                        </a:rPr>
                        <a:t>Date</a:t>
                      </a:r>
                      <a:endParaRPr lang="en-US" sz="2500" b="1">
                        <a:solidFill>
                          <a:srgbClr val="002060"/>
                        </a:solidFill>
                        <a:effectLst/>
                        <a:latin typeface="Calibri"/>
                        <a:ea typeface="Calibri"/>
                        <a:cs typeface="Arial"/>
                      </a:endParaRPr>
                    </a:p>
                  </a:txBody>
                  <a:tcPr marL="68580" marR="68580" marT="0" marB="0"/>
                </a:tc>
                <a:extLst>
                  <a:ext uri="{0D108BD9-81ED-4DB2-BD59-A6C34878D82A}">
                    <a16:rowId xmlns:a16="http://schemas.microsoft.com/office/drawing/2014/main" xmlns="" val="10000"/>
                  </a:ext>
                </a:extLst>
              </a:tr>
              <a:tr h="820891">
                <a:tc>
                  <a:txBody>
                    <a:bodyPr/>
                    <a:lstStyle/>
                    <a:p>
                      <a:pPr algn="just" rtl="0">
                        <a:lnSpc>
                          <a:spcPct val="150000"/>
                        </a:lnSpc>
                        <a:spcAft>
                          <a:spcPts val="0"/>
                        </a:spcAft>
                      </a:pPr>
                      <a:r>
                        <a:rPr lang="en-US" sz="2500">
                          <a:effectLst/>
                        </a:rPr>
                        <a:t>Midterm 1</a:t>
                      </a:r>
                      <a:endParaRPr lang="en-US" sz="2500" b="1">
                        <a:effectLst/>
                        <a:latin typeface="Calibri"/>
                        <a:ea typeface="Calibri"/>
                        <a:cs typeface="Arial"/>
                      </a:endParaRPr>
                    </a:p>
                  </a:txBody>
                  <a:tcPr marL="68580" marR="68580" marT="0" marB="0"/>
                </a:tc>
                <a:tc>
                  <a:txBody>
                    <a:bodyPr/>
                    <a:lstStyle/>
                    <a:p>
                      <a:pPr algn="ctr" rtl="0">
                        <a:lnSpc>
                          <a:spcPct val="150000"/>
                        </a:lnSpc>
                        <a:spcAft>
                          <a:spcPts val="0"/>
                        </a:spcAft>
                      </a:pPr>
                      <a:r>
                        <a:rPr lang="en-US" sz="2500" b="1">
                          <a:solidFill>
                            <a:srgbClr val="FF0000"/>
                          </a:solidFill>
                          <a:effectLst/>
                        </a:rPr>
                        <a:t>20</a:t>
                      </a:r>
                      <a:endParaRPr lang="en-US" sz="2500" b="1">
                        <a:solidFill>
                          <a:srgbClr val="FF0000"/>
                        </a:solidFill>
                        <a:effectLst/>
                        <a:latin typeface="Calibri"/>
                        <a:ea typeface="Calibri"/>
                        <a:cs typeface="Arial"/>
                      </a:endParaRPr>
                    </a:p>
                  </a:txBody>
                  <a:tcPr marL="68580" marR="68580" marT="0" marB="0"/>
                </a:tc>
                <a:tc>
                  <a:txBody>
                    <a:bodyPr/>
                    <a:lstStyle/>
                    <a:p>
                      <a:pPr algn="ctr" rtl="0">
                        <a:lnSpc>
                          <a:spcPct val="150000"/>
                        </a:lnSpc>
                        <a:spcAft>
                          <a:spcPts val="0"/>
                        </a:spcAft>
                      </a:pPr>
                      <a:r>
                        <a:rPr lang="en-US" sz="2500" b="1">
                          <a:solidFill>
                            <a:srgbClr val="002060"/>
                          </a:solidFill>
                          <a:effectLst/>
                        </a:rPr>
                        <a:t>Week 7 or 8</a:t>
                      </a:r>
                      <a:endParaRPr lang="en-US" sz="2500" b="1">
                        <a:solidFill>
                          <a:srgbClr val="002060"/>
                        </a:solidFill>
                        <a:effectLst/>
                        <a:latin typeface="Calibri"/>
                        <a:ea typeface="Calibri"/>
                        <a:cs typeface="Arial"/>
                      </a:endParaRPr>
                    </a:p>
                  </a:txBody>
                  <a:tcPr marL="68580" marR="68580" marT="0" marB="0"/>
                </a:tc>
                <a:extLst>
                  <a:ext uri="{0D108BD9-81ED-4DB2-BD59-A6C34878D82A}">
                    <a16:rowId xmlns:a16="http://schemas.microsoft.com/office/drawing/2014/main" xmlns="" val="10001"/>
                  </a:ext>
                </a:extLst>
              </a:tr>
              <a:tr h="820891">
                <a:tc>
                  <a:txBody>
                    <a:bodyPr/>
                    <a:lstStyle/>
                    <a:p>
                      <a:pPr algn="just" rtl="0">
                        <a:lnSpc>
                          <a:spcPct val="150000"/>
                        </a:lnSpc>
                        <a:spcAft>
                          <a:spcPts val="0"/>
                        </a:spcAft>
                      </a:pPr>
                      <a:r>
                        <a:rPr lang="en-GB" sz="2500" b="1" dirty="0" err="1" smtClean="0">
                          <a:effectLst/>
                          <a:latin typeface="+mn-lt"/>
                          <a:ea typeface="+mn-ea"/>
                          <a:cs typeface="+mn-cs"/>
                        </a:rPr>
                        <a:t>labe</a:t>
                      </a:r>
                      <a:endParaRPr lang="en-US" sz="2500" b="1" dirty="0">
                        <a:effectLst/>
                        <a:latin typeface="Calibri"/>
                        <a:ea typeface="Calibri"/>
                        <a:cs typeface="Arial"/>
                      </a:endParaRPr>
                    </a:p>
                  </a:txBody>
                  <a:tcPr marL="68580" marR="68580" marT="0" marB="0"/>
                </a:tc>
                <a:tc>
                  <a:txBody>
                    <a:bodyPr/>
                    <a:lstStyle/>
                    <a:p>
                      <a:pPr algn="ctr" rtl="0">
                        <a:lnSpc>
                          <a:spcPct val="150000"/>
                        </a:lnSpc>
                        <a:spcAft>
                          <a:spcPts val="0"/>
                        </a:spcAft>
                      </a:pPr>
                      <a:r>
                        <a:rPr lang="en-US" sz="2500" b="1" dirty="0">
                          <a:solidFill>
                            <a:srgbClr val="FF0000"/>
                          </a:solidFill>
                          <a:effectLst/>
                        </a:rPr>
                        <a:t>20</a:t>
                      </a:r>
                      <a:endParaRPr lang="en-US" sz="2500" b="1" dirty="0">
                        <a:solidFill>
                          <a:srgbClr val="FF0000"/>
                        </a:solidFill>
                        <a:effectLst/>
                        <a:latin typeface="Calibri"/>
                        <a:ea typeface="Calibri"/>
                        <a:cs typeface="Arial"/>
                      </a:endParaRPr>
                    </a:p>
                  </a:txBody>
                  <a:tcPr marL="68580" marR="68580" marT="0" marB="0"/>
                </a:tc>
                <a:tc>
                  <a:txBody>
                    <a:bodyPr/>
                    <a:lstStyle/>
                    <a:p>
                      <a:pPr algn="ctr" rtl="0">
                        <a:lnSpc>
                          <a:spcPct val="150000"/>
                        </a:lnSpc>
                        <a:spcAft>
                          <a:spcPts val="0"/>
                        </a:spcAft>
                      </a:pPr>
                      <a:r>
                        <a:rPr lang="en-US" sz="2500" b="1">
                          <a:solidFill>
                            <a:srgbClr val="002060"/>
                          </a:solidFill>
                          <a:effectLst/>
                        </a:rPr>
                        <a:t>Week 10 or 11</a:t>
                      </a:r>
                      <a:endParaRPr lang="en-US" sz="2500" b="1">
                        <a:solidFill>
                          <a:srgbClr val="002060"/>
                        </a:solidFill>
                        <a:effectLst/>
                        <a:latin typeface="Calibri"/>
                        <a:ea typeface="Calibri"/>
                        <a:cs typeface="Arial"/>
                      </a:endParaRPr>
                    </a:p>
                  </a:txBody>
                  <a:tcPr marL="68580" marR="68580" marT="0" marB="0"/>
                </a:tc>
                <a:extLst>
                  <a:ext uri="{0D108BD9-81ED-4DB2-BD59-A6C34878D82A}">
                    <a16:rowId xmlns:a16="http://schemas.microsoft.com/office/drawing/2014/main" xmlns="" val="10002"/>
                  </a:ext>
                </a:extLst>
              </a:tr>
              <a:tr h="820891">
                <a:tc>
                  <a:txBody>
                    <a:bodyPr/>
                    <a:lstStyle/>
                    <a:p>
                      <a:pPr algn="just" rtl="0">
                        <a:lnSpc>
                          <a:spcPct val="150000"/>
                        </a:lnSpc>
                        <a:spcAft>
                          <a:spcPts val="0"/>
                        </a:spcAft>
                      </a:pPr>
                      <a:r>
                        <a:rPr lang="en-US" sz="2500">
                          <a:effectLst/>
                        </a:rPr>
                        <a:t>Assignments</a:t>
                      </a:r>
                      <a:endParaRPr lang="en-US" sz="2500" b="1">
                        <a:effectLst/>
                        <a:latin typeface="Calibri"/>
                        <a:ea typeface="Calibri"/>
                        <a:cs typeface="Arial"/>
                      </a:endParaRPr>
                    </a:p>
                  </a:txBody>
                  <a:tcPr marL="68580" marR="68580" marT="0" marB="0"/>
                </a:tc>
                <a:tc>
                  <a:txBody>
                    <a:bodyPr/>
                    <a:lstStyle/>
                    <a:p>
                      <a:pPr algn="ctr" rtl="0">
                        <a:lnSpc>
                          <a:spcPct val="150000"/>
                        </a:lnSpc>
                        <a:spcAft>
                          <a:spcPts val="0"/>
                        </a:spcAft>
                      </a:pPr>
                      <a:r>
                        <a:rPr lang="en-US" sz="2500" b="1">
                          <a:solidFill>
                            <a:srgbClr val="FF0000"/>
                          </a:solidFill>
                          <a:effectLst/>
                        </a:rPr>
                        <a:t>10</a:t>
                      </a:r>
                      <a:endParaRPr lang="en-US" sz="2500" b="1">
                        <a:solidFill>
                          <a:srgbClr val="FF0000"/>
                        </a:solidFill>
                        <a:effectLst/>
                        <a:latin typeface="Calibri"/>
                        <a:ea typeface="Calibri"/>
                        <a:cs typeface="Arial"/>
                      </a:endParaRPr>
                    </a:p>
                  </a:txBody>
                  <a:tcPr marL="68580" marR="68580" marT="0" marB="0"/>
                </a:tc>
                <a:tc>
                  <a:txBody>
                    <a:bodyPr/>
                    <a:lstStyle/>
                    <a:p>
                      <a:pPr algn="ctr" rtl="0">
                        <a:lnSpc>
                          <a:spcPct val="150000"/>
                        </a:lnSpc>
                        <a:spcAft>
                          <a:spcPts val="0"/>
                        </a:spcAft>
                      </a:pPr>
                      <a:r>
                        <a:rPr lang="en-US" sz="2500" b="1">
                          <a:solidFill>
                            <a:srgbClr val="002060"/>
                          </a:solidFill>
                          <a:effectLst/>
                        </a:rPr>
                        <a:t>…</a:t>
                      </a:r>
                      <a:endParaRPr lang="en-US" sz="2500" b="1">
                        <a:solidFill>
                          <a:srgbClr val="002060"/>
                        </a:solidFill>
                        <a:effectLst/>
                        <a:latin typeface="Calibri"/>
                        <a:ea typeface="Calibri"/>
                        <a:cs typeface="Arial"/>
                      </a:endParaRPr>
                    </a:p>
                  </a:txBody>
                  <a:tcPr marL="68580" marR="68580" marT="0" marB="0"/>
                </a:tc>
                <a:extLst>
                  <a:ext uri="{0D108BD9-81ED-4DB2-BD59-A6C34878D82A}">
                    <a16:rowId xmlns:a16="http://schemas.microsoft.com/office/drawing/2014/main" xmlns="" val="10003"/>
                  </a:ext>
                </a:extLst>
              </a:tr>
              <a:tr h="820891">
                <a:tc>
                  <a:txBody>
                    <a:bodyPr/>
                    <a:lstStyle/>
                    <a:p>
                      <a:pPr algn="just" rtl="0">
                        <a:lnSpc>
                          <a:spcPct val="150000"/>
                        </a:lnSpc>
                        <a:spcAft>
                          <a:spcPts val="0"/>
                        </a:spcAft>
                      </a:pPr>
                      <a:r>
                        <a:rPr lang="en-US" sz="2500">
                          <a:effectLst/>
                        </a:rPr>
                        <a:t>Final Exam</a:t>
                      </a:r>
                      <a:endParaRPr lang="en-US" sz="2500" b="1">
                        <a:effectLst/>
                        <a:latin typeface="Calibri"/>
                        <a:ea typeface="Calibri"/>
                        <a:cs typeface="Arial"/>
                      </a:endParaRPr>
                    </a:p>
                  </a:txBody>
                  <a:tcPr marL="68580" marR="68580" marT="0" marB="0"/>
                </a:tc>
                <a:tc>
                  <a:txBody>
                    <a:bodyPr/>
                    <a:lstStyle/>
                    <a:p>
                      <a:pPr algn="ctr" rtl="0">
                        <a:lnSpc>
                          <a:spcPct val="150000"/>
                        </a:lnSpc>
                        <a:spcAft>
                          <a:spcPts val="0"/>
                        </a:spcAft>
                      </a:pPr>
                      <a:r>
                        <a:rPr lang="en-US" sz="2500" b="1" dirty="0">
                          <a:solidFill>
                            <a:srgbClr val="FF0000"/>
                          </a:solidFill>
                          <a:effectLst/>
                        </a:rPr>
                        <a:t>50</a:t>
                      </a:r>
                      <a:endParaRPr lang="en-US" sz="2500" b="1" dirty="0">
                        <a:solidFill>
                          <a:srgbClr val="FF0000"/>
                        </a:solidFill>
                        <a:effectLst/>
                        <a:latin typeface="Calibri"/>
                        <a:ea typeface="Calibri"/>
                        <a:cs typeface="Arial"/>
                      </a:endParaRPr>
                    </a:p>
                  </a:txBody>
                  <a:tcPr marL="68580" marR="68580" marT="0" marB="0"/>
                </a:tc>
                <a:tc>
                  <a:txBody>
                    <a:bodyPr/>
                    <a:lstStyle/>
                    <a:p>
                      <a:pPr algn="ctr" rtl="0">
                        <a:lnSpc>
                          <a:spcPct val="150000"/>
                        </a:lnSpc>
                        <a:spcAft>
                          <a:spcPts val="0"/>
                        </a:spcAft>
                      </a:pPr>
                      <a:r>
                        <a:rPr lang="en-US" sz="2500" b="1" dirty="0">
                          <a:solidFill>
                            <a:srgbClr val="002060"/>
                          </a:solidFill>
                          <a:effectLst/>
                        </a:rPr>
                        <a:t>…</a:t>
                      </a:r>
                      <a:endParaRPr lang="en-US" sz="2500" b="1" dirty="0">
                        <a:solidFill>
                          <a:srgbClr val="002060"/>
                        </a:solidFill>
                        <a:effectLst/>
                        <a:latin typeface="Calibri"/>
                        <a:ea typeface="Calibri"/>
                        <a:cs typeface="Arial"/>
                      </a:endParaRPr>
                    </a:p>
                  </a:txBody>
                  <a:tcPr marL="68580" marR="68580" marT="0" marB="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047648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6200" y="521296"/>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8" name="Slide Number Placeholder 7"/>
          <p:cNvSpPr>
            <a:spLocks noGrp="1"/>
          </p:cNvSpPr>
          <p:nvPr>
            <p:ph type="sldNum" sz="quarter" idx="12"/>
          </p:nvPr>
        </p:nvSpPr>
        <p:spPr/>
        <p:txBody>
          <a:bodyPr/>
          <a:lstStyle/>
          <a:p>
            <a:fld id="{544F0B22-79BB-46DF-B02C-76A303B0F492}" type="slidenum">
              <a:rPr lang="en-US" smtClean="0"/>
              <a:t>12</a:t>
            </a:fld>
            <a:endParaRPr lang="en-US"/>
          </a:p>
        </p:txBody>
      </p:sp>
      <p:sp>
        <p:nvSpPr>
          <p:cNvPr id="12" name="Rectangle 11"/>
          <p:cNvSpPr/>
          <p:nvPr/>
        </p:nvSpPr>
        <p:spPr>
          <a:xfrm>
            <a:off x="228600" y="620688"/>
            <a:ext cx="8763000" cy="5447645"/>
          </a:xfrm>
          <a:prstGeom prst="rect">
            <a:avLst/>
          </a:prstGeom>
        </p:spPr>
        <p:txBody>
          <a:bodyPr wrap="square">
            <a:spAutoFit/>
          </a:bodyPr>
          <a:lstStyle/>
          <a:p>
            <a:pPr algn="just" rtl="0">
              <a:lnSpc>
                <a:spcPct val="150000"/>
              </a:lnSpc>
            </a:pPr>
            <a:r>
              <a:rPr lang="en-US" sz="3500" b="1" i="1" dirty="0">
                <a:solidFill>
                  <a:srgbClr val="C00000"/>
                </a:solidFill>
              </a:rPr>
              <a:t>Resources:</a:t>
            </a:r>
            <a:endParaRPr lang="en-US" sz="3500" dirty="0">
              <a:solidFill>
                <a:srgbClr val="C00000"/>
              </a:solidFill>
            </a:endParaRPr>
          </a:p>
          <a:p>
            <a:pPr marL="914400" lvl="1" indent="-457200" algn="just" rtl="0">
              <a:lnSpc>
                <a:spcPct val="150000"/>
              </a:lnSpc>
              <a:buFont typeface="Arial" pitchFamily="34" charset="0"/>
              <a:buChar char="•"/>
            </a:pPr>
            <a:r>
              <a:rPr lang="en-US" sz="2700" dirty="0"/>
              <a:t>Electronic Materials (slides lectures </a:t>
            </a:r>
            <a:r>
              <a:rPr lang="en-US" sz="2700" dirty="0" smtClean="0"/>
              <a:t>- </a:t>
            </a:r>
            <a:r>
              <a:rPr lang="en-US" sz="2700" dirty="0" err="1" smtClean="0"/>
              <a:t>Ppt</a:t>
            </a:r>
            <a:r>
              <a:rPr lang="en-US" sz="2700" dirty="0"/>
              <a:t>), Web Sites and etc.	</a:t>
            </a:r>
          </a:p>
          <a:p>
            <a:pPr algn="just" rtl="0">
              <a:lnSpc>
                <a:spcPct val="150000"/>
              </a:lnSpc>
            </a:pPr>
            <a:r>
              <a:rPr lang="en-US" sz="3500" b="1" i="1" dirty="0" smtClean="0">
                <a:solidFill>
                  <a:srgbClr val="C00000"/>
                </a:solidFill>
              </a:rPr>
              <a:t>Books:</a:t>
            </a:r>
            <a:endParaRPr lang="en-US" sz="3500" dirty="0"/>
          </a:p>
          <a:p>
            <a:pPr marL="914400" lvl="1" indent="-457200" algn="just" rtl="0">
              <a:lnSpc>
                <a:spcPct val="150000"/>
              </a:lnSpc>
              <a:buFont typeface="Arial" pitchFamily="34" charset="0"/>
              <a:buChar char="•"/>
            </a:pPr>
            <a:r>
              <a:rPr lang="en-US" sz="2700" dirty="0"/>
              <a:t>“Recommender Systems: An Introduction,” by </a:t>
            </a:r>
            <a:r>
              <a:rPr lang="en-US" sz="2700" dirty="0" err="1"/>
              <a:t>Dietmar</a:t>
            </a:r>
            <a:r>
              <a:rPr lang="en-US" sz="2700" dirty="0"/>
              <a:t> </a:t>
            </a:r>
            <a:r>
              <a:rPr lang="en-US" sz="2700" dirty="0" err="1"/>
              <a:t>Jannach</a:t>
            </a:r>
            <a:r>
              <a:rPr lang="en-US" sz="2700" dirty="0"/>
              <a:t> et. al, Cambridge University Press, 2010</a:t>
            </a:r>
            <a:r>
              <a:rPr lang="en-US" sz="2700" dirty="0" smtClean="0"/>
              <a:t>.</a:t>
            </a:r>
          </a:p>
          <a:p>
            <a:pPr marL="914400" lvl="1" indent="-457200" algn="just" rtl="0">
              <a:lnSpc>
                <a:spcPct val="150000"/>
              </a:lnSpc>
              <a:buFont typeface="Arial" pitchFamily="34" charset="0"/>
              <a:buChar char="•"/>
            </a:pPr>
            <a:r>
              <a:rPr lang="en-US" sz="2700" dirty="0" smtClean="0"/>
              <a:t>“</a:t>
            </a:r>
            <a:r>
              <a:rPr lang="en-US" sz="2700" dirty="0"/>
              <a:t>Recommender Systems Handbook,” by Francesco Ricci, Springer, 2010.</a:t>
            </a:r>
            <a:endParaRPr lang="en-US" sz="2700" dirty="0" smtClean="0">
              <a:latin typeface="Arial" pitchFamily="34" charset="0"/>
              <a:cs typeface="Arial" pitchFamily="34" charset="0"/>
            </a:endParaRPr>
          </a:p>
        </p:txBody>
      </p:sp>
    </p:spTree>
    <p:extLst>
      <p:ext uri="{BB962C8B-B14F-4D97-AF65-F5344CB8AC3E}">
        <p14:creationId xmlns:p14="http://schemas.microsoft.com/office/powerpoint/2010/main" val="22291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1000"/>
                                        <p:tgtEl>
                                          <p:spTgt spid="12">
                                            <p:txEl>
                                              <p:pRg st="1" end="1"/>
                                            </p:txEl>
                                          </p:spTgt>
                                        </p:tgtEl>
                                      </p:cBhvr>
                                    </p:animEffect>
                                    <p:anim calcmode="lin" valueType="num">
                                      <p:cBhvr>
                                        <p:cTn id="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3" end="3"/>
                                            </p:txEl>
                                          </p:spTgt>
                                        </p:tgtEl>
                                        <p:attrNameLst>
                                          <p:attrName>style.visibility</p:attrName>
                                        </p:attrNameLst>
                                      </p:cBhvr>
                                      <p:to>
                                        <p:strVal val="visible"/>
                                      </p:to>
                                    </p:set>
                                    <p:animEffect transition="in" filter="fade">
                                      <p:cBhvr>
                                        <p:cTn id="14" dur="1000"/>
                                        <p:tgtEl>
                                          <p:spTgt spid="12">
                                            <p:txEl>
                                              <p:pRg st="3" end="3"/>
                                            </p:txEl>
                                          </p:spTgt>
                                        </p:tgtEl>
                                      </p:cBhvr>
                                    </p:animEffect>
                                    <p:anim calcmode="lin" valueType="num">
                                      <p:cBhvr>
                                        <p:cTn id="15"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1000"/>
                                        <p:tgtEl>
                                          <p:spTgt spid="12">
                                            <p:txEl>
                                              <p:pRg st="4" end="4"/>
                                            </p:txEl>
                                          </p:spTgt>
                                        </p:tgtEl>
                                      </p:cBhvr>
                                    </p:animEffect>
                                    <p:anim calcmode="lin" valueType="num">
                                      <p:cBhvr>
                                        <p:cTn id="2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rtl="0"/>
            <a:r>
              <a:rPr lang="en-US" sz="6000" b="1" dirty="0" smtClean="0">
                <a:solidFill>
                  <a:srgbClr val="C00000"/>
                </a:solidFill>
              </a:rPr>
              <a:t>Basic Introduction</a:t>
            </a:r>
            <a:endParaRPr lang="ar-SA" sz="6000" b="1" dirty="0">
              <a:solidFill>
                <a:srgbClr val="C00000"/>
              </a:solidFill>
            </a:endParaRPr>
          </a:p>
        </p:txBody>
      </p:sp>
      <p:sp>
        <p:nvSpPr>
          <p:cNvPr id="3" name="Subtitle 2"/>
          <p:cNvSpPr>
            <a:spLocks noGrp="1"/>
          </p:cNvSpPr>
          <p:nvPr>
            <p:ph type="subTitle" idx="1"/>
          </p:nvPr>
        </p:nvSpPr>
        <p:spPr/>
        <p:txBody>
          <a:bodyPr/>
          <a:lstStyle/>
          <a:p>
            <a:pPr rtl="0"/>
            <a:r>
              <a:rPr lang="en-US" b="1" dirty="0" smtClean="0"/>
              <a:t>I want to point out some definitions</a:t>
            </a:r>
            <a:endParaRPr lang="ar-SA" b="1" dirty="0"/>
          </a:p>
        </p:txBody>
      </p:sp>
    </p:spTree>
    <p:extLst>
      <p:ext uri="{BB962C8B-B14F-4D97-AF65-F5344CB8AC3E}">
        <p14:creationId xmlns:p14="http://schemas.microsoft.com/office/powerpoint/2010/main" val="1733286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6200" y="620688"/>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2" name="Rectangle 1"/>
          <p:cNvSpPr/>
          <p:nvPr/>
        </p:nvSpPr>
        <p:spPr>
          <a:xfrm>
            <a:off x="4374676" y="-99392"/>
            <a:ext cx="394659" cy="784830"/>
          </a:xfrm>
          <a:prstGeom prst="rect">
            <a:avLst/>
          </a:prstGeom>
        </p:spPr>
        <p:txBody>
          <a:bodyPr wrap="none">
            <a:spAutoFit/>
          </a:bodyPr>
          <a:lstStyle/>
          <a:p>
            <a:pPr algn="ctr"/>
            <a:r>
              <a:rPr lang="en-US" sz="4500" b="1" dirty="0" smtClean="0">
                <a:solidFill>
                  <a:srgbClr val="C00000"/>
                </a:solidFill>
              </a:rPr>
              <a:t>?</a:t>
            </a:r>
            <a:endParaRPr lang="en-US" sz="4500" b="1" dirty="0">
              <a:solidFill>
                <a:srgbClr val="C00000"/>
              </a:solidFill>
            </a:endParaRPr>
          </a:p>
        </p:txBody>
      </p:sp>
      <p:sp>
        <p:nvSpPr>
          <p:cNvPr id="8" name="Slide Number Placeholder 7"/>
          <p:cNvSpPr>
            <a:spLocks noGrp="1"/>
          </p:cNvSpPr>
          <p:nvPr>
            <p:ph type="sldNum" sz="quarter" idx="12"/>
          </p:nvPr>
        </p:nvSpPr>
        <p:spPr/>
        <p:txBody>
          <a:bodyPr/>
          <a:lstStyle/>
          <a:p>
            <a:fld id="{544F0B22-79BB-46DF-B02C-76A303B0F492}" type="slidenum">
              <a:rPr lang="en-US" smtClean="0"/>
              <a:t>14</a:t>
            </a:fld>
            <a:endParaRPr lang="en-US"/>
          </a:p>
        </p:txBody>
      </p:sp>
      <p:sp>
        <p:nvSpPr>
          <p:cNvPr id="4" name="Oval 3"/>
          <p:cNvSpPr/>
          <p:nvPr/>
        </p:nvSpPr>
        <p:spPr>
          <a:xfrm>
            <a:off x="2699792" y="692696"/>
            <a:ext cx="32766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2300" b="1" i="1" dirty="0" smtClean="0">
                <a:solidFill>
                  <a:schemeClr val="tx1"/>
                </a:solidFill>
              </a:rPr>
              <a:t>Computer System</a:t>
            </a:r>
            <a:endParaRPr lang="ar-SA" sz="2300" b="1" i="1" dirty="0">
              <a:solidFill>
                <a:schemeClr val="tx1"/>
              </a:solidFill>
            </a:endParaRPr>
          </a:p>
        </p:txBody>
      </p:sp>
      <p:sp>
        <p:nvSpPr>
          <p:cNvPr id="12" name="Rectangle 11"/>
          <p:cNvSpPr/>
          <p:nvPr/>
        </p:nvSpPr>
        <p:spPr>
          <a:xfrm>
            <a:off x="228600" y="1628800"/>
            <a:ext cx="8763000" cy="5286062"/>
          </a:xfrm>
          <a:prstGeom prst="rect">
            <a:avLst/>
          </a:prstGeom>
        </p:spPr>
        <p:txBody>
          <a:bodyPr wrap="square">
            <a:spAutoFit/>
          </a:bodyPr>
          <a:lstStyle/>
          <a:p>
            <a:pPr marL="457200" indent="-457200" algn="just" rtl="0">
              <a:lnSpc>
                <a:spcPct val="150000"/>
              </a:lnSpc>
              <a:buFont typeface="Wingdings" pitchFamily="2" charset="2"/>
              <a:buChar char="§"/>
            </a:pPr>
            <a:r>
              <a:rPr lang="en-US" sz="2500" b="1" i="1" dirty="0" smtClean="0">
                <a:solidFill>
                  <a:srgbClr val="C00000"/>
                </a:solidFill>
                <a:latin typeface="Arial" pitchFamily="34" charset="0"/>
                <a:cs typeface="Arial" pitchFamily="34" charset="0"/>
              </a:rPr>
              <a:t>computer system </a:t>
            </a:r>
            <a:r>
              <a:rPr lang="en-US" sz="2500" dirty="0" smtClean="0">
                <a:latin typeface="Arial" pitchFamily="34" charset="0"/>
                <a:cs typeface="Arial" pitchFamily="34" charset="0"/>
              </a:rPr>
              <a:t>consists of two major elements: </a:t>
            </a:r>
            <a:r>
              <a:rPr lang="en-US" sz="2500" b="1" i="1" dirty="0" smtClean="0">
                <a:solidFill>
                  <a:srgbClr val="0070C0"/>
                </a:solidFill>
                <a:latin typeface="Arial" pitchFamily="34" charset="0"/>
                <a:cs typeface="Arial" pitchFamily="34" charset="0"/>
              </a:rPr>
              <a:t>hardware</a:t>
            </a:r>
            <a:r>
              <a:rPr lang="en-US" sz="2500" dirty="0" smtClean="0">
                <a:latin typeface="Arial" pitchFamily="34" charset="0"/>
                <a:cs typeface="Arial" pitchFamily="34" charset="0"/>
              </a:rPr>
              <a:t> and </a:t>
            </a:r>
            <a:r>
              <a:rPr lang="en-US" sz="2500" b="1" i="1" dirty="0">
                <a:solidFill>
                  <a:srgbClr val="0070C0"/>
                </a:solidFill>
                <a:latin typeface="Arial" pitchFamily="34" charset="0"/>
                <a:cs typeface="Arial" pitchFamily="34" charset="0"/>
              </a:rPr>
              <a:t>software</a:t>
            </a:r>
            <a:r>
              <a:rPr lang="en-US" sz="2500" dirty="0" smtClean="0">
                <a:latin typeface="Arial" pitchFamily="34" charset="0"/>
                <a:cs typeface="Arial" pitchFamily="34" charset="0"/>
              </a:rPr>
              <a:t>. </a:t>
            </a:r>
          </a:p>
          <a:p>
            <a:pPr marL="457200" indent="-457200" algn="just" rtl="0">
              <a:lnSpc>
                <a:spcPct val="150000"/>
              </a:lnSpc>
              <a:buFont typeface="Wingdings" pitchFamily="2" charset="2"/>
              <a:buChar char="§"/>
            </a:pPr>
            <a:r>
              <a:rPr lang="en-US" sz="2500" b="1" i="1" dirty="0">
                <a:solidFill>
                  <a:srgbClr val="0070C0"/>
                </a:solidFill>
                <a:latin typeface="Arial" pitchFamily="34" charset="0"/>
                <a:cs typeface="Arial" pitchFamily="34" charset="0"/>
              </a:rPr>
              <a:t>Computer hardware </a:t>
            </a:r>
            <a:r>
              <a:rPr lang="en-US" sz="2500" dirty="0" smtClean="0">
                <a:latin typeface="Arial" pitchFamily="34" charset="0"/>
                <a:cs typeface="Arial" pitchFamily="34" charset="0"/>
              </a:rPr>
              <a:t>is the collection of all the parts you can physically touch. </a:t>
            </a:r>
          </a:p>
          <a:p>
            <a:pPr marL="457200" indent="-457200" algn="just" rtl="0">
              <a:lnSpc>
                <a:spcPct val="150000"/>
              </a:lnSpc>
              <a:buFont typeface="Wingdings" pitchFamily="2" charset="2"/>
              <a:buChar char="§"/>
            </a:pPr>
            <a:r>
              <a:rPr lang="en-US" sz="2500" b="1" i="1" dirty="0">
                <a:solidFill>
                  <a:srgbClr val="0070C0"/>
                </a:solidFill>
                <a:latin typeface="Arial" pitchFamily="34" charset="0"/>
                <a:cs typeface="Arial" pitchFamily="34" charset="0"/>
              </a:rPr>
              <a:t>Computer software</a:t>
            </a:r>
            <a:r>
              <a:rPr lang="en-US" sz="2500" dirty="0" smtClean="0">
                <a:latin typeface="Arial" pitchFamily="34" charset="0"/>
                <a:cs typeface="Arial" pitchFamily="34" charset="0"/>
              </a:rPr>
              <a:t>, on the other hand, is not something you can touch. Software is a set of instructions for a computer to perform specific operations. </a:t>
            </a:r>
          </a:p>
          <a:p>
            <a:pPr algn="ctr" rtl="0">
              <a:lnSpc>
                <a:spcPct val="150000"/>
              </a:lnSpc>
            </a:pPr>
            <a:r>
              <a:rPr lang="en-US" sz="2500" b="1" i="1" dirty="0" smtClean="0">
                <a:solidFill>
                  <a:srgbClr val="FF0000"/>
                </a:solidFill>
                <a:latin typeface="Arial" pitchFamily="34" charset="0"/>
                <a:cs typeface="Arial" pitchFamily="34" charset="0"/>
              </a:rPr>
              <a:t>You need both hardware and software for a computer system to work.</a:t>
            </a:r>
          </a:p>
        </p:txBody>
      </p:sp>
    </p:spTree>
    <p:extLst>
      <p:ext uri="{BB962C8B-B14F-4D97-AF65-F5344CB8AC3E}">
        <p14:creationId xmlns:p14="http://schemas.microsoft.com/office/powerpoint/2010/main" val="250248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1000"/>
                                        <p:tgtEl>
                                          <p:spTgt spid="12">
                                            <p:txEl>
                                              <p:pRg st="0" end="0"/>
                                            </p:txEl>
                                          </p:spTgt>
                                        </p:tgtEl>
                                      </p:cBhvr>
                                    </p:animEffect>
                                    <p:anim calcmode="lin" valueType="num">
                                      <p:cBhvr>
                                        <p:cTn id="1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1000"/>
                                        <p:tgtEl>
                                          <p:spTgt spid="12">
                                            <p:txEl>
                                              <p:pRg st="1" end="1"/>
                                            </p:txEl>
                                          </p:spTgt>
                                        </p:tgtEl>
                                      </p:cBhvr>
                                    </p:animEffect>
                                    <p:anim calcmode="lin" valueType="num">
                                      <p:cBhvr>
                                        <p:cTn id="20"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fade">
                                      <p:cBhvr>
                                        <p:cTn id="26" dur="1000"/>
                                        <p:tgtEl>
                                          <p:spTgt spid="12">
                                            <p:txEl>
                                              <p:pRg st="2" end="2"/>
                                            </p:txEl>
                                          </p:spTgt>
                                        </p:tgtEl>
                                      </p:cBhvr>
                                    </p:animEffect>
                                    <p:anim calcmode="lin" valueType="num">
                                      <p:cBhvr>
                                        <p:cTn id="27"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animEffect transition="in" filter="fade">
                                      <p:cBhvr>
                                        <p:cTn id="33" dur="1000"/>
                                        <p:tgtEl>
                                          <p:spTgt spid="12">
                                            <p:txEl>
                                              <p:pRg st="3" end="3"/>
                                            </p:txEl>
                                          </p:spTgt>
                                        </p:tgtEl>
                                      </p:cBhvr>
                                    </p:animEffect>
                                    <p:anim calcmode="lin" valueType="num">
                                      <p:cBhvr>
                                        <p:cTn id="34"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6200" y="620688"/>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2" name="Rectangle 1"/>
          <p:cNvSpPr/>
          <p:nvPr/>
        </p:nvSpPr>
        <p:spPr>
          <a:xfrm>
            <a:off x="4374676" y="-92134"/>
            <a:ext cx="394659" cy="784830"/>
          </a:xfrm>
          <a:prstGeom prst="rect">
            <a:avLst/>
          </a:prstGeom>
        </p:spPr>
        <p:txBody>
          <a:bodyPr wrap="none">
            <a:spAutoFit/>
          </a:bodyPr>
          <a:lstStyle/>
          <a:p>
            <a:pPr algn="ctr"/>
            <a:r>
              <a:rPr lang="en-US" sz="4500" b="1" dirty="0" smtClean="0">
                <a:solidFill>
                  <a:srgbClr val="C00000"/>
                </a:solidFill>
              </a:rPr>
              <a:t>?</a:t>
            </a:r>
            <a:endParaRPr lang="en-US" sz="4500" b="1" dirty="0">
              <a:solidFill>
                <a:srgbClr val="C00000"/>
              </a:solidFill>
            </a:endParaRPr>
          </a:p>
        </p:txBody>
      </p:sp>
      <p:sp>
        <p:nvSpPr>
          <p:cNvPr id="8" name="Slide Number Placeholder 7"/>
          <p:cNvSpPr>
            <a:spLocks noGrp="1"/>
          </p:cNvSpPr>
          <p:nvPr>
            <p:ph type="sldNum" sz="quarter" idx="12"/>
          </p:nvPr>
        </p:nvSpPr>
        <p:spPr/>
        <p:txBody>
          <a:bodyPr/>
          <a:lstStyle/>
          <a:p>
            <a:fld id="{544F0B22-79BB-46DF-B02C-76A303B0F492}" type="slidenum">
              <a:rPr lang="en-US" smtClean="0"/>
              <a:t>15</a:t>
            </a:fld>
            <a:endParaRPr lang="en-US"/>
          </a:p>
        </p:txBody>
      </p:sp>
      <p:sp>
        <p:nvSpPr>
          <p:cNvPr id="4" name="Oval 3"/>
          <p:cNvSpPr/>
          <p:nvPr/>
        </p:nvSpPr>
        <p:spPr>
          <a:xfrm>
            <a:off x="2735560" y="692696"/>
            <a:ext cx="32766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300" b="1" i="1" dirty="0">
                <a:solidFill>
                  <a:schemeClr val="tx1"/>
                </a:solidFill>
              </a:rPr>
              <a:t>System </a:t>
            </a:r>
            <a:r>
              <a:rPr lang="en-US" sz="2300" b="1" i="1" dirty="0" smtClean="0">
                <a:solidFill>
                  <a:schemeClr val="tx1"/>
                </a:solidFill>
              </a:rPr>
              <a:t>Software</a:t>
            </a:r>
            <a:endParaRPr lang="ar-SA" sz="2300" b="1" i="1" dirty="0">
              <a:solidFill>
                <a:schemeClr val="tx1"/>
              </a:solidFill>
            </a:endParaRPr>
          </a:p>
        </p:txBody>
      </p:sp>
      <p:sp>
        <p:nvSpPr>
          <p:cNvPr id="12" name="Rectangle 11"/>
          <p:cNvSpPr/>
          <p:nvPr/>
        </p:nvSpPr>
        <p:spPr>
          <a:xfrm>
            <a:off x="179512" y="1648366"/>
            <a:ext cx="8763000" cy="4870564"/>
          </a:xfrm>
          <a:prstGeom prst="rect">
            <a:avLst/>
          </a:prstGeom>
        </p:spPr>
        <p:txBody>
          <a:bodyPr wrap="square">
            <a:spAutoFit/>
          </a:bodyPr>
          <a:lstStyle/>
          <a:p>
            <a:pPr marL="457200" indent="-457200" algn="just" rtl="0">
              <a:lnSpc>
                <a:spcPct val="150000"/>
              </a:lnSpc>
              <a:buFont typeface="Wingdings" pitchFamily="2" charset="2"/>
              <a:buChar char="§"/>
            </a:pPr>
            <a:r>
              <a:rPr lang="en-US" sz="2300" b="1" i="1" dirty="0">
                <a:solidFill>
                  <a:srgbClr val="C00000"/>
                </a:solidFill>
                <a:latin typeface="Arial" pitchFamily="34" charset="0"/>
                <a:cs typeface="Arial" pitchFamily="34" charset="0"/>
              </a:rPr>
              <a:t>System software </a:t>
            </a:r>
            <a:r>
              <a:rPr lang="en-US" sz="2300" dirty="0" smtClean="0">
                <a:latin typeface="Arial" pitchFamily="34" charset="0"/>
                <a:cs typeface="Arial" pitchFamily="34" charset="0"/>
              </a:rPr>
              <a:t>consists </a:t>
            </a:r>
            <a:r>
              <a:rPr lang="en-US" sz="2300" dirty="0">
                <a:latin typeface="Arial" pitchFamily="34" charset="0"/>
                <a:cs typeface="Arial" pitchFamily="34" charset="0"/>
              </a:rPr>
              <a:t>of programs that control the operations of a machine (computer, mobile, ...) and its devices. </a:t>
            </a:r>
            <a:endParaRPr lang="en-US" sz="2300" dirty="0" smtClean="0">
              <a:latin typeface="Arial" pitchFamily="34" charset="0"/>
              <a:cs typeface="Arial" pitchFamily="34" charset="0"/>
            </a:endParaRPr>
          </a:p>
          <a:p>
            <a:pPr marL="457200" indent="-457200" algn="just" rtl="0">
              <a:lnSpc>
                <a:spcPct val="150000"/>
              </a:lnSpc>
              <a:buFont typeface="Wingdings" pitchFamily="2" charset="2"/>
              <a:buChar char="§"/>
            </a:pPr>
            <a:r>
              <a:rPr lang="en-US" sz="2300" dirty="0">
                <a:latin typeface="Arial" pitchFamily="34" charset="0"/>
                <a:cs typeface="Arial" pitchFamily="34" charset="0"/>
              </a:rPr>
              <a:t>System software serves as the interface between a user, the application software, and the computer’s hardware. </a:t>
            </a:r>
            <a:endParaRPr lang="en-US" sz="2300" dirty="0" smtClean="0">
              <a:latin typeface="Arial" pitchFamily="34" charset="0"/>
              <a:cs typeface="Arial" pitchFamily="34" charset="0"/>
            </a:endParaRPr>
          </a:p>
          <a:p>
            <a:pPr marL="457200" indent="-457200" algn="just" rtl="0">
              <a:lnSpc>
                <a:spcPct val="150000"/>
              </a:lnSpc>
              <a:buFont typeface="Wingdings" pitchFamily="2" charset="2"/>
              <a:buChar char="§"/>
            </a:pPr>
            <a:r>
              <a:rPr lang="en-US" sz="2300" dirty="0" smtClean="0">
                <a:latin typeface="Arial" pitchFamily="34" charset="0"/>
                <a:cs typeface="Arial" pitchFamily="34" charset="0"/>
              </a:rPr>
              <a:t>One </a:t>
            </a:r>
            <a:r>
              <a:rPr lang="en-US" sz="2300" dirty="0">
                <a:latin typeface="Arial" pitchFamily="34" charset="0"/>
                <a:cs typeface="Arial" pitchFamily="34" charset="0"/>
              </a:rPr>
              <a:t>type of system software is the operating system. </a:t>
            </a:r>
            <a:endParaRPr lang="en-US" sz="2300" dirty="0" smtClean="0">
              <a:latin typeface="Arial" pitchFamily="34" charset="0"/>
              <a:cs typeface="Arial" pitchFamily="34" charset="0"/>
            </a:endParaRPr>
          </a:p>
          <a:p>
            <a:pPr marL="457200" indent="-457200" algn="just" rtl="0">
              <a:lnSpc>
                <a:spcPct val="150000"/>
              </a:lnSpc>
              <a:buFont typeface="Wingdings" pitchFamily="2" charset="2"/>
              <a:buChar char="§"/>
            </a:pPr>
            <a:r>
              <a:rPr lang="en-US" sz="2300" dirty="0" smtClean="0">
                <a:latin typeface="Arial" pitchFamily="34" charset="0"/>
                <a:cs typeface="Arial" pitchFamily="34" charset="0"/>
              </a:rPr>
              <a:t>Before </a:t>
            </a:r>
            <a:r>
              <a:rPr lang="en-US" sz="2300" dirty="0">
                <a:latin typeface="Arial" pitchFamily="34" charset="0"/>
                <a:cs typeface="Arial" pitchFamily="34" charset="0"/>
              </a:rPr>
              <a:t>application software can be run, the operating system, which contains instructions that coordinate the activities among computer hardware devices, must be loaded from the hard disk into the computer’s memory.</a:t>
            </a:r>
            <a:endParaRPr lang="en-US" sz="2300" dirty="0" smtClean="0">
              <a:latin typeface="Arial" pitchFamily="34" charset="0"/>
              <a:cs typeface="Arial" pitchFamily="34" charset="0"/>
            </a:endParaRPr>
          </a:p>
        </p:txBody>
      </p:sp>
    </p:spTree>
    <p:extLst>
      <p:ext uri="{BB962C8B-B14F-4D97-AF65-F5344CB8AC3E}">
        <p14:creationId xmlns:p14="http://schemas.microsoft.com/office/powerpoint/2010/main" val="35047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1000"/>
                                        <p:tgtEl>
                                          <p:spTgt spid="12">
                                            <p:txEl>
                                              <p:pRg st="0" end="0"/>
                                            </p:txEl>
                                          </p:spTgt>
                                        </p:tgtEl>
                                      </p:cBhvr>
                                    </p:animEffect>
                                    <p:anim calcmode="lin" valueType="num">
                                      <p:cBhvr>
                                        <p:cTn id="1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1000"/>
                                        <p:tgtEl>
                                          <p:spTgt spid="12">
                                            <p:txEl>
                                              <p:pRg st="1" end="1"/>
                                            </p:txEl>
                                          </p:spTgt>
                                        </p:tgtEl>
                                      </p:cBhvr>
                                    </p:animEffect>
                                    <p:anim calcmode="lin" valueType="num">
                                      <p:cBhvr>
                                        <p:cTn id="20"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fade">
                                      <p:cBhvr>
                                        <p:cTn id="26" dur="1000"/>
                                        <p:tgtEl>
                                          <p:spTgt spid="12">
                                            <p:txEl>
                                              <p:pRg st="2" end="2"/>
                                            </p:txEl>
                                          </p:spTgt>
                                        </p:tgtEl>
                                      </p:cBhvr>
                                    </p:animEffect>
                                    <p:anim calcmode="lin" valueType="num">
                                      <p:cBhvr>
                                        <p:cTn id="27"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animEffect transition="in" filter="fade">
                                      <p:cBhvr>
                                        <p:cTn id="33" dur="1000"/>
                                        <p:tgtEl>
                                          <p:spTgt spid="12">
                                            <p:txEl>
                                              <p:pRg st="3" end="3"/>
                                            </p:txEl>
                                          </p:spTgt>
                                        </p:tgtEl>
                                      </p:cBhvr>
                                    </p:animEffect>
                                    <p:anim calcmode="lin" valueType="num">
                                      <p:cBhvr>
                                        <p:cTn id="34"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p:cNvGraphicFramePr>
          <p:nvPr>
            <p:extLst>
              <p:ext uri="{D42A27DB-BD31-4B8C-83A1-F6EECF244321}">
                <p14:modId xmlns:p14="http://schemas.microsoft.com/office/powerpoint/2010/main" val="275262223"/>
              </p:ext>
            </p:extLst>
          </p:nvPr>
        </p:nvGraphicFramePr>
        <p:xfrm>
          <a:off x="76200" y="1556792"/>
          <a:ext cx="8915400" cy="2592288"/>
        </p:xfrm>
        <a:graphic>
          <a:graphicData uri="http://schemas.openxmlformats.org/presentationml/2006/ole">
            <mc:AlternateContent xmlns:mc="http://schemas.openxmlformats.org/markup-compatibility/2006">
              <mc:Choice xmlns:v="urn:schemas-microsoft-com:vml" Requires="v">
                <p:oleObj spid="_x0000_s1062" name="MS Org Chart" r:id="rId3" imgW="7756788" imgH="2078587" progId="OrgPlusWOPX.4">
                  <p:embed followColorScheme="full"/>
                </p:oleObj>
              </mc:Choice>
              <mc:Fallback>
                <p:oleObj name="MS Org Chart" r:id="rId3" imgW="7756788" imgH="2078587" progId="OrgPlusWOPX.4">
                  <p:embed followColorScheme="full"/>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556792"/>
                        <a:ext cx="8915400" cy="259228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pic>
                </p:oleObj>
              </mc:Fallback>
            </mc:AlternateContent>
          </a:graphicData>
        </a:graphic>
      </p:graphicFrame>
      <p:graphicFrame>
        <p:nvGraphicFramePr>
          <p:cNvPr id="3" name="Object 2"/>
          <p:cNvGraphicFramePr>
            <a:graphicFrameLocks/>
          </p:cNvGraphicFramePr>
          <p:nvPr>
            <p:extLst>
              <p:ext uri="{D42A27DB-BD31-4B8C-83A1-F6EECF244321}">
                <p14:modId xmlns:p14="http://schemas.microsoft.com/office/powerpoint/2010/main" val="205677464"/>
              </p:ext>
            </p:extLst>
          </p:nvPr>
        </p:nvGraphicFramePr>
        <p:xfrm>
          <a:off x="35496" y="4221088"/>
          <a:ext cx="8856984" cy="2448272"/>
        </p:xfrm>
        <a:graphic>
          <a:graphicData uri="http://schemas.openxmlformats.org/presentationml/2006/ole">
            <mc:AlternateContent xmlns:mc="http://schemas.openxmlformats.org/markup-compatibility/2006">
              <mc:Choice xmlns:v="urn:schemas-microsoft-com:vml" Requires="v">
                <p:oleObj spid="_x0000_s1063" name="Document" r:id="rId6" imgW="7802756" imgH="2857552" progId="Word.Document.8">
                  <p:embed/>
                </p:oleObj>
              </mc:Choice>
              <mc:Fallback>
                <p:oleObj name="Document" r:id="rId6" imgW="7802756" imgH="2857552" progId="Word.Document.8">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96" y="4221088"/>
                        <a:ext cx="8856984" cy="2448272"/>
                      </a:xfrm>
                      <a:prstGeom prst="rect">
                        <a:avLst/>
                      </a:prstGeom>
                      <a:blipFill dpi="0" rotWithShape="1">
                        <a:blip r:embed="rId8">
                          <a:alphaModFix amt="67000"/>
                        </a:blip>
                        <a:srcRect/>
                        <a:tile tx="120650" ty="25400" sx="100000" sy="100000" flip="none" algn="tl"/>
                      </a:blipFill>
                      <a:ln>
                        <a:noFill/>
                      </a:ln>
                      <a:effectLst/>
                    </p:spPr>
                  </p:pic>
                </p:oleObj>
              </mc:Fallback>
            </mc:AlternateContent>
          </a:graphicData>
        </a:graphic>
      </p:graphicFrame>
      <p:cxnSp>
        <p:nvCxnSpPr>
          <p:cNvPr id="4" name="Straight Connector 3"/>
          <p:cNvCxnSpPr/>
          <p:nvPr/>
        </p:nvCxnSpPr>
        <p:spPr>
          <a:xfrm>
            <a:off x="76200" y="1052736"/>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5" name="Oval 4"/>
          <p:cNvSpPr/>
          <p:nvPr/>
        </p:nvSpPr>
        <p:spPr>
          <a:xfrm>
            <a:off x="1115616" y="44624"/>
            <a:ext cx="648072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altLang="en-US" sz="4000" b="1" dirty="0">
                <a:solidFill>
                  <a:schemeClr val="tx1"/>
                </a:solidFill>
              </a:rPr>
              <a:t>Software Categories</a:t>
            </a:r>
            <a:endParaRPr lang="ar-SA" sz="4000" b="1" i="1" dirty="0">
              <a:solidFill>
                <a:schemeClr val="tx1"/>
              </a:solidFill>
            </a:endParaRPr>
          </a:p>
        </p:txBody>
      </p:sp>
    </p:spTree>
    <p:extLst>
      <p:ext uri="{BB962C8B-B14F-4D97-AF65-F5344CB8AC3E}">
        <p14:creationId xmlns:p14="http://schemas.microsoft.com/office/powerpoint/2010/main" val="99348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200" y="1052736"/>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5" name="Oval 4"/>
          <p:cNvSpPr/>
          <p:nvPr/>
        </p:nvSpPr>
        <p:spPr>
          <a:xfrm>
            <a:off x="1115616" y="44624"/>
            <a:ext cx="648072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altLang="en-US" sz="4000" b="1" dirty="0">
                <a:solidFill>
                  <a:schemeClr val="tx1"/>
                </a:solidFill>
              </a:rPr>
              <a:t>Interfaces HW - user</a:t>
            </a:r>
            <a:endParaRPr lang="ar-SA" sz="4000" b="1" i="1" dirty="0">
              <a:solidFill>
                <a:schemeClr val="tx1"/>
              </a:solidFill>
            </a:endParaRPr>
          </a:p>
        </p:txBody>
      </p:sp>
      <p:sp>
        <p:nvSpPr>
          <p:cNvPr id="10" name="Oval 3"/>
          <p:cNvSpPr>
            <a:spLocks noChangeArrowheads="1"/>
          </p:cNvSpPr>
          <p:nvPr/>
        </p:nvSpPr>
        <p:spPr bwMode="auto">
          <a:xfrm>
            <a:off x="2339752" y="1682750"/>
            <a:ext cx="4578350" cy="4559300"/>
          </a:xfrm>
          <a:prstGeom prst="ellipse">
            <a:avLst/>
          </a:prstGeom>
          <a:solidFill>
            <a:srgbClr val="0099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sz="2000" b="1" i="1">
              <a:cs typeface="+mj-cs"/>
            </a:endParaRPr>
          </a:p>
        </p:txBody>
      </p:sp>
      <p:sp>
        <p:nvSpPr>
          <p:cNvPr id="11" name="Oval 4"/>
          <p:cNvSpPr>
            <a:spLocks noChangeArrowheads="1"/>
          </p:cNvSpPr>
          <p:nvPr/>
        </p:nvSpPr>
        <p:spPr bwMode="auto">
          <a:xfrm>
            <a:off x="2882677" y="2216150"/>
            <a:ext cx="3492500" cy="3492500"/>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sz="2000" b="1" i="1">
              <a:cs typeface="+mj-cs"/>
            </a:endParaRPr>
          </a:p>
        </p:txBody>
      </p:sp>
      <p:sp>
        <p:nvSpPr>
          <p:cNvPr id="12" name="Oval 5"/>
          <p:cNvSpPr>
            <a:spLocks noChangeArrowheads="1"/>
          </p:cNvSpPr>
          <p:nvPr/>
        </p:nvSpPr>
        <p:spPr bwMode="auto">
          <a:xfrm>
            <a:off x="3339877" y="2673350"/>
            <a:ext cx="2578100" cy="2578100"/>
          </a:xfrm>
          <a:prstGeom prst="ellipse">
            <a:avLst/>
          </a:prstGeom>
          <a:solidFill>
            <a:srgbClr val="DADAD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sz="2000" b="1" i="1">
              <a:cs typeface="+mj-cs"/>
            </a:endParaRPr>
          </a:p>
        </p:txBody>
      </p:sp>
      <p:sp>
        <p:nvSpPr>
          <p:cNvPr id="13" name="Oval 6"/>
          <p:cNvSpPr>
            <a:spLocks noChangeArrowheads="1"/>
          </p:cNvSpPr>
          <p:nvPr/>
        </p:nvSpPr>
        <p:spPr bwMode="auto">
          <a:xfrm>
            <a:off x="3758977" y="3092450"/>
            <a:ext cx="1739900" cy="17399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sz="2000" b="1" i="1">
              <a:cs typeface="+mj-cs"/>
            </a:endParaRPr>
          </a:p>
        </p:txBody>
      </p:sp>
      <p:sp>
        <p:nvSpPr>
          <p:cNvPr id="14" name="Rectangle 7"/>
          <p:cNvSpPr>
            <a:spLocks noChangeArrowheads="1"/>
          </p:cNvSpPr>
          <p:nvPr/>
        </p:nvSpPr>
        <p:spPr bwMode="auto">
          <a:xfrm>
            <a:off x="4084724" y="1736725"/>
            <a:ext cx="108523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000" b="1" i="1" dirty="0">
                <a:latin typeface="Arial Narrow" pitchFamily="34" charset="0"/>
                <a:cs typeface="+mj-cs"/>
              </a:rPr>
              <a:t>End user</a:t>
            </a:r>
          </a:p>
        </p:txBody>
      </p:sp>
      <p:sp>
        <p:nvSpPr>
          <p:cNvPr id="15" name="Rectangle 8"/>
          <p:cNvSpPr>
            <a:spLocks noChangeArrowheads="1"/>
          </p:cNvSpPr>
          <p:nvPr/>
        </p:nvSpPr>
        <p:spPr bwMode="auto">
          <a:xfrm>
            <a:off x="3745456" y="2316163"/>
            <a:ext cx="1726434"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b="1" i="1" dirty="0">
                <a:solidFill>
                  <a:schemeClr val="accent2"/>
                </a:solidFill>
                <a:latin typeface="Arial Narrow" pitchFamily="34" charset="0"/>
                <a:cs typeface="+mj-cs"/>
              </a:rPr>
              <a:t>Application SW</a:t>
            </a:r>
          </a:p>
        </p:txBody>
      </p:sp>
      <p:sp>
        <p:nvSpPr>
          <p:cNvPr id="16" name="Rectangle 9"/>
          <p:cNvSpPr>
            <a:spLocks noChangeArrowheads="1"/>
          </p:cNvSpPr>
          <p:nvPr/>
        </p:nvSpPr>
        <p:spPr bwMode="auto">
          <a:xfrm>
            <a:off x="3962078" y="2773363"/>
            <a:ext cx="133369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000" b="1" i="1" dirty="0">
                <a:solidFill>
                  <a:schemeClr val="accent2"/>
                </a:solidFill>
                <a:latin typeface="Arial Narrow" pitchFamily="34" charset="0"/>
                <a:cs typeface="+mj-cs"/>
              </a:rPr>
              <a:t>System SW</a:t>
            </a:r>
          </a:p>
        </p:txBody>
      </p:sp>
      <p:sp>
        <p:nvSpPr>
          <p:cNvPr id="17" name="Rectangle 10"/>
          <p:cNvSpPr>
            <a:spLocks noChangeArrowheads="1"/>
          </p:cNvSpPr>
          <p:nvPr/>
        </p:nvSpPr>
        <p:spPr bwMode="auto">
          <a:xfrm>
            <a:off x="4005344" y="3535363"/>
            <a:ext cx="1250342"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000" b="1" i="1" dirty="0">
                <a:latin typeface="Arial Narrow" pitchFamily="34" charset="0"/>
                <a:cs typeface="+mj-cs"/>
              </a:rPr>
              <a:t>Computer-</a:t>
            </a:r>
          </a:p>
          <a:p>
            <a:pPr algn="ctr"/>
            <a:r>
              <a:rPr lang="en-US" altLang="en-US" sz="2000" b="1" i="1" dirty="0">
                <a:latin typeface="Arial Narrow" pitchFamily="34" charset="0"/>
                <a:cs typeface="+mj-cs"/>
              </a:rPr>
              <a:t>hardware</a:t>
            </a:r>
          </a:p>
        </p:txBody>
      </p:sp>
    </p:spTree>
    <p:extLst>
      <p:ext uri="{BB962C8B-B14F-4D97-AF65-F5344CB8AC3E}">
        <p14:creationId xmlns:p14="http://schemas.microsoft.com/office/powerpoint/2010/main" val="79105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5" grpId="0"/>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6200" y="620688"/>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2" name="Rectangle 1"/>
          <p:cNvSpPr/>
          <p:nvPr/>
        </p:nvSpPr>
        <p:spPr>
          <a:xfrm>
            <a:off x="4374676" y="0"/>
            <a:ext cx="394659" cy="784830"/>
          </a:xfrm>
          <a:prstGeom prst="rect">
            <a:avLst/>
          </a:prstGeom>
        </p:spPr>
        <p:txBody>
          <a:bodyPr wrap="none">
            <a:spAutoFit/>
          </a:bodyPr>
          <a:lstStyle/>
          <a:p>
            <a:pPr algn="ctr"/>
            <a:r>
              <a:rPr lang="en-US" sz="4500" b="1" dirty="0" smtClean="0">
                <a:solidFill>
                  <a:srgbClr val="C00000"/>
                </a:solidFill>
              </a:rPr>
              <a:t>?</a:t>
            </a:r>
            <a:endParaRPr lang="en-US" sz="4500" b="1" dirty="0">
              <a:solidFill>
                <a:srgbClr val="C00000"/>
              </a:solidFill>
            </a:endParaRPr>
          </a:p>
        </p:txBody>
      </p:sp>
      <p:sp>
        <p:nvSpPr>
          <p:cNvPr id="8" name="Slide Number Placeholder 7"/>
          <p:cNvSpPr>
            <a:spLocks noGrp="1"/>
          </p:cNvSpPr>
          <p:nvPr>
            <p:ph type="sldNum" sz="quarter" idx="12"/>
          </p:nvPr>
        </p:nvSpPr>
        <p:spPr/>
        <p:txBody>
          <a:bodyPr/>
          <a:lstStyle/>
          <a:p>
            <a:fld id="{544F0B22-79BB-46DF-B02C-76A303B0F492}" type="slidenum">
              <a:rPr lang="en-US" smtClean="0"/>
              <a:t>18</a:t>
            </a:fld>
            <a:endParaRPr lang="en-US"/>
          </a:p>
        </p:txBody>
      </p:sp>
      <p:sp>
        <p:nvSpPr>
          <p:cNvPr id="9" name="Oval 8"/>
          <p:cNvSpPr/>
          <p:nvPr/>
        </p:nvSpPr>
        <p:spPr>
          <a:xfrm>
            <a:off x="2915816" y="642392"/>
            <a:ext cx="32766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300" b="1" i="1" dirty="0">
                <a:solidFill>
                  <a:schemeClr val="tx1"/>
                </a:solidFill>
              </a:rPr>
              <a:t>User Interface</a:t>
            </a:r>
            <a:endParaRPr lang="ar-SA" sz="2300" b="1" i="1" dirty="0">
              <a:solidFill>
                <a:schemeClr val="tx1"/>
              </a:solidFill>
            </a:endParaRPr>
          </a:p>
        </p:txBody>
      </p:sp>
      <p:sp>
        <p:nvSpPr>
          <p:cNvPr id="12" name="Rectangle 11"/>
          <p:cNvSpPr/>
          <p:nvPr/>
        </p:nvSpPr>
        <p:spPr>
          <a:xfrm>
            <a:off x="228600" y="1598550"/>
            <a:ext cx="8763000" cy="5286062"/>
          </a:xfrm>
          <a:prstGeom prst="rect">
            <a:avLst/>
          </a:prstGeom>
        </p:spPr>
        <p:txBody>
          <a:bodyPr wrap="square">
            <a:spAutoFit/>
          </a:bodyPr>
          <a:lstStyle/>
          <a:p>
            <a:pPr algn="ctr" rtl="0">
              <a:lnSpc>
                <a:spcPct val="150000"/>
              </a:lnSpc>
            </a:pPr>
            <a:r>
              <a:rPr lang="en-US" sz="2500" dirty="0">
                <a:solidFill>
                  <a:srgbClr val="C00000"/>
                </a:solidFill>
                <a:latin typeface="Arial" pitchFamily="34" charset="0"/>
                <a:cs typeface="Arial" pitchFamily="34" charset="0"/>
              </a:rPr>
              <a:t>Identify The Role Of The </a:t>
            </a:r>
            <a:r>
              <a:rPr lang="en-US" sz="2500" b="1" i="1" dirty="0">
                <a:solidFill>
                  <a:srgbClr val="C00000"/>
                </a:solidFill>
                <a:latin typeface="Arial" pitchFamily="34" charset="0"/>
                <a:cs typeface="Arial" pitchFamily="34" charset="0"/>
              </a:rPr>
              <a:t>User Interface</a:t>
            </a:r>
          </a:p>
          <a:p>
            <a:pPr marL="457200" indent="-457200" algn="just" rtl="0">
              <a:lnSpc>
                <a:spcPct val="150000"/>
              </a:lnSpc>
              <a:buFont typeface="Wingdings" pitchFamily="2" charset="2"/>
              <a:buChar char="§"/>
            </a:pPr>
            <a:r>
              <a:rPr lang="en-US" sz="2500" dirty="0" smtClean="0">
                <a:latin typeface="Arial" pitchFamily="34" charset="0"/>
                <a:cs typeface="Arial" pitchFamily="34" charset="0"/>
              </a:rPr>
              <a:t>The </a:t>
            </a:r>
            <a:r>
              <a:rPr lang="en-US" sz="2500" dirty="0">
                <a:latin typeface="Arial" pitchFamily="34" charset="0"/>
                <a:cs typeface="Arial" pitchFamily="34" charset="0"/>
              </a:rPr>
              <a:t>user interface controls </a:t>
            </a:r>
            <a:r>
              <a:rPr lang="en-US" sz="2500" b="1" i="1" u="sng" dirty="0" smtClean="0">
                <a:latin typeface="Arial" pitchFamily="34" charset="0"/>
                <a:cs typeface="Arial" pitchFamily="34" charset="0"/>
              </a:rPr>
              <a:t>how you enter data or instructions</a:t>
            </a:r>
            <a:r>
              <a:rPr lang="en-US" sz="2500" dirty="0" smtClean="0">
                <a:latin typeface="Arial" pitchFamily="34" charset="0"/>
                <a:cs typeface="Arial" pitchFamily="34" charset="0"/>
              </a:rPr>
              <a:t> </a:t>
            </a:r>
            <a:r>
              <a:rPr lang="en-US" sz="2500" dirty="0">
                <a:latin typeface="Arial" pitchFamily="34" charset="0"/>
                <a:cs typeface="Arial" pitchFamily="34" charset="0"/>
              </a:rPr>
              <a:t>and </a:t>
            </a:r>
            <a:r>
              <a:rPr lang="en-US" sz="2500" b="1" i="1" u="sng" dirty="0">
                <a:latin typeface="Arial" pitchFamily="34" charset="0"/>
                <a:cs typeface="Arial" pitchFamily="34" charset="0"/>
              </a:rPr>
              <a:t>how information displays </a:t>
            </a:r>
            <a:r>
              <a:rPr lang="en-US" sz="2500" dirty="0">
                <a:latin typeface="Arial" pitchFamily="34" charset="0"/>
                <a:cs typeface="Arial" pitchFamily="34" charset="0"/>
              </a:rPr>
              <a:t>on the computer screen. </a:t>
            </a:r>
            <a:endParaRPr lang="en-US" sz="2500" dirty="0" smtClean="0">
              <a:latin typeface="Arial" pitchFamily="34" charset="0"/>
              <a:cs typeface="Arial" pitchFamily="34" charset="0"/>
            </a:endParaRPr>
          </a:p>
          <a:p>
            <a:pPr marL="457200" indent="-457200" algn="just" rtl="0">
              <a:lnSpc>
                <a:spcPct val="150000"/>
              </a:lnSpc>
              <a:buFont typeface="Wingdings" pitchFamily="2" charset="2"/>
              <a:buChar char="§"/>
            </a:pPr>
            <a:r>
              <a:rPr lang="en-US" sz="2500" dirty="0" smtClean="0">
                <a:latin typeface="Arial" pitchFamily="34" charset="0"/>
                <a:cs typeface="Arial" pitchFamily="34" charset="0"/>
              </a:rPr>
              <a:t>Many </a:t>
            </a:r>
            <a:r>
              <a:rPr lang="en-US" sz="2500" dirty="0">
                <a:latin typeface="Arial" pitchFamily="34" charset="0"/>
                <a:cs typeface="Arial" pitchFamily="34" charset="0"/>
              </a:rPr>
              <a:t>of today’s software programs have a graphical user interface. </a:t>
            </a:r>
            <a:endParaRPr lang="en-US" sz="2500" dirty="0" smtClean="0">
              <a:latin typeface="Arial" pitchFamily="34" charset="0"/>
              <a:cs typeface="Arial" pitchFamily="34" charset="0"/>
            </a:endParaRPr>
          </a:p>
          <a:p>
            <a:pPr marL="457200" indent="-457200" algn="just" rtl="0">
              <a:lnSpc>
                <a:spcPct val="150000"/>
              </a:lnSpc>
              <a:buFont typeface="Wingdings" pitchFamily="2" charset="2"/>
              <a:buChar char="§"/>
            </a:pPr>
            <a:r>
              <a:rPr lang="en-US" sz="2500" dirty="0" smtClean="0">
                <a:latin typeface="Arial" pitchFamily="34" charset="0"/>
                <a:cs typeface="Arial" pitchFamily="34" charset="0"/>
              </a:rPr>
              <a:t>A </a:t>
            </a:r>
            <a:r>
              <a:rPr lang="en-US" sz="2500" b="1" i="1" dirty="0">
                <a:solidFill>
                  <a:srgbClr val="0070C0"/>
                </a:solidFill>
                <a:latin typeface="Arial" pitchFamily="34" charset="0"/>
                <a:cs typeface="Arial" pitchFamily="34" charset="0"/>
              </a:rPr>
              <a:t>graphical user interface (GUI)</a:t>
            </a:r>
            <a:r>
              <a:rPr lang="en-US" sz="2500" dirty="0">
                <a:latin typeface="Arial" pitchFamily="34" charset="0"/>
                <a:cs typeface="Arial" pitchFamily="34" charset="0"/>
              </a:rPr>
              <a:t> combines text, graphics, and other visual images to make software easier to use.</a:t>
            </a:r>
            <a:endParaRPr lang="en-US" sz="2500" dirty="0" smtClean="0">
              <a:latin typeface="Arial" pitchFamily="34" charset="0"/>
              <a:cs typeface="Arial" pitchFamily="34" charset="0"/>
            </a:endParaRPr>
          </a:p>
        </p:txBody>
      </p:sp>
    </p:spTree>
    <p:extLst>
      <p:ext uri="{BB962C8B-B14F-4D97-AF65-F5344CB8AC3E}">
        <p14:creationId xmlns:p14="http://schemas.microsoft.com/office/powerpoint/2010/main" val="87281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1000"/>
                                        <p:tgtEl>
                                          <p:spTgt spid="12">
                                            <p:txEl>
                                              <p:pRg st="0" end="0"/>
                                            </p:txEl>
                                          </p:spTgt>
                                        </p:tgtEl>
                                      </p:cBhvr>
                                    </p:animEffect>
                                    <p:anim calcmode="lin" valueType="num">
                                      <p:cBhvr>
                                        <p:cTn id="1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1000"/>
                                        <p:tgtEl>
                                          <p:spTgt spid="12">
                                            <p:txEl>
                                              <p:pRg st="1" end="1"/>
                                            </p:txEl>
                                          </p:spTgt>
                                        </p:tgtEl>
                                      </p:cBhvr>
                                    </p:animEffect>
                                    <p:anim calcmode="lin" valueType="num">
                                      <p:cBhvr>
                                        <p:cTn id="20"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fade">
                                      <p:cBhvr>
                                        <p:cTn id="26" dur="1000"/>
                                        <p:tgtEl>
                                          <p:spTgt spid="12">
                                            <p:txEl>
                                              <p:pRg st="2" end="2"/>
                                            </p:txEl>
                                          </p:spTgt>
                                        </p:tgtEl>
                                      </p:cBhvr>
                                    </p:animEffect>
                                    <p:anim calcmode="lin" valueType="num">
                                      <p:cBhvr>
                                        <p:cTn id="27"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animEffect transition="in" filter="fade">
                                      <p:cBhvr>
                                        <p:cTn id="33" dur="1000"/>
                                        <p:tgtEl>
                                          <p:spTgt spid="12">
                                            <p:txEl>
                                              <p:pRg st="3" end="3"/>
                                            </p:txEl>
                                          </p:spTgt>
                                        </p:tgtEl>
                                      </p:cBhvr>
                                    </p:animEffect>
                                    <p:anim calcmode="lin" valueType="num">
                                      <p:cBhvr>
                                        <p:cTn id="34"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6200" y="620688"/>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2" name="Rectangle 1"/>
          <p:cNvSpPr/>
          <p:nvPr/>
        </p:nvSpPr>
        <p:spPr>
          <a:xfrm>
            <a:off x="4374676" y="0"/>
            <a:ext cx="394659" cy="784830"/>
          </a:xfrm>
          <a:prstGeom prst="rect">
            <a:avLst/>
          </a:prstGeom>
        </p:spPr>
        <p:txBody>
          <a:bodyPr wrap="none">
            <a:spAutoFit/>
          </a:bodyPr>
          <a:lstStyle/>
          <a:p>
            <a:pPr algn="ctr"/>
            <a:r>
              <a:rPr lang="en-US" sz="4500" b="1" dirty="0" smtClean="0">
                <a:solidFill>
                  <a:srgbClr val="C00000"/>
                </a:solidFill>
              </a:rPr>
              <a:t>?</a:t>
            </a:r>
            <a:endParaRPr lang="en-US" sz="4500" b="1" dirty="0">
              <a:solidFill>
                <a:srgbClr val="C00000"/>
              </a:solidFill>
            </a:endParaRPr>
          </a:p>
        </p:txBody>
      </p:sp>
      <p:sp>
        <p:nvSpPr>
          <p:cNvPr id="8" name="Slide Number Placeholder 7"/>
          <p:cNvSpPr>
            <a:spLocks noGrp="1"/>
          </p:cNvSpPr>
          <p:nvPr>
            <p:ph type="sldNum" sz="quarter" idx="12"/>
          </p:nvPr>
        </p:nvSpPr>
        <p:spPr/>
        <p:txBody>
          <a:bodyPr/>
          <a:lstStyle/>
          <a:p>
            <a:fld id="{544F0B22-79BB-46DF-B02C-76A303B0F492}" type="slidenum">
              <a:rPr lang="en-US" smtClean="0"/>
              <a:t>19</a:t>
            </a:fld>
            <a:endParaRPr lang="en-US"/>
          </a:p>
        </p:txBody>
      </p:sp>
      <p:sp>
        <p:nvSpPr>
          <p:cNvPr id="7" name="Oval 6"/>
          <p:cNvSpPr/>
          <p:nvPr/>
        </p:nvSpPr>
        <p:spPr>
          <a:xfrm>
            <a:off x="3203848" y="714400"/>
            <a:ext cx="26670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500" b="1" i="1" dirty="0" smtClean="0">
                <a:solidFill>
                  <a:schemeClr val="tx1"/>
                </a:solidFill>
              </a:rPr>
              <a:t>Software Application</a:t>
            </a:r>
            <a:endParaRPr lang="ar-SA" sz="2500" b="1" i="1" dirty="0">
              <a:solidFill>
                <a:schemeClr val="tx1"/>
              </a:solidFill>
            </a:endParaRPr>
          </a:p>
        </p:txBody>
      </p:sp>
      <p:sp>
        <p:nvSpPr>
          <p:cNvPr id="12" name="Rectangle 11"/>
          <p:cNvSpPr/>
          <p:nvPr/>
        </p:nvSpPr>
        <p:spPr>
          <a:xfrm>
            <a:off x="228600" y="1817626"/>
            <a:ext cx="8763000" cy="4455066"/>
          </a:xfrm>
          <a:prstGeom prst="rect">
            <a:avLst/>
          </a:prstGeom>
        </p:spPr>
        <p:txBody>
          <a:bodyPr wrap="square">
            <a:spAutoFit/>
          </a:bodyPr>
          <a:lstStyle/>
          <a:p>
            <a:pPr marL="457200" indent="-457200" algn="just" rtl="0">
              <a:lnSpc>
                <a:spcPct val="150000"/>
              </a:lnSpc>
              <a:buFont typeface="Arial" pitchFamily="34" charset="0"/>
              <a:buChar char="•"/>
            </a:pPr>
            <a:r>
              <a:rPr lang="en-US" sz="2700" b="1" i="1" dirty="0">
                <a:solidFill>
                  <a:srgbClr val="C00000"/>
                </a:solidFill>
                <a:latin typeface="Arial" pitchFamily="34" charset="0"/>
                <a:cs typeface="Arial" pitchFamily="34" charset="0"/>
              </a:rPr>
              <a:t>Application software </a:t>
            </a:r>
            <a:r>
              <a:rPr lang="en-US" sz="2700" dirty="0">
                <a:latin typeface="Arial" pitchFamily="34" charset="0"/>
                <a:cs typeface="Arial" pitchFamily="34" charset="0"/>
              </a:rPr>
              <a:t>consists of programs designed to perform specific tasks for users. </a:t>
            </a:r>
            <a:endParaRPr lang="en-US" sz="2700" dirty="0" smtClean="0">
              <a:latin typeface="Arial" pitchFamily="34" charset="0"/>
              <a:cs typeface="Arial" pitchFamily="34" charset="0"/>
            </a:endParaRPr>
          </a:p>
          <a:p>
            <a:pPr marL="457200" indent="-457200" algn="just" rtl="0">
              <a:lnSpc>
                <a:spcPct val="150000"/>
              </a:lnSpc>
              <a:buFont typeface="Arial" pitchFamily="34" charset="0"/>
              <a:buChar char="•"/>
            </a:pPr>
            <a:r>
              <a:rPr lang="en-US" sz="2700" dirty="0" smtClean="0">
                <a:latin typeface="Arial" pitchFamily="34" charset="0"/>
                <a:cs typeface="Arial" pitchFamily="34" charset="0"/>
              </a:rPr>
              <a:t>Application </a:t>
            </a:r>
            <a:r>
              <a:rPr lang="en-US" sz="2700" dirty="0">
                <a:latin typeface="Arial" pitchFamily="34" charset="0"/>
                <a:cs typeface="Arial" pitchFamily="34" charset="0"/>
              </a:rPr>
              <a:t>software can be used as a productivity/business tool; to assist with graphics and multimedia projects; to support home, personal, and educational activities; and to facilitate communications.</a:t>
            </a:r>
            <a:endParaRPr lang="en-US" sz="2700" dirty="0" smtClean="0">
              <a:latin typeface="Arial" pitchFamily="34" charset="0"/>
              <a:cs typeface="Arial" pitchFamily="34" charset="0"/>
            </a:endParaRPr>
          </a:p>
        </p:txBody>
      </p:sp>
    </p:spTree>
    <p:extLst>
      <p:ext uri="{BB962C8B-B14F-4D97-AF65-F5344CB8AC3E}">
        <p14:creationId xmlns:p14="http://schemas.microsoft.com/office/powerpoint/2010/main" val="404464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1000"/>
                                        <p:tgtEl>
                                          <p:spTgt spid="12">
                                            <p:txEl>
                                              <p:pRg st="0" end="0"/>
                                            </p:txEl>
                                          </p:spTgt>
                                        </p:tgtEl>
                                      </p:cBhvr>
                                    </p:animEffect>
                                    <p:anim calcmode="lin" valueType="num">
                                      <p:cBhvr>
                                        <p:cTn id="1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1000"/>
                                        <p:tgtEl>
                                          <p:spTgt spid="12">
                                            <p:txEl>
                                              <p:pRg st="1" end="1"/>
                                            </p:txEl>
                                          </p:spTgt>
                                        </p:tgtEl>
                                      </p:cBhvr>
                                    </p:animEffect>
                                    <p:anim calcmode="lin" valueType="num">
                                      <p:cBhvr>
                                        <p:cTn id="20"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6200" y="620688"/>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8" name="Slide Number Placeholder 7"/>
          <p:cNvSpPr>
            <a:spLocks noGrp="1"/>
          </p:cNvSpPr>
          <p:nvPr>
            <p:ph type="sldNum" sz="quarter" idx="12"/>
          </p:nvPr>
        </p:nvSpPr>
        <p:spPr/>
        <p:txBody>
          <a:bodyPr/>
          <a:lstStyle/>
          <a:p>
            <a:fld id="{544F0B22-79BB-46DF-B02C-76A303B0F492}" type="slidenum">
              <a:rPr lang="en-US" smtClean="0"/>
              <a:t>2</a:t>
            </a:fld>
            <a:endParaRPr lang="en-US"/>
          </a:p>
        </p:txBody>
      </p:sp>
      <p:sp>
        <p:nvSpPr>
          <p:cNvPr id="12" name="Rectangle 11"/>
          <p:cNvSpPr/>
          <p:nvPr/>
        </p:nvSpPr>
        <p:spPr>
          <a:xfrm>
            <a:off x="76200" y="692696"/>
            <a:ext cx="8915400" cy="3716402"/>
          </a:xfrm>
          <a:prstGeom prst="rect">
            <a:avLst/>
          </a:prstGeom>
        </p:spPr>
        <p:txBody>
          <a:bodyPr wrap="square">
            <a:spAutoFit/>
          </a:bodyPr>
          <a:lstStyle/>
          <a:p>
            <a:pPr algn="l" rtl="0">
              <a:lnSpc>
                <a:spcPct val="150000"/>
              </a:lnSpc>
            </a:pPr>
            <a:r>
              <a:rPr lang="en-US" sz="3300" b="1" dirty="0">
                <a:solidFill>
                  <a:srgbClr val="C00000"/>
                </a:solidFill>
                <a:cs typeface="+mj-cs"/>
              </a:rPr>
              <a:t>Course title:</a:t>
            </a:r>
            <a:r>
              <a:rPr lang="en-US" sz="3300" dirty="0">
                <a:cs typeface="+mj-cs"/>
              </a:rPr>
              <a:t> 	</a:t>
            </a:r>
            <a:r>
              <a:rPr lang="en-US" sz="3300" b="1" dirty="0">
                <a:cs typeface="+mj-cs"/>
              </a:rPr>
              <a:t>RECOMMENDER SYSTEMS</a:t>
            </a:r>
            <a:endParaRPr lang="en-US" sz="3300" dirty="0">
              <a:cs typeface="+mj-cs"/>
            </a:endParaRPr>
          </a:p>
          <a:p>
            <a:pPr algn="l" rtl="0">
              <a:lnSpc>
                <a:spcPct val="150000"/>
              </a:lnSpc>
            </a:pPr>
            <a:r>
              <a:rPr lang="en-US" sz="3300" b="1" dirty="0" smtClean="0">
                <a:solidFill>
                  <a:srgbClr val="C00000"/>
                </a:solidFill>
                <a:cs typeface="+mj-cs"/>
              </a:rPr>
              <a:t>Credit </a:t>
            </a:r>
            <a:r>
              <a:rPr lang="en-US" sz="3300" b="1" dirty="0">
                <a:solidFill>
                  <a:srgbClr val="C00000"/>
                </a:solidFill>
                <a:cs typeface="+mj-cs"/>
              </a:rPr>
              <a:t>hours:</a:t>
            </a:r>
            <a:r>
              <a:rPr lang="en-US" sz="3300" dirty="0">
                <a:cs typeface="+mj-cs"/>
              </a:rPr>
              <a:t>	3h.  Per week</a:t>
            </a:r>
          </a:p>
          <a:p>
            <a:pPr algn="l" rtl="0">
              <a:lnSpc>
                <a:spcPct val="150000"/>
              </a:lnSpc>
            </a:pPr>
            <a:r>
              <a:rPr lang="en-US" sz="3300" b="1" dirty="0">
                <a:solidFill>
                  <a:srgbClr val="C00000"/>
                </a:solidFill>
                <a:cs typeface="+mj-cs"/>
              </a:rPr>
              <a:t>Instructor</a:t>
            </a:r>
            <a:r>
              <a:rPr lang="en-US" sz="3300" b="1" dirty="0" smtClean="0">
                <a:solidFill>
                  <a:srgbClr val="C00000"/>
                </a:solidFill>
                <a:cs typeface="+mj-cs"/>
              </a:rPr>
              <a:t>:	</a:t>
            </a:r>
            <a:r>
              <a:rPr lang="en-US" sz="3300" dirty="0">
                <a:cs typeface="+mj-cs"/>
              </a:rPr>
              <a:t>	Assistant Prof. (</a:t>
            </a:r>
            <a:r>
              <a:rPr lang="en-US" sz="3300" b="1" dirty="0">
                <a:solidFill>
                  <a:schemeClr val="tx2"/>
                </a:solidFill>
                <a:cs typeface="+mj-cs"/>
              </a:rPr>
              <a:t>Dr. </a:t>
            </a:r>
            <a:r>
              <a:rPr lang="en-GB" sz="3300" b="1" dirty="0" err="1" smtClean="0">
                <a:solidFill>
                  <a:schemeClr val="tx2"/>
                </a:solidFill>
                <a:cs typeface="+mj-cs"/>
              </a:rPr>
              <a:t>Eihab</a:t>
            </a:r>
            <a:r>
              <a:rPr lang="en-GB" sz="3300" b="1" dirty="0" smtClean="0">
                <a:solidFill>
                  <a:schemeClr val="tx2"/>
                </a:solidFill>
                <a:cs typeface="+mj-cs"/>
              </a:rPr>
              <a:t> </a:t>
            </a:r>
            <a:r>
              <a:rPr lang="en-GB" sz="3300" b="1" dirty="0" err="1" smtClean="0">
                <a:solidFill>
                  <a:schemeClr val="tx2"/>
                </a:solidFill>
                <a:cs typeface="+mj-cs"/>
              </a:rPr>
              <a:t>Abdelhai</a:t>
            </a:r>
            <a:r>
              <a:rPr lang="en-US" sz="3300" dirty="0" smtClean="0">
                <a:cs typeface="+mj-cs"/>
              </a:rPr>
              <a:t>)</a:t>
            </a:r>
            <a:endParaRPr lang="en-US" sz="3300" dirty="0">
              <a:cs typeface="+mj-cs"/>
            </a:endParaRPr>
          </a:p>
          <a:p>
            <a:pPr algn="l" rtl="0">
              <a:lnSpc>
                <a:spcPct val="150000"/>
              </a:lnSpc>
            </a:pPr>
            <a:r>
              <a:rPr lang="en-US" sz="3300" b="1" dirty="0">
                <a:solidFill>
                  <a:srgbClr val="C00000"/>
                </a:solidFill>
                <a:cs typeface="+mj-cs"/>
              </a:rPr>
              <a:t>E-mail:</a:t>
            </a:r>
            <a:r>
              <a:rPr lang="en-US" sz="3300" dirty="0">
                <a:cs typeface="+mj-cs"/>
              </a:rPr>
              <a:t>		</a:t>
            </a:r>
            <a:r>
              <a:rPr lang="en-US" sz="3300" dirty="0" smtClean="0">
                <a:cs typeface="+mj-cs"/>
              </a:rPr>
              <a:t>eaosman@bu.edu.sa</a:t>
            </a:r>
            <a:endParaRPr lang="en-US" sz="3300" dirty="0">
              <a:cs typeface="+mj-cs"/>
            </a:endParaRPr>
          </a:p>
          <a:p>
            <a:pPr algn="ctr" rtl="0">
              <a:lnSpc>
                <a:spcPct val="150000"/>
              </a:lnSpc>
            </a:pPr>
            <a:r>
              <a:rPr lang="en-US" sz="2500" i="1" dirty="0">
                <a:cs typeface="+mj-cs"/>
              </a:rPr>
              <a:t>Students (send by e-mail, write </a:t>
            </a:r>
            <a:r>
              <a:rPr lang="en-US" sz="2500" i="1" u="sng" dirty="0">
                <a:cs typeface="+mj-cs"/>
              </a:rPr>
              <a:t>full name</a:t>
            </a:r>
            <a:r>
              <a:rPr lang="en-US" sz="2500" i="1" dirty="0">
                <a:cs typeface="+mj-cs"/>
              </a:rPr>
              <a:t> or </a:t>
            </a:r>
            <a:r>
              <a:rPr lang="en-US" sz="2500" i="1" u="sng" dirty="0">
                <a:cs typeface="+mj-cs"/>
              </a:rPr>
              <a:t>ID University Number</a:t>
            </a:r>
            <a:r>
              <a:rPr lang="en-US" sz="2500" i="1" dirty="0">
                <a:cs typeface="+mj-cs"/>
              </a:rPr>
              <a:t>)</a:t>
            </a:r>
            <a:endParaRPr lang="en-US" sz="2500" dirty="0">
              <a:cs typeface="+mj-cs"/>
            </a:endParaRPr>
          </a:p>
        </p:txBody>
      </p:sp>
    </p:spTree>
    <p:extLst>
      <p:ext uri="{BB962C8B-B14F-4D97-AF65-F5344CB8AC3E}">
        <p14:creationId xmlns:p14="http://schemas.microsoft.com/office/powerpoint/2010/main" val="723136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6200" y="476672"/>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2" name="Rectangle 1"/>
          <p:cNvSpPr/>
          <p:nvPr/>
        </p:nvSpPr>
        <p:spPr>
          <a:xfrm>
            <a:off x="4374676" y="-171400"/>
            <a:ext cx="394659" cy="784830"/>
          </a:xfrm>
          <a:prstGeom prst="rect">
            <a:avLst/>
          </a:prstGeom>
        </p:spPr>
        <p:txBody>
          <a:bodyPr wrap="none">
            <a:spAutoFit/>
          </a:bodyPr>
          <a:lstStyle/>
          <a:p>
            <a:pPr algn="ctr"/>
            <a:r>
              <a:rPr lang="en-US" sz="4500" b="1" dirty="0" smtClean="0">
                <a:solidFill>
                  <a:srgbClr val="C00000"/>
                </a:solidFill>
              </a:rPr>
              <a:t>?</a:t>
            </a:r>
            <a:endParaRPr lang="en-US" sz="4500" b="1" dirty="0">
              <a:solidFill>
                <a:srgbClr val="C00000"/>
              </a:solidFill>
            </a:endParaRPr>
          </a:p>
        </p:txBody>
      </p:sp>
      <p:sp>
        <p:nvSpPr>
          <p:cNvPr id="8" name="Slide Number Placeholder 7"/>
          <p:cNvSpPr>
            <a:spLocks noGrp="1"/>
          </p:cNvSpPr>
          <p:nvPr>
            <p:ph type="sldNum" sz="quarter" idx="12"/>
          </p:nvPr>
        </p:nvSpPr>
        <p:spPr/>
        <p:txBody>
          <a:bodyPr/>
          <a:lstStyle/>
          <a:p>
            <a:fld id="{544F0B22-79BB-46DF-B02C-76A303B0F492}" type="slidenum">
              <a:rPr lang="en-US" smtClean="0"/>
              <a:t>20</a:t>
            </a:fld>
            <a:endParaRPr lang="en-US"/>
          </a:p>
        </p:txBody>
      </p:sp>
      <p:sp>
        <p:nvSpPr>
          <p:cNvPr id="10" name="Oval 9"/>
          <p:cNvSpPr/>
          <p:nvPr/>
        </p:nvSpPr>
        <p:spPr>
          <a:xfrm>
            <a:off x="3131840" y="548680"/>
            <a:ext cx="26670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500" b="1" i="1" dirty="0">
                <a:solidFill>
                  <a:schemeClr val="tx1"/>
                </a:solidFill>
              </a:rPr>
              <a:t>Web </a:t>
            </a:r>
            <a:endParaRPr lang="en-US" sz="2500" b="1" i="1" dirty="0" smtClean="0">
              <a:solidFill>
                <a:schemeClr val="tx1"/>
              </a:solidFill>
            </a:endParaRPr>
          </a:p>
          <a:p>
            <a:pPr algn="ctr"/>
            <a:r>
              <a:rPr lang="en-US" sz="2500" b="1" i="1" dirty="0" smtClean="0">
                <a:solidFill>
                  <a:schemeClr val="tx1"/>
                </a:solidFill>
              </a:rPr>
              <a:t>Application</a:t>
            </a:r>
            <a:endParaRPr lang="ar-SA" sz="2500" b="1" i="1" dirty="0">
              <a:solidFill>
                <a:schemeClr val="tx1"/>
              </a:solidFill>
            </a:endParaRPr>
          </a:p>
        </p:txBody>
      </p:sp>
      <p:sp>
        <p:nvSpPr>
          <p:cNvPr id="5" name="Rectangle 4"/>
          <p:cNvSpPr/>
          <p:nvPr/>
        </p:nvSpPr>
        <p:spPr>
          <a:xfrm>
            <a:off x="121096" y="1665502"/>
            <a:ext cx="8915400" cy="2508315"/>
          </a:xfrm>
          <a:prstGeom prst="rect">
            <a:avLst/>
          </a:prstGeom>
        </p:spPr>
        <p:txBody>
          <a:bodyPr wrap="square">
            <a:spAutoFit/>
          </a:bodyPr>
          <a:lstStyle/>
          <a:p>
            <a:pPr marL="457200" indent="-457200" algn="just" rtl="0">
              <a:lnSpc>
                <a:spcPct val="150000"/>
              </a:lnSpc>
              <a:buFont typeface="Arial" pitchFamily="34" charset="0"/>
              <a:buChar char="•"/>
            </a:pPr>
            <a:r>
              <a:rPr lang="en-US" sz="2700" dirty="0" smtClean="0">
                <a:latin typeface="Arial" pitchFamily="34" charset="0"/>
                <a:cs typeface="Arial" pitchFamily="34" charset="0"/>
              </a:rPr>
              <a:t>A </a:t>
            </a:r>
            <a:r>
              <a:rPr lang="en-US" sz="2700" b="1" i="1" dirty="0">
                <a:solidFill>
                  <a:srgbClr val="C00000"/>
                </a:solidFill>
                <a:latin typeface="Arial" pitchFamily="34" charset="0"/>
                <a:cs typeface="Arial" pitchFamily="34" charset="0"/>
              </a:rPr>
              <a:t>web application or "web app" </a:t>
            </a:r>
            <a:r>
              <a:rPr lang="en-US" sz="2700" dirty="0">
                <a:latin typeface="Arial" pitchFamily="34" charset="0"/>
                <a:cs typeface="Arial" pitchFamily="34" charset="0"/>
              </a:rPr>
              <a:t>is a software program that runs on a web server. Unlike traditional desktop applications, web apps must be accessed </a:t>
            </a:r>
            <a:r>
              <a:rPr lang="en-US" sz="2700" dirty="0" smtClean="0">
                <a:latin typeface="Arial" pitchFamily="34" charset="0"/>
                <a:cs typeface="Arial" pitchFamily="34" charset="0"/>
              </a:rPr>
              <a:t> through </a:t>
            </a:r>
            <a:r>
              <a:rPr lang="en-US" sz="2700" dirty="0">
                <a:latin typeface="Arial" pitchFamily="34" charset="0"/>
                <a:cs typeface="Arial" pitchFamily="34" charset="0"/>
              </a:rPr>
              <a:t>a web browser</a:t>
            </a:r>
            <a:r>
              <a:rPr lang="en-US" sz="2700" dirty="0" smtClean="0">
                <a:latin typeface="Arial" pitchFamily="34" charset="0"/>
                <a:cs typeface="Arial" pitchFamily="34" charset="0"/>
              </a:rPr>
              <a:t>.</a:t>
            </a:r>
            <a:endParaRPr lang="en-US" sz="2700" dirty="0">
              <a:latin typeface="Arial" pitchFamily="34" charset="0"/>
              <a:cs typeface="Arial" pitchFamily="34" charset="0"/>
            </a:endParaRPr>
          </a:p>
        </p:txBody>
      </p:sp>
    </p:spTree>
    <p:extLst>
      <p:ext uri="{BB962C8B-B14F-4D97-AF65-F5344CB8AC3E}">
        <p14:creationId xmlns:p14="http://schemas.microsoft.com/office/powerpoint/2010/main" val="404464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6200" y="476672"/>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2" name="Rectangle 1"/>
          <p:cNvSpPr/>
          <p:nvPr/>
        </p:nvSpPr>
        <p:spPr>
          <a:xfrm>
            <a:off x="4374676" y="-171400"/>
            <a:ext cx="394659" cy="784830"/>
          </a:xfrm>
          <a:prstGeom prst="rect">
            <a:avLst/>
          </a:prstGeom>
        </p:spPr>
        <p:txBody>
          <a:bodyPr wrap="none">
            <a:spAutoFit/>
          </a:bodyPr>
          <a:lstStyle/>
          <a:p>
            <a:pPr algn="ctr"/>
            <a:r>
              <a:rPr lang="en-US" sz="4500" b="1" dirty="0" smtClean="0">
                <a:solidFill>
                  <a:srgbClr val="C00000"/>
                </a:solidFill>
              </a:rPr>
              <a:t>?</a:t>
            </a:r>
            <a:endParaRPr lang="en-US" sz="4500" b="1" dirty="0">
              <a:solidFill>
                <a:srgbClr val="C00000"/>
              </a:solidFill>
            </a:endParaRPr>
          </a:p>
        </p:txBody>
      </p:sp>
      <p:sp>
        <p:nvSpPr>
          <p:cNvPr id="8" name="Slide Number Placeholder 7"/>
          <p:cNvSpPr>
            <a:spLocks noGrp="1"/>
          </p:cNvSpPr>
          <p:nvPr>
            <p:ph type="sldNum" sz="quarter" idx="12"/>
          </p:nvPr>
        </p:nvSpPr>
        <p:spPr/>
        <p:txBody>
          <a:bodyPr/>
          <a:lstStyle/>
          <a:p>
            <a:fld id="{544F0B22-79BB-46DF-B02C-76A303B0F492}" type="slidenum">
              <a:rPr lang="en-US" smtClean="0"/>
              <a:t>21</a:t>
            </a:fld>
            <a:endParaRPr lang="en-US"/>
          </a:p>
        </p:txBody>
      </p:sp>
      <p:sp>
        <p:nvSpPr>
          <p:cNvPr id="5" name="Rectangle 4"/>
          <p:cNvSpPr/>
          <p:nvPr/>
        </p:nvSpPr>
        <p:spPr>
          <a:xfrm>
            <a:off x="121096" y="563008"/>
            <a:ext cx="8915400" cy="6034344"/>
          </a:xfrm>
          <a:prstGeom prst="rect">
            <a:avLst/>
          </a:prstGeom>
        </p:spPr>
        <p:txBody>
          <a:bodyPr wrap="square">
            <a:spAutoFit/>
          </a:bodyPr>
          <a:lstStyle/>
          <a:p>
            <a:pPr algn="just" rtl="0">
              <a:lnSpc>
                <a:spcPct val="150000"/>
              </a:lnSpc>
            </a:pPr>
            <a:r>
              <a:rPr lang="en-US" sz="2900" b="1" i="1" dirty="0" smtClean="0">
                <a:solidFill>
                  <a:srgbClr val="0070C0"/>
                </a:solidFill>
                <a:latin typeface="Arial" pitchFamily="34" charset="0"/>
                <a:cs typeface="Arial" pitchFamily="34" charset="0"/>
              </a:rPr>
              <a:t>Web </a:t>
            </a:r>
            <a:r>
              <a:rPr lang="en-US" sz="2900" b="1" i="1" dirty="0">
                <a:solidFill>
                  <a:srgbClr val="0070C0"/>
                </a:solidFill>
                <a:latin typeface="Arial" pitchFamily="34" charset="0"/>
                <a:cs typeface="Arial" pitchFamily="34" charset="0"/>
              </a:rPr>
              <a:t>apps have several </a:t>
            </a:r>
            <a:r>
              <a:rPr lang="en-US" sz="2900" b="1" i="1" dirty="0" smtClean="0">
                <a:solidFill>
                  <a:srgbClr val="0070C0"/>
                </a:solidFill>
                <a:latin typeface="Arial" pitchFamily="34" charset="0"/>
                <a:cs typeface="Arial" pitchFamily="34" charset="0"/>
              </a:rPr>
              <a:t>advantages:</a:t>
            </a:r>
            <a:endParaRPr lang="en-US" sz="2900" b="1" i="1" dirty="0">
              <a:solidFill>
                <a:srgbClr val="0070C0"/>
              </a:solidFill>
              <a:latin typeface="Arial" pitchFamily="34" charset="0"/>
              <a:cs typeface="Arial" pitchFamily="34" charset="0"/>
            </a:endParaRPr>
          </a:p>
          <a:p>
            <a:pPr marL="457200" indent="-457200" algn="just" rtl="0">
              <a:lnSpc>
                <a:spcPct val="150000"/>
              </a:lnSpc>
              <a:buFont typeface="Arial" pitchFamily="34" charset="0"/>
              <a:buChar char="•"/>
            </a:pPr>
            <a:r>
              <a:rPr lang="en-US" sz="2900" dirty="0">
                <a:latin typeface="Arial" pitchFamily="34" charset="0"/>
                <a:cs typeface="Arial" pitchFamily="34" charset="0"/>
              </a:rPr>
              <a:t>Developers do not need to develop web apps for multiple platforms. For example, a single application that runs in Chrome will work on both Windows and OS X.</a:t>
            </a:r>
          </a:p>
          <a:p>
            <a:pPr marL="457200" indent="-457200" algn="just" rtl="0">
              <a:lnSpc>
                <a:spcPct val="150000"/>
              </a:lnSpc>
              <a:buFont typeface="Arial" pitchFamily="34" charset="0"/>
              <a:buChar char="•"/>
            </a:pPr>
            <a:r>
              <a:rPr lang="en-US" sz="2900" dirty="0">
                <a:latin typeface="Arial" pitchFamily="34" charset="0"/>
                <a:cs typeface="Arial" pitchFamily="34" charset="0"/>
              </a:rPr>
              <a:t>Developers do not need to distribute software updates to users when the web app is updated. By updating the application on the server, all users have access to the updated version.</a:t>
            </a:r>
            <a:endParaRPr lang="ar-SA" sz="2900" dirty="0">
              <a:latin typeface="Arial" pitchFamily="34" charset="0"/>
              <a:cs typeface="Arial" pitchFamily="34" charset="0"/>
            </a:endParaRPr>
          </a:p>
        </p:txBody>
      </p:sp>
    </p:spTree>
    <p:extLst>
      <p:ext uri="{BB962C8B-B14F-4D97-AF65-F5344CB8AC3E}">
        <p14:creationId xmlns:p14="http://schemas.microsoft.com/office/powerpoint/2010/main" val="293436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6200" y="521296"/>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2" name="Rectangle 1"/>
          <p:cNvSpPr/>
          <p:nvPr/>
        </p:nvSpPr>
        <p:spPr>
          <a:xfrm>
            <a:off x="4374676" y="-99392"/>
            <a:ext cx="394659" cy="784830"/>
          </a:xfrm>
          <a:prstGeom prst="rect">
            <a:avLst/>
          </a:prstGeom>
        </p:spPr>
        <p:txBody>
          <a:bodyPr wrap="none">
            <a:spAutoFit/>
          </a:bodyPr>
          <a:lstStyle/>
          <a:p>
            <a:pPr algn="ctr"/>
            <a:r>
              <a:rPr lang="en-US" sz="4500" b="1" dirty="0" smtClean="0">
                <a:solidFill>
                  <a:srgbClr val="C00000"/>
                </a:solidFill>
              </a:rPr>
              <a:t>?</a:t>
            </a:r>
            <a:endParaRPr lang="en-US" sz="4500" b="1" dirty="0">
              <a:solidFill>
                <a:srgbClr val="C00000"/>
              </a:solidFill>
            </a:endParaRPr>
          </a:p>
        </p:txBody>
      </p:sp>
      <p:sp>
        <p:nvSpPr>
          <p:cNvPr id="8" name="Slide Number Placeholder 7"/>
          <p:cNvSpPr>
            <a:spLocks noGrp="1"/>
          </p:cNvSpPr>
          <p:nvPr>
            <p:ph type="sldNum" sz="quarter" idx="12"/>
          </p:nvPr>
        </p:nvSpPr>
        <p:spPr/>
        <p:txBody>
          <a:bodyPr/>
          <a:lstStyle/>
          <a:p>
            <a:fld id="{544F0B22-79BB-46DF-B02C-76A303B0F492}" type="slidenum">
              <a:rPr lang="en-US" smtClean="0"/>
              <a:t>22</a:t>
            </a:fld>
            <a:endParaRPr lang="en-US"/>
          </a:p>
        </p:txBody>
      </p:sp>
      <p:sp>
        <p:nvSpPr>
          <p:cNvPr id="11" name="Oval 10"/>
          <p:cNvSpPr/>
          <p:nvPr/>
        </p:nvSpPr>
        <p:spPr>
          <a:xfrm>
            <a:off x="3201144" y="548680"/>
            <a:ext cx="26670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500" b="1" i="1" dirty="0" smtClean="0">
                <a:solidFill>
                  <a:schemeClr val="tx1"/>
                </a:solidFill>
              </a:rPr>
              <a:t>Mobile Application</a:t>
            </a:r>
            <a:endParaRPr lang="ar-SA" sz="2500" b="1" i="1" dirty="0">
              <a:solidFill>
                <a:schemeClr val="tx1"/>
              </a:solidFill>
            </a:endParaRPr>
          </a:p>
        </p:txBody>
      </p:sp>
      <p:sp>
        <p:nvSpPr>
          <p:cNvPr id="12" name="Rectangle 11"/>
          <p:cNvSpPr/>
          <p:nvPr/>
        </p:nvSpPr>
        <p:spPr>
          <a:xfrm>
            <a:off x="228600" y="1268760"/>
            <a:ext cx="8763000" cy="5624553"/>
          </a:xfrm>
          <a:prstGeom prst="rect">
            <a:avLst/>
          </a:prstGeom>
        </p:spPr>
        <p:txBody>
          <a:bodyPr wrap="square">
            <a:spAutoFit/>
          </a:bodyPr>
          <a:lstStyle/>
          <a:p>
            <a:pPr marL="457200" indent="-457200" algn="just" rtl="0">
              <a:lnSpc>
                <a:spcPct val="150000"/>
              </a:lnSpc>
              <a:buFont typeface="Arial" pitchFamily="34" charset="0"/>
              <a:buChar char="•"/>
            </a:pPr>
            <a:r>
              <a:rPr lang="en-US" sz="2700" dirty="0" smtClean="0">
                <a:latin typeface="Arial" pitchFamily="34" charset="0"/>
                <a:cs typeface="Arial" pitchFamily="34" charset="0"/>
              </a:rPr>
              <a:t>A </a:t>
            </a:r>
            <a:r>
              <a:rPr lang="en-US" sz="2700" b="1" i="1" dirty="0" smtClean="0">
                <a:solidFill>
                  <a:srgbClr val="C00000"/>
                </a:solidFill>
                <a:latin typeface="Arial" pitchFamily="34" charset="0"/>
                <a:cs typeface="Arial" pitchFamily="34" charset="0"/>
              </a:rPr>
              <a:t>mobile application or "mobile app"</a:t>
            </a:r>
            <a:r>
              <a:rPr lang="en-US" sz="2700" dirty="0" smtClean="0">
                <a:latin typeface="Arial" pitchFamily="34" charset="0"/>
                <a:cs typeface="Arial" pitchFamily="34" charset="0"/>
              </a:rPr>
              <a:t> is software that runs on a handheld device </a:t>
            </a:r>
            <a:r>
              <a:rPr lang="en-US" sz="2700" i="1" dirty="0" smtClean="0">
                <a:solidFill>
                  <a:srgbClr val="0070C0"/>
                </a:solidFill>
                <a:latin typeface="Arial" pitchFamily="34" charset="0"/>
                <a:cs typeface="Arial" pitchFamily="34" charset="0"/>
              </a:rPr>
              <a:t>(phone, tablet, e-reader, iPod Touch, etc.) </a:t>
            </a:r>
            <a:r>
              <a:rPr lang="en-US" sz="2700" dirty="0" smtClean="0">
                <a:latin typeface="Arial" pitchFamily="34" charset="0"/>
                <a:cs typeface="Arial" pitchFamily="34" charset="0"/>
              </a:rPr>
              <a:t>which has a “smart” operating system which supports standalone software and can connect to the internet via Wi-Fi or a wireless carrier network. </a:t>
            </a:r>
          </a:p>
          <a:p>
            <a:pPr marL="457200" indent="-457200" algn="just" rtl="0">
              <a:lnSpc>
                <a:spcPct val="150000"/>
              </a:lnSpc>
              <a:buFont typeface="Arial" pitchFamily="34" charset="0"/>
              <a:buChar char="•"/>
            </a:pPr>
            <a:r>
              <a:rPr lang="en-US" sz="2700" dirty="0" smtClean="0">
                <a:latin typeface="Arial" pitchFamily="34" charset="0"/>
                <a:cs typeface="Arial" pitchFamily="34" charset="0"/>
              </a:rPr>
              <a:t>Usually people download native mobile apps from app stores such as the Apple app store or the Android Market.</a:t>
            </a:r>
          </a:p>
        </p:txBody>
      </p:sp>
    </p:spTree>
    <p:extLst>
      <p:ext uri="{BB962C8B-B14F-4D97-AF65-F5344CB8AC3E}">
        <p14:creationId xmlns:p14="http://schemas.microsoft.com/office/powerpoint/2010/main" val="288481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1000"/>
                                        <p:tgtEl>
                                          <p:spTgt spid="12">
                                            <p:txEl>
                                              <p:pRg st="0" end="0"/>
                                            </p:txEl>
                                          </p:spTgt>
                                        </p:tgtEl>
                                      </p:cBhvr>
                                    </p:animEffect>
                                    <p:anim calcmode="lin" valueType="num">
                                      <p:cBhvr>
                                        <p:cTn id="1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1000"/>
                                        <p:tgtEl>
                                          <p:spTgt spid="12">
                                            <p:txEl>
                                              <p:pRg st="1" end="1"/>
                                            </p:txEl>
                                          </p:spTgt>
                                        </p:tgtEl>
                                      </p:cBhvr>
                                    </p:animEffect>
                                    <p:anim calcmode="lin" valueType="num">
                                      <p:cBhvr>
                                        <p:cTn id="20"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505930"/>
            <a:ext cx="9144000" cy="1470025"/>
          </a:xfrm>
        </p:spPr>
        <p:txBody>
          <a:bodyPr>
            <a:noAutofit/>
          </a:bodyPr>
          <a:lstStyle/>
          <a:p>
            <a:r>
              <a:rPr lang="en-US" sz="5100" dirty="0"/>
              <a:t>Data Mining Methods </a:t>
            </a:r>
            <a:r>
              <a:rPr lang="en-US" sz="5100" dirty="0" smtClean="0"/>
              <a:t/>
            </a:r>
            <a:br>
              <a:rPr lang="en-US" sz="5100" dirty="0" smtClean="0"/>
            </a:br>
            <a:r>
              <a:rPr lang="en-US" sz="5100" dirty="0" smtClean="0"/>
              <a:t>for Recommender Systems</a:t>
            </a:r>
            <a:endParaRPr lang="en-US" sz="5100"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2052671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609600"/>
          </a:xfrm>
        </p:spPr>
        <p:txBody>
          <a:bodyPr>
            <a:normAutofit fontScale="90000"/>
          </a:bodyPr>
          <a:lstStyle/>
          <a:p>
            <a:pPr algn="ctr"/>
            <a:r>
              <a:rPr lang="en-US" b="1" dirty="0" smtClean="0">
                <a:solidFill>
                  <a:srgbClr val="C00000"/>
                </a:solidFill>
                <a:latin typeface="Arial" pitchFamily="34" charset="0"/>
                <a:cs typeface="Arial" pitchFamily="34" charset="0"/>
              </a:rPr>
              <a:t>Contents </a:t>
            </a:r>
            <a:endParaRPr lang="en-US" b="1" dirty="0">
              <a:solidFill>
                <a:srgbClr val="C00000"/>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544F0B22-79BB-46DF-B02C-76A303B0F492}" type="slidenum">
              <a:rPr lang="en-US" smtClean="0"/>
              <a:t>24</a:t>
            </a:fld>
            <a:endParaRPr lang="en-US"/>
          </a:p>
        </p:txBody>
      </p:sp>
      <p:sp>
        <p:nvSpPr>
          <p:cNvPr id="3" name="Text Placeholder 2"/>
          <p:cNvSpPr>
            <a:spLocks noGrp="1"/>
          </p:cNvSpPr>
          <p:nvPr>
            <p:ph sz="quarter" idx="1"/>
          </p:nvPr>
        </p:nvSpPr>
        <p:spPr>
          <a:xfrm>
            <a:off x="152400" y="762000"/>
            <a:ext cx="8839200" cy="5486400"/>
          </a:xfrm>
        </p:spPr>
        <p:txBody>
          <a:bodyPr>
            <a:noAutofit/>
          </a:bodyPr>
          <a:lstStyle/>
          <a:p>
            <a:pPr algn="just">
              <a:lnSpc>
                <a:spcPct val="130000"/>
              </a:lnSpc>
            </a:pPr>
            <a:r>
              <a:rPr lang="en-US" sz="3500" b="1" dirty="0" smtClean="0"/>
              <a:t> Introduction.</a:t>
            </a:r>
          </a:p>
          <a:p>
            <a:pPr algn="just">
              <a:lnSpc>
                <a:spcPct val="130000"/>
              </a:lnSpc>
            </a:pPr>
            <a:r>
              <a:rPr lang="en-US" sz="3600" b="1" i="1" dirty="0">
                <a:solidFill>
                  <a:srgbClr val="C00000"/>
                </a:solidFill>
                <a:latin typeface="Arial" pitchFamily="34" charset="0"/>
                <a:cs typeface="Arial" pitchFamily="34" charset="0"/>
              </a:rPr>
              <a:t>What is the item</a:t>
            </a:r>
            <a:r>
              <a:rPr lang="en-US" sz="3600" b="1" i="1" dirty="0" smtClean="0">
                <a:solidFill>
                  <a:srgbClr val="C00000"/>
                </a:solidFill>
                <a:latin typeface="Arial" pitchFamily="34" charset="0"/>
                <a:cs typeface="Arial" pitchFamily="34" charset="0"/>
              </a:rPr>
              <a:t>?</a:t>
            </a:r>
          </a:p>
          <a:p>
            <a:pPr algn="just">
              <a:lnSpc>
                <a:spcPct val="130000"/>
              </a:lnSpc>
            </a:pPr>
            <a:r>
              <a:rPr lang="en-US" sz="3600" b="1" dirty="0">
                <a:solidFill>
                  <a:srgbClr val="FF0000"/>
                </a:solidFill>
                <a:latin typeface="Arial" pitchFamily="34" charset="0"/>
                <a:cs typeface="Arial" pitchFamily="34" charset="0"/>
              </a:rPr>
              <a:t>Example of Recommender </a:t>
            </a:r>
            <a:r>
              <a:rPr lang="en-US" sz="3600" b="1" dirty="0" smtClean="0">
                <a:solidFill>
                  <a:srgbClr val="FF0000"/>
                </a:solidFill>
                <a:latin typeface="Arial" pitchFamily="34" charset="0"/>
                <a:cs typeface="Arial" pitchFamily="34" charset="0"/>
              </a:rPr>
              <a:t>System</a:t>
            </a:r>
          </a:p>
          <a:p>
            <a:pPr marL="274320" lvl="1" indent="-274320" algn="just">
              <a:lnSpc>
                <a:spcPct val="130000"/>
              </a:lnSpc>
              <a:spcBef>
                <a:spcPts val="580"/>
              </a:spcBef>
              <a:buClr>
                <a:schemeClr val="accent1"/>
              </a:buClr>
            </a:pPr>
            <a:r>
              <a:rPr lang="en-US" sz="2500" b="1" i="1" dirty="0" err="1">
                <a:solidFill>
                  <a:srgbClr val="C00000"/>
                </a:solidFill>
              </a:rPr>
              <a:t>Movielens</a:t>
            </a:r>
            <a:r>
              <a:rPr lang="en-US" sz="2500" b="1" i="1" dirty="0">
                <a:solidFill>
                  <a:srgbClr val="C00000"/>
                </a:solidFill>
              </a:rPr>
              <a:t> Approach (</a:t>
            </a:r>
            <a:r>
              <a:rPr lang="en-US" sz="2500" b="1" i="1" dirty="0">
                <a:solidFill>
                  <a:srgbClr val="7030A0"/>
                </a:solidFill>
              </a:rPr>
              <a:t>Helping you find the right movies</a:t>
            </a:r>
            <a:r>
              <a:rPr lang="en-US" sz="2500" b="1" i="1" dirty="0" smtClean="0">
                <a:solidFill>
                  <a:srgbClr val="C00000"/>
                </a:solidFill>
              </a:rPr>
              <a:t>)</a:t>
            </a:r>
          </a:p>
          <a:p>
            <a:pPr marL="274320" lvl="1" indent="-274320" algn="just">
              <a:lnSpc>
                <a:spcPct val="130000"/>
              </a:lnSpc>
              <a:spcBef>
                <a:spcPts val="580"/>
              </a:spcBef>
              <a:buClr>
                <a:schemeClr val="accent1"/>
              </a:buClr>
            </a:pPr>
            <a:r>
              <a:rPr lang="en-US" sz="2800" b="1" i="1" dirty="0">
                <a:solidFill>
                  <a:srgbClr val="C00000"/>
                </a:solidFill>
              </a:rPr>
              <a:t>Some examples found in the Web: </a:t>
            </a:r>
          </a:p>
          <a:p>
            <a:pPr marL="274320" lvl="1" indent="-274320" algn="just">
              <a:lnSpc>
                <a:spcPct val="130000"/>
              </a:lnSpc>
              <a:spcBef>
                <a:spcPts val="580"/>
              </a:spcBef>
              <a:buClr>
                <a:schemeClr val="accent1"/>
              </a:buClr>
            </a:pPr>
            <a:endParaRPr lang="en-US" sz="2500" b="1" i="1" dirty="0">
              <a:solidFill>
                <a:srgbClr val="C00000"/>
              </a:solidFill>
            </a:endParaRPr>
          </a:p>
          <a:p>
            <a:pPr algn="just">
              <a:lnSpc>
                <a:spcPct val="130000"/>
              </a:lnSpc>
            </a:pPr>
            <a:endParaRPr lang="ar-SA" sz="3600" b="1" dirty="0">
              <a:solidFill>
                <a:srgbClr val="FF0000"/>
              </a:solidFill>
              <a:latin typeface="Arial" pitchFamily="34" charset="0"/>
              <a:cs typeface="Arial" pitchFamily="34" charset="0"/>
            </a:endParaRPr>
          </a:p>
          <a:p>
            <a:pPr algn="just">
              <a:lnSpc>
                <a:spcPct val="130000"/>
              </a:lnSpc>
            </a:pPr>
            <a:endParaRPr lang="en-US" sz="3600" b="1" i="1" dirty="0">
              <a:solidFill>
                <a:srgbClr val="C00000"/>
              </a:solidFill>
              <a:latin typeface="Arial" pitchFamily="34" charset="0"/>
              <a:cs typeface="Arial" pitchFamily="34" charset="0"/>
            </a:endParaRPr>
          </a:p>
          <a:p>
            <a:pPr algn="just">
              <a:lnSpc>
                <a:spcPct val="130000"/>
              </a:lnSpc>
            </a:pPr>
            <a:endParaRPr lang="en-US" sz="3500" b="1" dirty="0" smtClean="0"/>
          </a:p>
        </p:txBody>
      </p:sp>
      <p:cxnSp>
        <p:nvCxnSpPr>
          <p:cNvPr id="5" name="Straight Connector 4"/>
          <p:cNvCxnSpPr/>
          <p:nvPr/>
        </p:nvCxnSpPr>
        <p:spPr>
          <a:xfrm>
            <a:off x="152400" y="762000"/>
            <a:ext cx="8915400" cy="0"/>
          </a:xfrm>
          <a:prstGeom prst="line">
            <a:avLst/>
          </a:prstGeom>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07141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1"/>
          </p:nvPr>
        </p:nvSpPr>
        <p:spPr/>
        <p:txBody>
          <a:bodyPr/>
          <a:lstStyle/>
          <a:p>
            <a:fld id="{776514D8-CDDD-42EB-A3B9-73A3F1F26AE0}" type="slidenum">
              <a:rPr lang="zh-CN" altLang="en-US"/>
              <a:pPr/>
              <a:t>25</a:t>
            </a:fld>
            <a:endParaRPr lang="en-US" altLang="zh-CN"/>
          </a:p>
        </p:txBody>
      </p:sp>
      <p:sp>
        <p:nvSpPr>
          <p:cNvPr id="11280" name="Text Box 16"/>
          <p:cNvSpPr txBox="1">
            <a:spLocks noChangeArrowheads="1"/>
          </p:cNvSpPr>
          <p:nvPr/>
        </p:nvSpPr>
        <p:spPr bwMode="auto">
          <a:xfrm>
            <a:off x="228600" y="1066800"/>
            <a:ext cx="8610600" cy="554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30000"/>
              </a:lnSpc>
              <a:buFont typeface="Arial" panose="020B0604020202020204" pitchFamily="34" charset="0"/>
              <a:buChar char="•"/>
            </a:pPr>
            <a:r>
              <a:rPr lang="en-US" sz="2500" dirty="0">
                <a:latin typeface="Arial" panose="020B0604020202020204" pitchFamily="34" charset="0"/>
                <a:cs typeface="Arial" panose="020B0604020202020204" pitchFamily="34" charset="0"/>
              </a:rPr>
              <a:t>Recommender Systems (RS) typically apply techniques and methodologies </a:t>
            </a:r>
            <a:r>
              <a:rPr lang="en-US" sz="2500" dirty="0" smtClean="0">
                <a:latin typeface="Arial" panose="020B0604020202020204" pitchFamily="34" charset="0"/>
                <a:cs typeface="Arial" panose="020B0604020202020204" pitchFamily="34" charset="0"/>
              </a:rPr>
              <a:t>from other </a:t>
            </a:r>
            <a:r>
              <a:rPr lang="en-US" sz="2500" dirty="0">
                <a:latin typeface="Arial" panose="020B0604020202020204" pitchFamily="34" charset="0"/>
                <a:cs typeface="Arial" panose="020B0604020202020204" pitchFamily="34" charset="0"/>
              </a:rPr>
              <a:t>neighboring areas – such as Human Computer Interaction (HCI) or </a:t>
            </a:r>
            <a:r>
              <a:rPr lang="en-US" sz="2500" dirty="0" smtClean="0">
                <a:latin typeface="Arial" panose="020B0604020202020204" pitchFamily="34" charset="0"/>
                <a:cs typeface="Arial" panose="020B0604020202020204" pitchFamily="34" charset="0"/>
              </a:rPr>
              <a:t>Information Retrieval </a:t>
            </a:r>
            <a:r>
              <a:rPr lang="en-US" sz="2500" dirty="0">
                <a:latin typeface="Arial" panose="020B0604020202020204" pitchFamily="34" charset="0"/>
                <a:cs typeface="Arial" panose="020B0604020202020204" pitchFamily="34" charset="0"/>
              </a:rPr>
              <a:t>(IR). </a:t>
            </a:r>
            <a:endParaRPr lang="en-US" sz="2500" dirty="0" smtClean="0">
              <a:latin typeface="Arial" panose="020B0604020202020204" pitchFamily="34" charset="0"/>
              <a:cs typeface="Arial" panose="020B0604020202020204" pitchFamily="34" charset="0"/>
            </a:endParaRPr>
          </a:p>
          <a:p>
            <a:pPr marL="342900" indent="-342900" algn="just">
              <a:lnSpc>
                <a:spcPct val="130000"/>
              </a:lnSpc>
              <a:buFont typeface="Arial" panose="020B0604020202020204" pitchFamily="34" charset="0"/>
              <a:buChar char="•"/>
            </a:pPr>
            <a:r>
              <a:rPr lang="en-US" sz="2500" dirty="0" smtClean="0">
                <a:latin typeface="Arial" panose="020B0604020202020204" pitchFamily="34" charset="0"/>
                <a:cs typeface="Arial" panose="020B0604020202020204" pitchFamily="34" charset="0"/>
              </a:rPr>
              <a:t>However</a:t>
            </a:r>
            <a:r>
              <a:rPr lang="en-US" sz="2500" dirty="0">
                <a:latin typeface="Arial" panose="020B0604020202020204" pitchFamily="34" charset="0"/>
                <a:cs typeface="Arial" panose="020B0604020202020204" pitchFamily="34" charset="0"/>
              </a:rPr>
              <a:t>, most of these systems bear in their core an </a:t>
            </a:r>
            <a:r>
              <a:rPr lang="en-US" sz="2500" dirty="0" smtClean="0">
                <a:latin typeface="Arial" panose="020B0604020202020204" pitchFamily="34" charset="0"/>
                <a:cs typeface="Arial" panose="020B0604020202020204" pitchFamily="34" charset="0"/>
              </a:rPr>
              <a:t>algorithm that </a:t>
            </a:r>
            <a:r>
              <a:rPr lang="en-US" sz="2500" dirty="0">
                <a:latin typeface="Arial" panose="020B0604020202020204" pitchFamily="34" charset="0"/>
                <a:cs typeface="Arial" panose="020B0604020202020204" pitchFamily="34" charset="0"/>
              </a:rPr>
              <a:t>can be understood as a particular instance of a Data Mining (DM) technique.</a:t>
            </a:r>
          </a:p>
          <a:p>
            <a:pPr marL="342900" indent="-342900" algn="just">
              <a:lnSpc>
                <a:spcPct val="130000"/>
              </a:lnSpc>
              <a:buFont typeface="Arial" panose="020B0604020202020204" pitchFamily="34" charset="0"/>
              <a:buChar char="•"/>
            </a:pPr>
            <a:r>
              <a:rPr lang="en-US" sz="2500" dirty="0">
                <a:latin typeface="Arial" panose="020B0604020202020204" pitchFamily="34" charset="0"/>
                <a:cs typeface="Arial" panose="020B0604020202020204" pitchFamily="34" charset="0"/>
              </a:rPr>
              <a:t>The process of data mining typically consists of 3 steps, carried out in succession:</a:t>
            </a:r>
          </a:p>
          <a:p>
            <a:pPr marL="342900" indent="-342900" algn="just">
              <a:lnSpc>
                <a:spcPct val="130000"/>
              </a:lnSpc>
              <a:buFont typeface="Arial" panose="020B0604020202020204" pitchFamily="34" charset="0"/>
              <a:buChar char="•"/>
            </a:pPr>
            <a:r>
              <a:rPr lang="en-US" sz="2500" i="1" dirty="0">
                <a:latin typeface="Arial" panose="020B0604020202020204" pitchFamily="34" charset="0"/>
                <a:cs typeface="Arial" panose="020B0604020202020204" pitchFamily="34" charset="0"/>
              </a:rPr>
              <a:t>Data Preprocessing </a:t>
            </a:r>
            <a:r>
              <a:rPr lang="en-US" sz="2500" dirty="0" smtClean="0">
                <a:latin typeface="Arial" panose="020B0604020202020204" pitchFamily="34" charset="0"/>
                <a:cs typeface="Arial" panose="020B0604020202020204" pitchFamily="34" charset="0"/>
              </a:rPr>
              <a:t>, </a:t>
            </a:r>
            <a:r>
              <a:rPr lang="en-US" sz="2500" i="1" dirty="0">
                <a:latin typeface="Arial" panose="020B0604020202020204" pitchFamily="34" charset="0"/>
                <a:cs typeface="Arial" panose="020B0604020202020204" pitchFamily="34" charset="0"/>
              </a:rPr>
              <a:t>Data Analysis</a:t>
            </a:r>
            <a:r>
              <a:rPr lang="en-US" sz="2500" dirty="0">
                <a:latin typeface="Arial" panose="020B0604020202020204" pitchFamily="34" charset="0"/>
                <a:cs typeface="Arial" panose="020B0604020202020204" pitchFamily="34" charset="0"/>
              </a:rPr>
              <a:t>, and </a:t>
            </a:r>
            <a:r>
              <a:rPr lang="en-US" sz="2500" i="1" dirty="0">
                <a:latin typeface="Arial" panose="020B0604020202020204" pitchFamily="34" charset="0"/>
                <a:cs typeface="Arial" panose="020B0604020202020204" pitchFamily="34" charset="0"/>
              </a:rPr>
              <a:t>Result Interpretation </a:t>
            </a:r>
            <a:r>
              <a:rPr lang="en-US" sz="2500" dirty="0">
                <a:latin typeface="Arial" panose="020B0604020202020204" pitchFamily="34" charset="0"/>
                <a:cs typeface="Arial" panose="020B0604020202020204" pitchFamily="34" charset="0"/>
              </a:rPr>
              <a:t>(see </a:t>
            </a:r>
            <a:r>
              <a:rPr lang="en-US" sz="2500" dirty="0" smtClean="0">
                <a:latin typeface="Arial" panose="020B0604020202020204" pitchFamily="34" charset="0"/>
                <a:cs typeface="Arial" panose="020B0604020202020204" pitchFamily="34" charset="0"/>
              </a:rPr>
              <a:t>Figure 2.1</a:t>
            </a:r>
            <a:r>
              <a:rPr lang="en-US" sz="2500" dirty="0">
                <a:latin typeface="Arial" panose="020B0604020202020204" pitchFamily="34" charset="0"/>
                <a:cs typeface="Arial" panose="020B0604020202020204" pitchFamily="34" charset="0"/>
              </a:rPr>
              <a:t>). </a:t>
            </a:r>
            <a:endParaRPr lang="en-US" sz="2500" dirty="0" smtClean="0">
              <a:latin typeface="Arial" panose="020B0604020202020204" pitchFamily="34" charset="0"/>
              <a:cs typeface="Arial" panose="020B0604020202020204" pitchFamily="34" charset="0"/>
            </a:endParaRPr>
          </a:p>
        </p:txBody>
      </p:sp>
      <p:cxnSp>
        <p:nvCxnSpPr>
          <p:cNvPr id="15" name="Straight Connector 14"/>
          <p:cNvCxnSpPr/>
          <p:nvPr/>
        </p:nvCxnSpPr>
        <p:spPr>
          <a:xfrm>
            <a:off x="76200" y="838200"/>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2767666" y="0"/>
            <a:ext cx="3608680" cy="830997"/>
          </a:xfrm>
          <a:prstGeom prst="rect">
            <a:avLst/>
          </a:prstGeom>
        </p:spPr>
        <p:txBody>
          <a:bodyPr wrap="none">
            <a:spAutoFit/>
          </a:bodyPr>
          <a:lstStyle/>
          <a:p>
            <a:pPr algn="ctr"/>
            <a:r>
              <a:rPr lang="en-US" sz="4800" b="1" dirty="0" smtClean="0">
                <a:solidFill>
                  <a:srgbClr val="C00000"/>
                </a:solidFill>
              </a:rPr>
              <a:t>Introduction</a:t>
            </a:r>
            <a:endParaRPr lang="en-US" sz="4800" b="1" dirty="0">
              <a:solidFill>
                <a:srgbClr val="C00000"/>
              </a:solidFill>
              <a:latin typeface="Arial" pitchFamily="34" charset="0"/>
              <a:ea typeface="Calibri"/>
              <a:cs typeface="Arial" pitchFamily="34" charset="0"/>
            </a:endParaRPr>
          </a:p>
        </p:txBody>
      </p:sp>
    </p:spTree>
    <p:extLst>
      <p:ext uri="{BB962C8B-B14F-4D97-AF65-F5344CB8AC3E}">
        <p14:creationId xmlns:p14="http://schemas.microsoft.com/office/powerpoint/2010/main" val="2595615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1"/>
          </p:nvPr>
        </p:nvSpPr>
        <p:spPr/>
        <p:txBody>
          <a:bodyPr/>
          <a:lstStyle/>
          <a:p>
            <a:fld id="{776514D8-CDDD-42EB-A3B9-73A3F1F26AE0}" type="slidenum">
              <a:rPr lang="zh-CN" altLang="en-US"/>
              <a:pPr/>
              <a:t>26</a:t>
            </a:fld>
            <a:endParaRPr lang="en-US" altLang="zh-CN"/>
          </a:p>
        </p:txBody>
      </p:sp>
      <p:sp>
        <p:nvSpPr>
          <p:cNvPr id="11280" name="Text Box 16"/>
          <p:cNvSpPr txBox="1">
            <a:spLocks noChangeArrowheads="1"/>
          </p:cNvSpPr>
          <p:nvPr/>
        </p:nvSpPr>
        <p:spPr bwMode="auto">
          <a:xfrm>
            <a:off x="228600" y="1066800"/>
            <a:ext cx="861060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rtl="0">
              <a:buFont typeface="Arial" panose="020B0604020202020204" pitchFamily="34" charset="0"/>
              <a:buChar char="•"/>
            </a:pPr>
            <a:r>
              <a:rPr lang="en-US" sz="2100" dirty="0">
                <a:latin typeface="Arial" panose="020B0604020202020204" pitchFamily="34" charset="0"/>
                <a:cs typeface="Arial" panose="020B0604020202020204" pitchFamily="34" charset="0"/>
              </a:rPr>
              <a:t>Recommender Systems (RS) typically apply techniques and methodologies </a:t>
            </a:r>
            <a:r>
              <a:rPr lang="en-US" sz="2100" dirty="0" smtClean="0">
                <a:latin typeface="Arial" panose="020B0604020202020204" pitchFamily="34" charset="0"/>
                <a:cs typeface="Arial" panose="020B0604020202020204" pitchFamily="34" charset="0"/>
              </a:rPr>
              <a:t>from other </a:t>
            </a:r>
            <a:r>
              <a:rPr lang="en-US" sz="2100" dirty="0">
                <a:latin typeface="Arial" panose="020B0604020202020204" pitchFamily="34" charset="0"/>
                <a:cs typeface="Arial" panose="020B0604020202020204" pitchFamily="34" charset="0"/>
              </a:rPr>
              <a:t>neighboring areas – such as Human Computer Interaction (HCI) or </a:t>
            </a:r>
            <a:r>
              <a:rPr lang="en-US" sz="2100" dirty="0" smtClean="0">
                <a:latin typeface="Arial" panose="020B0604020202020204" pitchFamily="34" charset="0"/>
                <a:cs typeface="Arial" panose="020B0604020202020204" pitchFamily="34" charset="0"/>
              </a:rPr>
              <a:t>Information Retrieval </a:t>
            </a:r>
            <a:r>
              <a:rPr lang="en-US" sz="2100" dirty="0">
                <a:latin typeface="Arial" panose="020B0604020202020204" pitchFamily="34" charset="0"/>
                <a:cs typeface="Arial" panose="020B0604020202020204" pitchFamily="34" charset="0"/>
              </a:rPr>
              <a:t>(IR). </a:t>
            </a:r>
            <a:endParaRPr lang="en-US" sz="2100" dirty="0" smtClean="0">
              <a:latin typeface="Arial" panose="020B0604020202020204" pitchFamily="34" charset="0"/>
              <a:cs typeface="Arial" panose="020B0604020202020204" pitchFamily="34" charset="0"/>
            </a:endParaRPr>
          </a:p>
          <a:p>
            <a:pPr marL="342900" indent="-342900" algn="just" rtl="0">
              <a:buFont typeface="Arial" panose="020B0604020202020204" pitchFamily="34" charset="0"/>
              <a:buChar char="•"/>
            </a:pPr>
            <a:r>
              <a:rPr lang="en-US" sz="2100" dirty="0" smtClean="0">
                <a:latin typeface="Arial" panose="020B0604020202020204" pitchFamily="34" charset="0"/>
                <a:cs typeface="Arial" panose="020B0604020202020204" pitchFamily="34" charset="0"/>
              </a:rPr>
              <a:t>However</a:t>
            </a:r>
            <a:r>
              <a:rPr lang="en-US" sz="2100" dirty="0">
                <a:latin typeface="Arial" panose="020B0604020202020204" pitchFamily="34" charset="0"/>
                <a:cs typeface="Arial" panose="020B0604020202020204" pitchFamily="34" charset="0"/>
              </a:rPr>
              <a:t>, most of these systems bear in their core an </a:t>
            </a:r>
            <a:r>
              <a:rPr lang="en-US" sz="2100" dirty="0" smtClean="0">
                <a:latin typeface="Arial" panose="020B0604020202020204" pitchFamily="34" charset="0"/>
                <a:cs typeface="Arial" panose="020B0604020202020204" pitchFamily="34" charset="0"/>
              </a:rPr>
              <a:t>algorithm that </a:t>
            </a:r>
            <a:r>
              <a:rPr lang="en-US" sz="2100" dirty="0">
                <a:latin typeface="Arial" panose="020B0604020202020204" pitchFamily="34" charset="0"/>
                <a:cs typeface="Arial" panose="020B0604020202020204" pitchFamily="34" charset="0"/>
              </a:rPr>
              <a:t>can be understood as a particular instance of a Data Mining (DM) technique.</a:t>
            </a:r>
          </a:p>
          <a:p>
            <a:pPr marL="342900" indent="-342900" algn="just" rtl="0">
              <a:buFont typeface="Arial" panose="020B0604020202020204" pitchFamily="34" charset="0"/>
              <a:buChar char="•"/>
            </a:pPr>
            <a:r>
              <a:rPr lang="en-US" sz="2100" dirty="0">
                <a:latin typeface="Arial" panose="020B0604020202020204" pitchFamily="34" charset="0"/>
                <a:cs typeface="Arial" panose="020B0604020202020204" pitchFamily="34" charset="0"/>
              </a:rPr>
              <a:t>The process of data mining typically consists of 3 steps, carried out in succession:</a:t>
            </a:r>
          </a:p>
          <a:p>
            <a:pPr marL="342900" indent="-342900" algn="just" rtl="0">
              <a:buFont typeface="Arial" panose="020B0604020202020204" pitchFamily="34" charset="0"/>
              <a:buChar char="•"/>
            </a:pPr>
            <a:r>
              <a:rPr lang="en-US" sz="2100" i="1" dirty="0">
                <a:latin typeface="Arial" panose="020B0604020202020204" pitchFamily="34" charset="0"/>
                <a:cs typeface="Arial" panose="020B0604020202020204" pitchFamily="34" charset="0"/>
              </a:rPr>
              <a:t>Data Preprocessing </a:t>
            </a:r>
            <a:r>
              <a:rPr lang="en-US" sz="2100" dirty="0" smtClean="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Data Analysis</a:t>
            </a:r>
            <a:r>
              <a:rPr lang="en-US" sz="2100" dirty="0">
                <a:latin typeface="Arial" panose="020B0604020202020204" pitchFamily="34" charset="0"/>
                <a:cs typeface="Arial" panose="020B0604020202020204" pitchFamily="34" charset="0"/>
              </a:rPr>
              <a:t>, and </a:t>
            </a:r>
            <a:r>
              <a:rPr lang="en-US" sz="2100" i="1" dirty="0">
                <a:latin typeface="Arial" panose="020B0604020202020204" pitchFamily="34" charset="0"/>
                <a:cs typeface="Arial" panose="020B0604020202020204" pitchFamily="34" charset="0"/>
              </a:rPr>
              <a:t>Result Interpretation </a:t>
            </a:r>
            <a:r>
              <a:rPr lang="en-US" sz="2100" dirty="0">
                <a:latin typeface="Arial" panose="020B0604020202020204" pitchFamily="34" charset="0"/>
                <a:cs typeface="Arial" panose="020B0604020202020204" pitchFamily="34" charset="0"/>
              </a:rPr>
              <a:t>(see </a:t>
            </a:r>
            <a:r>
              <a:rPr lang="en-US" sz="2100" dirty="0" smtClean="0">
                <a:latin typeface="Arial" panose="020B0604020202020204" pitchFamily="34" charset="0"/>
                <a:cs typeface="Arial" panose="020B0604020202020204" pitchFamily="34" charset="0"/>
              </a:rPr>
              <a:t>Figure 2.1</a:t>
            </a:r>
            <a:r>
              <a:rPr lang="en-US" sz="2100" dirty="0">
                <a:latin typeface="Arial" panose="020B0604020202020204" pitchFamily="34" charset="0"/>
                <a:cs typeface="Arial" panose="020B0604020202020204" pitchFamily="34" charset="0"/>
              </a:rPr>
              <a:t>). </a:t>
            </a:r>
            <a:endParaRPr lang="en-US" sz="2100" dirty="0" smtClean="0">
              <a:latin typeface="Arial" panose="020B0604020202020204" pitchFamily="34" charset="0"/>
              <a:cs typeface="Arial" panose="020B0604020202020204" pitchFamily="34" charset="0"/>
            </a:endParaRPr>
          </a:p>
          <a:p>
            <a:pPr marL="342900" indent="-342900" algn="just" rtl="0">
              <a:buFont typeface="Arial" panose="020B0604020202020204" pitchFamily="34" charset="0"/>
              <a:buChar char="•"/>
            </a:pPr>
            <a:r>
              <a:rPr lang="en-US" sz="2100" dirty="0" smtClean="0">
                <a:latin typeface="Arial" panose="020B0604020202020204" pitchFamily="34" charset="0"/>
                <a:cs typeface="Arial" panose="020B0604020202020204" pitchFamily="34" charset="0"/>
              </a:rPr>
              <a:t>We </a:t>
            </a:r>
            <a:r>
              <a:rPr lang="en-US" sz="2100" dirty="0">
                <a:latin typeface="Arial" panose="020B0604020202020204" pitchFamily="34" charset="0"/>
                <a:cs typeface="Arial" panose="020B0604020202020204" pitchFamily="34" charset="0"/>
              </a:rPr>
              <a:t>will analyze some of the most important methods for data </a:t>
            </a:r>
            <a:r>
              <a:rPr lang="en-US" sz="2100" dirty="0" smtClean="0">
                <a:latin typeface="Arial" panose="020B0604020202020204" pitchFamily="34" charset="0"/>
                <a:cs typeface="Arial" panose="020B0604020202020204" pitchFamily="34" charset="0"/>
              </a:rPr>
              <a:t>preprocessing.</a:t>
            </a:r>
            <a:endParaRPr lang="en-US" sz="2100" dirty="0">
              <a:latin typeface="Arial" panose="020B0604020202020204" pitchFamily="34" charset="0"/>
              <a:cs typeface="Arial" panose="020B0604020202020204" pitchFamily="34" charset="0"/>
            </a:endParaRPr>
          </a:p>
          <a:p>
            <a:pPr marL="342900" indent="-342900" algn="just" rtl="0">
              <a:buFont typeface="Arial" panose="020B0604020202020204" pitchFamily="34" charset="0"/>
              <a:buChar char="•"/>
            </a:pPr>
            <a:r>
              <a:rPr lang="en-US" sz="2100" dirty="0">
                <a:latin typeface="Arial" panose="020B0604020202020204" pitchFamily="34" charset="0"/>
                <a:cs typeface="Arial" panose="020B0604020202020204" pitchFamily="34" charset="0"/>
              </a:rPr>
              <a:t>in Section 2.2. In particular, we will focus on sampling, dimensionality reduction,</a:t>
            </a:r>
          </a:p>
          <a:p>
            <a:pPr marL="342900" indent="-342900" algn="just" rtl="0">
              <a:buFont typeface="Arial" panose="020B0604020202020204" pitchFamily="34" charset="0"/>
              <a:buChar char="•"/>
            </a:pPr>
            <a:r>
              <a:rPr lang="en-US" sz="2100" dirty="0">
                <a:latin typeface="Arial" panose="020B0604020202020204" pitchFamily="34" charset="0"/>
                <a:cs typeface="Arial" panose="020B0604020202020204" pitchFamily="34" charset="0"/>
              </a:rPr>
              <a:t>and the use of distance functions because of their significance and their role in RS.</a:t>
            </a:r>
          </a:p>
          <a:p>
            <a:pPr marL="342900" indent="-342900" algn="just" rtl="0">
              <a:buFont typeface="Arial" panose="020B0604020202020204" pitchFamily="34" charset="0"/>
              <a:buChar char="•"/>
            </a:pPr>
            <a:r>
              <a:rPr lang="en-US" sz="2100" dirty="0">
                <a:latin typeface="Arial" panose="020B0604020202020204" pitchFamily="34" charset="0"/>
                <a:cs typeface="Arial" panose="020B0604020202020204" pitchFamily="34" charset="0"/>
              </a:rPr>
              <a:t>In Sections 2.3 through 2.5, we provide an overview introduction to the data mining</a:t>
            </a:r>
          </a:p>
          <a:p>
            <a:pPr marL="342900" indent="-342900" algn="just" rtl="0">
              <a:buFont typeface="Arial" panose="020B0604020202020204" pitchFamily="34" charset="0"/>
              <a:buChar char="•"/>
            </a:pPr>
            <a:r>
              <a:rPr lang="en-US" sz="2100" dirty="0">
                <a:latin typeface="Arial" panose="020B0604020202020204" pitchFamily="34" charset="0"/>
                <a:cs typeface="Arial" panose="020B0604020202020204" pitchFamily="34" charset="0"/>
              </a:rPr>
              <a:t>methods that are most commonly used in RS: classification, clustering and </a:t>
            </a:r>
            <a:r>
              <a:rPr lang="en-US" sz="2100" dirty="0" err="1">
                <a:latin typeface="Arial" panose="020B0604020202020204" pitchFamily="34" charset="0"/>
                <a:cs typeface="Arial" panose="020B0604020202020204" pitchFamily="34" charset="0"/>
              </a:rPr>
              <a:t>associa</a:t>
            </a:r>
            <a:r>
              <a:rPr lang="en-US" sz="2100" dirty="0">
                <a:latin typeface="Arial" panose="020B0604020202020204" pitchFamily="34" charset="0"/>
                <a:cs typeface="Arial" panose="020B0604020202020204" pitchFamily="34" charset="0"/>
              </a:rPr>
              <a:t>-</a:t>
            </a:r>
            <a:endParaRPr lang="zh-CN" altLang="en-US" sz="2100" dirty="0">
              <a:latin typeface="Arial" panose="020B0604020202020204" pitchFamily="34" charset="0"/>
              <a:ea typeface="宋体" pitchFamily="2" charset="-122"/>
              <a:cs typeface="Arial" panose="020B0604020202020204" pitchFamily="34" charset="0"/>
            </a:endParaRPr>
          </a:p>
        </p:txBody>
      </p:sp>
      <p:cxnSp>
        <p:nvCxnSpPr>
          <p:cNvPr id="15" name="Straight Connector 14"/>
          <p:cNvCxnSpPr/>
          <p:nvPr/>
        </p:nvCxnSpPr>
        <p:spPr>
          <a:xfrm>
            <a:off x="76200" y="838200"/>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2767666" y="0"/>
            <a:ext cx="3608680" cy="830997"/>
          </a:xfrm>
          <a:prstGeom prst="rect">
            <a:avLst/>
          </a:prstGeom>
        </p:spPr>
        <p:txBody>
          <a:bodyPr wrap="none">
            <a:spAutoFit/>
          </a:bodyPr>
          <a:lstStyle/>
          <a:p>
            <a:pPr algn="ctr"/>
            <a:r>
              <a:rPr lang="en-US" sz="4800" b="1" dirty="0" smtClean="0">
                <a:solidFill>
                  <a:srgbClr val="C00000"/>
                </a:solidFill>
              </a:rPr>
              <a:t>Introduction</a:t>
            </a:r>
            <a:endParaRPr lang="en-US" sz="4800" b="1" dirty="0">
              <a:solidFill>
                <a:srgbClr val="C00000"/>
              </a:solidFill>
              <a:latin typeface="Arial" pitchFamily="34" charset="0"/>
              <a:ea typeface="Calibri"/>
              <a:cs typeface="Arial" pitchFamily="34" charset="0"/>
            </a:endParaRPr>
          </a:p>
        </p:txBody>
      </p:sp>
    </p:spTree>
    <p:extLst>
      <p:ext uri="{BB962C8B-B14F-4D97-AF65-F5344CB8AC3E}">
        <p14:creationId xmlns:p14="http://schemas.microsoft.com/office/powerpoint/2010/main" val="4134664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6200" y="620688"/>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8" name="Slide Number Placeholder 7"/>
          <p:cNvSpPr>
            <a:spLocks noGrp="1"/>
          </p:cNvSpPr>
          <p:nvPr>
            <p:ph type="sldNum" sz="quarter" idx="12"/>
          </p:nvPr>
        </p:nvSpPr>
        <p:spPr/>
        <p:txBody>
          <a:bodyPr/>
          <a:lstStyle/>
          <a:p>
            <a:fld id="{544F0B22-79BB-46DF-B02C-76A303B0F492}" type="slidenum">
              <a:rPr lang="en-US" smtClean="0"/>
              <a:t>3</a:t>
            </a:fld>
            <a:endParaRPr lang="en-US"/>
          </a:p>
        </p:txBody>
      </p:sp>
      <p:sp>
        <p:nvSpPr>
          <p:cNvPr id="12" name="Rectangle 11"/>
          <p:cNvSpPr/>
          <p:nvPr/>
        </p:nvSpPr>
        <p:spPr>
          <a:xfrm>
            <a:off x="179512" y="746552"/>
            <a:ext cx="8763000" cy="4274440"/>
          </a:xfrm>
          <a:prstGeom prst="rect">
            <a:avLst/>
          </a:prstGeom>
        </p:spPr>
        <p:txBody>
          <a:bodyPr wrap="square">
            <a:spAutoFit/>
          </a:bodyPr>
          <a:lstStyle/>
          <a:p>
            <a:pPr algn="just" rtl="0">
              <a:lnSpc>
                <a:spcPct val="150000"/>
              </a:lnSpc>
            </a:pPr>
            <a:r>
              <a:rPr lang="en-US" sz="3700" b="1" i="1" dirty="0">
                <a:solidFill>
                  <a:srgbClr val="C00000"/>
                </a:solidFill>
                <a:cs typeface="+mj-cs"/>
              </a:rPr>
              <a:t>Prerequisites for this course</a:t>
            </a:r>
            <a:r>
              <a:rPr lang="en-US" sz="3700" b="1" i="1" dirty="0" smtClean="0">
                <a:solidFill>
                  <a:srgbClr val="C00000"/>
                </a:solidFill>
                <a:cs typeface="+mj-cs"/>
              </a:rPr>
              <a:t>:</a:t>
            </a:r>
          </a:p>
          <a:p>
            <a:pPr marL="1371600" lvl="2" indent="-457200" algn="just" rtl="0">
              <a:lnSpc>
                <a:spcPct val="150000"/>
              </a:lnSpc>
              <a:buFont typeface="Wingdings" pitchFamily="2" charset="2"/>
              <a:buChar char="§"/>
            </a:pPr>
            <a:r>
              <a:rPr lang="en-US" sz="3700" dirty="0">
                <a:cs typeface="+mj-cs"/>
              </a:rPr>
              <a:t>Data </a:t>
            </a:r>
            <a:r>
              <a:rPr lang="en-US" sz="3700" dirty="0" smtClean="0">
                <a:cs typeface="+mj-cs"/>
              </a:rPr>
              <a:t>Mining</a:t>
            </a:r>
          </a:p>
          <a:p>
            <a:pPr marL="1828800" lvl="3" indent="-457200" algn="just" rtl="0">
              <a:lnSpc>
                <a:spcPct val="150000"/>
              </a:lnSpc>
              <a:buFont typeface="Wingdings" pitchFamily="2" charset="2"/>
              <a:buChar char="ü"/>
            </a:pPr>
            <a:r>
              <a:rPr lang="en-US" sz="3700" dirty="0">
                <a:solidFill>
                  <a:srgbClr val="00B0F0"/>
                </a:solidFill>
                <a:cs typeface="+mj-cs"/>
              </a:rPr>
              <a:t>Are you know Data Mining? or</a:t>
            </a:r>
          </a:p>
          <a:p>
            <a:pPr marL="1828800" lvl="3" indent="-457200" algn="just" rtl="0">
              <a:lnSpc>
                <a:spcPct val="150000"/>
              </a:lnSpc>
              <a:buFont typeface="Wingdings" pitchFamily="2" charset="2"/>
              <a:buChar char="ü"/>
            </a:pPr>
            <a:r>
              <a:rPr lang="en-US" sz="3700" dirty="0">
                <a:solidFill>
                  <a:srgbClr val="00B0F0"/>
                </a:solidFill>
                <a:cs typeface="+mj-cs"/>
              </a:rPr>
              <a:t>Are you studied Data Mining</a:t>
            </a:r>
            <a:r>
              <a:rPr lang="en-US" sz="3700" dirty="0" smtClean="0">
                <a:solidFill>
                  <a:srgbClr val="00B0F0"/>
                </a:solidFill>
                <a:cs typeface="+mj-cs"/>
              </a:rPr>
              <a:t>?</a:t>
            </a:r>
          </a:p>
          <a:p>
            <a:pPr lvl="2" algn="just" rtl="0">
              <a:lnSpc>
                <a:spcPct val="150000"/>
              </a:lnSpc>
            </a:pPr>
            <a:endParaRPr lang="en-US" sz="3700" dirty="0" smtClean="0">
              <a:cs typeface="+mj-cs"/>
            </a:endParaRPr>
          </a:p>
        </p:txBody>
      </p:sp>
    </p:spTree>
    <p:extLst>
      <p:ext uri="{BB962C8B-B14F-4D97-AF65-F5344CB8AC3E}">
        <p14:creationId xmlns:p14="http://schemas.microsoft.com/office/powerpoint/2010/main" val="27455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arn(inVertic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barn(outVertical)">
                                      <p:cBhvr>
                                        <p:cTn id="1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6200" y="533400"/>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8" name="Slide Number Placeholder 7"/>
          <p:cNvSpPr>
            <a:spLocks noGrp="1"/>
          </p:cNvSpPr>
          <p:nvPr>
            <p:ph type="sldNum" sz="quarter" idx="12"/>
          </p:nvPr>
        </p:nvSpPr>
        <p:spPr/>
        <p:txBody>
          <a:bodyPr/>
          <a:lstStyle/>
          <a:p>
            <a:fld id="{544F0B22-79BB-46DF-B02C-76A303B0F492}" type="slidenum">
              <a:rPr lang="en-US" smtClean="0"/>
              <a:t>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672588"/>
            <a:ext cx="4419604" cy="524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762000"/>
            <a:ext cx="441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409513" y="5791200"/>
            <a:ext cx="4658287" cy="646331"/>
          </a:xfrm>
          <a:prstGeom prst="rect">
            <a:avLst/>
          </a:prstGeom>
        </p:spPr>
        <p:txBody>
          <a:bodyPr wrap="square">
            <a:spAutoFit/>
          </a:bodyPr>
          <a:lstStyle/>
          <a:p>
            <a:pPr algn="just"/>
            <a:r>
              <a:rPr lang="en-US" b="1" dirty="0">
                <a:solidFill>
                  <a:srgbClr val="7030A0"/>
                </a:solidFill>
                <a:latin typeface="Arial" pitchFamily="34" charset="0"/>
                <a:cs typeface="Arial" pitchFamily="34" charset="0"/>
              </a:rPr>
              <a:t> </a:t>
            </a:r>
            <a:r>
              <a:rPr lang="en-US" b="1" dirty="0">
                <a:solidFill>
                  <a:srgbClr val="FF0000"/>
                </a:solidFill>
                <a:latin typeface="Arial" pitchFamily="34" charset="0"/>
                <a:cs typeface="Arial" pitchFamily="34" charset="0"/>
              </a:rPr>
              <a:t>Data </a:t>
            </a:r>
            <a:r>
              <a:rPr lang="en-US" b="1" dirty="0" smtClean="0">
                <a:solidFill>
                  <a:srgbClr val="FF0000"/>
                </a:solidFill>
                <a:latin typeface="Arial" pitchFamily="34" charset="0"/>
                <a:cs typeface="Arial" pitchFamily="34" charset="0"/>
              </a:rPr>
              <a:t>mining </a:t>
            </a:r>
            <a:r>
              <a:rPr lang="en-US" b="1" dirty="0" smtClean="0">
                <a:solidFill>
                  <a:srgbClr val="7030A0"/>
                </a:solidFill>
                <a:latin typeface="Arial" pitchFamily="34" charset="0"/>
                <a:cs typeface="Arial" pitchFamily="34" charset="0"/>
              </a:rPr>
              <a:t>— searching </a:t>
            </a:r>
            <a:r>
              <a:rPr lang="en-US" b="1" dirty="0">
                <a:solidFill>
                  <a:srgbClr val="7030A0"/>
                </a:solidFill>
                <a:latin typeface="Arial" pitchFamily="34" charset="0"/>
                <a:cs typeface="Arial" pitchFamily="34" charset="0"/>
              </a:rPr>
              <a:t>for knowledge (interesting patterns) in your data.</a:t>
            </a:r>
            <a:endParaRPr lang="ar-SA" b="1" dirty="0">
              <a:solidFill>
                <a:srgbClr val="7030A0"/>
              </a:solidFill>
              <a:latin typeface="Arial" pitchFamily="34" charset="0"/>
              <a:cs typeface="Arial" pitchFamily="34" charset="0"/>
            </a:endParaRPr>
          </a:p>
        </p:txBody>
      </p:sp>
      <p:sp>
        <p:nvSpPr>
          <p:cNvPr id="6" name="Rectangle 5"/>
          <p:cNvSpPr/>
          <p:nvPr/>
        </p:nvSpPr>
        <p:spPr>
          <a:xfrm>
            <a:off x="107504" y="6084004"/>
            <a:ext cx="4592026" cy="369332"/>
          </a:xfrm>
          <a:prstGeom prst="rect">
            <a:avLst/>
          </a:prstGeom>
        </p:spPr>
        <p:txBody>
          <a:bodyPr wrap="none">
            <a:spAutoFit/>
          </a:bodyPr>
          <a:lstStyle/>
          <a:p>
            <a:r>
              <a:rPr lang="en-US" b="1" dirty="0">
                <a:solidFill>
                  <a:schemeClr val="accent2">
                    <a:lumMod val="75000"/>
                  </a:schemeClr>
                </a:solidFill>
                <a:latin typeface="Arial" pitchFamily="34" charset="0"/>
                <a:cs typeface="Arial" pitchFamily="34" charset="0"/>
              </a:rPr>
              <a:t>We </a:t>
            </a:r>
            <a:r>
              <a:rPr lang="en-US" b="1" dirty="0" smtClean="0">
                <a:solidFill>
                  <a:schemeClr val="accent2">
                    <a:lumMod val="75000"/>
                  </a:schemeClr>
                </a:solidFill>
                <a:latin typeface="Arial" pitchFamily="34" charset="0"/>
                <a:cs typeface="Arial" pitchFamily="34" charset="0"/>
              </a:rPr>
              <a:t>have </a:t>
            </a:r>
            <a:r>
              <a:rPr lang="en-US" b="1" dirty="0">
                <a:solidFill>
                  <a:schemeClr val="accent2">
                    <a:lumMod val="75000"/>
                  </a:schemeClr>
                </a:solidFill>
                <a:latin typeface="Arial" pitchFamily="34" charset="0"/>
                <a:cs typeface="Arial" pitchFamily="34" charset="0"/>
              </a:rPr>
              <a:t>data rich, but information poor.</a:t>
            </a:r>
            <a:endParaRPr lang="ar-SA" b="1" dirty="0">
              <a:solidFill>
                <a:schemeClr val="accent2">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83563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fade">
                                      <p:cBhvr>
                                        <p:cTn id="22" dur="1000"/>
                                        <p:tgtEl>
                                          <p:spTgt spid="1027"/>
                                        </p:tgtEl>
                                      </p:cBhvr>
                                    </p:animEffect>
                                    <p:anim calcmode="lin" valueType="num">
                                      <p:cBhvr>
                                        <p:cTn id="23" dur="1000" fill="hold"/>
                                        <p:tgtEl>
                                          <p:spTgt spid="1027"/>
                                        </p:tgtEl>
                                        <p:attrNameLst>
                                          <p:attrName>ppt_x</p:attrName>
                                        </p:attrNameLst>
                                      </p:cBhvr>
                                      <p:tavLst>
                                        <p:tav tm="0">
                                          <p:val>
                                            <p:strVal val="#ppt_x"/>
                                          </p:val>
                                        </p:tav>
                                        <p:tav tm="100000">
                                          <p:val>
                                            <p:strVal val="#ppt_x"/>
                                          </p:val>
                                        </p:tav>
                                      </p:tavLst>
                                    </p:anim>
                                    <p:anim calcmode="lin" valueType="num">
                                      <p:cBhvr>
                                        <p:cTn id="24"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1000" fill="hold"/>
                                        <p:tgtEl>
                                          <p:spTgt spid="4"/>
                                        </p:tgtEl>
                                        <p:attrNameLst>
                                          <p:attrName>ppt_w</p:attrName>
                                        </p:attrNameLst>
                                      </p:cBhvr>
                                      <p:tavLst>
                                        <p:tav tm="0">
                                          <p:val>
                                            <p:fltVal val="0"/>
                                          </p:val>
                                        </p:tav>
                                        <p:tav tm="100000">
                                          <p:val>
                                            <p:strVal val="#ppt_w"/>
                                          </p:val>
                                        </p:tav>
                                      </p:tavLst>
                                    </p:anim>
                                    <p:anim calcmode="lin" valueType="num">
                                      <p:cBhvr>
                                        <p:cTn id="30" dur="1000" fill="hold"/>
                                        <p:tgtEl>
                                          <p:spTgt spid="4"/>
                                        </p:tgtEl>
                                        <p:attrNameLst>
                                          <p:attrName>ppt_h</p:attrName>
                                        </p:attrNameLst>
                                      </p:cBhvr>
                                      <p:tavLst>
                                        <p:tav tm="0">
                                          <p:val>
                                            <p:fltVal val="0"/>
                                          </p:val>
                                        </p:tav>
                                        <p:tav tm="100000">
                                          <p:val>
                                            <p:strVal val="#ppt_h"/>
                                          </p:val>
                                        </p:tav>
                                      </p:tavLst>
                                    </p:anim>
                                    <p:anim calcmode="lin" valueType="num">
                                      <p:cBhvr>
                                        <p:cTn id="31" dur="1000" fill="hold"/>
                                        <p:tgtEl>
                                          <p:spTgt spid="4"/>
                                        </p:tgtEl>
                                        <p:attrNameLst>
                                          <p:attrName>style.rotation</p:attrName>
                                        </p:attrNameLst>
                                      </p:cBhvr>
                                      <p:tavLst>
                                        <p:tav tm="0">
                                          <p:val>
                                            <p:fltVal val="90"/>
                                          </p:val>
                                        </p:tav>
                                        <p:tav tm="100000">
                                          <p:val>
                                            <p:fltVal val="0"/>
                                          </p:val>
                                        </p:tav>
                                      </p:tavLst>
                                    </p:anim>
                                    <p:animEffect transition="in" filter="fade">
                                      <p:cBhvr>
                                        <p:cTn id="3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6200" y="620688"/>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8" name="Slide Number Placeholder 7"/>
          <p:cNvSpPr>
            <a:spLocks noGrp="1"/>
          </p:cNvSpPr>
          <p:nvPr>
            <p:ph type="sldNum" sz="quarter" idx="12"/>
          </p:nvPr>
        </p:nvSpPr>
        <p:spPr/>
        <p:txBody>
          <a:bodyPr/>
          <a:lstStyle/>
          <a:p>
            <a:fld id="{544F0B22-79BB-46DF-B02C-76A303B0F492}" type="slidenum">
              <a:rPr lang="en-US" smtClean="0"/>
              <a:t>5</a:t>
            </a:fld>
            <a:endParaRPr lang="en-US"/>
          </a:p>
        </p:txBody>
      </p:sp>
      <p:sp>
        <p:nvSpPr>
          <p:cNvPr id="12" name="Rectangle 11"/>
          <p:cNvSpPr/>
          <p:nvPr/>
        </p:nvSpPr>
        <p:spPr>
          <a:xfrm>
            <a:off x="179512" y="739785"/>
            <a:ext cx="8763000" cy="2833789"/>
          </a:xfrm>
          <a:prstGeom prst="rect">
            <a:avLst/>
          </a:prstGeom>
        </p:spPr>
        <p:txBody>
          <a:bodyPr wrap="square">
            <a:spAutoFit/>
          </a:bodyPr>
          <a:lstStyle/>
          <a:p>
            <a:pPr marL="457200" lvl="2" indent="-457200" algn="just" rtl="0">
              <a:lnSpc>
                <a:spcPct val="150000"/>
              </a:lnSpc>
              <a:buFont typeface="Arial" pitchFamily="34" charset="0"/>
              <a:buChar char="•"/>
            </a:pPr>
            <a:r>
              <a:rPr lang="en-US" sz="4100" b="1" i="1" dirty="0" smtClean="0">
                <a:solidFill>
                  <a:srgbClr val="FF0000"/>
                </a:solidFill>
                <a:cs typeface="+mj-cs"/>
              </a:rPr>
              <a:t>Data </a:t>
            </a:r>
            <a:r>
              <a:rPr lang="en-US" sz="4100" b="1" i="1" dirty="0">
                <a:solidFill>
                  <a:srgbClr val="FF0000"/>
                </a:solidFill>
                <a:cs typeface="+mj-cs"/>
              </a:rPr>
              <a:t>Mining </a:t>
            </a:r>
            <a:r>
              <a:rPr lang="en-US" sz="4100" b="1" i="1" dirty="0">
                <a:solidFill>
                  <a:srgbClr val="7030A0"/>
                </a:solidFill>
                <a:cs typeface="+mj-cs"/>
              </a:rPr>
              <a:t>refers to extracting or “mining” knowledge from large amounts of data.</a:t>
            </a:r>
          </a:p>
        </p:txBody>
      </p:sp>
    </p:spTree>
    <p:extLst>
      <p:ext uri="{BB962C8B-B14F-4D97-AF65-F5344CB8AC3E}">
        <p14:creationId xmlns:p14="http://schemas.microsoft.com/office/powerpoint/2010/main" val="146440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6200" y="476672"/>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8" name="Slide Number Placeholder 7"/>
          <p:cNvSpPr>
            <a:spLocks noGrp="1"/>
          </p:cNvSpPr>
          <p:nvPr>
            <p:ph type="sldNum" sz="quarter" idx="12"/>
          </p:nvPr>
        </p:nvSpPr>
        <p:spPr/>
        <p:txBody>
          <a:bodyPr/>
          <a:lstStyle/>
          <a:p>
            <a:fld id="{544F0B22-79BB-46DF-B02C-76A303B0F492}" type="slidenum">
              <a:rPr lang="en-US" smtClean="0"/>
              <a:t>6</a:t>
            </a:fld>
            <a:endParaRPr lang="en-US"/>
          </a:p>
        </p:txBody>
      </p:sp>
      <p:sp>
        <p:nvSpPr>
          <p:cNvPr id="12" name="Rectangle 11"/>
          <p:cNvSpPr/>
          <p:nvPr/>
        </p:nvSpPr>
        <p:spPr>
          <a:xfrm>
            <a:off x="228600" y="354748"/>
            <a:ext cx="8763000" cy="6624891"/>
          </a:xfrm>
          <a:prstGeom prst="rect">
            <a:avLst/>
          </a:prstGeom>
        </p:spPr>
        <p:txBody>
          <a:bodyPr wrap="square">
            <a:spAutoFit/>
          </a:bodyPr>
          <a:lstStyle/>
          <a:p>
            <a:pPr algn="just" rtl="0">
              <a:lnSpc>
                <a:spcPct val="150000"/>
              </a:lnSpc>
            </a:pPr>
            <a:r>
              <a:rPr lang="en-US" sz="3500" b="1" i="1" dirty="0">
                <a:solidFill>
                  <a:srgbClr val="C00000"/>
                </a:solidFill>
                <a:cs typeface="+mj-cs"/>
              </a:rPr>
              <a:t>About this Course:</a:t>
            </a:r>
          </a:p>
          <a:p>
            <a:pPr marL="457200" lvl="0" indent="-457200" algn="just" rtl="0">
              <a:lnSpc>
                <a:spcPct val="150000"/>
              </a:lnSpc>
              <a:buFont typeface="Arial" pitchFamily="34" charset="0"/>
              <a:buChar char="•"/>
            </a:pPr>
            <a:r>
              <a:rPr lang="en-US" sz="3100" dirty="0">
                <a:cs typeface="+mj-cs"/>
              </a:rPr>
              <a:t>Recommender systems are a new topic of computer science.</a:t>
            </a:r>
          </a:p>
          <a:p>
            <a:pPr marL="457200" lvl="0" indent="-457200" algn="just" rtl="0">
              <a:lnSpc>
                <a:spcPct val="150000"/>
              </a:lnSpc>
              <a:buFont typeface="Arial" pitchFamily="34" charset="0"/>
              <a:buChar char="•"/>
            </a:pPr>
            <a:r>
              <a:rPr lang="en-US" sz="3000" dirty="0">
                <a:cs typeface="+mj-cs"/>
              </a:rPr>
              <a:t>Recommender systems have changed the way people find </a:t>
            </a:r>
            <a:r>
              <a:rPr lang="en-US" sz="3000" b="1" i="1" u="sng" dirty="0">
                <a:solidFill>
                  <a:srgbClr val="7030A0"/>
                </a:solidFill>
                <a:cs typeface="+mj-cs"/>
              </a:rPr>
              <a:t>products</a:t>
            </a:r>
            <a:r>
              <a:rPr lang="en-US" sz="3000" dirty="0">
                <a:cs typeface="+mj-cs"/>
              </a:rPr>
              <a:t>, </a:t>
            </a:r>
            <a:r>
              <a:rPr lang="en-US" sz="3000" b="1" i="1" u="sng" dirty="0">
                <a:solidFill>
                  <a:srgbClr val="7030A0"/>
                </a:solidFill>
                <a:cs typeface="+mj-cs"/>
              </a:rPr>
              <a:t>information</a:t>
            </a:r>
            <a:r>
              <a:rPr lang="en-US" sz="3000" dirty="0">
                <a:cs typeface="+mj-cs"/>
              </a:rPr>
              <a:t>, and even </a:t>
            </a:r>
            <a:r>
              <a:rPr lang="en-US" sz="3000" dirty="0" smtClean="0">
                <a:cs typeface="+mj-cs"/>
              </a:rPr>
              <a:t>     </a:t>
            </a:r>
            <a:r>
              <a:rPr lang="en-US" sz="3000" b="1" i="1" u="sng" dirty="0" smtClean="0">
                <a:solidFill>
                  <a:srgbClr val="7030A0"/>
                </a:solidFill>
                <a:cs typeface="+mj-cs"/>
              </a:rPr>
              <a:t>other </a:t>
            </a:r>
            <a:r>
              <a:rPr lang="en-US" sz="3000" b="1" i="1" u="sng" dirty="0">
                <a:solidFill>
                  <a:srgbClr val="7030A0"/>
                </a:solidFill>
                <a:cs typeface="+mj-cs"/>
              </a:rPr>
              <a:t>people</a:t>
            </a:r>
            <a:r>
              <a:rPr lang="en-US" sz="3000" dirty="0">
                <a:cs typeface="+mj-cs"/>
              </a:rPr>
              <a:t>. </a:t>
            </a:r>
          </a:p>
          <a:p>
            <a:pPr marL="457200" lvl="0" indent="-457200" algn="just" rtl="0">
              <a:lnSpc>
                <a:spcPct val="150000"/>
              </a:lnSpc>
              <a:buFont typeface="Arial" pitchFamily="34" charset="0"/>
              <a:buChar char="•"/>
            </a:pPr>
            <a:r>
              <a:rPr lang="en-US" sz="3100" dirty="0">
                <a:cs typeface="+mj-cs"/>
              </a:rPr>
              <a:t>They study patterns of behavior to know what someone will prefer from among a collection of things he has never experienced. </a:t>
            </a:r>
          </a:p>
        </p:txBody>
      </p:sp>
    </p:spTree>
    <p:extLst>
      <p:ext uri="{BB962C8B-B14F-4D97-AF65-F5344CB8AC3E}">
        <p14:creationId xmlns:p14="http://schemas.microsoft.com/office/powerpoint/2010/main" val="311794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1000"/>
                                        <p:tgtEl>
                                          <p:spTgt spid="12">
                                            <p:txEl>
                                              <p:pRg st="1" end="1"/>
                                            </p:txEl>
                                          </p:spTgt>
                                        </p:tgtEl>
                                      </p:cBhvr>
                                    </p:animEffect>
                                    <p:anim calcmode="lin" valueType="num">
                                      <p:cBhvr>
                                        <p:cTn id="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fade">
                                      <p:cBhvr>
                                        <p:cTn id="21" dur="1000"/>
                                        <p:tgtEl>
                                          <p:spTgt spid="12">
                                            <p:txEl>
                                              <p:pRg st="3" end="3"/>
                                            </p:txEl>
                                          </p:spTgt>
                                        </p:tgtEl>
                                      </p:cBhvr>
                                    </p:animEffect>
                                    <p:anim calcmode="lin" valueType="num">
                                      <p:cBhvr>
                                        <p:cTn id="22"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6200" y="476672"/>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8" name="Slide Number Placeholder 7"/>
          <p:cNvSpPr>
            <a:spLocks noGrp="1"/>
          </p:cNvSpPr>
          <p:nvPr>
            <p:ph type="sldNum" sz="quarter" idx="12"/>
          </p:nvPr>
        </p:nvSpPr>
        <p:spPr/>
        <p:txBody>
          <a:bodyPr/>
          <a:lstStyle/>
          <a:p>
            <a:fld id="{544F0B22-79BB-46DF-B02C-76A303B0F492}" type="slidenum">
              <a:rPr lang="en-US" smtClean="0"/>
              <a:t>7</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993696"/>
            <a:ext cx="1152128" cy="280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276872"/>
            <a:ext cx="1944215"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836712"/>
            <a:ext cx="1233558"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6" y="3140968"/>
            <a:ext cx="1771526" cy="1403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4176" y="5590664"/>
            <a:ext cx="717550" cy="933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a:xfrm rot="18933103">
            <a:off x="6329393" y="2435478"/>
            <a:ext cx="1175729" cy="2588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3" name="Right Arrow 12"/>
          <p:cNvSpPr/>
          <p:nvPr/>
        </p:nvSpPr>
        <p:spPr>
          <a:xfrm>
            <a:off x="6431742" y="3665132"/>
            <a:ext cx="79208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4" name="Right Arrow 13"/>
          <p:cNvSpPr/>
          <p:nvPr/>
        </p:nvSpPr>
        <p:spPr>
          <a:xfrm rot="2882040">
            <a:off x="6220613" y="4881922"/>
            <a:ext cx="1514136" cy="266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261" y="836712"/>
            <a:ext cx="1233558"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96" y="3037935"/>
            <a:ext cx="1771526" cy="1403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ight Arrow 16"/>
          <p:cNvSpPr/>
          <p:nvPr/>
        </p:nvSpPr>
        <p:spPr>
          <a:xfrm rot="10800000">
            <a:off x="1835697" y="3554735"/>
            <a:ext cx="79208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8" name="Right Arrow 17"/>
          <p:cNvSpPr/>
          <p:nvPr/>
        </p:nvSpPr>
        <p:spPr>
          <a:xfrm rot="13095354">
            <a:off x="1760918" y="2329894"/>
            <a:ext cx="1175729" cy="2588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936" y="1844825"/>
            <a:ext cx="1368153"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610741" y="2867754"/>
            <a:ext cx="1251109" cy="646331"/>
          </a:xfrm>
          <a:prstGeom prst="rect">
            <a:avLst/>
          </a:prstGeom>
          <a:noFill/>
        </p:spPr>
        <p:txBody>
          <a:bodyPr wrap="square" rtlCol="1">
            <a:spAutoFit/>
          </a:bodyPr>
          <a:lstStyle/>
          <a:p>
            <a:pPr algn="ctr" rtl="0"/>
            <a:r>
              <a:rPr lang="en-US" sz="3600" b="1" dirty="0" smtClean="0">
                <a:solidFill>
                  <a:srgbClr val="0070C0"/>
                </a:solidFill>
              </a:rPr>
              <a:t>Buy</a:t>
            </a:r>
            <a:endParaRPr lang="ar-SA" sz="3600" b="1" dirty="0">
              <a:solidFill>
                <a:srgbClr val="0070C0"/>
              </a:solidFill>
            </a:endParaRPr>
          </a:p>
        </p:txBody>
      </p:sp>
      <p:sp>
        <p:nvSpPr>
          <p:cNvPr id="20" name="TextBox 19"/>
          <p:cNvSpPr txBox="1"/>
          <p:nvPr/>
        </p:nvSpPr>
        <p:spPr>
          <a:xfrm>
            <a:off x="1181467" y="2601778"/>
            <a:ext cx="1251109" cy="646331"/>
          </a:xfrm>
          <a:prstGeom prst="rect">
            <a:avLst/>
          </a:prstGeom>
          <a:noFill/>
        </p:spPr>
        <p:txBody>
          <a:bodyPr wrap="square" rtlCol="1">
            <a:spAutoFit/>
          </a:bodyPr>
          <a:lstStyle/>
          <a:p>
            <a:pPr algn="ctr" rtl="0"/>
            <a:r>
              <a:rPr lang="en-US" sz="3600" b="1" dirty="0" smtClean="0">
                <a:solidFill>
                  <a:srgbClr val="0070C0"/>
                </a:solidFill>
              </a:rPr>
              <a:t>Buy</a:t>
            </a:r>
            <a:endParaRPr lang="ar-SA" sz="3600" b="1" dirty="0">
              <a:solidFill>
                <a:srgbClr val="0070C0"/>
              </a:solidFill>
            </a:endParaRPr>
          </a:p>
        </p:txBody>
      </p:sp>
      <p:sp>
        <p:nvSpPr>
          <p:cNvPr id="23" name="Right Arrow 22"/>
          <p:cNvSpPr/>
          <p:nvPr/>
        </p:nvSpPr>
        <p:spPr>
          <a:xfrm rot="12518147">
            <a:off x="3893733" y="5210476"/>
            <a:ext cx="3047132" cy="47088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TextBox 23"/>
          <p:cNvSpPr txBox="1"/>
          <p:nvPr/>
        </p:nvSpPr>
        <p:spPr>
          <a:xfrm>
            <a:off x="2655611" y="5518973"/>
            <a:ext cx="3068517" cy="646331"/>
          </a:xfrm>
          <a:prstGeom prst="rect">
            <a:avLst/>
          </a:prstGeom>
          <a:noFill/>
        </p:spPr>
        <p:txBody>
          <a:bodyPr wrap="square" rtlCol="1">
            <a:spAutoFit/>
          </a:bodyPr>
          <a:lstStyle/>
          <a:p>
            <a:pPr algn="ctr" rtl="0"/>
            <a:r>
              <a:rPr lang="en-US" sz="3600" b="1" dirty="0" smtClean="0">
                <a:solidFill>
                  <a:srgbClr val="FF0000"/>
                </a:solidFill>
              </a:rPr>
              <a:t>Recommend</a:t>
            </a:r>
            <a:endParaRPr lang="ar-SA" sz="3600" b="1" dirty="0">
              <a:solidFill>
                <a:srgbClr val="FF0000"/>
              </a:solidFill>
            </a:endParaRPr>
          </a:p>
        </p:txBody>
      </p:sp>
    </p:spTree>
    <p:extLst>
      <p:ext uri="{BB962C8B-B14F-4D97-AF65-F5344CB8AC3E}">
        <p14:creationId xmlns:p14="http://schemas.microsoft.com/office/powerpoint/2010/main" val="293880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1000" fill="hold"/>
                                        <p:tgtEl>
                                          <p:spTgt spid="1027"/>
                                        </p:tgtEl>
                                        <p:attrNameLst>
                                          <p:attrName>ppt_w</p:attrName>
                                        </p:attrNameLst>
                                      </p:cBhvr>
                                      <p:tavLst>
                                        <p:tav tm="0">
                                          <p:val>
                                            <p:fltVal val="0"/>
                                          </p:val>
                                        </p:tav>
                                        <p:tav tm="100000">
                                          <p:val>
                                            <p:strVal val="#ppt_w"/>
                                          </p:val>
                                        </p:tav>
                                      </p:tavLst>
                                    </p:anim>
                                    <p:anim calcmode="lin" valueType="num">
                                      <p:cBhvr>
                                        <p:cTn id="8" dur="1000" fill="hold"/>
                                        <p:tgtEl>
                                          <p:spTgt spid="1027"/>
                                        </p:tgtEl>
                                        <p:attrNameLst>
                                          <p:attrName>ppt_h</p:attrName>
                                        </p:attrNameLst>
                                      </p:cBhvr>
                                      <p:tavLst>
                                        <p:tav tm="0">
                                          <p:val>
                                            <p:fltVal val="0"/>
                                          </p:val>
                                        </p:tav>
                                        <p:tav tm="100000">
                                          <p:val>
                                            <p:strVal val="#ppt_h"/>
                                          </p:val>
                                        </p:tav>
                                      </p:tavLst>
                                    </p:anim>
                                    <p:anim calcmode="lin" valueType="num">
                                      <p:cBhvr>
                                        <p:cTn id="9" dur="1000" fill="hold"/>
                                        <p:tgtEl>
                                          <p:spTgt spid="1027"/>
                                        </p:tgtEl>
                                        <p:attrNameLst>
                                          <p:attrName>style.rotation</p:attrName>
                                        </p:attrNameLst>
                                      </p:cBhvr>
                                      <p:tavLst>
                                        <p:tav tm="0">
                                          <p:val>
                                            <p:fltVal val="90"/>
                                          </p:val>
                                        </p:tav>
                                        <p:tav tm="100000">
                                          <p:val>
                                            <p:fltVal val="0"/>
                                          </p:val>
                                        </p:tav>
                                      </p:tavLst>
                                    </p:anim>
                                    <p:animEffect transition="in" filter="fade">
                                      <p:cBhvr>
                                        <p:cTn id="10" dur="1000"/>
                                        <p:tgtEl>
                                          <p:spTgt spid="102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29"/>
                                        </p:tgtEl>
                                        <p:attrNameLst>
                                          <p:attrName>style.visibility</p:attrName>
                                        </p:attrNameLst>
                                      </p:cBhvr>
                                      <p:to>
                                        <p:strVal val="visible"/>
                                      </p:to>
                                    </p:set>
                                    <p:animEffect transition="in" filter="fade">
                                      <p:cBhvr>
                                        <p:cTn id="29" dur="1000"/>
                                        <p:tgtEl>
                                          <p:spTgt spid="1029"/>
                                        </p:tgtEl>
                                      </p:cBhvr>
                                    </p:animEffect>
                                    <p:anim calcmode="lin" valueType="num">
                                      <p:cBhvr>
                                        <p:cTn id="30" dur="1000" fill="hold"/>
                                        <p:tgtEl>
                                          <p:spTgt spid="1029"/>
                                        </p:tgtEl>
                                        <p:attrNameLst>
                                          <p:attrName>ppt_x</p:attrName>
                                        </p:attrNameLst>
                                      </p:cBhvr>
                                      <p:tavLst>
                                        <p:tav tm="0">
                                          <p:val>
                                            <p:strVal val="#ppt_x"/>
                                          </p:val>
                                        </p:tav>
                                        <p:tav tm="100000">
                                          <p:val>
                                            <p:strVal val="#ppt_x"/>
                                          </p:val>
                                        </p:tav>
                                      </p:tavLst>
                                    </p:anim>
                                    <p:anim calcmode="lin" valueType="num">
                                      <p:cBhvr>
                                        <p:cTn id="31" dur="1000" fill="hold"/>
                                        <p:tgtEl>
                                          <p:spTgt spid="102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030"/>
                                        </p:tgtEl>
                                        <p:attrNameLst>
                                          <p:attrName>style.visibility</p:attrName>
                                        </p:attrNameLst>
                                      </p:cBhvr>
                                      <p:to>
                                        <p:strVal val="visible"/>
                                      </p:to>
                                    </p:set>
                                    <p:animEffect transition="in" filter="fade">
                                      <p:cBhvr>
                                        <p:cTn id="43" dur="1000"/>
                                        <p:tgtEl>
                                          <p:spTgt spid="1030"/>
                                        </p:tgtEl>
                                      </p:cBhvr>
                                    </p:animEffect>
                                    <p:anim calcmode="lin" valueType="num">
                                      <p:cBhvr>
                                        <p:cTn id="44" dur="1000" fill="hold"/>
                                        <p:tgtEl>
                                          <p:spTgt spid="1030"/>
                                        </p:tgtEl>
                                        <p:attrNameLst>
                                          <p:attrName>ppt_x</p:attrName>
                                        </p:attrNameLst>
                                      </p:cBhvr>
                                      <p:tavLst>
                                        <p:tav tm="0">
                                          <p:val>
                                            <p:strVal val="#ppt_x"/>
                                          </p:val>
                                        </p:tav>
                                        <p:tav tm="100000">
                                          <p:val>
                                            <p:strVal val="#ppt_x"/>
                                          </p:val>
                                        </p:tav>
                                      </p:tavLst>
                                    </p:anim>
                                    <p:anim calcmode="lin" valueType="num">
                                      <p:cBhvr>
                                        <p:cTn id="45"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031"/>
                                        </p:tgtEl>
                                        <p:attrNameLst>
                                          <p:attrName>style.visibility</p:attrName>
                                        </p:attrNameLst>
                                      </p:cBhvr>
                                      <p:to>
                                        <p:strVal val="visible"/>
                                      </p:to>
                                    </p:set>
                                    <p:animEffect transition="in" filter="fade">
                                      <p:cBhvr>
                                        <p:cTn id="57" dur="1000"/>
                                        <p:tgtEl>
                                          <p:spTgt spid="1031"/>
                                        </p:tgtEl>
                                      </p:cBhvr>
                                    </p:animEffect>
                                    <p:anim calcmode="lin" valueType="num">
                                      <p:cBhvr>
                                        <p:cTn id="58" dur="1000" fill="hold"/>
                                        <p:tgtEl>
                                          <p:spTgt spid="1031"/>
                                        </p:tgtEl>
                                        <p:attrNameLst>
                                          <p:attrName>ppt_x</p:attrName>
                                        </p:attrNameLst>
                                      </p:cBhvr>
                                      <p:tavLst>
                                        <p:tav tm="0">
                                          <p:val>
                                            <p:strVal val="#ppt_x"/>
                                          </p:val>
                                        </p:tav>
                                        <p:tav tm="100000">
                                          <p:val>
                                            <p:strVal val="#ppt_x"/>
                                          </p:val>
                                        </p:tav>
                                      </p:tavLst>
                                    </p:anim>
                                    <p:anim calcmode="lin" valueType="num">
                                      <p:cBhvr>
                                        <p:cTn id="59" dur="1000" fill="hold"/>
                                        <p:tgtEl>
                                          <p:spTgt spid="1031"/>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nodeType="clickEffect">
                                  <p:stCondLst>
                                    <p:cond delay="0"/>
                                  </p:stCondLst>
                                  <p:childTnLst>
                                    <p:set>
                                      <p:cBhvr>
                                        <p:cTn id="63" dur="1" fill="hold">
                                          <p:stCondLst>
                                            <p:cond delay="0"/>
                                          </p:stCondLst>
                                        </p:cTn>
                                        <p:tgtEl>
                                          <p:spTgt spid="1028"/>
                                        </p:tgtEl>
                                        <p:attrNameLst>
                                          <p:attrName>style.visibility</p:attrName>
                                        </p:attrNameLst>
                                      </p:cBhvr>
                                      <p:to>
                                        <p:strVal val="visible"/>
                                      </p:to>
                                    </p:set>
                                    <p:anim calcmode="lin" valueType="num">
                                      <p:cBhvr>
                                        <p:cTn id="64" dur="1000" fill="hold"/>
                                        <p:tgtEl>
                                          <p:spTgt spid="1028"/>
                                        </p:tgtEl>
                                        <p:attrNameLst>
                                          <p:attrName>ppt_w</p:attrName>
                                        </p:attrNameLst>
                                      </p:cBhvr>
                                      <p:tavLst>
                                        <p:tav tm="0">
                                          <p:val>
                                            <p:fltVal val="0"/>
                                          </p:val>
                                        </p:tav>
                                        <p:tav tm="100000">
                                          <p:val>
                                            <p:strVal val="#ppt_w"/>
                                          </p:val>
                                        </p:tav>
                                      </p:tavLst>
                                    </p:anim>
                                    <p:anim calcmode="lin" valueType="num">
                                      <p:cBhvr>
                                        <p:cTn id="65" dur="1000" fill="hold"/>
                                        <p:tgtEl>
                                          <p:spTgt spid="1028"/>
                                        </p:tgtEl>
                                        <p:attrNameLst>
                                          <p:attrName>ppt_h</p:attrName>
                                        </p:attrNameLst>
                                      </p:cBhvr>
                                      <p:tavLst>
                                        <p:tav tm="0">
                                          <p:val>
                                            <p:fltVal val="0"/>
                                          </p:val>
                                        </p:tav>
                                        <p:tav tm="100000">
                                          <p:val>
                                            <p:strVal val="#ppt_h"/>
                                          </p:val>
                                        </p:tav>
                                      </p:tavLst>
                                    </p:anim>
                                    <p:anim calcmode="lin" valueType="num">
                                      <p:cBhvr>
                                        <p:cTn id="66" dur="1000" fill="hold"/>
                                        <p:tgtEl>
                                          <p:spTgt spid="1028"/>
                                        </p:tgtEl>
                                        <p:attrNameLst>
                                          <p:attrName>style.rotation</p:attrName>
                                        </p:attrNameLst>
                                      </p:cBhvr>
                                      <p:tavLst>
                                        <p:tav tm="0">
                                          <p:val>
                                            <p:fltVal val="90"/>
                                          </p:val>
                                        </p:tav>
                                        <p:tav tm="100000">
                                          <p:val>
                                            <p:fltVal val="0"/>
                                          </p:val>
                                        </p:tav>
                                      </p:tavLst>
                                    </p:anim>
                                    <p:animEffect transition="in" filter="fade">
                                      <p:cBhvr>
                                        <p:cTn id="67" dur="1000"/>
                                        <p:tgtEl>
                                          <p:spTgt spid="1028"/>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1000"/>
                                        <p:tgtEl>
                                          <p:spTgt spid="20"/>
                                        </p:tgtEl>
                                      </p:cBhvr>
                                    </p:animEffect>
                                    <p:anim calcmode="lin" valueType="num">
                                      <p:cBhvr>
                                        <p:cTn id="73" dur="1000" fill="hold"/>
                                        <p:tgtEl>
                                          <p:spTgt spid="20"/>
                                        </p:tgtEl>
                                        <p:attrNameLst>
                                          <p:attrName>ppt_x</p:attrName>
                                        </p:attrNameLst>
                                      </p:cBhvr>
                                      <p:tavLst>
                                        <p:tav tm="0">
                                          <p:val>
                                            <p:strVal val="#ppt_x"/>
                                          </p:val>
                                        </p:tav>
                                        <p:tav tm="100000">
                                          <p:val>
                                            <p:strVal val="#ppt_x"/>
                                          </p:val>
                                        </p:tav>
                                      </p:tavLst>
                                    </p:anim>
                                    <p:anim calcmode="lin" valueType="num">
                                      <p:cBhvr>
                                        <p:cTn id="7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1000"/>
                                        <p:tgtEl>
                                          <p:spTgt spid="15"/>
                                        </p:tgtEl>
                                      </p:cBhvr>
                                    </p:animEffect>
                                    <p:anim calcmode="lin" valueType="num">
                                      <p:cBhvr>
                                        <p:cTn id="87" dur="1000" fill="hold"/>
                                        <p:tgtEl>
                                          <p:spTgt spid="15"/>
                                        </p:tgtEl>
                                        <p:attrNameLst>
                                          <p:attrName>ppt_x</p:attrName>
                                        </p:attrNameLst>
                                      </p:cBhvr>
                                      <p:tavLst>
                                        <p:tav tm="0">
                                          <p:val>
                                            <p:strVal val="#ppt_x"/>
                                          </p:val>
                                        </p:tav>
                                        <p:tav tm="100000">
                                          <p:val>
                                            <p:strVal val="#ppt_x"/>
                                          </p:val>
                                        </p:tav>
                                      </p:tavLst>
                                    </p:anim>
                                    <p:anim calcmode="lin" valueType="num">
                                      <p:cBhvr>
                                        <p:cTn id="8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fade">
                                      <p:cBhvr>
                                        <p:cTn id="93" dur="1000"/>
                                        <p:tgtEl>
                                          <p:spTgt spid="17"/>
                                        </p:tgtEl>
                                      </p:cBhvr>
                                    </p:animEffect>
                                    <p:anim calcmode="lin" valueType="num">
                                      <p:cBhvr>
                                        <p:cTn id="94" dur="1000" fill="hold"/>
                                        <p:tgtEl>
                                          <p:spTgt spid="17"/>
                                        </p:tgtEl>
                                        <p:attrNameLst>
                                          <p:attrName>ppt_x</p:attrName>
                                        </p:attrNameLst>
                                      </p:cBhvr>
                                      <p:tavLst>
                                        <p:tav tm="0">
                                          <p:val>
                                            <p:strVal val="#ppt_x"/>
                                          </p:val>
                                        </p:tav>
                                        <p:tav tm="100000">
                                          <p:val>
                                            <p:strVal val="#ppt_x"/>
                                          </p:val>
                                        </p:tav>
                                      </p:tavLst>
                                    </p:anim>
                                    <p:anim calcmode="lin" valueType="num">
                                      <p:cBhvr>
                                        <p:cTn id="9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fade">
                                      <p:cBhvr>
                                        <p:cTn id="100" dur="1000"/>
                                        <p:tgtEl>
                                          <p:spTgt spid="16"/>
                                        </p:tgtEl>
                                      </p:cBhvr>
                                    </p:animEffect>
                                    <p:anim calcmode="lin" valueType="num">
                                      <p:cBhvr>
                                        <p:cTn id="101" dur="1000" fill="hold"/>
                                        <p:tgtEl>
                                          <p:spTgt spid="16"/>
                                        </p:tgtEl>
                                        <p:attrNameLst>
                                          <p:attrName>ppt_x</p:attrName>
                                        </p:attrNameLst>
                                      </p:cBhvr>
                                      <p:tavLst>
                                        <p:tav tm="0">
                                          <p:val>
                                            <p:strVal val="#ppt_x"/>
                                          </p:val>
                                        </p:tav>
                                        <p:tav tm="100000">
                                          <p:val>
                                            <p:strVal val="#ppt_x"/>
                                          </p:val>
                                        </p:tav>
                                      </p:tavLst>
                                    </p:anim>
                                    <p:anim calcmode="lin" valueType="num">
                                      <p:cBhvr>
                                        <p:cTn id="10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1032"/>
                                        </p:tgtEl>
                                        <p:attrNameLst>
                                          <p:attrName>style.visibility</p:attrName>
                                        </p:attrNameLst>
                                      </p:cBhvr>
                                      <p:to>
                                        <p:strVal val="visible"/>
                                      </p:to>
                                    </p:set>
                                    <p:animEffect transition="in" filter="barn(inVertical)">
                                      <p:cBhvr>
                                        <p:cTn id="107" dur="500"/>
                                        <p:tgtEl>
                                          <p:spTgt spid="1032"/>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grpId="0" nodeType="click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barn(inVertical)">
                                      <p:cBhvr>
                                        <p:cTn id="112" dur="500"/>
                                        <p:tgtEl>
                                          <p:spTgt spid="23"/>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24"/>
                                        </p:tgtEl>
                                        <p:attrNameLst>
                                          <p:attrName>style.visibility</p:attrName>
                                        </p:attrNameLst>
                                      </p:cBhvr>
                                      <p:to>
                                        <p:strVal val="visible"/>
                                      </p:to>
                                    </p:set>
                                    <p:animEffect transition="in" filter="barn(inVertical)">
                                      <p:cBhvr>
                                        <p:cTn id="1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17" grpId="0" animBg="1"/>
      <p:bldP spid="18" grpId="0" animBg="1"/>
      <p:bldP spid="4" grpId="0"/>
      <p:bldP spid="20" grpId="0"/>
      <p:bldP spid="23"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6200" y="620688"/>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8" name="Slide Number Placeholder 7"/>
          <p:cNvSpPr>
            <a:spLocks noGrp="1"/>
          </p:cNvSpPr>
          <p:nvPr>
            <p:ph type="sldNum" sz="quarter" idx="12"/>
          </p:nvPr>
        </p:nvSpPr>
        <p:spPr/>
        <p:txBody>
          <a:bodyPr/>
          <a:lstStyle/>
          <a:p>
            <a:fld id="{544F0B22-79BB-46DF-B02C-76A303B0F492}" type="slidenum">
              <a:rPr lang="en-US" smtClean="0"/>
              <a:t>8</a:t>
            </a:fld>
            <a:endParaRPr lang="en-US"/>
          </a:p>
        </p:txBody>
      </p:sp>
      <p:sp>
        <p:nvSpPr>
          <p:cNvPr id="12" name="Rectangle 11"/>
          <p:cNvSpPr/>
          <p:nvPr/>
        </p:nvSpPr>
        <p:spPr>
          <a:xfrm>
            <a:off x="228600" y="743937"/>
            <a:ext cx="8763000" cy="4161460"/>
          </a:xfrm>
          <a:prstGeom prst="rect">
            <a:avLst/>
          </a:prstGeom>
        </p:spPr>
        <p:txBody>
          <a:bodyPr wrap="square">
            <a:spAutoFit/>
          </a:bodyPr>
          <a:lstStyle/>
          <a:p>
            <a:pPr marL="457200" lvl="0" indent="-457200" algn="just" rtl="0">
              <a:lnSpc>
                <a:spcPct val="150000"/>
              </a:lnSpc>
              <a:buFont typeface="Arial" pitchFamily="34" charset="0"/>
              <a:buChar char="•"/>
            </a:pPr>
            <a:r>
              <a:rPr lang="en-US" sz="3600" dirty="0"/>
              <a:t>The technology behind recommender systems has evolved over the past 20 years into a rich collection of tools that enable the </a:t>
            </a:r>
            <a:r>
              <a:rPr lang="en-US" sz="3600" dirty="0" smtClean="0"/>
              <a:t>user </a:t>
            </a:r>
            <a:r>
              <a:rPr lang="en-US" sz="3600" dirty="0"/>
              <a:t>or researcher to develop effective recommenders</a:t>
            </a:r>
            <a:r>
              <a:rPr lang="en-US" sz="3600" dirty="0" smtClean="0"/>
              <a:t>.</a:t>
            </a:r>
            <a:endParaRPr lang="en-US" sz="3600" dirty="0"/>
          </a:p>
        </p:txBody>
      </p:sp>
    </p:spTree>
    <p:extLst>
      <p:ext uri="{BB962C8B-B14F-4D97-AF65-F5344CB8AC3E}">
        <p14:creationId xmlns:p14="http://schemas.microsoft.com/office/powerpoint/2010/main" val="416776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arn(inVertical)">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6200" y="620688"/>
            <a:ext cx="89154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8" name="Slide Number Placeholder 7"/>
          <p:cNvSpPr>
            <a:spLocks noGrp="1"/>
          </p:cNvSpPr>
          <p:nvPr>
            <p:ph type="sldNum" sz="quarter" idx="12"/>
          </p:nvPr>
        </p:nvSpPr>
        <p:spPr/>
        <p:txBody>
          <a:bodyPr/>
          <a:lstStyle/>
          <a:p>
            <a:fld id="{544F0B22-79BB-46DF-B02C-76A303B0F492}" type="slidenum">
              <a:rPr lang="en-US" smtClean="0"/>
              <a:t>9</a:t>
            </a:fld>
            <a:endParaRPr lang="en-US"/>
          </a:p>
        </p:txBody>
      </p:sp>
      <p:sp>
        <p:nvSpPr>
          <p:cNvPr id="12" name="Rectangle 11"/>
          <p:cNvSpPr/>
          <p:nvPr/>
        </p:nvSpPr>
        <p:spPr>
          <a:xfrm>
            <a:off x="228600" y="743937"/>
            <a:ext cx="8763000" cy="4385816"/>
          </a:xfrm>
          <a:prstGeom prst="rect">
            <a:avLst/>
          </a:prstGeom>
        </p:spPr>
        <p:txBody>
          <a:bodyPr wrap="square">
            <a:spAutoFit/>
          </a:bodyPr>
          <a:lstStyle/>
          <a:p>
            <a:pPr marL="457200" lvl="0" indent="-457200" algn="just" rtl="0">
              <a:lnSpc>
                <a:spcPct val="150000"/>
              </a:lnSpc>
              <a:buFont typeface="Arial" pitchFamily="34" charset="0"/>
              <a:buChar char="•"/>
            </a:pPr>
            <a:r>
              <a:rPr lang="en-US" sz="3100" dirty="0" smtClean="0"/>
              <a:t>We </a:t>
            </a:r>
            <a:r>
              <a:rPr lang="en-US" sz="3100" dirty="0"/>
              <a:t>will study the most important of those tools, </a:t>
            </a:r>
            <a:r>
              <a:rPr lang="en-US" sz="3100" dirty="0" smtClean="0"/>
              <a:t>including:</a:t>
            </a:r>
          </a:p>
          <a:p>
            <a:pPr marL="1371600" lvl="2" indent="-457200" algn="just" rtl="0">
              <a:lnSpc>
                <a:spcPct val="150000"/>
              </a:lnSpc>
              <a:buFont typeface="Arial" pitchFamily="34" charset="0"/>
              <a:buChar char="•"/>
            </a:pPr>
            <a:r>
              <a:rPr lang="en-US" sz="3100" i="1" u="sng" dirty="0" smtClean="0">
                <a:solidFill>
                  <a:srgbClr val="7030A0"/>
                </a:solidFill>
              </a:rPr>
              <a:t>how </a:t>
            </a:r>
            <a:r>
              <a:rPr lang="en-US" sz="3100" i="1" u="sng" dirty="0">
                <a:solidFill>
                  <a:srgbClr val="7030A0"/>
                </a:solidFill>
              </a:rPr>
              <a:t>they work</a:t>
            </a:r>
            <a:r>
              <a:rPr lang="en-US" sz="3100" dirty="0"/>
              <a:t>, </a:t>
            </a:r>
            <a:endParaRPr lang="en-US" sz="3100" dirty="0" smtClean="0"/>
          </a:p>
          <a:p>
            <a:pPr marL="1371600" lvl="2" indent="-457200" algn="just" rtl="0">
              <a:lnSpc>
                <a:spcPct val="150000"/>
              </a:lnSpc>
              <a:buFont typeface="Arial" pitchFamily="34" charset="0"/>
              <a:buChar char="•"/>
            </a:pPr>
            <a:r>
              <a:rPr lang="en-US" sz="3100" i="1" u="sng" dirty="0" smtClean="0">
                <a:solidFill>
                  <a:srgbClr val="7030A0"/>
                </a:solidFill>
              </a:rPr>
              <a:t>how </a:t>
            </a:r>
            <a:r>
              <a:rPr lang="en-US" sz="3100" i="1" u="sng" dirty="0">
                <a:solidFill>
                  <a:srgbClr val="7030A0"/>
                </a:solidFill>
              </a:rPr>
              <a:t>to use them</a:t>
            </a:r>
            <a:r>
              <a:rPr lang="en-US" sz="3100" dirty="0"/>
              <a:t>, </a:t>
            </a:r>
            <a:endParaRPr lang="en-US" sz="3100" dirty="0" smtClean="0"/>
          </a:p>
          <a:p>
            <a:pPr marL="1371600" lvl="2" indent="-457200" algn="just" rtl="0">
              <a:lnSpc>
                <a:spcPct val="150000"/>
              </a:lnSpc>
              <a:buFont typeface="Arial" pitchFamily="34" charset="0"/>
              <a:buChar char="•"/>
            </a:pPr>
            <a:r>
              <a:rPr lang="en-US" sz="3100" i="1" u="sng" dirty="0" smtClean="0">
                <a:solidFill>
                  <a:srgbClr val="7030A0"/>
                </a:solidFill>
              </a:rPr>
              <a:t>how </a:t>
            </a:r>
            <a:r>
              <a:rPr lang="en-US" sz="3100" i="1" u="sng" dirty="0">
                <a:solidFill>
                  <a:srgbClr val="7030A0"/>
                </a:solidFill>
              </a:rPr>
              <a:t>to evaluate them</a:t>
            </a:r>
            <a:r>
              <a:rPr lang="en-US" sz="3100" dirty="0"/>
              <a:t>, and </a:t>
            </a:r>
            <a:endParaRPr lang="en-US" sz="3100" dirty="0" smtClean="0"/>
          </a:p>
          <a:p>
            <a:pPr marL="1371600" lvl="2" indent="-457200" algn="just" rtl="0">
              <a:lnSpc>
                <a:spcPct val="150000"/>
              </a:lnSpc>
              <a:buFont typeface="Arial" pitchFamily="34" charset="0"/>
              <a:buChar char="•"/>
            </a:pPr>
            <a:r>
              <a:rPr lang="en-US" sz="3100" i="1" u="sng" dirty="0" smtClean="0">
                <a:solidFill>
                  <a:srgbClr val="7030A0"/>
                </a:solidFill>
              </a:rPr>
              <a:t>their </a:t>
            </a:r>
            <a:r>
              <a:rPr lang="en-US" sz="3100" i="1" u="sng" dirty="0">
                <a:solidFill>
                  <a:srgbClr val="7030A0"/>
                </a:solidFill>
              </a:rPr>
              <a:t>strengths and weaknesses</a:t>
            </a:r>
            <a:r>
              <a:rPr lang="en-US" sz="3100" dirty="0" smtClean="0"/>
              <a:t>.</a:t>
            </a:r>
            <a:r>
              <a:rPr lang="en-US" sz="3100" dirty="0" smtClean="0">
                <a:cs typeface="+mj-cs"/>
              </a:rPr>
              <a:t> </a:t>
            </a:r>
            <a:endParaRPr lang="en-US" sz="3100" dirty="0">
              <a:cs typeface="+mj-cs"/>
            </a:endParaRPr>
          </a:p>
        </p:txBody>
      </p:sp>
    </p:spTree>
    <p:extLst>
      <p:ext uri="{BB962C8B-B14F-4D97-AF65-F5344CB8AC3E}">
        <p14:creationId xmlns:p14="http://schemas.microsoft.com/office/powerpoint/2010/main" val="42878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arn(inVertic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1000"/>
                                        <p:tgtEl>
                                          <p:spTgt spid="12">
                                            <p:txEl>
                                              <p:pRg st="1" end="1"/>
                                            </p:txEl>
                                          </p:spTgt>
                                        </p:tgtEl>
                                      </p:cBhvr>
                                    </p:animEffect>
                                    <p:anim calcmode="lin" valueType="num">
                                      <p:cBhvr>
                                        <p:cTn id="13"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fade">
                                      <p:cBhvr>
                                        <p:cTn id="19" dur="1000"/>
                                        <p:tgtEl>
                                          <p:spTgt spid="12">
                                            <p:txEl>
                                              <p:pRg st="2" end="2"/>
                                            </p:txEl>
                                          </p:spTgt>
                                        </p:tgtEl>
                                      </p:cBhvr>
                                    </p:animEffect>
                                    <p:anim calcmode="lin" valueType="num">
                                      <p:cBhvr>
                                        <p:cTn id="20"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xEl>
                                              <p:pRg st="3" end="3"/>
                                            </p:txEl>
                                          </p:spTgt>
                                        </p:tgtEl>
                                        <p:attrNameLst>
                                          <p:attrName>style.visibility</p:attrName>
                                        </p:attrNameLst>
                                      </p:cBhvr>
                                      <p:to>
                                        <p:strVal val="visible"/>
                                      </p:to>
                                    </p:set>
                                    <p:animEffect transition="in" filter="fade">
                                      <p:cBhvr>
                                        <p:cTn id="26" dur="1000"/>
                                        <p:tgtEl>
                                          <p:spTgt spid="12">
                                            <p:txEl>
                                              <p:pRg st="3" end="3"/>
                                            </p:txEl>
                                          </p:spTgt>
                                        </p:tgtEl>
                                      </p:cBhvr>
                                    </p:animEffect>
                                    <p:anim calcmode="lin" valueType="num">
                                      <p:cBhvr>
                                        <p:cTn id="27"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animEffect transition="in" filter="fade">
                                      <p:cBhvr>
                                        <p:cTn id="33" dur="1000"/>
                                        <p:tgtEl>
                                          <p:spTgt spid="12">
                                            <p:txEl>
                                              <p:pRg st="4" end="4"/>
                                            </p:txEl>
                                          </p:spTgt>
                                        </p:tgtEl>
                                      </p:cBhvr>
                                    </p:animEffect>
                                    <p:anim calcmode="lin" valueType="num">
                                      <p:cBhvr>
                                        <p:cTn id="34"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4056</TotalTime>
  <Words>1031</Words>
  <Application>Microsoft Office PowerPoint</Application>
  <PresentationFormat>On-screen Show (4:3)</PresentationFormat>
  <Paragraphs>142</Paragraphs>
  <Slides>26</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5" baseType="lpstr">
      <vt:lpstr>SimSun</vt:lpstr>
      <vt:lpstr>Arial</vt:lpstr>
      <vt:lpstr>Arial Narrow</vt:lpstr>
      <vt:lpstr>Calibri</vt:lpstr>
      <vt:lpstr>Times New Roman</vt:lpstr>
      <vt:lpstr>Wingdings</vt:lpstr>
      <vt:lpstr>Office Theme</vt:lpstr>
      <vt:lpstr>MS Org Chart</vt:lpstr>
      <vt:lpstr>Document</vt:lpstr>
      <vt:lpstr>COURSE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Mining Methods  for Recommender Systems</vt:lpstr>
      <vt:lpstr>Contents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 Sheta</dc:creator>
  <cp:lastModifiedBy>MOHSEN</cp:lastModifiedBy>
  <cp:revision>26</cp:revision>
  <cp:lastPrinted>2015-08-30T19:15:22Z</cp:lastPrinted>
  <dcterms:created xsi:type="dcterms:W3CDTF">2015-08-19T16:42:12Z</dcterms:created>
  <dcterms:modified xsi:type="dcterms:W3CDTF">2021-02-02T04:41:26Z</dcterms:modified>
</cp:coreProperties>
</file>