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70" r:id="rId6"/>
    <p:sldId id="268" r:id="rId7"/>
    <p:sldId id="272" r:id="rId8"/>
    <p:sldId id="267" r:id="rId9"/>
    <p:sldId id="261" r:id="rId10"/>
    <p:sldId id="259" r:id="rId11"/>
    <p:sldId id="269" r:id="rId12"/>
    <p:sldId id="262" r:id="rId13"/>
    <p:sldId id="274" r:id="rId14"/>
    <p:sldId id="27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9" d="100"/>
          <a:sy n="79" d="100"/>
        </p:scale>
        <p:origin x="1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5767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395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1870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043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55712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09591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9811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5140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018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1164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8867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1449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4958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9875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369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2381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7234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C09E-5372-45B8-B2D4-C3834D2786B4}" type="datetimeFigureOut">
              <a:rPr lang="ar-SA" smtClean="0"/>
              <a:t>21/02/1446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28933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98C90B7-41A0-514F-463C-01FA2983A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229" y="741363"/>
            <a:ext cx="11070771" cy="2387600"/>
          </a:xfrm>
        </p:spPr>
        <p:txBody>
          <a:bodyPr/>
          <a:lstStyle/>
          <a:p>
            <a:r>
              <a:rPr lang="en-US" dirty="0"/>
              <a:t>Predict congestion levels on roads</a:t>
            </a: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2E153BC7-8A81-6EE1-8E8C-B83671461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4370" y="3635829"/>
            <a:ext cx="4898573" cy="2939142"/>
          </a:xfrm>
        </p:spPr>
        <p:txBody>
          <a:bodyPr>
            <a:normAutofit/>
          </a:bodyPr>
          <a:lstStyle/>
          <a:p>
            <a:r>
              <a:rPr lang="en-US" sz="2800" dirty="0"/>
              <a:t>Abdullah Hafiz</a:t>
            </a:r>
          </a:p>
          <a:p>
            <a:r>
              <a:rPr lang="en-US" sz="2800" dirty="0"/>
              <a:t>Khaled  Binasker</a:t>
            </a:r>
          </a:p>
          <a:p>
            <a:r>
              <a:rPr lang="en-US" sz="2800" dirty="0"/>
              <a:t>Abdulmalik Faden</a:t>
            </a:r>
          </a:p>
          <a:p>
            <a:r>
              <a:rPr lang="en-US" sz="2800" dirty="0"/>
              <a:t>Taher Mutanbak</a:t>
            </a:r>
            <a:endParaRPr lang="ar-SA" sz="2800" dirty="0"/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A5A574F8-A484-A838-9E2E-8AB4BBB89B96}"/>
              </a:ext>
            </a:extLst>
          </p:cNvPr>
          <p:cNvSpPr/>
          <p:nvPr/>
        </p:nvSpPr>
        <p:spPr>
          <a:xfrm>
            <a:off x="1524001" y="5301342"/>
            <a:ext cx="2830285" cy="1153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Minin project week5</a:t>
            </a:r>
            <a:endParaRPr lang="ar-S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65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E31BA9-C564-F9BD-3153-1906E77D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161318"/>
            <a:ext cx="3158444" cy="1478570"/>
          </a:xfrm>
        </p:spPr>
        <p:txBody>
          <a:bodyPr/>
          <a:lstStyle/>
          <a:p>
            <a:r>
              <a:rPr lang="en-US" dirty="0"/>
              <a:t>The model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6772461-A7BE-E24F-4228-15607DDA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465715"/>
            <a:ext cx="9905999" cy="972684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The model was designed to analyze temporal patterns in the data to provide accurate predictions, aid in better traffic management and planning.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560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20D11C9-DC5C-0A14-BDC3-778634FD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537" y="-122104"/>
            <a:ext cx="2189616" cy="890741"/>
          </a:xfrm>
        </p:spPr>
        <p:txBody>
          <a:bodyPr/>
          <a:lstStyle/>
          <a:p>
            <a:r>
              <a:rPr lang="en-US" dirty="0"/>
              <a:t>Models:</a:t>
            </a:r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EDD37FD-F2DE-91C5-F453-32942F38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92" y="1436915"/>
            <a:ext cx="4016829" cy="5316405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CAFA1A5B-1D9C-B468-0F4F-9644E47B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1436915"/>
            <a:ext cx="3635828" cy="5316405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0E45E0EC-A7D2-A1DA-8EA6-7B1B7E03C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299" y="1436914"/>
            <a:ext cx="3524108" cy="5316405"/>
          </a:xfrm>
          <a:prstGeom prst="rect">
            <a:avLst/>
          </a:prstGeom>
        </p:spPr>
      </p:pic>
      <p:sp>
        <p:nvSpPr>
          <p:cNvPr id="9" name="مستطيل 8">
            <a:extLst>
              <a:ext uri="{FF2B5EF4-FFF2-40B4-BE49-F238E27FC236}">
                <a16:creationId xmlns:a16="http://schemas.microsoft.com/office/drawing/2014/main" id="{2A46CB03-320C-9D8F-4EDF-36B1695F9451}"/>
              </a:ext>
            </a:extLst>
          </p:cNvPr>
          <p:cNvSpPr/>
          <p:nvPr/>
        </p:nvSpPr>
        <p:spPr>
          <a:xfrm>
            <a:off x="5263242" y="837256"/>
            <a:ext cx="1665515" cy="46808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LSTM</a:t>
            </a:r>
            <a:endParaRPr lang="ar-SA" dirty="0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41F1E130-782D-5E59-4CC3-BCC3B3288B36}"/>
              </a:ext>
            </a:extLst>
          </p:cNvPr>
          <p:cNvSpPr/>
          <p:nvPr/>
        </p:nvSpPr>
        <p:spPr>
          <a:xfrm>
            <a:off x="951705" y="835368"/>
            <a:ext cx="1665515" cy="46808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SimpleRNN</a:t>
            </a:r>
            <a:endParaRPr lang="ar-SA" dirty="0"/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4E1FEB3B-92D5-2BC5-B813-47FC44B25169}"/>
              </a:ext>
            </a:extLst>
          </p:cNvPr>
          <p:cNvSpPr/>
          <p:nvPr/>
        </p:nvSpPr>
        <p:spPr>
          <a:xfrm>
            <a:off x="9425595" y="890741"/>
            <a:ext cx="1665515" cy="46808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GRU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7174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F688EC-F2E8-ACD8-1B72-9328FD98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470" y="85118"/>
            <a:ext cx="6385454" cy="1221168"/>
          </a:xfrm>
        </p:spPr>
        <p:txBody>
          <a:bodyPr/>
          <a:lstStyle/>
          <a:p>
            <a:r>
              <a:rPr lang="en-US" dirty="0"/>
              <a:t>Model evaluation - LSTM</a:t>
            </a:r>
            <a:endParaRPr lang="ar-SA" dirty="0"/>
          </a:p>
        </p:txBody>
      </p:sp>
      <p:pic>
        <p:nvPicPr>
          <p:cNvPr id="19" name="صورة 18">
            <a:extLst>
              <a:ext uri="{FF2B5EF4-FFF2-40B4-BE49-F238E27FC236}">
                <a16:creationId xmlns:a16="http://schemas.microsoft.com/office/drawing/2014/main" id="{B5D7CD6C-E592-C842-5BDF-D0852045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1014340"/>
            <a:ext cx="11773504" cy="4636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9BB79-2844-4DAF-A9BE-B49B1F60054C}"/>
              </a:ext>
            </a:extLst>
          </p:cNvPr>
          <p:cNvSpPr txBox="1"/>
          <p:nvPr/>
        </p:nvSpPr>
        <p:spPr>
          <a:xfrm>
            <a:off x="4625666" y="5843660"/>
            <a:ext cx="300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ptos" panose="020B0004020202020204" pitchFamily="34" charset="0"/>
              </a:rPr>
              <a:t>RMSE: </a:t>
            </a:r>
            <a:r>
              <a:rPr lang="en-US" sz="3600" b="1" i="0" dirty="0">
                <a:effectLst/>
                <a:latin typeface="Aptos" panose="020B0004020202020204" pitchFamily="34" charset="0"/>
              </a:rPr>
              <a:t>172.66</a:t>
            </a:r>
            <a:endParaRPr lang="en-US" sz="36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8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F688EC-F2E8-ACD8-1B72-9328FD98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470" y="85118"/>
            <a:ext cx="6385454" cy="1221168"/>
          </a:xfrm>
        </p:spPr>
        <p:txBody>
          <a:bodyPr/>
          <a:lstStyle/>
          <a:p>
            <a:r>
              <a:rPr lang="en-US" dirty="0"/>
              <a:t>Model evaluation - GRU</a:t>
            </a:r>
            <a:endParaRPr lang="ar-S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9BB79-2844-4DAF-A9BE-B49B1F60054C}"/>
              </a:ext>
            </a:extLst>
          </p:cNvPr>
          <p:cNvSpPr txBox="1"/>
          <p:nvPr/>
        </p:nvSpPr>
        <p:spPr>
          <a:xfrm>
            <a:off x="4625666" y="5843660"/>
            <a:ext cx="300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ptos" panose="020B0004020202020204" pitchFamily="34" charset="0"/>
              </a:rPr>
              <a:t>RMSE: </a:t>
            </a:r>
            <a:r>
              <a:rPr lang="en-US" sz="3600" b="1" i="0" dirty="0">
                <a:effectLst/>
                <a:latin typeface="Aptos" panose="020B0004020202020204" pitchFamily="34" charset="0"/>
              </a:rPr>
              <a:t>202.31</a:t>
            </a:r>
            <a:endParaRPr lang="en-US" sz="3600" b="1" dirty="0">
              <a:latin typeface="Aptos" panose="020B0004020202020204" pitchFamily="34" charset="0"/>
            </a:endParaRPr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6ADDFAF0-7D00-C621-7765-5BDA01D15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6" y="1014340"/>
            <a:ext cx="11896603" cy="45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1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F688EC-F2E8-ACD8-1B72-9328FD98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470" y="85118"/>
            <a:ext cx="6385454" cy="1221168"/>
          </a:xfrm>
        </p:spPr>
        <p:txBody>
          <a:bodyPr/>
          <a:lstStyle/>
          <a:p>
            <a:r>
              <a:rPr lang="en-US" dirty="0"/>
              <a:t>Model evaluation - RNN</a:t>
            </a:r>
            <a:endParaRPr lang="ar-S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9BB79-2844-4DAF-A9BE-B49B1F60054C}"/>
              </a:ext>
            </a:extLst>
          </p:cNvPr>
          <p:cNvSpPr txBox="1"/>
          <p:nvPr/>
        </p:nvSpPr>
        <p:spPr>
          <a:xfrm>
            <a:off x="4625666" y="5843660"/>
            <a:ext cx="324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ptos" panose="020B0004020202020204" pitchFamily="34" charset="0"/>
              </a:rPr>
              <a:t>RMSE: </a:t>
            </a:r>
            <a:r>
              <a:rPr lang="en-US" sz="3600" b="1" i="0" dirty="0">
                <a:effectLst/>
                <a:latin typeface="Aptos" panose="020B0004020202020204" pitchFamily="34" charset="0"/>
              </a:rPr>
              <a:t>1912.85</a:t>
            </a:r>
            <a:endParaRPr lang="en-US" sz="3600" b="1" dirty="0">
              <a:latin typeface="Aptos" panose="020B0004020202020204" pitchFamily="34" charset="0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8AEC552A-8359-AC1E-DA85-72BCCD8C9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1007552"/>
            <a:ext cx="6151789" cy="4836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48954C-AFA1-B8A1-D0A8-E542A107E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21" y="1007552"/>
            <a:ext cx="5524500" cy="48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3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7C1D033-A606-FF97-B99D-7482D173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2476953"/>
            <a:ext cx="4517571" cy="1325563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Thank You</a:t>
            </a:r>
            <a:endParaRPr lang="ar-SA" sz="8000" dirty="0"/>
          </a:p>
        </p:txBody>
      </p:sp>
    </p:spTree>
    <p:extLst>
      <p:ext uri="{BB962C8B-B14F-4D97-AF65-F5344CB8AC3E}">
        <p14:creationId xmlns:p14="http://schemas.microsoft.com/office/powerpoint/2010/main" val="24599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FA03B02-DCDF-272E-5A1E-B2BB2FF1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894" y="143260"/>
            <a:ext cx="3866016" cy="1478570"/>
          </a:xfrm>
        </p:spPr>
        <p:txBody>
          <a:bodyPr/>
          <a:lstStyle/>
          <a:p>
            <a:r>
              <a:rPr lang="en-US" dirty="0"/>
              <a:t>Project steps</a:t>
            </a:r>
            <a:endParaRPr lang="ar-SA" dirty="0"/>
          </a:p>
        </p:txBody>
      </p:sp>
      <p:sp>
        <p:nvSpPr>
          <p:cNvPr id="5" name="عنصر نائب للمحتوى 4">
            <a:extLst>
              <a:ext uri="{FF2B5EF4-FFF2-40B4-BE49-F238E27FC236}">
                <a16:creationId xmlns:a16="http://schemas.microsoft.com/office/drawing/2014/main" id="{20B091A0-D362-7F6F-5EEB-23151950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061" y="4849245"/>
            <a:ext cx="2477843" cy="110331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indent="0" algn="ctr">
              <a:buNone/>
            </a:pPr>
            <a:r>
              <a:rPr lang="en-US" dirty="0"/>
              <a:t>Model evaluation</a:t>
            </a:r>
            <a:endParaRPr lang="ar-SA" dirty="0"/>
          </a:p>
        </p:txBody>
      </p:sp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659663D8-0E43-4D7F-0A26-326A7BE7844E}"/>
              </a:ext>
            </a:extLst>
          </p:cNvPr>
          <p:cNvSpPr/>
          <p:nvPr/>
        </p:nvSpPr>
        <p:spPr>
          <a:xfrm>
            <a:off x="1249749" y="2133600"/>
            <a:ext cx="2195756" cy="1295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Choose the idea</a:t>
            </a:r>
            <a:endParaRPr lang="ar-SA" dirty="0"/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9E1C7931-699D-593A-6313-F7DB0054D71D}"/>
              </a:ext>
            </a:extLst>
          </p:cNvPr>
          <p:cNvSpPr/>
          <p:nvPr/>
        </p:nvSpPr>
        <p:spPr>
          <a:xfrm>
            <a:off x="4600441" y="2133600"/>
            <a:ext cx="2195756" cy="1295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 collection</a:t>
            </a:r>
            <a:endParaRPr lang="ar-SA" dirty="0"/>
          </a:p>
        </p:txBody>
      </p:sp>
      <p:sp>
        <p:nvSpPr>
          <p:cNvPr id="7" name="مستطيل: زوايا مستديرة 6">
            <a:extLst>
              <a:ext uri="{FF2B5EF4-FFF2-40B4-BE49-F238E27FC236}">
                <a16:creationId xmlns:a16="http://schemas.microsoft.com/office/drawing/2014/main" id="{BD02DE3D-0007-3CE0-B97D-7B87BEF48FF8}"/>
              </a:ext>
            </a:extLst>
          </p:cNvPr>
          <p:cNvSpPr/>
          <p:nvPr/>
        </p:nvSpPr>
        <p:spPr>
          <a:xfrm>
            <a:off x="8226442" y="2211728"/>
            <a:ext cx="2195756" cy="1295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 visualization</a:t>
            </a:r>
            <a:endParaRPr lang="ar-SA" dirty="0"/>
          </a:p>
        </p:txBody>
      </p:sp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FD7CBD0E-A6FC-75BF-56AD-85A91F6079CE}"/>
              </a:ext>
            </a:extLst>
          </p:cNvPr>
          <p:cNvSpPr/>
          <p:nvPr/>
        </p:nvSpPr>
        <p:spPr>
          <a:xfrm>
            <a:off x="8226442" y="4753202"/>
            <a:ext cx="2195756" cy="1295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</a:t>
            </a:r>
            <a:endParaRPr lang="ar-SA" dirty="0"/>
          </a:p>
        </p:txBody>
      </p:sp>
      <p:sp>
        <p:nvSpPr>
          <p:cNvPr id="3" name="سهم: لليمين 2">
            <a:extLst>
              <a:ext uri="{FF2B5EF4-FFF2-40B4-BE49-F238E27FC236}">
                <a16:creationId xmlns:a16="http://schemas.microsoft.com/office/drawing/2014/main" id="{07BC4692-2125-EC56-7999-4096E1E8426B}"/>
              </a:ext>
            </a:extLst>
          </p:cNvPr>
          <p:cNvSpPr/>
          <p:nvPr/>
        </p:nvSpPr>
        <p:spPr>
          <a:xfrm>
            <a:off x="3539965" y="2456656"/>
            <a:ext cx="990600" cy="80554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سهم: لليمين 8">
            <a:extLst>
              <a:ext uri="{FF2B5EF4-FFF2-40B4-BE49-F238E27FC236}">
                <a16:creationId xmlns:a16="http://schemas.microsoft.com/office/drawing/2014/main" id="{64B4E9EA-0E83-69A9-0A5C-C91BD172ED3D}"/>
              </a:ext>
            </a:extLst>
          </p:cNvPr>
          <p:cNvSpPr/>
          <p:nvPr/>
        </p:nvSpPr>
        <p:spPr>
          <a:xfrm>
            <a:off x="6890657" y="2456656"/>
            <a:ext cx="1146864" cy="80554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سهم: لأسفل 9">
            <a:extLst>
              <a:ext uri="{FF2B5EF4-FFF2-40B4-BE49-F238E27FC236}">
                <a16:creationId xmlns:a16="http://schemas.microsoft.com/office/drawing/2014/main" id="{DD7CA80C-42DD-11D5-EC38-BAB8D956216C}"/>
              </a:ext>
            </a:extLst>
          </p:cNvPr>
          <p:cNvSpPr/>
          <p:nvPr/>
        </p:nvSpPr>
        <p:spPr>
          <a:xfrm>
            <a:off x="8640099" y="3657600"/>
            <a:ext cx="834404" cy="102325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سهم: لليسار 10">
            <a:extLst>
              <a:ext uri="{FF2B5EF4-FFF2-40B4-BE49-F238E27FC236}">
                <a16:creationId xmlns:a16="http://schemas.microsoft.com/office/drawing/2014/main" id="{92CB94EF-A2E7-754E-A5FD-26FBAA477178}"/>
              </a:ext>
            </a:extLst>
          </p:cNvPr>
          <p:cNvSpPr/>
          <p:nvPr/>
        </p:nvSpPr>
        <p:spPr>
          <a:xfrm>
            <a:off x="6394016" y="5021829"/>
            <a:ext cx="1589314" cy="91440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4373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D7ADE78-A778-0C6C-D7A4-B3D7A360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9C2B318-C3D0-0C6D-4DC6-99F4E416F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dirty="0"/>
              <a:t>In this project, we developed a model utilizing SimpleRNN, Long Short-Term Memory (LSTM) and Gated Recurrent Unit (GRU) networks to predict congestion levels on roads. </a:t>
            </a:r>
            <a:endParaRPr lang="ar-SA" sz="3600" dirty="0"/>
          </a:p>
        </p:txBody>
      </p:sp>
    </p:spTree>
    <p:extLst>
      <p:ext uri="{BB962C8B-B14F-4D97-AF65-F5344CB8AC3E}">
        <p14:creationId xmlns:p14="http://schemas.microsoft.com/office/powerpoint/2010/main" val="11052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4EE767B-1BB8-F275-7FF3-12604B55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27" y="400803"/>
            <a:ext cx="2842758" cy="1478570"/>
          </a:xfrm>
        </p:spPr>
        <p:txBody>
          <a:bodyPr/>
          <a:lstStyle/>
          <a:p>
            <a:r>
              <a:rPr lang="en-US" dirty="0"/>
              <a:t>Dataset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552BC50-0C54-09AE-70AA-CE6E05CB3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18117"/>
            <a:ext cx="12115800" cy="1048884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sz="3600" dirty="0"/>
              <a:t> The dataset, sourced from Kaggle, included timestamped data detailing congestion levels across multiple road directions , such as southbound and eastbound </a:t>
            </a:r>
            <a:endParaRPr lang="ar-SA" sz="3600" dirty="0"/>
          </a:p>
        </p:txBody>
      </p:sp>
      <p:graphicFrame>
        <p:nvGraphicFramePr>
          <p:cNvPr id="4" name="جدول 3">
            <a:extLst>
              <a:ext uri="{FF2B5EF4-FFF2-40B4-BE49-F238E27FC236}">
                <a16:creationId xmlns:a16="http://schemas.microsoft.com/office/drawing/2014/main" id="{0B58DB4B-573B-21EF-A9BE-D7D4EF7A1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76617"/>
              </p:ext>
            </p:extLst>
          </p:nvPr>
        </p:nvGraphicFramePr>
        <p:xfrm>
          <a:off x="397328" y="2553619"/>
          <a:ext cx="11397344" cy="4195524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260151">
                  <a:extLst>
                    <a:ext uri="{9D8B030D-6E8A-4147-A177-3AD203B41FA5}">
                      <a16:colId xmlns:a16="http://schemas.microsoft.com/office/drawing/2014/main" val="1654668202"/>
                    </a:ext>
                  </a:extLst>
                </a:gridCol>
                <a:gridCol w="7550561">
                  <a:extLst>
                    <a:ext uri="{9D8B030D-6E8A-4147-A177-3AD203B41FA5}">
                      <a16:colId xmlns:a16="http://schemas.microsoft.com/office/drawing/2014/main" val="4044284345"/>
                    </a:ext>
                  </a:extLst>
                </a:gridCol>
                <a:gridCol w="1586632">
                  <a:extLst>
                    <a:ext uri="{9D8B030D-6E8A-4147-A177-3AD203B41FA5}">
                      <a16:colId xmlns:a16="http://schemas.microsoft.com/office/drawing/2014/main" val="3333379109"/>
                    </a:ext>
                  </a:extLst>
                </a:gridCol>
              </a:tblGrid>
              <a:tr h="348508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Data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/>
                        <a:t>Describtion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Column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003020"/>
                  </a:ext>
                </a:extLst>
              </a:tr>
              <a:tr h="55850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[0-849k]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 unique identifier for this instance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row_id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046032"/>
                  </a:ext>
                </a:extLst>
              </a:tr>
              <a:tr h="55850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[</a:t>
                      </a:r>
                      <a:r>
                        <a:rPr lang="en-US" dirty="0" err="1"/>
                        <a:t>yy</a:t>
                      </a:r>
                      <a:r>
                        <a:rPr lang="en-US" dirty="0"/>
                        <a:t>-mm-dd </a:t>
                      </a:r>
                      <a:r>
                        <a:rPr lang="en-US" dirty="0" err="1"/>
                        <a:t>hh:mm:ss</a:t>
                      </a:r>
                      <a:r>
                        <a:rPr lang="en-US" dirty="0"/>
                        <a:t>]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the 20-minute period in which each measurement was take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time 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824234"/>
                  </a:ext>
                </a:extLst>
              </a:tr>
              <a:tr h="55850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[0,1,2]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the east-west midpoint coordinate of the roadway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x 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764872"/>
                  </a:ext>
                </a:extLst>
              </a:tr>
              <a:tr h="55850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[0,1,2,3]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the north-south midpoint coordinate of the roadway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y 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493487"/>
                  </a:ext>
                </a:extLst>
              </a:tr>
              <a:tr h="797868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[EB,NB,NE,NW,SB,SE,SW,WB]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the direction of travel of the roadway. EB indicates "eastbound" travel, for example, while SW indicates a "southwest" direction of travel.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direction 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341757"/>
                  </a:ext>
                </a:extLst>
              </a:tr>
              <a:tr h="797868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[0-100]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congestion levels for the roadway during each hour; the target. The congestion measurements have been normalized to the range 0 to 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congestion 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465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90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5E7ACC7-4494-7F6A-E685-32D96B95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6367D21-C116-FCC4-3DA8-DAC3B9F7D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dirty="0"/>
              <a:t>We took a general overview of all directions, chose the most crowded direction, chose it, took data related to this direction, and created models on it.</a:t>
            </a:r>
            <a:endParaRPr lang="ar-SA" sz="3600" dirty="0"/>
          </a:p>
        </p:txBody>
      </p:sp>
    </p:spTree>
    <p:extLst>
      <p:ext uri="{BB962C8B-B14F-4D97-AF65-F5344CB8AC3E}">
        <p14:creationId xmlns:p14="http://schemas.microsoft.com/office/powerpoint/2010/main" val="186795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A8F5E1A-C50A-4BEE-033C-3EB370A7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181" y="196648"/>
            <a:ext cx="3248375" cy="869915"/>
          </a:xfrm>
        </p:spPr>
        <p:txBody>
          <a:bodyPr/>
          <a:lstStyle/>
          <a:p>
            <a:r>
              <a:rPr lang="en-US" dirty="0"/>
              <a:t>Coding steps</a:t>
            </a:r>
            <a:endParaRPr lang="ar-SA" dirty="0"/>
          </a:p>
        </p:txBody>
      </p:sp>
      <p:sp>
        <p:nvSpPr>
          <p:cNvPr id="5" name="مستطيل: زوايا مستديرة 4">
            <a:extLst>
              <a:ext uri="{FF2B5EF4-FFF2-40B4-BE49-F238E27FC236}">
                <a16:creationId xmlns:a16="http://schemas.microsoft.com/office/drawing/2014/main" id="{0351ED00-4F56-BD9E-1B1D-60173C2F898C}"/>
              </a:ext>
            </a:extLst>
          </p:cNvPr>
          <p:cNvSpPr/>
          <p:nvPr/>
        </p:nvSpPr>
        <p:spPr>
          <a:xfrm>
            <a:off x="3917466" y="3466628"/>
            <a:ext cx="1677987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modeling</a:t>
            </a:r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A7294AEB-2CBC-83B0-38EB-8EAD3B53FEC5}"/>
              </a:ext>
            </a:extLst>
          </p:cNvPr>
          <p:cNvSpPr/>
          <p:nvPr/>
        </p:nvSpPr>
        <p:spPr>
          <a:xfrm>
            <a:off x="6907977" y="3429000"/>
            <a:ext cx="1677987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 splitting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مستطيل: زوايا مستديرة 6">
            <a:extLst>
              <a:ext uri="{FF2B5EF4-FFF2-40B4-BE49-F238E27FC236}">
                <a16:creationId xmlns:a16="http://schemas.microsoft.com/office/drawing/2014/main" id="{133D7B82-4924-6684-591F-90D31ABBB951}"/>
              </a:ext>
            </a:extLst>
          </p:cNvPr>
          <p:cNvSpPr/>
          <p:nvPr/>
        </p:nvSpPr>
        <p:spPr>
          <a:xfrm>
            <a:off x="9715021" y="3429000"/>
            <a:ext cx="1677987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Normalize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BC460CDA-BFF5-E2C5-8D20-436E06380DB2}"/>
              </a:ext>
            </a:extLst>
          </p:cNvPr>
          <p:cNvSpPr/>
          <p:nvPr/>
        </p:nvSpPr>
        <p:spPr>
          <a:xfrm>
            <a:off x="3884613" y="1497730"/>
            <a:ext cx="1677987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Load data</a:t>
            </a:r>
            <a:endParaRPr lang="ar-SA" dirty="0"/>
          </a:p>
        </p:txBody>
      </p:sp>
      <p:sp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316CA0AE-38D5-08A3-BE18-0E52CCFE22CD}"/>
              </a:ext>
            </a:extLst>
          </p:cNvPr>
          <p:cNvSpPr/>
          <p:nvPr/>
        </p:nvSpPr>
        <p:spPr>
          <a:xfrm>
            <a:off x="6857518" y="1497730"/>
            <a:ext cx="1880449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Preprocessing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E493CDE4-0612-3C7B-F1CF-4D4BC1EDAA17}"/>
              </a:ext>
            </a:extLst>
          </p:cNvPr>
          <p:cNvSpPr/>
          <p:nvPr/>
        </p:nvSpPr>
        <p:spPr>
          <a:xfrm>
            <a:off x="9688286" y="1503172"/>
            <a:ext cx="1677987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Visualization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1" name="مستطيل: زوايا مستديرة 10">
            <a:extLst>
              <a:ext uri="{FF2B5EF4-FFF2-40B4-BE49-F238E27FC236}">
                <a16:creationId xmlns:a16="http://schemas.microsoft.com/office/drawing/2014/main" id="{D0ADE308-09BE-8B6B-0A83-1A30512190B3}"/>
              </a:ext>
            </a:extLst>
          </p:cNvPr>
          <p:cNvSpPr/>
          <p:nvPr/>
        </p:nvSpPr>
        <p:spPr>
          <a:xfrm>
            <a:off x="4314098" y="5319686"/>
            <a:ext cx="1880449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predict</a:t>
            </a:r>
          </a:p>
        </p:txBody>
      </p:sp>
      <p:sp>
        <p:nvSpPr>
          <p:cNvPr id="12" name="مستطيل: زوايا مستديرة 11">
            <a:extLst>
              <a:ext uri="{FF2B5EF4-FFF2-40B4-BE49-F238E27FC236}">
                <a16:creationId xmlns:a16="http://schemas.microsoft.com/office/drawing/2014/main" id="{173E178C-AD54-837F-1AFF-97AA906675D9}"/>
              </a:ext>
            </a:extLst>
          </p:cNvPr>
          <p:cNvSpPr/>
          <p:nvPr/>
        </p:nvSpPr>
        <p:spPr>
          <a:xfrm>
            <a:off x="926957" y="5360270"/>
            <a:ext cx="1880449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training</a:t>
            </a:r>
          </a:p>
        </p:txBody>
      </p:sp>
      <p:sp>
        <p:nvSpPr>
          <p:cNvPr id="13" name="مستطيل: زوايا مستديرة 12">
            <a:extLst>
              <a:ext uri="{FF2B5EF4-FFF2-40B4-BE49-F238E27FC236}">
                <a16:creationId xmlns:a16="http://schemas.microsoft.com/office/drawing/2014/main" id="{437CA876-D327-0566-BE6E-0BCD7328D66A}"/>
              </a:ext>
            </a:extLst>
          </p:cNvPr>
          <p:cNvSpPr/>
          <p:nvPr/>
        </p:nvSpPr>
        <p:spPr>
          <a:xfrm>
            <a:off x="798992" y="3403204"/>
            <a:ext cx="2136377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model.compile</a:t>
            </a:r>
          </a:p>
        </p:txBody>
      </p: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4B75E27E-7682-A082-ECF4-D1F291B2EFE7}"/>
              </a:ext>
            </a:extLst>
          </p:cNvPr>
          <p:cNvSpPr/>
          <p:nvPr/>
        </p:nvSpPr>
        <p:spPr>
          <a:xfrm>
            <a:off x="8032359" y="5435525"/>
            <a:ext cx="2755384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Visualization of results</a:t>
            </a:r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  <p:sp>
        <p:nvSpPr>
          <p:cNvPr id="3" name="مستطيل: زوايا مستديرة 2">
            <a:extLst>
              <a:ext uri="{FF2B5EF4-FFF2-40B4-BE49-F238E27FC236}">
                <a16:creationId xmlns:a16="http://schemas.microsoft.com/office/drawing/2014/main" id="{1ECE80F6-C6C5-9922-79F8-EDBA36FC2FAF}"/>
              </a:ext>
            </a:extLst>
          </p:cNvPr>
          <p:cNvSpPr/>
          <p:nvPr/>
        </p:nvSpPr>
        <p:spPr>
          <a:xfrm>
            <a:off x="1028189" y="1513119"/>
            <a:ext cx="1677987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Import libraries</a:t>
            </a:r>
            <a:endParaRPr lang="ar-SA" dirty="0"/>
          </a:p>
        </p:txBody>
      </p:sp>
      <p:sp>
        <p:nvSpPr>
          <p:cNvPr id="14" name="سهم: لليمين 13">
            <a:extLst>
              <a:ext uri="{FF2B5EF4-FFF2-40B4-BE49-F238E27FC236}">
                <a16:creationId xmlns:a16="http://schemas.microsoft.com/office/drawing/2014/main" id="{6CD6A7D0-29C9-D4C3-2B2A-7DC67BC87182}"/>
              </a:ext>
            </a:extLst>
          </p:cNvPr>
          <p:cNvSpPr/>
          <p:nvPr/>
        </p:nvSpPr>
        <p:spPr>
          <a:xfrm>
            <a:off x="2807406" y="1806084"/>
            <a:ext cx="1008830" cy="50168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سهم: لليمين 16">
            <a:extLst>
              <a:ext uri="{FF2B5EF4-FFF2-40B4-BE49-F238E27FC236}">
                <a16:creationId xmlns:a16="http://schemas.microsoft.com/office/drawing/2014/main" id="{EF2552A6-B7BD-8F9D-FE93-E4F793A818A2}"/>
              </a:ext>
            </a:extLst>
          </p:cNvPr>
          <p:cNvSpPr/>
          <p:nvPr/>
        </p:nvSpPr>
        <p:spPr>
          <a:xfrm>
            <a:off x="8828936" y="1806083"/>
            <a:ext cx="859350" cy="50168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سهم: لليمين 17">
            <a:extLst>
              <a:ext uri="{FF2B5EF4-FFF2-40B4-BE49-F238E27FC236}">
                <a16:creationId xmlns:a16="http://schemas.microsoft.com/office/drawing/2014/main" id="{820B4B21-2F3B-7B30-647D-792E31D37A70}"/>
              </a:ext>
            </a:extLst>
          </p:cNvPr>
          <p:cNvSpPr/>
          <p:nvPr/>
        </p:nvSpPr>
        <p:spPr>
          <a:xfrm>
            <a:off x="5644907" y="1808097"/>
            <a:ext cx="1008830" cy="50168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سهم: لليمين 18">
            <a:extLst>
              <a:ext uri="{FF2B5EF4-FFF2-40B4-BE49-F238E27FC236}">
                <a16:creationId xmlns:a16="http://schemas.microsoft.com/office/drawing/2014/main" id="{7FD4402C-1B9D-A071-0E5F-F6D7CF0252FC}"/>
              </a:ext>
            </a:extLst>
          </p:cNvPr>
          <p:cNvSpPr/>
          <p:nvPr/>
        </p:nvSpPr>
        <p:spPr>
          <a:xfrm>
            <a:off x="3019879" y="5588164"/>
            <a:ext cx="1008830" cy="50168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سهم: لليمين 20">
            <a:extLst>
              <a:ext uri="{FF2B5EF4-FFF2-40B4-BE49-F238E27FC236}">
                <a16:creationId xmlns:a16="http://schemas.microsoft.com/office/drawing/2014/main" id="{E1DAB05D-D1A1-DE5D-1869-D700B40FB6B7}"/>
              </a:ext>
            </a:extLst>
          </p:cNvPr>
          <p:cNvSpPr/>
          <p:nvPr/>
        </p:nvSpPr>
        <p:spPr>
          <a:xfrm>
            <a:off x="6738140" y="5658210"/>
            <a:ext cx="1008830" cy="50168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سهم: لأسفل 21">
            <a:extLst>
              <a:ext uri="{FF2B5EF4-FFF2-40B4-BE49-F238E27FC236}">
                <a16:creationId xmlns:a16="http://schemas.microsoft.com/office/drawing/2014/main" id="{9F1C4FAB-0DBF-4DFB-4375-D4502F556E09}"/>
              </a:ext>
            </a:extLst>
          </p:cNvPr>
          <p:cNvSpPr/>
          <p:nvPr/>
        </p:nvSpPr>
        <p:spPr>
          <a:xfrm>
            <a:off x="10032885" y="2444788"/>
            <a:ext cx="521129" cy="94705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سهم: لأسفل 22">
            <a:extLst>
              <a:ext uri="{FF2B5EF4-FFF2-40B4-BE49-F238E27FC236}">
                <a16:creationId xmlns:a16="http://schemas.microsoft.com/office/drawing/2014/main" id="{1FB5259A-E1EE-ED88-DAEA-1024320F1D8D}"/>
              </a:ext>
            </a:extLst>
          </p:cNvPr>
          <p:cNvSpPr/>
          <p:nvPr/>
        </p:nvSpPr>
        <p:spPr>
          <a:xfrm>
            <a:off x="1446213" y="4376058"/>
            <a:ext cx="521129" cy="94705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سهم: لليسار 23">
            <a:extLst>
              <a:ext uri="{FF2B5EF4-FFF2-40B4-BE49-F238E27FC236}">
                <a16:creationId xmlns:a16="http://schemas.microsoft.com/office/drawing/2014/main" id="{3C74655F-62DD-175A-7D4C-1CE8FF4D8209}"/>
              </a:ext>
            </a:extLst>
          </p:cNvPr>
          <p:cNvSpPr/>
          <p:nvPr/>
        </p:nvSpPr>
        <p:spPr>
          <a:xfrm>
            <a:off x="8708712" y="3555610"/>
            <a:ext cx="859349" cy="501687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سهم: لليسار 24">
            <a:extLst>
              <a:ext uri="{FF2B5EF4-FFF2-40B4-BE49-F238E27FC236}">
                <a16:creationId xmlns:a16="http://schemas.microsoft.com/office/drawing/2014/main" id="{6A8ADCB1-3639-725F-90A7-D3946DF8B6BE}"/>
              </a:ext>
            </a:extLst>
          </p:cNvPr>
          <p:cNvSpPr/>
          <p:nvPr/>
        </p:nvSpPr>
        <p:spPr>
          <a:xfrm>
            <a:off x="2967544" y="3697124"/>
            <a:ext cx="859349" cy="501687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سهم: لليسار 25">
            <a:extLst>
              <a:ext uri="{FF2B5EF4-FFF2-40B4-BE49-F238E27FC236}">
                <a16:creationId xmlns:a16="http://schemas.microsoft.com/office/drawing/2014/main" id="{D0A22361-AFF1-F216-177E-82A887081B02}"/>
              </a:ext>
            </a:extLst>
          </p:cNvPr>
          <p:cNvSpPr/>
          <p:nvPr/>
        </p:nvSpPr>
        <p:spPr>
          <a:xfrm>
            <a:off x="5778920" y="3689313"/>
            <a:ext cx="859349" cy="501687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108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18C3C67-45C1-DC0F-9977-F136DFC8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385" y="0"/>
            <a:ext cx="5683930" cy="872825"/>
          </a:xfrm>
        </p:spPr>
        <p:txBody>
          <a:bodyPr/>
          <a:lstStyle/>
          <a:p>
            <a:r>
              <a:rPr lang="en-US" dirty="0"/>
              <a:t>Data visualization</a:t>
            </a:r>
            <a:endParaRPr lang="ar-SA" dirty="0"/>
          </a:p>
        </p:txBody>
      </p:sp>
      <p:pic>
        <p:nvPicPr>
          <p:cNvPr id="3" name="صورة 12">
            <a:extLst>
              <a:ext uri="{FF2B5EF4-FFF2-40B4-BE49-F238E27FC236}">
                <a16:creationId xmlns:a16="http://schemas.microsoft.com/office/drawing/2014/main" id="{AD3084AA-A9EF-53BE-15C3-A5636D043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3" y="823911"/>
            <a:ext cx="11933312" cy="56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0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99F4367-0C84-90CD-D459-249BB4D1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0"/>
            <a:ext cx="5781901" cy="905482"/>
          </a:xfrm>
        </p:spPr>
        <p:txBody>
          <a:bodyPr/>
          <a:lstStyle/>
          <a:p>
            <a:r>
              <a:rPr lang="en-US" dirty="0"/>
              <a:t>Cont. Data visualization</a:t>
            </a:r>
            <a:endParaRPr lang="ar-SA" dirty="0"/>
          </a:p>
        </p:txBody>
      </p:sp>
      <p:pic>
        <p:nvPicPr>
          <p:cNvPr id="17" name="صورة 16">
            <a:extLst>
              <a:ext uri="{FF2B5EF4-FFF2-40B4-BE49-F238E27FC236}">
                <a16:creationId xmlns:a16="http://schemas.microsoft.com/office/drawing/2014/main" id="{4EC65F09-F220-110D-2865-BF2021DDF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29" y="905482"/>
            <a:ext cx="5427209" cy="5517089"/>
          </a:xfrm>
          <a:prstGeom prst="rect">
            <a:avLst/>
          </a:prstGeo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E0A0854E-F62A-B6A9-D640-0855ADA5E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" y="905482"/>
            <a:ext cx="6036809" cy="551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B598892-2331-6364-8843-2D98925B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184" y="0"/>
            <a:ext cx="4181702" cy="947057"/>
          </a:xfrm>
        </p:spPr>
        <p:txBody>
          <a:bodyPr/>
          <a:lstStyle/>
          <a:p>
            <a:r>
              <a:rPr lang="en-US" dirty="0"/>
              <a:t>Data SPLITING</a:t>
            </a:r>
            <a:endParaRPr lang="ar-SA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B248E699-090A-681F-E079-6476B5662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132114"/>
            <a:ext cx="11528765" cy="536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91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دارة">
  <a:themeElements>
    <a:clrScheme name="دارة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دارة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دارة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دارة</Template>
  <TotalTime>280</TotalTime>
  <Words>332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Courier New</vt:lpstr>
      <vt:lpstr>Roboto</vt:lpstr>
      <vt:lpstr>Tw Cen MT</vt:lpstr>
      <vt:lpstr>دارة</vt:lpstr>
      <vt:lpstr>Predict congestion levels on roads</vt:lpstr>
      <vt:lpstr>Project steps</vt:lpstr>
      <vt:lpstr>Project overview</vt:lpstr>
      <vt:lpstr>Dataset</vt:lpstr>
      <vt:lpstr>Data preprocessing</vt:lpstr>
      <vt:lpstr>Coding steps</vt:lpstr>
      <vt:lpstr>Data visualization</vt:lpstr>
      <vt:lpstr>Cont. Data visualization</vt:lpstr>
      <vt:lpstr>Data SPLITING</vt:lpstr>
      <vt:lpstr>The model</vt:lpstr>
      <vt:lpstr>Models:</vt:lpstr>
      <vt:lpstr>Model evaluation - LSTM</vt:lpstr>
      <vt:lpstr>Model evaluation - GRU</vt:lpstr>
      <vt:lpstr>Model evaluation - RNN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Taher MUTANBAK</dc:creator>
  <cp:lastModifiedBy>ABDULLAH MOHAMMED ZACARIA HAFIZ</cp:lastModifiedBy>
  <cp:revision>10</cp:revision>
  <cp:lastPrinted>2024-08-22T07:05:32Z</cp:lastPrinted>
  <dcterms:created xsi:type="dcterms:W3CDTF">2024-08-22T05:29:45Z</dcterms:created>
  <dcterms:modified xsi:type="dcterms:W3CDTF">2024-08-26T09:08:45Z</dcterms:modified>
</cp:coreProperties>
</file>