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6A16-E144-7C1B-A2EF-DFBB81925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26608D-3A5C-28B8-F6C7-10190F2C5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E9462-33AC-95F0-A4EC-0187BB503B2C}"/>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5" name="Footer Placeholder 4">
            <a:extLst>
              <a:ext uri="{FF2B5EF4-FFF2-40B4-BE49-F238E27FC236}">
                <a16:creationId xmlns:a16="http://schemas.microsoft.com/office/drawing/2014/main" id="{A61A570B-F71A-47D1-80BC-8D8146D50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1A1EB-E2F5-B521-4CF9-9476FCB5295E}"/>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28363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CE20-44BB-7F1A-2DFC-676F365B1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8A394D-C42D-539F-224B-4B595F2E6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5A0FD-47A5-D447-2D74-F185CC6DBA08}"/>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5" name="Footer Placeholder 4">
            <a:extLst>
              <a:ext uri="{FF2B5EF4-FFF2-40B4-BE49-F238E27FC236}">
                <a16:creationId xmlns:a16="http://schemas.microsoft.com/office/drawing/2014/main" id="{1803C7BF-9F46-8843-CC45-585329DDD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FC147-65A0-455C-5546-C4C6993DD8F1}"/>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169665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9CF2C-1471-8A0A-36E9-6D0BA7E254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3795CA-124D-9A35-DB79-9F15B98C8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5436F-4CCF-CE86-96EF-D450F2BE4BEA}"/>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5" name="Footer Placeholder 4">
            <a:extLst>
              <a:ext uri="{FF2B5EF4-FFF2-40B4-BE49-F238E27FC236}">
                <a16:creationId xmlns:a16="http://schemas.microsoft.com/office/drawing/2014/main" id="{9195430D-7388-1410-82DA-FF4F2A130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2E394-082D-1D01-DB94-33084B040A1B}"/>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408296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CDF3-30B5-0B06-C81D-1C2457A77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0E973-6092-30D3-1655-747D473EB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D7099-2ADF-4B90-1BD3-79BFF519FF76}"/>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5" name="Footer Placeholder 4">
            <a:extLst>
              <a:ext uri="{FF2B5EF4-FFF2-40B4-BE49-F238E27FC236}">
                <a16:creationId xmlns:a16="http://schemas.microsoft.com/office/drawing/2014/main" id="{06A8BB7B-1399-F36C-8AF7-7A5802983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5E979-A5BE-9599-E43F-592953882010}"/>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335518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22C7-2A7A-B114-D8BF-A198E6A6F3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1BDB6E-CDBA-2E06-B022-4E2FF9721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77F57-8E38-6ED7-8E4A-FCDB24C003FB}"/>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5" name="Footer Placeholder 4">
            <a:extLst>
              <a:ext uri="{FF2B5EF4-FFF2-40B4-BE49-F238E27FC236}">
                <a16:creationId xmlns:a16="http://schemas.microsoft.com/office/drawing/2014/main" id="{88FE8D3F-D9C9-471A-E530-8F6AF346A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F7B1E-F15B-C677-3D15-DA2C784EC775}"/>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262631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BA4A-D151-8A82-8E9F-D5ABB120B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54638-47A1-4C6A-B1D3-03B52E9D57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2DFE72-5F97-C2FF-2AF5-A6D3E02FCB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D0F89-122D-B9F2-794D-AC35CCC0272F}"/>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6" name="Footer Placeholder 5">
            <a:extLst>
              <a:ext uri="{FF2B5EF4-FFF2-40B4-BE49-F238E27FC236}">
                <a16:creationId xmlns:a16="http://schemas.microsoft.com/office/drawing/2014/main" id="{176CD016-779D-63A1-06D1-2706D2962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1CB42-3CAF-A7EE-FA36-5EF163AD6BCD}"/>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250956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E205-DAFB-9461-6352-A5D72159D3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6EC62-F5DA-D96D-3833-248693700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424DF9-4A28-6EFF-F3A1-6C72FD480E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61F32F-7147-1D7C-F215-62DCAFE5B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5CBB4-075C-31A2-1301-FAF09345E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6E8EE9-A47B-C3C0-27BB-E10AC98C3AF4}"/>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8" name="Footer Placeholder 7">
            <a:extLst>
              <a:ext uri="{FF2B5EF4-FFF2-40B4-BE49-F238E27FC236}">
                <a16:creationId xmlns:a16="http://schemas.microsoft.com/office/drawing/2014/main" id="{73E57052-134B-06FD-8054-B959C5700B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103B1-C9F7-AE8E-92B9-5E961B470941}"/>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138326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16F3-84D5-8DC9-77A1-FCCF1D6134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81CDE0-488A-F831-480A-F2F903D88D9D}"/>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4" name="Footer Placeholder 3">
            <a:extLst>
              <a:ext uri="{FF2B5EF4-FFF2-40B4-BE49-F238E27FC236}">
                <a16:creationId xmlns:a16="http://schemas.microsoft.com/office/drawing/2014/main" id="{74DE5422-F65C-8E18-73A6-CA679632AF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11DA28-EB00-87FF-E6C7-859032EDD787}"/>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71521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2BA0D-B207-4E89-6B0A-C79A5BC681E2}"/>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3" name="Footer Placeholder 2">
            <a:extLst>
              <a:ext uri="{FF2B5EF4-FFF2-40B4-BE49-F238E27FC236}">
                <a16:creationId xmlns:a16="http://schemas.microsoft.com/office/drawing/2014/main" id="{CC5CA517-C769-5063-9DD1-9CF631D4BE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085C61-60CD-75AC-5A90-0DD46C67FD5C}"/>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48417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15C7-E863-90C6-5864-E38105D0A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6D00A-E419-A60A-BFF2-FD2A66400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7B69FA-EB33-65B7-0B74-089346012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D9CF0-FDC5-1C5D-AF14-711170D4F4FF}"/>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6" name="Footer Placeholder 5">
            <a:extLst>
              <a:ext uri="{FF2B5EF4-FFF2-40B4-BE49-F238E27FC236}">
                <a16:creationId xmlns:a16="http://schemas.microsoft.com/office/drawing/2014/main" id="{70A1DCE7-5EB5-299E-128E-18799E045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E5BC8-1288-F9C6-BA38-461DB30419FA}"/>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88553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F8C1-1EDD-BFD5-C971-ECB05D252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229766-2E1A-0CA6-A3D6-E6D7DF4EE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0EC3C0-09DC-7FC6-45CC-8C5EF5F1B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BBCB8-7736-3C5C-2C8C-E180BB3CA9D8}"/>
              </a:ext>
            </a:extLst>
          </p:cNvPr>
          <p:cNvSpPr>
            <a:spLocks noGrp="1"/>
          </p:cNvSpPr>
          <p:nvPr>
            <p:ph type="dt" sz="half" idx="10"/>
          </p:nvPr>
        </p:nvSpPr>
        <p:spPr/>
        <p:txBody>
          <a:bodyPr/>
          <a:lstStyle/>
          <a:p>
            <a:fld id="{82A5A806-9347-4826-B1ED-5BE41777723C}" type="datetimeFigureOut">
              <a:rPr lang="en-US" smtClean="0"/>
              <a:t>7/10/2023</a:t>
            </a:fld>
            <a:endParaRPr lang="en-US"/>
          </a:p>
        </p:txBody>
      </p:sp>
      <p:sp>
        <p:nvSpPr>
          <p:cNvPr id="6" name="Footer Placeholder 5">
            <a:extLst>
              <a:ext uri="{FF2B5EF4-FFF2-40B4-BE49-F238E27FC236}">
                <a16:creationId xmlns:a16="http://schemas.microsoft.com/office/drawing/2014/main" id="{EBE22EE2-9DC0-CCA2-4EED-C6872C4C77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8865F-CAC3-031B-69C2-F6EE7C1190CF}"/>
              </a:ext>
            </a:extLst>
          </p:cNvPr>
          <p:cNvSpPr>
            <a:spLocks noGrp="1"/>
          </p:cNvSpPr>
          <p:nvPr>
            <p:ph type="sldNum" sz="quarter" idx="12"/>
          </p:nvPr>
        </p:nvSpPr>
        <p:spPr/>
        <p:txBody>
          <a:bodyPr/>
          <a:lstStyle/>
          <a:p>
            <a:fld id="{D0F8972B-C7BA-4623-B9F2-6DEB59DA1FAE}" type="slidenum">
              <a:rPr lang="en-US" smtClean="0"/>
              <a:t>‹#›</a:t>
            </a:fld>
            <a:endParaRPr lang="en-US"/>
          </a:p>
        </p:txBody>
      </p:sp>
    </p:spTree>
    <p:extLst>
      <p:ext uri="{BB962C8B-B14F-4D97-AF65-F5344CB8AC3E}">
        <p14:creationId xmlns:p14="http://schemas.microsoft.com/office/powerpoint/2010/main" val="324575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0EBD50-5E5E-675D-1413-2630D44503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D98236-1024-35A7-3199-82062EF7AA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E2254-9739-5C5F-4E74-6E0078F79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5A806-9347-4826-B1ED-5BE41777723C}" type="datetimeFigureOut">
              <a:rPr lang="en-US" smtClean="0"/>
              <a:t>7/10/2023</a:t>
            </a:fld>
            <a:endParaRPr lang="en-US"/>
          </a:p>
        </p:txBody>
      </p:sp>
      <p:sp>
        <p:nvSpPr>
          <p:cNvPr id="5" name="Footer Placeholder 4">
            <a:extLst>
              <a:ext uri="{FF2B5EF4-FFF2-40B4-BE49-F238E27FC236}">
                <a16:creationId xmlns:a16="http://schemas.microsoft.com/office/drawing/2014/main" id="{154F3293-B664-C3D6-A6E4-B831179AB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A8B001-41DA-9C4E-EC88-E4EF57AE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8972B-C7BA-4623-B9F2-6DEB59DA1FAE}" type="slidenum">
              <a:rPr lang="en-US" smtClean="0"/>
              <a:t>‹#›</a:t>
            </a:fld>
            <a:endParaRPr lang="en-US"/>
          </a:p>
        </p:txBody>
      </p:sp>
    </p:spTree>
    <p:extLst>
      <p:ext uri="{BB962C8B-B14F-4D97-AF65-F5344CB8AC3E}">
        <p14:creationId xmlns:p14="http://schemas.microsoft.com/office/powerpoint/2010/main" val="256557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2" r:id="rId1"/>
    <p:sldLayoutId id="214748366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8983" y="221560"/>
            <a:ext cx="10515600" cy="1325563"/>
          </a:xfrm>
        </p:spPr>
        <p:txBody>
          <a:bodyPr/>
          <a:lstStyle/>
          <a:p>
            <a:pPr algn="ctr"/>
            <a:r>
              <a:rPr lang="en-US" b="1" dirty="0">
                <a:cs typeface="Calibri Light"/>
              </a:rPr>
              <a:t>Introduction</a:t>
            </a:r>
          </a:p>
        </p:txBody>
      </p:sp>
      <p:sp>
        <p:nvSpPr>
          <p:cNvPr id="4" name="TextBox 3">
            <a:extLst>
              <a:ext uri="{FF2B5EF4-FFF2-40B4-BE49-F238E27FC236}">
                <a16:creationId xmlns:a16="http://schemas.microsoft.com/office/drawing/2014/main" id="{F2FDD645-DA1A-7DAF-4538-8D68AB9C36C0}"/>
              </a:ext>
            </a:extLst>
          </p:cNvPr>
          <p:cNvSpPr txBox="1"/>
          <p:nvPr/>
        </p:nvSpPr>
        <p:spPr>
          <a:xfrm>
            <a:off x="1167045" y="2041618"/>
            <a:ext cx="923617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AF0251"/>
                </a:solidFill>
                <a:latin typeface="Times New Roman" panose="02020603050405020304" pitchFamily="18" charset="0"/>
                <a:ea typeface="+mn-lt"/>
                <a:cs typeface="Times New Roman" panose="02020603050405020304" pitchFamily="18" charset="0"/>
              </a:rPr>
              <a:t>Management principles are important to all small businesses. Management decisions impact the success of a business, the health of its work environment and its growth. The main objective is customer's satisfaction. Management is about achieving organizational objectives through people. By engaging group of people, we can create a good business or a startup idea.</a:t>
            </a:r>
            <a:endParaRPr lang="en-US" sz="2800" dirty="0">
              <a:solidFill>
                <a:srgbClr val="AF02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E57-04D3-8A02-9F6E-D94EDE927D22}"/>
              </a:ext>
            </a:extLst>
          </p:cNvPr>
          <p:cNvSpPr>
            <a:spLocks noGrp="1"/>
          </p:cNvSpPr>
          <p:nvPr>
            <p:ph type="title"/>
          </p:nvPr>
        </p:nvSpPr>
        <p:spPr>
          <a:xfrm>
            <a:off x="838200" y="160317"/>
            <a:ext cx="10515600" cy="1325563"/>
          </a:xfrm>
        </p:spPr>
        <p:txBody>
          <a:bodyPr/>
          <a:lstStyle/>
          <a:p>
            <a:pPr algn="ctr"/>
            <a:r>
              <a:rPr lang="en-US" b="1" dirty="0">
                <a:cs typeface="Calibri Light"/>
              </a:rPr>
              <a:t>Business Model</a:t>
            </a:r>
          </a:p>
        </p:txBody>
      </p:sp>
      <p:sp>
        <p:nvSpPr>
          <p:cNvPr id="3" name="Content Placeholder 2">
            <a:extLst>
              <a:ext uri="{FF2B5EF4-FFF2-40B4-BE49-F238E27FC236}">
                <a16:creationId xmlns:a16="http://schemas.microsoft.com/office/drawing/2014/main" id="{E2674A0E-B3B9-897A-E16D-B8F6B631886E}"/>
              </a:ext>
            </a:extLst>
          </p:cNvPr>
          <p:cNvSpPr>
            <a:spLocks noGrp="1"/>
          </p:cNvSpPr>
          <p:nvPr>
            <p:ph idx="1"/>
          </p:nvPr>
        </p:nvSpPr>
        <p:spPr>
          <a:xfrm>
            <a:off x="812938" y="1345307"/>
            <a:ext cx="10515600" cy="1325563"/>
          </a:xfrm>
        </p:spPr>
        <p:txBody>
          <a:bodyPr vert="horz" lIns="91440" tIns="45720" rIns="91440" bIns="45720" rtlCol="0" anchor="t">
            <a:normAutofit/>
          </a:bodyPr>
          <a:lstStyle/>
          <a:p>
            <a:pPr marL="0" indent="0">
              <a:buNone/>
            </a:pPr>
            <a:r>
              <a:rPr lang="en-US" sz="2200" dirty="0">
                <a:solidFill>
                  <a:srgbClr val="E64AD3"/>
                </a:solidFill>
                <a:latin typeface="Times New Roman" panose="02020603050405020304" pitchFamily="18" charset="0"/>
                <a:cs typeface="Times New Roman" panose="02020603050405020304" pitchFamily="18" charset="0"/>
              </a:rPr>
              <a:t>Our business model is combining two different apps. They are </a:t>
            </a:r>
            <a:r>
              <a:rPr lang="en-US" sz="2200" dirty="0" err="1">
                <a:solidFill>
                  <a:srgbClr val="E64AD3"/>
                </a:solidFill>
                <a:latin typeface="Times New Roman" panose="02020603050405020304" pitchFamily="18" charset="0"/>
                <a:cs typeface="Times New Roman" panose="02020603050405020304" pitchFamily="18" charset="0"/>
              </a:rPr>
              <a:t>foodpanda</a:t>
            </a:r>
            <a:r>
              <a:rPr lang="en-US" sz="2200" dirty="0">
                <a:solidFill>
                  <a:srgbClr val="E64AD3"/>
                </a:solidFill>
                <a:latin typeface="Times New Roman" panose="02020603050405020304" pitchFamily="18" charset="0"/>
                <a:cs typeface="Times New Roman" panose="02020603050405020304" pitchFamily="18" charset="0"/>
              </a:rPr>
              <a:t> and uber. These apps work in two different aspects. </a:t>
            </a:r>
            <a:r>
              <a:rPr lang="en-US" sz="2200" dirty="0" err="1">
                <a:solidFill>
                  <a:srgbClr val="E64AD3"/>
                </a:solidFill>
                <a:latin typeface="Times New Roman" panose="02020603050405020304" pitchFamily="18" charset="0"/>
                <a:cs typeface="Times New Roman" panose="02020603050405020304" pitchFamily="18" charset="0"/>
              </a:rPr>
              <a:t>Foodpanda</a:t>
            </a:r>
            <a:r>
              <a:rPr lang="en-US" sz="2200" dirty="0">
                <a:solidFill>
                  <a:srgbClr val="E64AD3"/>
                </a:solidFill>
                <a:latin typeface="Times New Roman" panose="02020603050405020304" pitchFamily="18" charset="0"/>
                <a:cs typeface="Times New Roman" panose="02020603050405020304" pitchFamily="18" charset="0"/>
              </a:rPr>
              <a:t> delivers your food from specific restaurant. Uber provides you with the source of transportation. FOOBER provides you with both of these things at the same time.</a:t>
            </a:r>
          </a:p>
          <a:p>
            <a:pPr marL="0" indent="0">
              <a:buNone/>
            </a:pPr>
            <a:endParaRPr lang="en-US" dirty="0">
              <a:cs typeface="Calibri" panose="020F0502020204030204"/>
            </a:endParaRPr>
          </a:p>
        </p:txBody>
      </p:sp>
      <p:pic>
        <p:nvPicPr>
          <p:cNvPr id="4" name="Picture 3" descr="A picture containing font, graphics, logo, black&#10;&#10;Description automatically generated">
            <a:extLst>
              <a:ext uri="{FF2B5EF4-FFF2-40B4-BE49-F238E27FC236}">
                <a16:creationId xmlns:a16="http://schemas.microsoft.com/office/drawing/2014/main" id="{71B691B0-0C78-EE74-FF29-B5ED0B264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4017" y="2958306"/>
            <a:ext cx="2162175" cy="1133475"/>
          </a:xfrm>
          <a:prstGeom prst="rect">
            <a:avLst/>
          </a:prstGeom>
        </p:spPr>
      </p:pic>
      <p:pic>
        <p:nvPicPr>
          <p:cNvPr id="5" name="Picture 4" descr="A logo of a panda&#10;&#10;Description automatically generated with low confidence">
            <a:extLst>
              <a:ext uri="{FF2B5EF4-FFF2-40B4-BE49-F238E27FC236}">
                <a16:creationId xmlns:a16="http://schemas.microsoft.com/office/drawing/2014/main" id="{C5A2214E-53A4-D424-46C7-40BDBBF02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11" y="2938427"/>
            <a:ext cx="2162175" cy="1133475"/>
          </a:xfrm>
          <a:prstGeom prst="rect">
            <a:avLst/>
          </a:prstGeom>
        </p:spPr>
      </p:pic>
      <p:pic>
        <p:nvPicPr>
          <p:cNvPr id="6" name="Picture 5" descr="A logo with a panda and a car&#10;&#10;Description automatically generated with low confidence">
            <a:extLst>
              <a:ext uri="{FF2B5EF4-FFF2-40B4-BE49-F238E27FC236}">
                <a16:creationId xmlns:a16="http://schemas.microsoft.com/office/drawing/2014/main" id="{ADB796E1-8454-D127-20DF-9F39CB40C2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7664" y="2968245"/>
            <a:ext cx="2162175" cy="1128266"/>
          </a:xfrm>
          <a:prstGeom prst="rect">
            <a:avLst/>
          </a:prstGeom>
        </p:spPr>
      </p:pic>
      <p:sp>
        <p:nvSpPr>
          <p:cNvPr id="7" name="Plus Sign 6">
            <a:extLst>
              <a:ext uri="{FF2B5EF4-FFF2-40B4-BE49-F238E27FC236}">
                <a16:creationId xmlns:a16="http://schemas.microsoft.com/office/drawing/2014/main" id="{C2B7ADC0-16C0-A785-E065-ACB13B90181A}"/>
              </a:ext>
            </a:extLst>
          </p:cNvPr>
          <p:cNvSpPr/>
          <p:nvPr/>
        </p:nvSpPr>
        <p:spPr>
          <a:xfrm>
            <a:off x="2871221" y="2766218"/>
            <a:ext cx="1285461" cy="1325563"/>
          </a:xfrm>
          <a:prstGeom prst="mathPlus">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8" name="Equals 7">
            <a:extLst>
              <a:ext uri="{FF2B5EF4-FFF2-40B4-BE49-F238E27FC236}">
                <a16:creationId xmlns:a16="http://schemas.microsoft.com/office/drawing/2014/main" id="{41CAB12C-2801-AAB3-B47C-9B8A832A420D}"/>
              </a:ext>
            </a:extLst>
          </p:cNvPr>
          <p:cNvSpPr/>
          <p:nvPr/>
        </p:nvSpPr>
        <p:spPr>
          <a:xfrm>
            <a:off x="7058325" y="3029859"/>
            <a:ext cx="1637206" cy="1030209"/>
          </a:xfrm>
          <a:prstGeom prst="mathEqual">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B2C64F20-D09C-083C-5A8E-E294C0B87C2E}"/>
              </a:ext>
            </a:extLst>
          </p:cNvPr>
          <p:cNvSpPr txBox="1"/>
          <p:nvPr/>
        </p:nvSpPr>
        <p:spPr>
          <a:xfrm>
            <a:off x="4124313" y="4482004"/>
            <a:ext cx="7505230" cy="1446550"/>
          </a:xfrm>
          <a:prstGeom prst="rect">
            <a:avLst/>
          </a:prstGeom>
          <a:noFill/>
        </p:spPr>
        <p:txBody>
          <a:bodyPr wrap="square">
            <a:spAutoFit/>
          </a:bodyPr>
          <a:lstStyle/>
          <a:p>
            <a:pPr marL="0" indent="0">
              <a:buNone/>
            </a:pPr>
            <a:r>
              <a:rPr lang="en-US" sz="2200" dirty="0">
                <a:solidFill>
                  <a:srgbClr val="E64AD3"/>
                </a:solidFill>
                <a:latin typeface="Times New Roman" panose="02020603050405020304" pitchFamily="18" charset="0"/>
                <a:cs typeface="Times New Roman" panose="02020603050405020304" pitchFamily="18" charset="0"/>
              </a:rPr>
              <a:t>This business model will work in such way that if you want to go to restaurant, you will pick the specific restaurant and order the food, in meantime the ride will be booked automatically of your choice which will take you to that restaurant if you want</a:t>
            </a:r>
            <a:endParaRPr lang="en-US" sz="2200" dirty="0">
              <a:cs typeface="Calibri" panose="020F0502020204030204"/>
            </a:endParaRPr>
          </a:p>
        </p:txBody>
      </p:sp>
    </p:spTree>
    <p:extLst>
      <p:ext uri="{BB962C8B-B14F-4D97-AF65-F5344CB8AC3E}">
        <p14:creationId xmlns:p14="http://schemas.microsoft.com/office/powerpoint/2010/main" val="9343865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6E5F-D8B9-D99A-A314-5F1CB65886A6}"/>
              </a:ext>
            </a:extLst>
          </p:cNvPr>
          <p:cNvSpPr>
            <a:spLocks noGrp="1"/>
          </p:cNvSpPr>
          <p:nvPr>
            <p:ph type="title"/>
          </p:nvPr>
        </p:nvSpPr>
        <p:spPr>
          <a:xfrm>
            <a:off x="1305232" y="107028"/>
            <a:ext cx="10515600" cy="1325563"/>
          </a:xfrm>
        </p:spPr>
        <p:txBody>
          <a:bodyPr/>
          <a:lstStyle/>
          <a:p>
            <a:r>
              <a:rPr lang="en-US" b="1" dirty="0">
                <a:cs typeface="Calibri Light"/>
              </a:rPr>
              <a:t>General Problems Faced by People</a:t>
            </a:r>
            <a:endParaRPr lang="en-US" b="1" dirty="0"/>
          </a:p>
        </p:txBody>
      </p:sp>
      <p:sp>
        <p:nvSpPr>
          <p:cNvPr id="3" name="TextBox 2">
            <a:extLst>
              <a:ext uri="{FF2B5EF4-FFF2-40B4-BE49-F238E27FC236}">
                <a16:creationId xmlns:a16="http://schemas.microsoft.com/office/drawing/2014/main" id="{62D93341-2DAD-6CE1-A948-1C8933D6D63B}"/>
              </a:ext>
            </a:extLst>
          </p:cNvPr>
          <p:cNvSpPr txBox="1"/>
          <p:nvPr/>
        </p:nvSpPr>
        <p:spPr>
          <a:xfrm>
            <a:off x="411726" y="1499419"/>
            <a:ext cx="3404419"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solidFill>
                  <a:srgbClr val="FF0000"/>
                </a:solidFill>
                <a:ea typeface="+mn-lt"/>
                <a:cs typeface="+mn-lt"/>
              </a:rPr>
              <a:t>No Source of Transportation</a:t>
            </a:r>
            <a:endParaRPr lang="en-US" sz="2400" dirty="0">
              <a:solidFill>
                <a:srgbClr val="FF0000"/>
              </a:solidFill>
              <a:ea typeface="+mn-lt"/>
              <a:cs typeface="Calibri" panose="020F0502020204030204"/>
            </a:endParaRPr>
          </a:p>
          <a:p>
            <a:endParaRPr lang="en-US" sz="2400" dirty="0">
              <a:solidFill>
                <a:srgbClr val="E64AD3"/>
              </a:solidFill>
              <a:cs typeface="Calibri" panose="020F0502020204030204"/>
            </a:endParaRPr>
          </a:p>
          <a:p>
            <a:r>
              <a:rPr lang="en-US" dirty="0">
                <a:solidFill>
                  <a:srgbClr val="E64AD3"/>
                </a:solidFill>
                <a:latin typeface="Times New Roman" panose="02020603050405020304" pitchFamily="18" charset="0"/>
                <a:ea typeface="+mn-lt"/>
                <a:cs typeface="Times New Roman" panose="02020603050405020304" pitchFamily="18" charset="0"/>
              </a:rPr>
              <a:t>Some people have no source of transportation. Sometimes there are more people who have to go for a lunch or dinner but there is no enough space in vehicles like motorbike. They first have to book ride to go and then order food </a:t>
            </a:r>
            <a:r>
              <a:rPr lang="en-US" sz="2000" dirty="0">
                <a:solidFill>
                  <a:srgbClr val="E64AD3"/>
                </a:solidFill>
                <a:latin typeface="Times New Roman" panose="02020603050405020304" pitchFamily="18" charset="0"/>
                <a:ea typeface="+mn-lt"/>
                <a:cs typeface="Times New Roman" panose="02020603050405020304" pitchFamily="18" charset="0"/>
              </a:rPr>
              <a:t>separately.</a:t>
            </a:r>
            <a:endParaRPr lang="en-US" sz="2000" dirty="0">
              <a:solidFill>
                <a:srgbClr val="E64AD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75387DE-E857-9F4B-AA43-D60954B45D2F}"/>
              </a:ext>
            </a:extLst>
          </p:cNvPr>
          <p:cNvSpPr txBox="1"/>
          <p:nvPr/>
        </p:nvSpPr>
        <p:spPr>
          <a:xfrm>
            <a:off x="4498257" y="1505563"/>
            <a:ext cx="282062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solidFill>
                  <a:srgbClr val="FF0000"/>
                </a:solidFill>
                <a:cs typeface="Calibri"/>
              </a:rPr>
              <a:t>Safety Issues and High Fares</a:t>
            </a:r>
            <a:endParaRPr lang="en-US" dirty="0">
              <a:solidFill>
                <a:srgbClr val="FF0000"/>
              </a:solidFill>
              <a:cs typeface="Calibri" panose="020F0502020204030204"/>
            </a:endParaRPr>
          </a:p>
          <a:p>
            <a:endParaRPr lang="en-US" sz="2400" dirty="0">
              <a:cs typeface="Calibri"/>
            </a:endParaRPr>
          </a:p>
          <a:p>
            <a:r>
              <a:rPr lang="en-US" sz="2300" dirty="0">
                <a:solidFill>
                  <a:srgbClr val="E64AD3"/>
                </a:solidFill>
                <a:latin typeface="Times New Roman" panose="02020603050405020304" pitchFamily="18" charset="0"/>
                <a:cs typeface="Times New Roman" panose="02020603050405020304" pitchFamily="18" charset="0"/>
              </a:rPr>
              <a:t>Parents are very concerned about their children's safety, especially</a:t>
            </a:r>
          </a:p>
          <a:p>
            <a:r>
              <a:rPr lang="en-US" sz="2300" dirty="0">
                <a:solidFill>
                  <a:srgbClr val="E64AD3"/>
                </a:solidFill>
                <a:latin typeface="Times New Roman" panose="02020603050405020304" pitchFamily="18" charset="0"/>
                <a:cs typeface="Times New Roman" panose="02020603050405020304" pitchFamily="18" charset="0"/>
              </a:rPr>
              <a:t>parents of girls so when they want to go for outing, they use public transports, due to high fares, which are not completely save. </a:t>
            </a:r>
          </a:p>
        </p:txBody>
      </p:sp>
      <p:sp>
        <p:nvSpPr>
          <p:cNvPr id="5" name="TextBox 4">
            <a:extLst>
              <a:ext uri="{FF2B5EF4-FFF2-40B4-BE49-F238E27FC236}">
                <a16:creationId xmlns:a16="http://schemas.microsoft.com/office/drawing/2014/main" id="{C4D706C8-5D04-0A3D-72B1-0F4AC10D5DD5}"/>
              </a:ext>
            </a:extLst>
          </p:cNvPr>
          <p:cNvSpPr txBox="1"/>
          <p:nvPr/>
        </p:nvSpPr>
        <p:spPr>
          <a:xfrm>
            <a:off x="8277531" y="1499418"/>
            <a:ext cx="293124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solidFill>
                  <a:srgbClr val="FF0000"/>
                </a:solidFill>
                <a:cs typeface="Calibri"/>
              </a:rPr>
              <a:t>Long Waiting Time</a:t>
            </a:r>
            <a:endParaRPr lang="en-US" dirty="0">
              <a:solidFill>
                <a:srgbClr val="FF0000"/>
              </a:solidFill>
              <a:cs typeface="Calibri"/>
            </a:endParaRPr>
          </a:p>
          <a:p>
            <a:pPr marL="342900" indent="-342900">
              <a:buFont typeface="Wingdings"/>
              <a:buChar char="q"/>
            </a:pPr>
            <a:endParaRPr lang="en-US" sz="2400" dirty="0">
              <a:cs typeface="Calibri"/>
            </a:endParaRPr>
          </a:p>
          <a:p>
            <a:r>
              <a:rPr lang="en-US" sz="2200" dirty="0">
                <a:solidFill>
                  <a:srgbClr val="E64AD3"/>
                </a:solidFill>
                <a:cs typeface="Calibri"/>
              </a:rPr>
              <a:t>When you order  something, you have to wait for the long time for the order to come especially in </a:t>
            </a:r>
            <a:r>
              <a:rPr lang="en-US" sz="2200" dirty="0" err="1">
                <a:solidFill>
                  <a:srgbClr val="E64AD3"/>
                </a:solidFill>
                <a:cs typeface="Calibri"/>
              </a:rPr>
              <a:t>Shinwaris</a:t>
            </a:r>
            <a:r>
              <a:rPr lang="en-US" sz="2200" dirty="0">
                <a:solidFill>
                  <a:srgbClr val="E64AD3"/>
                </a:solidFill>
                <a:cs typeface="Calibri"/>
              </a:rPr>
              <a:t>. It generally waste your time and delays your food.</a:t>
            </a:r>
          </a:p>
          <a:p>
            <a:pPr marL="285750" indent="-285750" algn="l">
              <a:buFont typeface="Wingdings"/>
              <a:buChar char="q"/>
            </a:pPr>
            <a:endParaRPr lang="en-US" dirty="0">
              <a:cs typeface="Calibri"/>
            </a:endParaRPr>
          </a:p>
        </p:txBody>
      </p:sp>
    </p:spTree>
    <p:extLst>
      <p:ext uri="{BB962C8B-B14F-4D97-AF65-F5344CB8AC3E}">
        <p14:creationId xmlns:p14="http://schemas.microsoft.com/office/powerpoint/2010/main" val="402925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08A5-29D3-C4E9-3CE6-46D0C9D4A091}"/>
              </a:ext>
            </a:extLst>
          </p:cNvPr>
          <p:cNvSpPr>
            <a:spLocks noGrp="1"/>
          </p:cNvSpPr>
          <p:nvPr>
            <p:ph type="title"/>
          </p:nvPr>
        </p:nvSpPr>
        <p:spPr>
          <a:xfrm>
            <a:off x="1108587" y="94738"/>
            <a:ext cx="10515600" cy="1325563"/>
          </a:xfrm>
        </p:spPr>
        <p:txBody>
          <a:bodyPr/>
          <a:lstStyle/>
          <a:p>
            <a:r>
              <a:rPr lang="en-US" b="1" dirty="0">
                <a:cs typeface="Calibri Light"/>
              </a:rPr>
              <a:t>FOOBER - </a:t>
            </a:r>
            <a:r>
              <a:rPr lang="en-US" b="1" dirty="0">
                <a:ea typeface="+mj-lt"/>
                <a:cs typeface="+mj-lt"/>
              </a:rPr>
              <a:t>Solution to all these Problems</a:t>
            </a:r>
            <a:endParaRPr lang="en-US" b="1" dirty="0">
              <a:cs typeface="Calibri Light"/>
            </a:endParaRPr>
          </a:p>
        </p:txBody>
      </p:sp>
      <p:sp>
        <p:nvSpPr>
          <p:cNvPr id="3" name="TextBox 2">
            <a:extLst>
              <a:ext uri="{FF2B5EF4-FFF2-40B4-BE49-F238E27FC236}">
                <a16:creationId xmlns:a16="http://schemas.microsoft.com/office/drawing/2014/main" id="{464101EA-7870-E25D-D58D-4FC9430A8051}"/>
              </a:ext>
            </a:extLst>
          </p:cNvPr>
          <p:cNvSpPr txBox="1"/>
          <p:nvPr/>
        </p:nvSpPr>
        <p:spPr>
          <a:xfrm>
            <a:off x="4306219" y="1645892"/>
            <a:ext cx="395748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solidFill>
                  <a:srgbClr val="FF0000"/>
                </a:solidFill>
                <a:ea typeface="+mn-lt"/>
                <a:cs typeface="+mn-lt"/>
              </a:rPr>
              <a:t>Providing you both Transportation and Food</a:t>
            </a:r>
            <a:endParaRPr lang="en-US" dirty="0">
              <a:solidFill>
                <a:srgbClr val="FF0000"/>
              </a:solidFill>
            </a:endParaRPr>
          </a:p>
          <a:p>
            <a:endParaRPr lang="en-US" sz="2400" dirty="0">
              <a:ea typeface="+mn-lt"/>
              <a:cs typeface="+mn-lt"/>
            </a:endParaRPr>
          </a:p>
          <a:p>
            <a:r>
              <a:rPr lang="en-US" sz="2400" dirty="0">
                <a:solidFill>
                  <a:srgbClr val="E64AD3"/>
                </a:solidFill>
                <a:latin typeface="Times New Roman" panose="02020603050405020304" pitchFamily="18" charset="0"/>
                <a:ea typeface="+mn-lt"/>
                <a:cs typeface="Times New Roman" panose="02020603050405020304" pitchFamily="18" charset="0"/>
              </a:rPr>
              <a:t>The solution to above all these problems is that we develop an app named FOOBER, which provides both transportation and food purposes. In this app, you placed your order, the driver comes and takes you to the restaurant and if you want, it will also take you back to your home. </a:t>
            </a:r>
            <a:endParaRPr lang="en-US" sz="2400" dirty="0">
              <a:solidFill>
                <a:srgbClr val="E64AD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5ADDC91-9C89-96EB-CCFE-8600BE4DBD64}"/>
              </a:ext>
            </a:extLst>
          </p:cNvPr>
          <p:cNvSpPr txBox="1"/>
          <p:nvPr/>
        </p:nvSpPr>
        <p:spPr>
          <a:xfrm>
            <a:off x="8425417" y="1720840"/>
            <a:ext cx="363179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solidFill>
                  <a:srgbClr val="FF0000"/>
                </a:solidFill>
                <a:cs typeface="Calibri"/>
              </a:rPr>
              <a:t>Guaranteed Safety and Desired Fares</a:t>
            </a:r>
            <a:endParaRPr lang="en-US" dirty="0">
              <a:solidFill>
                <a:srgbClr val="FF0000"/>
              </a:solidFill>
            </a:endParaRPr>
          </a:p>
          <a:p>
            <a:endParaRPr lang="en-US" sz="2400" dirty="0">
              <a:cs typeface="Calibri"/>
            </a:endParaRPr>
          </a:p>
          <a:p>
            <a:r>
              <a:rPr lang="en-US" sz="2400" dirty="0">
                <a:solidFill>
                  <a:srgbClr val="E64AD3"/>
                </a:solidFill>
                <a:latin typeface="Times New Roman" panose="02020603050405020304" pitchFamily="18" charset="0"/>
                <a:cs typeface="Times New Roman" panose="02020603050405020304" pitchFamily="18" charset="0"/>
              </a:rPr>
              <a:t>It will provide you with the safe means of transportation by tracking the ride and customer will be able to have its desired appropriate fare. </a:t>
            </a:r>
            <a:endParaRPr lang="en-US" dirty="0">
              <a:solidFill>
                <a:srgbClr val="E64AD3"/>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0378DE2-E4FC-BA0C-E6C9-A5AB604D6215}"/>
              </a:ext>
            </a:extLst>
          </p:cNvPr>
          <p:cNvSpPr txBox="1"/>
          <p:nvPr/>
        </p:nvSpPr>
        <p:spPr>
          <a:xfrm>
            <a:off x="1108587" y="1645892"/>
            <a:ext cx="274688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solidFill>
                  <a:srgbClr val="FF0000"/>
                </a:solidFill>
                <a:cs typeface="Calibri"/>
              </a:rPr>
              <a:t>Skips your Waiting Time</a:t>
            </a:r>
            <a:endParaRPr lang="en-US" dirty="0">
              <a:solidFill>
                <a:srgbClr val="FF0000"/>
              </a:solidFill>
            </a:endParaRPr>
          </a:p>
          <a:p>
            <a:endParaRPr lang="en-US" sz="2400" dirty="0">
              <a:cs typeface="Calibri"/>
            </a:endParaRPr>
          </a:p>
          <a:p>
            <a:r>
              <a:rPr lang="en-US" sz="2400" dirty="0">
                <a:solidFill>
                  <a:srgbClr val="E64AD3"/>
                </a:solidFill>
                <a:latin typeface="Times New Roman" panose="02020603050405020304" pitchFamily="18" charset="0"/>
                <a:cs typeface="Times New Roman" panose="02020603050405020304" pitchFamily="18" charset="0"/>
              </a:rPr>
              <a:t>Your waiting time for food will be skipped or minimized. It will save your time.</a:t>
            </a:r>
          </a:p>
        </p:txBody>
      </p:sp>
    </p:spTree>
    <p:extLst>
      <p:ext uri="{BB962C8B-B14F-4D97-AF65-F5344CB8AC3E}">
        <p14:creationId xmlns:p14="http://schemas.microsoft.com/office/powerpoint/2010/main" val="3559403890"/>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3B3A-F6C5-9AE9-E4B6-94516FB7D338}"/>
              </a:ext>
            </a:extLst>
          </p:cNvPr>
          <p:cNvSpPr>
            <a:spLocks noGrp="1"/>
          </p:cNvSpPr>
          <p:nvPr>
            <p:ph type="title"/>
          </p:nvPr>
        </p:nvSpPr>
        <p:spPr>
          <a:xfrm>
            <a:off x="838200" y="180770"/>
            <a:ext cx="10515600" cy="1006015"/>
          </a:xfrm>
        </p:spPr>
        <p:txBody>
          <a:bodyPr/>
          <a:lstStyle/>
          <a:p>
            <a:pPr algn="ctr"/>
            <a:r>
              <a:rPr lang="en-US" b="1" dirty="0">
                <a:ea typeface="Calibri Light"/>
                <a:cs typeface="Calibri Light"/>
              </a:rPr>
              <a:t>Benefits for Customers</a:t>
            </a:r>
          </a:p>
        </p:txBody>
      </p:sp>
      <p:sp>
        <p:nvSpPr>
          <p:cNvPr id="3" name="Rectangle: Rounded Corners 2">
            <a:extLst>
              <a:ext uri="{FF2B5EF4-FFF2-40B4-BE49-F238E27FC236}">
                <a16:creationId xmlns:a16="http://schemas.microsoft.com/office/drawing/2014/main" id="{A8AE838B-C4A5-9E2E-99F2-F47B7F94AF2E}"/>
              </a:ext>
            </a:extLst>
          </p:cNvPr>
          <p:cNvSpPr/>
          <p:nvPr/>
        </p:nvSpPr>
        <p:spPr>
          <a:xfrm>
            <a:off x="393291" y="1315064"/>
            <a:ext cx="4854676" cy="253180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C8427B6-1450-41FE-56B8-ABE8641BC124}"/>
              </a:ext>
            </a:extLst>
          </p:cNvPr>
          <p:cNvSpPr/>
          <p:nvPr/>
        </p:nvSpPr>
        <p:spPr>
          <a:xfrm>
            <a:off x="3987329" y="3975149"/>
            <a:ext cx="4854676" cy="253180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EDB096D-FF2D-7315-5C56-4B12CA1A4359}"/>
              </a:ext>
            </a:extLst>
          </p:cNvPr>
          <p:cNvSpPr/>
          <p:nvPr/>
        </p:nvSpPr>
        <p:spPr>
          <a:xfrm>
            <a:off x="6980904" y="1315064"/>
            <a:ext cx="4854676" cy="253180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1C706376-F61C-75D5-EF0C-FCF69CB32B5E}"/>
              </a:ext>
            </a:extLst>
          </p:cNvPr>
          <p:cNvSpPr txBox="1"/>
          <p:nvPr/>
        </p:nvSpPr>
        <p:spPr>
          <a:xfrm>
            <a:off x="614516" y="1425677"/>
            <a:ext cx="424016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
              <a:buChar char="•"/>
            </a:pPr>
            <a:r>
              <a:rPr lang="en-US" sz="2400" dirty="0">
                <a:solidFill>
                  <a:srgbClr val="FF0000"/>
                </a:solidFill>
                <a:latin typeface="Calibri"/>
                <a:ea typeface="Segoe UI"/>
                <a:cs typeface="Segoe UI"/>
              </a:rPr>
              <a:t>Convenience​</a:t>
            </a:r>
            <a:endParaRPr lang="en-US" dirty="0">
              <a:solidFill>
                <a:srgbClr val="FF0000"/>
              </a:solidFill>
            </a:endParaRPr>
          </a:p>
          <a:p>
            <a:r>
              <a:rPr lang="en-US" sz="2400" dirty="0">
                <a:solidFill>
                  <a:srgbClr val="E64AD3"/>
                </a:solidFill>
                <a:latin typeface="Times New Roman" panose="02020603050405020304" pitchFamily="18" charset="0"/>
                <a:ea typeface="Segoe UI"/>
                <a:cs typeface="Times New Roman" panose="02020603050405020304" pitchFamily="18" charset="0"/>
              </a:rPr>
              <a:t>​Customers can order​</a:t>
            </a:r>
            <a:endParaRPr lang="en-US" sz="2400" dirty="0">
              <a:solidFill>
                <a:srgbClr val="E64AD3"/>
              </a:solidFill>
              <a:latin typeface="Times New Roman" panose="02020603050405020304" pitchFamily="18" charset="0"/>
              <a:ea typeface="Calibri"/>
              <a:cs typeface="Times New Roman" panose="02020603050405020304" pitchFamily="18" charset="0"/>
            </a:endParaRPr>
          </a:p>
          <a:p>
            <a:r>
              <a:rPr lang="en-US" sz="2400" dirty="0">
                <a:solidFill>
                  <a:srgbClr val="E64AD3"/>
                </a:solidFill>
                <a:latin typeface="Times New Roman" panose="02020603050405020304" pitchFamily="18" charset="0"/>
                <a:ea typeface="Segoe UI"/>
                <a:cs typeface="Times New Roman" panose="02020603050405020304" pitchFamily="18" charset="0"/>
              </a:rPr>
              <a:t>food and rides from the same app, which​ is more convenient than using separate​ apps for each service.</a:t>
            </a:r>
            <a:r>
              <a:rPr lang="en-US" sz="2400" dirty="0">
                <a:latin typeface="Calibri"/>
                <a:ea typeface="Segoe UI"/>
                <a:cs typeface="Segoe UI"/>
              </a:rPr>
              <a:t>​</a:t>
            </a:r>
            <a:endParaRPr lang="en-US" sz="2400" dirty="0">
              <a:ea typeface="Calibri"/>
              <a:cs typeface="Calibri"/>
            </a:endParaRPr>
          </a:p>
        </p:txBody>
      </p:sp>
      <p:sp>
        <p:nvSpPr>
          <p:cNvPr id="11" name="TextBox 10">
            <a:extLst>
              <a:ext uri="{FF2B5EF4-FFF2-40B4-BE49-F238E27FC236}">
                <a16:creationId xmlns:a16="http://schemas.microsoft.com/office/drawing/2014/main" id="{B944B751-06E5-B75B-AC02-6F10976088D9}"/>
              </a:ext>
            </a:extLst>
          </p:cNvPr>
          <p:cNvSpPr txBox="1"/>
          <p:nvPr/>
        </p:nvSpPr>
        <p:spPr>
          <a:xfrm>
            <a:off x="7060793" y="1425678"/>
            <a:ext cx="473177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FF0000"/>
                </a:solidFill>
                <a:ea typeface="Calibri"/>
                <a:cs typeface="Calibri"/>
              </a:rPr>
              <a:t>Time-saving</a:t>
            </a:r>
            <a:r>
              <a:rPr lang="en-US" sz="2400" dirty="0">
                <a:ea typeface="Calibri"/>
                <a:cs typeface="Calibri"/>
              </a:rPr>
              <a:t> </a:t>
            </a:r>
            <a:endParaRPr lang="en-US" dirty="0"/>
          </a:p>
          <a:p>
            <a:r>
              <a:rPr lang="en-US" sz="2400" dirty="0">
                <a:solidFill>
                  <a:srgbClr val="E64AD3"/>
                </a:solidFill>
                <a:latin typeface="Times New Roman" panose="02020603050405020304" pitchFamily="18" charset="0"/>
                <a:ea typeface="Calibri"/>
                <a:cs typeface="Times New Roman" panose="02020603050405020304" pitchFamily="18" charset="0"/>
              </a:rPr>
              <a:t>Customers can save time by ordering food and rides at the same time, rather than having to wait for one service to be completed before using the other.</a:t>
            </a:r>
          </a:p>
          <a:p>
            <a:endParaRPr lang="en-US" sz="2400" dirty="0">
              <a:ea typeface="Calibri"/>
              <a:cs typeface="Calibri"/>
            </a:endParaRPr>
          </a:p>
          <a:p>
            <a:pPr algn="l"/>
            <a:endParaRPr lang="en-US" dirty="0">
              <a:ea typeface="Calibri"/>
              <a:cs typeface="Calibri"/>
            </a:endParaRPr>
          </a:p>
        </p:txBody>
      </p:sp>
      <p:sp>
        <p:nvSpPr>
          <p:cNvPr id="13" name="TextBox 12">
            <a:extLst>
              <a:ext uri="{FF2B5EF4-FFF2-40B4-BE49-F238E27FC236}">
                <a16:creationId xmlns:a16="http://schemas.microsoft.com/office/drawing/2014/main" id="{6341C09A-1994-87B5-66C0-FD1CC75C8250}"/>
              </a:ext>
            </a:extLst>
          </p:cNvPr>
          <p:cNvSpPr txBox="1"/>
          <p:nvPr/>
        </p:nvSpPr>
        <p:spPr>
          <a:xfrm>
            <a:off x="4125782" y="4093494"/>
            <a:ext cx="449825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FF0000"/>
                </a:solidFill>
                <a:ea typeface="Calibri"/>
                <a:cs typeface="Calibri"/>
              </a:rPr>
              <a:t>Safety and Security</a:t>
            </a:r>
            <a:endParaRPr lang="en-US" dirty="0">
              <a:solidFill>
                <a:srgbClr val="FF0000"/>
              </a:solidFill>
            </a:endParaRPr>
          </a:p>
          <a:p>
            <a:r>
              <a:rPr lang="en-US" sz="2400" dirty="0">
                <a:solidFill>
                  <a:srgbClr val="E64AD3"/>
                </a:solidFill>
                <a:latin typeface="Times New Roman" panose="02020603050405020304" pitchFamily="18" charset="0"/>
                <a:ea typeface="Calibri"/>
                <a:cs typeface="Times New Roman" panose="02020603050405020304" pitchFamily="18" charset="0"/>
              </a:rPr>
              <a:t>Customers can feel safer and more secure when using a trusted app that provides features such as real-time tracking, driver ratings, and 24/7 customer support.</a:t>
            </a:r>
          </a:p>
          <a:p>
            <a:pPr algn="l"/>
            <a:endParaRPr lang="en-US" sz="2400" dirty="0">
              <a:ea typeface="Calibri"/>
              <a:cs typeface="Calibri"/>
            </a:endParaRPr>
          </a:p>
        </p:txBody>
      </p:sp>
    </p:spTree>
    <p:extLst>
      <p:ext uri="{BB962C8B-B14F-4D97-AF65-F5344CB8AC3E}">
        <p14:creationId xmlns:p14="http://schemas.microsoft.com/office/powerpoint/2010/main" val="1701669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3D7E-BCFC-D278-CA0A-7DD826C2ABFC}"/>
              </a:ext>
            </a:extLst>
          </p:cNvPr>
          <p:cNvSpPr>
            <a:spLocks noGrp="1"/>
          </p:cNvSpPr>
          <p:nvPr>
            <p:ph type="title"/>
          </p:nvPr>
        </p:nvSpPr>
        <p:spPr>
          <a:xfrm>
            <a:off x="838200" y="168479"/>
            <a:ext cx="10515600" cy="1079757"/>
          </a:xfrm>
        </p:spPr>
        <p:txBody>
          <a:bodyPr/>
          <a:lstStyle/>
          <a:p>
            <a:pPr algn="ctr"/>
            <a:r>
              <a:rPr lang="en-US" b="1" dirty="0">
                <a:ea typeface="Calibri Light"/>
                <a:cs typeface="Calibri Light"/>
              </a:rPr>
              <a:t>Benefits for Restaurants</a:t>
            </a:r>
          </a:p>
        </p:txBody>
      </p:sp>
      <p:sp>
        <p:nvSpPr>
          <p:cNvPr id="3" name="TextBox 2">
            <a:extLst>
              <a:ext uri="{FF2B5EF4-FFF2-40B4-BE49-F238E27FC236}">
                <a16:creationId xmlns:a16="http://schemas.microsoft.com/office/drawing/2014/main" id="{269E6BB1-F10D-B96A-F596-0EE60D4036E3}"/>
              </a:ext>
            </a:extLst>
          </p:cNvPr>
          <p:cNvSpPr txBox="1"/>
          <p:nvPr/>
        </p:nvSpPr>
        <p:spPr>
          <a:xfrm>
            <a:off x="479322" y="2175387"/>
            <a:ext cx="41442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Calibri"/>
              <a:cs typeface="Calibri"/>
            </a:endParaRPr>
          </a:p>
        </p:txBody>
      </p:sp>
      <p:sp>
        <p:nvSpPr>
          <p:cNvPr id="4" name="Rectangle 3">
            <a:extLst>
              <a:ext uri="{FF2B5EF4-FFF2-40B4-BE49-F238E27FC236}">
                <a16:creationId xmlns:a16="http://schemas.microsoft.com/office/drawing/2014/main" id="{9327511E-4654-B6BD-A3ED-490CF57AE92C}"/>
              </a:ext>
            </a:extLst>
          </p:cNvPr>
          <p:cNvSpPr/>
          <p:nvPr/>
        </p:nvSpPr>
        <p:spPr>
          <a:xfrm>
            <a:off x="424016" y="1493274"/>
            <a:ext cx="4830096" cy="2236838"/>
          </a:xfrm>
          <a:prstGeom prst="rect">
            <a:avLst/>
          </a:prstGeom>
          <a:solidFill>
            <a:srgbClr val="F9B1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25F303C-09A3-0092-3A1E-6B5E8A1D237E}"/>
              </a:ext>
            </a:extLst>
          </p:cNvPr>
          <p:cNvSpPr/>
          <p:nvPr/>
        </p:nvSpPr>
        <p:spPr>
          <a:xfrm>
            <a:off x="7048499" y="4295467"/>
            <a:ext cx="4830096" cy="2236838"/>
          </a:xfrm>
          <a:prstGeom prst="rect">
            <a:avLst/>
          </a:prstGeom>
          <a:solidFill>
            <a:srgbClr val="F9B1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90BE74-3DAD-FFE5-3386-0E6B9A84B10E}"/>
              </a:ext>
            </a:extLst>
          </p:cNvPr>
          <p:cNvSpPr/>
          <p:nvPr/>
        </p:nvSpPr>
        <p:spPr>
          <a:xfrm>
            <a:off x="424015" y="4295467"/>
            <a:ext cx="4830096" cy="2236838"/>
          </a:xfrm>
          <a:prstGeom prst="rect">
            <a:avLst/>
          </a:prstGeom>
          <a:solidFill>
            <a:srgbClr val="F9B1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79A18E-3584-DEE7-D8B7-16CE4E654871}"/>
              </a:ext>
            </a:extLst>
          </p:cNvPr>
          <p:cNvSpPr/>
          <p:nvPr/>
        </p:nvSpPr>
        <p:spPr>
          <a:xfrm>
            <a:off x="7048499" y="1493273"/>
            <a:ext cx="4830096" cy="2236838"/>
          </a:xfrm>
          <a:prstGeom prst="rect">
            <a:avLst/>
          </a:prstGeom>
          <a:solidFill>
            <a:srgbClr val="F9B1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72536B-A623-29E0-0FFF-11F2548E3DD3}"/>
              </a:ext>
            </a:extLst>
          </p:cNvPr>
          <p:cNvSpPr txBox="1"/>
          <p:nvPr/>
        </p:nvSpPr>
        <p:spPr>
          <a:xfrm>
            <a:off x="540773" y="1610032"/>
            <a:ext cx="4442952" cy="23637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ct val="0"/>
              </a:spcBef>
              <a:buFont typeface="Wingdings"/>
              <a:buChar char="§"/>
            </a:pPr>
            <a:r>
              <a:rPr lang="en-US" sz="2400" dirty="0">
                <a:solidFill>
                  <a:srgbClr val="FF0000"/>
                </a:solidFill>
                <a:latin typeface="Calibri"/>
                <a:ea typeface="Calibri Light"/>
                <a:cs typeface="Calibri Light"/>
              </a:rPr>
              <a:t>Increased Exposure </a:t>
            </a:r>
          </a:p>
          <a:p>
            <a:pPr>
              <a:lnSpc>
                <a:spcPct val="90000"/>
              </a:lnSpc>
              <a:spcBef>
                <a:spcPct val="0"/>
              </a:spcBef>
            </a:pPr>
            <a:r>
              <a:rPr lang="en-US" sz="2400" dirty="0">
                <a:solidFill>
                  <a:srgbClr val="AF0251"/>
                </a:solidFill>
                <a:latin typeface="Calibri"/>
                <a:ea typeface="Calibri Light"/>
                <a:cs typeface="Calibri Light"/>
              </a:rPr>
              <a:t>By partnering with our app, restaurants can gain access to a larger customer base, which can lead to more orders and increased visibility.</a:t>
            </a:r>
          </a:p>
          <a:p>
            <a:pPr algn="l"/>
            <a:endParaRPr lang="en-US" dirty="0">
              <a:ea typeface="Calibri"/>
              <a:cs typeface="Calibri"/>
            </a:endParaRPr>
          </a:p>
        </p:txBody>
      </p:sp>
      <p:sp>
        <p:nvSpPr>
          <p:cNvPr id="9" name="TextBox 8">
            <a:extLst>
              <a:ext uri="{FF2B5EF4-FFF2-40B4-BE49-F238E27FC236}">
                <a16:creationId xmlns:a16="http://schemas.microsoft.com/office/drawing/2014/main" id="{C3846F01-C9D1-1A8E-94B0-19BADF28E3B6}"/>
              </a:ext>
            </a:extLst>
          </p:cNvPr>
          <p:cNvSpPr txBox="1"/>
          <p:nvPr/>
        </p:nvSpPr>
        <p:spPr>
          <a:xfrm>
            <a:off x="534628" y="4412225"/>
            <a:ext cx="4977579" cy="23637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ct val="0"/>
              </a:spcBef>
              <a:buFont typeface="Wingdings"/>
              <a:buChar char="§"/>
            </a:pPr>
            <a:r>
              <a:rPr lang="en-US" sz="2400" dirty="0">
                <a:solidFill>
                  <a:srgbClr val="FF0000"/>
                </a:solidFill>
                <a:latin typeface="Calibri"/>
                <a:ea typeface="Calibri Light"/>
                <a:cs typeface="Calibri Light"/>
              </a:rPr>
              <a:t>Access to customer data </a:t>
            </a:r>
            <a:endParaRPr lang="en-US" dirty="0">
              <a:solidFill>
                <a:srgbClr val="FF0000"/>
              </a:solidFill>
            </a:endParaRPr>
          </a:p>
          <a:p>
            <a:pPr>
              <a:lnSpc>
                <a:spcPct val="90000"/>
              </a:lnSpc>
              <a:spcBef>
                <a:spcPct val="0"/>
              </a:spcBef>
            </a:pPr>
            <a:r>
              <a:rPr lang="en-US" sz="2400" dirty="0">
                <a:solidFill>
                  <a:srgbClr val="AF0251"/>
                </a:solidFill>
                <a:latin typeface="Calibri"/>
                <a:ea typeface="Calibri Light"/>
                <a:cs typeface="Calibri Light"/>
              </a:rPr>
              <a:t>Restaurants can gain knowledge of their customers' preferences through our app's data analytics tools, which can help them make more informed</a:t>
            </a:r>
            <a:endParaRPr lang="en-US" dirty="0">
              <a:solidFill>
                <a:srgbClr val="AF0251"/>
              </a:solidFill>
              <a:ea typeface="Calibri"/>
              <a:cs typeface="Calibri"/>
            </a:endParaRPr>
          </a:p>
          <a:p>
            <a:pPr>
              <a:lnSpc>
                <a:spcPct val="90000"/>
              </a:lnSpc>
              <a:spcBef>
                <a:spcPct val="0"/>
              </a:spcBef>
            </a:pPr>
            <a:r>
              <a:rPr lang="en-US" sz="2400" dirty="0">
                <a:solidFill>
                  <a:srgbClr val="AF0251"/>
                </a:solidFill>
                <a:latin typeface="Calibri"/>
                <a:ea typeface="Calibri Light"/>
                <a:cs typeface="Calibri Light"/>
              </a:rPr>
              <a:t>business decisions.</a:t>
            </a:r>
          </a:p>
          <a:p>
            <a:pPr algn="l"/>
            <a:endParaRPr lang="en-US" dirty="0">
              <a:ea typeface="Calibri"/>
              <a:cs typeface="Calibri"/>
            </a:endParaRPr>
          </a:p>
        </p:txBody>
      </p:sp>
      <p:sp>
        <p:nvSpPr>
          <p:cNvPr id="10" name="TextBox 9">
            <a:extLst>
              <a:ext uri="{FF2B5EF4-FFF2-40B4-BE49-F238E27FC236}">
                <a16:creationId xmlns:a16="http://schemas.microsoft.com/office/drawing/2014/main" id="{371FEBDB-7A76-87B6-DF9E-BF2CD8CB7C9F}"/>
              </a:ext>
            </a:extLst>
          </p:cNvPr>
          <p:cNvSpPr txBox="1"/>
          <p:nvPr/>
        </p:nvSpPr>
        <p:spPr>
          <a:xfrm>
            <a:off x="7048500" y="1450258"/>
            <a:ext cx="462730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Wingdings"/>
              <a:buChar char="§"/>
            </a:pPr>
            <a:r>
              <a:rPr lang="en-US" sz="2400" dirty="0">
                <a:solidFill>
                  <a:srgbClr val="FF0000"/>
                </a:solidFill>
                <a:latin typeface="Calibri"/>
                <a:ea typeface="Segoe UI"/>
                <a:cs typeface="Segoe UI"/>
              </a:rPr>
              <a:t>Improved efficiency </a:t>
            </a:r>
            <a:r>
              <a:rPr lang="en-US" sz="2400" dirty="0">
                <a:latin typeface="Calibri"/>
                <a:ea typeface="Segoe UI"/>
                <a:cs typeface="Segoe UI"/>
              </a:rPr>
              <a:t>​</a:t>
            </a:r>
            <a:endParaRPr lang="en-US" dirty="0">
              <a:latin typeface="Calibri"/>
              <a:ea typeface="Calibri" panose="020F0502020204030204"/>
              <a:cs typeface="Calibri" panose="020F0502020204030204"/>
            </a:endParaRPr>
          </a:p>
          <a:p>
            <a:r>
              <a:rPr lang="en-US" sz="2400" dirty="0">
                <a:latin typeface="Calibri"/>
                <a:ea typeface="Segoe UI"/>
                <a:cs typeface="Segoe UI"/>
              </a:rPr>
              <a:t>​</a:t>
            </a:r>
            <a:r>
              <a:rPr lang="en-US" sz="2400" dirty="0">
                <a:solidFill>
                  <a:srgbClr val="AF0251"/>
                </a:solidFill>
                <a:latin typeface="Calibri"/>
                <a:ea typeface="Segoe UI"/>
                <a:cs typeface="Segoe UI"/>
              </a:rPr>
              <a:t>Restaurants can improve their efficiency by using real-time order tracking and customer communication, for efficiency of their operations.​</a:t>
            </a:r>
          </a:p>
          <a:p>
            <a:pPr rtl="0"/>
            <a:r>
              <a:rPr lang="en-US" sz="2400" dirty="0">
                <a:latin typeface="Calibri"/>
                <a:ea typeface="Segoe UI"/>
                <a:cs typeface="Segoe UI"/>
              </a:rPr>
              <a:t>​</a:t>
            </a:r>
            <a:endParaRPr lang="en-US" sz="2400" dirty="0">
              <a:ea typeface="Calibri"/>
              <a:cs typeface="Calibri"/>
            </a:endParaRPr>
          </a:p>
        </p:txBody>
      </p:sp>
      <p:sp>
        <p:nvSpPr>
          <p:cNvPr id="11" name="TextBox 10">
            <a:extLst>
              <a:ext uri="{FF2B5EF4-FFF2-40B4-BE49-F238E27FC236}">
                <a16:creationId xmlns:a16="http://schemas.microsoft.com/office/drawing/2014/main" id="{0A5B180A-60E4-E506-F4CE-49B219EC259F}"/>
              </a:ext>
            </a:extLst>
          </p:cNvPr>
          <p:cNvSpPr txBox="1"/>
          <p:nvPr/>
        </p:nvSpPr>
        <p:spPr>
          <a:xfrm>
            <a:off x="7073716" y="4286220"/>
            <a:ext cx="49898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Wingdings"/>
              <a:buChar char="§"/>
            </a:pPr>
            <a:r>
              <a:rPr lang="en-US" sz="2400" dirty="0">
                <a:solidFill>
                  <a:srgbClr val="FF0000"/>
                </a:solidFill>
                <a:latin typeface="Calibri"/>
                <a:ea typeface="Segoe UI"/>
                <a:cs typeface="Segoe UI"/>
              </a:rPr>
              <a:t>Marketing Opportunities ​</a:t>
            </a:r>
            <a:endParaRPr lang="en-US" dirty="0">
              <a:solidFill>
                <a:srgbClr val="FF0000"/>
              </a:solidFill>
              <a:latin typeface="Calibri"/>
              <a:ea typeface="Calibri" panose="020F0502020204030204"/>
              <a:cs typeface="Calibri" panose="020F0502020204030204"/>
            </a:endParaRPr>
          </a:p>
          <a:p>
            <a:r>
              <a:rPr lang="en-US" sz="2400" dirty="0">
                <a:solidFill>
                  <a:srgbClr val="AF0251"/>
                </a:solidFill>
                <a:latin typeface="Calibri"/>
                <a:ea typeface="Segoe UI"/>
                <a:cs typeface="Segoe UI"/>
              </a:rPr>
              <a:t>Our app will provide​ with marketing opportunities, like targeted advertising and special deals for users, to help them attract new customers and retain existing ones​.</a:t>
            </a:r>
            <a:endParaRPr lang="en-US" sz="2400" dirty="0">
              <a:solidFill>
                <a:srgbClr val="AF0251"/>
              </a:solidFill>
              <a:latin typeface="Calibri"/>
              <a:ea typeface="Calibri"/>
              <a:cs typeface="Calibri"/>
            </a:endParaRPr>
          </a:p>
        </p:txBody>
      </p:sp>
    </p:spTree>
    <p:extLst>
      <p:ext uri="{BB962C8B-B14F-4D97-AF65-F5344CB8AC3E}">
        <p14:creationId xmlns:p14="http://schemas.microsoft.com/office/powerpoint/2010/main" val="1823143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D682-4264-05D9-025A-FAC4682535BB}"/>
              </a:ext>
            </a:extLst>
          </p:cNvPr>
          <p:cNvSpPr>
            <a:spLocks noGrp="1"/>
          </p:cNvSpPr>
          <p:nvPr>
            <p:ph type="title"/>
          </p:nvPr>
        </p:nvSpPr>
        <p:spPr>
          <a:xfrm>
            <a:off x="838200" y="180770"/>
            <a:ext cx="10515600" cy="1116628"/>
          </a:xfrm>
        </p:spPr>
        <p:txBody>
          <a:bodyPr/>
          <a:lstStyle/>
          <a:p>
            <a:pPr algn="ctr"/>
            <a:r>
              <a:rPr lang="en-US" dirty="0">
                <a:cs typeface="Calibri Light"/>
              </a:rPr>
              <a:t>Benefits for Drivers</a:t>
            </a:r>
            <a:endParaRPr lang="en-US" dirty="0">
              <a:ea typeface="Calibri Light" panose="020F0302020204030204"/>
              <a:cs typeface="Calibri Light"/>
            </a:endParaRPr>
          </a:p>
        </p:txBody>
      </p:sp>
      <p:sp>
        <p:nvSpPr>
          <p:cNvPr id="5" name="TextBox 4">
            <a:extLst>
              <a:ext uri="{FF2B5EF4-FFF2-40B4-BE49-F238E27FC236}">
                <a16:creationId xmlns:a16="http://schemas.microsoft.com/office/drawing/2014/main" id="{86E17032-B5FE-4A9E-16F4-FE8F325D1494}"/>
              </a:ext>
            </a:extLst>
          </p:cNvPr>
          <p:cNvSpPr txBox="1"/>
          <p:nvPr/>
        </p:nvSpPr>
        <p:spPr>
          <a:xfrm>
            <a:off x="116758" y="2040193"/>
            <a:ext cx="373625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ea typeface="Calibri"/>
              <a:cs typeface="Calibri"/>
            </a:endParaRPr>
          </a:p>
        </p:txBody>
      </p:sp>
      <p:sp>
        <p:nvSpPr>
          <p:cNvPr id="7" name="TextBox 6">
            <a:extLst>
              <a:ext uri="{FF2B5EF4-FFF2-40B4-BE49-F238E27FC236}">
                <a16:creationId xmlns:a16="http://schemas.microsoft.com/office/drawing/2014/main" id="{243FF41B-FFB9-6B8C-9FE0-84BD5FE98598}"/>
              </a:ext>
            </a:extLst>
          </p:cNvPr>
          <p:cNvSpPr txBox="1"/>
          <p:nvPr/>
        </p:nvSpPr>
        <p:spPr>
          <a:xfrm>
            <a:off x="8166921" y="2040193"/>
            <a:ext cx="3957480"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endParaRPr lang="en-US" sz="2800" dirty="0">
              <a:latin typeface="Calibri Light"/>
              <a:ea typeface="Calibri Light"/>
              <a:cs typeface="Calibri Light"/>
            </a:endParaRPr>
          </a:p>
        </p:txBody>
      </p:sp>
      <p:sp>
        <p:nvSpPr>
          <p:cNvPr id="8" name="Rectangle: Diagonal Corners Rounded 7">
            <a:extLst>
              <a:ext uri="{FF2B5EF4-FFF2-40B4-BE49-F238E27FC236}">
                <a16:creationId xmlns:a16="http://schemas.microsoft.com/office/drawing/2014/main" id="{1797F486-AC42-2938-D617-614565CA29B5}"/>
              </a:ext>
            </a:extLst>
          </p:cNvPr>
          <p:cNvSpPr/>
          <p:nvPr/>
        </p:nvSpPr>
        <p:spPr>
          <a:xfrm>
            <a:off x="331837" y="1253612"/>
            <a:ext cx="5149645" cy="2421193"/>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Diagonal Corners Rounded 8">
            <a:extLst>
              <a:ext uri="{FF2B5EF4-FFF2-40B4-BE49-F238E27FC236}">
                <a16:creationId xmlns:a16="http://schemas.microsoft.com/office/drawing/2014/main" id="{B54C9F13-4237-0386-1B8C-4290D4E56333}"/>
              </a:ext>
            </a:extLst>
          </p:cNvPr>
          <p:cNvSpPr/>
          <p:nvPr/>
        </p:nvSpPr>
        <p:spPr>
          <a:xfrm>
            <a:off x="6735094" y="4154127"/>
            <a:ext cx="5149645" cy="2421193"/>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Diagonal Corners Rounded 9">
            <a:extLst>
              <a:ext uri="{FF2B5EF4-FFF2-40B4-BE49-F238E27FC236}">
                <a16:creationId xmlns:a16="http://schemas.microsoft.com/office/drawing/2014/main" id="{B438BC59-5083-4C7B-0F1B-101EA2F4AB32}"/>
              </a:ext>
            </a:extLst>
          </p:cNvPr>
          <p:cNvSpPr/>
          <p:nvPr/>
        </p:nvSpPr>
        <p:spPr>
          <a:xfrm>
            <a:off x="331836" y="4154127"/>
            <a:ext cx="5149645" cy="2421193"/>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Diagonal Corners Rounded 10">
            <a:extLst>
              <a:ext uri="{FF2B5EF4-FFF2-40B4-BE49-F238E27FC236}">
                <a16:creationId xmlns:a16="http://schemas.microsoft.com/office/drawing/2014/main" id="{70E1A974-379B-2CB8-666A-6CB2E926BA5D}"/>
              </a:ext>
            </a:extLst>
          </p:cNvPr>
          <p:cNvSpPr/>
          <p:nvPr/>
        </p:nvSpPr>
        <p:spPr>
          <a:xfrm>
            <a:off x="6735094" y="1253611"/>
            <a:ext cx="5149645" cy="2421193"/>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8B462D1-37D8-9EDA-986B-DE77E1FB25AD}"/>
              </a:ext>
            </a:extLst>
          </p:cNvPr>
          <p:cNvSpPr txBox="1"/>
          <p:nvPr/>
        </p:nvSpPr>
        <p:spPr>
          <a:xfrm>
            <a:off x="473178" y="1302774"/>
            <a:ext cx="4682612"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dirty="0">
                <a:solidFill>
                  <a:srgbClr val="AF0251"/>
                </a:solidFill>
                <a:ea typeface="Calibri"/>
                <a:cs typeface="Calibri"/>
              </a:rPr>
              <a:t>Increased Earning Potential </a:t>
            </a:r>
            <a:endParaRPr lang="en-US" dirty="0">
              <a:solidFill>
                <a:srgbClr val="AF0251"/>
              </a:solidFill>
            </a:endParaRPr>
          </a:p>
          <a:p>
            <a:r>
              <a:rPr lang="en-US" sz="2400" dirty="0">
                <a:solidFill>
                  <a:srgbClr val="FF0000"/>
                </a:solidFill>
                <a:ea typeface="Calibri"/>
                <a:cs typeface="Calibri"/>
              </a:rPr>
              <a:t>By offering both food and ride-sharing services, our app could provide drivers with more opportunities to earn money and increase their income</a:t>
            </a:r>
          </a:p>
          <a:p>
            <a:endParaRPr lang="en-US" sz="2800" dirty="0">
              <a:ea typeface="Calibri"/>
              <a:cs typeface="Calibri"/>
            </a:endParaRPr>
          </a:p>
          <a:p>
            <a:pPr algn="l"/>
            <a:endParaRPr lang="en-US" dirty="0">
              <a:ea typeface="Calibri"/>
              <a:cs typeface="Calibri"/>
            </a:endParaRPr>
          </a:p>
        </p:txBody>
      </p:sp>
      <p:sp>
        <p:nvSpPr>
          <p:cNvPr id="13" name="TextBox 12">
            <a:extLst>
              <a:ext uri="{FF2B5EF4-FFF2-40B4-BE49-F238E27FC236}">
                <a16:creationId xmlns:a16="http://schemas.microsoft.com/office/drawing/2014/main" id="{15D2BBA6-DC64-A59E-39AC-C20E66B319D1}"/>
              </a:ext>
            </a:extLst>
          </p:cNvPr>
          <p:cNvSpPr txBox="1"/>
          <p:nvPr/>
        </p:nvSpPr>
        <p:spPr>
          <a:xfrm>
            <a:off x="6870290" y="1315064"/>
            <a:ext cx="498987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v"/>
            </a:pPr>
            <a:r>
              <a:rPr lang="en-US" sz="2400" dirty="0">
                <a:solidFill>
                  <a:srgbClr val="AF0251"/>
                </a:solidFill>
                <a:ea typeface="Calibri"/>
                <a:cs typeface="Calibri"/>
              </a:rPr>
              <a:t>Flexible Schedules</a:t>
            </a:r>
          </a:p>
          <a:p>
            <a:r>
              <a:rPr lang="en-US" sz="2400" dirty="0">
                <a:solidFill>
                  <a:srgbClr val="FF0000"/>
                </a:solidFill>
                <a:ea typeface="Calibri"/>
                <a:cs typeface="Calibri"/>
              </a:rPr>
              <a:t>Many drivers appreciate the flexibility of working for ride-sharing and food delivery services which allows them to set their own schedules and work as much or as little as they want</a:t>
            </a:r>
          </a:p>
          <a:p>
            <a:pPr algn="l"/>
            <a:endParaRPr lang="en-US" dirty="0">
              <a:ea typeface="Calibri"/>
              <a:cs typeface="Calibri"/>
            </a:endParaRPr>
          </a:p>
        </p:txBody>
      </p:sp>
      <p:sp>
        <p:nvSpPr>
          <p:cNvPr id="14" name="TextBox 13">
            <a:extLst>
              <a:ext uri="{FF2B5EF4-FFF2-40B4-BE49-F238E27FC236}">
                <a16:creationId xmlns:a16="http://schemas.microsoft.com/office/drawing/2014/main" id="{2AC27AC9-6023-6987-ED74-EB29ABBD1817}"/>
              </a:ext>
            </a:extLst>
          </p:cNvPr>
          <p:cNvSpPr txBox="1"/>
          <p:nvPr/>
        </p:nvSpPr>
        <p:spPr>
          <a:xfrm>
            <a:off x="473176" y="4277032"/>
            <a:ext cx="486696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v"/>
            </a:pPr>
            <a:r>
              <a:rPr lang="en-US" sz="2400" dirty="0">
                <a:solidFill>
                  <a:srgbClr val="AF0251"/>
                </a:solidFill>
                <a:latin typeface="Calibri"/>
                <a:ea typeface="Segoe UI"/>
                <a:cs typeface="Segoe UI"/>
              </a:rPr>
              <a:t>Access to Larger Customer Base </a:t>
            </a:r>
            <a:r>
              <a:rPr lang="en-US" sz="2400" dirty="0">
                <a:latin typeface="Calibri"/>
                <a:ea typeface="Segoe UI"/>
                <a:cs typeface="Segoe UI"/>
              </a:rPr>
              <a:t>​</a:t>
            </a:r>
            <a:endParaRPr lang="en-US" sz="2400" dirty="0">
              <a:ea typeface="Calibri"/>
              <a:cs typeface="Calibri"/>
            </a:endParaRPr>
          </a:p>
          <a:p>
            <a:r>
              <a:rPr lang="en-US" sz="2400" dirty="0">
                <a:latin typeface="Calibri"/>
                <a:ea typeface="Segoe UI"/>
                <a:cs typeface="Segoe UI"/>
              </a:rPr>
              <a:t>​</a:t>
            </a:r>
            <a:r>
              <a:rPr lang="en-US" sz="2400" dirty="0">
                <a:solidFill>
                  <a:srgbClr val="FF0000"/>
                </a:solidFill>
                <a:latin typeface="Calibri"/>
                <a:ea typeface="Segoe UI"/>
                <a:cs typeface="Segoe UI"/>
              </a:rPr>
              <a:t>By partnering with your app, drivers could gain access to a larger customer base,​ which could lead to more frequent and higher-paying orders.​</a:t>
            </a:r>
          </a:p>
          <a:p>
            <a:pPr rtl="0"/>
            <a:r>
              <a:rPr lang="en-US" sz="1800" dirty="0">
                <a:latin typeface="Calibri"/>
                <a:ea typeface="Segoe UI"/>
                <a:cs typeface="Segoe UI"/>
              </a:rPr>
              <a:t>​</a:t>
            </a:r>
            <a:endParaRPr lang="en-US" dirty="0"/>
          </a:p>
        </p:txBody>
      </p:sp>
      <p:sp>
        <p:nvSpPr>
          <p:cNvPr id="15" name="TextBox 14">
            <a:extLst>
              <a:ext uri="{FF2B5EF4-FFF2-40B4-BE49-F238E27FC236}">
                <a16:creationId xmlns:a16="http://schemas.microsoft.com/office/drawing/2014/main" id="{748C4D13-63EF-771C-EDDA-557AA9D7E5D5}"/>
              </a:ext>
            </a:extLst>
          </p:cNvPr>
          <p:cNvSpPr txBox="1"/>
          <p:nvPr/>
        </p:nvSpPr>
        <p:spPr>
          <a:xfrm>
            <a:off x="6839564" y="4277033"/>
            <a:ext cx="494070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dirty="0">
                <a:solidFill>
                  <a:srgbClr val="AF0251"/>
                </a:solidFill>
                <a:ea typeface="Calibri"/>
                <a:cs typeface="Calibri"/>
              </a:rPr>
              <a:t>Rewards</a:t>
            </a:r>
            <a:endParaRPr lang="en-US" dirty="0">
              <a:solidFill>
                <a:srgbClr val="AF0251"/>
              </a:solidFill>
            </a:endParaRPr>
          </a:p>
          <a:p>
            <a:r>
              <a:rPr lang="en-US" sz="2400" dirty="0">
                <a:solidFill>
                  <a:srgbClr val="FF0000"/>
                </a:solidFill>
                <a:ea typeface="Calibri"/>
                <a:cs typeface="Calibri"/>
              </a:rPr>
              <a:t>Our app will offer rewards to drivers who perform well, such as bonuses for completing a certain rides or deliveries, or exclusive discounts on gas and car maintenance services.</a:t>
            </a:r>
          </a:p>
          <a:p>
            <a:pPr algn="l"/>
            <a:endParaRPr lang="en-US" sz="2400" dirty="0">
              <a:ea typeface="Calibri"/>
              <a:cs typeface="Calibri"/>
            </a:endParaRPr>
          </a:p>
        </p:txBody>
      </p:sp>
    </p:spTree>
    <p:extLst>
      <p:ext uri="{BB962C8B-B14F-4D97-AF65-F5344CB8AC3E}">
        <p14:creationId xmlns:p14="http://schemas.microsoft.com/office/powerpoint/2010/main" val="2718043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1CDF-F1D9-2946-6732-D455FF1955A0}"/>
              </a:ext>
            </a:extLst>
          </p:cNvPr>
          <p:cNvSpPr>
            <a:spLocks noGrp="1"/>
          </p:cNvSpPr>
          <p:nvPr>
            <p:ph type="title"/>
          </p:nvPr>
        </p:nvSpPr>
        <p:spPr>
          <a:xfrm>
            <a:off x="1059426" y="57866"/>
            <a:ext cx="10515600" cy="1190370"/>
          </a:xfrm>
        </p:spPr>
        <p:txBody>
          <a:bodyPr/>
          <a:lstStyle/>
          <a:p>
            <a:pPr algn="ctr"/>
            <a:r>
              <a:rPr lang="en-US" b="1" dirty="0">
                <a:ea typeface="Calibri Light"/>
                <a:cs typeface="Calibri Light"/>
              </a:rPr>
              <a:t>Marketing and Growth Strategy</a:t>
            </a:r>
            <a:endParaRPr lang="en-US" b="1" dirty="0">
              <a:cs typeface="Calibri Light"/>
            </a:endParaRPr>
          </a:p>
        </p:txBody>
      </p:sp>
      <p:sp>
        <p:nvSpPr>
          <p:cNvPr id="3" name="TextBox 2">
            <a:extLst>
              <a:ext uri="{FF2B5EF4-FFF2-40B4-BE49-F238E27FC236}">
                <a16:creationId xmlns:a16="http://schemas.microsoft.com/office/drawing/2014/main" id="{58452BEE-B9B2-7CB1-3EB3-0C4D8422EBC4}"/>
              </a:ext>
            </a:extLst>
          </p:cNvPr>
          <p:cNvSpPr txBox="1"/>
          <p:nvPr/>
        </p:nvSpPr>
        <p:spPr>
          <a:xfrm>
            <a:off x="4786496" y="1843969"/>
            <a:ext cx="3502740"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3399"/>
                </a:solidFill>
                <a:ea typeface="+mn-lt"/>
                <a:cs typeface="+mn-lt"/>
              </a:rPr>
              <a:t>We will market the convenience of</a:t>
            </a:r>
            <a:endParaRPr lang="en-US" sz="2400" dirty="0">
              <a:solidFill>
                <a:srgbClr val="FF3399"/>
              </a:solidFill>
              <a:cs typeface="Calibri"/>
            </a:endParaRPr>
          </a:p>
          <a:p>
            <a:r>
              <a:rPr lang="en-US" sz="2400" dirty="0">
                <a:solidFill>
                  <a:srgbClr val="FF3399"/>
                </a:solidFill>
                <a:ea typeface="+mn-lt"/>
                <a:cs typeface="+mn-lt"/>
              </a:rPr>
              <a:t>having both food and ride orders in one app, and offer promotions to encourage customers to use the app. For growth, we will expand to new cities and partner</a:t>
            </a:r>
            <a:endParaRPr lang="en-US" sz="2400" dirty="0">
              <a:solidFill>
                <a:srgbClr val="FF3399"/>
              </a:solidFill>
              <a:cs typeface="Calibri"/>
            </a:endParaRPr>
          </a:p>
          <a:p>
            <a:r>
              <a:rPr lang="en-US" sz="2400" dirty="0">
                <a:solidFill>
                  <a:srgbClr val="FF3399"/>
                </a:solidFill>
                <a:ea typeface="+mn-lt"/>
                <a:cs typeface="+mn-lt"/>
              </a:rPr>
              <a:t>with popular restaurants and ride-sharing</a:t>
            </a:r>
            <a:endParaRPr lang="en-US" sz="2400" dirty="0">
              <a:solidFill>
                <a:srgbClr val="FF3399"/>
              </a:solidFill>
              <a:cs typeface="Calibri"/>
            </a:endParaRPr>
          </a:p>
          <a:p>
            <a:r>
              <a:rPr lang="en-US" sz="2400" dirty="0">
                <a:solidFill>
                  <a:srgbClr val="FF3399"/>
                </a:solidFill>
                <a:ea typeface="+mn-lt"/>
                <a:cs typeface="+mn-lt"/>
              </a:rPr>
              <a:t>services to increase our customer base.</a:t>
            </a:r>
            <a:endParaRPr lang="en-US" sz="2400" dirty="0">
              <a:solidFill>
                <a:srgbClr val="FF3399"/>
              </a:solidFill>
              <a:cs typeface="Calibri"/>
            </a:endParaRPr>
          </a:p>
          <a:p>
            <a:pPr algn="l"/>
            <a:endParaRPr lang="en-US" dirty="0">
              <a:cs typeface="Calibri"/>
            </a:endParaRPr>
          </a:p>
        </p:txBody>
      </p:sp>
      <p:sp>
        <p:nvSpPr>
          <p:cNvPr id="4" name="TextBox 3">
            <a:extLst>
              <a:ext uri="{FF2B5EF4-FFF2-40B4-BE49-F238E27FC236}">
                <a16:creationId xmlns:a16="http://schemas.microsoft.com/office/drawing/2014/main" id="{C4C9BC25-51B8-1142-240B-5563F13B4CA2}"/>
              </a:ext>
            </a:extLst>
          </p:cNvPr>
          <p:cNvSpPr txBox="1"/>
          <p:nvPr/>
        </p:nvSpPr>
        <p:spPr>
          <a:xfrm>
            <a:off x="531559" y="1582340"/>
            <a:ext cx="2794737" cy="32008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3399"/>
                </a:solidFill>
                <a:ea typeface="+mn-lt"/>
                <a:cs typeface="+mn-lt"/>
              </a:rPr>
              <a:t>We will offer a variety of payment options to cater to different customer preferences and provide real-time tracking of food to increase transparency and improve the customer experience</a:t>
            </a:r>
            <a:r>
              <a:rPr lang="en-US" sz="2400" dirty="0">
                <a:ea typeface="+mn-lt"/>
                <a:cs typeface="+mn-lt"/>
              </a:rPr>
              <a:t>.</a:t>
            </a:r>
            <a:endParaRPr lang="en-US" sz="2400"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11F2FF51-932B-A1FD-F14F-36B02D3E3646}"/>
              </a:ext>
            </a:extLst>
          </p:cNvPr>
          <p:cNvSpPr txBox="1"/>
          <p:nvPr/>
        </p:nvSpPr>
        <p:spPr>
          <a:xfrm>
            <a:off x="9248466" y="1720645"/>
            <a:ext cx="2224548"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3399"/>
                </a:solidFill>
                <a:cs typeface="Calibri"/>
              </a:rPr>
              <a:t>We will generate marketing by displaying our ads on different apps and on social media accounts, that will result in the attraction of customers.</a:t>
            </a:r>
            <a:endParaRPr lang="en-US" dirty="0">
              <a:solidFill>
                <a:srgbClr val="FF3399"/>
              </a:solidFill>
              <a:cs typeface="Calibri"/>
            </a:endParaRPr>
          </a:p>
          <a:p>
            <a:endParaRPr lang="en-US" dirty="0">
              <a:cs typeface="Calibri"/>
            </a:endParaRPr>
          </a:p>
        </p:txBody>
      </p:sp>
      <p:sp>
        <p:nvSpPr>
          <p:cNvPr id="6" name="Frame 5">
            <a:extLst>
              <a:ext uri="{FF2B5EF4-FFF2-40B4-BE49-F238E27FC236}">
                <a16:creationId xmlns:a16="http://schemas.microsoft.com/office/drawing/2014/main" id="{6630B4A2-5459-CEE6-8AAD-2313B31D92B3}"/>
              </a:ext>
            </a:extLst>
          </p:cNvPr>
          <p:cNvSpPr/>
          <p:nvPr/>
        </p:nvSpPr>
        <p:spPr>
          <a:xfrm>
            <a:off x="4218655" y="1351363"/>
            <a:ext cx="4424513" cy="5837901"/>
          </a:xfrm>
          <a:prstGeom prst="fram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079B5809-B132-9ADF-EE58-B42B50464240}"/>
              </a:ext>
            </a:extLst>
          </p:cNvPr>
          <p:cNvSpPr/>
          <p:nvPr/>
        </p:nvSpPr>
        <p:spPr>
          <a:xfrm>
            <a:off x="87880" y="1055615"/>
            <a:ext cx="3706759" cy="3843932"/>
          </a:xfrm>
          <a:prstGeom prst="fram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4E500482-683E-AFFA-78DF-EEE57E32F065}"/>
              </a:ext>
            </a:extLst>
          </p:cNvPr>
          <p:cNvSpPr/>
          <p:nvPr/>
        </p:nvSpPr>
        <p:spPr>
          <a:xfrm>
            <a:off x="8855176" y="1290482"/>
            <a:ext cx="2900516" cy="4928421"/>
          </a:xfrm>
          <a:prstGeom prst="fram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0238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D76F-4D4B-1CD0-81B3-2FF31A4D46C2}"/>
              </a:ext>
            </a:extLst>
          </p:cNvPr>
          <p:cNvSpPr>
            <a:spLocks noGrp="1"/>
          </p:cNvSpPr>
          <p:nvPr>
            <p:ph type="title"/>
          </p:nvPr>
        </p:nvSpPr>
        <p:spPr>
          <a:xfrm>
            <a:off x="1064741" y="-151067"/>
            <a:ext cx="10515600" cy="1325563"/>
          </a:xfrm>
        </p:spPr>
        <p:txBody>
          <a:bodyPr/>
          <a:lstStyle/>
          <a:p>
            <a:pPr algn="ctr"/>
            <a:r>
              <a:rPr lang="en-US" b="1" dirty="0">
                <a:ea typeface="Calibri Light"/>
                <a:cs typeface="Calibri Light"/>
              </a:rPr>
              <a:t>Our Revenue</a:t>
            </a:r>
            <a:endParaRPr lang="en-US" b="1" dirty="0">
              <a:cs typeface="Calibri Light"/>
            </a:endParaRPr>
          </a:p>
        </p:txBody>
      </p:sp>
      <p:sp>
        <p:nvSpPr>
          <p:cNvPr id="3" name="TextBox 2">
            <a:extLst>
              <a:ext uri="{FF2B5EF4-FFF2-40B4-BE49-F238E27FC236}">
                <a16:creationId xmlns:a16="http://schemas.microsoft.com/office/drawing/2014/main" id="{885045A3-B6F1-89AE-CD57-3FE2D9C45DBC}"/>
              </a:ext>
            </a:extLst>
          </p:cNvPr>
          <p:cNvSpPr txBox="1"/>
          <p:nvPr/>
        </p:nvSpPr>
        <p:spPr>
          <a:xfrm>
            <a:off x="3385983" y="1726585"/>
            <a:ext cx="2710017" cy="341632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solidFill>
                  <a:schemeClr val="bg1"/>
                </a:solidFill>
                <a:ea typeface="+mn-lt"/>
                <a:cs typeface="+mn-lt"/>
              </a:rPr>
              <a:t>Commission Fees</a:t>
            </a:r>
            <a:endParaRPr lang="en-US" dirty="0">
              <a:solidFill>
                <a:schemeClr val="bg1"/>
              </a:solidFill>
            </a:endParaRPr>
          </a:p>
          <a:p>
            <a:endParaRPr lang="en-US" sz="2400" dirty="0">
              <a:solidFill>
                <a:srgbClr val="FAD4E1"/>
              </a:solidFill>
              <a:ea typeface="+mn-lt"/>
              <a:cs typeface="+mn-lt"/>
            </a:endParaRPr>
          </a:p>
          <a:p>
            <a:r>
              <a:rPr lang="en-US" sz="2400" dirty="0">
                <a:solidFill>
                  <a:srgbClr val="FAD4E1"/>
                </a:solidFill>
                <a:ea typeface="+mn-lt"/>
                <a:cs typeface="+mn-lt"/>
              </a:rPr>
              <a:t>We will charge a</a:t>
            </a:r>
            <a:endParaRPr lang="en-US" sz="2400" dirty="0">
              <a:solidFill>
                <a:srgbClr val="FAD4E1"/>
              </a:solidFill>
              <a:cs typeface="Calibri"/>
            </a:endParaRPr>
          </a:p>
          <a:p>
            <a:r>
              <a:rPr lang="en-US" sz="2400" dirty="0">
                <a:solidFill>
                  <a:srgbClr val="FAD4E1"/>
                </a:solidFill>
                <a:ea typeface="+mn-lt"/>
                <a:cs typeface="+mn-lt"/>
              </a:rPr>
              <a:t>commission fee for each order placed</a:t>
            </a:r>
            <a:endParaRPr lang="en-US" sz="2400" dirty="0">
              <a:solidFill>
                <a:srgbClr val="FAD4E1"/>
              </a:solidFill>
              <a:cs typeface="Calibri"/>
            </a:endParaRPr>
          </a:p>
          <a:p>
            <a:r>
              <a:rPr lang="en-US" sz="2400" dirty="0">
                <a:solidFill>
                  <a:srgbClr val="FAD4E1"/>
                </a:solidFill>
                <a:ea typeface="+mn-lt"/>
                <a:cs typeface="+mn-lt"/>
              </a:rPr>
              <a:t>through your app, which will be paid by the restaurants and driver</a:t>
            </a:r>
            <a:endParaRPr lang="en-US" dirty="0">
              <a:ea typeface="Calibri"/>
              <a:cs typeface="Calibri"/>
            </a:endParaRPr>
          </a:p>
        </p:txBody>
      </p:sp>
      <p:sp>
        <p:nvSpPr>
          <p:cNvPr id="4" name="TextBox 3">
            <a:extLst>
              <a:ext uri="{FF2B5EF4-FFF2-40B4-BE49-F238E27FC236}">
                <a16:creationId xmlns:a16="http://schemas.microsoft.com/office/drawing/2014/main" id="{F1CD40D9-CD89-D1AA-172C-D47E983A1EF3}"/>
              </a:ext>
            </a:extLst>
          </p:cNvPr>
          <p:cNvSpPr txBox="1"/>
          <p:nvPr/>
        </p:nvSpPr>
        <p:spPr>
          <a:xfrm>
            <a:off x="262158" y="339683"/>
            <a:ext cx="2906661" cy="5170646"/>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solidFill>
                  <a:schemeClr val="bg1"/>
                </a:solidFill>
                <a:ea typeface="+mn-lt"/>
                <a:cs typeface="+mn-lt"/>
              </a:rPr>
              <a:t>Advertising Revenue</a:t>
            </a:r>
            <a:endParaRPr lang="en-US" dirty="0">
              <a:solidFill>
                <a:schemeClr val="bg1"/>
              </a:solidFill>
            </a:endParaRPr>
          </a:p>
          <a:p>
            <a:endParaRPr lang="en-US" sz="2400" dirty="0">
              <a:solidFill>
                <a:srgbClr val="FAD4E1"/>
              </a:solidFill>
              <a:ea typeface="+mn-lt"/>
              <a:cs typeface="+mn-lt"/>
            </a:endParaRPr>
          </a:p>
          <a:p>
            <a:r>
              <a:rPr lang="en-US" sz="2400" dirty="0">
                <a:solidFill>
                  <a:srgbClr val="FAD4E1"/>
                </a:solidFill>
                <a:ea typeface="+mn-lt"/>
                <a:cs typeface="+mn-lt"/>
              </a:rPr>
              <a:t>We will generate revenue by displaying targeted ads to our app users, which will be sold to restaurants, ride-sharing companies</a:t>
            </a:r>
            <a:endParaRPr lang="en-US" sz="2400" dirty="0">
              <a:solidFill>
                <a:srgbClr val="FAD4E1"/>
              </a:solidFill>
              <a:cs typeface="Calibri"/>
            </a:endParaRPr>
          </a:p>
          <a:p>
            <a:r>
              <a:rPr lang="en-US" sz="2400" dirty="0">
                <a:solidFill>
                  <a:srgbClr val="FAD4E1"/>
                </a:solidFill>
                <a:ea typeface="+mn-lt"/>
                <a:cs typeface="+mn-lt"/>
              </a:rPr>
              <a:t>and other businesses that want to reach</a:t>
            </a:r>
            <a:endParaRPr lang="en-US" sz="2400" dirty="0">
              <a:solidFill>
                <a:srgbClr val="FAD4E1"/>
              </a:solidFill>
              <a:cs typeface="Calibri"/>
            </a:endParaRPr>
          </a:p>
          <a:p>
            <a:r>
              <a:rPr lang="en-US" sz="2400" dirty="0">
                <a:solidFill>
                  <a:srgbClr val="FAD4E1"/>
                </a:solidFill>
                <a:ea typeface="+mn-lt"/>
                <a:cs typeface="+mn-lt"/>
              </a:rPr>
              <a:t>our audience.</a:t>
            </a:r>
            <a:endParaRPr lang="en-US" sz="2400" dirty="0">
              <a:solidFill>
                <a:srgbClr val="FAD4E1"/>
              </a:solidFill>
              <a:cs typeface="Calibri"/>
            </a:endParaRPr>
          </a:p>
          <a:p>
            <a:pPr algn="l"/>
            <a:endParaRPr lang="en-US" dirty="0">
              <a:cs typeface="Calibri"/>
            </a:endParaRPr>
          </a:p>
        </p:txBody>
      </p:sp>
      <p:sp>
        <p:nvSpPr>
          <p:cNvPr id="6" name="TextBox 5">
            <a:extLst>
              <a:ext uri="{FF2B5EF4-FFF2-40B4-BE49-F238E27FC236}">
                <a16:creationId xmlns:a16="http://schemas.microsoft.com/office/drawing/2014/main" id="{49D9AF2D-0964-0F24-CE79-4214A988239C}"/>
              </a:ext>
            </a:extLst>
          </p:cNvPr>
          <p:cNvSpPr txBox="1"/>
          <p:nvPr/>
        </p:nvSpPr>
        <p:spPr>
          <a:xfrm>
            <a:off x="6503823" y="2323993"/>
            <a:ext cx="2802193" cy="4154984"/>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solidFill>
                  <a:schemeClr val="bg1"/>
                </a:solidFill>
              </a:rPr>
              <a:t>Subscription Fees</a:t>
            </a:r>
            <a:endParaRPr lang="en-US" sz="2400" dirty="0">
              <a:solidFill>
                <a:schemeClr val="bg1"/>
              </a:solidFill>
              <a:cs typeface="Calibri"/>
            </a:endParaRPr>
          </a:p>
          <a:p>
            <a:endParaRPr lang="en-US" sz="2400" dirty="0">
              <a:solidFill>
                <a:srgbClr val="FAD4E1"/>
              </a:solidFill>
              <a:cs typeface="Calibri"/>
            </a:endParaRPr>
          </a:p>
          <a:p>
            <a:r>
              <a:rPr lang="en-US" sz="2400" dirty="0">
                <a:solidFill>
                  <a:srgbClr val="FAD4E1"/>
                </a:solidFill>
              </a:rPr>
              <a:t>We will offer</a:t>
            </a:r>
            <a:endParaRPr lang="en-US" sz="2400" dirty="0">
              <a:solidFill>
                <a:srgbClr val="FAD4E1"/>
              </a:solidFill>
              <a:cs typeface="Calibri"/>
            </a:endParaRPr>
          </a:p>
          <a:p>
            <a:r>
              <a:rPr lang="en-US" sz="2400" dirty="0">
                <a:solidFill>
                  <a:srgbClr val="FAD4E1"/>
                </a:solidFill>
              </a:rPr>
              <a:t>premium features and services to our app users for a monthly or annual subscription fee, such as access to exclusive deals and</a:t>
            </a:r>
            <a:endParaRPr lang="en-US" sz="2400" dirty="0">
              <a:solidFill>
                <a:srgbClr val="FAD4E1"/>
              </a:solidFill>
              <a:cs typeface="Calibri"/>
            </a:endParaRPr>
          </a:p>
          <a:p>
            <a:r>
              <a:rPr lang="en-US" sz="2400" dirty="0">
                <a:solidFill>
                  <a:srgbClr val="FAD4E1"/>
                </a:solidFill>
              </a:rPr>
              <a:t>discounts.</a:t>
            </a:r>
            <a:endParaRPr lang="en-US" sz="2400" dirty="0">
              <a:solidFill>
                <a:srgbClr val="FAD4E1"/>
              </a:solidFill>
              <a:cs typeface="Calibri"/>
            </a:endParaRPr>
          </a:p>
        </p:txBody>
      </p:sp>
      <p:sp>
        <p:nvSpPr>
          <p:cNvPr id="7" name="TextBox 6">
            <a:extLst>
              <a:ext uri="{FF2B5EF4-FFF2-40B4-BE49-F238E27FC236}">
                <a16:creationId xmlns:a16="http://schemas.microsoft.com/office/drawing/2014/main" id="{78EEB5D1-F2B5-7C60-F26B-A3BB7CCBC2FD}"/>
              </a:ext>
            </a:extLst>
          </p:cNvPr>
          <p:cNvSpPr txBox="1"/>
          <p:nvPr/>
        </p:nvSpPr>
        <p:spPr>
          <a:xfrm>
            <a:off x="9595159" y="155017"/>
            <a:ext cx="2470353" cy="553997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chemeClr val="bg1"/>
                </a:solidFill>
                <a:ea typeface="+mn-lt"/>
                <a:cs typeface="+mn-lt"/>
              </a:rPr>
              <a:t> </a:t>
            </a:r>
            <a:r>
              <a:rPr lang="en-US" sz="2400" dirty="0">
                <a:solidFill>
                  <a:schemeClr val="bg1"/>
                </a:solidFill>
                <a:ea typeface="+mn-lt"/>
                <a:cs typeface="+mn-lt"/>
              </a:rPr>
              <a:t>Data analytics</a:t>
            </a:r>
            <a:endParaRPr lang="en-US" dirty="0">
              <a:solidFill>
                <a:schemeClr val="bg1"/>
              </a:solidFill>
            </a:endParaRPr>
          </a:p>
          <a:p>
            <a:endParaRPr lang="en-US" sz="2400" dirty="0">
              <a:ea typeface="+mn-lt"/>
              <a:cs typeface="+mn-lt"/>
            </a:endParaRPr>
          </a:p>
          <a:p>
            <a:r>
              <a:rPr lang="en-US" sz="2400" dirty="0">
                <a:solidFill>
                  <a:srgbClr val="FAD4E1"/>
                </a:solidFill>
                <a:ea typeface="+mn-lt"/>
                <a:cs typeface="+mn-lt"/>
              </a:rPr>
              <a:t>We will sell the data that our app collects on user behavior to restaurants,</a:t>
            </a:r>
            <a:endParaRPr lang="en-US" sz="2400" dirty="0">
              <a:solidFill>
                <a:srgbClr val="FAD4E1"/>
              </a:solidFill>
              <a:cs typeface="Calibri"/>
            </a:endParaRPr>
          </a:p>
          <a:p>
            <a:r>
              <a:rPr lang="en-US" sz="2400" dirty="0">
                <a:solidFill>
                  <a:srgbClr val="FAD4E1"/>
                </a:solidFill>
                <a:ea typeface="+mn-lt"/>
                <a:cs typeface="+mn-lt"/>
              </a:rPr>
              <a:t>ride-sharing companies, and other</a:t>
            </a:r>
            <a:endParaRPr lang="en-US" sz="2400" dirty="0">
              <a:solidFill>
                <a:srgbClr val="FAD4E1"/>
              </a:solidFill>
              <a:cs typeface="Calibri"/>
            </a:endParaRPr>
          </a:p>
          <a:p>
            <a:r>
              <a:rPr lang="en-US" sz="2400" dirty="0">
                <a:solidFill>
                  <a:srgbClr val="FAD4E1"/>
                </a:solidFill>
                <a:ea typeface="+mn-lt"/>
                <a:cs typeface="+mn-lt"/>
              </a:rPr>
              <a:t>businesses that want to better understand</a:t>
            </a:r>
            <a:endParaRPr lang="en-US" sz="2400" dirty="0">
              <a:solidFill>
                <a:srgbClr val="FAD4E1"/>
              </a:solidFill>
              <a:cs typeface="Calibri"/>
            </a:endParaRPr>
          </a:p>
          <a:p>
            <a:r>
              <a:rPr lang="en-US" sz="2400" dirty="0">
                <a:solidFill>
                  <a:srgbClr val="FAD4E1"/>
                </a:solidFill>
                <a:ea typeface="+mn-lt"/>
                <a:cs typeface="+mn-lt"/>
              </a:rPr>
              <a:t>their customers</a:t>
            </a:r>
            <a:endParaRPr lang="en-US" sz="2400" dirty="0">
              <a:solidFill>
                <a:srgbClr val="FAD4E1"/>
              </a:solidFill>
              <a:cs typeface="Calibri"/>
            </a:endParaRPr>
          </a:p>
          <a:p>
            <a:pPr algn="l"/>
            <a:endParaRPr lang="en-US" dirty="0">
              <a:cs typeface="Calibri"/>
            </a:endParaRPr>
          </a:p>
        </p:txBody>
      </p:sp>
    </p:spTree>
    <p:extLst>
      <p:ext uri="{BB962C8B-B14F-4D97-AF65-F5344CB8AC3E}">
        <p14:creationId xmlns:p14="http://schemas.microsoft.com/office/powerpoint/2010/main" val="4989659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999</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Times New Roman</vt:lpstr>
      <vt:lpstr>Wingdings</vt:lpstr>
      <vt:lpstr>Office Theme</vt:lpstr>
      <vt:lpstr>office theme</vt:lpstr>
      <vt:lpstr>Introduction</vt:lpstr>
      <vt:lpstr>Business Model</vt:lpstr>
      <vt:lpstr>General Problems Faced by People</vt:lpstr>
      <vt:lpstr>FOOBER - Solution to all these Problems</vt:lpstr>
      <vt:lpstr>Benefits for Customers</vt:lpstr>
      <vt:lpstr>Benefits for Restaurants</vt:lpstr>
      <vt:lpstr>Benefits for Drivers</vt:lpstr>
      <vt:lpstr>Marketing and Growth Strategy</vt:lpstr>
      <vt:lpstr>Our Revenue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FA22-BCS-040 (ABDUL MOIZ)</dc:creator>
  <cp:lastModifiedBy>FA22-BCS-040 (ABDUL MOIZ)</cp:lastModifiedBy>
  <cp:revision>1</cp:revision>
  <dcterms:created xsi:type="dcterms:W3CDTF">2023-07-10T17:50:13Z</dcterms:created>
  <dcterms:modified xsi:type="dcterms:W3CDTF">2023-07-10T17:53:25Z</dcterms:modified>
</cp:coreProperties>
</file>