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20"/>
  </p:notesMasterIdLst>
  <p:sldIdLst>
    <p:sldId id="286" r:id="rId3"/>
    <p:sldId id="287" r:id="rId4"/>
    <p:sldId id="275" r:id="rId5"/>
    <p:sldId id="288" r:id="rId6"/>
    <p:sldId id="269" r:id="rId7"/>
    <p:sldId id="284" r:id="rId8"/>
    <p:sldId id="285" r:id="rId9"/>
    <p:sldId id="289" r:id="rId10"/>
    <p:sldId id="291" r:id="rId11"/>
    <p:sldId id="293" r:id="rId12"/>
    <p:sldId id="271" r:id="rId13"/>
    <p:sldId id="273" r:id="rId14"/>
    <p:sldId id="265" r:id="rId15"/>
    <p:sldId id="266" r:id="rId16"/>
    <p:sldId id="279" r:id="rId17"/>
    <p:sldId id="290" r:id="rId18"/>
    <p:sldId id="2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414"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12/19/2017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306E6-DC10-44A3-83DD-EDA3C03FF5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6864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CS-FYP    Hamdard University </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Project Name Here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Hamdard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dirty="0"/>
              <a:t>CS-FYP    Hamdard University </a:t>
            </a:r>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dirty="0"/>
              <a:t>Project Name Here</a:t>
            </a:r>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91389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dirty="0"/>
              <a:t>CS-FYP    Hamdard University </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dirty="0"/>
              <a:t>Project Name Here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extLst>
      <p:ext uri="{BB962C8B-B14F-4D97-AF65-F5344CB8AC3E}">
        <p14:creationId xmlns:p14="http://schemas.microsoft.com/office/powerpoint/2010/main" val="3336107701"/>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t>‹#›</a:t>
            </a:fld>
            <a:endParaRPr lang="en-US" dirty="0"/>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Project name here</a:t>
            </a:r>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dirty="0"/>
              <a:t>CS-FYP    Hamdard University </a:t>
            </a:r>
          </a:p>
        </p:txBody>
      </p:sp>
    </p:spTree>
    <p:extLst>
      <p:ext uri="{BB962C8B-B14F-4D97-AF65-F5344CB8AC3E}">
        <p14:creationId xmlns:p14="http://schemas.microsoft.com/office/powerpoint/2010/main" val="3780559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dirty="0"/>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t>‹#›</a:t>
            </a:fld>
            <a:endParaRPr lang="en-US" dirty="0"/>
          </a:p>
        </p:txBody>
      </p:sp>
      <p:sp>
        <p:nvSpPr>
          <p:cNvPr id="14" name="Footer Placeholder 13"/>
          <p:cNvSpPr>
            <a:spLocks noGrp="1"/>
          </p:cNvSpPr>
          <p:nvPr>
            <p:ph type="ftr" sz="quarter" idx="17"/>
          </p:nvPr>
        </p:nvSpPr>
        <p:spPr/>
        <p:txBody>
          <a:bodyPr rtlCol="0"/>
          <a:lstStyle/>
          <a:p>
            <a:r>
              <a:rPr lang="en-US" dirty="0"/>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2609020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dirty="0"/>
              <a:t>CS-FYP    Hamdard University </a:t>
            </a:r>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dirty="0"/>
          </a:p>
        </p:txBody>
      </p:sp>
    </p:spTree>
    <p:extLst>
      <p:ext uri="{BB962C8B-B14F-4D97-AF65-F5344CB8AC3E}">
        <p14:creationId xmlns:p14="http://schemas.microsoft.com/office/powerpoint/2010/main" val="3603766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CS-FYP    Hamdard University </a:t>
            </a:r>
          </a:p>
        </p:txBody>
      </p:sp>
      <p:sp>
        <p:nvSpPr>
          <p:cNvPr id="3" name="Footer Placeholder 2"/>
          <p:cNvSpPr>
            <a:spLocks noGrp="1"/>
          </p:cNvSpPr>
          <p:nvPr>
            <p:ph type="ftr" sz="quarter" idx="11"/>
          </p:nvPr>
        </p:nvSpPr>
        <p:spPr/>
        <p:txBody>
          <a:bodyPr/>
          <a:lstStyle/>
          <a:p>
            <a:r>
              <a:rPr lang="en-US" dirty="0"/>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t>‹#›</a:t>
            </a:fld>
            <a:endParaRPr lang="en-US" dirty="0"/>
          </a:p>
        </p:txBody>
      </p:sp>
    </p:spTree>
    <p:extLst>
      <p:ext uri="{BB962C8B-B14F-4D97-AF65-F5344CB8AC3E}">
        <p14:creationId xmlns:p14="http://schemas.microsoft.com/office/powerpoint/2010/main" val="1608100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dirty="0"/>
              <a:t>CS-FYP    Hamdard University </a:t>
            </a:r>
          </a:p>
        </p:txBody>
      </p:sp>
      <p:sp>
        <p:nvSpPr>
          <p:cNvPr id="6" name="Footer Placeholder 5"/>
          <p:cNvSpPr>
            <a:spLocks noGrp="1"/>
          </p:cNvSpPr>
          <p:nvPr>
            <p:ph type="ftr" sz="quarter" idx="11"/>
          </p:nvPr>
        </p:nvSpPr>
        <p:spPr/>
        <p:txBody>
          <a:bodyPr/>
          <a:lstStyle/>
          <a:p>
            <a:r>
              <a:rPr lang="en-US" dirty="0"/>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766404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r>
              <a:rPr lang="en-US" dirty="0"/>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dirty="0"/>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extLst>
      <p:ext uri="{BB962C8B-B14F-4D97-AF65-F5344CB8AC3E}">
        <p14:creationId xmlns:p14="http://schemas.microsoft.com/office/powerpoint/2010/main" val="264220612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dirty="0"/>
              <a:t>CS-FYP    Hamdard University </a:t>
            </a:r>
          </a:p>
        </p:txBody>
      </p:sp>
      <p:sp>
        <p:nvSpPr>
          <p:cNvPr id="5" name="Footer Placeholder 4"/>
          <p:cNvSpPr>
            <a:spLocks noGrp="1"/>
          </p:cNvSpPr>
          <p:nvPr>
            <p:ph type="ftr" sz="quarter" idx="11"/>
          </p:nvPr>
        </p:nvSpPr>
        <p:spPr/>
        <p:txBody>
          <a:bodyPr/>
          <a:lstStyle/>
          <a:p>
            <a:r>
              <a:rPr lang="en-US" dirty="0"/>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t>‹#›</a:t>
            </a:fld>
            <a:endParaRPr lang="en-US" dirty="0"/>
          </a:p>
        </p:txBody>
      </p:sp>
    </p:spTree>
    <p:extLst>
      <p:ext uri="{BB962C8B-B14F-4D97-AF65-F5344CB8AC3E}">
        <p14:creationId xmlns:p14="http://schemas.microsoft.com/office/powerpoint/2010/main" val="34178383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dirty="0"/>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dirty="0"/>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t>‹#›</a:t>
            </a:fld>
            <a:endParaRPr lang="en-US" dirty="0"/>
          </a:p>
        </p:txBody>
      </p:sp>
    </p:spTree>
    <p:extLst>
      <p:ext uri="{BB962C8B-B14F-4D97-AF65-F5344CB8AC3E}">
        <p14:creationId xmlns:p14="http://schemas.microsoft.com/office/powerpoint/2010/main" val="1402678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CS-FYP    Hamdard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Hamdard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CS-FYP    Hamdard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dirty="0"/>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dirty="0"/>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t>‹#›</a:t>
            </a:fld>
            <a:endParaRPr lang="en-US" dirty="0"/>
          </a:p>
        </p:txBody>
      </p:sp>
    </p:spTree>
    <p:extLst>
      <p:ext uri="{BB962C8B-B14F-4D97-AF65-F5344CB8AC3E}">
        <p14:creationId xmlns:p14="http://schemas.microsoft.com/office/powerpoint/2010/main" val="5278784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7.xml"/><Relationship Id="rId5" Type="http://schemas.openxmlformats.org/officeDocument/2006/relationships/image" Target="../media/image16.jpe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hyperlink" Target="https://www.dawn.com/news/1118217" TargetMode="External"/><Relationship Id="rId3" Type="http://schemas.openxmlformats.org/officeDocument/2006/relationships/hyperlink" Target="https://apartmentadda.com/home/aboutUsPage.php" TargetMode="External"/><Relationship Id="rId7" Type="http://schemas.openxmlformats.org/officeDocument/2006/relationships/hyperlink" Target="https://tribune.com.pk/story/129853/fraud-detected-in-telecom-housing-society/" TargetMode="External"/><Relationship Id="rId2" Type="http://schemas.openxmlformats.org/officeDocument/2006/relationships/slide" Target="slide6.xml"/><Relationship Id="rId1" Type="http://schemas.openxmlformats.org/officeDocument/2006/relationships/slideLayout" Target="../slideLayouts/slideLayout12.xml"/><Relationship Id="rId6" Type="http://schemas.openxmlformats.org/officeDocument/2006/relationships/slide" Target="slide17.xml"/><Relationship Id="rId5" Type="http://schemas.openxmlformats.org/officeDocument/2006/relationships/hyperlink" Target="http://www.1000projects.info/visual-basic-vb-projects/green-villa-housing-society-management-system/1106" TargetMode="External"/><Relationship Id="rId4" Type="http://schemas.openxmlformats.org/officeDocument/2006/relationships/hyperlink" Target="https://www.slideshare.net/jazod7/online-real-estate-management-system-3484422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 Target="slide1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yp/sms-WITH-ANDROID-AND-WEB.mpp" TargetMode="External"/><Relationship Id="rId1" Type="http://schemas.openxmlformats.org/officeDocument/2006/relationships/slideLayout" Target="../slideLayouts/slideLayout12.xml"/><Relationship Id="rId4" Type="http://schemas.openxmlformats.org/officeDocument/2006/relationships/image" Target="../media/image12.gif"/></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2.xml"/><Relationship Id="rId5" Type="http://schemas.openxmlformats.org/officeDocument/2006/relationships/image" Target="../media/image16.jpe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340"/>
            <a:ext cx="6248401" cy="1546679"/>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Tw Cen MT"/>
                <a:ea typeface="+mn-ea"/>
                <a:cs typeface="+mn-cs"/>
              </a:rPr>
              <a:t>Housing Society Record Management System</a:t>
            </a:r>
          </a:p>
        </p:txBody>
      </p:sp>
      <p:sp>
        <p:nvSpPr>
          <p:cNvPr id="9" name="TextBox 8"/>
          <p:cNvSpPr txBox="1"/>
          <p:nvPr/>
        </p:nvSpPr>
        <p:spPr>
          <a:xfrm>
            <a:off x="762000" y="1939199"/>
            <a:ext cx="3071586" cy="31700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itchFamily="34" charset="0"/>
                <a:ea typeface="+mn-ea"/>
                <a:cs typeface="+mn-cs"/>
              </a:rPr>
              <a:t>Group Members: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itchFamily="34" charset="0"/>
                <a:ea typeface="+mn-ea"/>
                <a:cs typeface="+mn-cs"/>
              </a:rPr>
              <a:t>Osama Shahid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itchFamily="34" charset="0"/>
                <a:ea typeface="+mn-ea"/>
                <a:cs typeface="+mn-cs"/>
              </a:rPr>
              <a:t>(BSCS/F14/0105)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itchFamily="34"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itchFamily="34" charset="0"/>
                <a:ea typeface="+mn-ea"/>
                <a:cs typeface="+mn-cs"/>
              </a:rPr>
              <a:t>Sana Khan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itchFamily="34" charset="0"/>
                <a:ea typeface="+mn-ea"/>
                <a:cs typeface="+mn-cs"/>
              </a:rPr>
              <a:t>(BSCS/F14/0135)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itchFamily="34" charset="0"/>
                <a:ea typeface="+mn-ea"/>
                <a:cs typeface="+mn-cs"/>
              </a:rPr>
              <a:t>Supervisor: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itchFamily="34" charset="0"/>
                <a:ea typeface="+mn-ea"/>
                <a:cs typeface="+mn-cs"/>
              </a:rPr>
              <a:t>Muhammed Adeel Mannan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itchFamily="34" charset="0"/>
                <a:ea typeface="+mn-ea"/>
                <a:cs typeface="+mn-cs"/>
              </a:rPr>
              <a:t>(Asst.Professor) </a:t>
            </a:r>
          </a:p>
        </p:txBody>
      </p:sp>
      <p:sp>
        <p:nvSpPr>
          <p:cNvPr id="10" name="Isosceles Triangle 9"/>
          <p:cNvSpPr/>
          <p:nvPr/>
        </p:nvSpPr>
        <p:spPr>
          <a:xfrm rot="5400000" flipV="1">
            <a:off x="5503911" y="23865"/>
            <a:ext cx="803179" cy="6858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1" name="TextBox 10"/>
          <p:cNvSpPr txBox="1"/>
          <p:nvPr/>
        </p:nvSpPr>
        <p:spPr>
          <a:xfrm>
            <a:off x="7166428" y="-1"/>
            <a:ext cx="1974184" cy="723899"/>
          </a:xfrm>
          <a:prstGeom prst="rect">
            <a:avLst/>
          </a:prstGeom>
          <a:solidFill>
            <a:srgbClr val="F86308"/>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itchFamily="34" charset="0"/>
                <a:ea typeface="+mn-ea"/>
                <a:cs typeface="+mn-cs"/>
              </a:rPr>
              <a:t>FYP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itchFamily="34" charset="0"/>
                <a:ea typeface="+mn-ea"/>
                <a:cs typeface="+mn-cs"/>
              </a:rPr>
              <a:t>1</a:t>
            </a:r>
            <a:r>
              <a:rPr kumimoji="0" lang="en-US" sz="2000" b="1" i="0" u="none" strike="noStrike" kern="1200" cap="none" spc="0" normalizeH="0" baseline="30000" noProof="0" dirty="0">
                <a:ln>
                  <a:noFill/>
                </a:ln>
                <a:solidFill>
                  <a:prstClr val="white"/>
                </a:solidFill>
                <a:effectLst/>
                <a:uLnTx/>
                <a:uFillTx/>
                <a:latin typeface="Calibri" pitchFamily="34" charset="0"/>
                <a:ea typeface="+mn-ea"/>
                <a:cs typeface="+mn-cs"/>
              </a:rPr>
              <a:t>st</a:t>
            </a:r>
            <a:r>
              <a:rPr kumimoji="0" lang="en-US" sz="2000" b="1" i="0" u="none" strike="noStrike" kern="1200" cap="none" spc="0" normalizeH="0" baseline="0" noProof="0" dirty="0">
                <a:ln>
                  <a:noFill/>
                </a:ln>
                <a:solidFill>
                  <a:prstClr val="white"/>
                </a:solidFill>
                <a:effectLst/>
                <a:uLnTx/>
                <a:uFillTx/>
                <a:latin typeface="Calibri" pitchFamily="34" charset="0"/>
                <a:ea typeface="+mn-ea"/>
                <a:cs typeface="+mn-cs"/>
              </a:rPr>
              <a:t> Evaluation</a:t>
            </a:r>
          </a:p>
        </p:txBody>
      </p:sp>
      <p:sp>
        <p:nvSpPr>
          <p:cNvPr id="19" name="Isosceles Triangle 18"/>
          <p:cNvSpPr/>
          <p:nvPr/>
        </p:nvSpPr>
        <p:spPr>
          <a:xfrm>
            <a:off x="6858000" y="273957"/>
            <a:ext cx="616857" cy="4880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4" name="Rectangle 13"/>
          <p:cNvSpPr/>
          <p:nvPr/>
        </p:nvSpPr>
        <p:spPr>
          <a:xfrm>
            <a:off x="0" y="1392600"/>
            <a:ext cx="6248401" cy="228419"/>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2" name="Rectangle 11"/>
          <p:cNvSpPr/>
          <p:nvPr/>
        </p:nvSpPr>
        <p:spPr>
          <a:xfrm>
            <a:off x="2495359" y="6324599"/>
            <a:ext cx="6648641" cy="457201"/>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w Cen MT"/>
                <a:ea typeface="+mn-ea"/>
                <a:cs typeface="+mn-cs"/>
              </a:rPr>
              <a:t>Hamdard University</a:t>
            </a:r>
          </a:p>
        </p:txBody>
      </p:sp>
      <p:sp>
        <p:nvSpPr>
          <p:cNvPr id="13" name="Rectangle 12"/>
          <p:cNvSpPr/>
          <p:nvPr/>
        </p:nvSpPr>
        <p:spPr>
          <a:xfrm>
            <a:off x="2495358" y="6781800"/>
            <a:ext cx="6645253"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pic>
        <p:nvPicPr>
          <p:cNvPr id="4" name="Picture 3">
            <a:extLst>
              <a:ext uri="{FF2B5EF4-FFF2-40B4-BE49-F238E27FC236}">
                <a16:creationId xmlns:a16="http://schemas.microsoft.com/office/drawing/2014/main" id="{E3779618-5BED-4D6C-9E32-098C1513F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415" y="2091283"/>
            <a:ext cx="4226799" cy="3170099"/>
          </a:xfrm>
          <a:prstGeom prst="rect">
            <a:avLst/>
          </a:prstGeom>
        </p:spPr>
      </p:pic>
    </p:spTree>
    <p:extLst>
      <p:ext uri="{BB962C8B-B14F-4D97-AF65-F5344CB8AC3E}">
        <p14:creationId xmlns:p14="http://schemas.microsoft.com/office/powerpoint/2010/main" val="149021666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9A34A6B-FBC2-44AE-8631-FECE955A86DF}"/>
              </a:ext>
            </a:extLst>
          </p:cNvPr>
          <p:cNvGrpSpPr/>
          <p:nvPr/>
        </p:nvGrpSpPr>
        <p:grpSpPr>
          <a:xfrm>
            <a:off x="613178" y="2659860"/>
            <a:ext cx="7917643" cy="1538280"/>
            <a:chOff x="849752" y="4395296"/>
            <a:chExt cx="7917643" cy="1538280"/>
          </a:xfrm>
          <a:scene3d>
            <a:camera prst="orthographicFront">
              <a:rot lat="0" lon="0" rev="0"/>
            </a:camera>
            <a:lightRig rig="balanced" dir="t">
              <a:rot lat="0" lon="0" rev="8700000"/>
            </a:lightRig>
          </a:scene3d>
        </p:grpSpPr>
        <p:pic>
          <p:nvPicPr>
            <p:cNvPr id="5" name="Picture 4">
              <a:extLst>
                <a:ext uri="{FF2B5EF4-FFF2-40B4-BE49-F238E27FC236}">
                  <a16:creationId xmlns:a16="http://schemas.microsoft.com/office/drawing/2014/main" id="{296C8C7F-826F-42EA-8BA3-109C777667D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49752" y="4679974"/>
              <a:ext cx="1022748" cy="1164412"/>
            </a:xfrm>
            <a:prstGeom prst="rect">
              <a:avLst/>
            </a:prstGeom>
            <a:ln>
              <a:noFill/>
            </a:ln>
            <a:effectLst>
              <a:outerShdw blurRad="44450" dist="27940" dir="5400000" algn="ctr">
                <a:srgbClr val="000000">
                  <a:alpha val="32000"/>
                </a:srgbClr>
              </a:outerShdw>
            </a:effectLst>
            <a:sp3d>
              <a:bevelT w="190500" h="38100"/>
            </a:sp3d>
          </p:spPr>
        </p:pic>
        <p:pic>
          <p:nvPicPr>
            <p:cNvPr id="6" name="Picture 5">
              <a:extLst>
                <a:ext uri="{FF2B5EF4-FFF2-40B4-BE49-F238E27FC236}">
                  <a16:creationId xmlns:a16="http://schemas.microsoft.com/office/drawing/2014/main" id="{1C004428-5F37-4C52-AB0E-6913D485C24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306546" y="4572000"/>
              <a:ext cx="1742104" cy="1361576"/>
            </a:xfrm>
            <a:prstGeom prst="rect">
              <a:avLst/>
            </a:prstGeom>
            <a:ln>
              <a:noFill/>
            </a:ln>
            <a:effectLst>
              <a:outerShdw blurRad="44450" dist="27940" dir="5400000" algn="ctr">
                <a:srgbClr val="000000">
                  <a:alpha val="32000"/>
                </a:srgbClr>
              </a:outerShdw>
            </a:effectLst>
            <a:sp3d>
              <a:bevelT w="190500" h="38100"/>
            </a:sp3d>
          </p:spPr>
        </p:pic>
        <p:pic>
          <p:nvPicPr>
            <p:cNvPr id="7" name="Picture 6">
              <a:extLst>
                <a:ext uri="{FF2B5EF4-FFF2-40B4-BE49-F238E27FC236}">
                  <a16:creationId xmlns:a16="http://schemas.microsoft.com/office/drawing/2014/main" id="{C1317945-970D-4A32-8C18-A9AC2C1B91A8}"/>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66364" y="4782974"/>
              <a:ext cx="1473490" cy="979871"/>
            </a:xfrm>
            <a:prstGeom prst="rect">
              <a:avLst/>
            </a:prstGeom>
            <a:ln>
              <a:noFill/>
            </a:ln>
            <a:effectLst>
              <a:outerShdw blurRad="44450" dist="27940" dir="5400000" algn="ctr">
                <a:srgbClr val="000000">
                  <a:alpha val="32000"/>
                </a:srgbClr>
              </a:outerShdw>
            </a:effectLst>
            <a:sp3d>
              <a:bevelT w="190500" h="38100"/>
            </a:sp3d>
          </p:spPr>
        </p:pic>
        <p:pic>
          <p:nvPicPr>
            <p:cNvPr id="8" name="Picture 7">
              <a:extLst>
                <a:ext uri="{FF2B5EF4-FFF2-40B4-BE49-F238E27FC236}">
                  <a16:creationId xmlns:a16="http://schemas.microsoft.com/office/drawing/2014/main" id="{8F5D2DCD-30D0-4EDF-947E-EC0BB842A563}"/>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261423" y="4395296"/>
              <a:ext cx="2505972" cy="1409610"/>
            </a:xfrm>
            <a:prstGeom prst="rect">
              <a:avLst/>
            </a:prstGeom>
            <a:ln>
              <a:noFill/>
            </a:ln>
            <a:effectLst>
              <a:outerShdw blurRad="44450" dist="27940" dir="5400000" algn="ctr">
                <a:srgbClr val="000000">
                  <a:alpha val="32000"/>
                </a:srgbClr>
              </a:outerShdw>
            </a:effectLst>
            <a:sp3d>
              <a:bevelT w="190500" h="38100"/>
            </a:sp3d>
          </p:spPr>
        </p:pic>
      </p:grpSp>
    </p:spTree>
    <p:extLst>
      <p:ext uri="{BB962C8B-B14F-4D97-AF65-F5344CB8AC3E}">
        <p14:creationId xmlns:p14="http://schemas.microsoft.com/office/powerpoint/2010/main" val="231093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Flow Diagram</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Housing Society Record Management System</a:t>
            </a:r>
          </a:p>
        </p:txBody>
      </p:sp>
      <p:sp>
        <p:nvSpPr>
          <p:cNvPr id="6" name="Date Placeholder 5"/>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CS-FYP    Hamdard University </a:t>
            </a: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EBC64C3-3FC7-4C40-910B-2643F037F02C}" type="slidenum">
              <a:rPr kumimoji="0" lang="en-US" sz="18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800" b="1" i="0" u="none" strike="noStrike" kern="1200" cap="none" spc="0" normalizeH="0" baseline="0" noProof="0" dirty="0">
              <a:ln>
                <a:noFill/>
              </a:ln>
              <a:solidFill>
                <a:srgbClr val="FFFFFF"/>
              </a:solidFill>
              <a:effectLst/>
              <a:uLnTx/>
              <a:uFillTx/>
              <a:latin typeface="Tw Cen MT"/>
              <a:ea typeface="+mn-ea"/>
              <a:cs typeface="+mn-cs"/>
            </a:endParaRPr>
          </a:p>
        </p:txBody>
      </p:sp>
      <p:sp>
        <p:nvSpPr>
          <p:cNvPr id="11" name="Content Placeholder 2"/>
          <p:cNvSpPr txBox="1">
            <a:spLocks/>
          </p:cNvSpPr>
          <p:nvPr/>
        </p:nvSpPr>
        <p:spPr>
          <a:xfrm>
            <a:off x="4114800" y="1558871"/>
            <a:ext cx="5255897" cy="44958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365760" marR="0" lvl="1" indent="0" algn="l" defTabSz="914400" rtl="0" eaLnBrk="1" fontAlgn="auto" latinLnBrk="0" hangingPunct="1">
              <a:lnSpc>
                <a:spcPct val="100000"/>
              </a:lnSpc>
              <a:spcBef>
                <a:spcPts val="550"/>
              </a:spcBef>
              <a:spcAft>
                <a:spcPts val="0"/>
              </a:spcAft>
              <a:buClr>
                <a:srgbClr val="94B6D2"/>
              </a:buClr>
              <a:buSzPct val="70000"/>
              <a:buFont typeface="Wingdings 2"/>
              <a:buNone/>
              <a:tabLst/>
              <a:defRPr/>
            </a:pPr>
            <a:endParaRPr kumimoji="0" lang="en-US" sz="2600" b="0" i="0" u="none" strike="noStrike" kern="1200" cap="none" spc="0" normalizeH="0" baseline="0" noProof="0" dirty="0">
              <a:ln>
                <a:noFill/>
              </a:ln>
              <a:solidFill>
                <a:prstClr val="black"/>
              </a:solidFill>
              <a:effectLst/>
              <a:uLnTx/>
              <a:uFillTx/>
              <a:latin typeface="Calibri" pitchFamily="34" charset="0"/>
              <a:ea typeface="+mn-ea"/>
              <a:cs typeface="+mn-cs"/>
            </a:endParaRPr>
          </a:p>
          <a:p>
            <a:pPr marL="365760" marR="0" lvl="1" indent="0" algn="l" defTabSz="914400" rtl="0" eaLnBrk="1" fontAlgn="auto" latinLnBrk="0" hangingPunct="1">
              <a:lnSpc>
                <a:spcPct val="100000"/>
              </a:lnSpc>
              <a:spcBef>
                <a:spcPts val="550"/>
              </a:spcBef>
              <a:spcAft>
                <a:spcPts val="0"/>
              </a:spcAft>
              <a:buClr>
                <a:srgbClr val="94B6D2"/>
              </a:buClr>
              <a:buSzPct val="70000"/>
              <a:buFont typeface="Wingdings 2"/>
              <a:buNone/>
              <a:tabLst/>
              <a:defRPr/>
            </a:pPr>
            <a:endParaRPr kumimoji="0" lang="en-US" sz="260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7292" y="1600200"/>
            <a:ext cx="6324366" cy="4495800"/>
          </a:xfrm>
        </p:spPr>
      </p:pic>
    </p:spTree>
    <p:extLst>
      <p:ext uri="{BB962C8B-B14F-4D97-AF65-F5344CB8AC3E}">
        <p14:creationId xmlns:p14="http://schemas.microsoft.com/office/powerpoint/2010/main" val="25459682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Diagram</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Housing Society Record Management System</a:t>
            </a:r>
          </a:p>
        </p:txBody>
      </p:sp>
      <p:sp>
        <p:nvSpPr>
          <p:cNvPr id="6" name="Date Placeholder 5"/>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CS-FYP    Hamdard University </a:t>
            </a: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EBC64C3-3FC7-4C40-910B-2643F037F02C}" type="slidenum">
              <a:rPr kumimoji="0" lang="en-US" sz="18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800" b="1" i="0" u="none" strike="noStrike" kern="1200" cap="none" spc="0" normalizeH="0" baseline="0" noProof="0" dirty="0">
              <a:ln>
                <a:noFill/>
              </a:ln>
              <a:solidFill>
                <a:srgbClr val="FFFFFF"/>
              </a:solidFill>
              <a:effectLst/>
              <a:uLnTx/>
              <a:uFillTx/>
              <a:latin typeface="Tw Cen MT"/>
              <a:ea typeface="+mn-ea"/>
              <a:cs typeface="+mn-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050" y="1524000"/>
            <a:ext cx="5295900" cy="4757147"/>
          </a:xfrm>
          <a:prstGeom prst="rect">
            <a:avLst/>
          </a:prstGeom>
        </p:spPr>
      </p:pic>
    </p:spTree>
    <p:extLst>
      <p:ext uri="{BB962C8B-B14F-4D97-AF65-F5344CB8AC3E}">
        <p14:creationId xmlns:p14="http://schemas.microsoft.com/office/powerpoint/2010/main" val="3158448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Challenges And Problems Encountered</a:t>
            </a:r>
          </a:p>
        </p:txBody>
      </p:sp>
      <p:sp>
        <p:nvSpPr>
          <p:cNvPr id="3" name="Content Placeholder 2"/>
          <p:cNvSpPr>
            <a:spLocks noGrp="1"/>
          </p:cNvSpPr>
          <p:nvPr>
            <p:ph sz="quarter" idx="1"/>
          </p:nvPr>
        </p:nvSpPr>
        <p:spPr/>
        <p:txBody>
          <a:bodyPr/>
          <a:lstStyle/>
          <a:p>
            <a:r>
              <a:rPr lang="en-US" dirty="0"/>
              <a:t>Setup environment for Web application development.</a:t>
            </a:r>
          </a:p>
          <a:p>
            <a:r>
              <a:rPr lang="en-US" dirty="0"/>
              <a:t>Designed the frontend of application with :</a:t>
            </a:r>
          </a:p>
          <a:p>
            <a:pPr lvl="1"/>
            <a:r>
              <a:rPr lang="en-US" dirty="0"/>
              <a:t>The connectivity of database.</a:t>
            </a:r>
          </a:p>
          <a:p>
            <a:r>
              <a:rPr lang="en-US" dirty="0"/>
              <a:t>Designed backend of application with :</a:t>
            </a:r>
          </a:p>
          <a:p>
            <a:pPr lvl="1"/>
            <a:r>
              <a:rPr lang="en-US" dirty="0"/>
              <a:t>The connectivity of database with frontend.</a:t>
            </a:r>
          </a:p>
        </p:txBody>
      </p:sp>
      <p:sp>
        <p:nvSpPr>
          <p:cNvPr id="4" name="Footer Placeholder 3"/>
          <p:cNvSpPr>
            <a:spLocks noGrp="1"/>
          </p:cNvSpPr>
          <p:nvPr>
            <p:ph type="ftr" sz="quarter" idx="11"/>
          </p:nvPr>
        </p:nvSpPr>
        <p:spPr/>
        <p:txBody>
          <a:bodyPr/>
          <a:lstStyle/>
          <a:p>
            <a:r>
              <a:rPr lang="en-US" dirty="0"/>
              <a:t>Housing Society Record Management System</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13</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6018428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Status</a:t>
            </a:r>
          </a:p>
        </p:txBody>
      </p:sp>
      <p:sp>
        <p:nvSpPr>
          <p:cNvPr id="4" name="Footer Placeholder 3"/>
          <p:cNvSpPr>
            <a:spLocks noGrp="1"/>
          </p:cNvSpPr>
          <p:nvPr>
            <p:ph type="ftr" sz="quarter" idx="11"/>
          </p:nvPr>
        </p:nvSpPr>
        <p:spPr/>
        <p:txBody>
          <a:bodyPr/>
          <a:lstStyle/>
          <a:p>
            <a:r>
              <a:rPr lang="en-US" dirty="0"/>
              <a:t>Housing Society Record Management System</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14</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
        <p:nvSpPr>
          <p:cNvPr id="14" name="Content Placeholder 2">
            <a:extLst>
              <a:ext uri="{FF2B5EF4-FFF2-40B4-BE49-F238E27FC236}">
                <a16:creationId xmlns:a16="http://schemas.microsoft.com/office/drawing/2014/main" id="{76F7C440-DA25-4F6D-B777-4E958CC98A50}"/>
              </a:ext>
            </a:extLst>
          </p:cNvPr>
          <p:cNvSpPr>
            <a:spLocks noGrp="1"/>
          </p:cNvSpPr>
          <p:nvPr>
            <p:ph sz="quarter" idx="1"/>
          </p:nvPr>
        </p:nvSpPr>
        <p:spPr>
          <a:xfrm>
            <a:off x="612648" y="1600200"/>
            <a:ext cx="8153400" cy="4648200"/>
          </a:xfrm>
        </p:spPr>
        <p:txBody>
          <a:bodyPr/>
          <a:lstStyle/>
          <a:p>
            <a:pPr marL="0" indent="0">
              <a:buNone/>
            </a:pPr>
            <a:r>
              <a:rPr lang="en-US" dirty="0"/>
              <a:t> </a:t>
            </a:r>
          </a:p>
        </p:txBody>
      </p:sp>
      <p:pic>
        <p:nvPicPr>
          <p:cNvPr id="9" name="Picture 8"/>
          <p:cNvPicPr>
            <a:picLocks noChangeAspect="1"/>
          </p:cNvPicPr>
          <p:nvPr/>
        </p:nvPicPr>
        <p:blipFill>
          <a:blip r:embed="rId2"/>
          <a:stretch>
            <a:fillRect/>
          </a:stretch>
        </p:blipFill>
        <p:spPr>
          <a:xfrm>
            <a:off x="457200" y="2789429"/>
            <a:ext cx="8229600" cy="2269742"/>
          </a:xfrm>
          <a:prstGeom prst="rect">
            <a:avLst/>
          </a:prstGeom>
        </p:spPr>
      </p:pic>
    </p:spTree>
    <p:extLst>
      <p:ext uri="{BB962C8B-B14F-4D97-AF65-F5344CB8AC3E}">
        <p14:creationId xmlns:p14="http://schemas.microsoft.com/office/powerpoint/2010/main" val="850711667"/>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5299785" y="1992858"/>
            <a:ext cx="3844215" cy="3065233"/>
            <a:chOff x="5898415" y="1976415"/>
            <a:chExt cx="5654530" cy="3255020"/>
          </a:xfrm>
        </p:grpSpPr>
        <p:sp>
          <p:nvSpPr>
            <p:cNvPr id="26"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7"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8"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9"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0" name="Rectangle 50"/>
            <p:cNvSpPr>
              <a:spLocks noChangeArrowheads="1"/>
            </p:cNvSpPr>
            <p:nvPr/>
          </p:nvSpPr>
          <p:spPr bwMode="auto">
            <a:xfrm>
              <a:off x="5898415" y="5054180"/>
              <a:ext cx="5654530" cy="103129"/>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1"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2" name="Rectangle 52"/>
            <p:cNvSpPr>
              <a:spLocks noChangeArrowheads="1"/>
            </p:cNvSpPr>
            <p:nvPr/>
          </p:nvSpPr>
          <p:spPr bwMode="auto">
            <a:xfrm>
              <a:off x="6623354" y="2189119"/>
              <a:ext cx="4249758" cy="2684587"/>
            </a:xfrm>
            <a:prstGeom prst="rect">
              <a:avLst/>
            </a:prstGeom>
            <a:solidFill>
              <a:schemeClr val="bg1">
                <a:lumMod val="9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3"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4"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5"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6"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7"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pic>
        <p:nvPicPr>
          <p:cNvPr id="38" name="Picture 2" descr="https://scontent.fkhi2-1.fna.fbcdn.net/v/t34.0-12/25555417_1518565728235059_2101582563_n.png?_nc_eui2=v1%3AAeF4RPUlWY5pgRsa6S7VHJQuIQOntYJGyV6tfv0wp5xwfRiy4Adcpt_tQO2txO27h8snYbIf-51RrvyMehYMwkkX9G4dM-BCwVRhkVMkSfXBDw&amp;oh=b2850e715e9e51c5514dfd1722924e89&amp;oe=5A3B15F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5508" y="2233883"/>
            <a:ext cx="2842047" cy="24873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iPhone6_mockup_front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970" y="3746647"/>
            <a:ext cx="1472225" cy="2302830"/>
          </a:xfrm>
          <a:prstGeom prst="rect">
            <a:avLst/>
          </a:prstGeom>
        </p:spPr>
      </p:pic>
      <p:sp>
        <p:nvSpPr>
          <p:cNvPr id="2" name="Title 1"/>
          <p:cNvSpPr>
            <a:spLocks noGrp="1"/>
          </p:cNvSpPr>
          <p:nvPr>
            <p:ph type="title"/>
          </p:nvPr>
        </p:nvSpPr>
        <p:spPr/>
        <p:txBody>
          <a:bodyPr/>
          <a:lstStyle/>
          <a:p>
            <a:r>
              <a:rPr lang="en-US" dirty="0"/>
              <a:t>Evidence of the Progress</a:t>
            </a:r>
          </a:p>
        </p:txBody>
      </p:sp>
      <p:sp>
        <p:nvSpPr>
          <p:cNvPr id="4" name="Footer Placeholder 3"/>
          <p:cNvSpPr>
            <a:spLocks noGrp="1"/>
          </p:cNvSpPr>
          <p:nvPr>
            <p:ph type="ftr" sz="quarter" idx="11"/>
          </p:nvPr>
        </p:nvSpPr>
        <p:spPr/>
        <p:txBody>
          <a:bodyPr/>
          <a:lstStyle/>
          <a:p>
            <a:r>
              <a:rPr lang="en-US" dirty="0"/>
              <a:t>Housing Society Record Management System</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15</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grpSp>
        <p:nvGrpSpPr>
          <p:cNvPr id="10" name="Group 9"/>
          <p:cNvGrpSpPr>
            <a:grpSpLocks noChangeAspect="1"/>
          </p:cNvGrpSpPr>
          <p:nvPr/>
        </p:nvGrpSpPr>
        <p:grpSpPr>
          <a:xfrm>
            <a:off x="533400" y="1932934"/>
            <a:ext cx="4370069" cy="4163066"/>
            <a:chOff x="4300539" y="1984376"/>
            <a:chExt cx="3589338" cy="2890838"/>
          </a:xfrm>
        </p:grpSpPr>
        <p:sp>
          <p:nvSpPr>
            <p:cNvPr id="11" name="Freeform 10"/>
            <p:cNvSpPr>
              <a:spLocks/>
            </p:cNvSpPr>
            <p:nvPr/>
          </p:nvSpPr>
          <p:spPr bwMode="auto">
            <a:xfrm>
              <a:off x="4300539" y="1984376"/>
              <a:ext cx="3589338" cy="2170113"/>
            </a:xfrm>
            <a:custGeom>
              <a:avLst/>
              <a:gdLst>
                <a:gd name="T0" fmla="*/ 2537 w 2537"/>
                <a:gd name="T1" fmla="*/ 1533 h 1533"/>
                <a:gd name="T2" fmla="*/ 2537 w 2537"/>
                <a:gd name="T3" fmla="*/ 71 h 1533"/>
                <a:gd name="T4" fmla="*/ 2467 w 2537"/>
                <a:gd name="T5" fmla="*/ 0 h 1533"/>
                <a:gd name="T6" fmla="*/ 71 w 2537"/>
                <a:gd name="T7" fmla="*/ 0 h 1533"/>
                <a:gd name="T8" fmla="*/ 0 w 2537"/>
                <a:gd name="T9" fmla="*/ 71 h 1533"/>
                <a:gd name="T10" fmla="*/ 0 w 2537"/>
                <a:gd name="T11" fmla="*/ 1533 h 1533"/>
                <a:gd name="T12" fmla="*/ 2537 w 2537"/>
                <a:gd name="T13" fmla="*/ 1533 h 1533"/>
              </a:gdLst>
              <a:ahLst/>
              <a:cxnLst>
                <a:cxn ang="0">
                  <a:pos x="T0" y="T1"/>
                </a:cxn>
                <a:cxn ang="0">
                  <a:pos x="T2" y="T3"/>
                </a:cxn>
                <a:cxn ang="0">
                  <a:pos x="T4" y="T5"/>
                </a:cxn>
                <a:cxn ang="0">
                  <a:pos x="T6" y="T7"/>
                </a:cxn>
                <a:cxn ang="0">
                  <a:pos x="T8" y="T9"/>
                </a:cxn>
                <a:cxn ang="0">
                  <a:pos x="T10" y="T11"/>
                </a:cxn>
                <a:cxn ang="0">
                  <a:pos x="T12" y="T13"/>
                </a:cxn>
              </a:cxnLst>
              <a:rect l="0" t="0" r="r" b="b"/>
              <a:pathLst>
                <a:path w="2537" h="1533">
                  <a:moveTo>
                    <a:pt x="2537" y="1533"/>
                  </a:moveTo>
                  <a:cubicBezTo>
                    <a:pt x="2537" y="71"/>
                    <a:pt x="2537" y="71"/>
                    <a:pt x="2537" y="71"/>
                  </a:cubicBezTo>
                  <a:cubicBezTo>
                    <a:pt x="2537" y="32"/>
                    <a:pt x="2506" y="0"/>
                    <a:pt x="2467" y="0"/>
                  </a:cubicBezTo>
                  <a:cubicBezTo>
                    <a:pt x="71" y="0"/>
                    <a:pt x="71" y="0"/>
                    <a:pt x="71" y="0"/>
                  </a:cubicBezTo>
                  <a:cubicBezTo>
                    <a:pt x="32" y="0"/>
                    <a:pt x="0" y="32"/>
                    <a:pt x="0" y="71"/>
                  </a:cubicBezTo>
                  <a:cubicBezTo>
                    <a:pt x="0" y="1533"/>
                    <a:pt x="0" y="1533"/>
                    <a:pt x="0" y="1533"/>
                  </a:cubicBezTo>
                  <a:lnTo>
                    <a:pt x="2537" y="1533"/>
                  </a:lnTo>
                  <a:close/>
                </a:path>
              </a:pathLst>
            </a:custGeom>
            <a:solidFill>
              <a:srgbClr val="18181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Roboto Regular" charset="0"/>
              </a:endParaRPr>
            </a:p>
          </p:txBody>
        </p:sp>
        <p:sp>
          <p:nvSpPr>
            <p:cNvPr id="12" name="Freeform 11"/>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close/>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close/>
                </a:path>
              </a:pathLst>
            </a:custGeom>
            <a:solidFill>
              <a:srgbClr val="0C0D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Roboto Regular" charset="0"/>
              </a:endParaRPr>
            </a:p>
          </p:txBody>
        </p:sp>
        <p:sp>
          <p:nvSpPr>
            <p:cNvPr id="13" name="Freeform 12"/>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Roboto Regular" charset="0"/>
              </a:endParaRPr>
            </a:p>
          </p:txBody>
        </p:sp>
        <p:sp>
          <p:nvSpPr>
            <p:cNvPr id="14" name="Rectangle 13"/>
            <p:cNvSpPr>
              <a:spLocks noChangeArrowheads="1"/>
            </p:cNvSpPr>
            <p:nvPr/>
          </p:nvSpPr>
          <p:spPr bwMode="auto">
            <a:xfrm>
              <a:off x="4456114" y="2147889"/>
              <a:ext cx="3278188" cy="1841500"/>
            </a:xfrm>
            <a:prstGeom prst="rect">
              <a:avLst/>
            </a:prstGeom>
            <a:solidFill>
              <a:srgbClr val="7E7E7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Roboto Regular" charset="0"/>
              </a:endParaRPr>
            </a:p>
          </p:txBody>
        </p:sp>
        <p:sp>
          <p:nvSpPr>
            <p:cNvPr id="15" name="Freeform 14"/>
            <p:cNvSpPr>
              <a:spLocks/>
            </p:cNvSpPr>
            <p:nvPr/>
          </p:nvSpPr>
          <p:spPr bwMode="auto">
            <a:xfrm>
              <a:off x="5484814" y="4826001"/>
              <a:ext cx="1208088" cy="49213"/>
            </a:xfrm>
            <a:custGeom>
              <a:avLst/>
              <a:gdLst>
                <a:gd name="T0" fmla="*/ 852 w 854"/>
                <a:gd name="T1" fmla="*/ 24 h 35"/>
                <a:gd name="T2" fmla="*/ 478 w 854"/>
                <a:gd name="T3" fmla="*/ 5 h 35"/>
                <a:gd name="T4" fmla="*/ 478 w 854"/>
                <a:gd name="T5" fmla="*/ 0 h 35"/>
                <a:gd name="T6" fmla="*/ 427 w 854"/>
                <a:gd name="T7" fmla="*/ 3 h 35"/>
                <a:gd name="T8" fmla="*/ 375 w 854"/>
                <a:gd name="T9" fmla="*/ 0 h 35"/>
                <a:gd name="T10" fmla="*/ 375 w 854"/>
                <a:gd name="T11" fmla="*/ 5 h 35"/>
                <a:gd name="T12" fmla="*/ 1 w 854"/>
                <a:gd name="T13" fmla="*/ 24 h 35"/>
                <a:gd name="T14" fmla="*/ 24 w 854"/>
                <a:gd name="T15" fmla="*/ 35 h 35"/>
                <a:gd name="T16" fmla="*/ 375 w 854"/>
                <a:gd name="T17" fmla="*/ 35 h 35"/>
                <a:gd name="T18" fmla="*/ 478 w 854"/>
                <a:gd name="T19" fmla="*/ 35 h 35"/>
                <a:gd name="T20" fmla="*/ 829 w 854"/>
                <a:gd name="T21" fmla="*/ 35 h 35"/>
                <a:gd name="T22" fmla="*/ 852 w 854"/>
                <a:gd name="T23"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4" h="35">
                  <a:moveTo>
                    <a:pt x="852" y="24"/>
                  </a:moveTo>
                  <a:cubicBezTo>
                    <a:pt x="478" y="5"/>
                    <a:pt x="478" y="5"/>
                    <a:pt x="478" y="5"/>
                  </a:cubicBezTo>
                  <a:cubicBezTo>
                    <a:pt x="478" y="0"/>
                    <a:pt x="478" y="0"/>
                    <a:pt x="478" y="0"/>
                  </a:cubicBezTo>
                  <a:cubicBezTo>
                    <a:pt x="427" y="3"/>
                    <a:pt x="427" y="3"/>
                    <a:pt x="427" y="3"/>
                  </a:cubicBezTo>
                  <a:cubicBezTo>
                    <a:pt x="375" y="0"/>
                    <a:pt x="375" y="0"/>
                    <a:pt x="375" y="0"/>
                  </a:cubicBezTo>
                  <a:cubicBezTo>
                    <a:pt x="375" y="5"/>
                    <a:pt x="375" y="5"/>
                    <a:pt x="375" y="5"/>
                  </a:cubicBezTo>
                  <a:cubicBezTo>
                    <a:pt x="1" y="24"/>
                    <a:pt x="1" y="24"/>
                    <a:pt x="1" y="24"/>
                  </a:cubicBezTo>
                  <a:cubicBezTo>
                    <a:pt x="1" y="24"/>
                    <a:pt x="0" y="35"/>
                    <a:pt x="24" y="35"/>
                  </a:cubicBezTo>
                  <a:cubicBezTo>
                    <a:pt x="41" y="35"/>
                    <a:pt x="247" y="35"/>
                    <a:pt x="375" y="35"/>
                  </a:cubicBezTo>
                  <a:cubicBezTo>
                    <a:pt x="435" y="35"/>
                    <a:pt x="478" y="35"/>
                    <a:pt x="478" y="35"/>
                  </a:cubicBezTo>
                  <a:cubicBezTo>
                    <a:pt x="606" y="35"/>
                    <a:pt x="812" y="35"/>
                    <a:pt x="829" y="35"/>
                  </a:cubicBezTo>
                  <a:cubicBezTo>
                    <a:pt x="854" y="35"/>
                    <a:pt x="852" y="24"/>
                    <a:pt x="852" y="24"/>
                  </a:cubicBezTo>
                  <a:close/>
                </a:path>
              </a:pathLst>
            </a:custGeom>
            <a:solidFill>
              <a:srgbClr val="18181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Roboto Regular" charset="0"/>
              </a:endParaRPr>
            </a:p>
          </p:txBody>
        </p:sp>
        <p:sp>
          <p:nvSpPr>
            <p:cNvPr id="16" name="Freeform 15"/>
            <p:cNvSpPr>
              <a:spLocks/>
            </p:cNvSpPr>
            <p:nvPr/>
          </p:nvSpPr>
          <p:spPr bwMode="auto">
            <a:xfrm>
              <a:off x="5478464" y="4446589"/>
              <a:ext cx="1219200" cy="417513"/>
            </a:xfrm>
            <a:custGeom>
              <a:avLst/>
              <a:gdLst>
                <a:gd name="T0" fmla="*/ 790 w 861"/>
                <a:gd name="T1" fmla="*/ 274 h 295"/>
                <a:gd name="T2" fmla="*/ 738 w 861"/>
                <a:gd name="T3" fmla="*/ 224 h 295"/>
                <a:gd name="T4" fmla="*/ 714 w 861"/>
                <a:gd name="T5" fmla="*/ 0 h 295"/>
                <a:gd name="T6" fmla="*/ 431 w 861"/>
                <a:gd name="T7" fmla="*/ 4 h 295"/>
                <a:gd name="T8" fmla="*/ 147 w 861"/>
                <a:gd name="T9" fmla="*/ 0 h 295"/>
                <a:gd name="T10" fmla="*/ 124 w 861"/>
                <a:gd name="T11" fmla="*/ 224 h 295"/>
                <a:gd name="T12" fmla="*/ 72 w 861"/>
                <a:gd name="T13" fmla="*/ 274 h 295"/>
                <a:gd name="T14" fmla="*/ 0 w 861"/>
                <a:gd name="T15" fmla="*/ 291 h 295"/>
                <a:gd name="T16" fmla="*/ 0 w 861"/>
                <a:gd name="T17" fmla="*/ 295 h 295"/>
                <a:gd name="T18" fmla="*/ 379 w 861"/>
                <a:gd name="T19" fmla="*/ 295 h 295"/>
                <a:gd name="T20" fmla="*/ 482 w 861"/>
                <a:gd name="T21" fmla="*/ 295 h 295"/>
                <a:gd name="T22" fmla="*/ 861 w 861"/>
                <a:gd name="T23" fmla="*/ 295 h 295"/>
                <a:gd name="T24" fmla="*/ 861 w 861"/>
                <a:gd name="T25" fmla="*/ 291 h 295"/>
                <a:gd name="T26" fmla="*/ 790 w 861"/>
                <a:gd name="T27" fmla="*/ 27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1" h="295">
                  <a:moveTo>
                    <a:pt x="790" y="274"/>
                  </a:moveTo>
                  <a:cubicBezTo>
                    <a:pt x="760" y="268"/>
                    <a:pt x="744" y="271"/>
                    <a:pt x="738" y="224"/>
                  </a:cubicBezTo>
                  <a:cubicBezTo>
                    <a:pt x="731" y="177"/>
                    <a:pt x="714" y="0"/>
                    <a:pt x="714" y="0"/>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82" y="295"/>
                    <a:pt x="482" y="295"/>
                    <a:pt x="482" y="295"/>
                  </a:cubicBezTo>
                  <a:cubicBezTo>
                    <a:pt x="861" y="295"/>
                    <a:pt x="861" y="295"/>
                    <a:pt x="861" y="295"/>
                  </a:cubicBezTo>
                  <a:cubicBezTo>
                    <a:pt x="861" y="295"/>
                    <a:pt x="861" y="295"/>
                    <a:pt x="861" y="291"/>
                  </a:cubicBezTo>
                  <a:cubicBezTo>
                    <a:pt x="861" y="287"/>
                    <a:pt x="820" y="280"/>
                    <a:pt x="790" y="274"/>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Roboto Regular" charset="0"/>
              </a:endParaRPr>
            </a:p>
          </p:txBody>
        </p:sp>
        <p:sp>
          <p:nvSpPr>
            <p:cNvPr id="17" name="Oval 11"/>
            <p:cNvSpPr>
              <a:spLocks noChangeArrowheads="1"/>
            </p:cNvSpPr>
            <p:nvPr/>
          </p:nvSpPr>
          <p:spPr bwMode="auto">
            <a:xfrm>
              <a:off x="6070602" y="2044701"/>
              <a:ext cx="49213" cy="4921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Roboto Regular" charset="0"/>
              </a:endParaRPr>
            </a:p>
          </p:txBody>
        </p:sp>
        <p:sp>
          <p:nvSpPr>
            <p:cNvPr id="18" name="Oval 12"/>
            <p:cNvSpPr>
              <a:spLocks noChangeArrowheads="1"/>
            </p:cNvSpPr>
            <p:nvPr/>
          </p:nvSpPr>
          <p:spPr bwMode="auto">
            <a:xfrm>
              <a:off x="6070602" y="2041526"/>
              <a:ext cx="49213" cy="49213"/>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Roboto Regular" charset="0"/>
              </a:endParaRPr>
            </a:p>
          </p:txBody>
        </p:sp>
        <p:sp>
          <p:nvSpPr>
            <p:cNvPr id="19" name="Oval 13"/>
            <p:cNvSpPr>
              <a:spLocks noChangeArrowheads="1"/>
            </p:cNvSpPr>
            <p:nvPr/>
          </p:nvSpPr>
          <p:spPr bwMode="auto">
            <a:xfrm>
              <a:off x="6078539" y="2049464"/>
              <a:ext cx="33338" cy="31750"/>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Roboto Regular" charset="0"/>
              </a:endParaRPr>
            </a:p>
          </p:txBody>
        </p:sp>
        <p:sp>
          <p:nvSpPr>
            <p:cNvPr id="20" name="Oval 14"/>
            <p:cNvSpPr>
              <a:spLocks noChangeArrowheads="1"/>
            </p:cNvSpPr>
            <p:nvPr/>
          </p:nvSpPr>
          <p:spPr bwMode="auto">
            <a:xfrm>
              <a:off x="6088064" y="2055814"/>
              <a:ext cx="15875" cy="19050"/>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Roboto Regular" charset="0"/>
              </a:endParaRPr>
            </a:p>
          </p:txBody>
        </p:sp>
        <p:sp>
          <p:nvSpPr>
            <p:cNvPr id="21" name="Oval 15"/>
            <p:cNvSpPr>
              <a:spLocks noChangeArrowheads="1"/>
            </p:cNvSpPr>
            <p:nvPr/>
          </p:nvSpPr>
          <p:spPr bwMode="auto">
            <a:xfrm>
              <a:off x="6092827" y="2063751"/>
              <a:ext cx="4763" cy="47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Roboto Regular" charset="0"/>
              </a:endParaRPr>
            </a:p>
          </p:txBody>
        </p:sp>
        <p:sp>
          <p:nvSpPr>
            <p:cNvPr id="22" name="Freeform 16"/>
            <p:cNvSpPr>
              <a:spLocks/>
            </p:cNvSpPr>
            <p:nvPr/>
          </p:nvSpPr>
          <p:spPr bwMode="auto">
            <a:xfrm>
              <a:off x="5478464" y="4446589"/>
              <a:ext cx="985838" cy="417513"/>
            </a:xfrm>
            <a:custGeom>
              <a:avLst/>
              <a:gdLst>
                <a:gd name="T0" fmla="*/ 696 w 696"/>
                <a:gd name="T1" fmla="*/ 10 h 295"/>
                <a:gd name="T2" fmla="*/ 573 w 696"/>
                <a:gd name="T3" fmla="*/ 2 h 295"/>
                <a:gd name="T4" fmla="*/ 431 w 696"/>
                <a:gd name="T5" fmla="*/ 4 h 295"/>
                <a:gd name="T6" fmla="*/ 147 w 696"/>
                <a:gd name="T7" fmla="*/ 0 h 295"/>
                <a:gd name="T8" fmla="*/ 124 w 696"/>
                <a:gd name="T9" fmla="*/ 224 h 295"/>
                <a:gd name="T10" fmla="*/ 72 w 696"/>
                <a:gd name="T11" fmla="*/ 274 h 295"/>
                <a:gd name="T12" fmla="*/ 0 w 696"/>
                <a:gd name="T13" fmla="*/ 291 h 295"/>
                <a:gd name="T14" fmla="*/ 0 w 696"/>
                <a:gd name="T15" fmla="*/ 295 h 295"/>
                <a:gd name="T16" fmla="*/ 379 w 696"/>
                <a:gd name="T17" fmla="*/ 295 h 295"/>
                <a:gd name="T18" fmla="*/ 432 w 696"/>
                <a:gd name="T19" fmla="*/ 295 h 295"/>
                <a:gd name="T20" fmla="*/ 696 w 696"/>
                <a:gd name="T21" fmla="*/ 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295">
                  <a:moveTo>
                    <a:pt x="696" y="10"/>
                  </a:moveTo>
                  <a:cubicBezTo>
                    <a:pt x="573" y="2"/>
                    <a:pt x="573" y="2"/>
                    <a:pt x="573" y="2"/>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32" y="295"/>
                    <a:pt x="432" y="295"/>
                    <a:pt x="432" y="295"/>
                  </a:cubicBezTo>
                  <a:lnTo>
                    <a:pt x="696" y="10"/>
                  </a:lnTo>
                  <a:close/>
                </a:path>
              </a:pathLst>
            </a:custGeom>
            <a:solidFill>
              <a:srgbClr val="A8A9A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Roboto Regular" charset="0"/>
              </a:endParaRPr>
            </a:p>
          </p:txBody>
        </p:sp>
        <p:sp>
          <p:nvSpPr>
            <p:cNvPr id="23" name="Freeform 17"/>
            <p:cNvSpPr>
              <a:spLocks/>
            </p:cNvSpPr>
            <p:nvPr/>
          </p:nvSpPr>
          <p:spPr bwMode="auto">
            <a:xfrm>
              <a:off x="4300539" y="4154489"/>
              <a:ext cx="3589338" cy="341313"/>
            </a:xfrm>
            <a:custGeom>
              <a:avLst/>
              <a:gdLst>
                <a:gd name="T0" fmla="*/ 0 w 2537"/>
                <a:gd name="T1" fmla="*/ 0 h 241"/>
                <a:gd name="T2" fmla="*/ 0 w 2537"/>
                <a:gd name="T3" fmla="*/ 170 h 241"/>
                <a:gd name="T4" fmla="*/ 71 w 2537"/>
                <a:gd name="T5" fmla="*/ 241 h 241"/>
                <a:gd name="T6" fmla="*/ 2467 w 2537"/>
                <a:gd name="T7" fmla="*/ 241 h 241"/>
                <a:gd name="T8" fmla="*/ 2537 w 2537"/>
                <a:gd name="T9" fmla="*/ 170 h 241"/>
                <a:gd name="T10" fmla="*/ 2537 w 2537"/>
                <a:gd name="T11" fmla="*/ 0 h 241"/>
                <a:gd name="T12" fmla="*/ 0 w 2537"/>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537" h="241">
                  <a:moveTo>
                    <a:pt x="0" y="0"/>
                  </a:moveTo>
                  <a:cubicBezTo>
                    <a:pt x="0" y="170"/>
                    <a:pt x="0" y="170"/>
                    <a:pt x="0" y="170"/>
                  </a:cubicBezTo>
                  <a:cubicBezTo>
                    <a:pt x="0" y="209"/>
                    <a:pt x="32" y="241"/>
                    <a:pt x="71" y="241"/>
                  </a:cubicBezTo>
                  <a:cubicBezTo>
                    <a:pt x="2467" y="241"/>
                    <a:pt x="2467" y="241"/>
                    <a:pt x="2467" y="241"/>
                  </a:cubicBezTo>
                  <a:cubicBezTo>
                    <a:pt x="2506" y="241"/>
                    <a:pt x="2537" y="209"/>
                    <a:pt x="2537" y="170"/>
                  </a:cubicBezTo>
                  <a:cubicBezTo>
                    <a:pt x="2537" y="0"/>
                    <a:pt x="2537" y="0"/>
                    <a:pt x="2537" y="0"/>
                  </a:cubicBezTo>
                  <a:lnTo>
                    <a:pt x="0" y="0"/>
                  </a:ln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Roboto Regular" charset="0"/>
              </a:endParaRPr>
            </a:p>
          </p:txBody>
        </p:sp>
      </p:grpSp>
      <p:pic>
        <p:nvPicPr>
          <p:cNvPr id="1026" name="Picture 2" descr="https://scontent.fkhi2-1.fna.fbcdn.net/v/t34.0-0/p280x280/25497203_1518565794901719_1632220766_n.png?_nc_eui2=v1%3AAeH8qLMPdRrjNsiIvHHl_q3xy1bqLvXZkZyYaq8QrRYJXQ2RxQn5Xm9V94UQQxjxdvSdsJ_jLJ9WAwx8yhfxehkoE4rDzz6ZTRWnMHKW0Vj8HQ&amp;oh=cd8b000a2bcfbaf04b871815bdaaad84&amp;oe=5A3AFC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832" y="2161691"/>
            <a:ext cx="4010568" cy="263890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5"/>
          <a:stretch>
            <a:fillRect/>
          </a:stretch>
        </p:blipFill>
        <p:spPr>
          <a:xfrm>
            <a:off x="4953000" y="4115938"/>
            <a:ext cx="882508" cy="1606556"/>
          </a:xfrm>
          <a:prstGeom prst="rect">
            <a:avLst/>
          </a:prstGeom>
        </p:spPr>
      </p:pic>
    </p:spTree>
    <p:extLst>
      <p:ext uri="{BB962C8B-B14F-4D97-AF65-F5344CB8AC3E}">
        <p14:creationId xmlns:p14="http://schemas.microsoft.com/office/powerpoint/2010/main" val="2208977500"/>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quarter" idx="1"/>
          </p:nvPr>
        </p:nvSpPr>
        <p:spPr/>
        <p:txBody>
          <a:bodyPr>
            <a:normAutofit fontScale="77500" lnSpcReduction="20000"/>
          </a:bodyPr>
          <a:lstStyle/>
          <a:p>
            <a:pPr marL="0" indent="0">
              <a:buNone/>
            </a:pPr>
            <a:r>
              <a:rPr lang="en-US" sz="2100" dirty="0"/>
              <a:t>[</a:t>
            </a:r>
            <a:r>
              <a:rPr lang="en-US" sz="2100" dirty="0">
                <a:hlinkClick r:id="rId2" action="ppaction://hlinksldjump"/>
              </a:rPr>
              <a:t>1</a:t>
            </a:r>
            <a:r>
              <a:rPr lang="en-US" sz="2100" dirty="0"/>
              <a:t>]  S.Banerjee. 2008. "Adda ERP." </a:t>
            </a:r>
            <a:r>
              <a:rPr lang="en-US" sz="2100" dirty="0">
                <a:hlinkClick r:id="rId3"/>
              </a:rPr>
              <a:t>https://apartmentadda.com/home/aboutUsPage.php</a:t>
            </a:r>
            <a:r>
              <a:rPr lang="en-US" sz="2100" dirty="0"/>
              <a:t>.</a:t>
            </a:r>
          </a:p>
          <a:p>
            <a:pPr marL="0" indent="0">
              <a:buNone/>
            </a:pPr>
            <a:r>
              <a:rPr lang="en-US" sz="2100" dirty="0"/>
              <a:t>[</a:t>
            </a:r>
            <a:r>
              <a:rPr lang="en-US" sz="2100" dirty="0">
                <a:hlinkClick r:id="rId2" action="ppaction://hlinksldjump"/>
              </a:rPr>
              <a:t>2</a:t>
            </a:r>
            <a:r>
              <a:rPr lang="en-US" sz="2100" dirty="0"/>
              <a:t>] J.Odeh. 2014. "Online Real Estate Management System."    </a:t>
            </a:r>
            <a:r>
              <a:rPr lang="en-US" sz="2100" dirty="0">
                <a:hlinkClick r:id="rId4"/>
              </a:rPr>
              <a:t>https://www.slideshare.net/jazod7/online-real-estate-management-system-34844226</a:t>
            </a:r>
            <a:r>
              <a:rPr lang="en-US" sz="2100" dirty="0"/>
              <a:t>.</a:t>
            </a:r>
          </a:p>
          <a:p>
            <a:pPr marL="0" indent="0">
              <a:buNone/>
            </a:pPr>
            <a:r>
              <a:rPr lang="en-US" sz="2100" dirty="0"/>
              <a:t>[</a:t>
            </a:r>
            <a:r>
              <a:rPr lang="en-US" sz="2100" dirty="0">
                <a:hlinkClick r:id="rId2" action="ppaction://hlinksldjump"/>
              </a:rPr>
              <a:t>3</a:t>
            </a:r>
            <a:r>
              <a:rPr lang="en-US" sz="2100" dirty="0"/>
              <a:t>] Henry Peter Gommans, George Mwenda Njiru  , and Arphaxad Nguka Owange 2014. "Rental House Management System."  </a:t>
            </a:r>
            <a:r>
              <a:rPr lang="en-US" sz="2100" i="1" dirty="0"/>
              <a:t>International Journal of Scientific and Research Publications, </a:t>
            </a:r>
            <a:r>
              <a:rPr lang="en-US" sz="2100" dirty="0"/>
              <a:t>4 (II).</a:t>
            </a:r>
          </a:p>
          <a:p>
            <a:pPr marL="0" indent="0">
              <a:buNone/>
            </a:pPr>
            <a:r>
              <a:rPr lang="en-US" sz="2100" dirty="0"/>
              <a:t>[</a:t>
            </a:r>
            <a:r>
              <a:rPr lang="en-US" sz="2100" dirty="0">
                <a:hlinkClick r:id="rId2" action="ppaction://hlinksldjump"/>
              </a:rPr>
              <a:t>4</a:t>
            </a:r>
            <a:r>
              <a:rPr lang="en-US" sz="2100" dirty="0"/>
              <a:t>] Trainer, Project. 2015. "Green Villa Housing Society Management System." </a:t>
            </a:r>
            <a:r>
              <a:rPr lang="en-US" sz="2100" dirty="0">
                <a:hlinkClick r:id="rId5"/>
              </a:rPr>
              <a:t>http://www.1000projects.info/visual-basic-vb-projects/green-villa-housing-society-management-system/1106</a:t>
            </a:r>
            <a:r>
              <a:rPr lang="en-US" sz="2100" dirty="0"/>
              <a:t>.</a:t>
            </a:r>
          </a:p>
          <a:p>
            <a:pPr marL="0" indent="0">
              <a:buNone/>
            </a:pPr>
            <a:r>
              <a:rPr lang="en-US" sz="2100" dirty="0"/>
              <a:t>[</a:t>
            </a:r>
            <a:r>
              <a:rPr lang="en-US" sz="2100" dirty="0">
                <a:hlinkClick r:id="rId2" action="ppaction://hlinksldjump"/>
              </a:rPr>
              <a:t>5</a:t>
            </a:r>
            <a:r>
              <a:rPr lang="en-US" sz="2100" dirty="0"/>
              <a:t>] Prachi Pakhale , Shweta Shirke, Swsati Dhake,. 2016. "Online Housing Society Management System."  </a:t>
            </a:r>
            <a:r>
              <a:rPr lang="en-US" sz="2100" i="1" dirty="0"/>
              <a:t>International Journal for Research in Applied Science &amp; Engineering Technology (IJRASET) </a:t>
            </a:r>
            <a:r>
              <a:rPr lang="en-US" sz="2100" dirty="0"/>
              <a:t>4 (III).</a:t>
            </a:r>
          </a:p>
          <a:p>
            <a:pPr marL="0" indent="0">
              <a:buNone/>
            </a:pPr>
            <a:r>
              <a:rPr lang="en-US" sz="2100" dirty="0"/>
              <a:t>[</a:t>
            </a:r>
            <a:r>
              <a:rPr lang="en-US" sz="2100" dirty="0">
                <a:hlinkClick r:id="rId6" action="ppaction://hlinksldjump"/>
              </a:rPr>
              <a:t>6</a:t>
            </a:r>
            <a:r>
              <a:rPr lang="en-US" sz="2100" dirty="0"/>
              <a:t>] Summit, S.C.C. "Envisioning And Implementation a Smart Society."</a:t>
            </a:r>
          </a:p>
          <a:p>
            <a:pPr marL="0" indent="0">
              <a:buNone/>
            </a:pPr>
            <a:r>
              <a:rPr lang="en-US" sz="2100" dirty="0"/>
              <a:t>[</a:t>
            </a:r>
            <a:r>
              <a:rPr lang="en-US" sz="2100" dirty="0">
                <a:hlinkClick r:id="rId6" action="ppaction://hlinksldjump"/>
              </a:rPr>
              <a:t>7</a:t>
            </a:r>
            <a:r>
              <a:rPr lang="en-US" sz="2100" dirty="0"/>
              <a:t>] Rutuja Vatharkar, Pratiksha Patil, Swati Sonar, Prof. Shivganga Gavhane 2016. "IMPLEMENTATION OF SOCIETY MANAGEMENT SYSTEM: SOCIETALES."  </a:t>
            </a:r>
            <a:r>
              <a:rPr lang="en-US" sz="2100" i="1" dirty="0"/>
              <a:t>International Journal of Science &amp; Technology </a:t>
            </a:r>
            <a:r>
              <a:rPr lang="en-US" sz="2100" dirty="0"/>
              <a:t>6 (2).</a:t>
            </a:r>
          </a:p>
          <a:p>
            <a:pPr marL="0" indent="0">
              <a:buNone/>
            </a:pPr>
            <a:r>
              <a:rPr lang="en-US" sz="2100" dirty="0"/>
              <a:t>[8] </a:t>
            </a:r>
            <a:r>
              <a:rPr lang="en-US" sz="2100" dirty="0">
                <a:hlinkClick r:id="rId7"/>
              </a:rPr>
              <a:t>https://tribune.com.pk/story/129853/fraud-detected-in-telecom-housing-society/</a:t>
            </a:r>
            <a:endParaRPr lang="en-US" sz="2100" dirty="0"/>
          </a:p>
          <a:p>
            <a:pPr marL="0" indent="0">
              <a:buNone/>
            </a:pPr>
            <a:r>
              <a:rPr lang="en-US" sz="2100" dirty="0"/>
              <a:t>[9] </a:t>
            </a:r>
            <a:r>
              <a:rPr lang="en-US" sz="2100" dirty="0">
                <a:hlinkClick r:id="rId8"/>
              </a:rPr>
              <a:t>https://www.dawn.com/news/1118217</a:t>
            </a:r>
            <a:endParaRPr lang="en-US" sz="2100" dirty="0"/>
          </a:p>
          <a:p>
            <a:pPr marL="0" indent="0">
              <a:buNone/>
            </a:pPr>
            <a:endParaRPr lang="en-US" sz="1600" dirty="0"/>
          </a:p>
          <a:p>
            <a:pPr marL="0" indent="0">
              <a:buNone/>
            </a:pPr>
            <a:endParaRPr lang="en-US" sz="1600" dirty="0"/>
          </a:p>
          <a:p>
            <a:pPr marL="0" indent="0">
              <a:buNone/>
            </a:pPr>
            <a:endParaRPr lang="en-US" sz="1800" i="1" dirty="0"/>
          </a:p>
          <a:p>
            <a:pPr marL="0" indent="0">
              <a:buNone/>
            </a:pPr>
            <a:endParaRPr lang="en-US" sz="1800" i="1"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Housing Society Record Management System</a:t>
            </a:r>
          </a:p>
        </p:txBody>
      </p:sp>
      <p:sp>
        <p:nvSpPr>
          <p:cNvPr id="6" name="Date Placeholder 5"/>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CS-FYP    Hamdard University </a:t>
            </a: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EBC64C3-3FC7-4C40-910B-2643F037F02C}" type="slidenum">
              <a:rPr kumimoji="0" lang="en-US" sz="18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800" b="1" i="0" u="none" strike="noStrike" kern="1200" cap="none" spc="0" normalizeH="0" baseline="0" noProof="0" dirty="0">
              <a:ln>
                <a:noFill/>
              </a:ln>
              <a:solidFill>
                <a:srgbClr val="FFFFFF"/>
              </a:solidFill>
              <a:effectLst/>
              <a:uLnTx/>
              <a:uFillTx/>
              <a:latin typeface="Tw Cen MT"/>
              <a:ea typeface="+mn-ea"/>
              <a:cs typeface="+mn-cs"/>
            </a:endParaRPr>
          </a:p>
        </p:txBody>
      </p:sp>
    </p:spTree>
    <p:extLst>
      <p:ext uri="{BB962C8B-B14F-4D97-AF65-F5344CB8AC3E}">
        <p14:creationId xmlns:p14="http://schemas.microsoft.com/office/powerpoint/2010/main" val="930745598"/>
      </p:ext>
    </p:extLst>
  </p:cSld>
  <p:clrMapOvr>
    <a:masterClrMapping/>
  </p:clrMapOvr>
  <mc:AlternateContent xmlns:mc="http://schemas.openxmlformats.org/markup-compatibility/2006" xmlns:p14="http://schemas.microsoft.com/office/powerpoint/2010/main">
    <mc:Choice Requires="p14">
      <p:transition spd="slow" p14:dur="5500" advTm="0">
        <p:split orient="vert"/>
      </p:transition>
    </mc:Choice>
    <mc:Fallback xmlns="">
      <p:transition spd="slow" advTm="0">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Autofit/>
          </a:bodyPr>
          <a:lstStyle/>
          <a:p>
            <a:pPr marL="0" indent="0" algn="ctr">
              <a:buNone/>
            </a:pPr>
            <a:endParaRPr lang="en-US" sz="6000" b="1" dirty="0"/>
          </a:p>
          <a:p>
            <a:pPr marL="0" indent="0" algn="ctr">
              <a:buNone/>
            </a:pPr>
            <a:r>
              <a:rPr lang="en-US" sz="6000" b="1" dirty="0"/>
              <a:t>Thank You!</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Housing Society Record Management System</a:t>
            </a:r>
          </a:p>
        </p:txBody>
      </p:sp>
      <p:sp>
        <p:nvSpPr>
          <p:cNvPr id="6" name="Date Placeholder 5"/>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CS-FYP    Hamdard University </a:t>
            </a: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EBC64C3-3FC7-4C40-910B-2643F037F02C}" type="slidenum">
              <a:rPr kumimoji="0" lang="en-US" sz="18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1800" b="1" i="0" u="none" strike="noStrike" kern="1200" cap="none" spc="0" normalizeH="0" baseline="0" noProof="0" dirty="0">
              <a:ln>
                <a:noFill/>
              </a:ln>
              <a:solidFill>
                <a:srgbClr val="FFFFFF"/>
              </a:solidFill>
              <a:effectLst/>
              <a:uLnTx/>
              <a:uFillTx/>
              <a:latin typeface="Tw Cen MT"/>
              <a:ea typeface="+mn-ea"/>
              <a:cs typeface="+mn-cs"/>
            </a:endParaRPr>
          </a:p>
        </p:txBody>
      </p:sp>
    </p:spTree>
    <p:extLst>
      <p:ext uri="{BB962C8B-B14F-4D97-AF65-F5344CB8AC3E}">
        <p14:creationId xmlns:p14="http://schemas.microsoft.com/office/powerpoint/2010/main" val="11647749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Housing Society Record Management System</a:t>
            </a:r>
          </a:p>
        </p:txBody>
      </p:sp>
      <p:sp>
        <p:nvSpPr>
          <p:cNvPr id="6" name="Date Placeholder 5"/>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CS-FYP    Hamdard University </a:t>
            </a:r>
          </a:p>
        </p:txBody>
      </p:sp>
      <p:sp>
        <p:nvSpPr>
          <p:cNvPr id="8" name="Slide Number Placeholder 7"/>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EBC64C3-3FC7-4C40-910B-2643F037F02C}" type="slidenum">
              <a:rPr kumimoji="0" lang="en-US" sz="18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800" b="1" i="0" u="none" strike="noStrike" kern="1200" cap="none" spc="0" normalizeH="0" baseline="0" noProof="0" dirty="0">
              <a:ln>
                <a:noFill/>
              </a:ln>
              <a:solidFill>
                <a:srgbClr val="FFFFFF"/>
              </a:solidFill>
              <a:effectLst/>
              <a:uLnTx/>
              <a:uFillTx/>
              <a:latin typeface="Tw Cen MT"/>
              <a:ea typeface="+mn-ea"/>
              <a:cs typeface="+mn-cs"/>
            </a:endParaRPr>
          </a:p>
        </p:txBody>
      </p:sp>
      <p:sp>
        <p:nvSpPr>
          <p:cNvPr id="9" name="Content Placeholder 2"/>
          <p:cNvSpPr>
            <a:spLocks noGrp="1"/>
          </p:cNvSpPr>
          <p:nvPr>
            <p:ph sz="quarter" idx="1"/>
          </p:nvPr>
        </p:nvSpPr>
        <p:spPr>
          <a:xfrm>
            <a:off x="612648" y="1600200"/>
            <a:ext cx="7616952" cy="4572000"/>
          </a:xfrm>
        </p:spPr>
        <p:txBody>
          <a:bodyPr numCol="2">
            <a:noAutofit/>
          </a:bodyPr>
          <a:lstStyle/>
          <a:p>
            <a:pPr algn="just"/>
            <a:r>
              <a:rPr lang="en-US" sz="2400" dirty="0">
                <a:cs typeface="Calibri" panose="020F0502020204030204" pitchFamily="34" charset="0"/>
              </a:rPr>
              <a:t>Group Introduction</a:t>
            </a:r>
          </a:p>
          <a:p>
            <a:pPr algn="just"/>
            <a:r>
              <a:rPr lang="en-US" sz="2400" dirty="0" err="1">
                <a:cs typeface="Calibri" panose="020F0502020204030204" pitchFamily="34" charset="0"/>
              </a:rPr>
              <a:t>ProjectDescription</a:t>
            </a:r>
            <a:r>
              <a:rPr lang="en-US" sz="2400" dirty="0">
                <a:cs typeface="Calibri" panose="020F0502020204030204" pitchFamily="34" charset="0"/>
              </a:rPr>
              <a:t> /Description</a:t>
            </a:r>
          </a:p>
          <a:p>
            <a:pPr algn="just"/>
            <a:r>
              <a:rPr lang="en-US" sz="2400" dirty="0">
                <a:cs typeface="Calibri" panose="020F0502020204030204" pitchFamily="34" charset="0"/>
              </a:rPr>
              <a:t>Scope</a:t>
            </a:r>
          </a:p>
          <a:p>
            <a:pPr algn="just"/>
            <a:r>
              <a:rPr lang="en-US" sz="2400" dirty="0">
                <a:cs typeface="Calibri" panose="020F0502020204030204" pitchFamily="34" charset="0"/>
              </a:rPr>
              <a:t>Project Plan</a:t>
            </a:r>
          </a:p>
          <a:p>
            <a:pPr algn="just"/>
            <a:r>
              <a:rPr lang="en-US" sz="2400" dirty="0">
                <a:cs typeface="Calibri" panose="020F0502020204030204" pitchFamily="34" charset="0"/>
              </a:rPr>
              <a:t>Literature Review</a:t>
            </a:r>
          </a:p>
          <a:p>
            <a:pPr algn="just"/>
            <a:r>
              <a:rPr lang="en-US" sz="2400" dirty="0">
                <a:cs typeface="Calibri" panose="020F0502020204030204" pitchFamily="34" charset="0"/>
              </a:rPr>
              <a:t>Tools </a:t>
            </a:r>
          </a:p>
          <a:p>
            <a:pPr marL="0" indent="0" algn="just">
              <a:buNone/>
            </a:pPr>
            <a:endParaRPr lang="en-US" sz="2400" dirty="0">
              <a:cs typeface="Calibri" panose="020F0502020204030204" pitchFamily="34" charset="0"/>
            </a:endParaRPr>
          </a:p>
          <a:p>
            <a:pPr marL="0" indent="0" algn="just">
              <a:buNone/>
            </a:pPr>
            <a:endParaRPr lang="en-US" sz="2400" dirty="0">
              <a:cs typeface="Calibri" panose="020F0502020204030204" pitchFamily="34" charset="0"/>
            </a:endParaRPr>
          </a:p>
          <a:p>
            <a:pPr marL="0" indent="0" algn="just">
              <a:buNone/>
            </a:pPr>
            <a:endParaRPr lang="en-US" sz="2400" dirty="0">
              <a:cs typeface="Calibri" panose="020F0502020204030204" pitchFamily="34" charset="0"/>
            </a:endParaRPr>
          </a:p>
          <a:p>
            <a:r>
              <a:rPr lang="en-US" sz="2400" dirty="0">
                <a:cs typeface="Calibri" panose="020F0502020204030204" pitchFamily="34" charset="0"/>
              </a:rPr>
              <a:t>Use Case Diagram</a:t>
            </a:r>
          </a:p>
          <a:p>
            <a:r>
              <a:rPr lang="en-US" sz="2400" dirty="0">
                <a:cs typeface="Calibri" panose="020F0502020204030204" pitchFamily="34" charset="0"/>
              </a:rPr>
              <a:t>Process Flow Diagram</a:t>
            </a:r>
          </a:p>
          <a:p>
            <a:r>
              <a:rPr lang="en-US" sz="2400" dirty="0">
                <a:cs typeface="Calibri" panose="020F0502020204030204" pitchFamily="34" charset="0"/>
              </a:rPr>
              <a:t>Challenges and Problems Encountered</a:t>
            </a:r>
          </a:p>
          <a:p>
            <a:pPr algn="just"/>
            <a:r>
              <a:rPr lang="en-US" sz="2400" dirty="0">
                <a:cs typeface="Calibri" panose="020F0502020204030204" pitchFamily="34" charset="0"/>
              </a:rPr>
              <a:t>Current Status</a:t>
            </a:r>
          </a:p>
          <a:p>
            <a:pPr algn="just"/>
            <a:r>
              <a:rPr lang="en-US" sz="2400" dirty="0">
                <a:cs typeface="Calibri" panose="020F0502020204030204" pitchFamily="34" charset="0"/>
              </a:rPr>
              <a:t>Evidence of Progress</a:t>
            </a:r>
          </a:p>
          <a:p>
            <a:pPr algn="just"/>
            <a:r>
              <a:rPr lang="en-US" sz="2400" dirty="0">
                <a:cs typeface="Calibri" panose="020F0502020204030204" pitchFamily="34" charset="0"/>
              </a:rPr>
              <a:t>References</a:t>
            </a:r>
          </a:p>
          <a:p>
            <a:pPr marL="0" indent="0" algn="just">
              <a:buNone/>
            </a:pPr>
            <a:endParaRPr lang="en-US" sz="2400" dirty="0">
              <a:cs typeface="Calibri" panose="020F0502020204030204" pitchFamily="34"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4BA013-1F31-43D8-B779-ACA7B34B3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221" y="4686300"/>
            <a:ext cx="2057399" cy="1600200"/>
          </a:xfrm>
          <a:prstGeom prst="rect">
            <a:avLst/>
          </a:prstGeom>
        </p:spPr>
      </p:pic>
    </p:spTree>
    <p:extLst>
      <p:ext uri="{BB962C8B-B14F-4D97-AF65-F5344CB8AC3E}">
        <p14:creationId xmlns:p14="http://schemas.microsoft.com/office/powerpoint/2010/main" val="40867333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Introduction </a:t>
            </a:r>
          </a:p>
        </p:txBody>
      </p:sp>
      <p:sp>
        <p:nvSpPr>
          <p:cNvPr id="3" name="Content Placeholder 2"/>
          <p:cNvSpPr>
            <a:spLocks noGrp="1"/>
          </p:cNvSpPr>
          <p:nvPr>
            <p:ph sz="quarter" idx="1"/>
          </p:nvPr>
        </p:nvSpPr>
        <p:spPr>
          <a:xfrm>
            <a:off x="433647" y="1524000"/>
            <a:ext cx="8461248" cy="4572000"/>
          </a:xfrm>
        </p:spPr>
        <p:txBody>
          <a:bodyPr tIns="0" bIns="182880">
            <a:normAutofit/>
          </a:bodyPr>
          <a:lstStyle/>
          <a:p>
            <a:r>
              <a:rPr lang="en-US" sz="2800" b="1" dirty="0">
                <a:cs typeface="Calibri" panose="020F0502020204030204" pitchFamily="34" charset="0"/>
              </a:rPr>
              <a:t>Project Partners:</a:t>
            </a:r>
          </a:p>
          <a:p>
            <a:pPr lvl="2"/>
            <a:r>
              <a:rPr lang="en-US" sz="1800" dirty="0">
                <a:cs typeface="Calibri" panose="020F0502020204030204" pitchFamily="34" charset="0"/>
              </a:rPr>
              <a:t>Osama </a:t>
            </a:r>
            <a:r>
              <a:rPr lang="en-US" sz="1800" dirty="0" err="1">
                <a:cs typeface="Calibri" panose="020F0502020204030204" pitchFamily="34" charset="0"/>
              </a:rPr>
              <a:t>Shahid</a:t>
            </a:r>
            <a:endParaRPr lang="en-US" sz="1800" dirty="0">
              <a:cs typeface="Calibri" panose="020F0502020204030204" pitchFamily="34" charset="0"/>
            </a:endParaRPr>
          </a:p>
          <a:p>
            <a:pPr lvl="2"/>
            <a:r>
              <a:rPr lang="en-US" sz="1800" dirty="0">
                <a:cs typeface="Calibri" panose="020F0502020204030204" pitchFamily="34" charset="0"/>
              </a:rPr>
              <a:t>Sana Khan</a:t>
            </a:r>
          </a:p>
          <a:p>
            <a:r>
              <a:rPr lang="en-US" sz="2800" b="1" dirty="0">
                <a:cs typeface="Calibri" panose="020F0502020204030204" pitchFamily="34" charset="0"/>
              </a:rPr>
              <a:t>Supervisor:</a:t>
            </a:r>
          </a:p>
          <a:p>
            <a:pPr lvl="2"/>
            <a:r>
              <a:rPr lang="en-US" sz="2400" dirty="0">
                <a:cs typeface="Calibri" panose="020F0502020204030204" pitchFamily="34" charset="0"/>
              </a:rPr>
              <a:t>Muhammad Adeel Mannan (Asst. Professor)</a:t>
            </a:r>
          </a:p>
          <a:p>
            <a:pPr lvl="1"/>
            <a:r>
              <a:rPr lang="en-US" sz="2000" dirty="0">
                <a:cs typeface="Calibri" panose="020F0502020204030204" pitchFamily="34" charset="0"/>
              </a:rPr>
              <a:t>M. Adeel is generous person with a very helping attitude. His knowledge is commendable not only on his field but also in general.</a:t>
            </a:r>
          </a:p>
          <a:p>
            <a:pPr lvl="1"/>
            <a:r>
              <a:rPr lang="en-US" sz="2000" dirty="0">
                <a:cs typeface="Calibri" panose="020F0502020204030204" pitchFamily="34" charset="0"/>
              </a:rPr>
              <a:t>Relevant Experience in Business Analysis, Database, Software Project Management, SQL, SCM.</a:t>
            </a:r>
          </a:p>
          <a:p>
            <a:pPr lvl="1"/>
            <a:r>
              <a:rPr lang="en-US" sz="2000" dirty="0">
                <a:cs typeface="Calibri" panose="020F0502020204030204" pitchFamily="34" charset="0"/>
              </a:rPr>
              <a:t>He has experience as a IT Manager and have brief knowledge in the field of Project Management.</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Housing Society Record Management System</a:t>
            </a:r>
          </a:p>
        </p:txBody>
      </p:sp>
      <p:sp>
        <p:nvSpPr>
          <p:cNvPr id="6" name="Date Placeholder 5"/>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CS-FYP    Hamdard University </a:t>
            </a: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EBC64C3-3FC7-4C40-910B-2643F037F02C}" type="slidenum">
              <a:rPr kumimoji="0" lang="en-US" sz="18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800" b="1" i="0" u="none" strike="noStrike" kern="1200" cap="none" spc="0" normalizeH="0" baseline="0" noProof="0" dirty="0">
              <a:ln>
                <a:noFill/>
              </a:ln>
              <a:solidFill>
                <a:srgbClr val="FFFFFF"/>
              </a:solidFill>
              <a:effectLst/>
              <a:uLnTx/>
              <a:uFillTx/>
              <a:latin typeface="Tw Cen MT"/>
              <a:ea typeface="+mn-ea"/>
              <a:cs typeface="+mn-cs"/>
            </a:endParaRPr>
          </a:p>
        </p:txBody>
      </p:sp>
      <p:pic>
        <p:nvPicPr>
          <p:cNvPr id="9" name="Picture 8">
            <a:extLst>
              <a:ext uri="{FF2B5EF4-FFF2-40B4-BE49-F238E27FC236}">
                <a16:creationId xmlns:a16="http://schemas.microsoft.com/office/drawing/2014/main" id="{2D891083-720B-461D-9442-A41AC3A0A4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399" y="1567356"/>
            <a:ext cx="1982833" cy="1653683"/>
          </a:xfrm>
          <a:prstGeom prst="rect">
            <a:avLst/>
          </a:prstGeom>
        </p:spPr>
      </p:pic>
    </p:spTree>
    <p:extLst>
      <p:ext uri="{BB962C8B-B14F-4D97-AF65-F5344CB8AC3E}">
        <p14:creationId xmlns:p14="http://schemas.microsoft.com/office/powerpoint/2010/main" val="12675810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Content Placeholder 2"/>
          <p:cNvSpPr>
            <a:spLocks noGrp="1"/>
          </p:cNvSpPr>
          <p:nvPr>
            <p:ph sz="quarter" idx="1"/>
          </p:nvPr>
        </p:nvSpPr>
        <p:spPr/>
        <p:txBody>
          <a:bodyPr>
            <a:normAutofit/>
          </a:bodyPr>
          <a:lstStyle/>
          <a:p>
            <a:r>
              <a:rPr lang="en-US" sz="2800" b="1" dirty="0"/>
              <a:t>Objectives</a:t>
            </a:r>
            <a:r>
              <a:rPr lang="en-US" sz="2400" b="1" dirty="0"/>
              <a:t>:</a:t>
            </a:r>
          </a:p>
          <a:p>
            <a:pPr lvl="1"/>
            <a:r>
              <a:rPr lang="en-US" sz="2400" dirty="0"/>
              <a:t>Revolves around the following objectives:</a:t>
            </a:r>
          </a:p>
          <a:p>
            <a:pPr lvl="2"/>
            <a:r>
              <a:rPr lang="en-US" sz="2000" dirty="0"/>
              <a:t>To provide a reliable interaction between customer and dealer/Web Based using </a:t>
            </a:r>
            <a:r>
              <a:rPr lang="en-US" sz="2000" dirty="0" err="1"/>
              <a:t>php</a:t>
            </a:r>
            <a:r>
              <a:rPr lang="en-US" sz="2000" dirty="0"/>
              <a:t>. </a:t>
            </a:r>
          </a:p>
          <a:p>
            <a:pPr lvl="2"/>
            <a:r>
              <a:rPr lang="en-US" sz="2000" dirty="0"/>
              <a:t>Android application on React Native JS which fulfils the requirement of getting alerts of billing payment vouchers and society news updates.</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Housing Society Record Management System</a:t>
            </a:r>
          </a:p>
        </p:txBody>
      </p:sp>
      <p:sp>
        <p:nvSpPr>
          <p:cNvPr id="6" name="Date Placeholder 5"/>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CS-FYP    Hamdard University </a:t>
            </a: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EBC64C3-3FC7-4C40-910B-2643F037F02C}" type="slidenum">
              <a:rPr kumimoji="0" lang="en-US" sz="18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800" b="1" i="0" u="none" strike="noStrike" kern="1200" cap="none" spc="0" normalizeH="0" baseline="0" noProof="0" dirty="0">
              <a:ln>
                <a:noFill/>
              </a:ln>
              <a:solidFill>
                <a:srgbClr val="FFFFFF"/>
              </a:solidFill>
              <a:effectLst/>
              <a:uLnTx/>
              <a:uFillTx/>
              <a:latin typeface="Tw Cen MT"/>
              <a:ea typeface="+mn-ea"/>
              <a:cs typeface="+mn-cs"/>
            </a:endParaRPr>
          </a:p>
        </p:txBody>
      </p:sp>
      <p:pic>
        <p:nvPicPr>
          <p:cNvPr id="8" name="Picture 7">
            <a:extLst>
              <a:ext uri="{FF2B5EF4-FFF2-40B4-BE49-F238E27FC236}">
                <a16:creationId xmlns:a16="http://schemas.microsoft.com/office/drawing/2014/main" id="{E04E3600-AA2E-499E-A3A2-FC681FF596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90875" y="4191000"/>
            <a:ext cx="2762250" cy="1616290"/>
          </a:xfrm>
          <a:prstGeom prst="rect">
            <a:avLst/>
          </a:prstGeom>
        </p:spPr>
      </p:pic>
    </p:spTree>
    <p:extLst>
      <p:ext uri="{BB962C8B-B14F-4D97-AF65-F5344CB8AC3E}">
        <p14:creationId xmlns:p14="http://schemas.microsoft.com/office/powerpoint/2010/main" val="7387948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Project Scope</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Housing Society Record Management System</a:t>
            </a:r>
          </a:p>
        </p:txBody>
      </p:sp>
      <p:sp>
        <p:nvSpPr>
          <p:cNvPr id="6" name="Date Placeholder 5"/>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CS-FYP    Hamdard University </a:t>
            </a: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EBC64C3-3FC7-4C40-910B-2643F037F02C}" type="slidenum">
              <a:rPr kumimoji="0" lang="en-US" sz="18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800" b="1" i="0" u="none" strike="noStrike" kern="1200" cap="none" spc="0" normalizeH="0" baseline="0" noProof="0" dirty="0">
              <a:ln>
                <a:noFill/>
              </a:ln>
              <a:solidFill>
                <a:srgbClr val="FFFFFF"/>
              </a:solidFill>
              <a:effectLst/>
              <a:uLnTx/>
              <a:uFillTx/>
              <a:latin typeface="Tw Cen MT"/>
              <a:ea typeface="+mn-ea"/>
              <a:cs typeface="+mn-cs"/>
            </a:endParaRPr>
          </a:p>
        </p:txBody>
      </p:sp>
      <p:sp>
        <p:nvSpPr>
          <p:cNvPr id="9" name="Content Placeholder 2"/>
          <p:cNvSpPr txBox="1">
            <a:spLocks/>
          </p:cNvSpPr>
          <p:nvPr/>
        </p:nvSpPr>
        <p:spPr>
          <a:xfrm>
            <a:off x="4775199" y="1600200"/>
            <a:ext cx="4647438" cy="44958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700"/>
              </a:spcBef>
              <a:spcAft>
                <a:spcPts val="0"/>
              </a:spcAft>
              <a:buClr>
                <a:srgbClr val="008000"/>
              </a:buClr>
              <a:buSzPct val="60000"/>
              <a:buFont typeface="Wingdings"/>
              <a:buNone/>
              <a:tabLst/>
              <a:defRPr/>
            </a:pPr>
            <a:endParaRPr kumimoji="0" lang="en-US" sz="290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sp>
        <p:nvSpPr>
          <p:cNvPr id="17" name="TextBox 16"/>
          <p:cNvSpPr txBox="1"/>
          <p:nvPr/>
        </p:nvSpPr>
        <p:spPr>
          <a:xfrm>
            <a:off x="12700" y="5611776"/>
            <a:ext cx="33528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Tw Cen MT"/>
                <a:ea typeface="+mn-ea"/>
                <a:cs typeface="+mn-cs"/>
              </a:rPr>
              <a:t>System Architecture</a:t>
            </a:r>
          </a:p>
        </p:txBody>
      </p:sp>
      <p:pic>
        <p:nvPicPr>
          <p:cNvPr id="3" name="Picture 2"/>
          <p:cNvPicPr>
            <a:picLocks noChangeAspect="1"/>
          </p:cNvPicPr>
          <p:nvPr/>
        </p:nvPicPr>
        <p:blipFill>
          <a:blip r:embed="rId2"/>
          <a:stretch>
            <a:fillRect/>
          </a:stretch>
        </p:blipFill>
        <p:spPr>
          <a:xfrm>
            <a:off x="254000" y="1673119"/>
            <a:ext cx="8763000" cy="4422881"/>
          </a:xfrm>
          <a:prstGeom prst="rect">
            <a:avLst/>
          </a:prstGeom>
        </p:spPr>
      </p:pic>
    </p:spTree>
    <p:extLst>
      <p:ext uri="{BB962C8B-B14F-4D97-AF65-F5344CB8AC3E}">
        <p14:creationId xmlns:p14="http://schemas.microsoft.com/office/powerpoint/2010/main" val="4263567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sz="quarter" idx="1"/>
          </p:nvPr>
        </p:nvSpPr>
        <p:spPr>
          <a:xfrm>
            <a:off x="612648" y="1524000"/>
            <a:ext cx="8153400" cy="4572000"/>
          </a:xfrm>
        </p:spPr>
        <p:txBody>
          <a:bodyPr>
            <a:normAutofit/>
          </a:bodyPr>
          <a:lstStyle/>
          <a:p>
            <a:r>
              <a:rPr lang="en-US" sz="2000" dirty="0"/>
              <a:t>Brings Professionalism m and Transparency to running of the Association. [</a:t>
            </a:r>
            <a:r>
              <a:rPr lang="en-US" sz="2000" dirty="0">
                <a:hlinkClick r:id="rId2" action="ppaction://hlinksldjump"/>
              </a:rPr>
              <a:t>1</a:t>
            </a:r>
            <a:r>
              <a:rPr lang="en-US" sz="2000" dirty="0"/>
              <a:t>]</a:t>
            </a:r>
          </a:p>
          <a:p>
            <a:r>
              <a:rPr lang="en-US" sz="2000" dirty="0"/>
              <a:t>Online Market Understanding customer need. Understand buying cycle To know what are our compotators. [</a:t>
            </a:r>
            <a:r>
              <a:rPr lang="en-US" sz="2000" dirty="0">
                <a:hlinkClick r:id="rId2" action="ppaction://hlinksldjump"/>
              </a:rPr>
              <a:t>2</a:t>
            </a:r>
            <a:r>
              <a:rPr lang="en-US" sz="2000" dirty="0"/>
              <a:t>]</a:t>
            </a:r>
          </a:p>
          <a:p>
            <a:r>
              <a:rPr lang="en-US" sz="2000" dirty="0"/>
              <a:t>The focus of this research project is basically managing housing for low income, medium and high incomes households or what is commonly known as affordable housing. [</a:t>
            </a:r>
            <a:r>
              <a:rPr lang="en-US" sz="2000" dirty="0">
                <a:hlinkClick r:id="rId2" action="ppaction://hlinksldjump"/>
              </a:rPr>
              <a:t>3</a:t>
            </a:r>
            <a:r>
              <a:rPr lang="en-US" sz="2000" dirty="0"/>
              <a:t>]</a:t>
            </a:r>
          </a:p>
          <a:p>
            <a:r>
              <a:rPr lang="en-US" sz="2000" dirty="0"/>
              <a:t>Facilities include 24-hrs Security, Internet cafe, 24-hrs water supply and  Electricity supply. It also serves you with the Buses, which travel from main city area. [</a:t>
            </a:r>
            <a:r>
              <a:rPr lang="en-US" sz="2000" dirty="0">
                <a:hlinkClick r:id="rId2" action="ppaction://hlinksldjump"/>
              </a:rPr>
              <a:t>4</a:t>
            </a:r>
            <a:r>
              <a:rPr lang="en-US" sz="2000" dirty="0"/>
              <a:t>]</a:t>
            </a:r>
          </a:p>
          <a:p>
            <a:r>
              <a:rPr lang="en-US" sz="2000" dirty="0"/>
              <a:t>This paper presents the various methods in which we can manage the housing society by a system, which is created using, cloud. [</a:t>
            </a:r>
            <a:r>
              <a:rPr lang="en-US" sz="2000" dirty="0">
                <a:hlinkClick r:id="rId2" action="ppaction://hlinksldjump"/>
              </a:rPr>
              <a:t>5</a:t>
            </a:r>
            <a:r>
              <a:rPr lang="en-US" sz="2000" dirty="0"/>
              <a:t>]</a:t>
            </a:r>
          </a:p>
          <a:p>
            <a:endParaRPr lang="en-US" sz="2000" dirty="0"/>
          </a:p>
          <a:p>
            <a:endParaRPr lang="en-US" sz="2000" dirty="0"/>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dirty="0"/>
              <a:t>Housing Society Record Management System</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6</a:t>
            </a:fld>
            <a:endParaRPr lang="en-US" dirty="0"/>
          </a:p>
        </p:txBody>
      </p:sp>
    </p:spTree>
    <p:extLst>
      <p:ext uri="{BB962C8B-B14F-4D97-AF65-F5344CB8AC3E}">
        <p14:creationId xmlns:p14="http://schemas.microsoft.com/office/powerpoint/2010/main" val="24977323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6" name="Date Placeholder 5"/>
          <p:cNvSpPr>
            <a:spLocks noGrp="1"/>
          </p:cNvSpPr>
          <p:nvPr>
            <p:ph type="dt" sz="half" idx="10"/>
          </p:nvPr>
        </p:nvSpPr>
        <p:spPr/>
        <p:txBody>
          <a:bodyPr/>
          <a:lstStyle/>
          <a:p>
            <a:r>
              <a:rPr lang="en-US" dirty="0"/>
              <a:t>CS-FYP    Hamdard University </a:t>
            </a:r>
          </a:p>
        </p:txBody>
      </p:sp>
      <p:sp>
        <p:nvSpPr>
          <p:cNvPr id="4" name="Footer Placeholder 3"/>
          <p:cNvSpPr>
            <a:spLocks noGrp="1"/>
          </p:cNvSpPr>
          <p:nvPr>
            <p:ph type="ftr" sz="quarter" idx="11"/>
          </p:nvPr>
        </p:nvSpPr>
        <p:spPr/>
        <p:txBody>
          <a:bodyPr/>
          <a:lstStyle/>
          <a:p>
            <a:r>
              <a:rPr lang="en-US" dirty="0"/>
              <a:t>Housing Society Record Management System</a:t>
            </a:r>
          </a:p>
        </p:txBody>
      </p:sp>
      <p:sp>
        <p:nvSpPr>
          <p:cNvPr id="7" name="Slide Number Placeholder 6"/>
          <p:cNvSpPr>
            <a:spLocks noGrp="1"/>
          </p:cNvSpPr>
          <p:nvPr>
            <p:ph type="sldNum" sz="quarter" idx="12"/>
          </p:nvPr>
        </p:nvSpPr>
        <p:spPr/>
        <p:txBody>
          <a:bodyPr/>
          <a:lstStyle/>
          <a:p>
            <a:fld id="{9EBC64C3-3FC7-4C40-910B-2643F037F02C}" type="slidenum">
              <a:rPr lang="en-US" smtClean="0"/>
              <a:pPr/>
              <a:t>7</a:t>
            </a:fld>
            <a:endParaRPr lang="en-US" dirty="0"/>
          </a:p>
        </p:txBody>
      </p:sp>
      <p:sp>
        <p:nvSpPr>
          <p:cNvPr id="3" name="Content Placeholder 2"/>
          <p:cNvSpPr>
            <a:spLocks noGrp="1"/>
          </p:cNvSpPr>
          <p:nvPr>
            <p:ph sz="quarter" idx="1"/>
          </p:nvPr>
        </p:nvSpPr>
        <p:spPr/>
        <p:txBody>
          <a:bodyPr>
            <a:normAutofit/>
          </a:bodyPr>
          <a:lstStyle/>
          <a:p>
            <a:r>
              <a:rPr lang="en-US" sz="2000" dirty="0"/>
              <a:t>In this city we are always on the lookout for unusual alliances and for the energy that is Generated when people from entirely different disciplines and backgrounds are keen to work on. [</a:t>
            </a:r>
            <a:r>
              <a:rPr lang="en-US" sz="2000" dirty="0">
                <a:hlinkClick r:id="rId2" action="ppaction://hlinksldjump"/>
              </a:rPr>
              <a:t>6</a:t>
            </a:r>
            <a:r>
              <a:rPr lang="en-US" sz="2000" dirty="0"/>
              <a:t>]</a:t>
            </a:r>
          </a:p>
          <a:p>
            <a:r>
              <a:rPr lang="en-US" sz="2000" dirty="0"/>
              <a:t>This paper focuses on the study of implementation of an Android Application for management Of Residential society functions. [</a:t>
            </a:r>
            <a:r>
              <a:rPr lang="en-US" sz="2000" dirty="0">
                <a:hlinkClick r:id="rId2" action="ppaction://hlinksldjump"/>
              </a:rPr>
              <a:t>7</a:t>
            </a:r>
            <a:r>
              <a:rPr lang="en-US" sz="2000" dirty="0"/>
              <a:t>]</a:t>
            </a:r>
          </a:p>
          <a:p>
            <a:endParaRPr lang="en-US" dirty="0"/>
          </a:p>
          <a:p>
            <a:pPr lvl="1"/>
            <a:endParaRPr lang="en-US" dirty="0"/>
          </a:p>
          <a:p>
            <a:pPr lvl="1"/>
            <a:endParaRPr lang="en-US" dirty="0"/>
          </a:p>
        </p:txBody>
      </p:sp>
      <p:pic>
        <p:nvPicPr>
          <p:cNvPr id="8" name="Picture 7">
            <a:extLst>
              <a:ext uri="{FF2B5EF4-FFF2-40B4-BE49-F238E27FC236}">
                <a16:creationId xmlns:a16="http://schemas.microsoft.com/office/drawing/2014/main" id="{6A0D64AA-9F6C-4D05-9BBF-9F050F9EB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375" y="3763191"/>
            <a:ext cx="2381250" cy="2028825"/>
          </a:xfrm>
          <a:prstGeom prst="rect">
            <a:avLst/>
          </a:prstGeom>
        </p:spPr>
      </p:pic>
    </p:spTree>
    <p:extLst>
      <p:ext uri="{BB962C8B-B14F-4D97-AF65-F5344CB8AC3E}">
        <p14:creationId xmlns:p14="http://schemas.microsoft.com/office/powerpoint/2010/main" val="32689575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Housing Society Record Management System</a:t>
            </a:r>
          </a:p>
        </p:txBody>
      </p:sp>
      <p:sp>
        <p:nvSpPr>
          <p:cNvPr id="6" name="Date Placeholder 5"/>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CS-FYP    Hamdard University </a:t>
            </a: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EBC64C3-3FC7-4C40-910B-2643F037F02C}" type="slidenum">
              <a:rPr kumimoji="0" lang="en-US" sz="18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800" b="1" i="0" u="none" strike="noStrike" kern="1200" cap="none" spc="0" normalizeH="0" baseline="0" noProof="0" dirty="0">
              <a:ln>
                <a:noFill/>
              </a:ln>
              <a:solidFill>
                <a:srgbClr val="FFFFFF"/>
              </a:solidFill>
              <a:effectLst/>
              <a:uLnTx/>
              <a:uFillTx/>
              <a:latin typeface="Tw Cen MT"/>
              <a:ea typeface="+mn-ea"/>
              <a:cs typeface="+mn-cs"/>
            </a:endParaRPr>
          </a:p>
        </p:txBody>
      </p:sp>
      <p:pic>
        <p:nvPicPr>
          <p:cNvPr id="8" name="Content Placeholder 9">
            <a:hlinkClick r:id="rId2" action="ppaction://hlinkfile"/>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755942" y="1524000"/>
            <a:ext cx="5955713" cy="4495800"/>
          </a:xfrm>
        </p:spPr>
      </p:pic>
      <p:sp>
        <p:nvSpPr>
          <p:cNvPr id="3" name="TextBox 2"/>
          <p:cNvSpPr txBox="1"/>
          <p:nvPr/>
        </p:nvSpPr>
        <p:spPr>
          <a:xfrm>
            <a:off x="2666999" y="5952589"/>
            <a:ext cx="2133600" cy="646331"/>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6600">
                  <a:solidFill>
                    <a:srgbClr val="DD8047"/>
                  </a:solidFill>
                  <a:prstDash val="solid"/>
                </a:ln>
                <a:solidFill>
                  <a:srgbClr val="FFFFFF"/>
                </a:solidFill>
                <a:effectLst>
                  <a:outerShdw dist="38100" dir="2700000" algn="tl" rotWithShape="0">
                    <a:srgbClr val="DD8047"/>
                  </a:outerShdw>
                </a:effectLst>
                <a:uLnTx/>
                <a:uFillTx/>
                <a:latin typeface="Tw Cen MT"/>
                <a:ea typeface="+mn-ea"/>
                <a:cs typeface="+mn-cs"/>
              </a:rPr>
              <a:t>Gantt Chart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a:ea typeface="+mn-ea"/>
              <a:cs typeface="+mn-cs"/>
            </a:endParaRPr>
          </a:p>
        </p:txBody>
      </p:sp>
      <p:pic>
        <p:nvPicPr>
          <p:cNvPr id="10" name="Picture 9">
            <a:extLst>
              <a:ext uri="{FF2B5EF4-FFF2-40B4-BE49-F238E27FC236}">
                <a16:creationId xmlns:a16="http://schemas.microsoft.com/office/drawing/2014/main" id="{C819444E-5A8D-42C7-88C0-8818394C55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5363" y="2280979"/>
            <a:ext cx="1790700" cy="2981325"/>
          </a:xfrm>
          <a:prstGeom prst="rect">
            <a:avLst/>
          </a:prstGeom>
        </p:spPr>
      </p:pic>
    </p:spTree>
    <p:extLst>
      <p:ext uri="{BB962C8B-B14F-4D97-AF65-F5344CB8AC3E}">
        <p14:creationId xmlns:p14="http://schemas.microsoft.com/office/powerpoint/2010/main" val="26397993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57" y="232980"/>
            <a:ext cx="7616952" cy="990600"/>
          </a:xfrm>
        </p:spPr>
        <p:txBody>
          <a:bodyPr>
            <a:normAutofit/>
          </a:bodyPr>
          <a:lstStyle/>
          <a:p>
            <a:r>
              <a:rPr lang="en-US" dirty="0"/>
              <a:t>Project tools</a:t>
            </a:r>
            <a:r>
              <a:rPr lang="en-US" sz="3600" dirty="0"/>
              <a:t> </a:t>
            </a:r>
          </a:p>
        </p:txBody>
      </p:sp>
      <p:sp>
        <p:nvSpPr>
          <p:cNvPr id="3" name="Content Placeholder 2"/>
          <p:cNvSpPr>
            <a:spLocks noGrp="1"/>
          </p:cNvSpPr>
          <p:nvPr>
            <p:ph sz="quarter" idx="1"/>
          </p:nvPr>
        </p:nvSpPr>
        <p:spPr>
          <a:xfrm>
            <a:off x="621357" y="1604580"/>
            <a:ext cx="3349752" cy="4495800"/>
          </a:xfrm>
        </p:spPr>
        <p:txBody>
          <a:bodyPr/>
          <a:lstStyle/>
          <a:p>
            <a:r>
              <a:rPr lang="en-US" sz="2800" dirty="0"/>
              <a:t>Software:</a:t>
            </a:r>
          </a:p>
          <a:p>
            <a:pPr lvl="1"/>
            <a:r>
              <a:rPr lang="en-US" sz="2000" dirty="0"/>
              <a:t>Adobe Photoshop</a:t>
            </a:r>
          </a:p>
          <a:p>
            <a:pPr lvl="1"/>
            <a:r>
              <a:rPr lang="en-US" sz="2000" dirty="0"/>
              <a:t>Dreamweaver</a:t>
            </a:r>
          </a:p>
          <a:p>
            <a:pPr lvl="1"/>
            <a:r>
              <a:rPr lang="en-US" sz="2000" dirty="0"/>
              <a:t>Xampp Server</a:t>
            </a:r>
          </a:p>
          <a:p>
            <a:pPr lvl="1"/>
            <a:r>
              <a:rPr lang="en-US" sz="2000" dirty="0"/>
              <a:t>MySQL</a:t>
            </a:r>
          </a:p>
          <a:p>
            <a:pPr lvl="1"/>
            <a:r>
              <a:rPr lang="en-US" sz="2000" dirty="0"/>
              <a:t>Html5, CSS3</a:t>
            </a:r>
          </a:p>
          <a:p>
            <a:pPr lvl="1"/>
            <a:r>
              <a:rPr lang="en-US" sz="2000" dirty="0"/>
              <a:t>Php 7 </a:t>
            </a:r>
          </a:p>
          <a:p>
            <a:pPr marL="365760" lvl="1" indent="0">
              <a:buNone/>
            </a:pPr>
            <a:endParaRPr lang="en-US" sz="2400" dirty="0"/>
          </a:p>
          <a:p>
            <a:pPr lvl="2"/>
            <a:endParaRPr lang="en-US" dirty="0"/>
          </a:p>
          <a:p>
            <a:endParaRPr lang="en-US" dirty="0"/>
          </a:p>
        </p:txBody>
      </p:sp>
      <p:sp>
        <p:nvSpPr>
          <p:cNvPr id="4" name="Footer Placeholder 3"/>
          <p:cNvSpPr>
            <a:spLocks noGrp="1"/>
          </p:cNvSpPr>
          <p:nvPr>
            <p:ph type="ftr" sz="quarter" idx="11"/>
          </p:nvPr>
        </p:nvSpPr>
        <p:spPr>
          <a:xfrm>
            <a:off x="618310" y="6405180"/>
            <a:ext cx="5410200" cy="2889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Housing Society Record Management System</a:t>
            </a:r>
          </a:p>
        </p:txBody>
      </p:sp>
      <p:sp>
        <p:nvSpPr>
          <p:cNvPr id="6" name="Date Placeholder 5"/>
          <p:cNvSpPr>
            <a:spLocks noGrp="1"/>
          </p:cNvSpPr>
          <p:nvPr>
            <p:ph type="dt" sz="half" idx="10"/>
          </p:nvPr>
        </p:nvSpPr>
        <p:spPr>
          <a:xfrm>
            <a:off x="6257109" y="6405180"/>
            <a:ext cx="2514600" cy="3048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w Cen MT"/>
                <a:ea typeface="+mn-ea"/>
                <a:cs typeface="+mn-cs"/>
              </a:rPr>
              <a:t>CS-FYP    Hamdard University </a:t>
            </a:r>
          </a:p>
        </p:txBody>
      </p:sp>
      <p:sp>
        <p:nvSpPr>
          <p:cNvPr id="7" name="Slide Number Placeholder 6"/>
          <p:cNvSpPr>
            <a:spLocks noGrp="1"/>
          </p:cNvSpPr>
          <p:nvPr>
            <p:ph type="sldNum" sz="quarter" idx="12"/>
          </p:nvPr>
        </p:nvSpPr>
        <p:spPr>
          <a:xfrm>
            <a:off x="8709" y="1283904"/>
            <a:ext cx="533400" cy="244476"/>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EBC64C3-3FC7-4C40-910B-2643F037F02C}" type="slidenum">
              <a:rPr kumimoji="0" lang="en-US" sz="18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800" b="1" i="0" u="none" strike="noStrike" kern="1200" cap="none" spc="0" normalizeH="0" baseline="0" noProof="0" dirty="0">
              <a:ln>
                <a:noFill/>
              </a:ln>
              <a:solidFill>
                <a:srgbClr val="FFFFFF"/>
              </a:solidFill>
              <a:effectLst/>
              <a:uLnTx/>
              <a:uFillTx/>
              <a:latin typeface="Tw Cen MT"/>
              <a:ea typeface="+mn-ea"/>
              <a:cs typeface="+mn-cs"/>
            </a:endParaRPr>
          </a:p>
        </p:txBody>
      </p:sp>
      <p:sp>
        <p:nvSpPr>
          <p:cNvPr id="9" name="Content Placeholder 2"/>
          <p:cNvSpPr txBox="1">
            <a:spLocks/>
          </p:cNvSpPr>
          <p:nvPr/>
        </p:nvSpPr>
        <p:spPr>
          <a:xfrm>
            <a:off x="4860143" y="1569063"/>
            <a:ext cx="3349752" cy="44958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700"/>
              </a:spcBef>
              <a:spcAft>
                <a:spcPts val="0"/>
              </a:spcAft>
              <a:buClr>
                <a:srgbClr val="008000"/>
              </a:buClr>
              <a:buSzPct val="60000"/>
              <a:buFont typeface="Wingdings"/>
              <a:buNone/>
              <a:tabLst/>
              <a:defRPr/>
            </a:pPr>
            <a:endParaRPr kumimoji="0" lang="en-US" sz="290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sp>
        <p:nvSpPr>
          <p:cNvPr id="8" name="Content Placeholder 2">
            <a:extLst>
              <a:ext uri="{FF2B5EF4-FFF2-40B4-BE49-F238E27FC236}">
                <a16:creationId xmlns:a16="http://schemas.microsoft.com/office/drawing/2014/main" id="{7EC0612A-A3E6-4265-A213-2D7C554E2703}"/>
              </a:ext>
            </a:extLst>
          </p:cNvPr>
          <p:cNvSpPr txBox="1">
            <a:spLocks/>
          </p:cNvSpPr>
          <p:nvPr/>
        </p:nvSpPr>
        <p:spPr>
          <a:xfrm>
            <a:off x="4580709" y="1604580"/>
            <a:ext cx="3349752" cy="44958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320040" marR="0" lvl="0" indent="-320040" algn="l" defTabSz="914400" rtl="0" eaLnBrk="1" fontAlgn="auto" latinLnBrk="0" hangingPunct="1">
              <a:lnSpc>
                <a:spcPct val="100000"/>
              </a:lnSpc>
              <a:spcBef>
                <a:spcPts val="700"/>
              </a:spcBef>
              <a:spcAft>
                <a:spcPts val="0"/>
              </a:spcAft>
              <a:buClr>
                <a:srgbClr val="008000"/>
              </a:buClr>
              <a:buSzPct val="60000"/>
              <a:buFont typeface="Wingdings"/>
              <a:buChar char=""/>
              <a:tabLst/>
              <a:defRPr/>
            </a:pPr>
            <a:r>
              <a:rPr kumimoji="0" lang="en-US" sz="2800" b="0" i="0" u="none" strike="noStrike" kern="1200" cap="none" spc="0" normalizeH="0" baseline="0" noProof="0" dirty="0">
                <a:ln>
                  <a:noFill/>
                </a:ln>
                <a:solidFill>
                  <a:prstClr val="black"/>
                </a:solidFill>
                <a:effectLst/>
                <a:uLnTx/>
                <a:uFillTx/>
                <a:latin typeface="Calibri" pitchFamily="34" charset="0"/>
                <a:ea typeface="+mn-ea"/>
                <a:cs typeface="+mn-cs"/>
              </a:rPr>
              <a:t>Hardware:</a:t>
            </a:r>
          </a:p>
          <a:p>
            <a:pPr marL="640080" marR="0" lvl="1" indent="-274320" algn="l" defTabSz="914400" rtl="0" eaLnBrk="1" fontAlgn="auto" latinLnBrk="0" hangingPunct="1">
              <a:lnSpc>
                <a:spcPct val="100000"/>
              </a:lnSpc>
              <a:spcBef>
                <a:spcPts val="550"/>
              </a:spcBef>
              <a:spcAft>
                <a:spcPts val="0"/>
              </a:spcAft>
              <a:buClr>
                <a:srgbClr val="94B6D2"/>
              </a:buClr>
              <a:buSzPct val="70000"/>
              <a:buFont typeface="Wingdings 2"/>
              <a:buChar char=""/>
              <a:tabLst/>
              <a:defRPr/>
            </a:pPr>
            <a:r>
              <a:rPr kumimoji="0" lang="en-US" sz="2000" b="0" i="0" u="none" strike="noStrike" kern="1200" cap="none" spc="0" normalizeH="0" baseline="0" noProof="0" dirty="0">
                <a:ln>
                  <a:noFill/>
                </a:ln>
                <a:solidFill>
                  <a:prstClr val="black"/>
                </a:solidFill>
                <a:effectLst/>
                <a:uLnTx/>
                <a:uFillTx/>
                <a:latin typeface="Calibri" pitchFamily="34" charset="0"/>
                <a:ea typeface="+mn-ea"/>
                <a:cs typeface="+mn-cs"/>
              </a:rPr>
              <a:t>PC to develop</a:t>
            </a:r>
          </a:p>
          <a:p>
            <a:pPr marL="640080" marR="0" lvl="1" indent="-274320" algn="l" defTabSz="914400" rtl="0" eaLnBrk="1" fontAlgn="auto" latinLnBrk="0" hangingPunct="1">
              <a:lnSpc>
                <a:spcPct val="100000"/>
              </a:lnSpc>
              <a:spcBef>
                <a:spcPts val="550"/>
              </a:spcBef>
              <a:spcAft>
                <a:spcPts val="0"/>
              </a:spcAft>
              <a:buClr>
                <a:srgbClr val="94B6D2"/>
              </a:buClr>
              <a:buSzPct val="70000"/>
              <a:buFont typeface="Wingdings 2"/>
              <a:buChar char=""/>
              <a:tabLst/>
              <a:defRPr/>
            </a:pPr>
            <a:r>
              <a:rPr kumimoji="0" lang="en-US" sz="2000" b="0" i="0" u="none" strike="noStrike" kern="1200" cap="none" spc="0" normalizeH="0" baseline="0" noProof="0" dirty="0">
                <a:ln>
                  <a:noFill/>
                </a:ln>
                <a:solidFill>
                  <a:prstClr val="black"/>
                </a:solidFill>
                <a:effectLst/>
                <a:uLnTx/>
                <a:uFillTx/>
                <a:latin typeface="Calibri" pitchFamily="34" charset="0"/>
                <a:ea typeface="+mn-ea"/>
                <a:cs typeface="+mn-cs"/>
              </a:rPr>
              <a:t>Camera for Video Making</a:t>
            </a:r>
            <a:endParaRPr kumimoji="0" lang="en-US" sz="2300" b="0" i="0" u="none" strike="noStrike" kern="1200" cap="none" spc="0" normalizeH="0" baseline="0" noProof="0" dirty="0">
              <a:ln>
                <a:noFill/>
              </a:ln>
              <a:solidFill>
                <a:prstClr val="black"/>
              </a:solidFill>
              <a:effectLst/>
              <a:uLnTx/>
              <a:uFillTx/>
              <a:latin typeface="Calibri" pitchFamily="34" charset="0"/>
              <a:ea typeface="+mn-ea"/>
              <a:cs typeface="+mn-cs"/>
            </a:endParaRPr>
          </a:p>
          <a:p>
            <a:pPr marL="320040" marR="0" lvl="0" indent="-320040" algn="l" defTabSz="914400" rtl="0" eaLnBrk="1" fontAlgn="auto" latinLnBrk="0" hangingPunct="1">
              <a:lnSpc>
                <a:spcPct val="100000"/>
              </a:lnSpc>
              <a:spcBef>
                <a:spcPts val="700"/>
              </a:spcBef>
              <a:spcAft>
                <a:spcPts val="0"/>
              </a:spcAft>
              <a:buClr>
                <a:srgbClr val="008000"/>
              </a:buClr>
              <a:buSzPct val="60000"/>
              <a:buFont typeface="Wingdings"/>
              <a:buChar char=""/>
              <a:tabLst/>
              <a:defRPr/>
            </a:pPr>
            <a:endParaRPr kumimoji="0" lang="en-US" sz="290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grpSp>
        <p:nvGrpSpPr>
          <p:cNvPr id="13" name="Group 12">
            <a:extLst>
              <a:ext uri="{FF2B5EF4-FFF2-40B4-BE49-F238E27FC236}">
                <a16:creationId xmlns:a16="http://schemas.microsoft.com/office/drawing/2014/main" id="{D9A903CB-7277-418F-90F9-7FE732602E0C}"/>
              </a:ext>
            </a:extLst>
          </p:cNvPr>
          <p:cNvGrpSpPr/>
          <p:nvPr/>
        </p:nvGrpSpPr>
        <p:grpSpPr>
          <a:xfrm>
            <a:off x="934106" y="4695445"/>
            <a:ext cx="7275790" cy="1114654"/>
            <a:chOff x="1147617" y="4744355"/>
            <a:chExt cx="7160780" cy="1114654"/>
          </a:xfrm>
          <a:scene3d>
            <a:camera prst="orthographicFront">
              <a:rot lat="0" lon="0" rev="0"/>
            </a:camera>
            <a:lightRig rig="balanced" dir="t">
              <a:rot lat="0" lon="0" rev="8700000"/>
            </a:lightRig>
          </a:scene3d>
        </p:grpSpPr>
        <p:pic>
          <p:nvPicPr>
            <p:cNvPr id="15" name="Picture 14">
              <a:extLst>
                <a:ext uri="{FF2B5EF4-FFF2-40B4-BE49-F238E27FC236}">
                  <a16:creationId xmlns:a16="http://schemas.microsoft.com/office/drawing/2014/main" id="{3D9D5838-7EFB-4754-97FE-A3817B779C5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47617" y="4798127"/>
              <a:ext cx="917933" cy="1045078"/>
            </a:xfrm>
            <a:prstGeom prst="rect">
              <a:avLst/>
            </a:prstGeom>
            <a:ln>
              <a:noFill/>
            </a:ln>
            <a:effectLst>
              <a:outerShdw blurRad="44450" dist="27940" dir="5400000" algn="ctr">
                <a:srgbClr val="000000">
                  <a:alpha val="32000"/>
                </a:srgbClr>
              </a:outerShdw>
            </a:effectLst>
            <a:sp3d>
              <a:bevelT w="190500" h="38100"/>
            </a:sp3d>
          </p:spPr>
        </p:pic>
        <p:pic>
          <p:nvPicPr>
            <p:cNvPr id="17" name="Picture 16">
              <a:extLst>
                <a:ext uri="{FF2B5EF4-FFF2-40B4-BE49-F238E27FC236}">
                  <a16:creationId xmlns:a16="http://schemas.microsoft.com/office/drawing/2014/main" id="{5E71E9A1-7817-4368-9425-3DEF92A64BB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625446" y="4782324"/>
              <a:ext cx="1377593" cy="1076685"/>
            </a:xfrm>
            <a:prstGeom prst="rect">
              <a:avLst/>
            </a:prstGeom>
            <a:ln>
              <a:noFill/>
            </a:ln>
            <a:effectLst>
              <a:outerShdw blurRad="44450" dist="27940" dir="5400000" algn="ctr">
                <a:srgbClr val="000000">
                  <a:alpha val="32000"/>
                </a:srgbClr>
              </a:outerShdw>
            </a:effectLst>
            <a:sp3d>
              <a:bevelT w="190500" h="38100"/>
            </a:sp3d>
          </p:spPr>
        </p:pic>
        <p:pic>
          <p:nvPicPr>
            <p:cNvPr id="18" name="Picture 17">
              <a:extLst>
                <a:ext uri="{FF2B5EF4-FFF2-40B4-BE49-F238E27FC236}">
                  <a16:creationId xmlns:a16="http://schemas.microsoft.com/office/drawing/2014/main" id="{44F81592-2712-471C-B4E4-00BF22422A45}"/>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94569" y="4754100"/>
              <a:ext cx="1680629" cy="1057733"/>
            </a:xfrm>
            <a:prstGeom prst="rect">
              <a:avLst/>
            </a:prstGeom>
            <a:ln>
              <a:noFill/>
            </a:ln>
            <a:effectLst>
              <a:outerShdw blurRad="44450" dist="27940" dir="5400000" algn="ctr">
                <a:srgbClr val="000000">
                  <a:alpha val="32000"/>
                </a:srgbClr>
              </a:outerShdw>
            </a:effectLst>
            <a:sp3d>
              <a:bevelT w="190500" h="38100"/>
            </a:sp3d>
          </p:spPr>
        </p:pic>
        <p:pic>
          <p:nvPicPr>
            <p:cNvPr id="19" name="Picture 18">
              <a:extLst>
                <a:ext uri="{FF2B5EF4-FFF2-40B4-BE49-F238E27FC236}">
                  <a16:creationId xmlns:a16="http://schemas.microsoft.com/office/drawing/2014/main" id="{ADFF91E5-F859-44E0-89DA-4F3C66589A10}"/>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324113" y="4744355"/>
              <a:ext cx="1984284" cy="1076128"/>
            </a:xfrm>
            <a:prstGeom prst="rect">
              <a:avLst/>
            </a:prstGeom>
            <a:ln>
              <a:noFill/>
            </a:ln>
            <a:effectLst>
              <a:outerShdw blurRad="44450" dist="27940" dir="5400000" algn="ctr">
                <a:srgbClr val="000000">
                  <a:alpha val="32000"/>
                </a:srgbClr>
              </a:outerShdw>
            </a:effectLst>
            <a:sp3d>
              <a:bevelT w="190500" h="38100"/>
            </a:sp3d>
          </p:spPr>
        </p:pic>
      </p:grpSp>
    </p:spTree>
    <p:extLst>
      <p:ext uri="{BB962C8B-B14F-4D97-AF65-F5344CB8AC3E}">
        <p14:creationId xmlns:p14="http://schemas.microsoft.com/office/powerpoint/2010/main" val="17615231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6226</TotalTime>
  <Words>843</Words>
  <Application>Microsoft Office PowerPoint</Application>
  <PresentationFormat>On-screen Show (4:3)</PresentationFormat>
  <Paragraphs>145</Paragraphs>
  <Slides>17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Calibri</vt:lpstr>
      <vt:lpstr>Roboto Light</vt:lpstr>
      <vt:lpstr>Roboto Regular</vt:lpstr>
      <vt:lpstr>Times New Roman</vt:lpstr>
      <vt:lpstr>Tw Cen MT</vt:lpstr>
      <vt:lpstr>Wingdings</vt:lpstr>
      <vt:lpstr>Wingdings 2</vt:lpstr>
      <vt:lpstr>Median</vt:lpstr>
      <vt:lpstr>1_Median</vt:lpstr>
      <vt:lpstr>PowerPoint Presentation</vt:lpstr>
      <vt:lpstr>Overview </vt:lpstr>
      <vt:lpstr>Group Introduction </vt:lpstr>
      <vt:lpstr>Description</vt:lpstr>
      <vt:lpstr>Project Scope</vt:lpstr>
      <vt:lpstr>Literature Review</vt:lpstr>
      <vt:lpstr>Literature Review</vt:lpstr>
      <vt:lpstr>Project Plan  </vt:lpstr>
      <vt:lpstr>Project tools </vt:lpstr>
      <vt:lpstr>PowerPoint Presentation</vt:lpstr>
      <vt:lpstr>Process Flow Diagram</vt:lpstr>
      <vt:lpstr>Use Case Diagram</vt:lpstr>
      <vt:lpstr>Challenges And Problems Encountered</vt:lpstr>
      <vt:lpstr>Current Status</vt:lpstr>
      <vt:lpstr>Evidence of the Progress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sana farooq</cp:lastModifiedBy>
  <cp:revision>76</cp:revision>
  <dcterms:created xsi:type="dcterms:W3CDTF">2015-09-23T05:32:20Z</dcterms:created>
  <dcterms:modified xsi:type="dcterms:W3CDTF">2017-12-20T05:37:25Z</dcterms:modified>
</cp:coreProperties>
</file>