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29"/>
  </p:notesMasterIdLst>
  <p:sldIdLst>
    <p:sldId id="275" r:id="rId3"/>
    <p:sldId id="283" r:id="rId4"/>
    <p:sldId id="257" r:id="rId5"/>
    <p:sldId id="260" r:id="rId6"/>
    <p:sldId id="268" r:id="rId7"/>
    <p:sldId id="269" r:id="rId8"/>
    <p:sldId id="261" r:id="rId9"/>
    <p:sldId id="276" r:id="rId10"/>
    <p:sldId id="274" r:id="rId11"/>
    <p:sldId id="277" r:id="rId12"/>
    <p:sldId id="278" r:id="rId13"/>
    <p:sldId id="279" r:id="rId14"/>
    <p:sldId id="280" r:id="rId15"/>
    <p:sldId id="270" r:id="rId16"/>
    <p:sldId id="284" r:id="rId17"/>
    <p:sldId id="262" r:id="rId18"/>
    <p:sldId id="263" r:id="rId19"/>
    <p:sldId id="281" r:id="rId20"/>
    <p:sldId id="282" r:id="rId21"/>
    <p:sldId id="272" r:id="rId22"/>
    <p:sldId id="267" r:id="rId23"/>
    <p:sldId id="273" r:id="rId24"/>
    <p:sldId id="264" r:id="rId25"/>
    <p:sldId id="265" r:id="rId26"/>
    <p:sldId id="266" r:id="rId27"/>
    <p:sldId id="28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bdul" initials="A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FF66"/>
    <a:srgbClr val="F863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4" autoAdjust="0"/>
    <p:restoredTop sz="94676" autoAdjust="0"/>
  </p:normalViewPr>
  <p:slideViewPr>
    <p:cSldViewPr>
      <p:cViewPr varScale="1">
        <p:scale>
          <a:sx n="75" d="100"/>
          <a:sy n="75" d="100"/>
        </p:scale>
        <p:origin x="-107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556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commentAuthors" Target="commentAuthor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16272-617E-4DAF-98A7-1E249FC6E62B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306E6-DC10-44A3-83DD-EDA3C03FF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31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306E6-DC10-44A3-83DD-EDA3C03FF5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96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306E6-DC10-44A3-83DD-EDA3C03FF5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96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306E6-DC10-44A3-83DD-EDA3C03FF55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83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306E6-DC10-44A3-83DD-EDA3C03FF55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5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616952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400800"/>
            <a:ext cx="2514600" cy="304800"/>
          </a:xfrm>
          <a:solidFill>
            <a:srgbClr val="008000"/>
          </a:solidFill>
        </p:spPr>
        <p:txBody>
          <a:bodyPr/>
          <a:lstStyle>
            <a:lvl1pPr algn="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CS-FYP    Hamdard University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1" y="6400800"/>
            <a:ext cx="5410200" cy="288925"/>
          </a:xfrm>
          <a:solidFill>
            <a:srgbClr val="F86308"/>
          </a:solidFill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Society Management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79524"/>
            <a:ext cx="533400" cy="244476"/>
          </a:xfrm>
          <a:solidFill>
            <a:srgbClr val="008000"/>
          </a:solidFill>
        </p:spPr>
        <p:txBody>
          <a:bodyPr>
            <a:noAutofit/>
          </a:bodyPr>
          <a:lstStyle>
            <a:lvl1pPr>
              <a:defRPr sz="1800" b="1">
                <a:solidFill>
                  <a:srgbClr val="FFFFFF"/>
                </a:solidFill>
              </a:defRPr>
            </a:lvl1pPr>
          </a:lstStyle>
          <a:p>
            <a:fld id="{9EBC64C3-3FC7-4C40-910B-2643F037F0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buClr>
                <a:srgbClr val="008000"/>
              </a:buCl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381000"/>
            <a:ext cx="732241" cy="638664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609600" y="1295400"/>
            <a:ext cx="8534400" cy="228600"/>
          </a:xfrm>
          <a:prstGeom prst="rect">
            <a:avLst/>
          </a:prstGeom>
          <a:solidFill>
            <a:srgbClr val="F86308"/>
          </a:solidFill>
          <a:ln>
            <a:solidFill>
              <a:srgbClr val="F863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r>
              <a:rPr lang="en-US" smtClean="0"/>
              <a:t>CS-FYP    Hamdard University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Society Management System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EBC64C3-3FC7-4C40-910B-2643F037F02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Hamdard University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Society Management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491B-7DAF-4731-BA96-CAE54A69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0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304800"/>
            <a:ext cx="8122664" cy="914400"/>
          </a:xfrm>
          <a:ln>
            <a:solidFill>
              <a:srgbClr val="008000"/>
            </a:solidFill>
          </a:ln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 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/>
          <a:lstStyle>
            <a:lvl1pPr marL="342900" indent="-342900">
              <a:buClr>
                <a:srgbClr val="008000"/>
              </a:buClr>
              <a:buSzPct val="70000"/>
              <a:buFont typeface="Wingdings" pitchFamily="2" charset="2"/>
              <a:buChar char="q"/>
              <a:defRPr/>
            </a:lvl1pPr>
            <a:lvl2pPr marL="742950" indent="-285750">
              <a:buClr>
                <a:srgbClr val="008000"/>
              </a:buClr>
              <a:buSzPct val="70000"/>
              <a:buFont typeface="Wingdings" pitchFamily="2" charset="2"/>
              <a:buChar char="§"/>
              <a:defRPr/>
            </a:lvl2pPr>
            <a:lvl3pPr marL="1143000" indent="-228600">
              <a:buClr>
                <a:srgbClr val="008000"/>
              </a:buClr>
              <a:buSzPct val="70000"/>
              <a:buFont typeface="Courier New" pitchFamily="49" charset="0"/>
              <a:buChar char="o"/>
              <a:defRPr/>
            </a:lvl3pPr>
            <a:lvl4pPr marL="1600200" indent="-228600">
              <a:buClr>
                <a:srgbClr val="008000"/>
              </a:buClr>
              <a:buSzPct val="70000"/>
              <a:buFont typeface="Wingdings" pitchFamily="2" charset="2"/>
              <a:buChar char="q"/>
              <a:defRPr/>
            </a:lvl4pPr>
            <a:lvl5pPr marL="2057400" indent="-228600">
              <a:buClr>
                <a:srgbClr val="008000"/>
              </a:buClr>
              <a:buSzPct val="70000"/>
              <a:buFont typeface="Wingdings" pitchFamily="2" charset="2"/>
              <a:buChar char="q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33400" y="1371600"/>
            <a:ext cx="8122664" cy="228600"/>
          </a:xfrm>
          <a:prstGeom prst="rect">
            <a:avLst/>
          </a:prstGeom>
          <a:solidFill>
            <a:srgbClr val="F86308"/>
          </a:solidFill>
          <a:ln>
            <a:solidFill>
              <a:srgbClr val="F863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355724"/>
            <a:ext cx="533400" cy="244476"/>
          </a:xfrm>
          <a:prstGeom prst="rect">
            <a:avLst/>
          </a:prstGeom>
          <a:solidFill>
            <a:srgbClr val="008000"/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BC64C3-3FC7-4C40-910B-2643F037F0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477000"/>
            <a:ext cx="2362200" cy="228600"/>
          </a:xfrm>
          <a:solidFill>
            <a:srgbClr val="008000"/>
          </a:solidFill>
        </p:spPr>
        <p:txBody>
          <a:bodyPr/>
          <a:lstStyle>
            <a:lvl1pPr algn="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CS-FYP    Hamdard University 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77000"/>
            <a:ext cx="5334000" cy="228600"/>
          </a:xfrm>
          <a:solidFill>
            <a:srgbClr val="F86308"/>
          </a:solidFill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Society Management System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248400"/>
            <a:ext cx="611554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228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Hamdard University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Society Management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491B-7DAF-4731-BA96-CAE54A69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84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Hamdard University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Society Management System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491B-7DAF-4731-BA96-CAE54A69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12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Hamdard University 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Society Management System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491B-7DAF-4731-BA96-CAE54A69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20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Hamdard University 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Society Management System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491B-7DAF-4731-BA96-CAE54A69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46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Hamdard University 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Society Management System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491B-7DAF-4731-BA96-CAE54A69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44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Hamdard University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Society Management System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491B-7DAF-4731-BA96-CAE54A69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61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Hamdard University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Society Management System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491B-7DAF-4731-BA96-CAE54A69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39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599" y="2743200"/>
            <a:ext cx="6742113" cy="1676400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rgbClr val="00800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rgbClr val="F86308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solidFill>
            <a:srgbClr val="008000"/>
          </a:solidFill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CS-FYP    Hamdard University 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EBC64C3-3FC7-4C40-910B-2643F037F02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solidFill>
            <a:srgbClr val="F86308"/>
          </a:solidFill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Society Management System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3899346"/>
            <a:ext cx="1295400" cy="112985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Hamdard University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Society Management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491B-7DAF-4731-BA96-CAE54A69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51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Hamdard University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Society Management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491B-7DAF-4731-BA96-CAE54A69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00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EBC64C3-3FC7-4C40-910B-2643F037F02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3"/>
          <p:cNvSpPr txBox="1">
            <a:spLocks/>
          </p:cNvSpPr>
          <p:nvPr userDrawn="1"/>
        </p:nvSpPr>
        <p:spPr>
          <a:xfrm>
            <a:off x="609600" y="6400606"/>
            <a:ext cx="5421083" cy="365125"/>
          </a:xfrm>
          <a:prstGeom prst="rect">
            <a:avLst/>
          </a:prstGeom>
          <a:solidFill>
            <a:srgbClr val="F86308"/>
          </a:solidFill>
        </p:spPr>
        <p:txBody>
          <a:bodyPr vert="horz" anchor="ctr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Project name here</a:t>
            </a:r>
            <a:endParaRPr lang="en-US" dirty="0"/>
          </a:p>
        </p:txBody>
      </p:sp>
      <p:sp>
        <p:nvSpPr>
          <p:cNvPr id="15" name="Date Placeholder 11"/>
          <p:cNvSpPr>
            <a:spLocks noGrp="1"/>
          </p:cNvSpPr>
          <p:nvPr>
            <p:ph type="dt" sz="half" idx="10"/>
          </p:nvPr>
        </p:nvSpPr>
        <p:spPr>
          <a:xfrm>
            <a:off x="6096000" y="6416675"/>
            <a:ext cx="2667000" cy="365125"/>
          </a:xfrm>
          <a:solidFill>
            <a:srgbClr val="008000"/>
          </a:solidFill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CS-FYP    Hamdard University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 smtClean="0"/>
              <a:t>CS-FYP    Hamdard University 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EBC64C3-3FC7-4C40-910B-2643F037F02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Society Management System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Hamdard University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Society Management System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EBC64C3-3FC7-4C40-910B-2643F037F0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Hamdard University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Society Management System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BC64C3-3FC7-4C40-910B-2643F037F0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Hamdard University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Society Management System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EBC64C3-3FC7-4C40-910B-2643F037F02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r>
              <a:rPr lang="en-US" smtClean="0"/>
              <a:t>CS-FYP    Hamdard University 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EBC64C3-3FC7-4C40-910B-2643F037F02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/>
              <a:t>Society Management System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Hamdard University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Society Management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CS-FYP    Hamdard University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Society Management System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EBC64C3-3FC7-4C40-910B-2643F037F02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CS-FYP    Hamdard University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Society Management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D491B-7DAF-4731-BA96-CAE54A69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60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3.xml"/><Relationship Id="rId5" Type="http://schemas.openxmlformats.org/officeDocument/2006/relationships/slide" Target="slide12.xml"/><Relationship Id="rId4" Type="http://schemas.openxmlformats.org/officeDocument/2006/relationships/slide" Target="slide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599" y="274864"/>
            <a:ext cx="6248401" cy="1546679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ambria" panose="02040503050406030204" pitchFamily="18" charset="0"/>
              </a:rPr>
              <a:t>Society Management System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209800"/>
            <a:ext cx="2096757" cy="1828800"/>
          </a:xfrm>
          <a:prstGeom prst="rect">
            <a:avLst/>
          </a:prstGeom>
        </p:spPr>
      </p:pic>
      <p:sp>
        <p:nvSpPr>
          <p:cNvPr id="10" name="Isosceles Triangle 9"/>
          <p:cNvSpPr/>
          <p:nvPr/>
        </p:nvSpPr>
        <p:spPr>
          <a:xfrm flipV="1">
            <a:off x="6435821" y="76200"/>
            <a:ext cx="803179" cy="7928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166428" y="-1"/>
            <a:ext cx="1974184" cy="723899"/>
          </a:xfrm>
          <a:prstGeom prst="rect">
            <a:avLst/>
          </a:prstGeom>
          <a:solidFill>
            <a:srgbClr val="F863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alibri" pitchFamily="34" charset="0"/>
              </a:rPr>
              <a:t>FYP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alibri" pitchFamily="34" charset="0"/>
              </a:rPr>
              <a:t>Proposal</a:t>
            </a:r>
            <a:endParaRPr lang="en-US" sz="20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359" y="4460127"/>
            <a:ext cx="6645253" cy="2431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Isosceles Triangle 18"/>
          <p:cNvSpPr/>
          <p:nvPr/>
        </p:nvSpPr>
        <p:spPr>
          <a:xfrm>
            <a:off x="6858000" y="273957"/>
            <a:ext cx="616857" cy="48804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 flipV="1">
            <a:off x="1981200" y="4419599"/>
            <a:ext cx="838200" cy="8382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9598" y="1821543"/>
            <a:ext cx="6248401" cy="114300"/>
          </a:xfrm>
          <a:prstGeom prst="rect">
            <a:avLst/>
          </a:prstGeom>
          <a:solidFill>
            <a:srgbClr val="F863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495359" y="6324599"/>
            <a:ext cx="6648641" cy="457201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/>
              <a:t>Hamdard</a:t>
            </a:r>
            <a:r>
              <a:rPr lang="en-US" sz="2000" dirty="0" smtClean="0"/>
              <a:t> University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2495358" y="6781800"/>
            <a:ext cx="6645253" cy="114300"/>
          </a:xfrm>
          <a:prstGeom prst="rect">
            <a:avLst/>
          </a:prstGeom>
          <a:solidFill>
            <a:srgbClr val="F863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5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Literature Reviews</a:t>
            </a:r>
            <a:endParaRPr lang="en-US" baseline="30000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58952" y="2221992"/>
            <a:ext cx="8153400" cy="35814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In this review an </a:t>
            </a:r>
            <a:r>
              <a:rPr lang="en-US" dirty="0"/>
              <a:t>android </a:t>
            </a:r>
            <a:r>
              <a:rPr lang="en-US" dirty="0" smtClean="0"/>
              <a:t>application and an Arduino, as its server, is used to </a:t>
            </a:r>
            <a:r>
              <a:rPr lang="en-US" dirty="0"/>
              <a:t>control the appliances of a </a:t>
            </a:r>
            <a:r>
              <a:rPr lang="en-US" dirty="0" smtClean="0"/>
              <a:t>home.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This methodology can be helpful to control the </a:t>
            </a:r>
            <a:r>
              <a:rPr lang="en-US" dirty="0"/>
              <a:t>complaints of the society, by using internet server/domain instead of Arduino, as a connecting medium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Society Management System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Hamdard University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48640" y="1554480"/>
            <a:ext cx="8138160" cy="54864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rgbClr val="008000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b="1" dirty="0"/>
              <a:t>Ubiquitous Smart Home System Using Android </a:t>
            </a:r>
            <a:r>
              <a:rPr lang="en-US" sz="2300" b="1" dirty="0" smtClean="0"/>
              <a:t>Application </a:t>
            </a:r>
            <a:r>
              <a:rPr lang="en-US" sz="2400" baseline="30000" dirty="0">
                <a:latin typeface="Cambria" panose="02040503050406030204" pitchFamily="18" charset="0"/>
                <a:hlinkClick r:id="rId3" action="ppaction://hlinksldjump"/>
              </a:rPr>
              <a:t>[2]</a:t>
            </a:r>
            <a:endParaRPr lang="en-US" sz="2300" baseline="30000" dirty="0"/>
          </a:p>
        </p:txBody>
      </p:sp>
    </p:spTree>
    <p:extLst>
      <p:ext uri="{BB962C8B-B14F-4D97-AF65-F5344CB8AC3E}">
        <p14:creationId xmlns:p14="http://schemas.microsoft.com/office/powerpoint/2010/main" val="1829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Literature Reviews</a:t>
            </a:r>
            <a:endParaRPr lang="en-US" baseline="30000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58952" y="2221992"/>
            <a:ext cx="8153400" cy="388620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 smtClean="0"/>
              <a:t>The </a:t>
            </a:r>
            <a:r>
              <a:rPr lang="en-US" sz="2000" dirty="0"/>
              <a:t>paper </a:t>
            </a:r>
            <a:r>
              <a:rPr lang="en-US" sz="2000" dirty="0" smtClean="0"/>
              <a:t>uses online </a:t>
            </a:r>
            <a:r>
              <a:rPr lang="en-US" sz="2000" dirty="0"/>
              <a:t>posting of the complaints using android applications for any residential society.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 smtClean="0"/>
              <a:t>A </a:t>
            </a:r>
            <a:r>
              <a:rPr lang="en-US" sz="2000" dirty="0"/>
              <a:t>society has to deal with many </a:t>
            </a:r>
            <a:r>
              <a:rPr lang="en-US" sz="2000" dirty="0" smtClean="0"/>
              <a:t>complaints involving: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/>
              <a:t>W</a:t>
            </a:r>
            <a:r>
              <a:rPr lang="en-US" sz="2000" dirty="0" smtClean="0"/>
              <a:t>ater </a:t>
            </a:r>
            <a:r>
              <a:rPr lang="en-US" sz="2000" dirty="0" smtClean="0"/>
              <a:t>supply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/>
              <a:t>M</a:t>
            </a:r>
            <a:r>
              <a:rPr lang="en-US" sz="2000" dirty="0" smtClean="0"/>
              <a:t>aintenance </a:t>
            </a:r>
            <a:r>
              <a:rPr lang="en-US" sz="2000" dirty="0"/>
              <a:t>of </a:t>
            </a:r>
            <a:r>
              <a:rPr lang="en-US" sz="2000" dirty="0" smtClean="0"/>
              <a:t>electricity etc.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 smtClean="0"/>
              <a:t>So </a:t>
            </a:r>
            <a:r>
              <a:rPr lang="en-US" sz="2000" dirty="0"/>
              <a:t>to manage </a:t>
            </a:r>
            <a:r>
              <a:rPr lang="en-US" sz="2000" dirty="0" smtClean="0"/>
              <a:t>everything </a:t>
            </a:r>
            <a:r>
              <a:rPr lang="en-US" sz="2000" dirty="0"/>
              <a:t>on a single platform would help to maintain a well-defined environment within the </a:t>
            </a:r>
            <a:r>
              <a:rPr lang="en-US" sz="2000" dirty="0" smtClean="0"/>
              <a:t>society with the help of: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 smtClean="0"/>
              <a:t>Complaint box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 smtClean="0"/>
              <a:t>My Complaints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 smtClean="0"/>
              <a:t>Notice board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 smtClean="0"/>
              <a:t>Meetings Schedule etc.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Society Management System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Hamdard University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48640" y="1554480"/>
            <a:ext cx="8138160" cy="73152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rgbClr val="008000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b="1" dirty="0" smtClean="0"/>
              <a:t>Implementation of Society Management System: SOCIETALES</a:t>
            </a:r>
            <a:r>
              <a:rPr lang="en-US" sz="2400" baseline="30000" dirty="0" smtClean="0">
                <a:latin typeface="Cambria" panose="02040503050406030204" pitchFamily="18" charset="0"/>
                <a:hlinkClick r:id="rId2" action="ppaction://hlinksldjump"/>
              </a:rPr>
              <a:t>[3</a:t>
            </a:r>
            <a:r>
              <a:rPr lang="en-US" sz="2400" baseline="30000" dirty="0">
                <a:latin typeface="Cambria" panose="02040503050406030204" pitchFamily="18" charset="0"/>
                <a:hlinkClick r:id="rId2" action="ppaction://hlinksldjump"/>
              </a:rPr>
              <a:t>]</a:t>
            </a:r>
            <a:endParaRPr lang="en-US" sz="2300" baseline="30000" dirty="0"/>
          </a:p>
        </p:txBody>
      </p:sp>
    </p:spTree>
    <p:extLst>
      <p:ext uri="{BB962C8B-B14F-4D97-AF65-F5344CB8AC3E}">
        <p14:creationId xmlns:p14="http://schemas.microsoft.com/office/powerpoint/2010/main" val="269974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Literature Reviews</a:t>
            </a:r>
            <a:endParaRPr lang="en-US" baseline="30000" dirty="0">
              <a:latin typeface="Cambria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Society Management System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Hamdard University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58952" y="2221992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rgbClr val="008000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This project uses the Internet of Things (</a:t>
            </a:r>
            <a:r>
              <a:rPr lang="en-US" dirty="0" err="1" smtClean="0"/>
              <a:t>IoT</a:t>
            </a:r>
            <a:r>
              <a:rPr lang="en-US" dirty="0" smtClean="0"/>
              <a:t>) to monitor houses in the society and monitor/control appliances of the house too.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It uses wireless network or 3G/4G to connect 8051 microcontroller as a hosting controller.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48640" y="1554480"/>
            <a:ext cx="8138160" cy="73152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rgbClr val="008000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b="1" dirty="0"/>
              <a:t>Ubiquitous Home Control and Monitoring System Using Internet of </a:t>
            </a:r>
            <a:r>
              <a:rPr lang="en-US" sz="2300" b="1" dirty="0" smtClean="0"/>
              <a:t>Things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baseline="30000" dirty="0">
                <a:latin typeface="Cambria" panose="02040503050406030204" pitchFamily="18" charset="0"/>
                <a:hlinkClick r:id="rId2" action="ppaction://hlinksldjump"/>
              </a:rPr>
              <a:t>[4]</a:t>
            </a:r>
            <a:endParaRPr lang="en-US" sz="2300" baseline="30000" dirty="0"/>
          </a:p>
        </p:txBody>
      </p:sp>
    </p:spTree>
    <p:extLst>
      <p:ext uri="{BB962C8B-B14F-4D97-AF65-F5344CB8AC3E}">
        <p14:creationId xmlns:p14="http://schemas.microsoft.com/office/powerpoint/2010/main" val="165175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Literature Reviews</a:t>
            </a:r>
            <a:endParaRPr lang="en-US" baseline="30000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58952" y="2221992"/>
            <a:ext cx="8153400" cy="44958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/>
              <a:t>This paper proposes an integrated android based mobile application and a web based system that facilitates maintenance management in apartment buildings that saves unnecessary man power that can be used in other aspects.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The methodology of creating an integrated mobile application and web based system is useful to consult the idea of our project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Society Management System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Hamdard University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48640" y="1554480"/>
            <a:ext cx="8138160" cy="731520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rgbClr val="008000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b="1" dirty="0" smtClean="0"/>
              <a:t>Implementation of Facility Maintenance Management System using Smart Phones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baseline="30000" dirty="0">
                <a:latin typeface="Cambria" panose="02040503050406030204" pitchFamily="18" charset="0"/>
                <a:hlinkClick r:id="rId2" action="ppaction://hlinksldjump"/>
              </a:rPr>
              <a:t>[5]</a:t>
            </a:r>
            <a:endParaRPr lang="en-US" sz="2300" baseline="30000" dirty="0"/>
          </a:p>
        </p:txBody>
      </p:sp>
    </p:spTree>
    <p:extLst>
      <p:ext uri="{BB962C8B-B14F-4D97-AF65-F5344CB8AC3E}">
        <p14:creationId xmlns:p14="http://schemas.microsoft.com/office/powerpoint/2010/main" val="251356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52400"/>
            <a:ext cx="7616952" cy="990600"/>
          </a:xfrm>
        </p:spPr>
        <p:txBody>
          <a:bodyPr>
            <a:noAutofit/>
          </a:bodyPr>
          <a:lstStyle/>
          <a:p>
            <a:r>
              <a:rPr lang="en-US" sz="3670" dirty="0" smtClean="0">
                <a:latin typeface="Cambria" panose="02040503050406030204" pitchFamily="18" charset="0"/>
              </a:rPr>
              <a:t>UML Diagrams (Android Application)</a:t>
            </a:r>
            <a:endParaRPr lang="en-US" sz="3670" dirty="0">
              <a:latin typeface="Cambria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Society Management System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Hamdard University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0" y="1809750"/>
            <a:ext cx="466725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09750"/>
            <a:ext cx="4467225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343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UML Diagrams (Web Application)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Society Management System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Hamdard University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72" y="2000250"/>
            <a:ext cx="4567428" cy="3703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075" y="2000250"/>
            <a:ext cx="4200525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677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Methodology (Approach)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Society Management System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Hamdard University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1200"/>
            <a:ext cx="9144000" cy="351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7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Project Plan (Gantt Chart)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Society Management System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Hamdard University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540115"/>
              </p:ext>
            </p:extLst>
          </p:nvPr>
        </p:nvGraphicFramePr>
        <p:xfrm>
          <a:off x="609600" y="1676400"/>
          <a:ext cx="7848601" cy="4469130"/>
        </p:xfrm>
        <a:graphic>
          <a:graphicData uri="http://schemas.openxmlformats.org/drawingml/2006/table">
            <a:tbl>
              <a:tblPr/>
              <a:tblGrid>
                <a:gridCol w="3183043"/>
                <a:gridCol w="1007957"/>
                <a:gridCol w="1371600"/>
                <a:gridCol w="2286001"/>
              </a:tblGrid>
              <a:tr h="2196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363636"/>
                          </a:solidFill>
                          <a:effectLst/>
                          <a:latin typeface="Segoe UI"/>
                        </a:rPr>
                        <a:t>Task Name</a:t>
                      </a:r>
                      <a:endParaRPr lang="en-US" sz="1600" dirty="0">
                        <a:effectLst/>
                        <a:latin typeface="Segoe U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363636"/>
                          </a:solidFill>
                          <a:effectLst/>
                          <a:latin typeface="Segoe UI"/>
                        </a:rPr>
                        <a:t>Duration</a:t>
                      </a:r>
                      <a:endParaRPr lang="en-US" sz="1600">
                        <a:effectLst/>
                        <a:latin typeface="Segoe U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363636"/>
                          </a:solidFill>
                          <a:effectLst/>
                          <a:latin typeface="Segoe UI"/>
                        </a:rPr>
                        <a:t>Start</a:t>
                      </a:r>
                      <a:endParaRPr lang="en-US" sz="1600">
                        <a:effectLst/>
                        <a:latin typeface="Segoe U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363636"/>
                          </a:solidFill>
                          <a:effectLst/>
                          <a:latin typeface="Segoe UI"/>
                        </a:rPr>
                        <a:t>Finish</a:t>
                      </a:r>
                      <a:endParaRPr lang="en-US" sz="1600">
                        <a:effectLst/>
                        <a:latin typeface="Segoe U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</a:tr>
              <a:tr h="262498"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FYP Gant Chart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132 days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 8/1/17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1/31/18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2498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Requirement Analysis</a:t>
                      </a:r>
                      <a:endParaRPr lang="en-US" sz="1600" dirty="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 days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 8/1/17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 10/10/17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249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Elicitation of Requirement</a:t>
                      </a:r>
                      <a:endParaRPr lang="en-US" sz="1600" dirty="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 days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 8/1/17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 10/10/17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2498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Analysis of Requirement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 days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 8/1/17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 10/10/17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2498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Requirement Validation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 days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 8/14/17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 10/10/17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2498"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Designing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 days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 9/11/17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Fri 12/1/17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2498"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Web Design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 days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9/27/17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 11/7/17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2498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CSR Design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 days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9/27/17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 11/7/17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2498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App Design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 days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 9/11/17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Fri 12/1/17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2498"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Implementation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 days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 11/20/17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Fri 1/12/18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2498"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Web Development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 days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 11/20/17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Fri 12/15/17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2498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CSR Development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 days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 11/20/17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Fri 12/15/17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2498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Application Development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 days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 11/20/17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Fri 1/12/18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2498"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Testing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103 days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 9/11/17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1/31/18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2498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Black Box Testing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103 days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 9/11/17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1/31/18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2498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White Box Testing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103 days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 9/11/17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1/31/18</a:t>
                      </a:r>
                      <a:endParaRPr lang="en-US" sz="1600" dirty="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665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Project Plan (Timeline)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Society Management System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Hamdard University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98" y="1554479"/>
            <a:ext cx="8552402" cy="4766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313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Project Plan (Timeline)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Society Management System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Hamdard University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50081"/>
            <a:ext cx="8889078" cy="4012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448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Group Introduction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Society Management System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Hamdard University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spcBef>
                <a:spcPts val="700"/>
              </a:spcBef>
              <a:buClr>
                <a:srgbClr val="008000"/>
              </a:buClr>
              <a:buSzPct val="60000"/>
              <a:buFont typeface="Wingdings" panose="05000000000000000000" pitchFamily="2" charset="2"/>
              <a:buChar char="q"/>
            </a:pPr>
            <a:r>
              <a:rPr lang="en-US" sz="2400" b="1" u="sng" dirty="0" smtClean="0">
                <a:latin typeface="Cambria" panose="02040503050406030204" pitchFamily="18" charset="0"/>
              </a:rPr>
              <a:t>Members:</a:t>
            </a:r>
            <a:endParaRPr lang="en-US" sz="2400" dirty="0" smtClean="0"/>
          </a:p>
          <a:p>
            <a:pPr marL="342900" lvl="1" indent="-342900">
              <a:spcBef>
                <a:spcPts val="700"/>
              </a:spcBef>
              <a:buClr>
                <a:srgbClr val="008000"/>
              </a:buClr>
              <a:buSzPct val="60000"/>
              <a:buFont typeface="Wingdings" panose="05000000000000000000" pitchFamily="2" charset="2"/>
              <a:buChar char="Ø"/>
            </a:pPr>
            <a:r>
              <a:rPr lang="en-US" sz="2400" dirty="0" smtClean="0"/>
              <a:t>M</a:t>
            </a:r>
            <a:r>
              <a:rPr lang="en-US" sz="2400" dirty="0"/>
              <a:t>. </a:t>
            </a:r>
            <a:r>
              <a:rPr lang="en-US" sz="2400" dirty="0" err="1"/>
              <a:t>Areeb</a:t>
            </a:r>
            <a:r>
              <a:rPr lang="en-US" sz="2400" dirty="0"/>
              <a:t> </a:t>
            </a:r>
            <a:r>
              <a:rPr lang="en-US" sz="2400" dirty="0" smtClean="0"/>
              <a:t>Vohra		[</a:t>
            </a:r>
            <a:r>
              <a:rPr lang="en-US" sz="2400" dirty="0"/>
              <a:t>BSCS/F14/0112]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M</a:t>
            </a:r>
            <a:r>
              <a:rPr lang="en-US" sz="2400" dirty="0"/>
              <a:t>. </a:t>
            </a:r>
            <a:r>
              <a:rPr lang="en-US" sz="2400" dirty="0" err="1"/>
              <a:t>Taha</a:t>
            </a:r>
            <a:r>
              <a:rPr lang="en-US" sz="2400" dirty="0"/>
              <a:t> </a:t>
            </a:r>
            <a:r>
              <a:rPr lang="en-US" sz="2400" dirty="0" smtClean="0"/>
              <a:t>Amin		[BSCS/F14/0117]</a:t>
            </a:r>
          </a:p>
          <a:p>
            <a:pPr marL="342900" lvl="1" indent="-342900">
              <a:spcBef>
                <a:spcPts val="700"/>
              </a:spcBef>
              <a:buClr>
                <a:srgbClr val="008000"/>
              </a:buClr>
              <a:buSzPct val="60000"/>
              <a:buFont typeface="Wingdings" panose="05000000000000000000" pitchFamily="2" charset="2"/>
              <a:buChar char="Ø"/>
            </a:pPr>
            <a:r>
              <a:rPr lang="en-US" sz="2400" dirty="0"/>
              <a:t>Abdul </a:t>
            </a:r>
            <a:r>
              <a:rPr lang="en-US" sz="2400" dirty="0" err="1"/>
              <a:t>Moiz</a:t>
            </a:r>
            <a:r>
              <a:rPr lang="en-US" sz="2400" dirty="0"/>
              <a:t> Hussain	[BSCS/F14/0128]</a:t>
            </a:r>
          </a:p>
          <a:p>
            <a:endParaRPr lang="en-US" sz="2400" dirty="0"/>
          </a:p>
          <a:p>
            <a:endParaRPr lang="en-US" sz="2400" dirty="0">
              <a:latin typeface="Cambria" panose="02040503050406030204" pitchFamily="18" charset="0"/>
            </a:endParaRPr>
          </a:p>
          <a:p>
            <a:r>
              <a:rPr lang="en-US" sz="2400" b="1" u="sng" dirty="0">
                <a:latin typeface="Cambria" panose="02040503050406030204" pitchFamily="18" charset="0"/>
              </a:rPr>
              <a:t>Supervisor: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Cambria" panose="02040503050406030204" pitchFamily="18" charset="0"/>
              </a:rPr>
              <a:t>Sir Adnan Ahmed Siddiqui (Assist. </a:t>
            </a:r>
            <a:r>
              <a:rPr lang="en-US" sz="2400" dirty="0" smtClean="0">
                <a:latin typeface="Cambria" panose="02040503050406030204" pitchFamily="18" charset="0"/>
              </a:rPr>
              <a:t>Professor)</a:t>
            </a:r>
            <a:endParaRPr lang="en-US" sz="2400" dirty="0">
              <a:latin typeface="Cambria" panose="02040503050406030204" pitchFamily="18" charset="0"/>
            </a:endParaRPr>
          </a:p>
          <a:p>
            <a:r>
              <a:rPr lang="en-US" sz="2400" b="1" u="sng" dirty="0">
                <a:latin typeface="Cambria" panose="02040503050406030204" pitchFamily="18" charset="0"/>
              </a:rPr>
              <a:t>Co-supervisor: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Cambria" panose="02040503050406030204" pitchFamily="18" charset="0"/>
              </a:rPr>
              <a:t>Sir M. </a:t>
            </a:r>
            <a:r>
              <a:rPr lang="en-US" sz="2400" dirty="0" smtClean="0">
                <a:latin typeface="Cambria" panose="02040503050406030204" pitchFamily="18" charset="0"/>
              </a:rPr>
              <a:t>Fahad</a:t>
            </a:r>
            <a:endParaRPr lang="en-US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92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RACI Matrix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Society Management System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Hamdard University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640905"/>
              </p:ext>
            </p:extLst>
          </p:nvPr>
        </p:nvGraphicFramePr>
        <p:xfrm>
          <a:off x="380999" y="2286000"/>
          <a:ext cx="8458201" cy="3352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13864"/>
                <a:gridCol w="2114779"/>
                <a:gridCol w="2114779"/>
                <a:gridCol w="2114779"/>
              </a:tblGrid>
              <a:tr h="6705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Taha</a:t>
                      </a:r>
                      <a:r>
                        <a:rPr lang="en-US" sz="2000" dirty="0">
                          <a:effectLst/>
                        </a:rPr>
                        <a:t> Amin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Areeb Vohra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Abdul Moiz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6705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2425" algn="l"/>
                          <a:tab pos="664845" algn="ctr"/>
                        </a:tabLst>
                      </a:pPr>
                      <a:r>
                        <a:rPr lang="en-US" sz="2000">
                          <a:effectLst/>
                        </a:rPr>
                        <a:t>Design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I,C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6705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Analysis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R,I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A,C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6705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Development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C,I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R,A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R,C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6705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Testing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A,I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A,C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81000" y="1840468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</a:t>
            </a:r>
            <a:r>
              <a:rPr lang="en-US" dirty="0" smtClean="0"/>
              <a:t>esponsibility</a:t>
            </a:r>
            <a:r>
              <a:rPr lang="en-US" dirty="0"/>
              <a:t>, </a:t>
            </a:r>
            <a:r>
              <a:rPr lang="en-US" b="1" dirty="0" smtClean="0"/>
              <a:t>A</a:t>
            </a:r>
            <a:r>
              <a:rPr lang="en-US" dirty="0" smtClean="0"/>
              <a:t>ccountability, </a:t>
            </a:r>
            <a:r>
              <a:rPr lang="en-US" b="1" dirty="0" smtClean="0"/>
              <a:t>C</a:t>
            </a:r>
            <a:r>
              <a:rPr lang="en-US" dirty="0" smtClean="0"/>
              <a:t>onsultant</a:t>
            </a:r>
            <a:r>
              <a:rPr lang="en-US" dirty="0"/>
              <a:t>, </a:t>
            </a:r>
            <a:r>
              <a:rPr lang="en-US" b="1" dirty="0"/>
              <a:t>I</a:t>
            </a:r>
            <a:r>
              <a:rPr lang="en-US" dirty="0"/>
              <a:t>nformed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32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Tools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752600"/>
            <a:ext cx="8153400" cy="4495800"/>
          </a:xfrm>
        </p:spPr>
        <p:txBody>
          <a:bodyPr>
            <a:normAutofit fontScale="55000" lnSpcReduction="2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en-US" b="1" dirty="0" smtClean="0"/>
              <a:t>Android Application Development: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dirty="0" smtClean="0"/>
              <a:t>Android Studio</a:t>
            </a:r>
          </a:p>
          <a:p>
            <a:pPr lvl="0">
              <a:buFont typeface="Wingdings" panose="05000000000000000000" pitchFamily="2" charset="2"/>
              <a:buChar char="§"/>
            </a:pPr>
            <a:endParaRPr lang="en-US" dirty="0"/>
          </a:p>
          <a:p>
            <a:pPr lvl="0"/>
            <a:r>
              <a:rPr lang="en-US" b="1" dirty="0" smtClean="0"/>
              <a:t>Web Application Development: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dirty="0" smtClean="0"/>
              <a:t>Word Press</a:t>
            </a:r>
            <a:endParaRPr lang="en-US" dirty="0"/>
          </a:p>
          <a:p>
            <a:pPr lvl="0">
              <a:buFont typeface="Wingdings" panose="05000000000000000000" pitchFamily="2" charset="2"/>
              <a:buChar char="§"/>
            </a:pPr>
            <a:r>
              <a:rPr lang="en-US" dirty="0" smtClean="0"/>
              <a:t>Sublime Text</a:t>
            </a:r>
          </a:p>
          <a:p>
            <a:pPr lvl="0">
              <a:buFont typeface="Wingdings" panose="05000000000000000000" pitchFamily="2" charset="2"/>
              <a:buChar char="§"/>
            </a:pPr>
            <a:endParaRPr lang="en-US" dirty="0" smtClean="0"/>
          </a:p>
          <a:p>
            <a:r>
              <a:rPr lang="en-US" b="1" dirty="0"/>
              <a:t>Database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dirty="0" smtClean="0"/>
              <a:t>MySQL</a:t>
            </a:r>
          </a:p>
          <a:p>
            <a:pPr lvl="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0"/>
            <a:r>
              <a:rPr lang="en-US" b="1" dirty="0" smtClean="0"/>
              <a:t>Documentation:</a:t>
            </a:r>
            <a:endParaRPr lang="en-US" b="1" dirty="0"/>
          </a:p>
          <a:p>
            <a:pPr lvl="0">
              <a:buFont typeface="Wingdings" panose="05000000000000000000" pitchFamily="2" charset="2"/>
              <a:buChar char="§"/>
            </a:pPr>
            <a:r>
              <a:rPr lang="en-US" dirty="0"/>
              <a:t>MS-Office </a:t>
            </a:r>
            <a:r>
              <a:rPr lang="en-US" dirty="0" smtClean="0"/>
              <a:t>Suit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dirty="0" smtClean="0"/>
              <a:t>EndNote</a:t>
            </a:r>
            <a:endParaRPr lang="en-US" dirty="0"/>
          </a:p>
          <a:p>
            <a:pPr lvl="0">
              <a:buFont typeface="Wingdings" panose="05000000000000000000" pitchFamily="2" charset="2"/>
              <a:buChar char="§"/>
            </a:pPr>
            <a:r>
              <a:rPr lang="en-US" dirty="0"/>
              <a:t>Smart Draw / Microsoft Visio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dirty="0" smtClean="0"/>
              <a:t>MS-Project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Society Management System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Hamdard University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58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Hardware Tools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Android Mobile </a:t>
            </a:r>
            <a:r>
              <a:rPr lang="en-US" i="1" dirty="0" smtClean="0">
                <a:solidFill>
                  <a:schemeClr val="tx2"/>
                </a:solidFill>
              </a:rPr>
              <a:t>– </a:t>
            </a:r>
            <a:r>
              <a:rPr lang="en-US" i="1" dirty="0">
                <a:solidFill>
                  <a:schemeClr val="tx2"/>
                </a:solidFill>
              </a:rPr>
              <a:t>for application testing.</a:t>
            </a:r>
            <a:endParaRPr lang="en-US" dirty="0">
              <a:solidFill>
                <a:schemeClr val="tx2"/>
              </a:solidFill>
            </a:endParaRPr>
          </a:p>
          <a:p>
            <a:pPr lvl="0"/>
            <a:r>
              <a:rPr lang="en-US" dirty="0" smtClean="0"/>
              <a:t>Desktop/Laptop </a:t>
            </a:r>
            <a:r>
              <a:rPr lang="en-US" i="1" dirty="0" smtClean="0">
                <a:solidFill>
                  <a:schemeClr val="tx2"/>
                </a:solidFill>
              </a:rPr>
              <a:t>– </a:t>
            </a:r>
            <a:r>
              <a:rPr lang="en-US" i="1" dirty="0">
                <a:solidFill>
                  <a:schemeClr val="tx2"/>
                </a:solidFill>
              </a:rPr>
              <a:t>for </a:t>
            </a:r>
            <a:r>
              <a:rPr lang="en-US" i="1" dirty="0" smtClean="0">
                <a:solidFill>
                  <a:schemeClr val="tx2"/>
                </a:solidFill>
              </a:rPr>
              <a:t>Web &amp; Android application development.</a:t>
            </a:r>
            <a:endParaRPr lang="en-US" dirty="0">
              <a:solidFill>
                <a:schemeClr val="tx2"/>
              </a:solidFill>
            </a:endParaRPr>
          </a:p>
          <a:p>
            <a:pPr lvl="0"/>
            <a:r>
              <a:rPr lang="en-US" dirty="0"/>
              <a:t>Internet (3G/4G) Device </a:t>
            </a:r>
            <a:r>
              <a:rPr lang="en-US" i="1" dirty="0">
                <a:solidFill>
                  <a:schemeClr val="tx2"/>
                </a:solidFill>
              </a:rPr>
              <a:t>– for </a:t>
            </a:r>
            <a:r>
              <a:rPr lang="en-US" i="1" dirty="0" smtClean="0">
                <a:solidFill>
                  <a:schemeClr val="tx2"/>
                </a:solidFill>
              </a:rPr>
              <a:t>mobility of internet.</a:t>
            </a:r>
            <a:endParaRPr lang="en-US" dirty="0">
              <a:solidFill>
                <a:schemeClr val="tx2"/>
              </a:solidFill>
            </a:endParaRPr>
          </a:p>
          <a:p>
            <a:pPr lvl="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Society Management System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Hamdard University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68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Budget of the Project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/>
              <a:t>Android Mobile </a:t>
            </a:r>
            <a:r>
              <a:rPr lang="en-US" b="1" dirty="0" smtClean="0"/>
              <a:t>≈ 20,000 PKR</a:t>
            </a:r>
            <a:endParaRPr lang="en-US" b="1" dirty="0"/>
          </a:p>
          <a:p>
            <a:pPr lvl="0"/>
            <a:r>
              <a:rPr lang="en-US" dirty="0" smtClean="0"/>
              <a:t>Desktop/Laptop </a:t>
            </a:r>
            <a:r>
              <a:rPr lang="en-US" b="1" dirty="0" smtClean="0"/>
              <a:t>≈ 25,000 PKR</a:t>
            </a:r>
            <a:endParaRPr lang="en-US" b="1" dirty="0"/>
          </a:p>
          <a:p>
            <a:pPr lvl="0"/>
            <a:r>
              <a:rPr lang="en-US" dirty="0"/>
              <a:t>Internet (3G/4G) device </a:t>
            </a:r>
            <a:r>
              <a:rPr lang="en-US" b="1" dirty="0" smtClean="0"/>
              <a:t>≈ </a:t>
            </a:r>
            <a:r>
              <a:rPr lang="en-US" b="1" dirty="0"/>
              <a:t>4000 </a:t>
            </a:r>
            <a:r>
              <a:rPr lang="en-US" b="1" dirty="0" smtClean="0"/>
              <a:t>PKR</a:t>
            </a:r>
            <a:endParaRPr lang="en-US" b="1" dirty="0"/>
          </a:p>
          <a:p>
            <a:pPr lvl="0"/>
            <a:r>
              <a:rPr lang="en-US" dirty="0"/>
              <a:t>Domain </a:t>
            </a:r>
            <a:r>
              <a:rPr lang="en-US" b="1" dirty="0" smtClean="0"/>
              <a:t>≈ </a:t>
            </a:r>
            <a:r>
              <a:rPr lang="en-US" b="1" dirty="0"/>
              <a:t>3,000 PKR/per </a:t>
            </a:r>
            <a:r>
              <a:rPr lang="en-US" b="1" dirty="0" smtClean="0"/>
              <a:t>annum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Total </a:t>
            </a:r>
            <a:r>
              <a:rPr lang="en-US" b="1" dirty="0" smtClean="0"/>
              <a:t>≈ 53,000 </a:t>
            </a:r>
            <a:r>
              <a:rPr lang="en-US" b="1" dirty="0"/>
              <a:t>PKR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Society Management System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Hamdard University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1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Project Deliverables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/>
              <a:t>Proposal </a:t>
            </a:r>
            <a:r>
              <a:rPr lang="en-US" dirty="0" smtClean="0"/>
              <a:t>Report.</a:t>
            </a:r>
            <a:endParaRPr lang="en-US" dirty="0"/>
          </a:p>
          <a:p>
            <a:pPr lvl="0"/>
            <a:r>
              <a:rPr lang="en-US" dirty="0"/>
              <a:t>Requirements Analysis </a:t>
            </a:r>
            <a:r>
              <a:rPr lang="en-US" dirty="0" smtClean="0"/>
              <a:t>Documentation.</a:t>
            </a:r>
            <a:endParaRPr lang="en-US" dirty="0"/>
          </a:p>
          <a:p>
            <a:pPr lvl="0"/>
            <a:r>
              <a:rPr lang="en-US" dirty="0"/>
              <a:t>Design Documents (ER-Diagram, </a:t>
            </a:r>
            <a:r>
              <a:rPr lang="en-US" dirty="0" smtClean="0"/>
              <a:t>Design etc.)</a:t>
            </a:r>
            <a:endParaRPr lang="en-US" dirty="0"/>
          </a:p>
          <a:p>
            <a:pPr lvl="0"/>
            <a:r>
              <a:rPr lang="en-US" dirty="0"/>
              <a:t>Running </a:t>
            </a:r>
            <a:r>
              <a:rPr lang="en-US" dirty="0" smtClean="0"/>
              <a:t>Software Applications and their coding documents’ soft-copies.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Society Management System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Hamdard University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84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2" action="ppaction://hlinksldjump"/>
              </a:rPr>
              <a:t>Gavhane, Shivganga, Rutuja Vatharkar, Swati Sonar, and Pratiksha Patil. "Study of Implementation of Society Management System." </a:t>
            </a:r>
            <a:r>
              <a:rPr lang="en-US" i="1" dirty="0" smtClean="0">
                <a:hlinkClick r:id="rId2" action="ppaction://hlinksldjump"/>
              </a:rPr>
              <a:t>International Journal of Computer Applications </a:t>
            </a:r>
            <a:r>
              <a:rPr lang="en-US" dirty="0" smtClean="0">
                <a:hlinkClick r:id="rId2" action="ppaction://hlinksldjump"/>
              </a:rPr>
              <a:t>132, no. 1 (2015): 34-36.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3" action="ppaction://hlinksldjump"/>
              </a:rPr>
              <a:t>Kumar, </a:t>
            </a:r>
            <a:r>
              <a:rPr lang="en-US" dirty="0" err="1" smtClean="0">
                <a:hlinkClick r:id="rId3" action="ppaction://hlinksldjump"/>
              </a:rPr>
              <a:t>Shiu</a:t>
            </a:r>
            <a:r>
              <a:rPr lang="en-US" dirty="0" smtClean="0">
                <a:hlinkClick r:id="rId3" action="ppaction://hlinksldjump"/>
              </a:rPr>
              <a:t>. "Ubiquitous Smart Home System Using Android Application." </a:t>
            </a:r>
            <a:r>
              <a:rPr lang="en-US" i="1" dirty="0" err="1" smtClean="0">
                <a:hlinkClick r:id="rId3" action="ppaction://hlinksldjump"/>
              </a:rPr>
              <a:t>arXiv</a:t>
            </a:r>
            <a:r>
              <a:rPr lang="en-US" i="1" dirty="0" smtClean="0">
                <a:hlinkClick r:id="rId3" action="ppaction://hlinksldjump"/>
              </a:rPr>
              <a:t> preprint arXiv:1402.2114 </a:t>
            </a:r>
            <a:r>
              <a:rPr lang="en-US" dirty="0" smtClean="0">
                <a:hlinkClick r:id="rId3" action="ppaction://hlinksldjump"/>
              </a:rPr>
              <a:t> (2014).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4" action="ppaction://hlinksldjump"/>
              </a:rPr>
              <a:t>Vatharkar, Rutuja, Pratiksha Patil, Swati Sonar, and Shivganga Gavhane. "Implementation of Society Management System: Societales.“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5" action="ppaction://hlinksldjump"/>
              </a:rPr>
              <a:t>Kumbhar, Miss Dardi </a:t>
            </a:r>
            <a:r>
              <a:rPr lang="en-US" dirty="0" err="1" smtClean="0">
                <a:hlinkClick r:id="rId5" action="ppaction://hlinksldjump"/>
              </a:rPr>
              <a:t>Madhura</a:t>
            </a:r>
            <a:r>
              <a:rPr lang="en-US" dirty="0" smtClean="0">
                <a:hlinkClick r:id="rId5" action="ppaction://hlinksldjump"/>
              </a:rPr>
              <a:t> Rajendra3 Miss, and </a:t>
            </a:r>
            <a:r>
              <a:rPr lang="en-US" dirty="0" err="1" smtClean="0">
                <a:hlinkClick r:id="rId5" action="ppaction://hlinksldjump"/>
              </a:rPr>
              <a:t>Amruta</a:t>
            </a:r>
            <a:r>
              <a:rPr lang="en-US" dirty="0" smtClean="0">
                <a:hlinkClick r:id="rId5" action="ppaction://hlinksldjump"/>
              </a:rPr>
              <a:t> </a:t>
            </a:r>
            <a:r>
              <a:rPr lang="en-US" dirty="0" err="1" smtClean="0">
                <a:hlinkClick r:id="rId5" action="ppaction://hlinksldjump"/>
              </a:rPr>
              <a:t>Dilip</a:t>
            </a:r>
            <a:r>
              <a:rPr lang="en-US" dirty="0" smtClean="0">
                <a:hlinkClick r:id="rId5" action="ppaction://hlinksldjump"/>
              </a:rPr>
              <a:t>. "Ubiquitous Home Control and Monitoring System Using Internet of Things."  (2016).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6" action="ppaction://hlinksldjump"/>
              </a:rPr>
              <a:t>Joo, Young-Do. "Implementation of Facility Maintenance Management System Using Smart Phones." </a:t>
            </a:r>
            <a:r>
              <a:rPr lang="en-US" i="1" dirty="0" smtClean="0">
                <a:hlinkClick r:id="rId6" action="ppaction://hlinksldjump"/>
              </a:rPr>
              <a:t>The Journal of The Institute of Internet, Broadcasting and Communication </a:t>
            </a:r>
            <a:r>
              <a:rPr lang="en-US" dirty="0" smtClean="0">
                <a:hlinkClick r:id="rId6" action="ppaction://hlinksldjump"/>
              </a:rPr>
              <a:t>13, no. 1 (2013): 191-97.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Society Management System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Hamdard University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71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That is All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Hamdard University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Society Management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94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Summary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66800" y="1676400"/>
            <a:ext cx="7924800" cy="4648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Motivation</a:t>
            </a:r>
          </a:p>
          <a:p>
            <a:r>
              <a:rPr lang="en-US" dirty="0" smtClean="0"/>
              <a:t>Aims &amp; Objectives</a:t>
            </a:r>
          </a:p>
          <a:p>
            <a:r>
              <a:rPr lang="en-US" dirty="0" smtClean="0"/>
              <a:t>Project Scope (Big Picture &amp; Cycle Diagram)</a:t>
            </a:r>
            <a:endParaRPr lang="en-US" dirty="0"/>
          </a:p>
          <a:p>
            <a:r>
              <a:rPr lang="en-US" dirty="0"/>
              <a:t>Literature Reviews</a:t>
            </a:r>
          </a:p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Project Plan (Gantt Chart)</a:t>
            </a:r>
          </a:p>
          <a:p>
            <a:r>
              <a:rPr lang="en-US" dirty="0" smtClean="0"/>
              <a:t>RACI Chart</a:t>
            </a:r>
          </a:p>
          <a:p>
            <a:r>
              <a:rPr lang="en-US" dirty="0" smtClean="0"/>
              <a:t>Project Tools</a:t>
            </a:r>
          </a:p>
          <a:p>
            <a:r>
              <a:rPr lang="en-US" dirty="0"/>
              <a:t>Budgeting</a:t>
            </a:r>
            <a:endParaRPr lang="en-US" dirty="0" smtClean="0"/>
          </a:p>
          <a:p>
            <a:r>
              <a:rPr lang="en-US" dirty="0" smtClean="0"/>
              <a:t>Project Deliverables</a:t>
            </a:r>
          </a:p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Society Management System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Hamdard University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28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Problem Statement 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housing societies, </a:t>
            </a:r>
            <a:r>
              <a:rPr lang="en-US" dirty="0" smtClean="0"/>
              <a:t>problems regarding </a:t>
            </a:r>
            <a:r>
              <a:rPr lang="en-US" dirty="0"/>
              <a:t>any household issues like electricity, plumbing, gas leakage, carpentry, </a:t>
            </a:r>
            <a:r>
              <a:rPr lang="en-US" dirty="0" smtClean="0"/>
              <a:t>fumigation, etc. the person </a:t>
            </a:r>
            <a:r>
              <a:rPr lang="en-US" dirty="0"/>
              <a:t>himself has to go and bring </a:t>
            </a:r>
            <a:r>
              <a:rPr lang="en-US" dirty="0" smtClean="0"/>
              <a:t>the repair </a:t>
            </a:r>
            <a:r>
              <a:rPr lang="en-US" dirty="0"/>
              <a:t>man, which takes </a:t>
            </a:r>
            <a:r>
              <a:rPr lang="en-US" dirty="0" smtClean="0"/>
              <a:t>a lot </a:t>
            </a:r>
            <a:r>
              <a:rPr lang="en-US" dirty="0"/>
              <a:t>of time and </a:t>
            </a:r>
            <a:r>
              <a:rPr lang="en-US" dirty="0" smtClean="0"/>
              <a:t>effort.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Society Management System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Hamdard University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5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Motivation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proposed project introduces </a:t>
            </a:r>
            <a:r>
              <a:rPr lang="en-US" dirty="0" smtClean="0"/>
              <a:t>the application which </a:t>
            </a:r>
            <a:r>
              <a:rPr lang="en-US" dirty="0"/>
              <a:t>will integrate society’s every problem on a </a:t>
            </a:r>
            <a:r>
              <a:rPr lang="en-US" dirty="0" smtClean="0"/>
              <a:t>platform</a:t>
            </a:r>
            <a:r>
              <a:rPr lang="en-US" dirty="0"/>
              <a:t>, and the </a:t>
            </a:r>
            <a:r>
              <a:rPr lang="en-US" dirty="0" smtClean="0"/>
              <a:t>problem will </a:t>
            </a:r>
            <a:r>
              <a:rPr lang="en-US" dirty="0"/>
              <a:t>be </a:t>
            </a:r>
            <a:r>
              <a:rPr lang="en-US" dirty="0" smtClean="0"/>
              <a:t>few clicks away </a:t>
            </a:r>
            <a:r>
              <a:rPr lang="en-US" dirty="0"/>
              <a:t>to be </a:t>
            </a:r>
            <a:r>
              <a:rPr lang="en-US" dirty="0" smtClean="0"/>
              <a:t>solved.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Society Management System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CS-FYP    Hamdard University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69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ambria" panose="02040503050406030204" pitchFamily="18" charset="0"/>
              </a:rPr>
              <a:t>Aims &amp; Objectives</a:t>
            </a:r>
            <a:endParaRPr lang="en-US" sz="4000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sz="2400" dirty="0"/>
              <a:t>The main objective of this project is to develop a </a:t>
            </a:r>
            <a:r>
              <a:rPr lang="en-US" sz="2400" dirty="0" smtClean="0"/>
              <a:t>web &amp; smart-phone based application that can be used </a:t>
            </a:r>
            <a:r>
              <a:rPr lang="en-US" sz="2400" dirty="0"/>
              <a:t>to inform </a:t>
            </a:r>
            <a:r>
              <a:rPr lang="en-US" sz="2400" dirty="0" smtClean="0"/>
              <a:t>about any of the household problem in an easier way.</a:t>
            </a:r>
            <a:endParaRPr lang="en-US" sz="2400" dirty="0"/>
          </a:p>
          <a:p>
            <a:pPr lvl="0" algn="just"/>
            <a:endParaRPr lang="en-US" sz="2400" dirty="0" smtClean="0"/>
          </a:p>
          <a:p>
            <a:pPr lvl="0" algn="just"/>
            <a:r>
              <a:rPr lang="en-US" sz="2400" dirty="0" smtClean="0"/>
              <a:t>Due to the common use and access of androids and web pages, these platforms are targeted for this project’s UI.</a:t>
            </a:r>
          </a:p>
          <a:p>
            <a:pPr lvl="0" algn="just"/>
            <a:endParaRPr lang="en-US" sz="2400" dirty="0" smtClean="0"/>
          </a:p>
          <a:p>
            <a:pPr lvl="0" algn="just"/>
            <a:r>
              <a:rPr lang="en-US" sz="2400" dirty="0" smtClean="0"/>
              <a:t>And </a:t>
            </a:r>
            <a:r>
              <a:rPr lang="en-US" sz="2400" dirty="0"/>
              <a:t>definitely a web based </a:t>
            </a:r>
            <a:r>
              <a:rPr lang="en-US" sz="2400" dirty="0" smtClean="0"/>
              <a:t>Service Control Manager, where </a:t>
            </a:r>
            <a:r>
              <a:rPr lang="en-US" sz="2400" dirty="0"/>
              <a:t>all the required services of the </a:t>
            </a:r>
            <a:r>
              <a:rPr lang="en-US" sz="2400" dirty="0" smtClean="0"/>
              <a:t>citizens will be submitted &amp; processed.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Society Management System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Hamdard University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29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Project Scope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Society Management System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Hamdard University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99" y="1635731"/>
            <a:ext cx="8826264" cy="431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96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Project Scope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Society Management System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Hamdard University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645" y="1554480"/>
            <a:ext cx="6481555" cy="479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7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Literature Reviews</a:t>
            </a:r>
            <a:endParaRPr lang="en-US" baseline="30000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48640" y="1554480"/>
            <a:ext cx="8138160" cy="548640"/>
          </a:xfrm>
        </p:spPr>
        <p:txBody>
          <a:bodyPr>
            <a:normAutofit/>
          </a:bodyPr>
          <a:lstStyle/>
          <a:p>
            <a:r>
              <a:rPr lang="en-US" sz="2300" b="1" dirty="0"/>
              <a:t>Study of Implementation of Society </a:t>
            </a:r>
            <a:r>
              <a:rPr lang="en-US" sz="2300" b="1" dirty="0" smtClean="0"/>
              <a:t>Management System </a:t>
            </a:r>
            <a:r>
              <a:rPr lang="en-US" sz="2400" baseline="30000" dirty="0" smtClean="0">
                <a:latin typeface="Cambria" panose="02040503050406030204" pitchFamily="18" charset="0"/>
                <a:hlinkClick r:id="rId2" action="ppaction://hlinksldjump"/>
              </a:rPr>
              <a:t>[</a:t>
            </a:r>
            <a:r>
              <a:rPr lang="en-US" sz="2400" baseline="30000" dirty="0">
                <a:latin typeface="Cambria" panose="02040503050406030204" pitchFamily="18" charset="0"/>
                <a:hlinkClick r:id="rId2" action="ppaction://hlinksldjump"/>
              </a:rPr>
              <a:t>1]</a:t>
            </a:r>
            <a:endParaRPr lang="en-US" sz="2300" baseline="30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Society Management System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Hamdard University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61419" y="2221992"/>
            <a:ext cx="8153400" cy="3657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rgbClr val="008000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In this paper, people are notified about every activity of the society through the application.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So, business oriented citizens without much interaction will be able to interact with their society’s daily activities.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9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2844</TotalTime>
  <Words>1064</Words>
  <Application>Microsoft Office PowerPoint</Application>
  <PresentationFormat>On-screen Show (4:3)</PresentationFormat>
  <Paragraphs>284</Paragraphs>
  <Slides>26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Median</vt:lpstr>
      <vt:lpstr>Custom Design</vt:lpstr>
      <vt:lpstr>PowerPoint Presentation</vt:lpstr>
      <vt:lpstr>Group Introduction</vt:lpstr>
      <vt:lpstr>Summary</vt:lpstr>
      <vt:lpstr>Problem Statement </vt:lpstr>
      <vt:lpstr>Motivation</vt:lpstr>
      <vt:lpstr>Aims &amp; Objectives</vt:lpstr>
      <vt:lpstr>Project Scope</vt:lpstr>
      <vt:lpstr>Project Scope</vt:lpstr>
      <vt:lpstr>Literature Reviews</vt:lpstr>
      <vt:lpstr>Literature Reviews</vt:lpstr>
      <vt:lpstr>Literature Reviews</vt:lpstr>
      <vt:lpstr>Literature Reviews</vt:lpstr>
      <vt:lpstr>Literature Reviews</vt:lpstr>
      <vt:lpstr>UML Diagrams (Android Application)</vt:lpstr>
      <vt:lpstr>UML Diagrams (Web Application)</vt:lpstr>
      <vt:lpstr>Methodology (Approach)</vt:lpstr>
      <vt:lpstr>Project Plan (Gantt Chart)</vt:lpstr>
      <vt:lpstr>Project Plan (Timeline)</vt:lpstr>
      <vt:lpstr>Project Plan (Timeline)</vt:lpstr>
      <vt:lpstr>RACI Matrix</vt:lpstr>
      <vt:lpstr>Software Tools</vt:lpstr>
      <vt:lpstr>Hardware Tools</vt:lpstr>
      <vt:lpstr>Budget of the Project</vt:lpstr>
      <vt:lpstr>Project Deliverables</vt:lpstr>
      <vt:lpstr>References</vt:lpstr>
      <vt:lpstr>That is All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Asad Ur Rehman</dc:creator>
  <cp:lastModifiedBy>Abdul</cp:lastModifiedBy>
  <cp:revision>340</cp:revision>
  <dcterms:created xsi:type="dcterms:W3CDTF">2015-09-23T05:32:20Z</dcterms:created>
  <dcterms:modified xsi:type="dcterms:W3CDTF">2017-05-16T03:47:45Z</dcterms:modified>
</cp:coreProperties>
</file>