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2" r:id="rId1"/>
  </p:sldMasterIdLst>
  <p:notesMasterIdLst>
    <p:notesMasterId r:id="rId30"/>
  </p:notesMasterIdLst>
  <p:sldIdLst>
    <p:sldId id="257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89" r:id="rId10"/>
    <p:sldId id="264" r:id="rId11"/>
    <p:sldId id="265" r:id="rId12"/>
    <p:sldId id="268" r:id="rId13"/>
    <p:sldId id="269" r:id="rId14"/>
    <p:sldId id="270" r:id="rId15"/>
    <p:sldId id="287" r:id="rId16"/>
    <p:sldId id="271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8" r:id="rId26"/>
    <p:sldId id="283" r:id="rId27"/>
    <p:sldId id="284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FC336-137E-4BA0-B3F8-CCB3F5955D0B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1724A-6E19-451A-A0F7-AF8DF83E1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47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724A-6E19-451A-A0F7-AF8DF83E1D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2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1724A-6E19-451A-A0F7-AF8DF83E1D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3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5/14/2017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jst.co.in/papers/vol6issue2/ijst_160402.pdf" TargetMode="External"/><Relationship Id="rId13" Type="http://schemas.openxmlformats.org/officeDocument/2006/relationships/slide" Target="slide13.xml"/><Relationship Id="rId3" Type="http://schemas.openxmlformats.org/officeDocument/2006/relationships/hyperlink" Target="Study%20of%20Implementation%20of%20Society%20Management%20System.pdf" TargetMode="External"/><Relationship Id="rId7" Type="http://schemas.openxmlformats.org/officeDocument/2006/relationships/slide" Target="slide11.xml"/><Relationship Id="rId12" Type="http://schemas.openxmlformats.org/officeDocument/2006/relationships/hyperlink" Target="UBIQUITOUS%20HOME%20CONTROL%20AND%20MONITORING%20SYSTEM%20USING.pdf" TargetMode="External"/><Relationship Id="rId2" Type="http://schemas.openxmlformats.org/officeDocument/2006/relationships/hyperlink" Target="https://pdfs.semanticscholar.org/7b86/5b202caf2bbb7fa4409e0bd270d967583a28.pdf" TargetMode="External"/><Relationship Id="rId16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UBIQUITOUS%20SMART%20HOME%20SYSTEM%20USING%20ANDROID%20APPLICATION.pdf" TargetMode="External"/><Relationship Id="rId11" Type="http://schemas.openxmlformats.org/officeDocument/2006/relationships/hyperlink" Target="https://www.irjet.net/archives/V3/i2/IRJET-V3I2191.pdf" TargetMode="External"/><Relationship Id="rId5" Type="http://schemas.openxmlformats.org/officeDocument/2006/relationships/hyperlink" Target="https://arxiv.org/abs/1402.2114" TargetMode="External"/><Relationship Id="rId15" Type="http://schemas.openxmlformats.org/officeDocument/2006/relationships/hyperlink" Target="Implementation%20of%20Facility%20Maintenance%20Management%20System%20using%20Smart%20Phones.pdf" TargetMode="External"/><Relationship Id="rId10" Type="http://schemas.openxmlformats.org/officeDocument/2006/relationships/slide" Target="slide12.xml"/><Relationship Id="rId4" Type="http://schemas.openxmlformats.org/officeDocument/2006/relationships/slide" Target="slide10.xml"/><Relationship Id="rId9" Type="http://schemas.openxmlformats.org/officeDocument/2006/relationships/hyperlink" Target="IMPLEMENTATION%20OF%20SOCIETY%20MANAGEMENT%20SYSTEM%20SOCIETALES.pdf" TargetMode="External"/><Relationship Id="rId14" Type="http://schemas.openxmlformats.org/officeDocument/2006/relationships/hyperlink" Target="http://www.koreascience.or.kr/article/ArticleFullRecord.jsp?cn=OTNBBE_2013_v13n1_191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U logo High Resolution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3505200" y="304800"/>
            <a:ext cx="2133600" cy="1828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0" y="240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Hamdard University</a:t>
            </a:r>
          </a:p>
          <a:p>
            <a:pPr algn="ctr"/>
            <a:r>
              <a:rPr lang="en-US" dirty="0">
                <a:solidFill>
                  <a:prstClr val="black"/>
                </a:solidFill>
              </a:rPr>
              <a:t>Department of Computer </a:t>
            </a:r>
            <a:r>
              <a:rPr lang="en-US" dirty="0" smtClean="0">
                <a:solidFill>
                  <a:prstClr val="black"/>
                </a:solidFill>
              </a:rPr>
              <a:t>Science(FEST</a:t>
            </a:r>
            <a:r>
              <a:rPr lang="en-US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0" y="34406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i="1" dirty="0">
                <a:solidFill>
                  <a:prstClr val="black"/>
                </a:solidFill>
              </a:rPr>
              <a:t>Final Year </a:t>
            </a:r>
            <a:r>
              <a:rPr lang="en-US" i="1" dirty="0" smtClean="0">
                <a:solidFill>
                  <a:prstClr val="black"/>
                </a:solidFill>
              </a:rPr>
              <a:t>Project Proposal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1200" y="4277380"/>
            <a:ext cx="541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Management System </a:t>
            </a:r>
            <a:endParaRPr lang="en-US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Literature </a:t>
            </a:r>
            <a:r>
              <a:rPr lang="en-US" dirty="0" smtClean="0">
                <a:latin typeface="Cambria" panose="02040503050406030204" pitchFamily="18" charset="0"/>
              </a:rPr>
              <a:t>Reviews </a:t>
            </a:r>
            <a:r>
              <a:rPr lang="en-US" baseline="30000" dirty="0" smtClean="0">
                <a:latin typeface="Cambria" panose="02040503050406030204" pitchFamily="18" charset="0"/>
              </a:rPr>
              <a:t>(Continued</a:t>
            </a:r>
            <a:r>
              <a:rPr lang="en-US" baseline="30000" dirty="0">
                <a:latin typeface="Cambria" panose="02040503050406030204" pitchFamily="18" charset="0"/>
              </a:rPr>
              <a:t>)</a:t>
            </a:r>
            <a:endParaRPr lang="en-US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406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300" b="1" dirty="0" smtClean="0">
                <a:latin typeface="Calibri" panose="020F0502020204030204" pitchFamily="34" charset="0"/>
              </a:rPr>
              <a:t>Study of Implementation of Society Management System </a:t>
            </a:r>
            <a:r>
              <a:rPr lang="en-US" sz="2300" b="1" baseline="30000" dirty="0" smtClean="0">
                <a:latin typeface="Calibri" panose="020F0502020204030204" pitchFamily="34" charset="0"/>
                <a:hlinkClick r:id="rId2" action="ppaction://hlinksldjump"/>
              </a:rPr>
              <a:t>[1]</a:t>
            </a:r>
            <a:endParaRPr lang="en-US" sz="2300" baseline="30000" dirty="0">
              <a:latin typeface="Calibri" panose="020F050202020403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61419" y="2221992"/>
            <a:ext cx="8153400" cy="3657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100" dirty="0" smtClean="0"/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100" dirty="0" smtClean="0"/>
              <a:t>In </a:t>
            </a:r>
            <a:r>
              <a:rPr lang="en-US" sz="2100" dirty="0"/>
              <a:t>this paper, people are notified about every activity of the society through the application.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100" dirty="0"/>
              <a:t>So, business oriented citizens without much interaction will be able to interact with their society’s daily activities.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1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Literature </a:t>
            </a:r>
            <a:r>
              <a:rPr lang="en-US" dirty="0" smtClean="0">
                <a:latin typeface="Cambria" panose="02040503050406030204" pitchFamily="18" charset="0"/>
              </a:rPr>
              <a:t>Reviews </a:t>
            </a:r>
            <a:r>
              <a:rPr lang="en-US" baseline="30000" dirty="0" smtClean="0">
                <a:latin typeface="Cambria" panose="02040503050406030204" pitchFamily="18" charset="0"/>
              </a:rPr>
              <a:t>(Continued</a:t>
            </a:r>
            <a:r>
              <a:rPr lang="en-US" baseline="30000" dirty="0">
                <a:latin typeface="Cambria" panose="02040503050406030204" pitchFamily="18" charset="0"/>
              </a:rPr>
              <a:t>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952" y="2221992"/>
            <a:ext cx="8153400" cy="3581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>
              <a:buFont typeface="Wingdings" panose="05000000000000000000" pitchFamily="2" charset="2"/>
              <a:buChar char="Ø"/>
            </a:pPr>
            <a:endParaRPr lang="en-US" sz="2100" dirty="0" smtClean="0">
              <a:latin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In </a:t>
            </a:r>
            <a:r>
              <a:rPr lang="en-US" sz="2100" dirty="0">
                <a:latin typeface="Calibri" panose="020F0502020204030204" pitchFamily="34" charset="0"/>
              </a:rPr>
              <a:t>this review an android application and an Arduino, as its server, is used to control the appliances of a home.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</a:rPr>
              <a:t>This methodology can be helpful to control the complaints of the society, by using internet server/domain instead of Arduino, as a connecting medium.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48640" y="1554480"/>
            <a:ext cx="8138160" cy="54864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300" b="1" dirty="0"/>
              <a:t>Ubiquitous Smart Home System Using Android </a:t>
            </a:r>
            <a:r>
              <a:rPr lang="en-US" sz="2300" b="1" dirty="0" smtClean="0"/>
              <a:t>Application </a:t>
            </a:r>
            <a:r>
              <a:rPr lang="en-US" sz="2300" b="1" baseline="30000" dirty="0" smtClean="0">
                <a:hlinkClick r:id="rId2" action="ppaction://hlinksldjump"/>
              </a:rPr>
              <a:t>[2]</a:t>
            </a:r>
            <a:endParaRPr lang="en-US" sz="2300" baseline="30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17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758952" y="1981200"/>
            <a:ext cx="8153400" cy="41026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The </a:t>
            </a:r>
            <a:r>
              <a:rPr lang="en-US" sz="2100" dirty="0">
                <a:latin typeface="Calibri" panose="020F0502020204030204" pitchFamily="34" charset="0"/>
              </a:rPr>
              <a:t>paper </a:t>
            </a:r>
            <a:r>
              <a:rPr lang="en-US" sz="2100" dirty="0" smtClean="0">
                <a:latin typeface="Calibri" panose="020F0502020204030204" pitchFamily="34" charset="0"/>
              </a:rPr>
              <a:t>uses online </a:t>
            </a:r>
            <a:r>
              <a:rPr lang="en-US" sz="2100" dirty="0">
                <a:latin typeface="Calibri" panose="020F0502020204030204" pitchFamily="34" charset="0"/>
              </a:rPr>
              <a:t>posting of the complaints using android applications for any residential society.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A </a:t>
            </a:r>
            <a:r>
              <a:rPr lang="en-US" sz="2100" dirty="0">
                <a:latin typeface="Calibri" panose="020F0502020204030204" pitchFamily="34" charset="0"/>
              </a:rPr>
              <a:t>society has to deal with many </a:t>
            </a:r>
            <a:r>
              <a:rPr lang="en-US" sz="2100" dirty="0" smtClean="0">
                <a:latin typeface="Calibri" panose="020F0502020204030204" pitchFamily="34" charset="0"/>
              </a:rPr>
              <a:t>complaints involving: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alibri" panose="020F0502020204030204" pitchFamily="34" charset="0"/>
              </a:rPr>
              <a:t>Water supply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>
                <a:latin typeface="Calibri" panose="020F0502020204030204" pitchFamily="34" charset="0"/>
              </a:rPr>
              <a:t>M</a:t>
            </a:r>
            <a:r>
              <a:rPr lang="en-US" sz="1700" dirty="0" smtClean="0">
                <a:latin typeface="Calibri" panose="020F0502020204030204" pitchFamily="34" charset="0"/>
              </a:rPr>
              <a:t>aintenance </a:t>
            </a:r>
            <a:r>
              <a:rPr lang="en-US" sz="1700" dirty="0">
                <a:latin typeface="Calibri" panose="020F0502020204030204" pitchFamily="34" charset="0"/>
              </a:rPr>
              <a:t>of </a:t>
            </a:r>
            <a:r>
              <a:rPr lang="en-US" sz="1700" dirty="0" smtClean="0">
                <a:latin typeface="Calibri" panose="020F0502020204030204" pitchFamily="34" charset="0"/>
              </a:rPr>
              <a:t>electricity etc.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So </a:t>
            </a:r>
            <a:r>
              <a:rPr lang="en-US" sz="2100" dirty="0">
                <a:latin typeface="Calibri" panose="020F0502020204030204" pitchFamily="34" charset="0"/>
              </a:rPr>
              <a:t>to manage </a:t>
            </a:r>
            <a:r>
              <a:rPr lang="en-US" sz="2100" dirty="0" smtClean="0">
                <a:latin typeface="Calibri" panose="020F0502020204030204" pitchFamily="34" charset="0"/>
              </a:rPr>
              <a:t>everything </a:t>
            </a:r>
            <a:r>
              <a:rPr lang="en-US" sz="2100" dirty="0">
                <a:latin typeface="Calibri" panose="020F0502020204030204" pitchFamily="34" charset="0"/>
              </a:rPr>
              <a:t>on a single platform would help to maintain a well-defined environment within the </a:t>
            </a:r>
            <a:r>
              <a:rPr lang="en-US" sz="2100" dirty="0" smtClean="0">
                <a:latin typeface="Calibri" panose="020F0502020204030204" pitchFamily="34" charset="0"/>
              </a:rPr>
              <a:t>society with the help of: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alibri" panose="020F0502020204030204" pitchFamily="34" charset="0"/>
              </a:rPr>
              <a:t>Complaint box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alibri" panose="020F0502020204030204" pitchFamily="34" charset="0"/>
              </a:rPr>
              <a:t>My Complaints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alibri" panose="020F0502020204030204" pitchFamily="34" charset="0"/>
              </a:rPr>
              <a:t>Notice board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700" dirty="0" smtClean="0">
                <a:latin typeface="Calibri" panose="020F0502020204030204" pitchFamily="34" charset="0"/>
              </a:rPr>
              <a:t>Meetings Schedule etc.</a:t>
            </a:r>
            <a:endParaRPr lang="en-US" sz="1700" dirty="0">
              <a:latin typeface="Calibri" panose="020F05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640" y="1554480"/>
            <a:ext cx="8138160" cy="772256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300" b="1" dirty="0" smtClean="0"/>
              <a:t>Implementation of Society Management System: SOCIETALES</a:t>
            </a:r>
            <a:r>
              <a:rPr lang="en-US" sz="2350" b="1" baseline="30000" dirty="0" smtClean="0">
                <a:hlinkClick r:id="rId2" action="ppaction://hlinksldjump"/>
              </a:rPr>
              <a:t>[3]</a:t>
            </a:r>
            <a:endParaRPr lang="en-US" sz="2350" baseline="30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Literature </a:t>
            </a:r>
            <a:r>
              <a:rPr lang="en-US" dirty="0" smtClean="0">
                <a:latin typeface="Cambria" panose="02040503050406030204" pitchFamily="18" charset="0"/>
              </a:rPr>
              <a:t>Reviews </a:t>
            </a:r>
            <a:r>
              <a:rPr lang="en-US" baseline="30000" dirty="0" smtClean="0">
                <a:latin typeface="Cambria" panose="02040503050406030204" pitchFamily="18" charset="0"/>
              </a:rPr>
              <a:t>(Continued</a:t>
            </a:r>
            <a:r>
              <a:rPr lang="en-US" baseline="30000" dirty="0">
                <a:latin typeface="Cambria" panose="020405030504060302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952" y="2221992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100" dirty="0" smtClean="0"/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100" dirty="0" smtClean="0"/>
              <a:t>This project uses the Internet of Things (</a:t>
            </a:r>
            <a:r>
              <a:rPr lang="en-US" sz="2100" dirty="0" err="1" smtClean="0"/>
              <a:t>IoT</a:t>
            </a:r>
            <a:r>
              <a:rPr lang="en-US" sz="2100" dirty="0" smtClean="0"/>
              <a:t>) to monitor houses in the society and monitor/control appliances of the house too.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100" dirty="0" smtClean="0"/>
              <a:t>It uses wireless network or 3G/4G to connect 8051 microcontroller as a hosting controller.</a:t>
            </a:r>
            <a:endParaRPr lang="en-US" sz="21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640" y="1554480"/>
            <a:ext cx="8138160" cy="73152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300" b="1" dirty="0"/>
              <a:t>Ubiquitous Home Control and Monitoring System Using Internet of </a:t>
            </a:r>
            <a:r>
              <a:rPr lang="en-US" sz="2300" b="1" dirty="0" smtClean="0"/>
              <a:t>Things </a:t>
            </a:r>
            <a:r>
              <a:rPr lang="en-US" sz="2300" b="1" baseline="30000" dirty="0" smtClean="0">
                <a:hlinkClick r:id="rId2" action="ppaction://hlinksldjump"/>
              </a:rPr>
              <a:t>[4]</a:t>
            </a:r>
            <a:endParaRPr lang="en-US" sz="2300" baseline="30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Literature </a:t>
            </a:r>
            <a:r>
              <a:rPr lang="en-US" dirty="0" smtClean="0">
                <a:latin typeface="Cambria" panose="02040503050406030204" pitchFamily="18" charset="0"/>
              </a:rPr>
              <a:t>Reviews </a:t>
            </a:r>
            <a:r>
              <a:rPr lang="en-US" baseline="30000" dirty="0" smtClean="0">
                <a:latin typeface="Cambria" panose="02040503050406030204" pitchFamily="18" charset="0"/>
              </a:rPr>
              <a:t>(Continued</a:t>
            </a:r>
            <a:r>
              <a:rPr lang="en-US" baseline="30000" dirty="0">
                <a:latin typeface="Cambria" panose="020405030504060302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758952" y="2362200"/>
            <a:ext cx="8153400" cy="3657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sz="2100" dirty="0" smtClean="0">
              <a:latin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100" dirty="0" smtClean="0">
              <a:latin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This </a:t>
            </a:r>
            <a:r>
              <a:rPr lang="en-US" sz="2100" dirty="0">
                <a:latin typeface="Calibri" panose="020F0502020204030204" pitchFamily="34" charset="0"/>
              </a:rPr>
              <a:t>paper proposes an integrated android based mobile application and a web based system that facilitates maintenance management in apartment buildings that saves unnecessary man power that can be used in other aspects.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>
                <a:latin typeface="Calibri" panose="020F0502020204030204" pitchFamily="34" charset="0"/>
              </a:rPr>
              <a:t>The methodology of creating an integrated mobile application and web based system is useful to consult the idea of our project</a:t>
            </a:r>
            <a:r>
              <a:rPr lang="en-US" sz="2100" dirty="0" smtClean="0">
                <a:latin typeface="Calibri" panose="020F0502020204030204" pitchFamily="34" charset="0"/>
              </a:rPr>
              <a:t>.</a:t>
            </a:r>
            <a:endParaRPr lang="en-US" sz="2100" dirty="0">
              <a:latin typeface="Calibri" panose="020F05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640" y="1554480"/>
            <a:ext cx="8138160" cy="73152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300" b="1" dirty="0" smtClean="0"/>
              <a:t>Implementation of Facility Maintenance Management System using Smart Phone </a:t>
            </a:r>
            <a:r>
              <a:rPr lang="en-US" sz="2300" b="1" baseline="30000" dirty="0" smtClean="0">
                <a:hlinkClick r:id="rId2" action="ppaction://hlinksldjump"/>
              </a:rPr>
              <a:t>[5]</a:t>
            </a:r>
            <a:endParaRPr lang="en-US" sz="2300" baseline="30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Literature Reviews </a:t>
            </a:r>
            <a:r>
              <a:rPr lang="en-US" baseline="30000" dirty="0">
                <a:latin typeface="Cambria" panose="02040503050406030204" pitchFamily="18" charset="0"/>
              </a:rPr>
              <a:t>(Continued)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6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758952" y="2133600"/>
            <a:ext cx="8153400" cy="3657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My Complaints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Push Notifications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Notice Board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Meeting </a:t>
            </a:r>
            <a:r>
              <a:rPr lang="en-US" sz="2100" dirty="0" smtClean="0">
                <a:latin typeface="Calibri" panose="020F0502020204030204" pitchFamily="34" charset="0"/>
              </a:rPr>
              <a:t>Schedule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Complaint Status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History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Calibri" panose="020F0502020204030204" pitchFamily="34" charset="0"/>
              </a:rPr>
              <a:t>Feedback (</a:t>
            </a:r>
            <a:r>
              <a:rPr lang="en-US" sz="2100" dirty="0" smtClean="0">
                <a:latin typeface="Calibri" panose="020F0502020204030204" pitchFamily="34" charset="0"/>
              </a:rPr>
              <a:t>Reviews &amp; Ratings)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100" dirty="0" smtClean="0">
              <a:latin typeface="Calibri" panose="020F050202020403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8640" y="1554480"/>
            <a:ext cx="8138160" cy="731520"/>
          </a:xfrm>
          <a:prstGeom prst="rect">
            <a:avLst/>
          </a:prstGeom>
        </p:spPr>
        <p:txBody>
          <a:bodyPr vert="horz">
            <a:no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sz="2300" b="1" dirty="0" smtClean="0"/>
              <a:t>Reviewed Services:</a:t>
            </a:r>
            <a:endParaRPr lang="en-US" sz="2300" baseline="30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Literature Reviews </a:t>
            </a:r>
            <a:r>
              <a:rPr lang="en-US" dirty="0" smtClean="0">
                <a:latin typeface="Cambria" panose="02040503050406030204" pitchFamily="18" charset="0"/>
              </a:rPr>
              <a:t>(Conclusion)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Cambria" panose="02040503050406030204" pitchFamily="18" charset="0"/>
              </a:rPr>
              <a:t>UML Diagrams (Web / Android Applications)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219200"/>
            <a:ext cx="4267200" cy="485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75" y="1240396"/>
            <a:ext cx="4281025" cy="485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0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Methodology (Approach)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200"/>
            <a:ext cx="9144000" cy="351767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61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41057"/>
              </p:ext>
            </p:extLst>
          </p:nvPr>
        </p:nvGraphicFramePr>
        <p:xfrm>
          <a:off x="685799" y="1447800"/>
          <a:ext cx="7848601" cy="4469130"/>
        </p:xfrm>
        <a:graphic>
          <a:graphicData uri="http://schemas.openxmlformats.org/drawingml/2006/table">
            <a:tbl>
              <a:tblPr/>
              <a:tblGrid>
                <a:gridCol w="3183043"/>
                <a:gridCol w="1007957"/>
                <a:gridCol w="1371600"/>
                <a:gridCol w="2286001"/>
              </a:tblGrid>
              <a:tr h="2196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Task Name</a:t>
                      </a:r>
                      <a:endParaRPr lang="en-US" sz="1600" dirty="0">
                        <a:effectLst/>
                        <a:latin typeface="Segoe U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Duration</a:t>
                      </a:r>
                      <a:endParaRPr lang="en-US" sz="1600">
                        <a:effectLst/>
                        <a:latin typeface="Segoe U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Start</a:t>
                      </a:r>
                      <a:endParaRPr lang="en-US" sz="1600">
                        <a:effectLst/>
                        <a:latin typeface="Segoe U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363636"/>
                          </a:solidFill>
                          <a:effectLst/>
                          <a:latin typeface="Segoe UI"/>
                        </a:rPr>
                        <a:t>Finish</a:t>
                      </a:r>
                      <a:endParaRPr lang="en-US" sz="1600">
                        <a:effectLst/>
                        <a:latin typeface="Segoe U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E8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FYP </a:t>
                      </a:r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Gantt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Chart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8/1/17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1/31/18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Requirement Analysis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8/1/17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10/10/17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Elicitation of Requirement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8/1/17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10/10/17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Analysis of Requirement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8/1/17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10/10/17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Requirement Validation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8/14/17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10/10/17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Designing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9/11/17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12/1/17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Web Design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9/27/17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11/7/17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 Application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9/27/17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Tue 11/7/17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Android App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9/11/17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12/1/17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Implementation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11/20/17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1/12/18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Web Development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11/20/17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12/15/17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 Application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Development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11/20/17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12/15/17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Application Development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11/20/17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Fri 1/12/18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Testing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9/11/17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1/31/18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Black Box Testing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9/11/17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1/31/18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2498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White Box Testing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 days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 9/11/17</a:t>
                      </a:r>
                      <a:endParaRPr lang="en-US" sz="160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Wed 1/31/18</a:t>
                      </a:r>
                      <a:endParaRPr lang="en-US" sz="1600" dirty="0">
                        <a:effectLst/>
                        <a:latin typeface="Calibri"/>
                      </a:endParaRPr>
                    </a:p>
                  </a:txBody>
                  <a:tcPr marL="9525" marR="9525" marT="9525" marB="9525" anchor="ctr">
                    <a:lnL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1BB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Project Plan (Gantt Chart)</a:t>
            </a:r>
            <a:endParaRPr lang="en-US" baseline="3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Project Plan (Timeline)</a:t>
            </a:r>
            <a:r>
              <a:rPr lang="en-US" baseline="32000" dirty="0" smtClean="0">
                <a:latin typeface="Cambria" panose="02040503050406030204" pitchFamily="18" charset="0"/>
              </a:rPr>
              <a:t>(continued)</a:t>
            </a:r>
            <a:endParaRPr lang="en-US" baseline="32000" dirty="0">
              <a:latin typeface="Cambria" panose="020405030504060302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6" y="1139952"/>
            <a:ext cx="8619744" cy="4803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050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Calibri" panose="020F0502020204030204" pitchFamily="34" charset="0"/>
              </a:rPr>
              <a:t>Members: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Muhammad </a:t>
            </a:r>
            <a:r>
              <a:rPr lang="en-US" dirty="0" err="1" smtClean="0">
                <a:latin typeface="Calibri" panose="020F0502020204030204" pitchFamily="34" charset="0"/>
              </a:rPr>
              <a:t>Areeb</a:t>
            </a:r>
            <a:r>
              <a:rPr lang="en-US" dirty="0" smtClean="0">
                <a:latin typeface="Calibri" panose="020F0502020204030204" pitchFamily="34" charset="0"/>
              </a:rPr>
              <a:t> Vohra [BSCS/F14/0112]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Abdul </a:t>
            </a:r>
            <a:r>
              <a:rPr lang="en-US" dirty="0" err="1" smtClean="0">
                <a:latin typeface="Calibri" panose="020F0502020204030204" pitchFamily="34" charset="0"/>
              </a:rPr>
              <a:t>Moiz</a:t>
            </a:r>
            <a:r>
              <a:rPr lang="en-US" dirty="0" smtClean="0">
                <a:latin typeface="Calibri" panose="020F0502020204030204" pitchFamily="34" charset="0"/>
              </a:rPr>
              <a:t> Hussain 	 [BSCS/f14/0128]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Muhammad </a:t>
            </a:r>
            <a:r>
              <a:rPr lang="en-US" dirty="0" err="1" smtClean="0">
                <a:latin typeface="Calibri" panose="020F0502020204030204" pitchFamily="34" charset="0"/>
              </a:rPr>
              <a:t>Taha</a:t>
            </a:r>
            <a:r>
              <a:rPr lang="en-US" dirty="0" smtClean="0">
                <a:latin typeface="Calibri" panose="020F0502020204030204" pitchFamily="34" charset="0"/>
              </a:rPr>
              <a:t> Amin 	 [BSCS/F14/0117]</a:t>
            </a:r>
          </a:p>
          <a:p>
            <a:pPr marL="393192" lvl="1" indent="0">
              <a:buNone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Calibri" panose="020F0502020204030204" pitchFamily="34" charset="0"/>
              </a:rPr>
              <a:t>Supervisor: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Sir Adnan Ahmed Siddiqui (Assist. Professor)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Calibri" panose="020F0502020204030204" pitchFamily="34" charset="0"/>
              </a:rPr>
              <a:t>Co-supervisor: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Sir Muhammad Fahad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ambria" panose="02040503050406030204" pitchFamily="18" charset="0"/>
              </a:rPr>
              <a:t>Group Introduction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8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/>
          </a:bodyPr>
          <a:lstStyle/>
          <a:p>
            <a:r>
              <a:rPr lang="en-US" sz="3700" dirty="0" smtClean="0">
                <a:latin typeface="Cambria" panose="02040503050406030204" pitchFamily="18" charset="0"/>
              </a:rPr>
              <a:t>Project Plan (Timeline)</a:t>
            </a:r>
            <a:endParaRPr lang="en-US" sz="3700" dirty="0">
              <a:latin typeface="Cambria" panose="02040503050406030204" pitchFamily="18" charset="0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550082"/>
            <a:ext cx="9137333" cy="396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2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RACI Matrix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93805"/>
              </p:ext>
            </p:extLst>
          </p:nvPr>
        </p:nvGraphicFramePr>
        <p:xfrm>
          <a:off x="457199" y="1969532"/>
          <a:ext cx="8458201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3864"/>
                <a:gridCol w="2114779"/>
                <a:gridCol w="2114779"/>
                <a:gridCol w="2114779"/>
              </a:tblGrid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Taha</a:t>
                      </a:r>
                      <a:r>
                        <a:rPr lang="en-US" sz="2000" dirty="0">
                          <a:effectLst/>
                        </a:rPr>
                        <a:t> Amin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Areeb Vohra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Abdul Moiz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52425" algn="l"/>
                          <a:tab pos="664845" algn="ctr"/>
                        </a:tabLst>
                      </a:pPr>
                      <a:r>
                        <a:rPr lang="en-US" sz="2000">
                          <a:effectLst/>
                        </a:rPr>
                        <a:t>Design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I,C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Analysis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R,I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A,C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Development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C,I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R,A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R,C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670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Testing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A,I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A,C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15240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r>
              <a:rPr lang="en-US" dirty="0" smtClean="0"/>
              <a:t>esponsibility</a:t>
            </a:r>
            <a:r>
              <a:rPr lang="en-US" dirty="0"/>
              <a:t>, </a:t>
            </a:r>
            <a:r>
              <a:rPr lang="en-US" b="1" dirty="0" smtClean="0"/>
              <a:t>A</a:t>
            </a:r>
            <a:r>
              <a:rPr lang="en-US" dirty="0" smtClean="0"/>
              <a:t>ccountability, </a:t>
            </a:r>
            <a:r>
              <a:rPr lang="en-US" b="1" dirty="0" smtClean="0"/>
              <a:t>C</a:t>
            </a:r>
            <a:r>
              <a:rPr lang="en-US" dirty="0" smtClean="0"/>
              <a:t>onsultant</a:t>
            </a:r>
            <a:r>
              <a:rPr lang="en-US" dirty="0"/>
              <a:t>, </a:t>
            </a:r>
            <a:r>
              <a:rPr lang="en-US" b="1" dirty="0"/>
              <a:t>I</a:t>
            </a:r>
            <a:r>
              <a:rPr lang="en-US" dirty="0"/>
              <a:t>nformed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Software Tools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70000" lnSpcReduction="20000"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</a:rPr>
              <a:t>Android Application Development: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Android Studio </a:t>
            </a:r>
            <a:r>
              <a:rPr lang="en-US" dirty="0" smtClean="0">
                <a:latin typeface="Calibri" panose="020F0502020204030204" pitchFamily="34" charset="0"/>
              </a:rPr>
              <a:t>2.3</a:t>
            </a:r>
            <a:endParaRPr lang="en-US" dirty="0" smtClean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</a:rPr>
              <a:t>Web Application Development: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WordPress 4.6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Sublime </a:t>
            </a:r>
            <a:r>
              <a:rPr lang="en-US" dirty="0">
                <a:latin typeface="Calibri" panose="020F0502020204030204" pitchFamily="34" charset="0"/>
              </a:rPr>
              <a:t>Text 2 </a:t>
            </a:r>
            <a:r>
              <a:rPr lang="en-US" dirty="0" smtClean="0">
                <a:latin typeface="Calibri" panose="020F0502020204030204" pitchFamily="34" charset="0"/>
              </a:rPr>
              <a:t>(2.0.2)</a:t>
            </a:r>
          </a:p>
          <a:p>
            <a:pPr lvl="0">
              <a:buFont typeface="Wingdings" panose="05000000000000000000" pitchFamily="2" charset="2"/>
              <a:buChar char="§"/>
            </a:pP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Calibri" panose="020F0502020204030204" pitchFamily="34" charset="0"/>
              </a:rPr>
              <a:t>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MySQL 5.5</a:t>
            </a:r>
            <a:endParaRPr lang="en-US" dirty="0" smtClean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dirty="0" smtClean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</a:rPr>
              <a:t>Documentation:</a:t>
            </a:r>
            <a:endParaRPr lang="en-US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MS-Office 2013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EndNote 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Smart Draw 2010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Microsoft Visio 2013</a:t>
            </a:r>
            <a:endParaRPr lang="en-US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MS-Project 2013</a:t>
            </a:r>
          </a:p>
          <a:p>
            <a:pPr lvl="0"/>
            <a:endParaRPr lang="en-US" dirty="0">
              <a:latin typeface="Calibri" panose="020F0502020204030204" pitchFamily="34" charset="0"/>
            </a:endParaRPr>
          </a:p>
          <a:p>
            <a:pPr lv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anose="02040503050406030204" pitchFamily="18" charset="0"/>
              </a:rPr>
              <a:t>Hardware Tools</a:t>
            </a:r>
            <a:endParaRPr lang="en-US" sz="3600" dirty="0">
              <a:latin typeface="Cambria" panose="020405030504060302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bri" panose="020F0502020204030204" pitchFamily="34" charset="0"/>
              </a:rPr>
              <a:t>Android Mobile </a:t>
            </a:r>
            <a:r>
              <a:rPr lang="en-US" sz="28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– </a:t>
            </a:r>
            <a:r>
              <a:rPr lang="en-US" sz="2800" i="1" dirty="0">
                <a:solidFill>
                  <a:schemeClr val="tx2"/>
                </a:solidFill>
                <a:latin typeface="Calibri" panose="020F0502020204030204" pitchFamily="34" charset="0"/>
              </a:rPr>
              <a:t>for application testing.</a:t>
            </a:r>
            <a:endParaRPr lang="en-US" sz="28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Calibri" panose="020F0502020204030204" pitchFamily="34" charset="0"/>
              </a:rPr>
              <a:t>Desktop/Laptop </a:t>
            </a:r>
            <a:r>
              <a:rPr lang="en-US" sz="28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– </a:t>
            </a:r>
            <a:r>
              <a:rPr lang="en-US" sz="2800" i="1" dirty="0">
                <a:solidFill>
                  <a:schemeClr val="tx2"/>
                </a:solidFill>
                <a:latin typeface="Calibri" panose="020F0502020204030204" pitchFamily="34" charset="0"/>
              </a:rPr>
              <a:t>for </a:t>
            </a:r>
            <a:r>
              <a:rPr lang="en-US" sz="28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Web &amp; Android application development.</a:t>
            </a:r>
            <a:endParaRPr lang="en-US" sz="28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</a:rPr>
              <a:t>Internet (3G/4G) Device </a:t>
            </a:r>
            <a:r>
              <a:rPr lang="en-US" sz="2800" i="1" dirty="0">
                <a:solidFill>
                  <a:schemeClr val="tx2"/>
                </a:solidFill>
                <a:latin typeface="Calibri" panose="020F0502020204030204" pitchFamily="34" charset="0"/>
              </a:rPr>
              <a:t>– for </a:t>
            </a:r>
            <a:r>
              <a:rPr lang="en-US" sz="2800" i="1" dirty="0" smtClean="0">
                <a:solidFill>
                  <a:schemeClr val="tx2"/>
                </a:solidFill>
                <a:latin typeface="Calibri" panose="020F0502020204030204" pitchFamily="34" charset="0"/>
              </a:rPr>
              <a:t>mobility of internet.</a:t>
            </a:r>
            <a:endParaRPr lang="en-US" sz="28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0"/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Budget of the Project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</a:rPr>
              <a:t>Android Mobile </a:t>
            </a:r>
            <a:r>
              <a:rPr lang="en-US" b="1" dirty="0" smtClean="0">
                <a:latin typeface="Calibri" panose="020F0502020204030204" pitchFamily="34" charset="0"/>
              </a:rPr>
              <a:t>≈ 20,000 PKR</a:t>
            </a:r>
            <a:endParaRPr lang="en-US" b="1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Desktop/Laptop </a:t>
            </a:r>
            <a:r>
              <a:rPr lang="en-US" b="1" dirty="0" smtClean="0">
                <a:latin typeface="Calibri" panose="020F0502020204030204" pitchFamily="34" charset="0"/>
              </a:rPr>
              <a:t>≈ 25,000 PKR</a:t>
            </a:r>
            <a:endParaRPr lang="en-US" b="1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</a:rPr>
              <a:t>Internet (3G/4G) device </a:t>
            </a:r>
            <a:r>
              <a:rPr lang="en-US" b="1" dirty="0" smtClean="0">
                <a:latin typeface="Calibri" panose="020F0502020204030204" pitchFamily="34" charset="0"/>
              </a:rPr>
              <a:t>≈ </a:t>
            </a:r>
            <a:r>
              <a:rPr lang="en-US" b="1" dirty="0">
                <a:latin typeface="Calibri" panose="020F0502020204030204" pitchFamily="34" charset="0"/>
              </a:rPr>
              <a:t>4000 </a:t>
            </a:r>
            <a:r>
              <a:rPr lang="en-US" b="1" dirty="0" smtClean="0">
                <a:latin typeface="Calibri" panose="020F0502020204030204" pitchFamily="34" charset="0"/>
              </a:rPr>
              <a:t>PKR</a:t>
            </a:r>
            <a:endParaRPr lang="en-US" b="1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</a:rPr>
              <a:t>Domain </a:t>
            </a:r>
            <a:r>
              <a:rPr lang="en-US" b="1" dirty="0" smtClean="0">
                <a:latin typeface="Calibri" panose="020F0502020204030204" pitchFamily="34" charset="0"/>
              </a:rPr>
              <a:t>≈ </a:t>
            </a:r>
            <a:r>
              <a:rPr lang="en-US" b="1" dirty="0">
                <a:latin typeface="Calibri" panose="020F0502020204030204" pitchFamily="34" charset="0"/>
              </a:rPr>
              <a:t>3,000 PKR/per </a:t>
            </a:r>
            <a:r>
              <a:rPr lang="en-US" b="1" dirty="0" smtClean="0">
                <a:latin typeface="Calibri" panose="020F0502020204030204" pitchFamily="34" charset="0"/>
              </a:rPr>
              <a:t>annum</a:t>
            </a:r>
            <a:r>
              <a:rPr lang="en-US" dirty="0" smtClean="0">
                <a:latin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</a:rPr>
            </a:br>
            <a:endParaRPr lang="en-US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Total </a:t>
            </a:r>
            <a:r>
              <a:rPr lang="en-US" b="1" dirty="0" smtClean="0">
                <a:latin typeface="Calibri" panose="020F0502020204030204" pitchFamily="34" charset="0"/>
              </a:rPr>
              <a:t>≈ 53,000 </a:t>
            </a:r>
            <a:r>
              <a:rPr lang="en-US" b="1" dirty="0">
                <a:latin typeface="Calibri" panose="020F0502020204030204" pitchFamily="34" charset="0"/>
              </a:rPr>
              <a:t>PKR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Project Deliverables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</a:rPr>
              <a:t>First Evaluation:</a:t>
            </a:r>
            <a:endParaRPr lang="en-US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Design Documents (ERD, Layouts)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Running Website (Admin &amp; User Panel)</a:t>
            </a:r>
            <a:endParaRPr lang="en-US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§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Calibri" panose="020F0502020204030204" pitchFamily="34" charset="0"/>
              </a:rPr>
              <a:t>Second Evaluation:</a:t>
            </a:r>
            <a:endParaRPr lang="en-US" b="1" dirty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latin typeface="Calibri" panose="020F0502020204030204" pitchFamily="34" charset="0"/>
              </a:rPr>
              <a:t>Fully </a:t>
            </a:r>
            <a:r>
              <a:rPr lang="en-US" dirty="0">
                <a:latin typeface="Calibri" panose="020F0502020204030204" pitchFamily="34" charset="0"/>
              </a:rPr>
              <a:t>functional:</a:t>
            </a: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Website</a:t>
            </a: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latin typeface="Calibri" panose="020F0502020204030204" pitchFamily="34" charset="0"/>
              </a:rPr>
              <a:t>Android Application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</a:rPr>
              <a:t>Project Report (Including coding documents’ soft copies)</a:t>
            </a: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 smtClean="0"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5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References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Gavhane, Shivganga, Rutuja Vatharkar, Swati Sonar, and Pratiksha Patil. "</a:t>
            </a:r>
            <a:r>
              <a:rPr lang="en-US" dirty="0" smtClean="0">
                <a:hlinkClick r:id="rId2"/>
              </a:rPr>
              <a:t>Study of Implementation of Society Management System.</a:t>
            </a:r>
            <a:r>
              <a:rPr lang="en-US" dirty="0" smtClean="0"/>
              <a:t>" </a:t>
            </a:r>
            <a:r>
              <a:rPr lang="en-US" i="1" dirty="0" smtClean="0"/>
              <a:t>International Journal of Computer Applications </a:t>
            </a:r>
            <a:r>
              <a:rPr lang="en-US" dirty="0" smtClean="0"/>
              <a:t>132, no. 1 (2015): 34-36. </a:t>
            </a:r>
            <a:r>
              <a:rPr lang="en-US" dirty="0" smtClean="0">
                <a:hlinkClick r:id="rId3" action="ppaction://hlinkfile"/>
              </a:rPr>
              <a:t>[PDF]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900" dirty="0" smtClean="0">
                <a:hlinkClick r:id="rId4" action="ppaction://hlinksldjump"/>
              </a:rPr>
              <a:t>[⇦]</a:t>
            </a:r>
            <a:endParaRPr lang="en-US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Kumar, Shiu. "</a:t>
            </a:r>
            <a:r>
              <a:rPr lang="en-US" dirty="0" smtClean="0">
                <a:hlinkClick r:id="rId5"/>
              </a:rPr>
              <a:t>Ubiquitous Smart Home System Using Android Application</a:t>
            </a:r>
            <a:r>
              <a:rPr lang="en-US" dirty="0" smtClean="0"/>
              <a:t>." </a:t>
            </a:r>
            <a:r>
              <a:rPr lang="en-US" i="1" dirty="0" smtClean="0"/>
              <a:t>arXiv preprint arXiv:1402.2114 </a:t>
            </a:r>
            <a:r>
              <a:rPr lang="en-US" dirty="0" smtClean="0"/>
              <a:t> (2014). </a:t>
            </a:r>
            <a:r>
              <a:rPr lang="en-US" dirty="0" smtClean="0">
                <a:hlinkClick r:id="rId6" action="ppaction://hlinkfile"/>
              </a:rPr>
              <a:t>[PDF]</a:t>
            </a:r>
            <a:r>
              <a:rPr lang="en-US" dirty="0"/>
              <a:t/>
            </a:r>
            <a:br>
              <a:rPr lang="en-US" dirty="0"/>
            </a:br>
            <a:r>
              <a:rPr lang="en-US" sz="2900" dirty="0">
                <a:hlinkClick r:id="rId7" action="ppaction://hlinksldjump"/>
              </a:rPr>
              <a:t>[⇦]</a:t>
            </a:r>
            <a:endParaRPr lang="en-US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Vatharkar, Rutuja, Pratiksha Patil, Swati Sonar, and Shivganga Gavhane. "</a:t>
            </a:r>
            <a:r>
              <a:rPr lang="en-US" dirty="0" smtClean="0">
                <a:hlinkClick r:id="rId8"/>
              </a:rPr>
              <a:t>Implementation of Society Management System: </a:t>
            </a:r>
            <a:r>
              <a:rPr lang="en-US" dirty="0" err="1" smtClean="0">
                <a:hlinkClick r:id="rId8"/>
              </a:rPr>
              <a:t>Societales</a:t>
            </a:r>
            <a:r>
              <a:rPr lang="en-US" dirty="0" smtClean="0"/>
              <a:t>.“ </a:t>
            </a:r>
            <a:r>
              <a:rPr lang="en-US" dirty="0" smtClean="0">
                <a:hlinkClick r:id="rId9" action="ppaction://hlinkfile"/>
              </a:rPr>
              <a:t>[</a:t>
            </a:r>
            <a:r>
              <a:rPr lang="en-US" dirty="0">
                <a:hlinkClick r:id="rId9" action="ppaction://hlinkfile"/>
              </a:rPr>
              <a:t>PDF]</a:t>
            </a:r>
            <a:r>
              <a:rPr lang="en-US" dirty="0"/>
              <a:t/>
            </a:r>
            <a:br>
              <a:rPr lang="en-US" dirty="0"/>
            </a:br>
            <a:r>
              <a:rPr lang="en-US" sz="2900" dirty="0">
                <a:hlinkClick r:id="rId10" action="ppaction://hlinksldjump"/>
              </a:rPr>
              <a:t>[⇦]</a:t>
            </a:r>
            <a:endParaRPr lang="en-US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Kumbhar, Miss Dardi Madhura Rajendra3 Miss, and Amruta Dilip. "</a:t>
            </a:r>
            <a:r>
              <a:rPr lang="en-US" dirty="0" smtClean="0">
                <a:hlinkClick r:id="rId11"/>
              </a:rPr>
              <a:t>Ubiquitous Home Control and Monitoring System Using Internet of Things</a:t>
            </a:r>
            <a:r>
              <a:rPr lang="en-US" dirty="0" smtClean="0"/>
              <a:t>."  (2016</a:t>
            </a:r>
            <a:r>
              <a:rPr lang="en-US" dirty="0"/>
              <a:t>). </a:t>
            </a:r>
            <a:r>
              <a:rPr lang="en-US" dirty="0">
                <a:hlinkClick r:id="rId12" action="ppaction://hlinkfile"/>
              </a:rPr>
              <a:t>[PDF]</a:t>
            </a:r>
            <a:r>
              <a:rPr lang="en-US" dirty="0"/>
              <a:t/>
            </a:r>
            <a:br>
              <a:rPr lang="en-US" dirty="0"/>
            </a:br>
            <a:r>
              <a:rPr lang="en-US" sz="2900" dirty="0">
                <a:hlinkClick r:id="rId13" action="ppaction://hlinksldjump"/>
              </a:rPr>
              <a:t>[⇦]</a:t>
            </a:r>
            <a:endParaRPr lang="en-US" sz="29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Joo</a:t>
            </a:r>
            <a:r>
              <a:rPr lang="en-US" dirty="0" smtClean="0"/>
              <a:t>, Young-Do. "</a:t>
            </a:r>
            <a:r>
              <a:rPr lang="en-US" dirty="0" smtClean="0">
                <a:hlinkClick r:id="rId14"/>
              </a:rPr>
              <a:t>Implementation of Facility Maintenance Management System Using Smart Phones</a:t>
            </a:r>
            <a:r>
              <a:rPr lang="en-US" dirty="0" smtClean="0"/>
              <a:t>." </a:t>
            </a:r>
            <a:r>
              <a:rPr lang="en-US" i="1" dirty="0" smtClean="0"/>
              <a:t>The Journal of The Institute of Internet, Broadcasting and Communication </a:t>
            </a:r>
            <a:r>
              <a:rPr lang="en-US" dirty="0" smtClean="0"/>
              <a:t>13, no. 1 (2013): 191-97</a:t>
            </a:r>
            <a:r>
              <a:rPr lang="en-US" dirty="0"/>
              <a:t>. </a:t>
            </a:r>
            <a:r>
              <a:rPr lang="en-US" dirty="0">
                <a:hlinkClick r:id="rId15" action="ppaction://hlinkfile"/>
              </a:rPr>
              <a:t>[PDF]</a:t>
            </a:r>
            <a:r>
              <a:rPr lang="en-US" dirty="0"/>
              <a:t/>
            </a:r>
            <a:br>
              <a:rPr lang="en-US" dirty="0"/>
            </a:br>
            <a:r>
              <a:rPr lang="en-US" sz="2900" dirty="0">
                <a:hlinkClick r:id="rId16" action="ppaction://hlinksldjump"/>
              </a:rPr>
              <a:t>[⇦]</a:t>
            </a:r>
            <a:endParaRPr lang="en-US" sz="2900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8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9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9087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Motivation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Aims &amp; 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Project Scope (Big Picture &amp; </a:t>
            </a:r>
            <a:r>
              <a:rPr lang="en-US" dirty="0" smtClean="0"/>
              <a:t>Usage Scenario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Literature Reviews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Methodology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Project Plan (Gantt </a:t>
            </a:r>
            <a:r>
              <a:rPr lang="en-US" dirty="0" smtClean="0"/>
              <a:t>Chart &amp; Timeline)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RACI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Project Tools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Budgeting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Project Deliverables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mbria" panose="02040503050406030204" pitchFamily="18" charset="0"/>
              </a:rPr>
              <a:t>Summary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8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SzPct val="66000"/>
              <a:buFont typeface="Wingdings" panose="05000000000000000000" pitchFamily="2" charset="2"/>
              <a:buChar char="q"/>
            </a:pPr>
            <a:r>
              <a:rPr lang="en-US" dirty="0"/>
              <a:t>In housing societies, problems regarding any household issues like electricity, plumbing, gas leakage, carpentry, fumigation, etc. the person himself has to go and bring the repair man, which takes a lot of time and effort.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mbria" panose="02040503050406030204" pitchFamily="18" charset="0"/>
              </a:rPr>
              <a:t>Problem Statement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3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>
                <a:latin typeface="Calibri" panose="020F0502020204030204" pitchFamily="34" charset="0"/>
              </a:rPr>
              <a:t>The proposed project introduces the application which will integrate society’s every problem on </a:t>
            </a:r>
            <a:r>
              <a:rPr lang="en-US" sz="2800" dirty="0" smtClean="0">
                <a:latin typeface="Calibri" panose="020F0502020204030204" pitchFamily="34" charset="0"/>
              </a:rPr>
              <a:t>a platform</a:t>
            </a:r>
            <a:r>
              <a:rPr lang="en-US" sz="2800" dirty="0">
                <a:latin typeface="Calibri" panose="020F0502020204030204" pitchFamily="34" charset="0"/>
              </a:rPr>
              <a:t>, and the </a:t>
            </a:r>
            <a:r>
              <a:rPr lang="en-US" sz="2800" dirty="0" smtClean="0">
                <a:latin typeface="Calibri" panose="020F0502020204030204" pitchFamily="34" charset="0"/>
              </a:rPr>
              <a:t>problem will be on few clicks </a:t>
            </a:r>
            <a:r>
              <a:rPr lang="en-US" sz="2800" dirty="0">
                <a:latin typeface="Calibri" panose="020F0502020204030204" pitchFamily="34" charset="0"/>
              </a:rPr>
              <a:t>away to be solved.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Motivation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1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en-US" sz="2100" dirty="0">
                <a:latin typeface="Calibri" panose="020F0502020204030204" pitchFamily="34" charset="0"/>
              </a:rPr>
              <a:t>The main objective of this project is to develop a web &amp; smart-phone based application that can be used to inform about any of the household problem in an easier way.</a:t>
            </a:r>
          </a:p>
          <a:p>
            <a:pPr lvl="0" algn="just">
              <a:buFont typeface="Wingdings" panose="05000000000000000000" pitchFamily="2" charset="2"/>
              <a:buChar char="q"/>
            </a:pPr>
            <a:endParaRPr lang="en-US" sz="2100" dirty="0">
              <a:latin typeface="Calibri" panose="020F0502020204030204" pitchFamily="34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2100" dirty="0">
                <a:latin typeface="Calibri" panose="020F0502020204030204" pitchFamily="34" charset="0"/>
              </a:rPr>
              <a:t>Due to the common use and access of androids and web pages, these platforms are targeted for this project’s UI.</a:t>
            </a:r>
          </a:p>
          <a:p>
            <a:pPr lvl="0" algn="just">
              <a:buFont typeface="Wingdings" panose="05000000000000000000" pitchFamily="2" charset="2"/>
              <a:buChar char="q"/>
            </a:pPr>
            <a:endParaRPr lang="en-US" sz="2100" dirty="0">
              <a:latin typeface="Calibri" panose="020F0502020204030204" pitchFamily="34" charset="0"/>
            </a:endParaRP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2100" dirty="0">
                <a:latin typeface="Calibri" panose="020F0502020204030204" pitchFamily="34" charset="0"/>
              </a:rPr>
              <a:t>And definitely a web based Service Control Manager, where all the required services of the citizens will be submitted &amp; processed.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Aims &amp; Objectives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8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Project </a:t>
            </a:r>
            <a:r>
              <a:rPr lang="en-US" dirty="0" smtClean="0">
                <a:latin typeface="Cambria" panose="02040503050406030204" pitchFamily="18" charset="0"/>
              </a:rPr>
              <a:t>Scope (Big Picture)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C:\Users\Abdul\Documents\big pi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57982"/>
            <a:ext cx="8991600" cy="392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80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Project </a:t>
            </a:r>
            <a:r>
              <a:rPr lang="en-US" dirty="0" smtClean="0">
                <a:latin typeface="Cambria" panose="02040503050406030204" pitchFamily="18" charset="0"/>
              </a:rPr>
              <a:t>Scope </a:t>
            </a:r>
            <a:r>
              <a:rPr lang="en-US" dirty="0" smtClean="0">
                <a:latin typeface="Cambria" panose="02040503050406030204" pitchFamily="18" charset="0"/>
              </a:rPr>
              <a:t>(Usage Scenario)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2" name="Picture 4" descr="C:\Users\Abdul\Documents\agent processess complai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89388"/>
            <a:ext cx="7039524" cy="470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13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u="sng" dirty="0">
                <a:latin typeface="Calibri" panose="020F0502020204030204" pitchFamily="34" charset="0"/>
              </a:rPr>
              <a:t>Functional Requirements:</a:t>
            </a:r>
            <a:endParaRPr lang="en-US" sz="2400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User can request for any service </a:t>
            </a:r>
            <a:r>
              <a:rPr lang="en-US" sz="2000" dirty="0" smtClean="0">
                <a:latin typeface="Calibri" panose="020F0502020204030204" pitchFamily="34" charset="0"/>
              </a:rPr>
              <a:t>which will be connected to </a:t>
            </a:r>
            <a:r>
              <a:rPr lang="en-US" sz="2000" dirty="0">
                <a:latin typeface="Calibri" panose="020F0502020204030204" pitchFamily="34" charset="0"/>
              </a:rPr>
              <a:t>the operator.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Provide accessibility to the </a:t>
            </a:r>
            <a:r>
              <a:rPr lang="en-US" sz="2000" dirty="0" smtClean="0">
                <a:latin typeface="Calibri" panose="020F0502020204030204" pitchFamily="34" charset="0"/>
              </a:rPr>
              <a:t>android/web application </a:t>
            </a:r>
            <a:r>
              <a:rPr lang="en-US" sz="2000" dirty="0">
                <a:latin typeface="Calibri" panose="020F0502020204030204" pitchFamily="34" charset="0"/>
              </a:rPr>
              <a:t>through </a:t>
            </a:r>
            <a:r>
              <a:rPr lang="en-US" sz="2000" dirty="0" smtClean="0">
                <a:latin typeface="Calibri" panose="020F0502020204030204" pitchFamily="34" charset="0"/>
              </a:rPr>
              <a:t>internet connectivity.</a:t>
            </a:r>
            <a:endParaRPr lang="en-US" sz="2000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A database that will store the information about the users and </a:t>
            </a:r>
            <a:r>
              <a:rPr lang="en-US" sz="2000" dirty="0" smtClean="0">
                <a:latin typeface="Calibri" panose="020F0502020204030204" pitchFamily="34" charset="0"/>
              </a:rPr>
              <a:t>workers </a:t>
            </a:r>
            <a:r>
              <a:rPr lang="en-US" sz="2000" dirty="0">
                <a:latin typeface="Calibri" panose="020F0502020204030204" pitchFamily="34" charset="0"/>
              </a:rPr>
              <a:t>to be displayed to the operators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pPr lvl="0" algn="just"/>
            <a:endParaRPr lang="en-US" sz="2400" dirty="0">
              <a:latin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u="sng" dirty="0">
                <a:latin typeface="Calibri" panose="020F0502020204030204" pitchFamily="34" charset="0"/>
              </a:rPr>
              <a:t>Non-Functional </a:t>
            </a:r>
            <a:r>
              <a:rPr lang="en-US" sz="2400" b="1" u="sng" dirty="0" smtClean="0">
                <a:latin typeface="Calibri" panose="020F0502020204030204" pitchFamily="34" charset="0"/>
              </a:rPr>
              <a:t>Requirements:</a:t>
            </a:r>
            <a:endParaRPr lang="en-US" sz="2400" dirty="0">
              <a:latin typeface="Calibri" panose="020F050202020403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A friendly Graphical User Interface.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An upgradable system, in future if needed.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</a:rPr>
              <a:t>Availability of android application on Google Play </a:t>
            </a:r>
            <a:r>
              <a:rPr lang="en-US" sz="2000" dirty="0" smtClean="0">
                <a:latin typeface="Calibri" panose="020F0502020204030204" pitchFamily="34" charset="0"/>
              </a:rPr>
              <a:t>Store, and web application.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Services Management System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Project </a:t>
            </a:r>
            <a:r>
              <a:rPr lang="en-US" dirty="0" smtClean="0">
                <a:latin typeface="Cambria" panose="02040503050406030204" pitchFamily="18" charset="0"/>
              </a:rPr>
              <a:t>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1479</TotalTime>
  <Words>1162</Words>
  <Application>Microsoft Office PowerPoint</Application>
  <PresentationFormat>On-screen Show (4:3)</PresentationFormat>
  <Paragraphs>287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PowerPoint Presentation</vt:lpstr>
      <vt:lpstr>Group Introduction</vt:lpstr>
      <vt:lpstr>Summary</vt:lpstr>
      <vt:lpstr>Problem Statement </vt:lpstr>
      <vt:lpstr>Motivation</vt:lpstr>
      <vt:lpstr>Aims &amp; Objectives</vt:lpstr>
      <vt:lpstr>Project Scope (Big Picture)</vt:lpstr>
      <vt:lpstr>Project Scope (Usage Scenario)</vt:lpstr>
      <vt:lpstr>Project Scope</vt:lpstr>
      <vt:lpstr>Literature Reviews (Continued)</vt:lpstr>
      <vt:lpstr>Literature Reviews (Continued)</vt:lpstr>
      <vt:lpstr>Literature Reviews (Continued)</vt:lpstr>
      <vt:lpstr>Literature Reviews (Continued)</vt:lpstr>
      <vt:lpstr>Literature Reviews (Continued)</vt:lpstr>
      <vt:lpstr>Literature Reviews (Conclusion)</vt:lpstr>
      <vt:lpstr>UML Diagrams (Web / Android Applications)</vt:lpstr>
      <vt:lpstr>Methodology (Approach)</vt:lpstr>
      <vt:lpstr>Project Plan (Gantt Chart)</vt:lpstr>
      <vt:lpstr>Project Plan (Timeline)(continued)</vt:lpstr>
      <vt:lpstr>Project Plan (Timeline)</vt:lpstr>
      <vt:lpstr>RACI Matrix</vt:lpstr>
      <vt:lpstr>Software Tools</vt:lpstr>
      <vt:lpstr>Hardware Tools</vt:lpstr>
      <vt:lpstr>Budget of the Project</vt:lpstr>
      <vt:lpstr>Project Deliverables</vt:lpstr>
      <vt:lpstr>References</vt:lpstr>
      <vt:lpstr>Q&amp;A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</dc:creator>
  <cp:lastModifiedBy>Abdul</cp:lastModifiedBy>
  <cp:revision>162</cp:revision>
  <dcterms:created xsi:type="dcterms:W3CDTF">2017-05-13T21:36:23Z</dcterms:created>
  <dcterms:modified xsi:type="dcterms:W3CDTF">2017-05-17T08:45:32Z</dcterms:modified>
</cp:coreProperties>
</file>